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481" r:id="rId6"/>
    <p:sldId id="482" r:id="rId7"/>
    <p:sldId id="313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2" r:id="rId32"/>
    <p:sldId id="283" r:id="rId33"/>
    <p:sldId id="285" r:id="rId34"/>
    <p:sldId id="286" r:id="rId35"/>
    <p:sldId id="303" r:id="rId36"/>
    <p:sldId id="304" r:id="rId37"/>
    <p:sldId id="305" r:id="rId38"/>
    <p:sldId id="306" r:id="rId39"/>
    <p:sldId id="307" r:id="rId40"/>
    <p:sldId id="302" r:id="rId41"/>
    <p:sldId id="301" r:id="rId42"/>
    <p:sldId id="308" r:id="rId43"/>
    <p:sldId id="309" r:id="rId44"/>
    <p:sldId id="299" r:id="rId4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C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42"/>
    <p:restoredTop sz="94694"/>
  </p:normalViewPr>
  <p:slideViewPr>
    <p:cSldViewPr>
      <p:cViewPr varScale="1">
        <p:scale>
          <a:sx n="98" d="100"/>
          <a:sy n="98" d="100"/>
        </p:scale>
        <p:origin x="200" y="68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5FA33C-2EF0-4DCF-A549-A67FE6E7576A}" type="datetimeFigureOut">
              <a:rPr lang="en-US" smtClean="0"/>
              <a:t>2/13/25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480B9F-B77B-42C6-8D4B-A13C5E1CBD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974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8C56EB0F-A8D4-017C-14DB-B8EF8D3404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03C71F-58A5-249B-CD76-2EBF3ED40D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defTabSz="51607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677" dirty="0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C9856FC0-36EA-1997-F0FC-C2382B13CB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6CB63F4-1FF0-4137-8F5B-98864D6DFC78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rtlCol="0"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144110629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82783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06802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5575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6094"/>
            <a:ext cx="12191999" cy="684580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913507" y="2672029"/>
            <a:ext cx="6364985" cy="6972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FF0000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72742" y="1686051"/>
            <a:ext cx="8616950" cy="40271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docean.ae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68C843E-8B27-50E0-7698-9C8142FB1997}"/>
              </a:ext>
            </a:extLst>
          </p:cNvPr>
          <p:cNvSpPr/>
          <p:nvPr/>
        </p:nvSpPr>
        <p:spPr>
          <a:xfrm>
            <a:off x="6211888" y="-720725"/>
            <a:ext cx="7624762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8" name="TextBox 29">
            <a:extLst>
              <a:ext uri="{FF2B5EF4-FFF2-40B4-BE49-F238E27FC236}">
                <a16:creationId xmlns:a16="http://schemas.microsoft.com/office/drawing/2014/main" id="{2F955308-7F19-C6DE-E3D0-50A3F4151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588" y="3794125"/>
            <a:ext cx="52165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Prepared by 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Dr. Mohamed Hussein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14339" name="TextBox 30">
            <a:extLst>
              <a:ext uri="{FF2B5EF4-FFF2-40B4-BE49-F238E27FC236}">
                <a16:creationId xmlns:a16="http://schemas.microsoft.com/office/drawing/2014/main" id="{2079E1AD-DE4E-7DA5-C33D-D0C9E594E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3" y="2259013"/>
            <a:ext cx="5341937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Financial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455A60-4A7E-BDEE-0629-49CC8F40E34F}"/>
              </a:ext>
            </a:extLst>
          </p:cNvPr>
          <p:cNvSpPr/>
          <p:nvPr/>
        </p:nvSpPr>
        <p:spPr>
          <a:xfrm>
            <a:off x="328613" y="5565775"/>
            <a:ext cx="3517900" cy="52863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4341" name="TextBox 45">
            <a:extLst>
              <a:ext uri="{FF2B5EF4-FFF2-40B4-BE49-F238E27FC236}">
                <a16:creationId xmlns:a16="http://schemas.microsoft.com/office/drawing/2014/main" id="{B2D42BF5-F545-76E8-03A0-C8D4217BC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613" y="5103813"/>
            <a:ext cx="12105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u="sng" dirty="0">
                <a:latin typeface="Sakkal Majalla" panose="02000000000000000000" pitchFamily="2" charset="-78"/>
                <a:cs typeface="Calibri" panose="020F0502020204030204" pitchFamily="34" charset="0"/>
              </a:rPr>
              <a:t>MGM 424</a:t>
            </a:r>
          </a:p>
        </p:txBody>
      </p:sp>
      <p:grpSp>
        <p:nvGrpSpPr>
          <p:cNvPr id="14" name="Oval 13">
            <a:extLst>
              <a:ext uri="{FF2B5EF4-FFF2-40B4-BE49-F238E27FC236}">
                <a16:creationId xmlns:a16="http://schemas.microsoft.com/office/drawing/2014/main" id="{C6E0D08D-60C8-5147-5CAB-2BC189BB00F5}"/>
              </a:ext>
            </a:extLst>
          </p:cNvPr>
          <p:cNvGrpSpPr>
            <a:grpSpLocks/>
          </p:cNvGrpSpPr>
          <p:nvPr/>
        </p:nvGrpSpPr>
        <p:grpSpPr bwMode="auto">
          <a:xfrm>
            <a:off x="6273800" y="-330200"/>
            <a:ext cx="7353300" cy="7429500"/>
            <a:chOff x="3952" y="-208"/>
            <a:chExt cx="4632" cy="4680"/>
          </a:xfrm>
        </p:grpSpPr>
        <p:pic>
          <p:nvPicPr>
            <p:cNvPr id="14342" name="Oval 13">
              <a:extLst>
                <a:ext uri="{FF2B5EF4-FFF2-40B4-BE49-F238E27FC236}">
                  <a16:creationId xmlns:a16="http://schemas.microsoft.com/office/drawing/2014/main" id="{B07F38F0-C532-09D7-36F0-7D3966127F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2" y="-208"/>
              <a:ext cx="4632" cy="4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43" name="Text Box 7">
              <a:extLst>
                <a:ext uri="{FF2B5EF4-FFF2-40B4-BE49-F238E27FC236}">
                  <a16:creationId xmlns:a16="http://schemas.microsoft.com/office/drawing/2014/main" id="{B0E6583F-B673-B25D-0C20-A6AA427BA5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8" y="482"/>
              <a:ext cx="3261" cy="3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0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741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32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Financial Management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147656" y="4854135"/>
            <a:ext cx="39907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MGM424 Basic Financial Statements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925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Mohamed Hussein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513111" y="1259391"/>
            <a:ext cx="4924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19455" marR="9906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-5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Basic Financial </a:t>
            </a:r>
            <a:r>
              <a:rPr kumimoji="0" lang="en-US" sz="2800" b="1" i="0" u="none" strike="noStrike" kern="1200" cap="none" spc="-15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Statements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4530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Basic Financial Statements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73751" y="2450589"/>
            <a:ext cx="817214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The Four Basic Financial Statements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dirty="0">
                <a:latin typeface="Alexandria" charset="0"/>
                <a:cs typeface="Alexandria" charset="0"/>
              </a:rPr>
              <a:t>Identify the income statement (Profit &amp; loss)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dirty="0">
              <a:latin typeface="Alexandria" charset="0"/>
              <a:cs typeface="Alexandria" charset="0"/>
            </a:endParaRPr>
          </a:p>
          <a:p>
            <a:r>
              <a:rPr lang="en-US" sz="2000" dirty="0">
                <a:latin typeface="Alexandria" charset="0"/>
                <a:cs typeface="Alexandria" charset="0"/>
              </a:rPr>
              <a:t>Explain the statement of changes in owner’s Equity.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Describe the classified balance sheet(Statement of financial  position).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Identify Accrual Basis &amp; Cash Basis and Cash flow statement.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73752" y="1599946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2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1673" y="308229"/>
            <a:ext cx="755967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40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0" dirty="0">
                <a:solidFill>
                  <a:srgbClr val="4471C4"/>
                </a:solidFill>
                <a:latin typeface="Calibri"/>
                <a:cs typeface="Calibri"/>
              </a:rPr>
              <a:t>Four</a:t>
            </a:r>
            <a:r>
              <a:rPr sz="4000" spc="2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Basic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Financial</a:t>
            </a:r>
            <a:r>
              <a:rPr sz="4000" spc="3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Statements</a:t>
            </a:r>
            <a:endParaRPr sz="4000" dirty="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560623"/>
              </p:ext>
            </p:extLst>
          </p:nvPr>
        </p:nvGraphicFramePr>
        <p:xfrm>
          <a:off x="303707" y="2417952"/>
          <a:ext cx="11573509" cy="34707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3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8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38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38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5304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26984">
                <a:tc gridSpan="7">
                  <a:txBody>
                    <a:bodyPr/>
                    <a:lstStyle/>
                    <a:p>
                      <a:pPr algn="ctr">
                        <a:lnSpc>
                          <a:spcPts val="3204"/>
                        </a:lnSpc>
                      </a:pPr>
                      <a:r>
                        <a:rPr sz="2800" b="1" spc="-10" dirty="0">
                          <a:latin typeface="Calibri"/>
                          <a:cs typeface="Calibri"/>
                        </a:rPr>
                        <a:t>Companies</a:t>
                      </a:r>
                      <a:r>
                        <a:rPr sz="28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5" dirty="0">
                          <a:latin typeface="Calibri"/>
                          <a:cs typeface="Calibri"/>
                        </a:rPr>
                        <a:t>prepare</a:t>
                      </a:r>
                      <a:r>
                        <a:rPr sz="28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5" dirty="0">
                          <a:latin typeface="Calibri"/>
                          <a:cs typeface="Calibri"/>
                        </a:rPr>
                        <a:t>four</a:t>
                      </a:r>
                      <a:r>
                        <a:rPr sz="28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10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8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800" b="1" spc="-20" dirty="0">
                          <a:latin typeface="Calibri"/>
                          <a:cs typeface="Calibri"/>
                        </a:rPr>
                        <a:t>statements:</a:t>
                      </a:r>
                      <a:endParaRPr sz="2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175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2021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 dirty="0">
                        <a:latin typeface="Times New Roman"/>
                        <a:cs typeface="Times New Roman"/>
                      </a:endParaRPr>
                    </a:p>
                    <a:p>
                      <a:pPr marL="7620" algn="ctr">
                        <a:lnSpc>
                          <a:spcPct val="100000"/>
                        </a:lnSpc>
                      </a:pPr>
                      <a:endParaRPr lang="en-US" sz="2600" b="1" dirty="0">
                        <a:latin typeface="Calibri"/>
                        <a:cs typeface="Calibri"/>
                      </a:endParaRPr>
                    </a:p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2600" b="1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600" b="1" spc="-9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 </a:t>
                      </a:r>
                      <a:r>
                        <a:rPr sz="2600" b="1" spc="-5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(Profit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&amp; loss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statement)</a:t>
                      </a:r>
                      <a:endParaRPr sz="2600" dirty="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 dirty="0">
                        <a:latin typeface="Times New Roman"/>
                        <a:cs typeface="Times New Roman"/>
                      </a:endParaRPr>
                    </a:p>
                    <a:p>
                      <a:pPr marL="212725" marR="276225" algn="ctr">
                        <a:lnSpc>
                          <a:spcPct val="100000"/>
                        </a:lnSpc>
                      </a:pPr>
                      <a:endParaRPr lang="en-US" sz="2600" b="1" spc="-10" dirty="0">
                        <a:latin typeface="Calibri"/>
                        <a:cs typeface="Calibri"/>
                      </a:endParaRPr>
                    </a:p>
                    <a:p>
                      <a:pPr marL="212725" marR="276225" algn="ctr">
                        <a:lnSpc>
                          <a:spcPct val="100000"/>
                        </a:lnSpc>
                      </a:pPr>
                      <a:r>
                        <a:rPr sz="2600" b="1" spc="-10" dirty="0">
                          <a:latin typeface="Calibri"/>
                          <a:cs typeface="Calibri"/>
                        </a:rPr>
                        <a:t>Changes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 in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600" b="1" spc="-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Equity </a:t>
                      </a:r>
                      <a:r>
                        <a:rPr sz="2600" b="1" spc="-5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15" dirty="0">
                          <a:latin typeface="Calibri"/>
                          <a:cs typeface="Calibri"/>
                        </a:rPr>
                        <a:t>Statement</a:t>
                      </a:r>
                      <a:endParaRPr sz="2600" dirty="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350" dirty="0">
                        <a:latin typeface="Times New Roman"/>
                        <a:cs typeface="Times New Roman"/>
                      </a:endParaRPr>
                    </a:p>
                    <a:p>
                      <a:pPr marL="66040" marR="52705" indent="-1270" algn="ctr">
                        <a:lnSpc>
                          <a:spcPct val="100000"/>
                        </a:lnSpc>
                      </a:pPr>
                      <a:endParaRPr lang="en-US" sz="2600" b="1" spc="-15" dirty="0">
                        <a:latin typeface="Calibri"/>
                        <a:cs typeface="Calibri"/>
                      </a:endParaRPr>
                    </a:p>
                    <a:p>
                      <a:pPr marL="66040" marR="52705" indent="-1270" algn="ctr">
                        <a:lnSpc>
                          <a:spcPct val="100000"/>
                        </a:lnSpc>
                      </a:pPr>
                      <a:r>
                        <a:rPr sz="2600" b="1" spc="-15" dirty="0">
                          <a:latin typeface="Calibri"/>
                          <a:cs typeface="Calibri"/>
                        </a:rPr>
                        <a:t>Statement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of </a:t>
                      </a:r>
                      <a:r>
                        <a:rPr sz="26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600" b="1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Position </a:t>
                      </a:r>
                      <a:r>
                        <a:rPr sz="2600" b="1" spc="-5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(Balance Sheet)</a:t>
                      </a:r>
                      <a:endParaRPr sz="2600" dirty="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>
                        <a:lnSpc>
                          <a:spcPct val="100000"/>
                        </a:lnSpc>
                      </a:pPr>
                      <a:endParaRPr sz="2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3700" dirty="0">
                        <a:latin typeface="Times New Roman"/>
                        <a:cs typeface="Times New Roman"/>
                      </a:endParaRPr>
                    </a:p>
                    <a:p>
                      <a:pPr marL="333375" marR="321310" indent="182880">
                        <a:lnSpc>
                          <a:spcPct val="100000"/>
                        </a:lnSpc>
                      </a:pPr>
                      <a:endParaRPr lang="en-US" sz="2600" b="1" spc="-15" dirty="0">
                        <a:latin typeface="Calibri"/>
                        <a:cs typeface="Calibri"/>
                      </a:endParaRPr>
                    </a:p>
                    <a:p>
                      <a:pPr marL="333375" marR="321310" indent="182880">
                        <a:lnSpc>
                          <a:spcPct val="100000"/>
                        </a:lnSpc>
                      </a:pPr>
                      <a:r>
                        <a:rPr sz="2600" b="1" spc="-15" dirty="0">
                          <a:latin typeface="Calibri"/>
                          <a:cs typeface="Calibri"/>
                        </a:rPr>
                        <a:t>Statement </a:t>
                      </a:r>
                      <a:r>
                        <a:rPr sz="26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26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spc="-5" dirty="0">
                          <a:latin typeface="Calibri"/>
                          <a:cs typeface="Calibri"/>
                        </a:rPr>
                        <a:t>Cash</a:t>
                      </a:r>
                      <a:r>
                        <a:rPr sz="26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600" b="1" dirty="0">
                          <a:latin typeface="Calibri"/>
                          <a:cs typeface="Calibri"/>
                        </a:rPr>
                        <a:t>Flows</a:t>
                      </a:r>
                      <a:endParaRPr sz="2600" dirty="0">
                        <a:latin typeface="Calibri"/>
                        <a:cs typeface="Calibri"/>
                      </a:endParaRPr>
                    </a:p>
                  </a:txBody>
                  <a:tcPr marL="0" marR="0" marT="19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303707" y="2412936"/>
            <a:ext cx="11584940" cy="0"/>
          </a:xfrm>
          <a:custGeom>
            <a:avLst/>
            <a:gdLst/>
            <a:ahLst/>
            <a:cxnLst/>
            <a:rect l="l" t="t" r="r" b="b"/>
            <a:pathLst>
              <a:path w="11584940">
                <a:moveTo>
                  <a:pt x="0" y="0"/>
                </a:moveTo>
                <a:lnTo>
                  <a:pt x="11584635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1305223" y="2933392"/>
            <a:ext cx="457200" cy="472867"/>
            <a:chOff x="1744979" y="2904744"/>
            <a:chExt cx="457200" cy="650875"/>
          </a:xfrm>
        </p:grpSpPr>
        <p:sp>
          <p:nvSpPr>
            <p:cNvPr id="6" name="object 6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 dirty="0"/>
            </a:p>
          </p:txBody>
        </p:sp>
        <p:sp>
          <p:nvSpPr>
            <p:cNvPr id="7" name="object 7"/>
            <p:cNvSpPr/>
            <p:nvPr/>
          </p:nvSpPr>
          <p:spPr>
            <a:xfrm>
              <a:off x="1764029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4332096" y="2956132"/>
            <a:ext cx="457200" cy="472867"/>
            <a:chOff x="4439411" y="2904744"/>
            <a:chExt cx="457200" cy="650875"/>
          </a:xfrm>
        </p:grpSpPr>
        <p:sp>
          <p:nvSpPr>
            <p:cNvPr id="9" name="object 9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314325" y="0"/>
                  </a:moveTo>
                  <a:lnTo>
                    <a:pt x="104775" y="0"/>
                  </a:lnTo>
                  <a:lnTo>
                    <a:pt x="104775" y="403097"/>
                  </a:lnTo>
                  <a:lnTo>
                    <a:pt x="0" y="403097"/>
                  </a:lnTo>
                  <a:lnTo>
                    <a:pt x="209550" y="612647"/>
                  </a:lnTo>
                  <a:lnTo>
                    <a:pt x="419100" y="403097"/>
                  </a:lnTo>
                  <a:lnTo>
                    <a:pt x="314325" y="403097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 dirty="0"/>
            </a:p>
          </p:txBody>
        </p:sp>
        <p:sp>
          <p:nvSpPr>
            <p:cNvPr id="10" name="object 10"/>
            <p:cNvSpPr/>
            <p:nvPr/>
          </p:nvSpPr>
          <p:spPr>
            <a:xfrm>
              <a:off x="4458461" y="2923794"/>
              <a:ext cx="419100" cy="612775"/>
            </a:xfrm>
            <a:custGeom>
              <a:avLst/>
              <a:gdLst/>
              <a:ahLst/>
              <a:cxnLst/>
              <a:rect l="l" t="t" r="r" b="b"/>
              <a:pathLst>
                <a:path w="419100" h="612775">
                  <a:moveTo>
                    <a:pt x="0" y="403097"/>
                  </a:moveTo>
                  <a:lnTo>
                    <a:pt x="104775" y="403097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3097"/>
                  </a:lnTo>
                  <a:lnTo>
                    <a:pt x="419100" y="403097"/>
                  </a:lnTo>
                  <a:lnTo>
                    <a:pt x="209550" y="612647"/>
                  </a:lnTo>
                  <a:lnTo>
                    <a:pt x="0" y="403097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7391400" y="2931922"/>
            <a:ext cx="457200" cy="502177"/>
            <a:chOff x="7296911" y="2912364"/>
            <a:chExt cx="457200" cy="652780"/>
          </a:xfrm>
        </p:grpSpPr>
        <p:sp>
          <p:nvSpPr>
            <p:cNvPr id="12" name="object 12"/>
            <p:cNvSpPr/>
            <p:nvPr/>
          </p:nvSpPr>
          <p:spPr>
            <a:xfrm>
              <a:off x="7315961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15961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10345546" y="2969971"/>
            <a:ext cx="457200" cy="475457"/>
            <a:chOff x="10020300" y="2912364"/>
            <a:chExt cx="457200" cy="652780"/>
          </a:xfrm>
        </p:grpSpPr>
        <p:sp>
          <p:nvSpPr>
            <p:cNvPr id="15" name="object 15"/>
            <p:cNvSpPr/>
            <p:nvPr/>
          </p:nvSpPr>
          <p:spPr>
            <a:xfrm>
              <a:off x="10039350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314325" y="0"/>
                  </a:moveTo>
                  <a:lnTo>
                    <a:pt x="104775" y="0"/>
                  </a:lnTo>
                  <a:lnTo>
                    <a:pt x="104775" y="404622"/>
                  </a:lnTo>
                  <a:lnTo>
                    <a:pt x="0" y="404622"/>
                  </a:lnTo>
                  <a:lnTo>
                    <a:pt x="209550" y="614172"/>
                  </a:lnTo>
                  <a:lnTo>
                    <a:pt x="419100" y="404622"/>
                  </a:lnTo>
                  <a:lnTo>
                    <a:pt x="314325" y="404622"/>
                  </a:lnTo>
                  <a:lnTo>
                    <a:pt x="314325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 dirty="0"/>
            </a:p>
          </p:txBody>
        </p:sp>
        <p:sp>
          <p:nvSpPr>
            <p:cNvPr id="16" name="object 16"/>
            <p:cNvSpPr/>
            <p:nvPr/>
          </p:nvSpPr>
          <p:spPr>
            <a:xfrm>
              <a:off x="10039350" y="2931414"/>
              <a:ext cx="419100" cy="614680"/>
            </a:xfrm>
            <a:custGeom>
              <a:avLst/>
              <a:gdLst/>
              <a:ahLst/>
              <a:cxnLst/>
              <a:rect l="l" t="t" r="r" b="b"/>
              <a:pathLst>
                <a:path w="419100" h="614679">
                  <a:moveTo>
                    <a:pt x="0" y="404622"/>
                  </a:moveTo>
                  <a:lnTo>
                    <a:pt x="104775" y="404622"/>
                  </a:lnTo>
                  <a:lnTo>
                    <a:pt x="104775" y="0"/>
                  </a:lnTo>
                  <a:lnTo>
                    <a:pt x="314325" y="0"/>
                  </a:lnTo>
                  <a:lnTo>
                    <a:pt x="314325" y="404622"/>
                  </a:lnTo>
                  <a:lnTo>
                    <a:pt x="419100" y="404622"/>
                  </a:lnTo>
                  <a:lnTo>
                    <a:pt x="209550" y="614172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algn="r" defTabSz="914400" rtl="1" eaLnBrk="1" latinLnBrk="0" hangingPunct="1"/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1958530" y="1077658"/>
            <a:ext cx="7877175" cy="1351915"/>
            <a:chOff x="1958530" y="1077658"/>
            <a:chExt cx="7877175" cy="1351915"/>
          </a:xfrm>
        </p:grpSpPr>
        <p:sp>
          <p:nvSpPr>
            <p:cNvPr id="18" name="object 18"/>
            <p:cNvSpPr/>
            <p:nvPr/>
          </p:nvSpPr>
          <p:spPr>
            <a:xfrm>
              <a:off x="2034794" y="1154429"/>
              <a:ext cx="7800975" cy="1275080"/>
            </a:xfrm>
            <a:custGeom>
              <a:avLst/>
              <a:gdLst/>
              <a:ahLst/>
              <a:cxnLst/>
              <a:rect l="l" t="t" r="r" b="b"/>
              <a:pathLst>
                <a:path w="7800975" h="1275080">
                  <a:moveTo>
                    <a:pt x="7800848" y="0"/>
                  </a:moveTo>
                  <a:lnTo>
                    <a:pt x="7710424" y="0"/>
                  </a:lnTo>
                  <a:lnTo>
                    <a:pt x="7710424" y="13970"/>
                  </a:lnTo>
                  <a:lnTo>
                    <a:pt x="7710424" y="27940"/>
                  </a:lnTo>
                  <a:lnTo>
                    <a:pt x="7710424" y="1183640"/>
                  </a:lnTo>
                  <a:lnTo>
                    <a:pt x="28575" y="1183640"/>
                  </a:lnTo>
                  <a:lnTo>
                    <a:pt x="14224" y="1183640"/>
                  </a:lnTo>
                  <a:lnTo>
                    <a:pt x="0" y="1183640"/>
                  </a:lnTo>
                  <a:lnTo>
                    <a:pt x="0" y="1245870"/>
                  </a:lnTo>
                  <a:lnTo>
                    <a:pt x="0" y="1275080"/>
                  </a:lnTo>
                  <a:lnTo>
                    <a:pt x="7800848" y="1275080"/>
                  </a:lnTo>
                  <a:lnTo>
                    <a:pt x="7800848" y="1245870"/>
                  </a:lnTo>
                  <a:lnTo>
                    <a:pt x="7800848" y="27940"/>
                  </a:lnTo>
                  <a:lnTo>
                    <a:pt x="7800848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7772400" y="0"/>
                  </a:moveTo>
                  <a:lnTo>
                    <a:pt x="0" y="0"/>
                  </a:lnTo>
                  <a:lnTo>
                    <a:pt x="0" y="1246631"/>
                  </a:lnTo>
                  <a:lnTo>
                    <a:pt x="7772400" y="1246631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FFE6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1972817" y="1091946"/>
              <a:ext cx="7772400" cy="1247140"/>
            </a:xfrm>
            <a:custGeom>
              <a:avLst/>
              <a:gdLst/>
              <a:ahLst/>
              <a:cxnLst/>
              <a:rect l="l" t="t" r="r" b="b"/>
              <a:pathLst>
                <a:path w="7772400" h="1247139">
                  <a:moveTo>
                    <a:pt x="0" y="1246631"/>
                  </a:moveTo>
                  <a:lnTo>
                    <a:pt x="7772400" y="1246631"/>
                  </a:lnTo>
                  <a:lnTo>
                    <a:pt x="7772400" y="0"/>
                  </a:lnTo>
                  <a:lnTo>
                    <a:pt x="0" y="0"/>
                  </a:lnTo>
                  <a:lnTo>
                    <a:pt x="0" y="1246631"/>
                  </a:lnTo>
                  <a:close/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2119376" y="1162938"/>
            <a:ext cx="7489190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757805" marR="5080" indent="-2745740">
              <a:lnSpc>
                <a:spcPct val="125000"/>
              </a:lnSpc>
              <a:spcBef>
                <a:spcPts val="100"/>
              </a:spcBef>
            </a:pPr>
            <a:r>
              <a:rPr sz="2400" b="1" dirty="0">
                <a:latin typeface="Arial"/>
                <a:cs typeface="Arial"/>
              </a:rPr>
              <a:t>Financial Statements </a:t>
            </a:r>
            <a:r>
              <a:rPr sz="2400" b="1" spc="-5" dirty="0">
                <a:latin typeface="Arial"/>
                <a:cs typeface="Arial"/>
              </a:rPr>
              <a:t>are </a:t>
            </a:r>
            <a:r>
              <a:rPr sz="2400" b="1" dirty="0">
                <a:latin typeface="Arial"/>
                <a:cs typeface="Arial"/>
              </a:rPr>
              <a:t>prepared directly from the </a:t>
            </a:r>
            <a:r>
              <a:rPr sz="2400" b="1" spc="-655" dirty="0">
                <a:latin typeface="Arial"/>
                <a:cs typeface="Arial"/>
              </a:rPr>
              <a:t> </a:t>
            </a:r>
            <a:r>
              <a:rPr sz="2400" b="1" spc="-30" dirty="0">
                <a:latin typeface="Arial"/>
                <a:cs typeface="Arial"/>
              </a:rPr>
              <a:t>Trial</a:t>
            </a:r>
            <a:r>
              <a:rPr sz="2400" b="1" spc="-2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Balance.</a:t>
            </a:r>
            <a:endParaRPr sz="2400" dirty="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682606" y="5964995"/>
            <a:ext cx="164401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1F3863"/>
                </a:solidFill>
                <a:latin typeface="Calibri"/>
                <a:cs typeface="Calibri"/>
              </a:rPr>
              <a:t>Point</a:t>
            </a:r>
            <a:r>
              <a:rPr sz="2400" b="1" spc="-55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1F3863"/>
                </a:solidFill>
                <a:latin typeface="Calibri"/>
                <a:cs typeface="Calibri"/>
              </a:rPr>
              <a:t>in</a:t>
            </a:r>
            <a:r>
              <a:rPr sz="2400" b="1" spc="-50" dirty="0">
                <a:solidFill>
                  <a:srgbClr val="1F3863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1F3863"/>
                </a:solidFill>
                <a:latin typeface="Calibri"/>
                <a:cs typeface="Calibri"/>
              </a:rPr>
              <a:t>time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05454" y="5968076"/>
            <a:ext cx="18249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5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35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703665" y="5961914"/>
            <a:ext cx="1824989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5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35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1217" y="5836016"/>
            <a:ext cx="2964815" cy="523220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463550">
              <a:lnSpc>
                <a:spcPct val="100000"/>
              </a:lnSpc>
              <a:spcBef>
                <a:spcPts val="1200"/>
              </a:spcBef>
            </a:pPr>
            <a:r>
              <a:rPr sz="2400" b="1" spc="-15" dirty="0">
                <a:solidFill>
                  <a:srgbClr val="BA1F2C"/>
                </a:solidFill>
                <a:latin typeface="Calibri"/>
                <a:cs typeface="Calibri"/>
              </a:rPr>
              <a:t>Period</a:t>
            </a:r>
            <a:r>
              <a:rPr sz="2400" b="1" spc="-4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of</a:t>
            </a:r>
            <a:r>
              <a:rPr sz="2400" b="1" spc="-20" dirty="0">
                <a:solidFill>
                  <a:srgbClr val="BA1F2C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BA1F2C"/>
                </a:solidFill>
                <a:latin typeface="Calibri"/>
                <a:cs typeface="Calibri"/>
              </a:rPr>
              <a:t>time</a:t>
            </a:r>
            <a:endParaRPr sz="2400" dirty="0">
              <a:latin typeface="Calibri"/>
              <a:cs typeface="Calibri"/>
            </a:endParaRPr>
          </a:p>
        </p:txBody>
      </p:sp>
      <p:pic>
        <p:nvPicPr>
          <p:cNvPr id="39" name="Picture 38" descr="A paper with charts and a pen&#10;&#10;Description automatically generated">
            <a:extLst>
              <a:ext uri="{FF2B5EF4-FFF2-40B4-BE49-F238E27FC236}">
                <a16:creationId xmlns:a16="http://schemas.microsoft.com/office/drawing/2014/main" id="{6E1A8774-D917-1F6F-ED34-92F49ECA2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857" y="3450672"/>
            <a:ext cx="1422400" cy="1275080"/>
          </a:xfrm>
          <a:prstGeom prst="rect">
            <a:avLst/>
          </a:prstGeom>
        </p:spPr>
      </p:pic>
      <p:pic>
        <p:nvPicPr>
          <p:cNvPr id="41" name="Picture 40" descr="A white paper with red and black graphics&#10;&#10;Description automatically generated">
            <a:extLst>
              <a:ext uri="{FF2B5EF4-FFF2-40B4-BE49-F238E27FC236}">
                <a16:creationId xmlns:a16="http://schemas.microsoft.com/office/drawing/2014/main" id="{E5FD5502-6FF1-A089-3608-C9368144D4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623" y="3426379"/>
            <a:ext cx="1422400" cy="1322387"/>
          </a:xfrm>
          <a:prstGeom prst="rect">
            <a:avLst/>
          </a:prstGeom>
        </p:spPr>
      </p:pic>
      <p:pic>
        <p:nvPicPr>
          <p:cNvPr id="43" name="Picture 42" descr="A newspaper with numbers and text&#10;&#10;Description automatically generated">
            <a:extLst>
              <a:ext uri="{FF2B5EF4-FFF2-40B4-BE49-F238E27FC236}">
                <a16:creationId xmlns:a16="http://schemas.microsoft.com/office/drawing/2014/main" id="{D02B20B7-28D0-455C-D299-EE62822A26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037" y="3423312"/>
            <a:ext cx="1422400" cy="1322387"/>
          </a:xfrm>
          <a:prstGeom prst="rect">
            <a:avLst/>
          </a:prstGeom>
        </p:spPr>
      </p:pic>
      <p:pic>
        <p:nvPicPr>
          <p:cNvPr id="45" name="Picture 44" descr="A poster with a diagram and a clip&#10;&#10;Description automatically generated with medium confidence">
            <a:extLst>
              <a:ext uri="{FF2B5EF4-FFF2-40B4-BE49-F238E27FC236}">
                <a16:creationId xmlns:a16="http://schemas.microsoft.com/office/drawing/2014/main" id="{B346F44E-0772-B8C8-B6E2-55588827A6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7677" y="3450672"/>
            <a:ext cx="1422401" cy="129502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926591"/>
            <a:ext cx="7078981" cy="5004817"/>
          </a:xfrm>
          <a:prstGeom prst="rect">
            <a:avLst/>
          </a:prstGeom>
        </p:spPr>
      </p:pic>
      <p:pic>
        <p:nvPicPr>
          <p:cNvPr id="5" name="Picture 4" descr="A paper with a pen and a graph&#10;&#10;Description automatically generated">
            <a:extLst>
              <a:ext uri="{FF2B5EF4-FFF2-40B4-BE49-F238E27FC236}">
                <a16:creationId xmlns:a16="http://schemas.microsoft.com/office/drawing/2014/main" id="{F79E69D1-F25B-E426-F43B-B8EF835161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1536699"/>
            <a:ext cx="3784600" cy="3784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7410345"/>
              </p:ext>
            </p:extLst>
          </p:nvPr>
        </p:nvGraphicFramePr>
        <p:xfrm>
          <a:off x="3280917" y="251206"/>
          <a:ext cx="5626099" cy="63397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90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54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2416">
                <a:tc gridSpan="2"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sz="1800" b="1" spc="-8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Single-Step</a:t>
                      </a:r>
                      <a:r>
                        <a:rPr sz="18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ts val="1870"/>
                        </a:lnSpc>
                        <a:spcBef>
                          <a:spcPts val="10"/>
                        </a:spcBef>
                      </a:pP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 year</a:t>
                      </a:r>
                      <a:r>
                        <a:rPr sz="16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Dec.</a:t>
                      </a:r>
                      <a:r>
                        <a:rPr sz="16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sz="16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2024</a:t>
                      </a:r>
                      <a:endParaRPr sz="16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615">
                <a:tc>
                  <a:txBody>
                    <a:bodyPr/>
                    <a:lstStyle/>
                    <a:p>
                      <a:pPr marL="55880">
                        <a:lnSpc>
                          <a:spcPts val="2100"/>
                        </a:lnSpc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</a:t>
                      </a:r>
                      <a:r>
                        <a:rPr sz="1800" b="1" spc="-30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4085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Sales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704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19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Fees</a:t>
                      </a:r>
                      <a:r>
                        <a:rPr sz="16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Earned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997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Commission</a:t>
                      </a:r>
                      <a:r>
                        <a:rPr sz="1600" spc="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Consulting</a:t>
                      </a:r>
                      <a:r>
                        <a:rPr sz="16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b="1" dirty="0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6917">
                <a:tc>
                  <a:txBody>
                    <a:bodyPr/>
                    <a:lstStyle/>
                    <a:p>
                      <a:pPr marL="308610">
                        <a:lnSpc>
                          <a:spcPts val="1764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Dividends</a:t>
                      </a:r>
                      <a:r>
                        <a:rPr sz="16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Rental</a:t>
                      </a:r>
                      <a:r>
                        <a:rPr sz="16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99770" algn="r">
                        <a:lnSpc>
                          <a:spcPts val="1375"/>
                        </a:lnSpc>
                      </a:pPr>
                      <a:r>
                        <a:rPr sz="1200" b="1" dirty="0">
                          <a:latin typeface="Calibri"/>
                          <a:cs typeface="Calibri"/>
                        </a:rPr>
                        <a:t>×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08610">
                        <a:lnSpc>
                          <a:spcPts val="1820"/>
                        </a:lnSpc>
                      </a:pPr>
                      <a:r>
                        <a:rPr sz="16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6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Revenues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685800" algn="r">
                        <a:lnSpc>
                          <a:spcPts val="1255"/>
                        </a:lnSpc>
                      </a:pPr>
                      <a:r>
                        <a:rPr sz="1100" b="1" dirty="0">
                          <a:latin typeface="Calibri"/>
                          <a:cs typeface="Calibri"/>
                        </a:rPr>
                        <a:t>××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156">
                <a:tc>
                  <a:txBody>
                    <a:bodyPr/>
                    <a:lstStyle/>
                    <a:p>
                      <a:pPr marL="55880">
                        <a:lnSpc>
                          <a:spcPts val="2105"/>
                        </a:lnSpc>
                      </a:pPr>
                      <a:r>
                        <a:rPr sz="1800" b="1" spc="-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: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9254">
                <a:tc>
                  <a:txBody>
                    <a:bodyPr/>
                    <a:lstStyle/>
                    <a:p>
                      <a:pPr marL="273685">
                        <a:lnSpc>
                          <a:spcPts val="178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Salary 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05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35" dirty="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 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6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8765">
                <a:tc>
                  <a:txBody>
                    <a:bodyPr/>
                    <a:lstStyle/>
                    <a:p>
                      <a:pPr marL="273685">
                        <a:lnSpc>
                          <a:spcPts val="185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Repair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8778">
                <a:tc>
                  <a:txBody>
                    <a:bodyPr/>
                    <a:lstStyle/>
                    <a:p>
                      <a:pPr marL="273685">
                        <a:lnSpc>
                          <a:spcPts val="178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sz="16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44356">
                <a:tc>
                  <a:txBody>
                    <a:bodyPr/>
                    <a:lstStyle/>
                    <a:p>
                      <a:pPr marL="273685">
                        <a:lnSpc>
                          <a:spcPts val="1825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Interest</a:t>
                      </a:r>
                      <a:r>
                        <a:rPr sz="16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4381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sz="1600" spc="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43814">
                <a:tc>
                  <a:txBody>
                    <a:bodyPr/>
                    <a:lstStyle/>
                    <a:p>
                      <a:pPr marL="273685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6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41259">
                <a:tc>
                  <a:txBody>
                    <a:bodyPr/>
                    <a:lstStyle/>
                    <a:p>
                      <a:pPr marL="273685">
                        <a:lnSpc>
                          <a:spcPts val="1800"/>
                        </a:lnSpc>
                      </a:pPr>
                      <a:r>
                        <a:rPr sz="1600" spc="-5" dirty="0">
                          <a:latin typeface="Times New Roman"/>
                          <a:cs typeface="Times New Roman"/>
                        </a:rPr>
                        <a:t>Supplies</a:t>
                      </a:r>
                      <a:r>
                        <a:rPr sz="16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spc="-5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674370" algn="r">
                        <a:lnSpc>
                          <a:spcPts val="124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41554">
                <a:tc>
                  <a:txBody>
                    <a:bodyPr/>
                    <a:lstStyle/>
                    <a:p>
                      <a:pPr marL="273685">
                        <a:lnSpc>
                          <a:spcPts val="1800"/>
                        </a:lnSpc>
                      </a:pPr>
                      <a:r>
                        <a:rPr sz="16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6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475615">
                        <a:lnSpc>
                          <a:spcPts val="126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100" b="1" dirty="0">
                          <a:latin typeface="Calibri"/>
                          <a:cs typeface="Calibri"/>
                        </a:rPr>
                        <a:t>××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368046">
                <a:tc>
                  <a:txBody>
                    <a:bodyPr/>
                    <a:lstStyle/>
                    <a:p>
                      <a:pPr marL="55880">
                        <a:lnSpc>
                          <a:spcPts val="2800"/>
                        </a:lnSpc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24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R="685800" algn="r">
                        <a:lnSpc>
                          <a:spcPts val="128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××</a:t>
                      </a:r>
                      <a:endParaRPr sz="11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24355" y="1757172"/>
            <a:ext cx="9800845" cy="3329940"/>
          </a:xfrm>
          <a:custGeom>
            <a:avLst/>
            <a:gdLst/>
            <a:ahLst/>
            <a:cxnLst/>
            <a:rect l="l" t="t" r="r" b="b"/>
            <a:pathLst>
              <a:path w="9901555" h="3329940">
                <a:moveTo>
                  <a:pt x="9901428" y="0"/>
                </a:moveTo>
                <a:lnTo>
                  <a:pt x="0" y="0"/>
                </a:lnTo>
                <a:lnTo>
                  <a:pt x="0" y="3329940"/>
                </a:lnTo>
                <a:lnTo>
                  <a:pt x="9901428" y="3329940"/>
                </a:lnTo>
                <a:lnTo>
                  <a:pt x="9901428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algn="r" defTabSz="914400" rtl="1" eaLnBrk="1" latinLnBrk="0" hangingPunct="1"/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08252" y="1675211"/>
            <a:ext cx="9542780" cy="16725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063750" marR="5080" indent="-2051685">
              <a:lnSpc>
                <a:spcPct val="150000"/>
              </a:lnSpc>
              <a:spcBef>
                <a:spcPts val="105"/>
              </a:spcBef>
            </a:pP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Revenues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and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expenses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determine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5" dirty="0">
                <a:solidFill>
                  <a:srgbClr val="4471C4"/>
                </a:solidFill>
                <a:latin typeface="Calibri"/>
                <a:cs typeface="Calibri"/>
              </a:rPr>
              <a:t>if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net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income </a:t>
            </a:r>
            <a:r>
              <a:rPr sz="3600" spc="-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or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net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loss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0" dirty="0">
                <a:solidFill>
                  <a:srgbClr val="4471C4"/>
                </a:solidFill>
                <a:latin typeface="Calibri"/>
                <a:cs typeface="Calibri"/>
              </a:rPr>
              <a:t>occurs</a:t>
            </a:r>
            <a:r>
              <a:rPr sz="36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dirty="0">
                <a:solidFill>
                  <a:srgbClr val="4471C4"/>
                </a:solidFill>
                <a:latin typeface="Calibri"/>
                <a:cs typeface="Calibri"/>
              </a:rPr>
              <a:t>as</a:t>
            </a:r>
            <a:r>
              <a:rPr sz="3600" spc="-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3600" spc="-15" dirty="0">
                <a:solidFill>
                  <a:srgbClr val="4471C4"/>
                </a:solidFill>
                <a:latin typeface="Calibri"/>
                <a:cs typeface="Calibri"/>
              </a:rPr>
              <a:t>follows:</a:t>
            </a:r>
            <a:endParaRPr sz="3600" dirty="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3096" y="3321258"/>
            <a:ext cx="8383905" cy="1672589"/>
          </a:xfrm>
          <a:prstGeom prst="rect">
            <a:avLst/>
          </a:prstGeom>
        </p:spPr>
        <p:txBody>
          <a:bodyPr vert="horz" wrap="square" lIns="0" tIns="287655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2265"/>
              </a:spcBef>
              <a:buAutoNum type="alphaLcPeriod"/>
              <a:tabLst>
                <a:tab pos="470534" algn="l"/>
              </a:tabLst>
            </a:pPr>
            <a:r>
              <a:rPr sz="3600" b="1" spc="-15" dirty="0">
                <a:latin typeface="Calibri"/>
                <a:cs typeface="Calibri"/>
              </a:rPr>
              <a:t>Revenues </a:t>
            </a:r>
            <a:r>
              <a:rPr sz="3600" b="1" dirty="0">
                <a:latin typeface="Calibri"/>
                <a:cs typeface="Calibri"/>
              </a:rPr>
              <a:t>&gt; </a:t>
            </a:r>
            <a:r>
              <a:rPr sz="3600" b="1" spc="-5" dirty="0">
                <a:latin typeface="Calibri"/>
                <a:cs typeface="Calibri"/>
              </a:rPr>
              <a:t>Expenses:</a:t>
            </a:r>
            <a:r>
              <a:rPr sz="3600" b="1" spc="5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Net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Income(</a:t>
            </a:r>
            <a:r>
              <a:rPr sz="3600" b="1" spc="-10" dirty="0">
                <a:solidFill>
                  <a:srgbClr val="006FC0"/>
                </a:solidFill>
                <a:latin typeface="Calibri"/>
                <a:cs typeface="Calibri"/>
              </a:rPr>
              <a:t>Profit</a:t>
            </a:r>
            <a:r>
              <a:rPr sz="3600" b="1" spc="-10" dirty="0">
                <a:latin typeface="Calibri"/>
                <a:cs typeface="Calibri"/>
              </a:rPr>
              <a:t>).</a:t>
            </a:r>
            <a:endParaRPr sz="3600" dirty="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2165"/>
              </a:spcBef>
              <a:buAutoNum type="alphaLcPeriod"/>
              <a:tabLst>
                <a:tab pos="470534" algn="l"/>
              </a:tabLst>
            </a:pPr>
            <a:r>
              <a:rPr sz="3600" b="1" spc="-20" dirty="0">
                <a:latin typeface="Calibri"/>
                <a:cs typeface="Calibri"/>
              </a:rPr>
              <a:t>Revenues</a:t>
            </a:r>
            <a:r>
              <a:rPr sz="3600" b="1" spc="-10" dirty="0">
                <a:latin typeface="Calibri"/>
                <a:cs typeface="Calibri"/>
              </a:rPr>
              <a:t> </a:t>
            </a:r>
            <a:r>
              <a:rPr sz="3600" b="1" dirty="0">
                <a:latin typeface="Calibri"/>
                <a:cs typeface="Calibri"/>
              </a:rPr>
              <a:t>&lt;</a:t>
            </a:r>
            <a:r>
              <a:rPr sz="3600" b="1" spc="-5" dirty="0">
                <a:latin typeface="Calibri"/>
                <a:cs typeface="Calibri"/>
              </a:rPr>
              <a:t> Expenses:</a:t>
            </a:r>
            <a:r>
              <a:rPr sz="3600" b="1" dirty="0">
                <a:latin typeface="Calibri"/>
                <a:cs typeface="Calibri"/>
              </a:rPr>
              <a:t> </a:t>
            </a:r>
            <a:r>
              <a:rPr sz="3600" b="1" spc="-10" dirty="0">
                <a:latin typeface="Calibri"/>
                <a:cs typeface="Calibri"/>
              </a:rPr>
              <a:t>Net</a:t>
            </a:r>
            <a:r>
              <a:rPr sz="3600" b="1" spc="-5" dirty="0">
                <a:latin typeface="Calibri"/>
                <a:cs typeface="Calibri"/>
              </a:rPr>
              <a:t> Income </a:t>
            </a:r>
            <a:r>
              <a:rPr sz="3600" b="1" dirty="0">
                <a:latin typeface="Calibri"/>
                <a:cs typeface="Calibri"/>
              </a:rPr>
              <a:t>(</a:t>
            </a:r>
            <a:r>
              <a:rPr sz="3600" b="1" dirty="0">
                <a:solidFill>
                  <a:srgbClr val="FF0000"/>
                </a:solidFill>
                <a:latin typeface="Calibri"/>
                <a:cs typeface="Calibri"/>
              </a:rPr>
              <a:t>loss)</a:t>
            </a:r>
            <a:r>
              <a:rPr sz="3600" b="1" dirty="0">
                <a:latin typeface="Calibri"/>
                <a:cs typeface="Calibri"/>
              </a:rPr>
              <a:t>.</a:t>
            </a:r>
            <a:endParaRPr sz="36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1291" y="1068069"/>
            <a:ext cx="791908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Changes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in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Owner’s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4471C4"/>
                </a:solidFill>
                <a:latin typeface="Calibri"/>
                <a:cs typeface="Calibri"/>
              </a:rPr>
              <a:t>Equity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</a:t>
            </a:r>
            <a:endParaRPr sz="4000" dirty="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2209800"/>
            <a:ext cx="6921575" cy="3140964"/>
          </a:xfrm>
          <a:prstGeom prst="rect">
            <a:avLst/>
          </a:prstGeom>
        </p:spPr>
      </p:pic>
      <p:pic>
        <p:nvPicPr>
          <p:cNvPr id="6" name="Picture 5" descr="A hand holding a pen and paper&#10;&#10;Description automatically generated">
            <a:extLst>
              <a:ext uri="{FF2B5EF4-FFF2-40B4-BE49-F238E27FC236}">
                <a16:creationId xmlns:a16="http://schemas.microsoft.com/office/drawing/2014/main" id="{63752584-1987-1170-FF21-EFFD7BD477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0" y="2002282"/>
            <a:ext cx="3556000" cy="3556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829814" y="752729"/>
          <a:ext cx="7709534" cy="53366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2268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55483">
                <a:tc gridSpan="2">
                  <a:txBody>
                    <a:bodyPr/>
                    <a:lstStyle/>
                    <a:p>
                      <a:pPr marL="1905" algn="ctr">
                        <a:lnSpc>
                          <a:spcPts val="2795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Business</a:t>
                      </a:r>
                      <a:r>
                        <a:rPr sz="24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Name….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  <a:p>
                      <a:pPr marL="1416685" marR="1410335" algn="ctr">
                        <a:lnSpc>
                          <a:spcPct val="100000"/>
                        </a:lnSpc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Changes</a:t>
                      </a:r>
                      <a:r>
                        <a:rPr sz="2400" b="1" spc="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sz="2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equity</a:t>
                      </a:r>
                      <a:r>
                        <a:rPr sz="2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sz="2400" b="1" spc="-5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400" b="1" spc="-5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 </a:t>
                      </a:r>
                      <a:r>
                        <a:rPr sz="2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5795">
                <a:tc>
                  <a:txBody>
                    <a:bodyPr/>
                    <a:lstStyle/>
                    <a:p>
                      <a:pPr marL="68580">
                        <a:lnSpc>
                          <a:spcPts val="2800"/>
                        </a:lnSpc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2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740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03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24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+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3937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912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2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2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1603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Net income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spc="-5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2400" spc="-5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latin typeface="Times New Roman"/>
                          <a:cs typeface="Times New Roman"/>
                        </a:rPr>
                        <a:t>….</a:t>
                      </a: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8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560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4941">
                <a:tc>
                  <a:txBody>
                    <a:bodyPr/>
                    <a:lstStyle/>
                    <a:p>
                      <a:pPr marL="68580">
                        <a:lnSpc>
                          <a:spcPts val="2805"/>
                        </a:lnSpc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24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marL="679450">
                        <a:lnSpc>
                          <a:spcPct val="100000"/>
                        </a:lnSpc>
                      </a:pPr>
                      <a:r>
                        <a:rPr sz="2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dirty="0">
                          <a:latin typeface="Calibri"/>
                          <a:cs typeface="Calibri"/>
                        </a:rPr>
                        <a:t>×</a:t>
                      </a:r>
                      <a:r>
                        <a:rPr sz="2400" b="1" dirty="0">
                          <a:latin typeface="Times New Roman"/>
                          <a:cs typeface="Times New Roman"/>
                        </a:rPr>
                        <a:t>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9129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2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spc="-10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4064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9101">
                <a:tc>
                  <a:txBody>
                    <a:bodyPr/>
                    <a:lstStyle/>
                    <a:p>
                      <a:pPr marL="68580">
                        <a:lnSpc>
                          <a:spcPts val="2620"/>
                        </a:lnSpc>
                      </a:pPr>
                      <a:r>
                        <a:rPr sz="2400" spc="-5" dirty="0">
                          <a:latin typeface="Times New Roman"/>
                          <a:cs typeface="Times New Roman"/>
                        </a:rPr>
                        <a:t>Net income 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4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sz="2400" dirty="0">
                          <a:latin typeface="Times New Roman"/>
                          <a:cs typeface="Times New Roman"/>
                        </a:rPr>
                        <a:t>) ….</a:t>
                      </a:r>
                      <a:r>
                        <a:rPr sz="2400" spc="-15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 income</a:t>
                      </a:r>
                      <a:r>
                        <a:rPr sz="18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7426">
                <a:tc>
                  <a:txBody>
                    <a:bodyPr/>
                    <a:lstStyle/>
                    <a:p>
                      <a:pPr marL="68580">
                        <a:lnSpc>
                          <a:spcPts val="2825"/>
                        </a:lnSpc>
                      </a:pP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24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400" b="1" spc="-5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765"/>
                        </a:lnSpc>
                      </a:pPr>
                      <a:r>
                        <a:rPr sz="2400" b="1" dirty="0">
                          <a:latin typeface="Calibri"/>
                          <a:cs typeface="Calibri"/>
                        </a:rPr>
                        <a:t>××</a:t>
                      </a:r>
                      <a:endParaRPr sz="2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DFDF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5814186" y="3699002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8"/>
                </a:lnTo>
                <a:lnTo>
                  <a:pt x="2609088" y="338328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707507" y="5154421"/>
            <a:ext cx="2609215" cy="338455"/>
          </a:xfrm>
          <a:custGeom>
            <a:avLst/>
            <a:gdLst/>
            <a:ahLst/>
            <a:cxnLst/>
            <a:rect l="l" t="t" r="r" b="b"/>
            <a:pathLst>
              <a:path w="2609215" h="338454">
                <a:moveTo>
                  <a:pt x="2609088" y="0"/>
                </a:moveTo>
                <a:lnTo>
                  <a:pt x="0" y="0"/>
                </a:lnTo>
                <a:lnTo>
                  <a:pt x="0" y="338327"/>
                </a:lnTo>
                <a:lnTo>
                  <a:pt x="2609088" y="338327"/>
                </a:lnTo>
                <a:lnTo>
                  <a:pt x="2609088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4364" y="1676400"/>
            <a:ext cx="6733236" cy="478536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4364" y="670052"/>
            <a:ext cx="993711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25" dirty="0">
                <a:solidFill>
                  <a:srgbClr val="4471C4"/>
                </a:solidFill>
                <a:latin typeface="Calibri"/>
                <a:cs typeface="Calibri"/>
              </a:rPr>
              <a:t>Statement</a:t>
            </a:r>
            <a:r>
              <a:rPr sz="4000" spc="5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of</a:t>
            </a:r>
            <a:r>
              <a:rPr sz="40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Financial</a:t>
            </a:r>
            <a:r>
              <a:rPr sz="4000" spc="2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Position</a:t>
            </a:r>
            <a:r>
              <a:rPr sz="40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4471C4"/>
                </a:solidFill>
                <a:latin typeface="Calibri"/>
                <a:cs typeface="Calibri"/>
              </a:rPr>
              <a:t>(</a:t>
            </a:r>
            <a:r>
              <a:rPr sz="4000" spc="-5" dirty="0">
                <a:solidFill>
                  <a:srgbClr val="C00000"/>
                </a:solidFill>
                <a:latin typeface="Calibri"/>
                <a:cs typeface="Calibri"/>
              </a:rPr>
              <a:t>Balance</a:t>
            </a:r>
            <a:r>
              <a:rPr sz="400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4000" spc="-10" dirty="0">
                <a:solidFill>
                  <a:srgbClr val="C00000"/>
                </a:solidFill>
                <a:latin typeface="Calibri"/>
                <a:cs typeface="Calibri"/>
              </a:rPr>
              <a:t>sheet</a:t>
            </a:r>
            <a:r>
              <a:rPr sz="4000" spc="-10" dirty="0">
                <a:solidFill>
                  <a:srgbClr val="4471C4"/>
                </a:solidFill>
                <a:latin typeface="Calibri"/>
                <a:cs typeface="Calibri"/>
              </a:rPr>
              <a:t>)</a:t>
            </a:r>
            <a:endParaRPr sz="4000" dirty="0">
              <a:latin typeface="Calibri"/>
              <a:cs typeface="Calibri"/>
            </a:endParaRPr>
          </a:p>
        </p:txBody>
      </p:sp>
      <p:pic>
        <p:nvPicPr>
          <p:cNvPr id="5" name="Picture 4" descr="A white paper with black and red text&#10;&#10;Description automatically generated">
            <a:extLst>
              <a:ext uri="{FF2B5EF4-FFF2-40B4-BE49-F238E27FC236}">
                <a16:creationId xmlns:a16="http://schemas.microsoft.com/office/drawing/2014/main" id="{07E548A4-AD3C-44E4-7225-1AEC7BD0AC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1905000"/>
            <a:ext cx="3937000" cy="3937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089973" y="0"/>
          <a:ext cx="6415403" cy="67075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40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91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53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9227">
                <a:tc gridSpan="3">
                  <a:txBody>
                    <a:bodyPr/>
                    <a:lstStyle/>
                    <a:p>
                      <a:pPr marL="217804" algn="ctr">
                        <a:lnSpc>
                          <a:spcPts val="1235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12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 year</a:t>
                      </a:r>
                      <a:r>
                        <a:rPr sz="12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4909">
                <a:tc>
                  <a:txBody>
                    <a:bodyPr/>
                    <a:lstStyle/>
                    <a:p>
                      <a:pPr marL="246379">
                        <a:lnSpc>
                          <a:spcPts val="12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69570" marR="141605" algn="just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  xx  xx  xx  xx 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3480">
                <a:tc rowSpan="2">
                  <a:txBody>
                    <a:bodyPr/>
                    <a:lstStyle/>
                    <a:p>
                      <a:pPr marL="246379">
                        <a:lnSpc>
                          <a:spcPts val="1285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3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3523615">
                        <a:lnSpc>
                          <a:spcPct val="1000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Short-term</a:t>
                      </a:r>
                      <a:r>
                        <a:rPr sz="11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investment </a:t>
                      </a:r>
                      <a:r>
                        <a:rPr sz="1100" b="1" spc="-2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Account receivable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Notes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receivable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Inventories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Prepaid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56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5834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plant,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(Fixed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Assets)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77823">
                <a:tc>
                  <a:txBody>
                    <a:bodyPr/>
                    <a:lstStyle/>
                    <a:p>
                      <a:pPr marL="246379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Land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246379" marR="2331085">
                        <a:lnSpc>
                          <a:spcPct val="100000"/>
                        </a:lnSpc>
                        <a:tabLst>
                          <a:tab pos="910590" algn="l"/>
                        </a:tabLst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Building	( - )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Equipment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 - )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Accumulated Depreciation </a:t>
                      </a:r>
                      <a:r>
                        <a:rPr sz="1200" spc="-2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Machinery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( - )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Depreciation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Furniture	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2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200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200" spc="-5" dirty="0">
                          <a:latin typeface="Times New Roman"/>
                          <a:cs typeface="Times New Roman"/>
                        </a:rPr>
                        <a:t>Accumulated Depreciation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369570" marR="141605" algn="just">
                        <a:lnSpc>
                          <a:spcPct val="102299"/>
                        </a:lnSpc>
                        <a:spcBef>
                          <a:spcPts val="1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  xx  </a:t>
                      </a: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 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xx  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5834">
                <a:tc>
                  <a:txBody>
                    <a:bodyPr/>
                    <a:lstStyle/>
                    <a:p>
                      <a:pPr marL="246379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property,</a:t>
                      </a:r>
                      <a:r>
                        <a:rPr sz="1100" b="1" spc="-10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plant,</a:t>
                      </a:r>
                      <a:r>
                        <a:rPr sz="1100" b="1" spc="-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100" b="1" spc="-15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001F5F"/>
                          </a:solidFill>
                          <a:latin typeface="Times New Roman"/>
                          <a:cs typeface="Times New Roman"/>
                        </a:rPr>
                        <a:t>equipment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23520" algn="r">
                        <a:lnSpc>
                          <a:spcPts val="1295"/>
                        </a:lnSpc>
                      </a:pPr>
                      <a:r>
                        <a:rPr sz="1100" b="1" spc="-1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2521">
                <a:tc>
                  <a:txBody>
                    <a:bodyPr/>
                    <a:lstStyle/>
                    <a:p>
                      <a:pPr marL="246379">
                        <a:lnSpc>
                          <a:spcPts val="126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sz="1100" b="1" spc="-3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6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67935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Goodwill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7734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Copyright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41605" algn="r">
                        <a:lnSpc>
                          <a:spcPts val="122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62368">
                <a:tc>
                  <a:txBody>
                    <a:bodyPr/>
                    <a:lstStyle/>
                    <a:p>
                      <a:pPr marL="246379">
                        <a:lnSpc>
                          <a:spcPts val="118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Trademark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125730" algn="r">
                        <a:lnSpc>
                          <a:spcPts val="1180"/>
                        </a:lnSpc>
                      </a:pPr>
                      <a:r>
                        <a:rPr sz="1100" spc="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95707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intangible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67639">
                <a:tc>
                  <a:txBody>
                    <a:bodyPr/>
                    <a:lstStyle/>
                    <a:p>
                      <a:pPr marR="718820" algn="ctr">
                        <a:lnSpc>
                          <a:spcPts val="122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assets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R="19685" algn="ctr">
                        <a:lnSpc>
                          <a:spcPts val="1220"/>
                        </a:lnSpc>
                      </a:pPr>
                      <a:r>
                        <a:rPr sz="11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67639">
                <a:tc>
                  <a:txBody>
                    <a:bodyPr/>
                    <a:lstStyle/>
                    <a:p>
                      <a:pPr marL="246379">
                        <a:lnSpc>
                          <a:spcPts val="122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95833">
                <a:tc>
                  <a:txBody>
                    <a:bodyPr/>
                    <a:lstStyle/>
                    <a:p>
                      <a:pPr marR="815340" algn="ctr">
                        <a:lnSpc>
                          <a:spcPts val="1295"/>
                        </a:lnSpc>
                      </a:pPr>
                      <a:r>
                        <a:rPr sz="11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247015" marR="231140" algn="just">
                        <a:lnSpc>
                          <a:spcPct val="10000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 </a:t>
                      </a:r>
                      <a:r>
                        <a:rPr sz="1100" spc="-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xx </a:t>
                      </a:r>
                      <a:r>
                        <a:rPr sz="1100" spc="-26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6936">
                <a:tc>
                  <a:txBody>
                    <a:bodyPr/>
                    <a:lstStyle/>
                    <a:p>
                      <a:pPr marL="942975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R="220345" algn="r">
                        <a:lnSpc>
                          <a:spcPts val="1295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11817">
                <a:tc rowSpan="2">
                  <a:txBody>
                    <a:bodyPr/>
                    <a:lstStyle/>
                    <a:p>
                      <a:pPr marL="246379" marR="3863340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Notes payable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Account payable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U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nearned </a:t>
                      </a:r>
                      <a:r>
                        <a:rPr sz="1100" spc="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100" spc="-10" dirty="0">
                          <a:latin typeface="Times New Roman"/>
                          <a:cs typeface="Times New Roman"/>
                        </a:rPr>
                        <a:t>v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enue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94297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current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7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7262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R="1778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17780" algn="ctr">
                        <a:lnSpc>
                          <a:spcPts val="124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511415">
                <a:tc rowSpan="2">
                  <a:txBody>
                    <a:bodyPr/>
                    <a:lstStyle/>
                    <a:p>
                      <a:pPr marR="2099310" algn="ctr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1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625215" algn="ctr">
                        <a:lnSpc>
                          <a:spcPct val="100000"/>
                        </a:lnSpc>
                      </a:pPr>
                      <a:r>
                        <a:rPr sz="1100" spc="-5" dirty="0">
                          <a:latin typeface="Times New Roman"/>
                          <a:cs typeface="Times New Roman"/>
                        </a:rPr>
                        <a:t>Mortgage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5966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Bank</a:t>
                      </a:r>
                      <a:r>
                        <a:rPr sz="11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loan</a:t>
                      </a:r>
                      <a:r>
                        <a:rPr sz="11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3542665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15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long-term</a:t>
                      </a:r>
                      <a:r>
                        <a:rPr sz="1100" b="1" spc="-2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19050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95783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08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1F1F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95795">
                <a:tc>
                  <a:txBody>
                    <a:bodyPr/>
                    <a:lstStyle/>
                    <a:p>
                      <a:pPr marR="514350" algn="ctr">
                        <a:lnSpc>
                          <a:spcPts val="1300"/>
                        </a:lnSpc>
                      </a:pPr>
                      <a:r>
                        <a:rPr sz="1100" b="1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R="223520" algn="r">
                        <a:lnSpc>
                          <a:spcPts val="1300"/>
                        </a:lnSpc>
                      </a:pPr>
                      <a:r>
                        <a:rPr sz="1100" b="1" spc="-15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63435">
                <a:tc>
                  <a:txBody>
                    <a:bodyPr/>
                    <a:lstStyle/>
                    <a:p>
                      <a:pPr marR="498475" algn="ctr">
                        <a:lnSpc>
                          <a:spcPts val="1300"/>
                        </a:lnSpc>
                      </a:pP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30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1185545" algn="ctr">
                        <a:lnSpc>
                          <a:spcPct val="100000"/>
                        </a:lnSpc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Capital</a:t>
                      </a:r>
                      <a:r>
                        <a:rPr sz="1100" spc="29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dirty="0">
                          <a:latin typeface="Times New Roman"/>
                          <a:cs typeface="Times New Roman"/>
                        </a:rPr>
                        <a:t>…..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changes in owner’s</a:t>
                      </a:r>
                      <a:r>
                        <a:rPr sz="1100" b="1" spc="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latin typeface="Times New Roman"/>
                          <a:cs typeface="Times New Roman"/>
                        </a:rPr>
                        <a:t>equity statement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R="220345" algn="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dirty="0"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65211">
                <a:tc>
                  <a:txBody>
                    <a:bodyPr/>
                    <a:lstStyle/>
                    <a:p>
                      <a:pPr marL="28575">
                        <a:lnSpc>
                          <a:spcPts val="120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1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L="134620">
                        <a:lnSpc>
                          <a:spcPts val="1200"/>
                        </a:lnSpc>
                      </a:pPr>
                      <a:r>
                        <a:rPr sz="11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xx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</a:tbl>
          </a:graphicData>
        </a:graphic>
      </p:graphicFrame>
      <p:sp>
        <p:nvSpPr>
          <p:cNvPr id="4" name="object 4"/>
          <p:cNvSpPr/>
          <p:nvPr/>
        </p:nvSpPr>
        <p:spPr>
          <a:xfrm>
            <a:off x="4037838" y="6331419"/>
            <a:ext cx="2767965" cy="155575"/>
          </a:xfrm>
          <a:custGeom>
            <a:avLst/>
            <a:gdLst/>
            <a:ahLst/>
            <a:cxnLst/>
            <a:rect l="l" t="t" r="r" b="b"/>
            <a:pathLst>
              <a:path w="2767965" h="155575">
                <a:moveTo>
                  <a:pt x="2767584" y="0"/>
                </a:moveTo>
                <a:lnTo>
                  <a:pt x="1680972" y="0"/>
                </a:lnTo>
                <a:lnTo>
                  <a:pt x="1633728" y="0"/>
                </a:lnTo>
                <a:lnTo>
                  <a:pt x="0" y="0"/>
                </a:lnTo>
                <a:lnTo>
                  <a:pt x="0" y="155448"/>
                </a:lnTo>
                <a:lnTo>
                  <a:pt x="1633728" y="155448"/>
                </a:lnTo>
                <a:lnTo>
                  <a:pt x="1680972" y="155448"/>
                </a:lnTo>
                <a:lnTo>
                  <a:pt x="2767584" y="155448"/>
                </a:lnTo>
                <a:lnTo>
                  <a:pt x="2767584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9352" y="0"/>
            <a:ext cx="2955036" cy="1069848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9729343" y="6298488"/>
            <a:ext cx="2011045" cy="33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10" dirty="0">
                <a:latin typeface="Calibri"/>
                <a:cs typeface="Calibri"/>
                <a:hlinkClick r:id="rId3"/>
              </a:rPr>
              <a:t>www.midocean.ae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87908" y="973836"/>
            <a:ext cx="10279380" cy="5195570"/>
          </a:xfrm>
          <a:custGeom>
            <a:avLst/>
            <a:gdLst/>
            <a:ahLst/>
            <a:cxnLst/>
            <a:rect l="l" t="t" r="r" b="b"/>
            <a:pathLst>
              <a:path w="10279380" h="5195570">
                <a:moveTo>
                  <a:pt x="10279380" y="0"/>
                </a:moveTo>
                <a:lnTo>
                  <a:pt x="0" y="0"/>
                </a:lnTo>
                <a:lnTo>
                  <a:pt x="0" y="5195316"/>
                </a:lnTo>
                <a:lnTo>
                  <a:pt x="10279380" y="5195316"/>
                </a:lnTo>
                <a:lnTo>
                  <a:pt x="10279380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67257" y="994105"/>
            <a:ext cx="187388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u="heavy" spc="-5" dirty="0">
                <a:uFill>
                  <a:solidFill>
                    <a:srgbClr val="FF0000"/>
                  </a:solidFill>
                </a:uFill>
              </a:rPr>
              <a:t>Example</a:t>
            </a:r>
            <a:r>
              <a:rPr sz="2800" u="heavy" spc="-70" dirty="0">
                <a:uFill>
                  <a:solidFill>
                    <a:srgbClr val="FF0000"/>
                  </a:solidFill>
                </a:uFill>
              </a:rPr>
              <a:t> </a:t>
            </a:r>
            <a:r>
              <a:rPr sz="2800" u="heavy" dirty="0">
                <a:uFill>
                  <a:solidFill>
                    <a:srgbClr val="FF0000"/>
                  </a:solidFill>
                </a:uFill>
              </a:rPr>
              <a:t>(1)</a:t>
            </a:r>
            <a:endParaRPr sz="2800"/>
          </a:p>
        </p:txBody>
      </p:sp>
      <p:sp>
        <p:nvSpPr>
          <p:cNvPr id="4" name="object 4"/>
          <p:cNvSpPr txBox="1"/>
          <p:nvPr/>
        </p:nvSpPr>
        <p:spPr>
          <a:xfrm>
            <a:off x="867257" y="1433575"/>
            <a:ext cx="10121900" cy="1671955"/>
          </a:xfrm>
          <a:prstGeom prst="rect">
            <a:avLst/>
          </a:prstGeom>
        </p:spPr>
        <p:txBody>
          <a:bodyPr vert="horz" wrap="square" lIns="0" tIns="1955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40"/>
              </a:spcBef>
              <a:tabLst>
                <a:tab pos="2341245" algn="l"/>
              </a:tabLst>
            </a:pPr>
            <a:r>
              <a:rPr sz="24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Mohamed </a:t>
            </a:r>
            <a:r>
              <a:rPr lang="en-US" sz="2400" b="1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Hussein</a:t>
            </a:r>
            <a:r>
              <a:rPr sz="2400" b="1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	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has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following</a:t>
            </a:r>
            <a:r>
              <a:rPr sz="2400" u="heavy" spc="-13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Activities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during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the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year:</a:t>
            </a:r>
            <a:endParaRPr sz="2400" dirty="0">
              <a:latin typeface="Times New Roman"/>
              <a:cs typeface="Times New Roman"/>
            </a:endParaRPr>
          </a:p>
          <a:p>
            <a:pPr marL="12700" marR="5080" indent="68580">
              <a:lnSpc>
                <a:spcPct val="150000"/>
              </a:lnSpc>
              <a:tabLst>
                <a:tab pos="1161415" algn="l"/>
                <a:tab pos="1548765" algn="l"/>
                <a:tab pos="2365375" algn="l"/>
                <a:tab pos="2726690" algn="l"/>
                <a:tab pos="3554095" algn="l"/>
                <a:tab pos="3721735" algn="l"/>
                <a:tab pos="4313555" algn="l"/>
                <a:tab pos="4805680" algn="l"/>
                <a:tab pos="5531485" algn="l"/>
                <a:tab pos="5984240" algn="l"/>
                <a:tab pos="6473190" algn="l"/>
                <a:tab pos="6738620" algn="l"/>
                <a:tab pos="6885940" algn="l"/>
                <a:tab pos="7112000" algn="l"/>
                <a:tab pos="7701915" algn="l"/>
                <a:tab pos="8553450" algn="l"/>
                <a:tab pos="8919210" algn="l"/>
                <a:tab pos="10013950" algn="l"/>
              </a:tabLst>
            </a:pPr>
            <a:r>
              <a:rPr sz="2400" b="1" dirty="0">
                <a:latin typeface="Calibri"/>
                <a:cs typeface="Calibri"/>
              </a:rPr>
              <a:t>S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spc="20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v</a:t>
            </a:r>
            <a:r>
              <a:rPr sz="2400" b="1" spc="-10" dirty="0">
                <a:latin typeface="Calibri"/>
                <a:cs typeface="Calibri"/>
              </a:rPr>
              <a:t>i</a:t>
            </a:r>
            <a:r>
              <a:rPr sz="2400" b="1" spc="-5" dirty="0">
                <a:latin typeface="Calibri"/>
                <a:cs typeface="Calibri"/>
              </a:rPr>
              <a:t>c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30" dirty="0">
                <a:latin typeface="Calibri"/>
                <a:cs typeface="Calibri"/>
              </a:rPr>
              <a:t>r</a:t>
            </a:r>
            <a:r>
              <a:rPr sz="2400" b="1" spc="-10" dirty="0">
                <a:latin typeface="Calibri"/>
                <a:cs typeface="Calibri"/>
              </a:rPr>
              <a:t>e</a:t>
            </a:r>
            <a:r>
              <a:rPr sz="2400" b="1" spc="-35" dirty="0">
                <a:latin typeface="Calibri"/>
                <a:cs typeface="Calibri"/>
              </a:rPr>
              <a:t>v</a:t>
            </a:r>
            <a:r>
              <a:rPr sz="2400" b="1" spc="-5" dirty="0">
                <a:latin typeface="Calibri"/>
                <a:cs typeface="Calibri"/>
              </a:rPr>
              <a:t>enu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5" dirty="0">
                <a:latin typeface="Calibri"/>
                <a:cs typeface="Calibri"/>
              </a:rPr>
              <a:t>$52800</a:t>
            </a:r>
            <a:r>
              <a:rPr sz="2400" b="1" dirty="0">
                <a:latin typeface="Calibri"/>
                <a:cs typeface="Calibri"/>
              </a:rPr>
              <a:t>-	</a:t>
            </a:r>
            <a:r>
              <a:rPr sz="2400" b="1" spc="-35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spc="-25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t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xpens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5" dirty="0">
                <a:latin typeface="Calibri"/>
                <a:cs typeface="Calibri"/>
              </a:rPr>
              <a:t>$480</a:t>
            </a:r>
            <a:r>
              <a:rPr sz="2400" b="1" dirty="0">
                <a:latin typeface="Calibri"/>
                <a:cs typeface="Calibri"/>
              </a:rPr>
              <a:t>0	-	</a:t>
            </a:r>
            <a:r>
              <a:rPr sz="2400" b="1" spc="-25" dirty="0">
                <a:latin typeface="Calibri"/>
                <a:cs typeface="Calibri"/>
              </a:rPr>
              <a:t>w</a:t>
            </a:r>
            <a:r>
              <a:rPr sz="2400" b="1" dirty="0">
                <a:latin typeface="Calibri"/>
                <a:cs typeface="Calibri"/>
              </a:rPr>
              <a:t>a</a:t>
            </a:r>
            <a:r>
              <a:rPr sz="2400" b="1" spc="-20" dirty="0">
                <a:latin typeface="Calibri"/>
                <a:cs typeface="Calibri"/>
              </a:rPr>
              <a:t>g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xpens</a:t>
            </a:r>
            <a:r>
              <a:rPr sz="2400" b="1" dirty="0">
                <a:latin typeface="Calibri"/>
                <a:cs typeface="Calibri"/>
              </a:rPr>
              <a:t>e	</a:t>
            </a:r>
            <a:r>
              <a:rPr sz="2400" b="1" spc="-20" dirty="0">
                <a:latin typeface="Calibri"/>
                <a:cs typeface="Calibri"/>
              </a:rPr>
              <a:t>$</a:t>
            </a:r>
            <a:r>
              <a:rPr sz="2400" b="1" spc="-5" dirty="0">
                <a:latin typeface="Calibri"/>
                <a:cs typeface="Calibri"/>
              </a:rPr>
              <a:t>3308</a:t>
            </a:r>
            <a:r>
              <a:rPr sz="2400" b="1" dirty="0">
                <a:latin typeface="Calibri"/>
                <a:cs typeface="Calibri"/>
              </a:rPr>
              <a:t>0	-  ad</a:t>
            </a:r>
            <a:r>
              <a:rPr sz="2400" b="1" spc="-25" dirty="0">
                <a:latin typeface="Calibri"/>
                <a:cs typeface="Calibri"/>
              </a:rPr>
              <a:t>v</a:t>
            </a:r>
            <a:r>
              <a:rPr sz="2400" b="1" spc="-5" dirty="0">
                <a:latin typeface="Calibri"/>
                <a:cs typeface="Calibri"/>
              </a:rPr>
              <a:t>ertis</a:t>
            </a:r>
            <a:r>
              <a:rPr sz="2400" b="1" spc="-10" dirty="0">
                <a:latin typeface="Calibri"/>
                <a:cs typeface="Calibri"/>
              </a:rPr>
              <a:t>i</a:t>
            </a:r>
            <a:r>
              <a:rPr sz="2400" b="1" dirty="0">
                <a:latin typeface="Calibri"/>
                <a:cs typeface="Calibri"/>
              </a:rPr>
              <a:t>ng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</a:t>
            </a:r>
            <a:r>
              <a:rPr sz="2400" b="1" spc="-1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se	</a:t>
            </a:r>
            <a:r>
              <a:rPr sz="2400" b="1" spc="-10" dirty="0">
                <a:latin typeface="Calibri"/>
                <a:cs typeface="Calibri"/>
              </a:rPr>
              <a:t>$5400</a:t>
            </a:r>
            <a:r>
              <a:rPr sz="2400" b="1" dirty="0">
                <a:latin typeface="Calibri"/>
                <a:cs typeface="Calibri"/>
              </a:rPr>
              <a:t>-	u</a:t>
            </a:r>
            <a:r>
              <a:rPr sz="2400" b="1" spc="-15" dirty="0">
                <a:latin typeface="Calibri"/>
                <a:cs typeface="Calibri"/>
              </a:rPr>
              <a:t>t</a:t>
            </a:r>
            <a:r>
              <a:rPr sz="2400" b="1" dirty="0">
                <a:latin typeface="Calibri"/>
                <a:cs typeface="Calibri"/>
              </a:rPr>
              <a:t>iliti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35" dirty="0">
                <a:latin typeface="Calibri"/>
                <a:cs typeface="Calibri"/>
              </a:rPr>
              <a:t>e</a:t>
            </a:r>
            <a:r>
              <a:rPr sz="2400" b="1" spc="-5" dirty="0">
                <a:latin typeface="Calibri"/>
                <a:cs typeface="Calibri"/>
              </a:rPr>
              <a:t>xpe</a:t>
            </a:r>
            <a:r>
              <a:rPr sz="2400" b="1" spc="-1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se	</a:t>
            </a:r>
            <a:r>
              <a:rPr sz="2400" b="1" spc="-10" dirty="0">
                <a:latin typeface="Calibri"/>
                <a:cs typeface="Calibri"/>
              </a:rPr>
              <a:t>$360</a:t>
            </a:r>
            <a:r>
              <a:rPr sz="2400" b="1" dirty="0">
                <a:latin typeface="Calibri"/>
                <a:cs typeface="Calibri"/>
              </a:rPr>
              <a:t>0	-	</a:t>
            </a:r>
            <a:r>
              <a:rPr sz="2400" b="1" spc="-5" dirty="0">
                <a:latin typeface="Calibri"/>
                <a:cs typeface="Calibri"/>
              </a:rPr>
              <a:t>M</a:t>
            </a:r>
            <a:r>
              <a:rPr sz="2400" b="1" spc="-10" dirty="0">
                <a:latin typeface="Calibri"/>
                <a:cs typeface="Calibri"/>
              </a:rPr>
              <a:t>o</a:t>
            </a:r>
            <a:r>
              <a:rPr sz="2400" b="1" dirty="0">
                <a:latin typeface="Calibri"/>
                <a:cs typeface="Calibri"/>
              </a:rPr>
              <a:t>hamed	</a:t>
            </a:r>
            <a:r>
              <a:rPr sz="2400" b="1" spc="-5" dirty="0">
                <a:latin typeface="Calibri"/>
                <a:cs typeface="Calibri"/>
              </a:rPr>
              <a:t>wi</a:t>
            </a:r>
            <a:r>
              <a:rPr sz="2400" b="1" spc="-10" dirty="0">
                <a:latin typeface="Calibri"/>
                <a:cs typeface="Calibri"/>
              </a:rPr>
              <a:t>t</a:t>
            </a:r>
            <a:r>
              <a:rPr sz="2400" b="1" dirty="0">
                <a:latin typeface="Calibri"/>
                <a:cs typeface="Calibri"/>
              </a:rPr>
              <a:t>h</a:t>
            </a:r>
            <a:r>
              <a:rPr sz="2400" b="1" spc="-15" dirty="0">
                <a:latin typeface="Calibri"/>
                <a:cs typeface="Calibri"/>
              </a:rPr>
              <a:t>d</a:t>
            </a:r>
            <a:r>
              <a:rPr sz="2400" b="1" spc="-50" dirty="0">
                <a:latin typeface="Calibri"/>
                <a:cs typeface="Calibri"/>
              </a:rPr>
              <a:t>r</a:t>
            </a:r>
            <a:r>
              <a:rPr sz="2400" b="1" spc="-25" dirty="0">
                <a:latin typeface="Calibri"/>
                <a:cs typeface="Calibri"/>
              </a:rPr>
              <a:t>a</a:t>
            </a:r>
            <a:r>
              <a:rPr sz="2400" b="1" spc="-30" dirty="0">
                <a:latin typeface="Calibri"/>
                <a:cs typeface="Calibri"/>
              </a:rPr>
              <a:t>w</a:t>
            </a:r>
            <a:r>
              <a:rPr sz="2400" b="1" dirty="0">
                <a:latin typeface="Calibri"/>
                <a:cs typeface="Calibri"/>
              </a:rPr>
              <a:t>als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497088" y="3190851"/>
            <a:ext cx="14681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45490" algn="l"/>
              </a:tabLst>
            </a:pPr>
            <a:r>
              <a:rPr sz="2400" b="1" dirty="0">
                <a:latin typeface="Calibri"/>
                <a:cs typeface="Calibri"/>
              </a:rPr>
              <a:t>land	</a:t>
            </a:r>
            <a:r>
              <a:rPr sz="2400" b="1" spc="-5" dirty="0">
                <a:latin typeface="Calibri"/>
                <a:cs typeface="Calibri"/>
              </a:rPr>
              <a:t>400</a:t>
            </a:r>
            <a:r>
              <a:rPr sz="2400" b="1" spc="-10" dirty="0">
                <a:latin typeface="Calibri"/>
                <a:cs typeface="Calibri"/>
              </a:rPr>
              <a:t>0</a:t>
            </a:r>
            <a:r>
              <a:rPr sz="2400" b="1" dirty="0">
                <a:latin typeface="Calibri"/>
                <a:cs typeface="Calibri"/>
              </a:rPr>
              <a:t>-</a:t>
            </a:r>
            <a:endParaRPr sz="24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67257" y="3079749"/>
            <a:ext cx="8498840" cy="2996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tabLst>
                <a:tab pos="1056005" algn="l"/>
                <a:tab pos="1836420" algn="l"/>
                <a:tab pos="2880995" algn="l"/>
                <a:tab pos="4214495" algn="l"/>
                <a:tab pos="5694680" algn="l"/>
                <a:tab pos="7776209" algn="l"/>
              </a:tabLst>
            </a:pPr>
            <a:r>
              <a:rPr sz="2400" b="1" spc="-5" dirty="0">
                <a:latin typeface="Calibri"/>
                <a:cs typeface="Calibri"/>
              </a:rPr>
              <a:t>$2800</a:t>
            </a:r>
            <a:r>
              <a:rPr sz="2400" b="1" dirty="0">
                <a:latin typeface="Calibri"/>
                <a:cs typeface="Calibri"/>
              </a:rPr>
              <a:t>-	</a:t>
            </a:r>
            <a:r>
              <a:rPr sz="2400" b="1" spc="-5" dirty="0">
                <a:latin typeface="Calibri"/>
                <a:cs typeface="Calibri"/>
              </a:rPr>
              <a:t>Ca</a:t>
            </a:r>
            <a:r>
              <a:rPr sz="2400" b="1" spc="15" dirty="0">
                <a:latin typeface="Calibri"/>
                <a:cs typeface="Calibri"/>
              </a:rPr>
              <a:t>s</a:t>
            </a:r>
            <a:r>
              <a:rPr sz="2400" b="1" dirty="0">
                <a:latin typeface="Calibri"/>
                <a:cs typeface="Calibri"/>
              </a:rPr>
              <a:t>h	</a:t>
            </a:r>
            <a:r>
              <a:rPr sz="2400" b="1" spc="-5" dirty="0">
                <a:latin typeface="Calibri"/>
                <a:cs typeface="Calibri"/>
              </a:rPr>
              <a:t>$6200</a:t>
            </a:r>
            <a:r>
              <a:rPr sz="2400" b="1" dirty="0">
                <a:latin typeface="Calibri"/>
                <a:cs typeface="Calibri"/>
              </a:rPr>
              <a:t>-	Ac</a:t>
            </a:r>
            <a:r>
              <a:rPr sz="2400" b="1" spc="-20" dirty="0">
                <a:latin typeface="Calibri"/>
                <a:cs typeface="Calibri"/>
              </a:rPr>
              <a:t>c</a:t>
            </a:r>
            <a:r>
              <a:rPr sz="2400" b="1" dirty="0">
                <a:latin typeface="Calibri"/>
                <a:cs typeface="Calibri"/>
              </a:rPr>
              <a:t>ou</a:t>
            </a:r>
            <a:r>
              <a:rPr sz="2400" b="1" spc="-30" dirty="0">
                <a:latin typeface="Calibri"/>
                <a:cs typeface="Calibri"/>
              </a:rPr>
              <a:t>n</a:t>
            </a:r>
            <a:r>
              <a:rPr sz="2400" b="1" dirty="0">
                <a:latin typeface="Calibri"/>
                <a:cs typeface="Calibri"/>
              </a:rPr>
              <a:t>ts	</a:t>
            </a:r>
            <a:r>
              <a:rPr sz="2400" b="1" spc="-30" dirty="0">
                <a:latin typeface="Calibri"/>
                <a:cs typeface="Calibri"/>
              </a:rPr>
              <a:t>r</a:t>
            </a:r>
            <a:r>
              <a:rPr sz="2400" b="1" spc="-5" dirty="0">
                <a:latin typeface="Calibri"/>
                <a:cs typeface="Calibri"/>
              </a:rPr>
              <a:t>e</a:t>
            </a:r>
            <a:r>
              <a:rPr sz="2400" b="1" spc="5" dirty="0">
                <a:latin typeface="Calibri"/>
                <a:cs typeface="Calibri"/>
              </a:rPr>
              <a:t>c</a:t>
            </a:r>
            <a:r>
              <a:rPr sz="2400" b="1" spc="-5" dirty="0">
                <a:latin typeface="Calibri"/>
                <a:cs typeface="Calibri"/>
              </a:rPr>
              <a:t>ei</a:t>
            </a:r>
            <a:r>
              <a:rPr sz="2400" b="1" spc="-30" dirty="0">
                <a:latin typeface="Calibri"/>
                <a:cs typeface="Calibri"/>
              </a:rPr>
              <a:t>v</a:t>
            </a:r>
            <a:r>
              <a:rPr sz="2400" b="1" dirty="0">
                <a:latin typeface="Calibri"/>
                <a:cs typeface="Calibri"/>
              </a:rPr>
              <a:t>able	</a:t>
            </a:r>
            <a:r>
              <a:rPr sz="2400" b="1" spc="-20" dirty="0">
                <a:latin typeface="Calibri"/>
                <a:cs typeface="Calibri"/>
              </a:rPr>
              <a:t>$</a:t>
            </a:r>
            <a:r>
              <a:rPr sz="2400" b="1" spc="-5" dirty="0">
                <a:latin typeface="Calibri"/>
                <a:cs typeface="Calibri"/>
              </a:rPr>
              <a:t>3000-</a:t>
            </a:r>
            <a:r>
              <a:rPr sz="2400" b="1" dirty="0">
                <a:latin typeface="Calibri"/>
                <a:cs typeface="Calibri"/>
              </a:rPr>
              <a:t>suppli</a:t>
            </a:r>
            <a:r>
              <a:rPr sz="2400" b="1" spc="5" dirty="0">
                <a:latin typeface="Calibri"/>
                <a:cs typeface="Calibri"/>
              </a:rPr>
              <a:t>e</a:t>
            </a:r>
            <a:r>
              <a:rPr sz="2400" b="1" dirty="0">
                <a:latin typeface="Calibri"/>
                <a:cs typeface="Calibri"/>
              </a:rPr>
              <a:t>s	</a:t>
            </a:r>
            <a:r>
              <a:rPr sz="2400" b="1" spc="-5" dirty="0">
                <a:latin typeface="Calibri"/>
                <a:cs typeface="Calibri"/>
              </a:rPr>
              <a:t>$400</a:t>
            </a:r>
            <a:r>
              <a:rPr sz="2400" b="1" dirty="0">
                <a:latin typeface="Calibri"/>
                <a:cs typeface="Calibri"/>
              </a:rPr>
              <a:t>-  </a:t>
            </a:r>
            <a:r>
              <a:rPr sz="2400" b="1" spc="-5" dirty="0">
                <a:latin typeface="Calibri"/>
                <a:cs typeface="Calibri"/>
              </a:rPr>
              <a:t>Accounts</a:t>
            </a:r>
            <a:r>
              <a:rPr sz="2400" b="1" spc="-2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payable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$1800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-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Mohamed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beginning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capital</a:t>
            </a:r>
            <a:r>
              <a:rPr sz="2400" b="1" spc="-5" dirty="0">
                <a:latin typeface="Calibri"/>
                <a:cs typeface="Calibri"/>
              </a:rPr>
              <a:t> $8680</a:t>
            </a: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00"/>
              </a:spcBef>
            </a:pPr>
            <a:r>
              <a:rPr sz="2800" b="1" u="heavy" spc="-1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Required</a:t>
            </a:r>
            <a:endParaRPr sz="2800" dirty="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85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income</a:t>
            </a:r>
            <a:r>
              <a:rPr sz="2400" b="1" spc="-15" dirty="0">
                <a:latin typeface="Calibri"/>
                <a:cs typeface="Calibri"/>
              </a:rPr>
              <a:t> statement.</a:t>
            </a:r>
            <a:endParaRPr sz="24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434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the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0" dirty="0">
                <a:latin typeface="Calibri"/>
                <a:cs typeface="Calibri"/>
              </a:rPr>
              <a:t>statement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of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dirty="0">
                <a:latin typeface="Calibri"/>
                <a:cs typeface="Calibri"/>
              </a:rPr>
              <a:t>owner's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b="1" spc="-25" dirty="0">
                <a:latin typeface="Calibri"/>
                <a:cs typeface="Calibri"/>
              </a:rPr>
              <a:t>equity.</a:t>
            </a:r>
            <a:endParaRPr sz="2400" dirty="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430"/>
              </a:spcBef>
              <a:buAutoNum type="arabicPeriod"/>
              <a:tabLst>
                <a:tab pos="355600" algn="l"/>
              </a:tabLst>
            </a:pPr>
            <a:r>
              <a:rPr sz="2400" b="1" spc="-15" dirty="0">
                <a:latin typeface="Calibri"/>
                <a:cs typeface="Calibri"/>
              </a:rPr>
              <a:t>Prepare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the</a:t>
            </a:r>
            <a:r>
              <a:rPr sz="2400" b="1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balance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sheet</a:t>
            </a:r>
            <a:r>
              <a:rPr sz="2400" b="1" spc="10" dirty="0">
                <a:latin typeface="Calibri"/>
                <a:cs typeface="Calibri"/>
              </a:rPr>
              <a:t> </a:t>
            </a:r>
            <a:r>
              <a:rPr sz="2400" b="1" spc="-15" dirty="0">
                <a:latin typeface="Calibri"/>
                <a:cs typeface="Calibri"/>
              </a:rPr>
              <a:t>for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Mohamed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lang="en-US" sz="2400" b="1" dirty="0">
                <a:latin typeface="Calibri"/>
                <a:cs typeface="Calibri"/>
              </a:rPr>
              <a:t>Hussein</a:t>
            </a:r>
            <a:r>
              <a:rPr sz="2400" b="1" spc="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proprietorship.</a:t>
            </a:r>
            <a:endParaRPr sz="2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236002"/>
              </p:ext>
            </p:extLst>
          </p:nvPr>
        </p:nvGraphicFramePr>
        <p:xfrm>
          <a:off x="287616" y="1089278"/>
          <a:ext cx="5412104" cy="25755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34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76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5256">
                <a:tc gridSpan="2">
                  <a:txBody>
                    <a:bodyPr/>
                    <a:lstStyle/>
                    <a:p>
                      <a:pPr algn="ctr">
                        <a:lnSpc>
                          <a:spcPts val="1635"/>
                        </a:lnSpc>
                      </a:pPr>
                      <a:r>
                        <a:rPr sz="1400" b="1" spc="-5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Mohamed</a:t>
                      </a:r>
                      <a:r>
                        <a:rPr lang="en-US" sz="1400" b="1" spc="-5" dirty="0">
                          <a:solidFill>
                            <a:srgbClr val="FFFF00"/>
                          </a:solidFill>
                          <a:latin typeface="Times New Roman"/>
                          <a:cs typeface="Times New Roman"/>
                        </a:rPr>
                        <a:t> Hussein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800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Single-Step</a:t>
                      </a:r>
                      <a:r>
                        <a:rPr sz="1500" b="1" spc="-7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ts val="1620"/>
                        </a:lnSpc>
                        <a:spcBef>
                          <a:spcPts val="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202</a:t>
                      </a:r>
                      <a:r>
                        <a:rPr lang="en-US"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9111">
                <a:tc>
                  <a:txBody>
                    <a:bodyPr/>
                    <a:lstStyle/>
                    <a:p>
                      <a:pPr marL="68580">
                        <a:lnSpc>
                          <a:spcPts val="1625"/>
                        </a:lnSpc>
                      </a:pP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Revenues</a:t>
                      </a:r>
                      <a:r>
                        <a:rPr sz="1400" b="1" spc="-35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21310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4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Revenue</a:t>
                      </a: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52800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sz="1400" b="1" dirty="0">
                          <a:solidFill>
                            <a:srgbClr val="C00000"/>
                          </a:solidFill>
                          <a:latin typeface="Times New Roman"/>
                          <a:cs typeface="Times New Roman"/>
                        </a:rPr>
                        <a:t>Expenses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55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expenses</a:t>
                      </a: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(4800)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55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Wages</a:t>
                      </a:r>
                      <a:r>
                        <a:rPr sz="14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(33080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(5400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7227">
                <a:tc>
                  <a:txBody>
                    <a:bodyPr/>
                    <a:lstStyle/>
                    <a:p>
                      <a:pPr marL="286385">
                        <a:lnSpc>
                          <a:spcPts val="153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Utility</a:t>
                      </a:r>
                      <a:r>
                        <a:rPr sz="1400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30"/>
                        </a:lnSpc>
                      </a:pPr>
                      <a:r>
                        <a:rPr sz="1400" b="1" spc="5" dirty="0">
                          <a:latin typeface="Times New Roman"/>
                          <a:cs typeface="Times New Roman"/>
                        </a:rPr>
                        <a:t>(3600</a:t>
                      </a:r>
                      <a:r>
                        <a:rPr sz="1400" spc="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286385">
                        <a:lnSpc>
                          <a:spcPts val="1580"/>
                        </a:lnSpc>
                      </a:pP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400" b="1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expenses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(46880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3423">
                <a:tc>
                  <a:txBody>
                    <a:bodyPr/>
                    <a:lstStyle/>
                    <a:p>
                      <a:pPr marL="68580">
                        <a:lnSpc>
                          <a:spcPts val="158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income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80"/>
                        </a:lnSpc>
                      </a:pP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5920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257454" y="3949319"/>
            <a:ext cx="5488305" cy="2195830"/>
            <a:chOff x="257454" y="3949319"/>
            <a:chExt cx="5488305" cy="2195830"/>
          </a:xfrm>
        </p:grpSpPr>
        <p:sp>
          <p:nvSpPr>
            <p:cNvPr id="4" name="object 4"/>
            <p:cNvSpPr/>
            <p:nvPr/>
          </p:nvSpPr>
          <p:spPr>
            <a:xfrm>
              <a:off x="295554" y="3973194"/>
              <a:ext cx="5411470" cy="2133600"/>
            </a:xfrm>
            <a:custGeom>
              <a:avLst/>
              <a:gdLst/>
              <a:ahLst/>
              <a:cxnLst/>
              <a:rect l="l" t="t" r="r" b="b"/>
              <a:pathLst>
                <a:path w="5411470" h="2133600">
                  <a:moveTo>
                    <a:pt x="5411444" y="1920214"/>
                  </a:moveTo>
                  <a:lnTo>
                    <a:pt x="4375785" y="1920214"/>
                  </a:lnTo>
                  <a:lnTo>
                    <a:pt x="0" y="1920214"/>
                  </a:lnTo>
                  <a:lnTo>
                    <a:pt x="0" y="2133574"/>
                  </a:lnTo>
                  <a:lnTo>
                    <a:pt x="4375759" y="2133574"/>
                  </a:lnTo>
                  <a:lnTo>
                    <a:pt x="5411444" y="2133574"/>
                  </a:lnTo>
                  <a:lnTo>
                    <a:pt x="5411444" y="1920214"/>
                  </a:lnTo>
                  <a:close/>
                </a:path>
                <a:path w="5411470" h="2133600">
                  <a:moveTo>
                    <a:pt x="5411470" y="0"/>
                  </a:moveTo>
                  <a:lnTo>
                    <a:pt x="0" y="0"/>
                  </a:lnTo>
                  <a:lnTo>
                    <a:pt x="0" y="640080"/>
                  </a:lnTo>
                  <a:lnTo>
                    <a:pt x="5411470" y="640080"/>
                  </a:lnTo>
                  <a:lnTo>
                    <a:pt x="541147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671314" y="4598924"/>
              <a:ext cx="0" cy="1532255"/>
            </a:xfrm>
            <a:custGeom>
              <a:avLst/>
              <a:gdLst/>
              <a:ahLst/>
              <a:cxnLst/>
              <a:rect l="l" t="t" r="r" b="b"/>
              <a:pathLst>
                <a:path h="1532254">
                  <a:moveTo>
                    <a:pt x="0" y="0"/>
                  </a:moveTo>
                  <a:lnTo>
                    <a:pt x="0" y="1531658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71741" y="4606131"/>
              <a:ext cx="5459730" cy="14604"/>
            </a:xfrm>
            <a:custGeom>
              <a:avLst/>
              <a:gdLst/>
              <a:ahLst/>
              <a:cxnLst/>
              <a:rect l="l" t="t" r="r" b="b"/>
              <a:pathLst>
                <a:path w="5459730" h="14604">
                  <a:moveTo>
                    <a:pt x="0" y="0"/>
                  </a:moveTo>
                  <a:lnTo>
                    <a:pt x="3340392" y="0"/>
                  </a:lnTo>
                </a:path>
                <a:path w="5459730" h="14604">
                  <a:moveTo>
                    <a:pt x="3924084" y="0"/>
                  </a:moveTo>
                  <a:lnTo>
                    <a:pt x="5459133" y="0"/>
                  </a:lnTo>
                </a:path>
                <a:path w="5459730" h="14604">
                  <a:moveTo>
                    <a:pt x="0" y="14287"/>
                  </a:moveTo>
                  <a:lnTo>
                    <a:pt x="5459133" y="14287"/>
                  </a:lnTo>
                </a:path>
              </a:pathLst>
            </a:custGeom>
            <a:ln w="1428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71741" y="5893409"/>
              <a:ext cx="5459730" cy="0"/>
            </a:xfrm>
            <a:custGeom>
              <a:avLst/>
              <a:gdLst/>
              <a:ahLst/>
              <a:cxnLst/>
              <a:rect l="l" t="t" r="r" b="b"/>
              <a:pathLst>
                <a:path w="5459730">
                  <a:moveTo>
                    <a:pt x="0" y="0"/>
                  </a:moveTo>
                  <a:lnTo>
                    <a:pt x="5459133" y="0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71741" y="3949318"/>
              <a:ext cx="5459730" cy="2181860"/>
            </a:xfrm>
            <a:custGeom>
              <a:avLst/>
              <a:gdLst/>
              <a:ahLst/>
              <a:cxnLst/>
              <a:rect l="l" t="t" r="r" b="b"/>
              <a:pathLst>
                <a:path w="5459730" h="2181860">
                  <a:moveTo>
                    <a:pt x="4698276" y="2133638"/>
                  </a:moveTo>
                  <a:lnTo>
                    <a:pt x="1259776" y="2133638"/>
                  </a:lnTo>
                  <a:lnTo>
                    <a:pt x="1259776" y="2149513"/>
                  </a:lnTo>
                  <a:lnTo>
                    <a:pt x="4698276" y="2149513"/>
                  </a:lnTo>
                  <a:lnTo>
                    <a:pt x="4698276" y="2133638"/>
                  </a:lnTo>
                  <a:close/>
                </a:path>
                <a:path w="5459730" h="2181860">
                  <a:moveTo>
                    <a:pt x="5459133" y="0"/>
                  </a:moveTo>
                  <a:lnTo>
                    <a:pt x="5443258" y="0"/>
                  </a:lnTo>
                  <a:lnTo>
                    <a:pt x="5443258" y="15875"/>
                  </a:lnTo>
                  <a:lnTo>
                    <a:pt x="5443258" y="31750"/>
                  </a:lnTo>
                  <a:lnTo>
                    <a:pt x="5443258" y="47625"/>
                  </a:lnTo>
                  <a:lnTo>
                    <a:pt x="5443258" y="2165388"/>
                  </a:lnTo>
                  <a:lnTo>
                    <a:pt x="5427383" y="2165388"/>
                  </a:lnTo>
                  <a:lnTo>
                    <a:pt x="5427383" y="47625"/>
                  </a:lnTo>
                  <a:lnTo>
                    <a:pt x="5443258" y="47625"/>
                  </a:lnTo>
                  <a:lnTo>
                    <a:pt x="5443258" y="31750"/>
                  </a:lnTo>
                  <a:lnTo>
                    <a:pt x="5427383" y="31750"/>
                  </a:lnTo>
                  <a:lnTo>
                    <a:pt x="5427383" y="15875"/>
                  </a:lnTo>
                  <a:lnTo>
                    <a:pt x="5443258" y="15875"/>
                  </a:lnTo>
                  <a:lnTo>
                    <a:pt x="5443258" y="0"/>
                  </a:lnTo>
                  <a:lnTo>
                    <a:pt x="5427383" y="0"/>
                  </a:lnTo>
                  <a:lnTo>
                    <a:pt x="5411508" y="0"/>
                  </a:lnTo>
                  <a:lnTo>
                    <a:pt x="5411508" y="15875"/>
                  </a:lnTo>
                  <a:lnTo>
                    <a:pt x="5411508" y="31750"/>
                  </a:lnTo>
                  <a:lnTo>
                    <a:pt x="5411508" y="47625"/>
                  </a:lnTo>
                  <a:lnTo>
                    <a:pt x="5411508" y="2165388"/>
                  </a:lnTo>
                  <a:lnTo>
                    <a:pt x="47625" y="2165388"/>
                  </a:lnTo>
                  <a:lnTo>
                    <a:pt x="47625" y="2149513"/>
                  </a:lnTo>
                  <a:lnTo>
                    <a:pt x="92392" y="2149513"/>
                  </a:lnTo>
                  <a:lnTo>
                    <a:pt x="92392" y="2133638"/>
                  </a:lnTo>
                  <a:lnTo>
                    <a:pt x="47625" y="2133638"/>
                  </a:lnTo>
                  <a:lnTo>
                    <a:pt x="47625" y="47625"/>
                  </a:lnTo>
                  <a:lnTo>
                    <a:pt x="5411508" y="47625"/>
                  </a:lnTo>
                  <a:lnTo>
                    <a:pt x="541150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5411508" y="15875"/>
                  </a:lnTo>
                  <a:lnTo>
                    <a:pt x="5411508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2165388"/>
                  </a:lnTo>
                  <a:lnTo>
                    <a:pt x="15875" y="2165388"/>
                  </a:lnTo>
                  <a:lnTo>
                    <a:pt x="15875" y="2149513"/>
                  </a:lnTo>
                  <a:lnTo>
                    <a:pt x="31750" y="2149513"/>
                  </a:lnTo>
                  <a:lnTo>
                    <a:pt x="31750" y="2133638"/>
                  </a:lnTo>
                  <a:lnTo>
                    <a:pt x="15875" y="213363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2181263"/>
                  </a:lnTo>
                  <a:lnTo>
                    <a:pt x="15875" y="2181263"/>
                  </a:lnTo>
                  <a:lnTo>
                    <a:pt x="5459133" y="2181263"/>
                  </a:lnTo>
                  <a:lnTo>
                    <a:pt x="5459133" y="2165388"/>
                  </a:lnTo>
                  <a:lnTo>
                    <a:pt x="5459133" y="47625"/>
                  </a:lnTo>
                  <a:lnTo>
                    <a:pt x="5459133" y="40652"/>
                  </a:lnTo>
                  <a:lnTo>
                    <a:pt x="5459133" y="31750"/>
                  </a:lnTo>
                  <a:lnTo>
                    <a:pt x="5459133" y="15875"/>
                  </a:lnTo>
                  <a:lnTo>
                    <a:pt x="545913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806193" y="4416679"/>
              <a:ext cx="1805939" cy="196850"/>
            </a:xfrm>
            <a:custGeom>
              <a:avLst/>
              <a:gdLst/>
              <a:ahLst/>
              <a:cxnLst/>
              <a:rect l="l" t="t" r="r" b="b"/>
              <a:pathLst>
                <a:path w="1805939" h="196850">
                  <a:moveTo>
                    <a:pt x="1805939" y="0"/>
                  </a:moveTo>
                  <a:lnTo>
                    <a:pt x="0" y="0"/>
                  </a:lnTo>
                  <a:lnTo>
                    <a:pt x="0" y="196596"/>
                  </a:lnTo>
                  <a:lnTo>
                    <a:pt x="1805939" y="196596"/>
                  </a:lnTo>
                  <a:lnTo>
                    <a:pt x="180593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1793494" y="3955160"/>
            <a:ext cx="2414270" cy="666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0504" marR="222250" algn="ctr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sz="1400" b="1" spc="34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lang="en-US" sz="1400" b="1" spc="340" dirty="0">
                <a:solidFill>
                  <a:srgbClr val="FFFF00"/>
                </a:solidFill>
                <a:latin typeface="Times New Roman"/>
                <a:cs typeface="Times New Roman"/>
              </a:rPr>
              <a:t>Hussein</a:t>
            </a:r>
            <a:endParaRPr lang="en-US" sz="1400" b="1" spc="-5" dirty="0">
              <a:solidFill>
                <a:srgbClr val="FFFF00"/>
              </a:solidFill>
              <a:latin typeface="Times New Roman"/>
              <a:cs typeface="Times New Roman"/>
            </a:endParaRPr>
          </a:p>
          <a:p>
            <a:pPr marL="230504" marR="222250" algn="ctr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Owner’s</a:t>
            </a:r>
            <a:r>
              <a:rPr sz="1400" b="1" spc="-7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equity</a:t>
            </a:r>
            <a:r>
              <a:rPr sz="1400" b="1" spc="-6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statement</a:t>
            </a:r>
            <a:endParaRPr sz="14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For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sz="1400" b="1" spc="-3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31.202</a:t>
            </a:r>
            <a:r>
              <a:rPr lang="en-US"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97577" y="4595621"/>
            <a:ext cx="385445" cy="8794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400" b="1" spc="5" dirty="0">
                <a:latin typeface="Times New Roman"/>
                <a:cs typeface="Times New Roman"/>
              </a:rPr>
              <a:t>8680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latin typeface="Times New Roman"/>
                <a:cs typeface="Times New Roman"/>
              </a:rPr>
              <a:t>+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b="1" dirty="0"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400" b="1" spc="5" dirty="0">
                <a:latin typeface="Times New Roman"/>
                <a:cs typeface="Times New Roman"/>
              </a:rPr>
              <a:t>5920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1536" y="4595621"/>
            <a:ext cx="1786889" cy="1306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imes New Roman"/>
                <a:cs typeface="Times New Roman"/>
              </a:rPr>
              <a:t>Beginning</a:t>
            </a:r>
            <a:r>
              <a:rPr sz="1400" spc="-25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Capital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b="1" spc="-5" dirty="0">
                <a:latin typeface="Times New Roman"/>
                <a:cs typeface="Times New Roman"/>
              </a:rPr>
              <a:t>Add</a:t>
            </a:r>
            <a:r>
              <a:rPr sz="1400" b="1" spc="-45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(+)</a:t>
            </a:r>
            <a:endParaRPr sz="1400">
              <a:latin typeface="Times New Roman"/>
              <a:cs typeface="Times New Roman"/>
            </a:endParaRPr>
          </a:p>
          <a:p>
            <a:pPr marL="12700" marR="162560">
              <a:lnSpc>
                <a:spcPct val="100000"/>
              </a:lnSpc>
            </a:pPr>
            <a:r>
              <a:rPr sz="1400" dirty="0">
                <a:latin typeface="Times New Roman"/>
                <a:cs typeface="Times New Roman"/>
              </a:rPr>
              <a:t>Additional</a:t>
            </a:r>
            <a:r>
              <a:rPr sz="1400" spc="-70" dirty="0">
                <a:latin typeface="Times New Roman"/>
                <a:cs typeface="Times New Roman"/>
              </a:rPr>
              <a:t> </a:t>
            </a:r>
            <a:r>
              <a:rPr sz="1400" dirty="0">
                <a:latin typeface="Times New Roman"/>
                <a:cs typeface="Times New Roman"/>
              </a:rPr>
              <a:t>Investment </a:t>
            </a:r>
            <a:r>
              <a:rPr sz="1400" spc="-33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Net income (</a:t>
            </a:r>
            <a:r>
              <a:rPr sz="1400" b="1" spc="-5" dirty="0">
                <a:latin typeface="Times New Roman"/>
                <a:cs typeface="Times New Roman"/>
              </a:rPr>
              <a:t>Profit</a:t>
            </a:r>
            <a:r>
              <a:rPr sz="1400" spc="-5" dirty="0">
                <a:latin typeface="Times New Roman"/>
                <a:cs typeface="Times New Roman"/>
              </a:rPr>
              <a:t>) </a:t>
            </a:r>
            <a:r>
              <a:rPr sz="1400" dirty="0">
                <a:latin typeface="Times New Roman"/>
                <a:cs typeface="Times New Roman"/>
              </a:rPr>
              <a:t> </a:t>
            </a:r>
            <a:r>
              <a:rPr sz="1400" b="1" dirty="0">
                <a:latin typeface="Times New Roman"/>
                <a:cs typeface="Times New Roman"/>
              </a:rPr>
              <a:t>Less (-)</a:t>
            </a:r>
            <a:endParaRPr sz="1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Times New Roman"/>
                <a:cs typeface="Times New Roman"/>
              </a:rPr>
              <a:t>Drawings</a:t>
            </a:r>
            <a:r>
              <a:rPr sz="1400" spc="-65" dirty="0">
                <a:latin typeface="Times New Roman"/>
                <a:cs typeface="Times New Roman"/>
              </a:rPr>
              <a:t> </a:t>
            </a:r>
            <a:r>
              <a:rPr sz="1400" spc="-5" dirty="0">
                <a:latin typeface="Times New Roman"/>
                <a:cs typeface="Times New Roman"/>
              </a:rPr>
              <a:t>(Withdrawals)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38140" y="5662371"/>
            <a:ext cx="50419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Times New Roman"/>
                <a:cs typeface="Times New Roman"/>
              </a:rPr>
              <a:t>(</a:t>
            </a:r>
            <a:r>
              <a:rPr sz="1400" b="1" spc="5" dirty="0">
                <a:latin typeface="Times New Roman"/>
                <a:cs typeface="Times New Roman"/>
              </a:rPr>
              <a:t>2800</a:t>
            </a:r>
            <a:r>
              <a:rPr sz="1400" b="1" dirty="0">
                <a:latin typeface="Times New Roman"/>
                <a:cs typeface="Times New Roman"/>
              </a:rPr>
              <a:t>)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1536" y="5875426"/>
            <a:ext cx="119189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Ending</a:t>
            </a:r>
            <a:r>
              <a:rPr sz="1400" b="1" spc="-6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Capital</a:t>
            </a:r>
            <a:endParaRPr sz="1400">
              <a:latin typeface="Times New Roman"/>
              <a:cs typeface="Times New Roman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057963" y="719073"/>
            <a:ext cx="4749800" cy="5112385"/>
            <a:chOff x="6057963" y="719073"/>
            <a:chExt cx="4749800" cy="5112385"/>
          </a:xfrm>
        </p:grpSpPr>
        <p:sp>
          <p:nvSpPr>
            <p:cNvPr id="16" name="object 16"/>
            <p:cNvSpPr/>
            <p:nvPr/>
          </p:nvSpPr>
          <p:spPr>
            <a:xfrm>
              <a:off x="6096000" y="742771"/>
              <a:ext cx="4673600" cy="942340"/>
            </a:xfrm>
            <a:custGeom>
              <a:avLst/>
              <a:gdLst/>
              <a:ahLst/>
              <a:cxnLst/>
              <a:rect l="l" t="t" r="r" b="b"/>
              <a:pathLst>
                <a:path w="4673600" h="942339">
                  <a:moveTo>
                    <a:pt x="4673600" y="0"/>
                  </a:moveTo>
                  <a:lnTo>
                    <a:pt x="0" y="0"/>
                  </a:lnTo>
                  <a:lnTo>
                    <a:pt x="0" y="910259"/>
                  </a:lnTo>
                  <a:lnTo>
                    <a:pt x="0" y="942263"/>
                  </a:lnTo>
                  <a:lnTo>
                    <a:pt x="4673600" y="942263"/>
                  </a:lnTo>
                  <a:lnTo>
                    <a:pt x="4673600" y="910259"/>
                  </a:lnTo>
                  <a:lnTo>
                    <a:pt x="4673600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096000" y="3539273"/>
              <a:ext cx="4673600" cy="2254250"/>
            </a:xfrm>
            <a:custGeom>
              <a:avLst/>
              <a:gdLst/>
              <a:ahLst/>
              <a:cxnLst/>
              <a:rect l="l" t="t" r="r" b="b"/>
              <a:pathLst>
                <a:path w="4673600" h="2254250">
                  <a:moveTo>
                    <a:pt x="4673600" y="2044268"/>
                  </a:moveTo>
                  <a:lnTo>
                    <a:pt x="3997325" y="2044268"/>
                  </a:lnTo>
                  <a:lnTo>
                    <a:pt x="3013075" y="2044268"/>
                  </a:lnTo>
                  <a:lnTo>
                    <a:pt x="0" y="2044268"/>
                  </a:lnTo>
                  <a:lnTo>
                    <a:pt x="0" y="2187524"/>
                  </a:lnTo>
                  <a:lnTo>
                    <a:pt x="0" y="2254034"/>
                  </a:lnTo>
                  <a:lnTo>
                    <a:pt x="3013075" y="2254034"/>
                  </a:lnTo>
                  <a:lnTo>
                    <a:pt x="3997325" y="2254034"/>
                  </a:lnTo>
                  <a:lnTo>
                    <a:pt x="4673600" y="2254034"/>
                  </a:lnTo>
                  <a:lnTo>
                    <a:pt x="4673600" y="2044268"/>
                  </a:lnTo>
                  <a:close/>
                </a:path>
                <a:path w="4673600" h="2254250">
                  <a:moveTo>
                    <a:pt x="4673600" y="0"/>
                  </a:moveTo>
                  <a:lnTo>
                    <a:pt x="3997325" y="0"/>
                  </a:lnTo>
                  <a:lnTo>
                    <a:pt x="3013075" y="0"/>
                  </a:lnTo>
                  <a:lnTo>
                    <a:pt x="0" y="0"/>
                  </a:lnTo>
                  <a:lnTo>
                    <a:pt x="0" y="209765"/>
                  </a:lnTo>
                  <a:lnTo>
                    <a:pt x="3013075" y="209765"/>
                  </a:lnTo>
                  <a:lnTo>
                    <a:pt x="3997325" y="209765"/>
                  </a:lnTo>
                  <a:lnTo>
                    <a:pt x="4673600" y="209765"/>
                  </a:lnTo>
                  <a:lnTo>
                    <a:pt x="467360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072251" y="1670812"/>
              <a:ext cx="4721225" cy="4146550"/>
            </a:xfrm>
            <a:custGeom>
              <a:avLst/>
              <a:gdLst/>
              <a:ahLst/>
              <a:cxnLst/>
              <a:rect l="l" t="t" r="r" b="b"/>
              <a:pathLst>
                <a:path w="4721225" h="4146550">
                  <a:moveTo>
                    <a:pt x="3036824" y="0"/>
                  </a:moveTo>
                  <a:lnTo>
                    <a:pt x="3036824" y="4146308"/>
                  </a:lnTo>
                </a:path>
                <a:path w="4721225" h="4146550">
                  <a:moveTo>
                    <a:pt x="4021074" y="0"/>
                  </a:moveTo>
                  <a:lnTo>
                    <a:pt x="4021074" y="4146308"/>
                  </a:lnTo>
                </a:path>
                <a:path w="4721225" h="4146550">
                  <a:moveTo>
                    <a:pt x="0" y="14224"/>
                  </a:moveTo>
                  <a:lnTo>
                    <a:pt x="4721098" y="14224"/>
                  </a:lnTo>
                </a:path>
                <a:path w="4721225" h="4146550">
                  <a:moveTo>
                    <a:pt x="3022600" y="3912743"/>
                  </a:moveTo>
                  <a:lnTo>
                    <a:pt x="4145026" y="3912743"/>
                  </a:lnTo>
                </a:path>
                <a:path w="4721225" h="4146550">
                  <a:moveTo>
                    <a:pt x="4571746" y="3912743"/>
                  </a:moveTo>
                  <a:lnTo>
                    <a:pt x="4721098" y="3912743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072124" y="719073"/>
              <a:ext cx="4721225" cy="5098415"/>
            </a:xfrm>
            <a:custGeom>
              <a:avLst/>
              <a:gdLst/>
              <a:ahLst/>
              <a:cxnLst/>
              <a:rect l="l" t="t" r="r" b="b"/>
              <a:pathLst>
                <a:path w="4721225" h="5098415">
                  <a:moveTo>
                    <a:pt x="4721225" y="0"/>
                  </a:moveTo>
                  <a:lnTo>
                    <a:pt x="4705350" y="0"/>
                  </a:lnTo>
                  <a:lnTo>
                    <a:pt x="4705350" y="15875"/>
                  </a:lnTo>
                  <a:lnTo>
                    <a:pt x="4705350" y="31750"/>
                  </a:lnTo>
                  <a:lnTo>
                    <a:pt x="4705350" y="47625"/>
                  </a:lnTo>
                  <a:lnTo>
                    <a:pt x="4705350" y="5050421"/>
                  </a:lnTo>
                  <a:lnTo>
                    <a:pt x="4705350" y="5066296"/>
                  </a:lnTo>
                  <a:lnTo>
                    <a:pt x="4705350" y="5082171"/>
                  </a:lnTo>
                  <a:lnTo>
                    <a:pt x="4689475" y="5082171"/>
                  </a:lnTo>
                  <a:lnTo>
                    <a:pt x="4689475" y="5066296"/>
                  </a:lnTo>
                  <a:lnTo>
                    <a:pt x="4705350" y="5066296"/>
                  </a:lnTo>
                  <a:lnTo>
                    <a:pt x="4705350" y="5050421"/>
                  </a:lnTo>
                  <a:lnTo>
                    <a:pt x="4689475" y="5050421"/>
                  </a:lnTo>
                  <a:lnTo>
                    <a:pt x="4689475" y="47625"/>
                  </a:lnTo>
                  <a:lnTo>
                    <a:pt x="4705350" y="47625"/>
                  </a:lnTo>
                  <a:lnTo>
                    <a:pt x="4705350" y="31750"/>
                  </a:lnTo>
                  <a:lnTo>
                    <a:pt x="4689475" y="31750"/>
                  </a:lnTo>
                  <a:lnTo>
                    <a:pt x="4689475" y="15875"/>
                  </a:lnTo>
                  <a:lnTo>
                    <a:pt x="4705350" y="15875"/>
                  </a:lnTo>
                  <a:lnTo>
                    <a:pt x="4705350" y="0"/>
                  </a:lnTo>
                  <a:lnTo>
                    <a:pt x="4689475" y="0"/>
                  </a:lnTo>
                  <a:lnTo>
                    <a:pt x="4673600" y="0"/>
                  </a:lnTo>
                  <a:lnTo>
                    <a:pt x="4673600" y="15875"/>
                  </a:lnTo>
                  <a:lnTo>
                    <a:pt x="4673600" y="5082171"/>
                  </a:lnTo>
                  <a:lnTo>
                    <a:pt x="47625" y="5082171"/>
                  </a:lnTo>
                  <a:lnTo>
                    <a:pt x="47625" y="5066296"/>
                  </a:lnTo>
                  <a:lnTo>
                    <a:pt x="4673600" y="5066296"/>
                  </a:lnTo>
                  <a:lnTo>
                    <a:pt x="4673600" y="5050421"/>
                  </a:lnTo>
                  <a:lnTo>
                    <a:pt x="47625" y="5050421"/>
                  </a:lnTo>
                  <a:lnTo>
                    <a:pt x="47625" y="47625"/>
                  </a:lnTo>
                  <a:lnTo>
                    <a:pt x="4673600" y="47625"/>
                  </a:lnTo>
                  <a:lnTo>
                    <a:pt x="4673600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673600" y="15875"/>
                  </a:lnTo>
                  <a:lnTo>
                    <a:pt x="4673600" y="0"/>
                  </a:lnTo>
                  <a:lnTo>
                    <a:pt x="47625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5082171"/>
                  </a:lnTo>
                  <a:lnTo>
                    <a:pt x="15875" y="5082171"/>
                  </a:lnTo>
                  <a:lnTo>
                    <a:pt x="15875" y="5066296"/>
                  </a:lnTo>
                  <a:lnTo>
                    <a:pt x="31750" y="5066296"/>
                  </a:lnTo>
                  <a:lnTo>
                    <a:pt x="31750" y="5050421"/>
                  </a:lnTo>
                  <a:lnTo>
                    <a:pt x="15875" y="5050421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15875" y="0"/>
                  </a:lnTo>
                  <a:lnTo>
                    <a:pt x="0" y="0"/>
                  </a:lnTo>
                  <a:lnTo>
                    <a:pt x="0" y="15875"/>
                  </a:lnTo>
                  <a:lnTo>
                    <a:pt x="0" y="5098046"/>
                  </a:lnTo>
                  <a:lnTo>
                    <a:pt x="15875" y="5098046"/>
                  </a:lnTo>
                  <a:lnTo>
                    <a:pt x="4721225" y="5098046"/>
                  </a:lnTo>
                  <a:lnTo>
                    <a:pt x="4721225" y="5082171"/>
                  </a:lnTo>
                  <a:lnTo>
                    <a:pt x="4721225" y="15875"/>
                  </a:lnTo>
                  <a:lnTo>
                    <a:pt x="472122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4957953" y="5875426"/>
            <a:ext cx="827405" cy="2400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14069" algn="l"/>
              </a:tabLst>
            </a:pPr>
            <a:r>
              <a:rPr sz="1400" b="1" spc="-15" dirty="0">
                <a:solidFill>
                  <a:srgbClr val="FFFFFF"/>
                </a:solidFill>
                <a:latin typeface="Times New Roman"/>
                <a:cs typeface="Times New Roman"/>
              </a:rPr>
              <a:t>11800</a:t>
            </a:r>
            <a:r>
              <a:rPr sz="1400" b="1" u="heavy" dirty="0">
                <a:solidFill>
                  <a:srgbClr val="FFFFFF"/>
                </a:solidFill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</a:rPr>
              <a:t> 	</a:t>
            </a:r>
            <a:endParaRPr sz="14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096000" y="724281"/>
            <a:ext cx="4665980" cy="8880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03705" marR="1686560" algn="ctr">
              <a:lnSpc>
                <a:spcPct val="100000"/>
              </a:lnSpc>
              <a:spcBef>
                <a:spcPts val="105"/>
              </a:spcBef>
            </a:pPr>
            <a:r>
              <a:rPr lang="en-US"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Mohamed</a:t>
            </a:r>
            <a:r>
              <a:rPr lang="en-US" sz="1400" b="1" spc="-5" dirty="0">
                <a:solidFill>
                  <a:srgbClr val="FFFF00"/>
                </a:solidFill>
                <a:latin typeface="Times New Roman"/>
                <a:cs typeface="Times New Roman"/>
              </a:rPr>
              <a:t> Hussein</a:t>
            </a:r>
          </a:p>
          <a:p>
            <a:pPr marL="1703705" marR="1686560" algn="ctr">
              <a:lnSpc>
                <a:spcPct val="100000"/>
              </a:lnSpc>
              <a:spcBef>
                <a:spcPts val="105"/>
              </a:spcBef>
            </a:pPr>
            <a:r>
              <a:rPr sz="1400" b="1" spc="-8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Balance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Sheet</a:t>
            </a:r>
            <a:endParaRPr sz="1400" dirty="0">
              <a:latin typeface="Times New Roman"/>
              <a:cs typeface="Times New Roman"/>
            </a:endParaRPr>
          </a:p>
          <a:p>
            <a:pPr marL="8255" algn="ctr">
              <a:lnSpc>
                <a:spcPct val="100000"/>
              </a:lnSpc>
            </a:pP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At</a:t>
            </a:r>
            <a:r>
              <a:rPr sz="1400" b="1" spc="-1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sz="1400" b="1" spc="-2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year</a:t>
            </a:r>
            <a:r>
              <a:rPr sz="1400" b="1" spc="-45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ended</a:t>
            </a:r>
            <a:r>
              <a:rPr sz="1400" b="1" spc="-20" dirty="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sz="1400" b="1" spc="-5" dirty="0">
                <a:solidFill>
                  <a:srgbClr val="FFFFFF"/>
                </a:solidFill>
                <a:latin typeface="Times New Roman"/>
                <a:cs typeface="Times New Roman"/>
              </a:rPr>
              <a:t>Dec</a:t>
            </a:r>
            <a:r>
              <a:rPr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 31.202</a:t>
            </a:r>
            <a:r>
              <a:rPr lang="en-US" sz="1400" b="1" dirty="0">
                <a:solidFill>
                  <a:srgbClr val="FFFFFF"/>
                </a:solidFill>
                <a:latin typeface="Times New Roman"/>
                <a:cs typeface="Times New Roman"/>
              </a:rPr>
              <a:t>4</a:t>
            </a:r>
            <a:endParaRPr sz="1400" dirty="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13243" y="1699323"/>
            <a:ext cx="376555" cy="129539"/>
          </a:xfrm>
          <a:prstGeom prst="rect">
            <a:avLst/>
          </a:prstGeom>
          <a:solidFill>
            <a:srgbClr val="000000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975"/>
              </a:lnSpc>
            </a:pPr>
            <a:r>
              <a:rPr sz="1100" spc="225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1100" spc="-100" dirty="0">
                <a:solidFill>
                  <a:srgbClr val="FFFFFF"/>
                </a:solidFill>
                <a:latin typeface="Tahoma"/>
                <a:cs typeface="Tahoma"/>
              </a:rPr>
              <a:t>ss</a:t>
            </a:r>
            <a:r>
              <a:rPr sz="1100" spc="-40" dirty="0">
                <a:solidFill>
                  <a:srgbClr val="FFFFFF"/>
                </a:solidFill>
                <a:latin typeface="Tahoma"/>
                <a:cs typeface="Tahoma"/>
              </a:rPr>
              <a:t>e</a:t>
            </a:r>
            <a:r>
              <a:rPr sz="1100" spc="-30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1100" spc="-105" dirty="0">
                <a:solidFill>
                  <a:srgbClr val="FFFFFF"/>
                </a:solidFill>
                <a:latin typeface="Tahoma"/>
                <a:cs typeface="Tahoma"/>
              </a:rPr>
              <a:t>s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096000" y="1843023"/>
            <a:ext cx="3013075" cy="261620"/>
          </a:xfrm>
          <a:prstGeom prst="rect">
            <a:avLst/>
          </a:prstGeom>
          <a:solidFill>
            <a:srgbClr val="DFDFDF"/>
          </a:solidFill>
        </p:spPr>
        <p:txBody>
          <a:bodyPr vert="horz" wrap="square" lIns="0" tIns="20320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60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Current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r>
              <a:rPr sz="1100" b="1" spc="-5" dirty="0">
                <a:latin typeface="Comic Sans MS"/>
                <a:cs typeface="Comic Sans MS"/>
              </a:rPr>
              <a:t>: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599808" y="1979967"/>
            <a:ext cx="1351280" cy="804545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R="5080">
              <a:lnSpc>
                <a:spcPct val="129600"/>
              </a:lnSpc>
              <a:spcBef>
                <a:spcPts val="170"/>
              </a:spcBef>
            </a:pPr>
            <a:r>
              <a:rPr sz="1300" spc="-5" dirty="0">
                <a:latin typeface="Calibri"/>
                <a:cs typeface="Calibri"/>
              </a:rPr>
              <a:t>Cash </a:t>
            </a:r>
            <a:r>
              <a:rPr sz="1300" spc="360" dirty="0">
                <a:latin typeface="Calibri"/>
                <a:cs typeface="Calibri"/>
              </a:rPr>
              <a:t>    </a:t>
            </a:r>
            <a:r>
              <a:rPr sz="1300" spc="36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Accounts </a:t>
            </a:r>
            <a:r>
              <a:rPr sz="1300" spc="-5" dirty="0">
                <a:latin typeface="Calibri"/>
                <a:cs typeface="Calibri"/>
              </a:rPr>
              <a:t>receivable </a:t>
            </a:r>
            <a:r>
              <a:rPr sz="1300" spc="-280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Supplies</a:t>
            </a:r>
            <a:endParaRPr sz="1300" dirty="0">
              <a:latin typeface="Calibri"/>
              <a:cs typeface="Calibri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9109075" y="1685035"/>
            <a:ext cx="984250" cy="1175385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3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300" spc="-5" dirty="0">
                <a:latin typeface="Calibri"/>
                <a:cs typeface="Calibri"/>
              </a:rPr>
              <a:t>6200</a:t>
            </a:r>
            <a:endParaRPr sz="13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1300" spc="-5" dirty="0">
                <a:latin typeface="Calibri"/>
                <a:cs typeface="Calibri"/>
              </a:rPr>
              <a:t>3000</a:t>
            </a:r>
            <a:endParaRPr sz="1300">
              <a:latin typeface="Calibri"/>
              <a:cs typeface="Calibri"/>
            </a:endParaRPr>
          </a:p>
          <a:p>
            <a:pPr marL="1905" algn="ctr">
              <a:lnSpc>
                <a:spcPct val="100000"/>
              </a:lnSpc>
              <a:spcBef>
                <a:spcPts val="395"/>
              </a:spcBef>
            </a:pPr>
            <a:r>
              <a:rPr sz="1300" spc="-5" dirty="0">
                <a:latin typeface="Calibri"/>
                <a:cs typeface="Calibri"/>
              </a:rPr>
              <a:t>400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251693" y="2710942"/>
            <a:ext cx="3606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Calibri"/>
                <a:cs typeface="Calibri"/>
              </a:rPr>
              <a:t>9600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096000" y="3027552"/>
            <a:ext cx="3013075" cy="261620"/>
          </a:xfrm>
          <a:prstGeom prst="rect">
            <a:avLst/>
          </a:prstGeom>
          <a:solidFill>
            <a:srgbClr val="DFDFDF"/>
          </a:solidFill>
        </p:spPr>
        <p:txBody>
          <a:bodyPr vert="horz" wrap="square" lIns="0" tIns="20955" rIns="0" bIns="0" rtlCol="0">
            <a:spAutoFit/>
          </a:bodyPr>
          <a:lstStyle/>
          <a:p>
            <a:pPr marL="69215">
              <a:lnSpc>
                <a:spcPct val="100000"/>
              </a:lnSpc>
              <a:spcBef>
                <a:spcPts val="16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Fixed</a:t>
            </a:r>
            <a:r>
              <a:rPr sz="1100" b="1" u="sng" spc="-4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9109075" y="2860420"/>
            <a:ext cx="984250" cy="2723515"/>
          </a:xfrm>
          <a:prstGeom prst="rect">
            <a:avLst/>
          </a:prstGeom>
          <a:ln w="28575">
            <a:solidFill>
              <a:srgbClr val="0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00">
              <a:latin typeface="Times New Roman"/>
              <a:cs typeface="Times New Roman"/>
            </a:endParaRPr>
          </a:p>
          <a:p>
            <a:pPr marL="321310">
              <a:lnSpc>
                <a:spcPct val="100000"/>
              </a:lnSpc>
            </a:pPr>
            <a:r>
              <a:rPr sz="1100" spc="-5" dirty="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0248645" y="3245357"/>
            <a:ext cx="367030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Comic Sans MS"/>
                <a:cs typeface="Comic Sans MS"/>
              </a:rPr>
              <a:t>4000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164580" y="3487419"/>
            <a:ext cx="4479925" cy="195580"/>
          </a:xfrm>
          <a:custGeom>
            <a:avLst/>
            <a:gdLst/>
            <a:ahLst/>
            <a:cxnLst/>
            <a:rect l="l" t="t" r="r" b="b"/>
            <a:pathLst>
              <a:path w="4479925" h="195579">
                <a:moveTo>
                  <a:pt x="864095" y="0"/>
                </a:moveTo>
                <a:lnTo>
                  <a:pt x="0" y="0"/>
                </a:lnTo>
                <a:lnTo>
                  <a:pt x="0" y="195072"/>
                </a:lnTo>
                <a:lnTo>
                  <a:pt x="864095" y="195072"/>
                </a:lnTo>
                <a:lnTo>
                  <a:pt x="864095" y="0"/>
                </a:lnTo>
                <a:close/>
              </a:path>
              <a:path w="4479925" h="195579">
                <a:moveTo>
                  <a:pt x="4479417" y="0"/>
                </a:moveTo>
                <a:lnTo>
                  <a:pt x="4052697" y="0"/>
                </a:lnTo>
                <a:lnTo>
                  <a:pt x="4052697" y="195072"/>
                </a:lnTo>
                <a:lnTo>
                  <a:pt x="4479417" y="195072"/>
                </a:lnTo>
                <a:lnTo>
                  <a:pt x="4479417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10205719" y="3495294"/>
            <a:ext cx="454025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b="1" dirty="0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0188702" y="4157217"/>
            <a:ext cx="36068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spc="-5" dirty="0">
                <a:latin typeface="Calibri"/>
                <a:cs typeface="Calibri"/>
              </a:rPr>
              <a:t>1800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165469" y="3170562"/>
            <a:ext cx="2114550" cy="2128520"/>
          </a:xfrm>
          <a:prstGeom prst="rect">
            <a:avLst/>
          </a:prstGeom>
        </p:spPr>
        <p:txBody>
          <a:bodyPr vert="horz" wrap="square" lIns="0" tIns="80645" rIns="0" bIns="0" rtlCol="0">
            <a:spAutoFit/>
          </a:bodyPr>
          <a:lstStyle/>
          <a:p>
            <a:pPr marL="433705">
              <a:lnSpc>
                <a:spcPct val="100000"/>
              </a:lnSpc>
              <a:spcBef>
                <a:spcPts val="635"/>
              </a:spcBef>
            </a:pPr>
            <a:r>
              <a:rPr sz="1300" spc="-5" dirty="0">
                <a:latin typeface="Calibri"/>
                <a:cs typeface="Calibri"/>
              </a:rPr>
              <a:t>Land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r>
              <a:rPr sz="11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Total</a:t>
            </a:r>
            <a:r>
              <a:rPr sz="1100" b="1" u="sng" spc="-4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  <a:cs typeface="Comic Sans MS"/>
              </a:rPr>
              <a:t>Assets</a:t>
            </a:r>
            <a:endParaRPr sz="1100">
              <a:latin typeface="Comic Sans MS"/>
              <a:cs typeface="Comic Sans MS"/>
            </a:endParaRPr>
          </a:p>
          <a:p>
            <a:pPr>
              <a:lnSpc>
                <a:spcPct val="100000"/>
              </a:lnSpc>
              <a:spcBef>
                <a:spcPts val="275"/>
              </a:spcBef>
            </a:pPr>
            <a:r>
              <a:rPr sz="1300" b="1" spc="-5" dirty="0">
                <a:latin typeface="Calibri"/>
                <a:cs typeface="Calibri"/>
              </a:rPr>
              <a:t>Liabilities</a:t>
            </a:r>
            <a:r>
              <a:rPr sz="1300" b="1" dirty="0">
                <a:latin typeface="Calibri"/>
                <a:cs typeface="Calibri"/>
              </a:rPr>
              <a:t> </a:t>
            </a:r>
            <a:r>
              <a:rPr sz="1300" b="1" spc="-5" dirty="0">
                <a:latin typeface="Calibri"/>
                <a:cs typeface="Calibri"/>
              </a:rPr>
              <a:t>and</a:t>
            </a:r>
            <a:r>
              <a:rPr sz="1300" b="1" spc="5" dirty="0">
                <a:latin typeface="Calibri"/>
                <a:cs typeface="Calibri"/>
              </a:rPr>
              <a:t> </a:t>
            </a:r>
            <a:r>
              <a:rPr sz="1300" b="1" spc="-15" dirty="0">
                <a:latin typeface="Calibri"/>
                <a:cs typeface="Calibri"/>
              </a:rPr>
              <a:t>owner's’s</a:t>
            </a:r>
            <a:r>
              <a:rPr sz="1300" b="1" spc="5" dirty="0">
                <a:latin typeface="Calibri"/>
                <a:cs typeface="Calibri"/>
              </a:rPr>
              <a:t> </a:t>
            </a:r>
            <a:r>
              <a:rPr sz="1300" b="1" spc="-5" dirty="0">
                <a:latin typeface="Calibri"/>
                <a:cs typeface="Calibri"/>
              </a:rPr>
              <a:t>equity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Short</a:t>
            </a:r>
            <a:r>
              <a:rPr sz="1100" b="1" u="sng" spc="-2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liabilities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10" dirty="0">
                <a:latin typeface="Calibri"/>
                <a:cs typeface="Calibri"/>
              </a:rPr>
              <a:t>Accounts</a:t>
            </a:r>
            <a:r>
              <a:rPr sz="1300" dirty="0">
                <a:latin typeface="Calibri"/>
                <a:cs typeface="Calibri"/>
              </a:rPr>
              <a:t> </a:t>
            </a:r>
            <a:r>
              <a:rPr sz="1300" spc="-15" dirty="0">
                <a:latin typeface="Calibri"/>
                <a:cs typeface="Calibri"/>
              </a:rPr>
              <a:t>Payable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Long</a:t>
            </a:r>
            <a:r>
              <a:rPr sz="1100" b="1" u="sng" spc="-1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term</a:t>
            </a:r>
            <a:r>
              <a:rPr sz="1100" b="1" u="sng" spc="-2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liabilities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5" dirty="0">
                <a:latin typeface="Calibri"/>
                <a:cs typeface="Calibri"/>
              </a:rPr>
              <a:t>Loans</a:t>
            </a:r>
            <a:r>
              <a:rPr sz="1300" dirty="0">
                <a:latin typeface="Calibri"/>
                <a:cs typeface="Calibri"/>
              </a:rPr>
              <a:t> </a:t>
            </a:r>
            <a:r>
              <a:rPr sz="1300" spc="-5" dirty="0">
                <a:latin typeface="Calibri"/>
                <a:cs typeface="Calibri"/>
              </a:rPr>
              <a:t>(If</a:t>
            </a:r>
            <a:r>
              <a:rPr sz="1300" spc="-10" dirty="0">
                <a:latin typeface="Calibri"/>
                <a:cs typeface="Calibri"/>
              </a:rPr>
              <a:t> found)</a:t>
            </a:r>
            <a:endParaRPr sz="1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65"/>
              </a:spcBef>
            </a:pP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Owner's</a:t>
            </a:r>
            <a:r>
              <a:rPr sz="1100" b="1" u="sng" spc="-40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 </a:t>
            </a:r>
            <a:r>
              <a:rPr sz="1100" b="1" u="sng" spc="-5" dirty="0">
                <a:uFill>
                  <a:solidFill>
                    <a:srgbClr val="000000"/>
                  </a:solidFill>
                </a:uFill>
                <a:latin typeface="Comic Sans MS"/>
                <a:cs typeface="Comic Sans MS"/>
              </a:rPr>
              <a:t>equity</a:t>
            </a:r>
            <a:endParaRPr sz="1100">
              <a:latin typeface="Comic Sans MS"/>
              <a:cs typeface="Comic Sans MS"/>
            </a:endParaRPr>
          </a:p>
          <a:p>
            <a:pPr marL="433705">
              <a:lnSpc>
                <a:spcPct val="100000"/>
              </a:lnSpc>
              <a:spcBef>
                <a:spcPts val="275"/>
              </a:spcBef>
            </a:pPr>
            <a:r>
              <a:rPr sz="1300" spc="-5" dirty="0">
                <a:latin typeface="Calibri"/>
                <a:cs typeface="Calibri"/>
              </a:rPr>
              <a:t>Capital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228580" y="5081778"/>
            <a:ext cx="407670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Comic Sans MS"/>
                <a:cs typeface="Comic Sans MS"/>
              </a:rPr>
              <a:t>11800</a:t>
            </a:r>
            <a:endParaRPr sz="1100">
              <a:latin typeface="Comic Sans MS"/>
              <a:cs typeface="Comic Sans MS"/>
            </a:endParaRPr>
          </a:p>
        </p:txBody>
      </p:sp>
      <p:sp>
        <p:nvSpPr>
          <p:cNvPr id="35" name="object 35"/>
          <p:cNvSpPr/>
          <p:nvPr/>
        </p:nvSpPr>
        <p:spPr>
          <a:xfrm>
            <a:off x="6538468" y="5551538"/>
            <a:ext cx="2125980" cy="175260"/>
          </a:xfrm>
          <a:custGeom>
            <a:avLst/>
            <a:gdLst/>
            <a:ahLst/>
            <a:cxnLst/>
            <a:rect l="l" t="t" r="r" b="b"/>
            <a:pathLst>
              <a:path w="2125979" h="175260">
                <a:moveTo>
                  <a:pt x="2125979" y="0"/>
                </a:moveTo>
                <a:lnTo>
                  <a:pt x="0" y="0"/>
                </a:lnTo>
                <a:lnTo>
                  <a:pt x="0" y="175259"/>
                </a:lnTo>
                <a:lnTo>
                  <a:pt x="2125979" y="175259"/>
                </a:lnTo>
                <a:lnTo>
                  <a:pt x="212597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6096000" y="5541670"/>
            <a:ext cx="29991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2595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solidFill>
                  <a:srgbClr val="FFFFFF"/>
                </a:solidFill>
                <a:latin typeface="Tahoma"/>
                <a:cs typeface="Tahoma"/>
              </a:rPr>
              <a:t>Total</a:t>
            </a:r>
            <a:r>
              <a:rPr sz="1100" spc="-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20" dirty="0">
                <a:solidFill>
                  <a:srgbClr val="FFFFFF"/>
                </a:solidFill>
                <a:latin typeface="Tahoma"/>
                <a:cs typeface="Tahoma"/>
              </a:rPr>
              <a:t>liabilities</a:t>
            </a:r>
            <a:r>
              <a:rPr sz="1100" spc="-30" dirty="0">
                <a:solidFill>
                  <a:srgbClr val="FFFFFF"/>
                </a:solidFill>
                <a:latin typeface="Tahoma"/>
                <a:cs typeface="Tahoma"/>
              </a:rPr>
              <a:t> and</a:t>
            </a:r>
            <a:r>
              <a:rPr sz="1100" spc="-2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10" dirty="0">
                <a:solidFill>
                  <a:srgbClr val="FFFFFF"/>
                </a:solidFill>
                <a:latin typeface="Tahoma"/>
                <a:cs typeface="Tahoma"/>
              </a:rPr>
              <a:t>Owner's</a:t>
            </a:r>
            <a:r>
              <a:rPr sz="1100" spc="33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1100" spc="-15" dirty="0">
                <a:solidFill>
                  <a:srgbClr val="FFFFFF"/>
                </a:solidFill>
                <a:latin typeface="Tahoma"/>
                <a:cs typeface="Tahoma"/>
              </a:rPr>
              <a:t>equity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0217277" y="5531726"/>
            <a:ext cx="439420" cy="195580"/>
          </a:xfrm>
          <a:prstGeom prst="rect">
            <a:avLst/>
          </a:prstGeom>
          <a:solidFill>
            <a:srgbClr val="001F5F"/>
          </a:solidFill>
        </p:spPr>
        <p:txBody>
          <a:bodyPr vert="horz" wrap="square" lIns="0" tIns="21590" rIns="0" bIns="0" rtlCol="0">
            <a:spAutoFit/>
          </a:bodyPr>
          <a:lstStyle/>
          <a:p>
            <a:pPr marL="635">
              <a:lnSpc>
                <a:spcPct val="100000"/>
              </a:lnSpc>
              <a:spcBef>
                <a:spcPts val="170"/>
              </a:spcBef>
            </a:pPr>
            <a:r>
              <a:rPr sz="1100" b="1" dirty="0">
                <a:solidFill>
                  <a:srgbClr val="FFFFFF"/>
                </a:solidFill>
                <a:latin typeface="Comic Sans MS"/>
                <a:cs typeface="Comic Sans MS"/>
              </a:rPr>
              <a:t>13600</a:t>
            </a:r>
            <a:endParaRPr sz="1100">
              <a:latin typeface="Comic Sans MS"/>
              <a:cs typeface="Comic Sans MS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5234940" y="3430473"/>
            <a:ext cx="870585" cy="356870"/>
            <a:chOff x="5234940" y="3430473"/>
            <a:chExt cx="870585" cy="356870"/>
          </a:xfrm>
        </p:grpSpPr>
        <p:pic>
          <p:nvPicPr>
            <p:cNvPr id="39" name="object 3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34940" y="3430473"/>
              <a:ext cx="870216" cy="356666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261356" y="3515105"/>
              <a:ext cx="641985" cy="132715"/>
            </a:xfrm>
            <a:custGeom>
              <a:avLst/>
              <a:gdLst/>
              <a:ahLst/>
              <a:cxnLst/>
              <a:rect l="l" t="t" r="r" b="b"/>
              <a:pathLst>
                <a:path w="641985" h="132714">
                  <a:moveTo>
                    <a:pt x="560127" y="81176"/>
                  </a:moveTo>
                  <a:lnTo>
                    <a:pt x="512572" y="107696"/>
                  </a:lnTo>
                  <a:lnTo>
                    <a:pt x="510159" y="116332"/>
                  </a:lnTo>
                  <a:lnTo>
                    <a:pt x="513969" y="123317"/>
                  </a:lnTo>
                  <a:lnTo>
                    <a:pt x="517779" y="130175"/>
                  </a:lnTo>
                  <a:lnTo>
                    <a:pt x="526542" y="132588"/>
                  </a:lnTo>
                  <a:lnTo>
                    <a:pt x="616903" y="82169"/>
                  </a:lnTo>
                  <a:lnTo>
                    <a:pt x="612775" y="82169"/>
                  </a:lnTo>
                  <a:lnTo>
                    <a:pt x="560127" y="81176"/>
                  </a:lnTo>
                  <a:close/>
                </a:path>
                <a:path w="641985" h="132714">
                  <a:moveTo>
                    <a:pt x="584782" y="67426"/>
                  </a:moveTo>
                  <a:lnTo>
                    <a:pt x="560127" y="81176"/>
                  </a:lnTo>
                  <a:lnTo>
                    <a:pt x="612775" y="82169"/>
                  </a:lnTo>
                  <a:lnTo>
                    <a:pt x="612820" y="80137"/>
                  </a:lnTo>
                  <a:lnTo>
                    <a:pt x="605663" y="80137"/>
                  </a:lnTo>
                  <a:lnTo>
                    <a:pt x="584782" y="67426"/>
                  </a:lnTo>
                  <a:close/>
                </a:path>
                <a:path w="641985" h="132714">
                  <a:moveTo>
                    <a:pt x="529082" y="0"/>
                  </a:moveTo>
                  <a:lnTo>
                    <a:pt x="520192" y="2159"/>
                  </a:lnTo>
                  <a:lnTo>
                    <a:pt x="512064" y="15621"/>
                  </a:lnTo>
                  <a:lnTo>
                    <a:pt x="514223" y="24384"/>
                  </a:lnTo>
                  <a:lnTo>
                    <a:pt x="520954" y="28575"/>
                  </a:lnTo>
                  <a:lnTo>
                    <a:pt x="560433" y="52606"/>
                  </a:lnTo>
                  <a:lnTo>
                    <a:pt x="613410" y="53594"/>
                  </a:lnTo>
                  <a:lnTo>
                    <a:pt x="612775" y="82169"/>
                  </a:lnTo>
                  <a:lnTo>
                    <a:pt x="616903" y="82169"/>
                  </a:lnTo>
                  <a:lnTo>
                    <a:pt x="641477" y="68453"/>
                  </a:lnTo>
                  <a:lnTo>
                    <a:pt x="529082" y="0"/>
                  </a:lnTo>
                  <a:close/>
                </a:path>
                <a:path w="641985" h="132714">
                  <a:moveTo>
                    <a:pt x="508" y="42164"/>
                  </a:moveTo>
                  <a:lnTo>
                    <a:pt x="0" y="70612"/>
                  </a:lnTo>
                  <a:lnTo>
                    <a:pt x="560127" y="81176"/>
                  </a:lnTo>
                  <a:lnTo>
                    <a:pt x="584782" y="67426"/>
                  </a:lnTo>
                  <a:lnTo>
                    <a:pt x="560433" y="52606"/>
                  </a:lnTo>
                  <a:lnTo>
                    <a:pt x="508" y="42164"/>
                  </a:lnTo>
                  <a:close/>
                </a:path>
                <a:path w="641985" h="132714">
                  <a:moveTo>
                    <a:pt x="606171" y="55499"/>
                  </a:moveTo>
                  <a:lnTo>
                    <a:pt x="584782" y="67426"/>
                  </a:lnTo>
                  <a:lnTo>
                    <a:pt x="605663" y="80137"/>
                  </a:lnTo>
                  <a:lnTo>
                    <a:pt x="606171" y="55499"/>
                  </a:lnTo>
                  <a:close/>
                </a:path>
                <a:path w="641985" h="132714">
                  <a:moveTo>
                    <a:pt x="613367" y="55499"/>
                  </a:moveTo>
                  <a:lnTo>
                    <a:pt x="606171" y="55499"/>
                  </a:lnTo>
                  <a:lnTo>
                    <a:pt x="605663" y="80137"/>
                  </a:lnTo>
                  <a:lnTo>
                    <a:pt x="612820" y="80137"/>
                  </a:lnTo>
                  <a:lnTo>
                    <a:pt x="613367" y="55499"/>
                  </a:lnTo>
                  <a:close/>
                </a:path>
                <a:path w="641985" h="132714">
                  <a:moveTo>
                    <a:pt x="560433" y="52606"/>
                  </a:moveTo>
                  <a:lnTo>
                    <a:pt x="584782" y="67426"/>
                  </a:lnTo>
                  <a:lnTo>
                    <a:pt x="606171" y="55499"/>
                  </a:lnTo>
                  <a:lnTo>
                    <a:pt x="613367" y="55499"/>
                  </a:lnTo>
                  <a:lnTo>
                    <a:pt x="613410" y="53594"/>
                  </a:lnTo>
                  <a:lnTo>
                    <a:pt x="560433" y="5260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1" name="object 41"/>
          <p:cNvGrpSpPr/>
          <p:nvPr/>
        </p:nvGrpSpPr>
        <p:grpSpPr>
          <a:xfrm>
            <a:off x="5190744" y="3557015"/>
            <a:ext cx="1633855" cy="2492375"/>
            <a:chOff x="5190744" y="3557015"/>
            <a:chExt cx="1633855" cy="2492375"/>
          </a:xfrm>
        </p:grpSpPr>
        <p:pic>
          <p:nvPicPr>
            <p:cNvPr id="42" name="object 4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84292" y="5050535"/>
              <a:ext cx="1440180" cy="998232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5410962" y="5203697"/>
              <a:ext cx="1210945" cy="768985"/>
            </a:xfrm>
            <a:custGeom>
              <a:avLst/>
              <a:gdLst/>
              <a:ahLst/>
              <a:cxnLst/>
              <a:rect l="l" t="t" r="r" b="b"/>
              <a:pathLst>
                <a:path w="1210945" h="768985">
                  <a:moveTo>
                    <a:pt x="1162742" y="30153"/>
                  </a:moveTo>
                  <a:lnTo>
                    <a:pt x="1134388" y="31095"/>
                  </a:lnTo>
                  <a:lnTo>
                    <a:pt x="0" y="744397"/>
                  </a:lnTo>
                  <a:lnTo>
                    <a:pt x="15239" y="768591"/>
                  </a:lnTo>
                  <a:lnTo>
                    <a:pt x="1149557" y="55394"/>
                  </a:lnTo>
                  <a:lnTo>
                    <a:pt x="1162742" y="30153"/>
                  </a:lnTo>
                  <a:close/>
                </a:path>
                <a:path w="1210945" h="768985">
                  <a:moveTo>
                    <a:pt x="1209291" y="2920"/>
                  </a:moveTo>
                  <a:lnTo>
                    <a:pt x="1179194" y="2920"/>
                  </a:lnTo>
                  <a:lnTo>
                    <a:pt x="1194435" y="27177"/>
                  </a:lnTo>
                  <a:lnTo>
                    <a:pt x="1149557" y="55394"/>
                  </a:lnTo>
                  <a:lnTo>
                    <a:pt x="1128140" y="96392"/>
                  </a:lnTo>
                  <a:lnTo>
                    <a:pt x="1124585" y="103377"/>
                  </a:lnTo>
                  <a:lnTo>
                    <a:pt x="1127252" y="112013"/>
                  </a:lnTo>
                  <a:lnTo>
                    <a:pt x="1141221" y="119379"/>
                  </a:lnTo>
                  <a:lnTo>
                    <a:pt x="1149858" y="116585"/>
                  </a:lnTo>
                  <a:lnTo>
                    <a:pt x="1153540" y="109600"/>
                  </a:lnTo>
                  <a:lnTo>
                    <a:pt x="1209291" y="2920"/>
                  </a:lnTo>
                  <a:close/>
                </a:path>
                <a:path w="1210945" h="768985">
                  <a:moveTo>
                    <a:pt x="1182625" y="8381"/>
                  </a:moveTo>
                  <a:lnTo>
                    <a:pt x="1174114" y="8381"/>
                  </a:lnTo>
                  <a:lnTo>
                    <a:pt x="1187322" y="29336"/>
                  </a:lnTo>
                  <a:lnTo>
                    <a:pt x="1162742" y="30153"/>
                  </a:lnTo>
                  <a:lnTo>
                    <a:pt x="1149557" y="55394"/>
                  </a:lnTo>
                  <a:lnTo>
                    <a:pt x="1194435" y="27177"/>
                  </a:lnTo>
                  <a:lnTo>
                    <a:pt x="1182625" y="8381"/>
                  </a:lnTo>
                  <a:close/>
                </a:path>
                <a:path w="1210945" h="768985">
                  <a:moveTo>
                    <a:pt x="1210817" y="0"/>
                  </a:moveTo>
                  <a:lnTo>
                    <a:pt x="1079246" y="4318"/>
                  </a:lnTo>
                  <a:lnTo>
                    <a:pt x="1073023" y="10921"/>
                  </a:lnTo>
                  <a:lnTo>
                    <a:pt x="1073403" y="18795"/>
                  </a:lnTo>
                  <a:lnTo>
                    <a:pt x="1073658" y="26669"/>
                  </a:lnTo>
                  <a:lnTo>
                    <a:pt x="1080262" y="32892"/>
                  </a:lnTo>
                  <a:lnTo>
                    <a:pt x="1134388" y="31095"/>
                  </a:lnTo>
                  <a:lnTo>
                    <a:pt x="1179194" y="2920"/>
                  </a:lnTo>
                  <a:lnTo>
                    <a:pt x="1209291" y="2920"/>
                  </a:lnTo>
                  <a:lnTo>
                    <a:pt x="1210817" y="0"/>
                  </a:lnTo>
                  <a:close/>
                </a:path>
                <a:path w="1210945" h="768985">
                  <a:moveTo>
                    <a:pt x="1179194" y="2920"/>
                  </a:moveTo>
                  <a:lnTo>
                    <a:pt x="1134388" y="31095"/>
                  </a:lnTo>
                  <a:lnTo>
                    <a:pt x="1162742" y="30153"/>
                  </a:lnTo>
                  <a:lnTo>
                    <a:pt x="1174114" y="8381"/>
                  </a:lnTo>
                  <a:lnTo>
                    <a:pt x="1182625" y="8381"/>
                  </a:lnTo>
                  <a:lnTo>
                    <a:pt x="1179194" y="2920"/>
                  </a:lnTo>
                  <a:close/>
                </a:path>
                <a:path w="1210945" h="768985">
                  <a:moveTo>
                    <a:pt x="1174114" y="8381"/>
                  </a:moveTo>
                  <a:lnTo>
                    <a:pt x="1162742" y="30153"/>
                  </a:lnTo>
                  <a:lnTo>
                    <a:pt x="1187322" y="29336"/>
                  </a:lnTo>
                  <a:lnTo>
                    <a:pt x="1174114" y="8381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748527" y="3557015"/>
              <a:ext cx="356666" cy="2002536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5835395" y="3583685"/>
              <a:ext cx="132715" cy="1772920"/>
            </a:xfrm>
            <a:custGeom>
              <a:avLst/>
              <a:gdLst/>
              <a:ahLst/>
              <a:cxnLst/>
              <a:rect l="l" t="t" r="r" b="b"/>
              <a:pathLst>
                <a:path w="132714" h="1772920">
                  <a:moveTo>
                    <a:pt x="15875" y="1642237"/>
                  </a:moveTo>
                  <a:lnTo>
                    <a:pt x="9143" y="1646301"/>
                  </a:lnTo>
                  <a:lnTo>
                    <a:pt x="2286" y="1650238"/>
                  </a:lnTo>
                  <a:lnTo>
                    <a:pt x="0" y="1659001"/>
                  </a:lnTo>
                  <a:lnTo>
                    <a:pt x="3937" y="1665858"/>
                  </a:lnTo>
                  <a:lnTo>
                    <a:pt x="66293" y="1772665"/>
                  </a:lnTo>
                  <a:lnTo>
                    <a:pt x="82828" y="1744345"/>
                  </a:lnTo>
                  <a:lnTo>
                    <a:pt x="51942" y="1744345"/>
                  </a:lnTo>
                  <a:lnTo>
                    <a:pt x="51942" y="1691421"/>
                  </a:lnTo>
                  <a:lnTo>
                    <a:pt x="24637" y="1644650"/>
                  </a:lnTo>
                  <a:lnTo>
                    <a:pt x="15875" y="1642237"/>
                  </a:lnTo>
                  <a:close/>
                </a:path>
                <a:path w="132714" h="1772920">
                  <a:moveTo>
                    <a:pt x="51942" y="1691421"/>
                  </a:moveTo>
                  <a:lnTo>
                    <a:pt x="51942" y="1744345"/>
                  </a:lnTo>
                  <a:lnTo>
                    <a:pt x="80517" y="1744345"/>
                  </a:lnTo>
                  <a:lnTo>
                    <a:pt x="80517" y="1737105"/>
                  </a:lnTo>
                  <a:lnTo>
                    <a:pt x="53975" y="1737105"/>
                  </a:lnTo>
                  <a:lnTo>
                    <a:pt x="66294" y="1716004"/>
                  </a:lnTo>
                  <a:lnTo>
                    <a:pt x="51942" y="1691421"/>
                  </a:lnTo>
                  <a:close/>
                </a:path>
                <a:path w="132714" h="1772920">
                  <a:moveTo>
                    <a:pt x="116712" y="1642237"/>
                  </a:moveTo>
                  <a:lnTo>
                    <a:pt x="107950" y="1644650"/>
                  </a:lnTo>
                  <a:lnTo>
                    <a:pt x="80517" y="1691639"/>
                  </a:lnTo>
                  <a:lnTo>
                    <a:pt x="80517" y="1744345"/>
                  </a:lnTo>
                  <a:lnTo>
                    <a:pt x="82828" y="1744345"/>
                  </a:lnTo>
                  <a:lnTo>
                    <a:pt x="128650" y="1665858"/>
                  </a:lnTo>
                  <a:lnTo>
                    <a:pt x="132587" y="1659001"/>
                  </a:lnTo>
                  <a:lnTo>
                    <a:pt x="130301" y="1650238"/>
                  </a:lnTo>
                  <a:lnTo>
                    <a:pt x="123443" y="1646301"/>
                  </a:lnTo>
                  <a:lnTo>
                    <a:pt x="116712" y="1642237"/>
                  </a:lnTo>
                  <a:close/>
                </a:path>
                <a:path w="132714" h="1772920">
                  <a:moveTo>
                    <a:pt x="66293" y="1716004"/>
                  </a:moveTo>
                  <a:lnTo>
                    <a:pt x="53975" y="1737105"/>
                  </a:lnTo>
                  <a:lnTo>
                    <a:pt x="78612" y="1737105"/>
                  </a:lnTo>
                  <a:lnTo>
                    <a:pt x="66293" y="1716004"/>
                  </a:lnTo>
                  <a:close/>
                </a:path>
                <a:path w="132714" h="1772920">
                  <a:moveTo>
                    <a:pt x="80517" y="1691639"/>
                  </a:moveTo>
                  <a:lnTo>
                    <a:pt x="66293" y="1716004"/>
                  </a:lnTo>
                  <a:lnTo>
                    <a:pt x="78612" y="1737105"/>
                  </a:lnTo>
                  <a:lnTo>
                    <a:pt x="80517" y="1737105"/>
                  </a:lnTo>
                  <a:lnTo>
                    <a:pt x="80517" y="1691639"/>
                  </a:lnTo>
                  <a:close/>
                </a:path>
                <a:path w="132714" h="1772920">
                  <a:moveTo>
                    <a:pt x="80517" y="0"/>
                  </a:moveTo>
                  <a:lnTo>
                    <a:pt x="51942" y="0"/>
                  </a:lnTo>
                  <a:lnTo>
                    <a:pt x="51942" y="1691421"/>
                  </a:lnTo>
                  <a:lnTo>
                    <a:pt x="66293" y="1716004"/>
                  </a:lnTo>
                  <a:lnTo>
                    <a:pt x="80517" y="1691639"/>
                  </a:lnTo>
                  <a:lnTo>
                    <a:pt x="80517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190744" y="5202884"/>
              <a:ext cx="704113" cy="356666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5343779" y="5289803"/>
              <a:ext cx="476250" cy="132715"/>
            </a:xfrm>
            <a:custGeom>
              <a:avLst/>
              <a:gdLst/>
              <a:ahLst/>
              <a:cxnLst/>
              <a:rect l="l" t="t" r="r" b="b"/>
              <a:pathLst>
                <a:path w="476250" h="132714">
                  <a:moveTo>
                    <a:pt x="113792" y="0"/>
                  </a:moveTo>
                  <a:lnTo>
                    <a:pt x="0" y="66294"/>
                  </a:lnTo>
                  <a:lnTo>
                    <a:pt x="113792" y="132588"/>
                  </a:lnTo>
                  <a:lnTo>
                    <a:pt x="122555" y="130302"/>
                  </a:lnTo>
                  <a:lnTo>
                    <a:pt x="126492" y="123444"/>
                  </a:lnTo>
                  <a:lnTo>
                    <a:pt x="130429" y="116713"/>
                  </a:lnTo>
                  <a:lnTo>
                    <a:pt x="128143" y="107950"/>
                  </a:lnTo>
                  <a:lnTo>
                    <a:pt x="81033" y="80518"/>
                  </a:lnTo>
                  <a:lnTo>
                    <a:pt x="28448" y="80518"/>
                  </a:lnTo>
                  <a:lnTo>
                    <a:pt x="28448" y="51943"/>
                  </a:lnTo>
                  <a:lnTo>
                    <a:pt x="81250" y="51943"/>
                  </a:lnTo>
                  <a:lnTo>
                    <a:pt x="128143" y="24638"/>
                  </a:lnTo>
                  <a:lnTo>
                    <a:pt x="130429" y="15875"/>
                  </a:lnTo>
                  <a:lnTo>
                    <a:pt x="126492" y="9144"/>
                  </a:lnTo>
                  <a:lnTo>
                    <a:pt x="122555" y="2286"/>
                  </a:lnTo>
                  <a:lnTo>
                    <a:pt x="113792" y="0"/>
                  </a:lnTo>
                  <a:close/>
                </a:path>
                <a:path w="476250" h="132714">
                  <a:moveTo>
                    <a:pt x="81250" y="51943"/>
                  </a:moveTo>
                  <a:lnTo>
                    <a:pt x="28448" y="51943"/>
                  </a:lnTo>
                  <a:lnTo>
                    <a:pt x="28448" y="80518"/>
                  </a:lnTo>
                  <a:lnTo>
                    <a:pt x="81033" y="80518"/>
                  </a:lnTo>
                  <a:lnTo>
                    <a:pt x="77769" y="78613"/>
                  </a:lnTo>
                  <a:lnTo>
                    <a:pt x="35560" y="78613"/>
                  </a:lnTo>
                  <a:lnTo>
                    <a:pt x="35560" y="53975"/>
                  </a:lnTo>
                  <a:lnTo>
                    <a:pt x="77769" y="53975"/>
                  </a:lnTo>
                  <a:lnTo>
                    <a:pt x="81250" y="51943"/>
                  </a:lnTo>
                  <a:close/>
                </a:path>
                <a:path w="476250" h="132714">
                  <a:moveTo>
                    <a:pt x="475742" y="51943"/>
                  </a:moveTo>
                  <a:lnTo>
                    <a:pt x="81250" y="51943"/>
                  </a:lnTo>
                  <a:lnTo>
                    <a:pt x="56664" y="66294"/>
                  </a:lnTo>
                  <a:lnTo>
                    <a:pt x="81033" y="80518"/>
                  </a:lnTo>
                  <a:lnTo>
                    <a:pt x="475742" y="80518"/>
                  </a:lnTo>
                  <a:lnTo>
                    <a:pt x="475742" y="51943"/>
                  </a:lnTo>
                  <a:close/>
                </a:path>
                <a:path w="476250" h="132714">
                  <a:moveTo>
                    <a:pt x="35560" y="53975"/>
                  </a:moveTo>
                  <a:lnTo>
                    <a:pt x="35560" y="78613"/>
                  </a:lnTo>
                  <a:lnTo>
                    <a:pt x="56664" y="66294"/>
                  </a:lnTo>
                  <a:lnTo>
                    <a:pt x="35560" y="53975"/>
                  </a:lnTo>
                  <a:close/>
                </a:path>
                <a:path w="476250" h="132714">
                  <a:moveTo>
                    <a:pt x="56664" y="66294"/>
                  </a:moveTo>
                  <a:lnTo>
                    <a:pt x="35560" y="78613"/>
                  </a:lnTo>
                  <a:lnTo>
                    <a:pt x="77769" y="78613"/>
                  </a:lnTo>
                  <a:lnTo>
                    <a:pt x="56664" y="66294"/>
                  </a:lnTo>
                  <a:close/>
                </a:path>
                <a:path w="476250" h="132714">
                  <a:moveTo>
                    <a:pt x="77769" y="53975"/>
                  </a:moveTo>
                  <a:lnTo>
                    <a:pt x="35560" y="53975"/>
                  </a:lnTo>
                  <a:lnTo>
                    <a:pt x="56664" y="66294"/>
                  </a:lnTo>
                  <a:lnTo>
                    <a:pt x="77769" y="53975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1090" cy="83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Example(2)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4471C4"/>
                </a:solidFill>
                <a:latin typeface="Calibri"/>
                <a:cs typeface="Calibri"/>
              </a:rPr>
              <a:t>Given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471C4"/>
                </a:solidFill>
                <a:latin typeface="Calibri"/>
                <a:cs typeface="Calibri"/>
              </a:rPr>
              <a:t>following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trial</a:t>
            </a:r>
            <a:r>
              <a:rPr sz="28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balance: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569466" y="1304289"/>
            <a:ext cx="6623050" cy="5375910"/>
            <a:chOff x="1569466" y="1304289"/>
            <a:chExt cx="6623050" cy="5375910"/>
          </a:xfrm>
        </p:grpSpPr>
        <p:sp>
          <p:nvSpPr>
            <p:cNvPr id="4" name="object 4"/>
            <p:cNvSpPr/>
            <p:nvPr/>
          </p:nvSpPr>
          <p:spPr>
            <a:xfrm>
              <a:off x="1620266" y="1355089"/>
              <a:ext cx="6572250" cy="5325110"/>
            </a:xfrm>
            <a:custGeom>
              <a:avLst/>
              <a:gdLst/>
              <a:ahLst/>
              <a:cxnLst/>
              <a:rect l="l" t="t" r="r" b="b"/>
              <a:pathLst>
                <a:path w="6572250" h="5325109">
                  <a:moveTo>
                    <a:pt x="6571996" y="0"/>
                  </a:moveTo>
                  <a:lnTo>
                    <a:pt x="6514846" y="0"/>
                  </a:lnTo>
                  <a:lnTo>
                    <a:pt x="6514846" y="6350"/>
                  </a:lnTo>
                  <a:lnTo>
                    <a:pt x="6514846" y="12700"/>
                  </a:lnTo>
                  <a:lnTo>
                    <a:pt x="6514846" y="5267960"/>
                  </a:lnTo>
                  <a:lnTo>
                    <a:pt x="12700" y="5267960"/>
                  </a:lnTo>
                  <a:lnTo>
                    <a:pt x="6350" y="5267960"/>
                  </a:lnTo>
                  <a:lnTo>
                    <a:pt x="0" y="5267960"/>
                  </a:lnTo>
                  <a:lnTo>
                    <a:pt x="0" y="5312410"/>
                  </a:lnTo>
                  <a:lnTo>
                    <a:pt x="0" y="5325110"/>
                  </a:lnTo>
                  <a:lnTo>
                    <a:pt x="6571996" y="5325110"/>
                  </a:lnTo>
                  <a:lnTo>
                    <a:pt x="6571996" y="5312410"/>
                  </a:lnTo>
                  <a:lnTo>
                    <a:pt x="6571996" y="12700"/>
                  </a:lnTo>
                  <a:lnTo>
                    <a:pt x="6571996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6559296" y="0"/>
                  </a:moveTo>
                  <a:lnTo>
                    <a:pt x="0" y="0"/>
                  </a:lnTo>
                  <a:lnTo>
                    <a:pt x="0" y="5312664"/>
                  </a:lnTo>
                  <a:lnTo>
                    <a:pt x="6559296" y="5312664"/>
                  </a:lnTo>
                  <a:lnTo>
                    <a:pt x="6559296" y="0"/>
                  </a:lnTo>
                  <a:close/>
                </a:path>
              </a:pathLst>
            </a:custGeom>
            <a:solidFill>
              <a:srgbClr val="F6E9B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575816" y="1310639"/>
              <a:ext cx="6559550" cy="5313045"/>
            </a:xfrm>
            <a:custGeom>
              <a:avLst/>
              <a:gdLst/>
              <a:ahLst/>
              <a:cxnLst/>
              <a:rect l="l" t="t" r="r" b="b"/>
              <a:pathLst>
                <a:path w="6559550" h="5313045">
                  <a:moveTo>
                    <a:pt x="0" y="5312664"/>
                  </a:moveTo>
                  <a:lnTo>
                    <a:pt x="6559296" y="5312664"/>
                  </a:lnTo>
                  <a:lnTo>
                    <a:pt x="6559296" y="0"/>
                  </a:lnTo>
                  <a:lnTo>
                    <a:pt x="0" y="0"/>
                  </a:lnTo>
                  <a:lnTo>
                    <a:pt x="0" y="5312664"/>
                  </a:lnTo>
                  <a:close/>
                </a:path>
              </a:pathLst>
            </a:custGeom>
            <a:ln w="12700">
              <a:solidFill>
                <a:srgbClr val="41414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733676" y="2380964"/>
          <a:ext cx="6282055" cy="36573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3191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4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82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31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581660" marR="3175">
                        <a:lnSpc>
                          <a:spcPts val="1814"/>
                        </a:lnSpc>
                      </a:pPr>
                      <a:r>
                        <a:rPr sz="1650" b="1" u="sng" spc="-30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Debits</a:t>
                      </a:r>
                      <a:r>
                        <a:rPr sz="1650" b="1" u="sng" spc="-55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L="435609">
                        <a:lnSpc>
                          <a:spcPts val="1814"/>
                        </a:lnSpc>
                      </a:pPr>
                      <a:r>
                        <a:rPr sz="1650" b="1" u="sng" spc="-30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Credits</a:t>
                      </a:r>
                      <a:r>
                        <a:rPr sz="1650" b="1" u="sng" spc="-125" dirty="0">
                          <a:solidFill>
                            <a:srgbClr val="663300"/>
                          </a:solidFill>
                          <a:uFill>
                            <a:solidFill>
                              <a:srgbClr val="6633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6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022">
                <a:tc>
                  <a:txBody>
                    <a:bodyPr/>
                    <a:lstStyle/>
                    <a:p>
                      <a:pPr marL="31750">
                        <a:lnSpc>
                          <a:spcPts val="176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Cash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760"/>
                        </a:lnSpc>
                        <a:tabLst>
                          <a:tab pos="473075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	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4,350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5511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600" b="1" spc="5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receivable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825"/>
                        </a:lnSpc>
                      </a:pP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-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5851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Supplies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35"/>
                        </a:lnSpc>
                      </a:pP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9,720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5014">
                <a:tc>
                  <a:txBody>
                    <a:bodyPr/>
                    <a:lstStyle/>
                    <a:p>
                      <a:pPr marL="31750">
                        <a:lnSpc>
                          <a:spcPts val="182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Prepaid</a:t>
                      </a:r>
                      <a:r>
                        <a:rPr sz="1600" b="1" spc="-2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Insurance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2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5046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Equipment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7465" algn="r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26,000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15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Accounts</a:t>
                      </a:r>
                      <a:r>
                        <a:rPr sz="1600" b="1" spc="4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payable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07645" algn="r">
                        <a:lnSpc>
                          <a:spcPts val="1820"/>
                        </a:lnSpc>
                        <a:tabLst>
                          <a:tab pos="474980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$	6,200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5681">
                <a:tc>
                  <a:txBody>
                    <a:bodyPr/>
                    <a:lstStyle/>
                    <a:p>
                      <a:pPr marL="31750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Unearned</a:t>
                      </a: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sz="1600" b="1" spc="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07645" algn="r">
                        <a:lnSpc>
                          <a:spcPts val="183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5713">
                <a:tc>
                  <a:txBody>
                    <a:bodyPr/>
                    <a:lstStyle/>
                    <a:p>
                      <a:pPr marL="31750">
                        <a:lnSpc>
                          <a:spcPts val="175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C.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4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Taylor,</a:t>
                      </a:r>
                      <a:r>
                        <a:rPr sz="1600" b="1" spc="3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Capital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231140" algn="r">
                        <a:lnSpc>
                          <a:spcPts val="175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8409">
                <a:tc>
                  <a:txBody>
                    <a:bodyPr/>
                    <a:lstStyle/>
                    <a:p>
                      <a:pPr marL="31750" marR="1231900">
                        <a:lnSpc>
                          <a:spcPct val="100000"/>
                        </a:lnSpc>
                      </a:pP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sz="1600" b="1" spc="-6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Withdrawals </a:t>
                      </a:r>
                      <a:r>
                        <a:rPr sz="1600" b="1" spc="-43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Consulting</a:t>
                      </a:r>
                      <a:r>
                        <a:rPr sz="1600" b="1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200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650">
                        <a:latin typeface="Times New Roman"/>
                        <a:cs typeface="Times New Roman"/>
                      </a:endParaRPr>
                    </a:p>
                    <a:p>
                      <a:pPr marR="207645" algn="r">
                        <a:lnSpc>
                          <a:spcPts val="1905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5,800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5681">
                <a:tc>
                  <a:txBody>
                    <a:bodyPr/>
                    <a:lstStyle/>
                    <a:p>
                      <a:pPr marL="31750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Rental</a:t>
                      </a:r>
                      <a:r>
                        <a:rPr sz="1600" b="1" spc="-2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10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revenue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84150" algn="r">
                        <a:lnSpc>
                          <a:spcPts val="183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300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7929">
                <a:tc>
                  <a:txBody>
                    <a:bodyPr/>
                    <a:lstStyle/>
                    <a:p>
                      <a:pPr marL="31750">
                        <a:lnSpc>
                          <a:spcPts val="185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Salaries</a:t>
                      </a:r>
                      <a:r>
                        <a:rPr sz="1600" b="1" spc="-1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85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1,400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7263">
                <a:tc>
                  <a:txBody>
                    <a:bodyPr/>
                    <a:lstStyle/>
                    <a:p>
                      <a:pPr marL="31750">
                        <a:lnSpc>
                          <a:spcPts val="177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Rent</a:t>
                      </a:r>
                      <a:r>
                        <a:rPr sz="1600" b="1" spc="-3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 marR="17145" algn="r">
                        <a:lnSpc>
                          <a:spcPts val="1770"/>
                        </a:lnSpc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1,000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2011">
                <a:tc gridSpan="3">
                  <a:txBody>
                    <a:bodyPr/>
                    <a:lstStyle/>
                    <a:p>
                      <a:pPr marL="31750">
                        <a:lnSpc>
                          <a:spcPts val="1805"/>
                        </a:lnSpc>
                        <a:tabLst>
                          <a:tab pos="3622675" algn="l"/>
                          <a:tab pos="4420870" algn="l"/>
                          <a:tab pos="6271895" algn="l"/>
                        </a:tabLst>
                      </a:pP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Utilities</a:t>
                      </a:r>
                      <a:r>
                        <a:rPr sz="1600" b="1" spc="5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600" b="1" spc="-5" dirty="0">
                          <a:solidFill>
                            <a:srgbClr val="663300"/>
                          </a:solidFill>
                          <a:latin typeface="Arial"/>
                          <a:cs typeface="Arial"/>
                        </a:rPr>
                        <a:t>expense	</a:t>
                      </a:r>
                      <a:r>
                        <a:rPr sz="1600" b="1" u="sng" spc="-5" dirty="0">
                          <a:solidFill>
                            <a:srgbClr val="6633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230	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6E9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8" name="object 8"/>
          <p:cNvSpPr txBox="1"/>
          <p:nvPr/>
        </p:nvSpPr>
        <p:spPr>
          <a:xfrm>
            <a:off x="1752726" y="6022035"/>
            <a:ext cx="4933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30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o</a:t>
            </a:r>
            <a:r>
              <a:rPr sz="1600" b="1" spc="-15" dirty="0">
                <a:solidFill>
                  <a:srgbClr val="663300"/>
                </a:solidFill>
                <a:latin typeface="Arial"/>
                <a:cs typeface="Arial"/>
              </a:rPr>
              <a:t>t</a:t>
            </a:r>
            <a:r>
              <a:rPr sz="1600" b="1" spc="-5" dirty="0">
                <a:solidFill>
                  <a:srgbClr val="663300"/>
                </a:solidFill>
                <a:latin typeface="Arial"/>
                <a:cs typeface="Arial"/>
              </a:rPr>
              <a:t>al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44033" y="6029350"/>
            <a:ext cx="26746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487045" algn="l"/>
                <a:tab pos="1462405" algn="l"/>
                <a:tab pos="1802130" algn="l"/>
                <a:tab pos="2661285" algn="l"/>
              </a:tabLst>
            </a:pP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254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b="1" u="dbl" spc="-7" baseline="1736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45,300	$	</a:t>
            </a:r>
            <a:r>
              <a:rPr sz="1600" b="1" u="dbl" spc="-5" dirty="0">
                <a:solidFill>
                  <a:srgbClr val="663300"/>
                </a:solidFill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45,300	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777234" y="1494307"/>
            <a:ext cx="1844039" cy="782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0660" marR="381635" indent="19050">
              <a:lnSpc>
                <a:spcPct val="104700"/>
              </a:lnSpc>
              <a:spcBef>
                <a:spcPts val="100"/>
              </a:spcBef>
            </a:pPr>
            <a:r>
              <a:rPr sz="1600" b="1" spc="-5" dirty="0">
                <a:latin typeface="Arial"/>
                <a:cs typeface="Arial"/>
              </a:rPr>
              <a:t>Fas</a:t>
            </a:r>
            <a:r>
              <a:rPr sz="1600" b="1" spc="-10" dirty="0">
                <a:latin typeface="Arial"/>
                <a:cs typeface="Arial"/>
              </a:rPr>
              <a:t>t</a:t>
            </a:r>
            <a:r>
              <a:rPr sz="1600" b="1" spc="-5" dirty="0">
                <a:latin typeface="Arial"/>
                <a:cs typeface="Arial"/>
              </a:rPr>
              <a:t>F</a:t>
            </a:r>
            <a:r>
              <a:rPr sz="1600" b="1" spc="-15" dirty="0">
                <a:latin typeface="Arial"/>
                <a:cs typeface="Arial"/>
              </a:rPr>
              <a:t>o</a:t>
            </a:r>
            <a:r>
              <a:rPr sz="1600" b="1" spc="-5" dirty="0">
                <a:latin typeface="Arial"/>
                <a:cs typeface="Arial"/>
              </a:rPr>
              <a:t>r</a:t>
            </a:r>
            <a:r>
              <a:rPr sz="1600" b="1" spc="35" dirty="0">
                <a:latin typeface="Arial"/>
                <a:cs typeface="Arial"/>
              </a:rPr>
              <a:t>w</a:t>
            </a:r>
            <a:r>
              <a:rPr sz="1600" b="1" spc="-5" dirty="0">
                <a:latin typeface="Arial"/>
                <a:cs typeface="Arial"/>
              </a:rPr>
              <a:t>ard  </a:t>
            </a:r>
            <a:r>
              <a:rPr sz="1600" b="1" spc="-20" dirty="0">
                <a:latin typeface="Arial"/>
                <a:cs typeface="Arial"/>
              </a:rPr>
              <a:t>Trial</a:t>
            </a:r>
            <a:r>
              <a:rPr sz="1600" b="1" spc="-65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Balance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1600" b="1" spc="-5" dirty="0">
                <a:latin typeface="Arial"/>
                <a:cs typeface="Arial"/>
              </a:rPr>
              <a:t>December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31,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spc="-25" dirty="0">
                <a:latin typeface="Arial"/>
                <a:cs typeface="Arial"/>
              </a:rPr>
              <a:t>2011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64397" y="2831566"/>
            <a:ext cx="3709670" cy="237871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0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Prepare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the income 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  <a:tab pos="1509395" algn="l"/>
                <a:tab pos="2134870" algn="l"/>
                <a:tab pos="3483610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	s</a:t>
            </a:r>
            <a:r>
              <a:rPr sz="2000" b="1" spc="5" dirty="0">
                <a:latin typeface="Times New Roman"/>
                <a:cs typeface="Times New Roman"/>
              </a:rPr>
              <a:t>tat</a:t>
            </a:r>
            <a:r>
              <a:rPr sz="2000" b="1" dirty="0">
                <a:latin typeface="Times New Roman"/>
                <a:cs typeface="Times New Roman"/>
              </a:rPr>
              <a:t>ement	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  owner's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spc="-15" dirty="0"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355600" algn="l"/>
                <a:tab pos="1509395" algn="l"/>
                <a:tab pos="2134870" algn="l"/>
                <a:tab pos="3483610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	s</a:t>
            </a:r>
            <a:r>
              <a:rPr sz="2000" b="1" spc="5" dirty="0">
                <a:latin typeface="Times New Roman"/>
                <a:cs typeface="Times New Roman"/>
              </a:rPr>
              <a:t>tat</a:t>
            </a:r>
            <a:r>
              <a:rPr sz="2000" b="1" dirty="0">
                <a:latin typeface="Times New Roman"/>
                <a:cs typeface="Times New Roman"/>
              </a:rPr>
              <a:t>ement	</a:t>
            </a:r>
            <a:r>
              <a:rPr sz="2000" b="1" spc="5" dirty="0">
                <a:latin typeface="Times New Roman"/>
                <a:cs typeface="Times New Roman"/>
              </a:rPr>
              <a:t>o</a:t>
            </a:r>
            <a:r>
              <a:rPr sz="2000" b="1" dirty="0">
                <a:latin typeface="Times New Roman"/>
                <a:cs typeface="Times New Roman"/>
              </a:rPr>
              <a:t>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financial</a:t>
            </a:r>
            <a:r>
              <a:rPr sz="2000" b="1" spc="-2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752689" y="952765"/>
          <a:ext cx="6668770" cy="52507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6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21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8063">
                <a:tc gridSpan="3">
                  <a:txBody>
                    <a:bodyPr/>
                    <a:lstStyle/>
                    <a:p>
                      <a:pPr marL="6350" algn="ctr">
                        <a:lnSpc>
                          <a:spcPts val="2700"/>
                        </a:lnSpc>
                      </a:pPr>
                      <a:r>
                        <a:rPr sz="23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2300" dirty="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2300" b="1" spc="-6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Income</a:t>
                      </a:r>
                      <a:r>
                        <a:rPr sz="2300" b="1" spc="-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endParaRPr sz="2300" dirty="0">
                        <a:latin typeface="Arial"/>
                        <a:cs typeface="Arial"/>
                      </a:endParaRPr>
                    </a:p>
                    <a:p>
                      <a:pPr marL="8255" algn="ctr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23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2300" b="1" spc="7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23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23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23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2300" b="1" spc="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2300" b="1" spc="6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23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4701">
                <a:tc>
                  <a:txBody>
                    <a:bodyPr/>
                    <a:lstStyle/>
                    <a:p>
                      <a:pPr marL="163830">
                        <a:lnSpc>
                          <a:spcPts val="2705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Revenues: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974">
                <a:tc>
                  <a:txBody>
                    <a:bodyPr/>
                    <a:lstStyle/>
                    <a:p>
                      <a:pPr marL="19050" algn="ctr">
                        <a:lnSpc>
                          <a:spcPts val="269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Consulting</a:t>
                      </a:r>
                      <a:r>
                        <a:rPr sz="23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0" dirty="0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75310">
                        <a:lnSpc>
                          <a:spcPts val="2690"/>
                        </a:lnSpc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5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80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152">
                <a:tc>
                  <a:txBody>
                    <a:bodyPr/>
                    <a:lstStyle/>
                    <a:p>
                      <a:pPr marL="421640">
                        <a:lnSpc>
                          <a:spcPts val="269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Rental</a:t>
                      </a:r>
                      <a:r>
                        <a:rPr sz="2300" b="1" spc="-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0" dirty="0">
                          <a:latin typeface="Arial"/>
                          <a:cs typeface="Arial"/>
                        </a:rPr>
                        <a:t>revenue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34315" algn="r">
                        <a:lnSpc>
                          <a:spcPts val="269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sz="23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23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760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sz="2300" b="1" spc="-2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2300" b="1" spc="-10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35" dirty="0">
                          <a:latin typeface="Arial"/>
                          <a:cs typeface="Arial"/>
                        </a:rPr>
                        <a:t>revenues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ts val="2755"/>
                        </a:lnSpc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6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10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190">
                <a:tc>
                  <a:txBody>
                    <a:bodyPr/>
                    <a:lstStyle/>
                    <a:p>
                      <a:pPr marL="163830">
                        <a:lnSpc>
                          <a:spcPts val="276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Expenses: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9832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35" dirty="0">
                          <a:latin typeface="Arial"/>
                          <a:cs typeface="Arial"/>
                        </a:rPr>
                        <a:t>Rent</a:t>
                      </a:r>
                      <a:r>
                        <a:rPr sz="23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6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1,000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9832">
                <a:tc>
                  <a:txBody>
                    <a:bodyPr/>
                    <a:lstStyle/>
                    <a:p>
                      <a:pPr marL="421640">
                        <a:lnSpc>
                          <a:spcPts val="2755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Salaries</a:t>
                      </a:r>
                      <a:r>
                        <a:rPr sz="2300" b="1" spc="-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98830">
                        <a:lnSpc>
                          <a:spcPts val="2755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1,400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190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45" dirty="0">
                          <a:latin typeface="Arial"/>
                          <a:cs typeface="Arial"/>
                        </a:rPr>
                        <a:t>Utilities</a:t>
                      </a:r>
                      <a:r>
                        <a:rPr sz="23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234315" algn="r">
                        <a:lnSpc>
                          <a:spcPts val="2760"/>
                        </a:lnSpc>
                        <a:tabLst>
                          <a:tab pos="638810" algn="l"/>
                          <a:tab pos="1277620" algn="l"/>
                        </a:tabLst>
                      </a:pPr>
                      <a:r>
                        <a:rPr sz="2300" b="1" u="heavy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2300" b="1" u="heavy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	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9281">
                <a:tc>
                  <a:txBody>
                    <a:bodyPr/>
                    <a:lstStyle/>
                    <a:p>
                      <a:pPr marL="421640">
                        <a:lnSpc>
                          <a:spcPts val="2760"/>
                        </a:lnSpc>
                      </a:pPr>
                      <a:r>
                        <a:rPr sz="2300" b="1" spc="-2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2300" b="1" spc="-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45" dirty="0">
                          <a:latin typeface="Arial"/>
                          <a:cs typeface="Arial"/>
                        </a:rPr>
                        <a:t>expenses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ts val="2760"/>
                        </a:lnSpc>
                      </a:pPr>
                      <a:r>
                        <a:rPr sz="2300" b="1" spc="-25" dirty="0">
                          <a:latin typeface="Arial"/>
                          <a:cs typeface="Arial"/>
                        </a:rPr>
                        <a:t>2,630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7407">
                <a:tc>
                  <a:txBody>
                    <a:bodyPr/>
                    <a:lstStyle/>
                    <a:p>
                      <a:pPr marL="1638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300" b="1" spc="-30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2300" b="1" spc="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5" dirty="0">
                          <a:latin typeface="Arial"/>
                          <a:cs typeface="Arial"/>
                        </a:rPr>
                        <a:t>income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47320" algn="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2300" b="1" dirty="0">
                          <a:latin typeface="Arial"/>
                          <a:cs typeface="Arial"/>
                        </a:rPr>
                        <a:t>$</a:t>
                      </a:r>
                      <a:r>
                        <a:rPr sz="2300" b="1" spc="-15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2300" b="1" spc="30" dirty="0">
                          <a:latin typeface="Arial"/>
                          <a:cs typeface="Arial"/>
                        </a:rPr>
                        <a:t>,</a:t>
                      </a:r>
                      <a:r>
                        <a:rPr sz="2300" b="1" spc="-60" dirty="0">
                          <a:latin typeface="Arial"/>
                          <a:cs typeface="Arial"/>
                        </a:rPr>
                        <a:t>47</a:t>
                      </a:r>
                      <a:r>
                        <a:rPr sz="2300" b="1" dirty="0">
                          <a:latin typeface="Arial"/>
                          <a:cs typeface="Arial"/>
                        </a:rPr>
                        <a:t>0</a:t>
                      </a:r>
                      <a:endParaRPr sz="2300">
                        <a:latin typeface="Arial"/>
                        <a:cs typeface="Arial"/>
                      </a:endParaRPr>
                    </a:p>
                  </a:txBody>
                  <a:tcPr marL="0" marR="0" marT="1016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741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>
                        <a:lnSpc>
                          <a:spcPct val="100000"/>
                        </a:lnSpc>
                      </a:pPr>
                      <a:endParaRPr sz="23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72180" y="671576"/>
            <a:ext cx="6750684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0" spc="-55" dirty="0">
                <a:solidFill>
                  <a:srgbClr val="3668C4"/>
                </a:solidFill>
                <a:latin typeface="Arial MT"/>
                <a:cs typeface="Arial MT"/>
              </a:rPr>
              <a:t>STATEMENT</a:t>
            </a:r>
            <a:r>
              <a:rPr sz="3200" b="0" spc="-7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OF</a:t>
            </a:r>
            <a:r>
              <a:rPr sz="3200" b="0" spc="-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OWNER'S</a:t>
            </a:r>
            <a:r>
              <a:rPr sz="3200" b="0" spc="-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200" b="0" dirty="0">
                <a:solidFill>
                  <a:srgbClr val="3668C4"/>
                </a:solidFill>
                <a:latin typeface="Arial MT"/>
                <a:cs typeface="Arial MT"/>
              </a:rPr>
              <a:t>EQUITY</a:t>
            </a:r>
            <a:endParaRPr sz="32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5829172" y="1458467"/>
          <a:ext cx="4554220" cy="23484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1692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49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3315">
                <a:tc gridSpan="2">
                  <a:txBody>
                    <a:bodyPr/>
                    <a:lstStyle/>
                    <a:p>
                      <a:pPr marL="234950" algn="ctr">
                        <a:lnSpc>
                          <a:spcPts val="1380"/>
                        </a:lnSpc>
                        <a:spcBef>
                          <a:spcPts val="195"/>
                        </a:spcBef>
                      </a:pPr>
                      <a:r>
                        <a:rPr sz="13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300" dirty="0">
                        <a:latin typeface="Arial"/>
                        <a:cs typeface="Arial"/>
                      </a:endParaRPr>
                    </a:p>
                    <a:p>
                      <a:pPr marL="205104" algn="ctr">
                        <a:lnSpc>
                          <a:spcPts val="1380"/>
                        </a:lnSpc>
                      </a:pP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Statement</a:t>
                      </a:r>
                      <a:r>
                        <a:rPr sz="13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of</a:t>
                      </a:r>
                      <a:r>
                        <a:rPr sz="13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Owner's</a:t>
                      </a: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Equity</a:t>
                      </a:r>
                      <a:endParaRPr sz="1300" dirty="0">
                        <a:latin typeface="Arial"/>
                        <a:cs typeface="Arial"/>
                      </a:endParaRPr>
                    </a:p>
                    <a:p>
                      <a:pPr marL="15049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13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13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1300" b="1" spc="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13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13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3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300" dirty="0">
                        <a:latin typeface="Arial"/>
                        <a:cs typeface="Arial"/>
                      </a:endParaRPr>
                    </a:p>
                  </a:txBody>
                  <a:tcPr marL="0" marR="0" marT="2476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6F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047">
                <a:tc>
                  <a:txBody>
                    <a:bodyPr/>
                    <a:lstStyle/>
                    <a:p>
                      <a:pPr marL="333375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12/1/11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2250">
                        <a:lnSpc>
                          <a:spcPct val="100000"/>
                        </a:lnSpc>
                        <a:spcBef>
                          <a:spcPts val="45"/>
                        </a:spcBef>
                        <a:tabLst>
                          <a:tab pos="1029969" algn="l"/>
                        </a:tabLst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-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4988">
                <a:tc>
                  <a:txBody>
                    <a:bodyPr/>
                    <a:lstStyle/>
                    <a:p>
                      <a:pPr marR="22987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income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December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2230" algn="r">
                        <a:lnSpc>
                          <a:spcPct val="100000"/>
                        </a:lnSpc>
                        <a:spcBef>
                          <a:spcPts val="1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8415" marB="0"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626">
                <a:tc>
                  <a:txBody>
                    <a:bodyPr/>
                    <a:lstStyle/>
                    <a:p>
                      <a:pPr marR="24828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Plus: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Investments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30,000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3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8356">
                <a:tc>
                  <a:txBody>
                    <a:bodyPr/>
                    <a:lstStyle/>
                    <a:p>
                      <a:pPr marR="213360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Less: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r>
                        <a:rPr sz="15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Withdrawals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L w="19050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55880" algn="r">
                        <a:lnSpc>
                          <a:spcPct val="100000"/>
                        </a:lnSpc>
                        <a:spcBef>
                          <a:spcPts val="1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200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780" marB="0"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8703">
                <a:tc>
                  <a:txBody>
                    <a:bodyPr/>
                    <a:lstStyle/>
                    <a:p>
                      <a:pPr marL="377825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Capital,</a:t>
                      </a:r>
                      <a:r>
                        <a:rPr sz="15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12/31/11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5405" algn="r">
                        <a:lnSpc>
                          <a:spcPct val="100000"/>
                        </a:lnSpc>
                        <a:tabLst>
                          <a:tab pos="523240" algn="l"/>
                        </a:tabLst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33,270</a:t>
                      </a:r>
                      <a:endParaRPr sz="15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4" name="object 4"/>
          <p:cNvGrpSpPr/>
          <p:nvPr/>
        </p:nvGrpSpPr>
        <p:grpSpPr>
          <a:xfrm>
            <a:off x="5794247" y="2339339"/>
            <a:ext cx="4201795" cy="3930650"/>
            <a:chOff x="5794247" y="2339339"/>
            <a:chExt cx="4201795" cy="393065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94247" y="2339339"/>
              <a:ext cx="4201667" cy="393039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5820282" y="2492501"/>
              <a:ext cx="3972560" cy="3701415"/>
            </a:xfrm>
            <a:custGeom>
              <a:avLst/>
              <a:gdLst/>
              <a:ahLst/>
              <a:cxnLst/>
              <a:rect l="l" t="t" r="r" b="b"/>
              <a:pathLst>
                <a:path w="3972559" h="3701415">
                  <a:moveTo>
                    <a:pt x="3930683" y="38677"/>
                  </a:moveTo>
                  <a:lnTo>
                    <a:pt x="3903015" y="44914"/>
                  </a:lnTo>
                  <a:lnTo>
                    <a:pt x="0" y="3680485"/>
                  </a:lnTo>
                  <a:lnTo>
                    <a:pt x="19557" y="3701389"/>
                  </a:lnTo>
                  <a:lnTo>
                    <a:pt x="3922541" y="65781"/>
                  </a:lnTo>
                  <a:lnTo>
                    <a:pt x="3930683" y="38677"/>
                  </a:lnTo>
                  <a:close/>
                </a:path>
                <a:path w="3972559" h="3701415">
                  <a:moveTo>
                    <a:pt x="3969536" y="8762"/>
                  </a:moveTo>
                  <a:lnTo>
                    <a:pt x="3941825" y="8762"/>
                  </a:lnTo>
                  <a:lnTo>
                    <a:pt x="3961257" y="29718"/>
                  </a:lnTo>
                  <a:lnTo>
                    <a:pt x="3922541" y="65781"/>
                  </a:lnTo>
                  <a:lnTo>
                    <a:pt x="3909187" y="110236"/>
                  </a:lnTo>
                  <a:lnTo>
                    <a:pt x="3906900" y="117728"/>
                  </a:lnTo>
                  <a:lnTo>
                    <a:pt x="3911091" y="125730"/>
                  </a:lnTo>
                  <a:lnTo>
                    <a:pt x="3926205" y="130301"/>
                  </a:lnTo>
                  <a:lnTo>
                    <a:pt x="3934206" y="125984"/>
                  </a:lnTo>
                  <a:lnTo>
                    <a:pt x="3969536" y="8762"/>
                  </a:lnTo>
                  <a:close/>
                </a:path>
                <a:path w="3972559" h="3701415">
                  <a:moveTo>
                    <a:pt x="3947714" y="15112"/>
                  </a:moveTo>
                  <a:lnTo>
                    <a:pt x="3937762" y="15112"/>
                  </a:lnTo>
                  <a:lnTo>
                    <a:pt x="3954652" y="33274"/>
                  </a:lnTo>
                  <a:lnTo>
                    <a:pt x="3930683" y="38677"/>
                  </a:lnTo>
                  <a:lnTo>
                    <a:pt x="3922541" y="65781"/>
                  </a:lnTo>
                  <a:lnTo>
                    <a:pt x="3961257" y="29718"/>
                  </a:lnTo>
                  <a:lnTo>
                    <a:pt x="3947714" y="15112"/>
                  </a:lnTo>
                  <a:close/>
                </a:path>
                <a:path w="3972559" h="3701415">
                  <a:moveTo>
                    <a:pt x="3972178" y="0"/>
                  </a:moveTo>
                  <a:lnTo>
                    <a:pt x="3843782" y="28956"/>
                  </a:lnTo>
                  <a:lnTo>
                    <a:pt x="3838956" y="36575"/>
                  </a:lnTo>
                  <a:lnTo>
                    <a:pt x="3840734" y="44323"/>
                  </a:lnTo>
                  <a:lnTo>
                    <a:pt x="3842512" y="51943"/>
                  </a:lnTo>
                  <a:lnTo>
                    <a:pt x="3850132" y="56769"/>
                  </a:lnTo>
                  <a:lnTo>
                    <a:pt x="3903015" y="44914"/>
                  </a:lnTo>
                  <a:lnTo>
                    <a:pt x="3941825" y="8762"/>
                  </a:lnTo>
                  <a:lnTo>
                    <a:pt x="3969536" y="8762"/>
                  </a:lnTo>
                  <a:lnTo>
                    <a:pt x="3972178" y="0"/>
                  </a:lnTo>
                  <a:close/>
                </a:path>
                <a:path w="3972559" h="3701415">
                  <a:moveTo>
                    <a:pt x="3941825" y="8762"/>
                  </a:moveTo>
                  <a:lnTo>
                    <a:pt x="3903015" y="44914"/>
                  </a:lnTo>
                  <a:lnTo>
                    <a:pt x="3930683" y="38677"/>
                  </a:lnTo>
                  <a:lnTo>
                    <a:pt x="3937762" y="15112"/>
                  </a:lnTo>
                  <a:lnTo>
                    <a:pt x="3947714" y="15112"/>
                  </a:lnTo>
                  <a:lnTo>
                    <a:pt x="3941825" y="8762"/>
                  </a:lnTo>
                  <a:close/>
                </a:path>
                <a:path w="3972559" h="3701415">
                  <a:moveTo>
                    <a:pt x="3937762" y="15112"/>
                  </a:moveTo>
                  <a:lnTo>
                    <a:pt x="3930683" y="38677"/>
                  </a:lnTo>
                  <a:lnTo>
                    <a:pt x="3954652" y="33274"/>
                  </a:lnTo>
                  <a:lnTo>
                    <a:pt x="3937762" y="15112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2095499" y="4049267"/>
          <a:ext cx="3827145" cy="248504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4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4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8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4952">
                <a:tc gridSpan="3">
                  <a:txBody>
                    <a:bodyPr/>
                    <a:lstStyle/>
                    <a:p>
                      <a:pPr marL="3175" algn="ctr">
                        <a:lnSpc>
                          <a:spcPts val="1280"/>
                        </a:lnSpc>
                      </a:pPr>
                      <a:r>
                        <a:rPr sz="11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FASTFORWARD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100" b="1" spc="-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S</a:t>
                      </a:r>
                      <a:r>
                        <a:rPr sz="11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7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endParaRPr sz="1100">
                        <a:latin typeface="Arial"/>
                        <a:cs typeface="Arial"/>
                      </a:endParaRPr>
                    </a:p>
                    <a:p>
                      <a:pPr marL="635" algn="ctr">
                        <a:lnSpc>
                          <a:spcPts val="1290"/>
                        </a:lnSpc>
                        <a:spcBef>
                          <a:spcPts val="35"/>
                        </a:spcBef>
                      </a:pPr>
                      <a:r>
                        <a:rPr sz="1100" b="1" spc="-3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For</a:t>
                      </a:r>
                      <a:r>
                        <a:rPr sz="11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the</a:t>
                      </a:r>
                      <a:r>
                        <a:rPr sz="11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Month</a:t>
                      </a:r>
                      <a:r>
                        <a:rPr sz="11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Ended</a:t>
                      </a:r>
                      <a:r>
                        <a:rPr sz="11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December</a:t>
                      </a:r>
                      <a:r>
                        <a:rPr sz="1100" b="1" spc="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31,</a:t>
                      </a:r>
                      <a:r>
                        <a:rPr sz="1100" b="1" spc="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800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602">
                <a:tc>
                  <a:txBody>
                    <a:bodyPr/>
                    <a:lstStyle/>
                    <a:p>
                      <a:pPr marL="76835">
                        <a:lnSpc>
                          <a:spcPts val="1260"/>
                        </a:lnSpc>
                      </a:pPr>
                      <a:r>
                        <a:rPr sz="1100" b="1" spc="-40" dirty="0">
                          <a:latin typeface="Arial"/>
                          <a:cs typeface="Arial"/>
                        </a:rPr>
                        <a:t>Revenues: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1784">
                <a:tc>
                  <a:txBody>
                    <a:bodyPr/>
                    <a:lstStyle/>
                    <a:p>
                      <a:pPr marL="196850">
                        <a:lnSpc>
                          <a:spcPts val="125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on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g</a:t>
                      </a:r>
                      <a:r>
                        <a:rPr sz="11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69240">
                        <a:lnSpc>
                          <a:spcPts val="1255"/>
                        </a:lnSpc>
                        <a:tabLst>
                          <a:tab pos="729615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5,800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5654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5410" algn="r">
                        <a:lnSpc>
                          <a:spcPts val="1275"/>
                        </a:lnSpc>
                        <a:tabLst>
                          <a:tab pos="653415" algn="l"/>
                        </a:tabLst>
                      </a:pP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1100" b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300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9728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eve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nu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ts val="1305"/>
                        </a:lnSpc>
                        <a:tabLst>
                          <a:tab pos="459740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6,100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932">
                <a:tc>
                  <a:txBody>
                    <a:bodyPr/>
                    <a:lstStyle/>
                    <a:p>
                      <a:pPr marL="76835">
                        <a:lnSpc>
                          <a:spcPts val="1305"/>
                        </a:lnSpc>
                      </a:pPr>
                      <a:r>
                        <a:rPr sz="1100" b="1" spc="-40" dirty="0">
                          <a:latin typeface="Arial"/>
                          <a:cs typeface="Arial"/>
                        </a:rPr>
                        <a:t>Expenses: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976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35" dirty="0">
                          <a:latin typeface="Arial"/>
                          <a:cs typeface="Arial"/>
                        </a:rPr>
                        <a:t>Rent</a:t>
                      </a:r>
                      <a:r>
                        <a:rPr sz="11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expense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1,000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7976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729615">
                        <a:lnSpc>
                          <a:spcPts val="130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1,400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9932">
                <a:tc>
                  <a:txBody>
                    <a:bodyPr/>
                    <a:lstStyle/>
                    <a:p>
                      <a:pPr marL="196850">
                        <a:lnSpc>
                          <a:spcPts val="1305"/>
                        </a:lnSpc>
                      </a:pPr>
                      <a:r>
                        <a:rPr sz="1100" b="1" spc="-2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ili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5410" algn="r">
                        <a:lnSpc>
                          <a:spcPts val="1305"/>
                        </a:lnSpc>
                        <a:tabLst>
                          <a:tab pos="653415" algn="l"/>
                        </a:tabLst>
                      </a:pP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	</a:t>
                      </a:r>
                      <a:r>
                        <a:rPr sz="1100" b="1" u="sng" spc="-3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230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Arial"/>
                          <a:cs typeface="Arial"/>
                        </a:rPr>
                        <a:t> 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4769">
                <a:tc>
                  <a:txBody>
                    <a:bodyPr/>
                    <a:lstStyle/>
                    <a:p>
                      <a:pPr marL="196850">
                        <a:lnSpc>
                          <a:spcPts val="1275"/>
                        </a:lnSpc>
                      </a:pPr>
                      <a:r>
                        <a:rPr sz="1100" b="1" spc="-25" dirty="0">
                          <a:latin typeface="Arial"/>
                          <a:cs typeface="Arial"/>
                        </a:rPr>
                        <a:t>To</a:t>
                      </a:r>
                      <a:r>
                        <a:rPr sz="1100" b="1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ex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p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2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35" dirty="0">
                          <a:latin typeface="Arial"/>
                          <a:cs typeface="Arial"/>
                        </a:rPr>
                        <a:t>se</a:t>
                      </a:r>
                      <a:r>
                        <a:rPr sz="1100" b="1" dirty="0">
                          <a:latin typeface="Arial"/>
                          <a:cs typeface="Arial"/>
                        </a:rPr>
                        <a:t>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ts val="1275"/>
                        </a:lnSpc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2,630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8080"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spc="-30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1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50" dirty="0">
                          <a:latin typeface="Arial"/>
                          <a:cs typeface="Arial"/>
                        </a:rPr>
                        <a:t>income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66040" algn="r">
                        <a:lnSpc>
                          <a:spcPct val="100000"/>
                        </a:lnSpc>
                        <a:spcBef>
                          <a:spcPts val="25"/>
                        </a:spcBef>
                        <a:tabLst>
                          <a:tab pos="459740" algn="l"/>
                        </a:tabLst>
                      </a:pPr>
                      <a:r>
                        <a:rPr sz="1100" b="1" spc="-15" dirty="0">
                          <a:latin typeface="Arial"/>
                          <a:cs typeface="Arial"/>
                        </a:rPr>
                        <a:t>$	</a:t>
                      </a:r>
                      <a:r>
                        <a:rPr sz="1100" b="1" spc="-30" dirty="0">
                          <a:latin typeface="Arial"/>
                          <a:cs typeface="Arial"/>
                        </a:rPr>
                        <a:t>3,470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3175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80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917192" y="2165604"/>
            <a:ext cx="3836670" cy="122910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250694" y="2314701"/>
            <a:ext cx="3134360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8975" y="679145"/>
            <a:ext cx="320230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0" spc="10" dirty="0">
                <a:solidFill>
                  <a:srgbClr val="3668C4"/>
                </a:solidFill>
                <a:latin typeface="Arial MT"/>
                <a:cs typeface="Arial MT"/>
              </a:rPr>
              <a:t>B</a:t>
            </a:r>
            <a:r>
              <a:rPr sz="2850" b="0" spc="10" dirty="0">
                <a:solidFill>
                  <a:srgbClr val="3668C4"/>
                </a:solidFill>
                <a:latin typeface="Arial MT"/>
                <a:cs typeface="Arial MT"/>
              </a:rPr>
              <a:t>ALANCE</a:t>
            </a:r>
            <a:r>
              <a:rPr sz="2850" b="0" spc="155" dirty="0">
                <a:solidFill>
                  <a:srgbClr val="3668C4"/>
                </a:solidFill>
                <a:latin typeface="Arial MT"/>
                <a:cs typeface="Arial MT"/>
              </a:rPr>
              <a:t> </a:t>
            </a:r>
            <a:r>
              <a:rPr sz="3600" b="0" spc="15" dirty="0">
                <a:solidFill>
                  <a:srgbClr val="3668C4"/>
                </a:solidFill>
                <a:latin typeface="Arial MT"/>
                <a:cs typeface="Arial MT"/>
              </a:rPr>
              <a:t>S</a:t>
            </a:r>
            <a:r>
              <a:rPr sz="2850" b="0" spc="15" dirty="0">
                <a:solidFill>
                  <a:srgbClr val="3668C4"/>
                </a:solidFill>
                <a:latin typeface="Arial MT"/>
                <a:cs typeface="Arial MT"/>
              </a:rPr>
              <a:t>HEET</a:t>
            </a:r>
            <a:endParaRPr sz="285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768692" y="1539850"/>
            <a:ext cx="4980940" cy="5041265"/>
            <a:chOff x="5768692" y="1539850"/>
            <a:chExt cx="4980940" cy="5041265"/>
          </a:xfrm>
        </p:grpSpPr>
        <p:sp>
          <p:nvSpPr>
            <p:cNvPr id="4" name="object 4"/>
            <p:cNvSpPr/>
            <p:nvPr/>
          </p:nvSpPr>
          <p:spPr>
            <a:xfrm>
              <a:off x="5768692" y="1539850"/>
              <a:ext cx="4980305" cy="793750"/>
            </a:xfrm>
            <a:custGeom>
              <a:avLst/>
              <a:gdLst/>
              <a:ahLst/>
              <a:cxnLst/>
              <a:rect l="l" t="t" r="r" b="b"/>
              <a:pathLst>
                <a:path w="4980305" h="793750">
                  <a:moveTo>
                    <a:pt x="0" y="793315"/>
                  </a:moveTo>
                  <a:lnTo>
                    <a:pt x="4980075" y="793315"/>
                  </a:lnTo>
                  <a:lnTo>
                    <a:pt x="4980075" y="0"/>
                  </a:lnTo>
                  <a:lnTo>
                    <a:pt x="0" y="0"/>
                  </a:lnTo>
                  <a:lnTo>
                    <a:pt x="0" y="793315"/>
                  </a:lnTo>
                  <a:close/>
                </a:path>
              </a:pathLst>
            </a:custGeom>
            <a:solidFill>
              <a:srgbClr val="8000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5768683" y="2333167"/>
              <a:ext cx="4980940" cy="4247515"/>
            </a:xfrm>
            <a:custGeom>
              <a:avLst/>
              <a:gdLst/>
              <a:ahLst/>
              <a:cxnLst/>
              <a:rect l="l" t="t" r="r" b="b"/>
              <a:pathLst>
                <a:path w="4980940" h="4247515">
                  <a:moveTo>
                    <a:pt x="4980394" y="3082899"/>
                  </a:moveTo>
                  <a:lnTo>
                    <a:pt x="4980076" y="3082899"/>
                  </a:lnTo>
                  <a:lnTo>
                    <a:pt x="4980076" y="0"/>
                  </a:lnTo>
                  <a:lnTo>
                    <a:pt x="0" y="0"/>
                  </a:lnTo>
                  <a:lnTo>
                    <a:pt x="0" y="3095663"/>
                  </a:lnTo>
                  <a:lnTo>
                    <a:pt x="3006153" y="3095663"/>
                  </a:lnTo>
                  <a:lnTo>
                    <a:pt x="3006153" y="3287623"/>
                  </a:lnTo>
                  <a:lnTo>
                    <a:pt x="0" y="3287623"/>
                  </a:lnTo>
                  <a:lnTo>
                    <a:pt x="0" y="4247375"/>
                  </a:lnTo>
                  <a:lnTo>
                    <a:pt x="4980076" y="4247375"/>
                  </a:lnTo>
                  <a:lnTo>
                    <a:pt x="4980076" y="3300374"/>
                  </a:lnTo>
                  <a:lnTo>
                    <a:pt x="4980394" y="3300374"/>
                  </a:lnTo>
                  <a:lnTo>
                    <a:pt x="4980394" y="308289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9076182" y="2589090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805872" y="2589090"/>
            <a:ext cx="661035" cy="111823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5095">
              <a:lnSpc>
                <a:spcPct val="100000"/>
              </a:lnSpc>
              <a:spcBef>
                <a:spcPts val="110"/>
              </a:spcBef>
            </a:pPr>
            <a:r>
              <a:rPr sz="1700" b="1" spc="-55" dirty="0">
                <a:latin typeface="Arial"/>
                <a:cs typeface="Arial"/>
              </a:rPr>
              <a:t>4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35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75"/>
              </a:spcBef>
            </a:pPr>
            <a:r>
              <a:rPr sz="1700" b="1" spc="-55" dirty="0">
                <a:latin typeface="Arial"/>
                <a:cs typeface="Arial"/>
              </a:rPr>
              <a:t>9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72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5095">
              <a:lnSpc>
                <a:spcPct val="100000"/>
              </a:lnSpc>
              <a:spcBef>
                <a:spcPts val="180"/>
              </a:spcBef>
            </a:pPr>
            <a:r>
              <a:rPr sz="1700" b="1" spc="-55" dirty="0">
                <a:latin typeface="Arial"/>
                <a:cs typeface="Arial"/>
              </a:rPr>
              <a:t>2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40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40" dirty="0">
                <a:latin typeface="Arial"/>
                <a:cs typeface="Arial"/>
              </a:rPr>
              <a:t>26,000</a:t>
            </a:r>
            <a:endParaRPr sz="17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805872" y="3701868"/>
            <a:ext cx="661035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40" dirty="0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76183" y="3701868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76183" y="4290479"/>
            <a:ext cx="14478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10" dirty="0">
                <a:latin typeface="Arial"/>
                <a:cs typeface="Arial"/>
              </a:rPr>
              <a:t>$</a:t>
            </a:r>
            <a:endParaRPr sz="17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18775" y="4270168"/>
            <a:ext cx="547370" cy="588010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70"/>
              </a:spcBef>
            </a:pPr>
            <a:r>
              <a:rPr sz="1700" b="1" spc="-55" dirty="0">
                <a:latin typeface="Arial"/>
                <a:cs typeface="Arial"/>
              </a:rPr>
              <a:t>6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20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55" dirty="0">
                <a:latin typeface="Arial"/>
                <a:cs typeface="Arial"/>
              </a:rPr>
              <a:t>3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00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918775" y="4853568"/>
            <a:ext cx="547370" cy="2863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55" dirty="0">
                <a:latin typeface="Arial"/>
                <a:cs typeface="Arial"/>
              </a:rPr>
              <a:t>9</a:t>
            </a:r>
            <a:r>
              <a:rPr sz="1700" b="1" spc="15" dirty="0">
                <a:latin typeface="Arial"/>
                <a:cs typeface="Arial"/>
              </a:rPr>
              <a:t>,</a:t>
            </a:r>
            <a:r>
              <a:rPr sz="1700" b="1" spc="-55" dirty="0">
                <a:latin typeface="Arial"/>
                <a:cs typeface="Arial"/>
              </a:rPr>
              <a:t>20</a:t>
            </a:r>
            <a:r>
              <a:rPr sz="1700" b="1" spc="-10" dirty="0">
                <a:latin typeface="Arial"/>
                <a:cs typeface="Arial"/>
              </a:rPr>
              <a:t>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869418" y="2589090"/>
            <a:ext cx="1880235" cy="2832735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1010285">
              <a:lnSpc>
                <a:spcPct val="103600"/>
              </a:lnSpc>
              <a:spcBef>
                <a:spcPts val="35"/>
              </a:spcBef>
            </a:pPr>
            <a:r>
              <a:rPr sz="1700" b="1" spc="-45" dirty="0">
                <a:latin typeface="Arial"/>
                <a:cs typeface="Arial"/>
              </a:rPr>
              <a:t>Cash </a:t>
            </a:r>
            <a:r>
              <a:rPr sz="1700" b="1" spc="-40" dirty="0">
                <a:latin typeface="Arial"/>
                <a:cs typeface="Arial"/>
              </a:rPr>
              <a:t> </a:t>
            </a:r>
            <a:r>
              <a:rPr sz="1700" b="1" spc="-50" dirty="0">
                <a:latin typeface="Arial"/>
                <a:cs typeface="Arial"/>
              </a:rPr>
              <a:t>Supp</a:t>
            </a:r>
            <a:r>
              <a:rPr sz="1700" b="1" spc="-80" dirty="0">
                <a:latin typeface="Arial"/>
                <a:cs typeface="Arial"/>
              </a:rPr>
              <a:t>li</a:t>
            </a:r>
            <a:r>
              <a:rPr sz="1700" b="1" spc="-55" dirty="0">
                <a:latin typeface="Arial"/>
                <a:cs typeface="Arial"/>
              </a:rPr>
              <a:t>e</a:t>
            </a:r>
            <a:r>
              <a:rPr sz="1700" b="1" spc="-10" dirty="0">
                <a:latin typeface="Arial"/>
                <a:cs typeface="Arial"/>
              </a:rPr>
              <a:t>s</a:t>
            </a:r>
            <a:endParaRPr sz="1700">
              <a:latin typeface="Arial"/>
              <a:cs typeface="Arial"/>
            </a:endParaRPr>
          </a:p>
          <a:p>
            <a:pPr marL="12700" marR="66040">
              <a:lnSpc>
                <a:spcPct val="108600"/>
              </a:lnSpc>
              <a:spcBef>
                <a:spcPts val="5"/>
              </a:spcBef>
            </a:pPr>
            <a:r>
              <a:rPr sz="1700" b="1" spc="-40" dirty="0">
                <a:latin typeface="Arial"/>
                <a:cs typeface="Arial"/>
              </a:rPr>
              <a:t>Prepaid </a:t>
            </a:r>
            <a:r>
              <a:rPr sz="1700" b="1" spc="-45" dirty="0">
                <a:latin typeface="Arial"/>
                <a:cs typeface="Arial"/>
              </a:rPr>
              <a:t>insurance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60" dirty="0">
                <a:latin typeface="Arial"/>
                <a:cs typeface="Arial"/>
              </a:rPr>
              <a:t>Equipment</a:t>
            </a:r>
            <a:endParaRPr sz="17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75"/>
              </a:spcBef>
            </a:pP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90" dirty="0">
                <a:latin typeface="Arial"/>
                <a:cs typeface="Arial"/>
              </a:rPr>
              <a:t> </a:t>
            </a:r>
            <a:r>
              <a:rPr sz="1700" b="1" spc="-35" dirty="0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  <a:p>
            <a:pPr marL="12700" marR="5080" indent="930275">
              <a:lnSpc>
                <a:spcPct val="108600"/>
              </a:lnSpc>
              <a:spcBef>
                <a:spcPts val="204"/>
              </a:spcBef>
            </a:pPr>
            <a:r>
              <a:rPr sz="1700" b="1" spc="-50" dirty="0">
                <a:latin typeface="Arial"/>
                <a:cs typeface="Arial"/>
              </a:rPr>
              <a:t>L</a:t>
            </a:r>
            <a:r>
              <a:rPr sz="1700" b="1" spc="-80" dirty="0">
                <a:latin typeface="Arial"/>
                <a:cs typeface="Arial"/>
              </a:rPr>
              <a:t>i</a:t>
            </a:r>
            <a:r>
              <a:rPr sz="1700" b="1" spc="-55" dirty="0">
                <a:latin typeface="Arial"/>
                <a:cs typeface="Arial"/>
              </a:rPr>
              <a:t>a</a:t>
            </a:r>
            <a:r>
              <a:rPr sz="1700" b="1" spc="-50" dirty="0">
                <a:latin typeface="Arial"/>
                <a:cs typeface="Arial"/>
              </a:rPr>
              <a:t>b</a:t>
            </a:r>
            <a:r>
              <a:rPr sz="1700" b="1" spc="-80" dirty="0">
                <a:latin typeface="Arial"/>
                <a:cs typeface="Arial"/>
              </a:rPr>
              <a:t>ili</a:t>
            </a:r>
            <a:r>
              <a:rPr sz="1700" b="1" spc="20" dirty="0">
                <a:latin typeface="Arial"/>
                <a:cs typeface="Arial"/>
              </a:rPr>
              <a:t>t</a:t>
            </a:r>
            <a:r>
              <a:rPr sz="1700" b="1" spc="-80" dirty="0">
                <a:latin typeface="Arial"/>
                <a:cs typeface="Arial"/>
              </a:rPr>
              <a:t>i</a:t>
            </a:r>
            <a:r>
              <a:rPr sz="1700" b="1" spc="-55" dirty="0">
                <a:latin typeface="Arial"/>
                <a:cs typeface="Arial"/>
              </a:rPr>
              <a:t>e</a:t>
            </a:r>
            <a:r>
              <a:rPr sz="1700" b="1" spc="-10" dirty="0">
                <a:latin typeface="Arial"/>
                <a:cs typeface="Arial"/>
              </a:rPr>
              <a:t>s  </a:t>
            </a:r>
            <a:r>
              <a:rPr sz="1700" b="1" spc="-50" dirty="0">
                <a:latin typeface="Arial"/>
                <a:cs typeface="Arial"/>
              </a:rPr>
              <a:t>Accounts</a:t>
            </a:r>
            <a:r>
              <a:rPr sz="1700" b="1" spc="-45" dirty="0">
                <a:latin typeface="Arial"/>
                <a:cs typeface="Arial"/>
              </a:rPr>
              <a:t> </a:t>
            </a:r>
            <a:r>
              <a:rPr sz="1700" b="1" spc="-55" dirty="0">
                <a:latin typeface="Arial"/>
                <a:cs typeface="Arial"/>
              </a:rPr>
              <a:t>payable </a:t>
            </a:r>
            <a:r>
              <a:rPr sz="1700" b="1" spc="-5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Unearned </a:t>
            </a:r>
            <a:r>
              <a:rPr sz="1700" b="1" spc="-35" dirty="0">
                <a:latin typeface="Arial"/>
                <a:cs typeface="Arial"/>
              </a:rPr>
              <a:t>revenue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0" dirty="0">
                <a:latin typeface="Arial"/>
                <a:cs typeface="Arial"/>
              </a:rPr>
              <a:t> liabilities</a:t>
            </a:r>
            <a:endParaRPr sz="1700">
              <a:latin typeface="Arial"/>
              <a:cs typeface="Arial"/>
            </a:endParaRPr>
          </a:p>
          <a:p>
            <a:pPr marL="1094105">
              <a:lnSpc>
                <a:spcPct val="100000"/>
              </a:lnSpc>
              <a:spcBef>
                <a:spcPts val="175"/>
              </a:spcBef>
            </a:pP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856052" y="5587232"/>
            <a:ext cx="2534920" cy="8451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034" marR="807720" indent="-13970">
              <a:lnSpc>
                <a:spcPct val="108800"/>
              </a:lnSpc>
              <a:spcBef>
                <a:spcPts val="95"/>
              </a:spcBef>
            </a:pPr>
            <a:r>
              <a:rPr sz="1700" b="1" spc="-25" dirty="0">
                <a:latin typeface="Arial"/>
                <a:cs typeface="Arial"/>
              </a:rPr>
              <a:t>C.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Taylor,</a:t>
            </a:r>
            <a:r>
              <a:rPr sz="1700" b="1" spc="10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Capital </a:t>
            </a:r>
            <a:r>
              <a:rPr sz="1700" b="1" spc="-459" dirty="0">
                <a:latin typeface="Arial"/>
                <a:cs typeface="Arial"/>
              </a:rPr>
              <a:t> </a:t>
            </a: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  <a:p>
            <a:pPr marL="26034">
              <a:lnSpc>
                <a:spcPts val="2014"/>
              </a:lnSpc>
            </a:pPr>
            <a:r>
              <a:rPr sz="1700" b="1" spc="-30" dirty="0">
                <a:latin typeface="Arial"/>
                <a:cs typeface="Arial"/>
              </a:rPr>
              <a:t>Total</a:t>
            </a:r>
            <a:r>
              <a:rPr sz="1700" b="1" spc="-60" dirty="0">
                <a:latin typeface="Arial"/>
                <a:cs typeface="Arial"/>
              </a:rPr>
              <a:t> liabilities</a:t>
            </a:r>
            <a:r>
              <a:rPr sz="1700" b="1" spc="-3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and</a:t>
            </a:r>
            <a:r>
              <a:rPr sz="1700" b="1" spc="-25" dirty="0">
                <a:latin typeface="Arial"/>
                <a:cs typeface="Arial"/>
              </a:rPr>
              <a:t> </a:t>
            </a:r>
            <a:r>
              <a:rPr sz="1700" b="1" spc="-40" dirty="0">
                <a:latin typeface="Arial"/>
                <a:cs typeface="Arial"/>
              </a:rPr>
              <a:t>equity</a:t>
            </a:r>
            <a:endParaRPr sz="17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950735" y="5587232"/>
            <a:ext cx="1635125" cy="845185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75"/>
              </a:spcBef>
              <a:tabLst>
                <a:tab pos="854710" algn="l"/>
              </a:tabLst>
            </a:pPr>
            <a:r>
              <a:rPr sz="17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700" b="1" u="heavy" spc="4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$	</a:t>
            </a:r>
            <a:r>
              <a:rPr sz="1700" b="1" u="heavy" spc="-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algn="ctr">
              <a:lnSpc>
                <a:spcPts val="2025"/>
              </a:lnSpc>
              <a:spcBef>
                <a:spcPts val="180"/>
              </a:spcBef>
              <a:tabLst>
                <a:tab pos="854710" algn="l"/>
              </a:tabLst>
            </a:pPr>
            <a:r>
              <a:rPr sz="1700" b="1" u="heavy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	</a:t>
            </a:r>
            <a:r>
              <a:rPr sz="1700" b="1" u="heavy" spc="-4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33,270</a:t>
            </a:r>
            <a:r>
              <a:rPr sz="1700" b="1" u="heavy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endParaRPr sz="1700">
              <a:latin typeface="Arial"/>
              <a:cs typeface="Arial"/>
            </a:endParaRPr>
          </a:p>
          <a:p>
            <a:pPr marL="6350" algn="ctr">
              <a:lnSpc>
                <a:spcPts val="2025"/>
              </a:lnSpc>
              <a:tabLst>
                <a:tab pos="735965" algn="l"/>
              </a:tabLst>
            </a:pPr>
            <a:r>
              <a:rPr sz="1700" b="1" spc="-10" dirty="0">
                <a:latin typeface="Arial"/>
                <a:cs typeface="Arial"/>
              </a:rPr>
              <a:t>$	</a:t>
            </a:r>
            <a:r>
              <a:rPr sz="1700" b="1" spc="-40" dirty="0">
                <a:latin typeface="Arial"/>
                <a:cs typeface="Arial"/>
              </a:rPr>
              <a:t>42,470</a:t>
            </a:r>
            <a:endParaRPr sz="17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28632" y="1514383"/>
            <a:ext cx="1652905" cy="55499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1700" b="1" spc="-50" dirty="0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700">
              <a:latin typeface="Arial"/>
              <a:cs typeface="Arial"/>
            </a:endParaRPr>
          </a:p>
          <a:p>
            <a:pPr marL="125730">
              <a:lnSpc>
                <a:spcPct val="100000"/>
              </a:lnSpc>
              <a:spcBef>
                <a:spcPts val="75"/>
              </a:spcBef>
            </a:pPr>
            <a:r>
              <a:rPr sz="1700" b="1" spc="-50" dirty="0">
                <a:solidFill>
                  <a:srgbClr val="FFFFFF"/>
                </a:solidFill>
                <a:latin typeface="Arial"/>
                <a:cs typeface="Arial"/>
              </a:rPr>
              <a:t>Balance</a:t>
            </a:r>
            <a:r>
              <a:rPr sz="1700" b="1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5" dirty="0">
                <a:solidFill>
                  <a:srgbClr val="FFFFFF"/>
                </a:solidFill>
                <a:latin typeface="Arial"/>
                <a:cs typeface="Arial"/>
              </a:rPr>
              <a:t>Sheet</a:t>
            </a:r>
            <a:endParaRPr sz="17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25795" y="2052055"/>
            <a:ext cx="2284095" cy="554990"/>
          </a:xfrm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12700" marR="5080" indent="389890">
              <a:lnSpc>
                <a:spcPct val="103600"/>
              </a:lnSpc>
              <a:spcBef>
                <a:spcPts val="35"/>
              </a:spcBef>
            </a:pPr>
            <a:r>
              <a:rPr sz="1700" b="1" spc="-60" dirty="0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sz="17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0" dirty="0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sz="1700" b="1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45" dirty="0">
                <a:solidFill>
                  <a:srgbClr val="FFFFFF"/>
                </a:solidFill>
                <a:latin typeface="Arial"/>
                <a:cs typeface="Arial"/>
              </a:rPr>
              <a:t>2011 </a:t>
            </a:r>
            <a:r>
              <a:rPr sz="1700" b="1" spc="-4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700" b="1" spc="-50" dirty="0">
                <a:latin typeface="Arial"/>
                <a:cs typeface="Arial"/>
              </a:rPr>
              <a:t>Assets</a:t>
            </a:r>
            <a:endParaRPr sz="17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1655064" y="1527089"/>
            <a:ext cx="9094470" cy="5053965"/>
            <a:chOff x="1655064" y="1527089"/>
            <a:chExt cx="9094470" cy="5053965"/>
          </a:xfrm>
        </p:grpSpPr>
        <p:sp>
          <p:nvSpPr>
            <p:cNvPr id="19" name="object 19"/>
            <p:cNvSpPr/>
            <p:nvPr/>
          </p:nvSpPr>
          <p:spPr>
            <a:xfrm>
              <a:off x="5762419" y="1533569"/>
              <a:ext cx="0" cy="5040630"/>
            </a:xfrm>
            <a:custGeom>
              <a:avLst/>
              <a:gdLst/>
              <a:ahLst/>
              <a:cxnLst/>
              <a:rect l="l" t="t" r="r" b="b"/>
              <a:pathLst>
                <a:path h="5040630">
                  <a:moveTo>
                    <a:pt x="0" y="0"/>
                  </a:moveTo>
                  <a:lnTo>
                    <a:pt x="0" y="5040581"/>
                  </a:lnTo>
                </a:path>
              </a:pathLst>
            </a:custGeom>
            <a:ln w="125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5756147" y="1527089"/>
              <a:ext cx="12700" cy="5053965"/>
            </a:xfrm>
            <a:custGeom>
              <a:avLst/>
              <a:gdLst/>
              <a:ahLst/>
              <a:cxnLst/>
              <a:rect l="l" t="t" r="r" b="b"/>
              <a:pathLst>
                <a:path w="12700" h="5053965">
                  <a:moveTo>
                    <a:pt x="12544" y="0"/>
                  </a:moveTo>
                  <a:lnTo>
                    <a:pt x="0" y="0"/>
                  </a:lnTo>
                  <a:lnTo>
                    <a:pt x="0" y="5053442"/>
                  </a:lnTo>
                  <a:lnTo>
                    <a:pt x="12545" y="5053442"/>
                  </a:lnTo>
                  <a:lnTo>
                    <a:pt x="1254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10736433" y="1546331"/>
              <a:ext cx="12700" cy="5027930"/>
            </a:xfrm>
            <a:custGeom>
              <a:avLst/>
              <a:gdLst/>
              <a:ahLst/>
              <a:cxnLst/>
              <a:rect l="l" t="t" r="r" b="b"/>
              <a:pathLst>
                <a:path w="12700" h="5027930">
                  <a:moveTo>
                    <a:pt x="0" y="5027820"/>
                  </a:moveTo>
                  <a:lnTo>
                    <a:pt x="12545" y="5027820"/>
                  </a:lnTo>
                  <a:lnTo>
                    <a:pt x="12544" y="0"/>
                  </a:lnTo>
                  <a:lnTo>
                    <a:pt x="0" y="0"/>
                  </a:lnTo>
                  <a:lnTo>
                    <a:pt x="0" y="502782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0736433" y="1539850"/>
              <a:ext cx="12700" cy="5041265"/>
            </a:xfrm>
            <a:custGeom>
              <a:avLst/>
              <a:gdLst/>
              <a:ahLst/>
              <a:cxnLst/>
              <a:rect l="l" t="t" r="r" b="b"/>
              <a:pathLst>
                <a:path w="12700" h="5041265">
                  <a:moveTo>
                    <a:pt x="12545" y="0"/>
                  </a:moveTo>
                  <a:lnTo>
                    <a:pt x="0" y="0"/>
                  </a:lnTo>
                  <a:lnTo>
                    <a:pt x="0" y="5040681"/>
                  </a:lnTo>
                  <a:lnTo>
                    <a:pt x="12545" y="5040681"/>
                  </a:lnTo>
                  <a:lnTo>
                    <a:pt x="1254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931408" y="1527189"/>
              <a:ext cx="4811395" cy="13335"/>
            </a:xfrm>
            <a:custGeom>
              <a:avLst/>
              <a:gdLst/>
              <a:ahLst/>
              <a:cxnLst/>
              <a:rect l="l" t="t" r="r" b="b"/>
              <a:pathLst>
                <a:path w="4811395" h="13334">
                  <a:moveTo>
                    <a:pt x="0" y="12761"/>
                  </a:moveTo>
                  <a:lnTo>
                    <a:pt x="4811297" y="12761"/>
                  </a:lnTo>
                  <a:lnTo>
                    <a:pt x="4811297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5931408" y="1527189"/>
              <a:ext cx="4817745" cy="13335"/>
            </a:xfrm>
            <a:custGeom>
              <a:avLst/>
              <a:gdLst/>
              <a:ahLst/>
              <a:cxnLst/>
              <a:rect l="l" t="t" r="r" b="b"/>
              <a:pathLst>
                <a:path w="4817745" h="13334">
                  <a:moveTo>
                    <a:pt x="0" y="12761"/>
                  </a:moveTo>
                  <a:lnTo>
                    <a:pt x="4817569" y="12761"/>
                  </a:lnTo>
                  <a:lnTo>
                    <a:pt x="4817569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969707" y="370191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963435" y="370191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969707" y="3983723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963435" y="3983723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969707" y="4009246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963435" y="4009246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969707" y="4853507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963435" y="4853507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969707" y="6426865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8963435" y="6426865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8969707" y="6452387"/>
              <a:ext cx="1597025" cy="13335"/>
            </a:xfrm>
            <a:custGeom>
              <a:avLst/>
              <a:gdLst/>
              <a:ahLst/>
              <a:cxnLst/>
              <a:rect l="l" t="t" r="r" b="b"/>
              <a:pathLst>
                <a:path w="1597025" h="13335">
                  <a:moveTo>
                    <a:pt x="0" y="12761"/>
                  </a:moveTo>
                  <a:lnTo>
                    <a:pt x="1596952" y="12761"/>
                  </a:lnTo>
                  <a:lnTo>
                    <a:pt x="1596952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963435" y="6452387"/>
              <a:ext cx="1609725" cy="13335"/>
            </a:xfrm>
            <a:custGeom>
              <a:avLst/>
              <a:gdLst/>
              <a:ahLst/>
              <a:cxnLst/>
              <a:rect l="l" t="t" r="r" b="b"/>
              <a:pathLst>
                <a:path w="1609725" h="13335">
                  <a:moveTo>
                    <a:pt x="1609393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1609393" y="12761"/>
                  </a:lnTo>
                  <a:lnTo>
                    <a:pt x="160939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774965" y="6567770"/>
              <a:ext cx="4968240" cy="13335"/>
            </a:xfrm>
            <a:custGeom>
              <a:avLst/>
              <a:gdLst/>
              <a:ahLst/>
              <a:cxnLst/>
              <a:rect l="l" t="t" r="r" b="b"/>
              <a:pathLst>
                <a:path w="4968240" h="13334">
                  <a:moveTo>
                    <a:pt x="0" y="12761"/>
                  </a:moveTo>
                  <a:lnTo>
                    <a:pt x="4967740" y="12761"/>
                  </a:lnTo>
                  <a:lnTo>
                    <a:pt x="4967740" y="0"/>
                  </a:lnTo>
                  <a:lnTo>
                    <a:pt x="0" y="0"/>
                  </a:lnTo>
                  <a:lnTo>
                    <a:pt x="0" y="127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768692" y="6567770"/>
              <a:ext cx="4980305" cy="13335"/>
            </a:xfrm>
            <a:custGeom>
              <a:avLst/>
              <a:gdLst/>
              <a:ahLst/>
              <a:cxnLst/>
              <a:rect l="l" t="t" r="r" b="b"/>
              <a:pathLst>
                <a:path w="4980305" h="13334">
                  <a:moveTo>
                    <a:pt x="4980285" y="0"/>
                  </a:moveTo>
                  <a:lnTo>
                    <a:pt x="0" y="0"/>
                  </a:lnTo>
                  <a:lnTo>
                    <a:pt x="0" y="12761"/>
                  </a:lnTo>
                  <a:lnTo>
                    <a:pt x="4980285" y="12761"/>
                  </a:lnTo>
                  <a:lnTo>
                    <a:pt x="498028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255641" y="3115817"/>
              <a:ext cx="4046220" cy="2527300"/>
            </a:xfrm>
            <a:custGeom>
              <a:avLst/>
              <a:gdLst/>
              <a:ahLst/>
              <a:cxnLst/>
              <a:rect l="l" t="t" r="r" b="b"/>
              <a:pathLst>
                <a:path w="4046220" h="2527300">
                  <a:moveTo>
                    <a:pt x="3965784" y="2493623"/>
                  </a:moveTo>
                  <a:lnTo>
                    <a:pt x="3950716" y="2517863"/>
                  </a:lnTo>
                  <a:lnTo>
                    <a:pt x="4046092" y="2526792"/>
                  </a:lnTo>
                  <a:lnTo>
                    <a:pt x="4030349" y="2501163"/>
                  </a:lnTo>
                  <a:lnTo>
                    <a:pt x="3977893" y="2501163"/>
                  </a:lnTo>
                  <a:lnTo>
                    <a:pt x="3965784" y="2493623"/>
                  </a:lnTo>
                  <a:close/>
                </a:path>
                <a:path w="4046220" h="2527300">
                  <a:moveTo>
                    <a:pt x="3980872" y="2469350"/>
                  </a:moveTo>
                  <a:lnTo>
                    <a:pt x="3965784" y="2493623"/>
                  </a:lnTo>
                  <a:lnTo>
                    <a:pt x="3977893" y="2501163"/>
                  </a:lnTo>
                  <a:lnTo>
                    <a:pt x="3993007" y="2476906"/>
                  </a:lnTo>
                  <a:lnTo>
                    <a:pt x="3980872" y="2469350"/>
                  </a:lnTo>
                  <a:close/>
                </a:path>
                <a:path w="4046220" h="2527300">
                  <a:moveTo>
                    <a:pt x="3995928" y="2445131"/>
                  </a:moveTo>
                  <a:lnTo>
                    <a:pt x="3980872" y="2469350"/>
                  </a:lnTo>
                  <a:lnTo>
                    <a:pt x="3993007" y="2476906"/>
                  </a:lnTo>
                  <a:lnTo>
                    <a:pt x="3977893" y="2501163"/>
                  </a:lnTo>
                  <a:lnTo>
                    <a:pt x="4030349" y="2501163"/>
                  </a:lnTo>
                  <a:lnTo>
                    <a:pt x="3995928" y="2445131"/>
                  </a:lnTo>
                  <a:close/>
                </a:path>
                <a:path w="4046220" h="2527300">
                  <a:moveTo>
                    <a:pt x="14986" y="0"/>
                  </a:moveTo>
                  <a:lnTo>
                    <a:pt x="0" y="24257"/>
                  </a:lnTo>
                  <a:lnTo>
                    <a:pt x="3965784" y="2493623"/>
                  </a:lnTo>
                  <a:lnTo>
                    <a:pt x="3980872" y="2469350"/>
                  </a:lnTo>
                  <a:lnTo>
                    <a:pt x="14986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0" name="object 4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55064" y="4360163"/>
              <a:ext cx="3836670" cy="1229106"/>
            </a:xfrm>
            <a:prstGeom prst="rect">
              <a:avLst/>
            </a:prstGeom>
          </p:spPr>
        </p:pic>
      </p:grpSp>
      <p:sp>
        <p:nvSpPr>
          <p:cNvPr id="41" name="object 41"/>
          <p:cNvSpPr txBox="1"/>
          <p:nvPr/>
        </p:nvSpPr>
        <p:spPr>
          <a:xfrm>
            <a:off x="1988057" y="4509896"/>
            <a:ext cx="313436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dirty="0">
                <a:solidFill>
                  <a:srgbClr val="6F2F9F"/>
                </a:solidFill>
                <a:latin typeface="Arial MT"/>
                <a:cs typeface="Arial MT"/>
              </a:rPr>
              <a:t>Connections</a:t>
            </a:r>
            <a:endParaRPr sz="4400">
              <a:latin typeface="Arial MT"/>
              <a:cs typeface="Arial MT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1528572" y="1298447"/>
            <a:ext cx="4403090" cy="624840"/>
          </a:xfrm>
          <a:custGeom>
            <a:avLst/>
            <a:gdLst/>
            <a:ahLst/>
            <a:cxnLst/>
            <a:rect l="l" t="t" r="r" b="b"/>
            <a:pathLst>
              <a:path w="4403090" h="624839">
                <a:moveTo>
                  <a:pt x="4402836" y="0"/>
                </a:moveTo>
                <a:lnTo>
                  <a:pt x="0" y="0"/>
                </a:lnTo>
                <a:lnTo>
                  <a:pt x="0" y="624839"/>
                </a:lnTo>
                <a:lnTo>
                  <a:pt x="4402836" y="624839"/>
                </a:lnTo>
                <a:lnTo>
                  <a:pt x="4402836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3" name="object 43"/>
          <p:cNvGraphicFramePr>
            <a:graphicFrameLocks noGrp="1"/>
          </p:cNvGraphicFramePr>
          <p:nvPr/>
        </p:nvGraphicFramePr>
        <p:xfrm>
          <a:off x="1524888" y="1945905"/>
          <a:ext cx="4258945" cy="1718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689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5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2824">
                <a:tc>
                  <a:txBody>
                    <a:bodyPr/>
                    <a:lstStyle/>
                    <a:p>
                      <a:pPr marL="31750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35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Capital</a:t>
                      </a:r>
                      <a:r>
                        <a:rPr sz="15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12/1/11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2225" algn="ctr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$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205740" algn="ctr">
                        <a:lnSpc>
                          <a:spcPts val="1575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-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1514">
                <a:tc>
                  <a:txBody>
                    <a:bodyPr/>
                    <a:lstStyle/>
                    <a:p>
                      <a:pPr marR="231140" algn="r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Net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income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December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833755"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944"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Plus: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Investments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by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390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30,000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203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72390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33,470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T w="19050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706">
                <a:tc>
                  <a:txBody>
                    <a:bodyPr/>
                    <a:lstStyle/>
                    <a:p>
                      <a:pPr marR="215900" algn="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Less:</a:t>
                      </a:r>
                      <a:r>
                        <a:rPr sz="15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Owner</a:t>
                      </a:r>
                      <a:r>
                        <a:rPr sz="1500" b="1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Withdrawals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62865" algn="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200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17145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531"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C.</a:t>
                      </a:r>
                      <a:r>
                        <a:rPr sz="1500" b="1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40" dirty="0">
                          <a:latin typeface="Arial"/>
                          <a:cs typeface="Arial"/>
                        </a:rPr>
                        <a:t>Taylor,</a:t>
                      </a:r>
                      <a:r>
                        <a:rPr sz="1500" b="1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spc="-5" dirty="0">
                          <a:latin typeface="Arial"/>
                          <a:cs typeface="Arial"/>
                        </a:rPr>
                        <a:t>Capital,</a:t>
                      </a:r>
                      <a:r>
                        <a:rPr sz="1500" b="1" spc="-20" dirty="0">
                          <a:latin typeface="Arial"/>
                          <a:cs typeface="Arial"/>
                        </a:rPr>
                        <a:t> 12/31/11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$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18110" algn="ctr">
                        <a:lnSpc>
                          <a:spcPct val="100000"/>
                        </a:lnSpc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33,270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4" name="object 44"/>
          <p:cNvSpPr txBox="1"/>
          <p:nvPr/>
        </p:nvSpPr>
        <p:spPr>
          <a:xfrm>
            <a:off x="2123694" y="1662811"/>
            <a:ext cx="3208020" cy="223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3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3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Month</a:t>
            </a:r>
            <a:r>
              <a:rPr sz="13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Ended</a:t>
            </a:r>
            <a:r>
              <a:rPr sz="13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December</a:t>
            </a:r>
            <a:r>
              <a:rPr sz="13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31,</a:t>
            </a:r>
            <a:r>
              <a:rPr sz="13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25" dirty="0">
                <a:solidFill>
                  <a:srgbClr val="FFFFFF"/>
                </a:solidFill>
                <a:latin typeface="Arial"/>
                <a:cs typeface="Arial"/>
              </a:rPr>
              <a:t>2011</a:t>
            </a:r>
            <a:endParaRPr sz="130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620136" y="1326845"/>
            <a:ext cx="226949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8784">
              <a:lnSpc>
                <a:spcPts val="1260"/>
              </a:lnSpc>
              <a:spcBef>
                <a:spcPts val="100"/>
              </a:spcBef>
            </a:pPr>
            <a:r>
              <a:rPr sz="1200" b="1" spc="-20" dirty="0">
                <a:solidFill>
                  <a:srgbClr val="FFFFFF"/>
                </a:solidFill>
                <a:latin typeface="Arial"/>
                <a:cs typeface="Arial"/>
              </a:rPr>
              <a:t>FASTFORWARD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380"/>
              </a:lnSpc>
            </a:pP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Statement</a:t>
            </a:r>
            <a:r>
              <a:rPr sz="13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3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5" dirty="0">
                <a:solidFill>
                  <a:srgbClr val="FFFFFF"/>
                </a:solidFill>
                <a:latin typeface="Arial"/>
                <a:cs typeface="Arial"/>
              </a:rPr>
              <a:t>Owner's</a:t>
            </a:r>
            <a:r>
              <a:rPr sz="13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300" b="1" spc="-10" dirty="0">
                <a:solidFill>
                  <a:srgbClr val="FFFFFF"/>
                </a:solidFill>
                <a:latin typeface="Arial"/>
                <a:cs typeface="Arial"/>
              </a:rPr>
              <a:t>Equity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286383" y="1340103"/>
          <a:ext cx="6687819" cy="45877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37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5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5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9875">
                <a:tc>
                  <a:txBody>
                    <a:bodyPr/>
                    <a:lstStyle/>
                    <a:p>
                      <a:pPr marL="1172845">
                        <a:lnSpc>
                          <a:spcPts val="1975"/>
                        </a:lnSpc>
                      </a:pP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Account</a:t>
                      </a:r>
                      <a:r>
                        <a:rPr sz="2000" b="1" spc="-10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title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975"/>
                        </a:lnSpc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975"/>
                        </a:lnSpc>
                      </a:pPr>
                      <a:r>
                        <a:rPr sz="20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Cr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receivable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9748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Depreciation -Building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Accumulated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Depreciation</a:t>
                      </a:r>
                      <a:r>
                        <a:rPr sz="1800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-Equipment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60,000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8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,Capital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280,000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0"/>
                        </a:lnSpc>
                      </a:pPr>
                      <a:r>
                        <a:rPr sz="1800" b="1" spc="-10" dirty="0">
                          <a:latin typeface="Times New Roman"/>
                          <a:cs typeface="Times New Roman"/>
                        </a:rPr>
                        <a:t>Zaher</a:t>
                      </a:r>
                      <a:r>
                        <a:rPr sz="18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,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Withdrawals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780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Service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revenue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Salaries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20,000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Insurance</a:t>
                      </a:r>
                      <a:r>
                        <a:rPr sz="18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8,000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Advertising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9,000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9875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Rent</a:t>
                      </a:r>
                      <a:r>
                        <a:rPr sz="18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expense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3,000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9862">
                <a:tc>
                  <a:txBody>
                    <a:bodyPr/>
                    <a:lstStyle/>
                    <a:p>
                      <a:pPr marL="68580">
                        <a:lnSpc>
                          <a:spcPts val="1785"/>
                        </a:lnSpc>
                      </a:pPr>
                      <a:r>
                        <a:rPr sz="1800" b="1" spc="-35" dirty="0">
                          <a:latin typeface="Times New Roman"/>
                          <a:cs typeface="Times New Roman"/>
                        </a:rPr>
                        <a:t>Total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8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640,000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445511" y="414909"/>
            <a:ext cx="4911090" cy="835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0"/>
              </a:lnSpc>
              <a:spcBef>
                <a:spcPts val="95"/>
              </a:spcBef>
            </a:pPr>
            <a:r>
              <a:rPr sz="2800" spc="-10" dirty="0">
                <a:latin typeface="Calibri"/>
                <a:cs typeface="Calibri"/>
              </a:rPr>
              <a:t>Example(3)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ts val="3190"/>
              </a:lnSpc>
            </a:pPr>
            <a:r>
              <a:rPr sz="2800" spc="-15" dirty="0">
                <a:solidFill>
                  <a:srgbClr val="4471C4"/>
                </a:solidFill>
                <a:latin typeface="Calibri"/>
                <a:cs typeface="Calibri"/>
              </a:rPr>
              <a:t>Given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the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471C4"/>
                </a:solidFill>
                <a:latin typeface="Calibri"/>
                <a:cs typeface="Calibri"/>
              </a:rPr>
              <a:t>following</a:t>
            </a:r>
            <a:r>
              <a:rPr sz="280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trial</a:t>
            </a:r>
            <a:r>
              <a:rPr sz="2800" spc="10" dirty="0">
                <a:solidFill>
                  <a:srgbClr val="4471C4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471C4"/>
                </a:solidFill>
                <a:latin typeface="Calibri"/>
                <a:cs typeface="Calibri"/>
              </a:rPr>
              <a:t>balance: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60563" y="2341219"/>
            <a:ext cx="3703320" cy="2378710"/>
          </a:xfrm>
          <a:prstGeom prst="rect">
            <a:avLst/>
          </a:prstGeom>
        </p:spPr>
        <p:txBody>
          <a:bodyPr vert="horz" wrap="square" lIns="0" tIns="1828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40"/>
              </a:spcBef>
            </a:pPr>
            <a:r>
              <a:rPr sz="2000" b="1" u="heavy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Times New Roman"/>
                <a:cs typeface="Times New Roman"/>
              </a:rPr>
              <a:t>Instructions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134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Prepare </a:t>
            </a:r>
            <a:r>
              <a:rPr sz="2000" b="1" dirty="0">
                <a:latin typeface="Times New Roman"/>
                <a:cs typeface="Times New Roman"/>
              </a:rPr>
              <a:t>the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income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statement.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14999"/>
              </a:lnSpc>
              <a:spcBef>
                <a:spcPts val="5"/>
              </a:spcBef>
              <a:buAutoNum type="arabicPeriod"/>
              <a:tabLst>
                <a:tab pos="354965" algn="l"/>
                <a:tab pos="355600" algn="l"/>
                <a:tab pos="1506855" algn="l"/>
                <a:tab pos="2131695" algn="l"/>
                <a:tab pos="3477895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epa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the	st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dirty="0">
                <a:latin typeface="Times New Roman"/>
                <a:cs typeface="Times New Roman"/>
              </a:rPr>
              <a:t>tement	of  owner's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spc="-15" dirty="0">
                <a:latin typeface="Times New Roman"/>
                <a:cs typeface="Times New Roman"/>
              </a:rPr>
              <a:t>equity.</a:t>
            </a:r>
            <a:endParaRPr sz="20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spcBef>
                <a:spcPts val="360"/>
              </a:spcBef>
              <a:buAutoNum type="arabicPeriod"/>
              <a:tabLst>
                <a:tab pos="354965" algn="l"/>
                <a:tab pos="355600" algn="l"/>
                <a:tab pos="1506855" algn="l"/>
                <a:tab pos="2131695" algn="l"/>
                <a:tab pos="3477895" algn="l"/>
              </a:tabLst>
            </a:pPr>
            <a:r>
              <a:rPr sz="2000" b="1" dirty="0">
                <a:latin typeface="Times New Roman"/>
                <a:cs typeface="Times New Roman"/>
              </a:rPr>
              <a:t>P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epa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	the	st</a:t>
            </a:r>
            <a:r>
              <a:rPr sz="2000" b="1" spc="10" dirty="0">
                <a:latin typeface="Times New Roman"/>
                <a:cs typeface="Times New Roman"/>
              </a:rPr>
              <a:t>a</a:t>
            </a:r>
            <a:r>
              <a:rPr sz="2000" b="1" dirty="0">
                <a:latin typeface="Times New Roman"/>
                <a:cs typeface="Times New Roman"/>
              </a:rPr>
              <a:t>tement	of</a:t>
            </a:r>
            <a:endParaRPr sz="2000">
              <a:latin typeface="Times New Roman"/>
              <a:cs typeface="Times New Roman"/>
            </a:endParaRPr>
          </a:p>
          <a:p>
            <a:pPr marL="355600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latin typeface="Times New Roman"/>
                <a:cs typeface="Times New Roman"/>
              </a:rPr>
              <a:t>financial</a:t>
            </a:r>
            <a:r>
              <a:rPr sz="2000" b="1" spc="-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position.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05701" y="1010411"/>
            <a:ext cx="4533900" cy="548640"/>
          </a:xfrm>
          <a:custGeom>
            <a:avLst/>
            <a:gdLst/>
            <a:ahLst/>
            <a:cxnLst/>
            <a:rect l="l" t="t" r="r" b="b"/>
            <a:pathLst>
              <a:path w="4533900" h="548640">
                <a:moveTo>
                  <a:pt x="4533900" y="0"/>
                </a:moveTo>
                <a:lnTo>
                  <a:pt x="0" y="0"/>
                </a:lnTo>
                <a:lnTo>
                  <a:pt x="0" y="548639"/>
                </a:lnTo>
                <a:lnTo>
                  <a:pt x="4533900" y="548639"/>
                </a:lnTo>
                <a:lnTo>
                  <a:pt x="4533900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67601" y="986536"/>
            <a:ext cx="4610100" cy="2480945"/>
            <a:chOff x="567601" y="986536"/>
            <a:chExt cx="4610100" cy="2480945"/>
          </a:xfrm>
        </p:grpSpPr>
        <p:sp>
          <p:nvSpPr>
            <p:cNvPr id="4" name="object 4"/>
            <p:cNvSpPr/>
            <p:nvPr/>
          </p:nvSpPr>
          <p:spPr>
            <a:xfrm>
              <a:off x="605701" y="3221227"/>
              <a:ext cx="4533900" cy="208279"/>
            </a:xfrm>
            <a:custGeom>
              <a:avLst/>
              <a:gdLst/>
              <a:ahLst/>
              <a:cxnLst/>
              <a:rect l="l" t="t" r="r" b="b"/>
              <a:pathLst>
                <a:path w="4533900" h="208279">
                  <a:moveTo>
                    <a:pt x="2517267" y="0"/>
                  </a:moveTo>
                  <a:lnTo>
                    <a:pt x="0" y="0"/>
                  </a:lnTo>
                  <a:lnTo>
                    <a:pt x="0" y="207772"/>
                  </a:lnTo>
                  <a:lnTo>
                    <a:pt x="2517267" y="207772"/>
                  </a:lnTo>
                  <a:lnTo>
                    <a:pt x="2517267" y="0"/>
                  </a:lnTo>
                  <a:close/>
                </a:path>
                <a:path w="4533900" h="208279">
                  <a:moveTo>
                    <a:pt x="4533862" y="0"/>
                  </a:moveTo>
                  <a:lnTo>
                    <a:pt x="2517356" y="0"/>
                  </a:lnTo>
                  <a:lnTo>
                    <a:pt x="2517356" y="207772"/>
                  </a:lnTo>
                  <a:lnTo>
                    <a:pt x="4533862" y="207772"/>
                  </a:lnTo>
                  <a:lnTo>
                    <a:pt x="4533862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123056" y="1544827"/>
              <a:ext cx="0" cy="1908175"/>
            </a:xfrm>
            <a:custGeom>
              <a:avLst/>
              <a:gdLst/>
              <a:ahLst/>
              <a:cxnLst/>
              <a:rect l="l" t="t" r="r" b="b"/>
              <a:pathLst>
                <a:path h="1908175">
                  <a:moveTo>
                    <a:pt x="0" y="0"/>
                  </a:moveTo>
                  <a:lnTo>
                    <a:pt x="0" y="1907921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81888" y="1551908"/>
              <a:ext cx="4581525" cy="14604"/>
            </a:xfrm>
            <a:custGeom>
              <a:avLst/>
              <a:gdLst/>
              <a:ahLst/>
              <a:cxnLst/>
              <a:rect l="l" t="t" r="r" b="b"/>
              <a:pathLst>
                <a:path w="4581525" h="14605">
                  <a:moveTo>
                    <a:pt x="0" y="0"/>
                  </a:moveTo>
                  <a:lnTo>
                    <a:pt x="3047898" y="0"/>
                  </a:lnTo>
                </a:path>
                <a:path w="4581525" h="14605">
                  <a:moveTo>
                    <a:pt x="3847998" y="0"/>
                  </a:moveTo>
                  <a:lnTo>
                    <a:pt x="4581423" y="0"/>
                  </a:lnTo>
                </a:path>
                <a:path w="4581525" h="14605">
                  <a:moveTo>
                    <a:pt x="0" y="14287"/>
                  </a:moveTo>
                  <a:lnTo>
                    <a:pt x="4581423" y="14287"/>
                  </a:lnTo>
                </a:path>
              </a:pathLst>
            </a:custGeom>
            <a:ln w="1428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81888" y="3013456"/>
              <a:ext cx="4581525" cy="208279"/>
            </a:xfrm>
            <a:custGeom>
              <a:avLst/>
              <a:gdLst/>
              <a:ahLst/>
              <a:cxnLst/>
              <a:rect l="l" t="t" r="r" b="b"/>
              <a:pathLst>
                <a:path w="4581525" h="208280">
                  <a:moveTo>
                    <a:pt x="2526817" y="0"/>
                  </a:moveTo>
                  <a:lnTo>
                    <a:pt x="4581423" y="0"/>
                  </a:lnTo>
                </a:path>
                <a:path w="4581525" h="208280">
                  <a:moveTo>
                    <a:pt x="0" y="207772"/>
                  </a:moveTo>
                  <a:lnTo>
                    <a:pt x="92392" y="207772"/>
                  </a:lnTo>
                </a:path>
                <a:path w="4581525" h="208280">
                  <a:moveTo>
                    <a:pt x="1718500" y="207772"/>
                  </a:moveTo>
                  <a:lnTo>
                    <a:pt x="3216935" y="207772"/>
                  </a:lnTo>
                </a:path>
                <a:path w="4581525" h="208280">
                  <a:moveTo>
                    <a:pt x="3879875" y="207772"/>
                  </a:moveTo>
                  <a:lnTo>
                    <a:pt x="4581423" y="207772"/>
                  </a:lnTo>
                </a:path>
              </a:pathLst>
            </a:custGeom>
            <a:ln w="285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81888" y="986535"/>
              <a:ext cx="4581525" cy="2466340"/>
            </a:xfrm>
            <a:custGeom>
              <a:avLst/>
              <a:gdLst/>
              <a:ahLst/>
              <a:cxnLst/>
              <a:rect l="l" t="t" r="r" b="b"/>
              <a:pathLst>
                <a:path w="4581525" h="2466340">
                  <a:moveTo>
                    <a:pt x="3216935" y="2418588"/>
                  </a:moveTo>
                  <a:lnTo>
                    <a:pt x="1718487" y="2418588"/>
                  </a:lnTo>
                  <a:lnTo>
                    <a:pt x="1718487" y="2434463"/>
                  </a:lnTo>
                  <a:lnTo>
                    <a:pt x="3216935" y="2434463"/>
                  </a:lnTo>
                  <a:lnTo>
                    <a:pt x="3216935" y="2418588"/>
                  </a:lnTo>
                  <a:close/>
                </a:path>
                <a:path w="4581525" h="2466340">
                  <a:moveTo>
                    <a:pt x="4581423" y="0"/>
                  </a:moveTo>
                  <a:lnTo>
                    <a:pt x="4565548" y="0"/>
                  </a:lnTo>
                  <a:lnTo>
                    <a:pt x="4565548" y="15875"/>
                  </a:lnTo>
                  <a:lnTo>
                    <a:pt x="4565548" y="31750"/>
                  </a:lnTo>
                  <a:lnTo>
                    <a:pt x="4565548" y="47625"/>
                  </a:lnTo>
                  <a:lnTo>
                    <a:pt x="4565548" y="2418588"/>
                  </a:lnTo>
                  <a:lnTo>
                    <a:pt x="4565548" y="2434463"/>
                  </a:lnTo>
                  <a:lnTo>
                    <a:pt x="4565548" y="2450338"/>
                  </a:lnTo>
                  <a:lnTo>
                    <a:pt x="4549673" y="2450338"/>
                  </a:lnTo>
                  <a:lnTo>
                    <a:pt x="4549673" y="2434463"/>
                  </a:lnTo>
                  <a:lnTo>
                    <a:pt x="4565548" y="2434463"/>
                  </a:lnTo>
                  <a:lnTo>
                    <a:pt x="4565548" y="2418588"/>
                  </a:lnTo>
                  <a:lnTo>
                    <a:pt x="4549673" y="2418588"/>
                  </a:lnTo>
                  <a:lnTo>
                    <a:pt x="4549673" y="47625"/>
                  </a:lnTo>
                  <a:lnTo>
                    <a:pt x="4565548" y="47625"/>
                  </a:lnTo>
                  <a:lnTo>
                    <a:pt x="4565548" y="31750"/>
                  </a:lnTo>
                  <a:lnTo>
                    <a:pt x="4549673" y="31750"/>
                  </a:lnTo>
                  <a:lnTo>
                    <a:pt x="4549673" y="15875"/>
                  </a:lnTo>
                  <a:lnTo>
                    <a:pt x="4565548" y="15875"/>
                  </a:lnTo>
                  <a:lnTo>
                    <a:pt x="4565548" y="0"/>
                  </a:lnTo>
                  <a:lnTo>
                    <a:pt x="4533798" y="0"/>
                  </a:lnTo>
                  <a:lnTo>
                    <a:pt x="4533798" y="15875"/>
                  </a:lnTo>
                  <a:lnTo>
                    <a:pt x="4533798" y="31750"/>
                  </a:lnTo>
                  <a:lnTo>
                    <a:pt x="4533798" y="47625"/>
                  </a:lnTo>
                  <a:lnTo>
                    <a:pt x="4533798" y="2418588"/>
                  </a:lnTo>
                  <a:lnTo>
                    <a:pt x="3879875" y="2418588"/>
                  </a:lnTo>
                  <a:lnTo>
                    <a:pt x="3879875" y="2434463"/>
                  </a:lnTo>
                  <a:lnTo>
                    <a:pt x="4533798" y="2434463"/>
                  </a:lnTo>
                  <a:lnTo>
                    <a:pt x="4533798" y="2450338"/>
                  </a:lnTo>
                  <a:lnTo>
                    <a:pt x="47625" y="2450338"/>
                  </a:lnTo>
                  <a:lnTo>
                    <a:pt x="47625" y="2434463"/>
                  </a:lnTo>
                  <a:lnTo>
                    <a:pt x="92392" y="2434463"/>
                  </a:lnTo>
                  <a:lnTo>
                    <a:pt x="92392" y="2418588"/>
                  </a:lnTo>
                  <a:lnTo>
                    <a:pt x="47625" y="2418588"/>
                  </a:lnTo>
                  <a:lnTo>
                    <a:pt x="47625" y="47625"/>
                  </a:lnTo>
                  <a:lnTo>
                    <a:pt x="4533798" y="47625"/>
                  </a:lnTo>
                  <a:lnTo>
                    <a:pt x="4533798" y="31750"/>
                  </a:lnTo>
                  <a:lnTo>
                    <a:pt x="47625" y="31750"/>
                  </a:lnTo>
                  <a:lnTo>
                    <a:pt x="47625" y="15875"/>
                  </a:lnTo>
                  <a:lnTo>
                    <a:pt x="4533798" y="15875"/>
                  </a:lnTo>
                  <a:lnTo>
                    <a:pt x="4533798" y="0"/>
                  </a:lnTo>
                  <a:lnTo>
                    <a:pt x="31750" y="0"/>
                  </a:lnTo>
                  <a:lnTo>
                    <a:pt x="31750" y="15875"/>
                  </a:lnTo>
                  <a:lnTo>
                    <a:pt x="31750" y="31750"/>
                  </a:lnTo>
                  <a:lnTo>
                    <a:pt x="31750" y="47625"/>
                  </a:lnTo>
                  <a:lnTo>
                    <a:pt x="31750" y="2418588"/>
                  </a:lnTo>
                  <a:lnTo>
                    <a:pt x="31750" y="2434463"/>
                  </a:lnTo>
                  <a:lnTo>
                    <a:pt x="31750" y="2450338"/>
                  </a:lnTo>
                  <a:lnTo>
                    <a:pt x="15875" y="2450338"/>
                  </a:lnTo>
                  <a:lnTo>
                    <a:pt x="15875" y="2434463"/>
                  </a:lnTo>
                  <a:lnTo>
                    <a:pt x="31750" y="2434463"/>
                  </a:lnTo>
                  <a:lnTo>
                    <a:pt x="31750" y="2418588"/>
                  </a:lnTo>
                  <a:lnTo>
                    <a:pt x="15875" y="2418588"/>
                  </a:lnTo>
                  <a:lnTo>
                    <a:pt x="15875" y="47625"/>
                  </a:lnTo>
                  <a:lnTo>
                    <a:pt x="31750" y="47625"/>
                  </a:lnTo>
                  <a:lnTo>
                    <a:pt x="31750" y="31750"/>
                  </a:lnTo>
                  <a:lnTo>
                    <a:pt x="15875" y="31750"/>
                  </a:lnTo>
                  <a:lnTo>
                    <a:pt x="15875" y="15875"/>
                  </a:lnTo>
                  <a:lnTo>
                    <a:pt x="31750" y="15875"/>
                  </a:lnTo>
                  <a:lnTo>
                    <a:pt x="31750" y="0"/>
                  </a:lnTo>
                  <a:lnTo>
                    <a:pt x="0" y="0"/>
                  </a:lnTo>
                  <a:lnTo>
                    <a:pt x="0" y="127"/>
                  </a:lnTo>
                  <a:lnTo>
                    <a:pt x="0" y="15875"/>
                  </a:lnTo>
                  <a:lnTo>
                    <a:pt x="0" y="2466213"/>
                  </a:lnTo>
                  <a:lnTo>
                    <a:pt x="15875" y="2466213"/>
                  </a:lnTo>
                  <a:lnTo>
                    <a:pt x="4581423" y="2466213"/>
                  </a:lnTo>
                  <a:lnTo>
                    <a:pt x="4581423" y="2450338"/>
                  </a:lnTo>
                  <a:lnTo>
                    <a:pt x="4581423" y="127"/>
                  </a:lnTo>
                  <a:lnTo>
                    <a:pt x="4581423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313306" y="1306068"/>
              <a:ext cx="2316480" cy="253365"/>
            </a:xfrm>
            <a:custGeom>
              <a:avLst/>
              <a:gdLst/>
              <a:ahLst/>
              <a:cxnLst/>
              <a:rect l="l" t="t" r="r" b="b"/>
              <a:pathLst>
                <a:path w="2316479" h="253365">
                  <a:moveTo>
                    <a:pt x="2316480" y="0"/>
                  </a:moveTo>
                  <a:lnTo>
                    <a:pt x="0" y="0"/>
                  </a:lnTo>
                  <a:lnTo>
                    <a:pt x="0" y="252984"/>
                  </a:lnTo>
                  <a:lnTo>
                    <a:pt x="2316480" y="252984"/>
                  </a:lnTo>
                  <a:lnTo>
                    <a:pt x="2316480" y="0"/>
                  </a:lnTo>
                  <a:close/>
                </a:path>
              </a:pathLst>
            </a:custGeom>
            <a:solidFill>
              <a:srgbClr val="001F5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300733" y="990346"/>
            <a:ext cx="31438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</a:rPr>
              <a:t>income</a:t>
            </a:r>
            <a:r>
              <a:rPr sz="1800" spc="-100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statement</a:t>
            </a:r>
            <a:endParaRPr sz="1800" dirty="0"/>
          </a:p>
          <a:p>
            <a:pPr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</a:rPr>
              <a:t>for</a:t>
            </a:r>
            <a:r>
              <a:rPr sz="1800" spc="-50" dirty="0">
                <a:solidFill>
                  <a:srgbClr val="FFFFFF"/>
                </a:solidFill>
              </a:rPr>
              <a:t> </a:t>
            </a:r>
            <a:r>
              <a:rPr sz="1800" spc="-5" dirty="0">
                <a:solidFill>
                  <a:srgbClr val="FFFFFF"/>
                </a:solidFill>
              </a:rPr>
              <a:t>the</a:t>
            </a:r>
            <a:r>
              <a:rPr sz="1800" dirty="0">
                <a:solidFill>
                  <a:srgbClr val="FFFFFF"/>
                </a:solidFill>
              </a:rPr>
              <a:t> year</a:t>
            </a:r>
            <a:r>
              <a:rPr sz="1800" spc="-55" dirty="0">
                <a:solidFill>
                  <a:srgbClr val="FFFFFF"/>
                </a:solidFill>
              </a:rPr>
              <a:t> </a:t>
            </a:r>
            <a:r>
              <a:rPr sz="1800" spc="-5" dirty="0">
                <a:solidFill>
                  <a:srgbClr val="FFFFFF"/>
                </a:solidFill>
              </a:rPr>
              <a:t>ended </a:t>
            </a:r>
            <a:r>
              <a:rPr sz="1800" dirty="0">
                <a:solidFill>
                  <a:srgbClr val="FFFFFF"/>
                </a:solidFill>
              </a:rPr>
              <a:t>Dec.</a:t>
            </a:r>
            <a:r>
              <a:rPr sz="1800" spc="-5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31,</a:t>
            </a:r>
            <a:r>
              <a:rPr sz="1800" spc="-5" dirty="0">
                <a:solidFill>
                  <a:srgbClr val="FFFFFF"/>
                </a:solidFill>
              </a:rPr>
              <a:t> </a:t>
            </a:r>
            <a:r>
              <a:rPr sz="1800" dirty="0">
                <a:solidFill>
                  <a:srgbClr val="FFFFFF"/>
                </a:solidFill>
              </a:rPr>
              <a:t>202</a:t>
            </a:r>
            <a:r>
              <a:rPr lang="en-US" sz="1800" dirty="0">
                <a:solidFill>
                  <a:srgbClr val="FFFFFF"/>
                </a:solidFill>
              </a:rPr>
              <a:t>4</a:t>
            </a:r>
            <a:endParaRPr sz="1800" dirty="0"/>
          </a:p>
        </p:txBody>
      </p:sp>
      <p:sp>
        <p:nvSpPr>
          <p:cNvPr id="11" name="object 11"/>
          <p:cNvSpPr txBox="1"/>
          <p:nvPr/>
        </p:nvSpPr>
        <p:spPr>
          <a:xfrm>
            <a:off x="661822" y="1499361"/>
            <a:ext cx="93662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15" dirty="0">
                <a:latin typeface="Calibri"/>
                <a:cs typeface="Calibri"/>
              </a:rPr>
              <a:t>Revenues</a:t>
            </a:r>
            <a:r>
              <a:rPr sz="1600" b="1" spc="-35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: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812540" y="1707261"/>
            <a:ext cx="63817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140000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1822" y="1707261"/>
            <a:ext cx="1680845" cy="130810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301625">
              <a:lnSpc>
                <a:spcPts val="1639"/>
              </a:lnSpc>
              <a:spcBef>
                <a:spcPts val="380"/>
              </a:spcBef>
            </a:pPr>
            <a:r>
              <a:rPr sz="1600" spc="-5" dirty="0">
                <a:latin typeface="Calibri"/>
                <a:cs typeface="Calibri"/>
              </a:rPr>
              <a:t>Service </a:t>
            </a:r>
            <a:r>
              <a:rPr sz="1600" spc="-15" dirty="0">
                <a:latin typeface="Calibri"/>
                <a:cs typeface="Calibri"/>
              </a:rPr>
              <a:t>Revenue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b="1" spc="-5" dirty="0">
                <a:latin typeface="Calibri"/>
                <a:cs typeface="Calibri"/>
              </a:rPr>
              <a:t>Expenses: </a:t>
            </a:r>
            <a:r>
              <a:rPr sz="1600" b="1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Salaries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  <a:p>
            <a:pPr marL="12700">
              <a:lnSpc>
                <a:spcPts val="1480"/>
              </a:lnSpc>
            </a:pPr>
            <a:r>
              <a:rPr sz="1600" spc="-10" dirty="0">
                <a:latin typeface="Calibri"/>
                <a:cs typeface="Calibri"/>
              </a:rPr>
              <a:t>Insurance</a:t>
            </a:r>
            <a:r>
              <a:rPr sz="1600" spc="30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  <a:p>
            <a:pPr marL="12700" marR="5080">
              <a:lnSpc>
                <a:spcPts val="1639"/>
              </a:lnSpc>
              <a:spcBef>
                <a:spcPts val="150"/>
              </a:spcBef>
            </a:pPr>
            <a:r>
              <a:rPr sz="1600" spc="-5" dirty="0">
                <a:latin typeface="Calibri"/>
                <a:cs typeface="Calibri"/>
              </a:rPr>
              <a:t>Advertising</a:t>
            </a:r>
            <a:r>
              <a:rPr sz="1600" spc="-6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15" dirty="0">
                <a:latin typeface="Calibri"/>
                <a:cs typeface="Calibri"/>
              </a:rPr>
              <a:t>Rent</a:t>
            </a:r>
            <a:r>
              <a:rPr sz="160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01871" y="2123058"/>
            <a:ext cx="658495" cy="8921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1775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(20000</a:t>
            </a:r>
            <a:r>
              <a:rPr sz="1600" spc="-5" dirty="0">
                <a:latin typeface="Calibri"/>
                <a:cs typeface="Calibri"/>
              </a:rPr>
              <a:t>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sz="1600" spc="-10" dirty="0">
                <a:latin typeface="Calibri"/>
                <a:cs typeface="Calibri"/>
              </a:rPr>
              <a:t>(8000)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635"/>
              </a:lnSpc>
            </a:pPr>
            <a:r>
              <a:rPr sz="1600" spc="-10" dirty="0">
                <a:latin typeface="Calibri"/>
                <a:cs typeface="Calibri"/>
              </a:rPr>
              <a:t>(9000)</a:t>
            </a:r>
            <a:endParaRPr sz="1600">
              <a:latin typeface="Calibri"/>
              <a:cs typeface="Calibri"/>
            </a:endParaRPr>
          </a:p>
          <a:p>
            <a:pPr marL="64135">
              <a:lnSpc>
                <a:spcPts val="1780"/>
              </a:lnSpc>
            </a:pPr>
            <a:r>
              <a:rPr sz="1600" spc="-10" dirty="0">
                <a:latin typeface="Calibri"/>
                <a:cs typeface="Calibri"/>
              </a:rPr>
              <a:t>(3000)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1822" y="2954273"/>
            <a:ext cx="122682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40" dirty="0">
                <a:latin typeface="Calibri"/>
                <a:cs typeface="Calibri"/>
              </a:rPr>
              <a:t>Total</a:t>
            </a:r>
            <a:r>
              <a:rPr sz="1600" spc="-50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expenses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801871" y="2954273"/>
            <a:ext cx="65849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Calibri"/>
                <a:cs typeface="Calibri"/>
              </a:rPr>
              <a:t>(40000</a:t>
            </a:r>
            <a:r>
              <a:rPr sz="1600" spc="-5" dirty="0">
                <a:latin typeface="Calibri"/>
                <a:cs typeface="Calibri"/>
              </a:rPr>
              <a:t>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674281" y="3181604"/>
            <a:ext cx="1626235" cy="248920"/>
          </a:xfrm>
          <a:custGeom>
            <a:avLst/>
            <a:gdLst/>
            <a:ahLst/>
            <a:cxnLst/>
            <a:rect l="l" t="t" r="r" b="b"/>
            <a:pathLst>
              <a:path w="1626235" h="248920">
                <a:moveTo>
                  <a:pt x="1626107" y="0"/>
                </a:moveTo>
                <a:lnTo>
                  <a:pt x="0" y="0"/>
                </a:lnTo>
                <a:lnTo>
                  <a:pt x="0" y="248412"/>
                </a:lnTo>
                <a:lnTo>
                  <a:pt x="1626107" y="248412"/>
                </a:lnTo>
                <a:lnTo>
                  <a:pt x="1626107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661822" y="3162045"/>
            <a:ext cx="164973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Net income  (Profit)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3798823" y="3181604"/>
            <a:ext cx="662940" cy="248920"/>
          </a:xfrm>
          <a:custGeom>
            <a:avLst/>
            <a:gdLst/>
            <a:ahLst/>
            <a:cxnLst/>
            <a:rect l="l" t="t" r="r" b="b"/>
            <a:pathLst>
              <a:path w="662939" h="248920">
                <a:moveTo>
                  <a:pt x="662939" y="0"/>
                </a:moveTo>
                <a:lnTo>
                  <a:pt x="0" y="0"/>
                </a:lnTo>
                <a:lnTo>
                  <a:pt x="0" y="248412"/>
                </a:lnTo>
                <a:lnTo>
                  <a:pt x="662939" y="248412"/>
                </a:lnTo>
                <a:lnTo>
                  <a:pt x="662939" y="0"/>
                </a:lnTo>
                <a:close/>
              </a:path>
            </a:pathLst>
          </a:custGeom>
          <a:solidFill>
            <a:srgbClr val="001F5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3786632" y="3162045"/>
            <a:ext cx="6896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100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,</a:t>
            </a:r>
            <a:r>
              <a:rPr sz="1600" spc="-15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1600" spc="-10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r>
              <a:rPr sz="1600" spc="-5" dirty="0">
                <a:solidFill>
                  <a:srgbClr val="FFFFFF"/>
                </a:solidFill>
                <a:latin typeface="Calibri"/>
                <a:cs typeface="Calibri"/>
              </a:rPr>
              <a:t>0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21" name="object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706464"/>
              </p:ext>
            </p:extLst>
          </p:nvPr>
        </p:nvGraphicFramePr>
        <p:xfrm>
          <a:off x="597763" y="3809174"/>
          <a:ext cx="4533265" cy="20304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63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7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0275">
                <a:tc gridSpan="2">
                  <a:txBody>
                    <a:bodyPr/>
                    <a:lstStyle/>
                    <a:p>
                      <a:pPr marL="1071880" marR="1065530" indent="217804">
                        <a:lnSpc>
                          <a:spcPts val="1680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 equity statement 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654">
                <a:tc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50"/>
                        </a:lnSpc>
                      </a:pPr>
                      <a:r>
                        <a:rPr sz="1500" b="1" dirty="0">
                          <a:latin typeface="Times New Roman"/>
                          <a:cs typeface="Times New Roman"/>
                        </a:rPr>
                        <a:t>280,000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1400" b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70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464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14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sz="1500" b="1" spc="-20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959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1400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5"/>
                        </a:lnSpc>
                      </a:pPr>
                      <a:r>
                        <a:rPr sz="1500" b="1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1342">
                <a:tc>
                  <a:txBody>
                    <a:bodyPr/>
                    <a:lstStyle/>
                    <a:p>
                      <a:pPr marL="68580">
                        <a:lnSpc>
                          <a:spcPts val="1595"/>
                        </a:lnSpc>
                      </a:pPr>
                      <a:r>
                        <a:rPr sz="1400" b="1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14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9579">
                <a:tc>
                  <a:txBody>
                    <a:bodyPr/>
                    <a:lstStyle/>
                    <a:p>
                      <a:pPr marL="68580">
                        <a:lnSpc>
                          <a:spcPts val="165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14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71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b="1" dirty="0">
                          <a:latin typeface="Times New Roman"/>
                          <a:cs typeface="Times New Roman"/>
                        </a:rPr>
                        <a:t>30,000)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68580">
                        <a:lnSpc>
                          <a:spcPts val="1645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350,000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082059"/>
              </p:ext>
            </p:extLst>
          </p:nvPr>
        </p:nvGraphicFramePr>
        <p:xfrm>
          <a:off x="5429503" y="1002411"/>
          <a:ext cx="5888354" cy="483723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71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50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20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5805">
                <a:tc gridSpan="3">
                  <a:txBody>
                    <a:bodyPr/>
                    <a:lstStyle/>
                    <a:p>
                      <a:pPr marL="635" algn="ctr">
                        <a:lnSpc>
                          <a:spcPts val="1639"/>
                        </a:lnSpc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Balance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Sheet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1400" b="1" spc="-2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4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</a:t>
                      </a: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4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0250">
                <a:tc>
                  <a:txBody>
                    <a:bodyPr/>
                    <a:lstStyle/>
                    <a:p>
                      <a:pPr marL="635" algn="ctr">
                        <a:lnSpc>
                          <a:spcPts val="1585"/>
                        </a:lnSpc>
                      </a:pPr>
                      <a:r>
                        <a:rPr sz="1600" b="1" spc="-5" dirty="0">
                          <a:latin typeface="Times New Roman"/>
                          <a:cs typeface="Times New Roman"/>
                        </a:rPr>
                        <a:t>Assets</a:t>
                      </a: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pPr marL="69215">
                        <a:lnSpc>
                          <a:spcPts val="1510"/>
                        </a:lnSpc>
                      </a:pP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Fixed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 assets</a:t>
                      </a:r>
                      <a:r>
                        <a:rPr sz="14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5" dirty="0">
                          <a:latin typeface="Times New Roman"/>
                          <a:cs typeface="Times New Roman"/>
                        </a:rPr>
                        <a:t>(Non-Current</a:t>
                      </a:r>
                      <a:r>
                        <a:rPr sz="1400" b="1" spc="-7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Assets) :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852">
                <a:tc>
                  <a:txBody>
                    <a:bodyPr/>
                    <a:lstStyle/>
                    <a:p>
                      <a:pPr marL="503555">
                        <a:lnSpc>
                          <a:spcPts val="138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Building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07010">
                        <a:lnSpc>
                          <a:spcPts val="1425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471">
                <a:tc>
                  <a:txBody>
                    <a:bodyPr/>
                    <a:lstStyle/>
                    <a:p>
                      <a:pPr marL="503555">
                        <a:lnSpc>
                          <a:spcPts val="166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4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66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20,000)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23520">
                        <a:lnSpc>
                          <a:spcPct val="100000"/>
                        </a:lnSpc>
                        <a:spcBef>
                          <a:spcPts val="800"/>
                        </a:spcBef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70,000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3979">
                <a:tc>
                  <a:txBody>
                    <a:bodyPr/>
                    <a:lstStyle/>
                    <a:p>
                      <a:pPr marL="503555">
                        <a:lnSpc>
                          <a:spcPts val="1390"/>
                        </a:lnSpc>
                      </a:pPr>
                      <a:r>
                        <a:rPr sz="1400" spc="-5" dirty="0">
                          <a:latin typeface="Times New Roman"/>
                          <a:cs typeface="Times New Roman"/>
                        </a:rPr>
                        <a:t>Equipment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152400" algn="r">
                        <a:lnSpc>
                          <a:spcPts val="1425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10160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217">
                <a:tc>
                  <a:txBody>
                    <a:bodyPr/>
                    <a:lstStyle/>
                    <a:p>
                      <a:pPr marL="558165">
                        <a:lnSpc>
                          <a:spcPts val="166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500" dirty="0">
                          <a:latin typeface="Times New Roman"/>
                          <a:cs typeface="Times New Roman"/>
                        </a:rPr>
                        <a:t>-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)</a:t>
                      </a:r>
                      <a:r>
                        <a:rPr sz="1400" spc="-8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spc="-5" dirty="0">
                          <a:latin typeface="Times New Roman"/>
                          <a:cs typeface="Times New Roman"/>
                        </a:rPr>
                        <a:t>Accumulated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Depreciation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134620" algn="r">
                        <a:lnSpc>
                          <a:spcPts val="166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(50,000)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36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1135"/>
                        </a:spcBef>
                      </a:pP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C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ur</a:t>
                      </a:r>
                      <a:r>
                        <a:rPr sz="1400" b="1" spc="-25" dirty="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ent</a:t>
                      </a:r>
                      <a:r>
                        <a:rPr sz="1400" b="1" spc="-7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b="1" spc="-10" dirty="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400" b="1" dirty="0">
                          <a:latin typeface="Times New Roman"/>
                          <a:cs typeface="Times New Roman"/>
                        </a:rPr>
                        <a:t>ssets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14414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DFDFDF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012">
                <a:tc>
                  <a:txBody>
                    <a:bodyPr/>
                    <a:lstStyle/>
                    <a:p>
                      <a:pPr marL="503555">
                        <a:lnSpc>
                          <a:spcPts val="133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Cash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3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100,000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2547">
                <a:tc>
                  <a:txBody>
                    <a:bodyPr/>
                    <a:lstStyle/>
                    <a:p>
                      <a:pPr marL="503555">
                        <a:lnSpc>
                          <a:spcPts val="156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4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400" dirty="0">
                          <a:latin typeface="Times New Roman"/>
                          <a:cs typeface="Times New Roman"/>
                        </a:rPr>
                        <a:t>receivable</a:t>
                      </a: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650"/>
                        </a:lnSpc>
                      </a:pPr>
                      <a:r>
                        <a:rPr sz="1500" dirty="0">
                          <a:latin typeface="Times New Roman"/>
                          <a:cs typeface="Times New Roman"/>
                        </a:rPr>
                        <a:t>30,000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3299">
                <a:tc>
                  <a:txBody>
                    <a:bodyPr/>
                    <a:lstStyle/>
                    <a:p>
                      <a:pPr marL="69215">
                        <a:lnSpc>
                          <a:spcPts val="1614"/>
                        </a:lnSpc>
                      </a:pPr>
                      <a:r>
                        <a:rPr sz="1500" b="1" spc="-1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ot</a:t>
                      </a:r>
                      <a:r>
                        <a:rPr sz="15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</a:t>
                      </a:r>
                      <a:r>
                        <a:rPr sz="1500" b="1" spc="-8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ts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14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183">
                <a:tc>
                  <a:txBody>
                    <a:bodyPr/>
                    <a:lstStyle/>
                    <a:p>
                      <a:pPr marL="748030">
                        <a:lnSpc>
                          <a:spcPct val="100000"/>
                        </a:lnSpc>
                        <a:spcBef>
                          <a:spcPts val="1060"/>
                        </a:spcBef>
                      </a:pP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300" b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300" b="1" spc="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stockholder’s</a:t>
                      </a:r>
                      <a:r>
                        <a:rPr sz="1300" b="1" spc="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13462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rowSpan="8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97040">
                <a:tc>
                  <a:txBody>
                    <a:bodyPr/>
                    <a:lstStyle/>
                    <a:p>
                      <a:pPr marL="69215">
                        <a:lnSpc>
                          <a:spcPts val="1450"/>
                        </a:lnSpc>
                      </a:pP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Short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3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01112">
                <a:tc>
                  <a:txBody>
                    <a:bodyPr/>
                    <a:lstStyle/>
                    <a:p>
                      <a:pPr marL="539750">
                        <a:lnSpc>
                          <a:spcPts val="143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Accounts</a:t>
                      </a:r>
                      <a:r>
                        <a:rPr sz="1300" spc="-3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-1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485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90,000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03024">
                <a:tc>
                  <a:txBody>
                    <a:bodyPr/>
                    <a:lstStyle/>
                    <a:p>
                      <a:pPr marL="539750">
                        <a:lnSpc>
                          <a:spcPts val="144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Notes</a:t>
                      </a:r>
                      <a:r>
                        <a:rPr sz="1300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spc="-10" dirty="0">
                          <a:latin typeface="Times New Roman"/>
                          <a:cs typeface="Times New Roman"/>
                        </a:rPr>
                        <a:t>payable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150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60,000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95430">
                <a:tc>
                  <a:txBody>
                    <a:bodyPr/>
                    <a:lstStyle/>
                    <a:p>
                      <a:pPr marL="69215">
                        <a:lnSpc>
                          <a:spcPts val="1440"/>
                        </a:lnSpc>
                      </a:pP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Long</a:t>
                      </a:r>
                      <a:r>
                        <a:rPr sz="1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term</a:t>
                      </a:r>
                      <a:r>
                        <a:rPr sz="1300" b="1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liabilities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2184">
                <a:tc>
                  <a:txBody>
                    <a:bodyPr/>
                    <a:lstStyle/>
                    <a:p>
                      <a:pPr marL="539750">
                        <a:lnSpc>
                          <a:spcPts val="1490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Loans (If found)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02247">
                <a:tc>
                  <a:txBody>
                    <a:bodyPr/>
                    <a:lstStyle/>
                    <a:p>
                      <a:pPr marL="69215">
                        <a:lnSpc>
                          <a:spcPts val="1490"/>
                        </a:lnSpc>
                      </a:pPr>
                      <a:r>
                        <a:rPr sz="1300" b="1" dirty="0"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3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300" b="1" spc="-5" dirty="0">
                          <a:latin typeface="Times New Roman"/>
                          <a:cs typeface="Times New Roman"/>
                        </a:rPr>
                        <a:t>equity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8164">
                <a:tc>
                  <a:txBody>
                    <a:bodyPr/>
                    <a:lstStyle/>
                    <a:p>
                      <a:pPr marL="539750">
                        <a:lnSpc>
                          <a:spcPts val="1495"/>
                        </a:lnSpc>
                      </a:pPr>
                      <a:r>
                        <a:rPr sz="1300" spc="-5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1600"/>
                        </a:lnSpc>
                      </a:pPr>
                      <a:r>
                        <a:rPr sz="1400" dirty="0">
                          <a:latin typeface="Times New Roman"/>
                          <a:cs typeface="Times New Roman"/>
                        </a:rPr>
                        <a:t>350,000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16623">
                <a:tc>
                  <a:txBody>
                    <a:bodyPr/>
                    <a:lstStyle/>
                    <a:p>
                      <a:pPr marL="69215">
                        <a:lnSpc>
                          <a:spcPts val="1485"/>
                        </a:lnSpc>
                      </a:pPr>
                      <a:r>
                        <a:rPr sz="1500" b="1" spc="-3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Total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liabilities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sz="1500" b="1" spc="-1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Owner's</a:t>
                      </a:r>
                      <a:r>
                        <a:rPr sz="15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5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85"/>
                        </a:lnSpc>
                      </a:pPr>
                      <a:r>
                        <a:rPr sz="15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500,000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001F5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03452" y="834339"/>
            <a:ext cx="69367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DO</a:t>
            </a:r>
            <a:r>
              <a:rPr sz="4000" spc="-2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IT!</a:t>
            </a:r>
            <a:r>
              <a:rPr sz="4000" spc="-25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5" dirty="0">
                <a:solidFill>
                  <a:srgbClr val="186D78"/>
                </a:solidFill>
                <a:latin typeface="Calibri"/>
                <a:cs typeface="Calibri"/>
              </a:rPr>
              <a:t>Financial</a:t>
            </a:r>
            <a:r>
              <a:rPr sz="4000" spc="2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25" dirty="0">
                <a:solidFill>
                  <a:srgbClr val="186D78"/>
                </a:solidFill>
                <a:latin typeface="Calibri"/>
                <a:cs typeface="Calibri"/>
              </a:rPr>
              <a:t>Statement</a:t>
            </a:r>
            <a:r>
              <a:rPr sz="4000" spc="-10" dirty="0">
                <a:solidFill>
                  <a:srgbClr val="186D78"/>
                </a:solidFill>
                <a:latin typeface="Calibri"/>
                <a:cs typeface="Calibri"/>
              </a:rPr>
              <a:t> </a:t>
            </a:r>
            <a:r>
              <a:rPr sz="4000" spc="-15" dirty="0">
                <a:solidFill>
                  <a:srgbClr val="186D78"/>
                </a:solidFill>
                <a:latin typeface="Calibri"/>
                <a:cs typeface="Calibri"/>
              </a:rPr>
              <a:t>Items</a:t>
            </a:r>
            <a:endParaRPr sz="40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233166" y="761237"/>
            <a:ext cx="0" cy="457200"/>
          </a:xfrm>
          <a:custGeom>
            <a:avLst/>
            <a:gdLst/>
            <a:ahLst/>
            <a:cxnLst/>
            <a:rect l="l" t="t" r="r" b="b"/>
            <a:pathLst>
              <a:path h="457200">
                <a:moveTo>
                  <a:pt x="0" y="457200"/>
                </a:moveTo>
                <a:lnTo>
                  <a:pt x="0" y="0"/>
                </a:lnTo>
              </a:path>
            </a:pathLst>
          </a:custGeom>
          <a:ln w="38100">
            <a:solidFill>
              <a:srgbClr val="186D7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360587"/>
              </p:ext>
            </p:extLst>
          </p:nvPr>
        </p:nvGraphicFramePr>
        <p:xfrm>
          <a:off x="1273302" y="1515999"/>
          <a:ext cx="9189718" cy="38132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03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221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20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3862">
                <a:tc gridSpan="3">
                  <a:txBody>
                    <a:bodyPr/>
                    <a:lstStyle/>
                    <a:p>
                      <a:pPr marL="3175">
                        <a:lnSpc>
                          <a:spcPts val="2535"/>
                        </a:lnSpc>
                      </a:pPr>
                      <a:r>
                        <a:rPr sz="2200" b="1" spc="-15" dirty="0">
                          <a:latin typeface="Calibri"/>
                          <a:cs typeface="Calibri"/>
                        </a:rPr>
                        <a:t>Presented</a:t>
                      </a:r>
                      <a:r>
                        <a:rPr sz="2200" b="1" spc="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below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is</a:t>
                      </a:r>
                      <a:r>
                        <a:rPr sz="22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selected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sz="2200" b="1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related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Li</a:t>
                      </a:r>
                      <a:r>
                        <a:rPr sz="22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Fashions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at</a:t>
                      </a:r>
                      <a:endParaRPr sz="2200" dirty="0">
                        <a:latin typeface="Calibri"/>
                        <a:cs typeface="Calibri"/>
                      </a:endParaRPr>
                    </a:p>
                    <a:p>
                      <a:pPr marL="3175">
                        <a:lnSpc>
                          <a:spcPct val="100000"/>
                        </a:lnSpc>
                      </a:pP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</a:t>
                      </a:r>
                      <a:r>
                        <a:rPr lang="en-US" sz="2200" b="1" spc="-5" dirty="0">
                          <a:latin typeface="Calibri"/>
                          <a:cs typeface="Calibri"/>
                        </a:rPr>
                        <a:t>4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.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Li</a:t>
                      </a:r>
                      <a:r>
                        <a:rPr sz="2200" b="1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reports</a:t>
                      </a:r>
                      <a:r>
                        <a:rPr sz="22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financial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information</a:t>
                      </a:r>
                      <a:r>
                        <a:rPr sz="2200" b="1" spc="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5" dirty="0">
                          <a:latin typeface="Calibri"/>
                          <a:cs typeface="Calibri"/>
                        </a:rPr>
                        <a:t>monthly.</a:t>
                      </a:r>
                      <a:endParaRPr sz="2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Equipment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2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HK$10,000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Utilities</a:t>
                      </a:r>
                      <a:r>
                        <a:rPr sz="2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HK$4,000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567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Cash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8,000</a:t>
                      </a:r>
                      <a:endParaRPr sz="22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2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Receivable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9,000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567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2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Revenue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36,000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2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2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22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7,000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568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20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2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5" dirty="0">
                          <a:latin typeface="Calibri"/>
                          <a:cs typeface="Calibri"/>
                        </a:rPr>
                        <a:t>Expense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11,000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0" dirty="0">
                          <a:latin typeface="Calibri"/>
                          <a:cs typeface="Calibri"/>
                        </a:rPr>
                        <a:t>Notes 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16,500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3568">
                <a:tc>
                  <a:txBody>
                    <a:bodyPr/>
                    <a:lstStyle/>
                    <a:p>
                      <a:pPr marL="3175">
                        <a:lnSpc>
                          <a:spcPts val="2510"/>
                        </a:lnSpc>
                      </a:pPr>
                      <a:r>
                        <a:rPr sz="2200" spc="-15" dirty="0">
                          <a:latin typeface="Calibri"/>
                          <a:cs typeface="Calibri"/>
                        </a:rPr>
                        <a:t>Accounts</a:t>
                      </a:r>
                      <a:r>
                        <a:rPr sz="22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20" dirty="0">
                          <a:latin typeface="Calibri"/>
                          <a:cs typeface="Calibri"/>
                        </a:rPr>
                        <a:t>Payable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2,000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marL="274955">
                        <a:lnSpc>
                          <a:spcPts val="2510"/>
                        </a:lnSpc>
                      </a:pPr>
                      <a:r>
                        <a:rPr sz="2200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2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spc="-10" dirty="0">
                          <a:latin typeface="Calibri"/>
                          <a:cs typeface="Calibri"/>
                        </a:rPr>
                        <a:t>Drawings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ts val="2510"/>
                        </a:lnSpc>
                      </a:pPr>
                      <a:r>
                        <a:rPr sz="2200" spc="-5" dirty="0">
                          <a:latin typeface="Calibri"/>
                          <a:cs typeface="Calibri"/>
                        </a:rPr>
                        <a:t>5,000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342900" algn="l"/>
                        </a:tabLst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a.	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total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assets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20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b.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2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reported</a:t>
                      </a:r>
                      <a:r>
                        <a:rPr sz="22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22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7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2020.</a:t>
                      </a:r>
                      <a:endParaRPr sz="220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6719">
                <a:tc gridSpan="4">
                  <a:txBody>
                    <a:bodyPr/>
                    <a:lstStyle/>
                    <a:p>
                      <a:pPr marL="3175">
                        <a:lnSpc>
                          <a:spcPct val="100000"/>
                        </a:lnSpc>
                        <a:spcBef>
                          <a:spcPts val="590"/>
                        </a:spcBef>
                        <a:tabLst>
                          <a:tab pos="321945" algn="l"/>
                        </a:tabLst>
                      </a:pPr>
                      <a:r>
                        <a:rPr sz="2200" b="1" spc="-5" dirty="0">
                          <a:latin typeface="Calibri"/>
                          <a:cs typeface="Calibri"/>
                        </a:rPr>
                        <a:t>c.	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Determine</a:t>
                      </a:r>
                      <a:r>
                        <a:rPr sz="2200" b="1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owner’s</a:t>
                      </a:r>
                      <a:r>
                        <a:rPr sz="22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equity</a:t>
                      </a:r>
                      <a:r>
                        <a:rPr sz="22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5" dirty="0">
                          <a:latin typeface="Calibri"/>
                          <a:cs typeface="Calibri"/>
                        </a:rPr>
                        <a:t>at</a:t>
                      </a:r>
                      <a:r>
                        <a:rPr sz="22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10" dirty="0">
                          <a:latin typeface="Calibri"/>
                          <a:cs typeface="Calibri"/>
                        </a:rPr>
                        <a:t>December</a:t>
                      </a:r>
                      <a:r>
                        <a:rPr sz="2200" b="1" spc="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200" b="1" spc="-5" dirty="0">
                          <a:latin typeface="Calibri"/>
                          <a:cs typeface="Calibri"/>
                        </a:rPr>
                        <a:t>31, 2020.</a:t>
                      </a:r>
                      <a:endParaRPr sz="2200" dirty="0">
                        <a:latin typeface="Calibri"/>
                        <a:cs typeface="Calibri"/>
                      </a:endParaRPr>
                    </a:p>
                  </a:txBody>
                  <a:tcPr marL="0" marR="0" marT="749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1F1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699004" y="2465832"/>
            <a:ext cx="6794500" cy="963294"/>
          </a:xfrm>
          <a:custGeom>
            <a:avLst/>
            <a:gdLst/>
            <a:ahLst/>
            <a:cxnLst/>
            <a:rect l="l" t="t" r="r" b="b"/>
            <a:pathLst>
              <a:path w="6794500" h="963295">
                <a:moveTo>
                  <a:pt x="6793992" y="0"/>
                </a:moveTo>
                <a:lnTo>
                  <a:pt x="0" y="0"/>
                </a:lnTo>
                <a:lnTo>
                  <a:pt x="0" y="963168"/>
                </a:lnTo>
                <a:lnTo>
                  <a:pt x="6793992" y="963168"/>
                </a:lnTo>
                <a:lnTo>
                  <a:pt x="6793992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105"/>
              </a:spcBef>
            </a:pPr>
            <a:r>
              <a:rPr dirty="0"/>
              <a:t>Multiple</a:t>
            </a:r>
            <a:r>
              <a:rPr spc="-45" dirty="0"/>
              <a:t> </a:t>
            </a:r>
            <a:r>
              <a:rPr dirty="0"/>
              <a:t>Choice</a:t>
            </a:r>
            <a:r>
              <a:rPr spc="-50" dirty="0"/>
              <a:t> </a:t>
            </a:r>
            <a:r>
              <a:rPr dirty="0"/>
              <a:t>Questions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72639" y="375665"/>
            <a:ext cx="7005320" cy="4527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1.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 following</a:t>
            </a:r>
            <a:r>
              <a:rPr sz="1400" b="1" spc="-4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items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are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taken</a:t>
            </a:r>
            <a:r>
              <a:rPr sz="1400" b="1" spc="-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from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financial</a:t>
            </a:r>
            <a:r>
              <a:rPr sz="1400" b="1" spc="-3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statements</a:t>
            </a:r>
            <a:r>
              <a:rPr sz="1400" b="1" spc="-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of</a:t>
            </a:r>
            <a:r>
              <a:rPr sz="1400" b="1" spc="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Postal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Service </a:t>
            </a:r>
            <a:r>
              <a:rPr sz="1400" b="1" spc="-37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400" b="1" spc="-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year</a:t>
            </a:r>
            <a:r>
              <a:rPr sz="1400" b="1" spc="3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ending</a:t>
            </a:r>
            <a:r>
              <a:rPr sz="1400" b="1" spc="-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006FC0"/>
                </a:solidFill>
                <a:latin typeface="Arial"/>
                <a:cs typeface="Arial"/>
              </a:rPr>
              <a:t>December 31,</a:t>
            </a:r>
            <a:r>
              <a:rPr sz="1400" b="1" spc="-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006FC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954401" y="912010"/>
          <a:ext cx="4692650" cy="4128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76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5004">
                <a:tc>
                  <a:txBody>
                    <a:bodyPr/>
                    <a:lstStyle/>
                    <a:p>
                      <a:pPr marL="33020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payable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600" spc="4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18,000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13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25" dirty="0">
                          <a:latin typeface="Arial MT"/>
                          <a:cs typeface="Arial MT"/>
                        </a:rPr>
                        <a:t>11,000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934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6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– 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28,000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6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21,000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Cash</a:t>
                      </a:r>
                      <a:endParaRPr sz="1600" dirty="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15,000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(1/1/14)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102,000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6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3967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3966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6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Note</a:t>
                      </a:r>
                      <a:r>
                        <a:rPr sz="16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6/30/15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Prepaid</a:t>
                      </a:r>
                      <a:r>
                        <a:rPr sz="16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insurance (12-month policy)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43839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6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17,000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Salaries and</a:t>
                      </a:r>
                      <a:r>
                        <a:rPr sz="16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wages 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32,000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4403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Service</a:t>
                      </a:r>
                      <a:r>
                        <a:rPr sz="16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revenue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133,000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4403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 MT"/>
                          <a:cs typeface="Arial MT"/>
                        </a:rPr>
                        <a:t>Supplies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4,000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pPr marL="31750">
                        <a:lnSpc>
                          <a:spcPts val="1820"/>
                        </a:lnSpc>
                      </a:pPr>
                      <a:r>
                        <a:rPr sz="1600" spc="-10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6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6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82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6,000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5142">
                <a:tc>
                  <a:txBody>
                    <a:bodyPr/>
                    <a:lstStyle/>
                    <a:p>
                      <a:pPr marL="31750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6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750"/>
                        </a:lnSpc>
                      </a:pPr>
                      <a:r>
                        <a:rPr sz="1600" spc="-5" dirty="0">
                          <a:latin typeface="Arial MT"/>
                          <a:cs typeface="Arial MT"/>
                        </a:rPr>
                        <a:t>210,000</a:t>
                      </a:r>
                      <a:endParaRPr sz="1600" dirty="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029839" y="5270119"/>
            <a:ext cx="6276975" cy="14884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What</a:t>
            </a:r>
            <a:r>
              <a:rPr sz="1600" b="1" spc="1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is the</a:t>
            </a:r>
            <a:r>
              <a:rPr sz="1600" b="1" spc="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6FC0"/>
                </a:solidFill>
                <a:latin typeface="Arial"/>
                <a:cs typeface="Arial"/>
              </a:rPr>
              <a:t>company’s</a:t>
            </a:r>
            <a:r>
              <a:rPr sz="1600" b="1" spc="6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sz="16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600" b="1" spc="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Arial"/>
                <a:cs typeface="Arial"/>
              </a:rPr>
              <a:t>for</a:t>
            </a:r>
            <a:r>
              <a:rPr sz="1600" b="1" spc="2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0" dirty="0">
                <a:solidFill>
                  <a:srgbClr val="006FC0"/>
                </a:solidFill>
                <a:latin typeface="Arial"/>
                <a:cs typeface="Arial"/>
              </a:rPr>
              <a:t>the</a:t>
            </a:r>
            <a:r>
              <a:rPr sz="1600" b="1" spc="1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06FC0"/>
                </a:solidFill>
                <a:latin typeface="Arial"/>
                <a:cs typeface="Arial"/>
              </a:rPr>
              <a:t>year</a:t>
            </a:r>
            <a:r>
              <a:rPr sz="1600" b="1" spc="5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ending</a:t>
            </a:r>
            <a:r>
              <a:rPr sz="1600" b="1" spc="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December </a:t>
            </a:r>
            <a:r>
              <a:rPr sz="1600" b="1" spc="-43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31,</a:t>
            </a:r>
            <a:r>
              <a:rPr sz="1600" b="1" spc="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1600" b="1" spc="-5" dirty="0">
                <a:solidFill>
                  <a:srgbClr val="006FC0"/>
                </a:solidFill>
                <a:latin typeface="Arial"/>
                <a:cs typeface="Arial"/>
              </a:rPr>
              <a:t>2014?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a.</a:t>
            </a:r>
            <a:r>
              <a:rPr sz="1600" spc="-5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$12,000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b.</a:t>
            </a:r>
            <a:r>
              <a:rPr sz="1600" spc="-5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$28,000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dirty="0">
                <a:latin typeface="Arial MT"/>
                <a:cs typeface="Arial MT"/>
              </a:rPr>
              <a:t>c.</a:t>
            </a:r>
            <a:r>
              <a:rPr sz="1600" spc="2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$42,000</a:t>
            </a: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600" spc="-5" dirty="0">
                <a:latin typeface="Arial MT"/>
                <a:cs typeface="Arial MT"/>
              </a:rPr>
              <a:t>d.</a:t>
            </a:r>
            <a:r>
              <a:rPr sz="1600" spc="-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$133,000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3326765" y="1469263"/>
          <a:ext cx="5519420" cy="442480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17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2772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3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3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3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3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3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2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230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2014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465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10" dirty="0">
                          <a:latin typeface="Calibri"/>
                          <a:cs typeface="Calibri"/>
                        </a:rPr>
                        <a:t>Revenues</a:t>
                      </a:r>
                      <a:r>
                        <a:rPr sz="2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Service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Revenue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133000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15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Expenses: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60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Advertising</a:t>
                      </a:r>
                      <a:r>
                        <a:rPr sz="20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60095" algn="r">
                        <a:lnSpc>
                          <a:spcPts val="2160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(21000)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Depreciation</a:t>
                      </a:r>
                      <a:r>
                        <a:rPr sz="2000" spc="4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60095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(12000)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915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Insurance</a:t>
                      </a:r>
                      <a:r>
                        <a:rPr sz="2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(3000)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15" dirty="0">
                          <a:latin typeface="Calibri"/>
                          <a:cs typeface="Calibri"/>
                        </a:rPr>
                        <a:t>Rent</a:t>
                      </a:r>
                      <a:r>
                        <a:rPr sz="2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88670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(17000)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spc="-5" dirty="0">
                          <a:latin typeface="Calibri"/>
                          <a:cs typeface="Calibri"/>
                        </a:rPr>
                        <a:t>Salaries</a:t>
                      </a:r>
                      <a:r>
                        <a:rPr sz="2000" dirty="0">
                          <a:latin typeface="Calibri"/>
                          <a:cs typeface="Calibri"/>
                        </a:rPr>
                        <a:t> &amp;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5" dirty="0">
                          <a:latin typeface="Calibri"/>
                          <a:cs typeface="Calibri"/>
                        </a:rPr>
                        <a:t>wages</a:t>
                      </a:r>
                      <a:r>
                        <a:rPr sz="2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785495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(32000)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1607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Supplies</a:t>
                      </a:r>
                      <a:r>
                        <a:rPr sz="2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spc="-10" dirty="0">
                          <a:latin typeface="Calibri"/>
                          <a:cs typeface="Calibri"/>
                        </a:rPr>
                        <a:t>expense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(6000)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121285">
                        <a:lnSpc>
                          <a:spcPts val="1845"/>
                        </a:lnSpc>
                      </a:pPr>
                      <a:r>
                        <a:rPr sz="1800" b="1" spc="-30" dirty="0">
                          <a:latin typeface="Arial"/>
                          <a:cs typeface="Arial"/>
                        </a:rPr>
                        <a:t>Total</a:t>
                      </a:r>
                      <a:r>
                        <a:rPr sz="1800" b="1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Expenses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800100">
                        <a:lnSpc>
                          <a:spcPts val="184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(91000)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8897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0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b="1" spc="4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005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42000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9111995" y="2766060"/>
            <a:ext cx="2743200" cy="118618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764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5"/>
              </a:spcBef>
            </a:pPr>
            <a:r>
              <a:rPr sz="2000" b="1" spc="-10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Answ</a:t>
            </a:r>
            <a:r>
              <a:rPr sz="2000" b="1" spc="-10" dirty="0">
                <a:latin typeface="Times New Roman"/>
                <a:cs typeface="Times New Roman"/>
              </a:rPr>
              <a:t>e</a:t>
            </a:r>
            <a:r>
              <a:rPr sz="2000" b="1" dirty="0">
                <a:latin typeface="Times New Roman"/>
                <a:cs typeface="Times New Roman"/>
              </a:rPr>
              <a:t>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  <a:spcBef>
                <a:spcPts val="415"/>
              </a:spcBef>
            </a:pPr>
            <a:r>
              <a:rPr sz="3600" b="1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29332" y="1074801"/>
            <a:ext cx="6832600" cy="1199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2.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Misra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 compiled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following</a:t>
            </a:r>
            <a:r>
              <a:rPr sz="18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information </a:t>
            </a:r>
            <a:r>
              <a:rPr sz="1800" b="1" spc="-484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2023:</a:t>
            </a:r>
            <a:endParaRPr sz="1800">
              <a:latin typeface="Arial"/>
              <a:cs typeface="Arial"/>
            </a:endParaRPr>
          </a:p>
          <a:p>
            <a:pPr marL="6985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sz="1800" spc="-5" dirty="0">
                <a:latin typeface="Arial MT"/>
                <a:cs typeface="Arial MT"/>
              </a:rPr>
              <a:t>Revenues	$340,000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Owner’s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Capital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</a:t>
            </a:r>
            <a:r>
              <a:rPr sz="1800" spc="-5" dirty="0">
                <a:solidFill>
                  <a:srgbClr val="006FC0"/>
                </a:solidFill>
                <a:latin typeface="Arial MT"/>
                <a:cs typeface="Arial MT"/>
              </a:rPr>
              <a:t>1/1/23</a:t>
            </a:r>
            <a:r>
              <a:rPr sz="1800" spc="-5" dirty="0">
                <a:latin typeface="Arial MT"/>
                <a:cs typeface="Arial MT"/>
              </a:rPr>
              <a:t>)140,000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196082" y="2283016"/>
          <a:ext cx="3058795" cy="1901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66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2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80,000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250,000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Cash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90,000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8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dirty="0">
                          <a:latin typeface="Arial MT"/>
                          <a:cs typeface="Arial MT"/>
                        </a:rPr>
                        <a:t>Drawings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61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355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414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46990" algn="r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40,000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4854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986532" y="4329176"/>
            <a:ext cx="5187950" cy="1397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Misra’s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owner’s</a:t>
            </a:r>
            <a:r>
              <a:rPr sz="18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December</a:t>
            </a:r>
            <a:r>
              <a:rPr sz="1800" b="1" spc="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2023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$90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$140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</a:t>
            </a:r>
            <a:r>
              <a:rPr sz="1800" spc="-5" dirty="0">
                <a:latin typeface="Arial MT"/>
                <a:cs typeface="Arial MT"/>
              </a:rPr>
              <a:t>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$210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$250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756970" y="1800351"/>
          <a:ext cx="5520054" cy="21186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67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2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2772">
                <a:tc gridSpan="2">
                  <a:txBody>
                    <a:bodyPr/>
                    <a:lstStyle/>
                    <a:p>
                      <a:pPr algn="ctr">
                        <a:lnSpc>
                          <a:spcPts val="2745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300" b="1" spc="-9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statement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2300" b="1" dirty="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2300" b="1" spc="-6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2300" b="1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year</a:t>
                      </a:r>
                      <a:r>
                        <a:rPr sz="2300" b="1" spc="-5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ended</a:t>
                      </a:r>
                      <a:r>
                        <a:rPr sz="2300" b="1" spc="-1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Dec.</a:t>
                      </a:r>
                      <a:r>
                        <a:rPr sz="2300" b="1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31,</a:t>
                      </a:r>
                      <a:r>
                        <a:rPr sz="2300" b="1" spc="-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300" b="1" dirty="0">
                          <a:latin typeface="Times New Roman"/>
                          <a:cs typeface="Times New Roman"/>
                        </a:rPr>
                        <a:t>2023</a:t>
                      </a:r>
                      <a:endParaRPr sz="23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FD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529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1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Revenues</a:t>
                      </a:r>
                      <a:r>
                        <a:rPr sz="2000" b="1" spc="-2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2000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: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R="822325" algn="r">
                        <a:lnSpc>
                          <a:spcPts val="200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340,000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9024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b="1" dirty="0">
                          <a:latin typeface="Calibri"/>
                          <a:cs typeface="Calibri"/>
                        </a:rPr>
                        <a:t>Less</a:t>
                      </a:r>
                      <a:r>
                        <a:rPr sz="2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(-)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5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(-)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328">
                <a:tc>
                  <a:txBody>
                    <a:bodyPr/>
                    <a:lstStyle/>
                    <a:p>
                      <a:pPr marL="57150">
                        <a:lnSpc>
                          <a:spcPts val="2155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Expenses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R="855980" algn="r">
                        <a:lnSpc>
                          <a:spcPts val="2155"/>
                        </a:lnSpc>
                      </a:pPr>
                      <a:r>
                        <a:rPr sz="2000" dirty="0">
                          <a:latin typeface="Calibri"/>
                          <a:cs typeface="Calibri"/>
                        </a:rPr>
                        <a:t>250000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960">
                <a:tc>
                  <a:txBody>
                    <a:bodyPr/>
                    <a:lstStyle/>
                    <a:p>
                      <a:pPr marL="57150">
                        <a:lnSpc>
                          <a:spcPts val="2005"/>
                        </a:lnSpc>
                      </a:pPr>
                      <a:r>
                        <a:rPr sz="2000" b="1" spc="-5" dirty="0">
                          <a:latin typeface="Calibri"/>
                          <a:cs typeface="Calibri"/>
                        </a:rPr>
                        <a:t>Net</a:t>
                      </a:r>
                      <a:r>
                        <a:rPr sz="20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income</a:t>
                      </a:r>
                      <a:r>
                        <a:rPr sz="2000" b="1" spc="4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2000" b="1" spc="-5" dirty="0">
                          <a:latin typeface="Calibri"/>
                          <a:cs typeface="Calibri"/>
                        </a:rPr>
                        <a:t>(Profit)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tc>
                  <a:txBody>
                    <a:bodyPr/>
                    <a:lstStyle/>
                    <a:p>
                      <a:pPr marR="862965" algn="r">
                        <a:lnSpc>
                          <a:spcPts val="2005"/>
                        </a:lnSpc>
                      </a:pPr>
                      <a:r>
                        <a:rPr sz="2000" b="1" dirty="0">
                          <a:solidFill>
                            <a:srgbClr val="FF0000"/>
                          </a:solidFill>
                          <a:latin typeface="Calibri"/>
                          <a:cs typeface="Calibri"/>
                        </a:rPr>
                        <a:t>90,000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6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6741794" y="1800669"/>
          <a:ext cx="4534535" cy="27602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35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2041">
                <a:tc gridSpan="2">
                  <a:txBody>
                    <a:bodyPr/>
                    <a:lstStyle/>
                    <a:p>
                      <a:pPr algn="ctr">
                        <a:lnSpc>
                          <a:spcPts val="2115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4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equity</a:t>
                      </a:r>
                      <a:r>
                        <a:rPr sz="1800" b="1" spc="-2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800" b="1" spc="-5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year</a:t>
                      </a:r>
                      <a:r>
                        <a:rPr sz="1800" b="1" spc="-60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Dec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932">
                <a:tc>
                  <a:txBody>
                    <a:bodyPr/>
                    <a:lstStyle/>
                    <a:p>
                      <a:pPr marL="69215">
                        <a:lnSpc>
                          <a:spcPts val="2105"/>
                        </a:lnSpc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0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140,000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07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1800" b="1" spc="-4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572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18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307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income (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Profit</a:t>
                      </a:r>
                      <a:r>
                        <a:rPr sz="1800" spc="-5" dirty="0">
                          <a:latin typeface="Times New Roman"/>
                          <a:cs typeface="Times New Roman"/>
                        </a:rPr>
                        <a:t>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90,000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149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sz="1800" b="1" spc="-3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1986">
                <a:tc>
                  <a:txBody>
                    <a:bodyPr/>
                    <a:lstStyle/>
                    <a:p>
                      <a:pPr marL="6921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Drawings </a:t>
                      </a:r>
                      <a:r>
                        <a:rPr sz="1800" spc="-10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800" b="1" dirty="0">
                          <a:latin typeface="Times New Roman"/>
                          <a:cs typeface="Times New Roman"/>
                        </a:rPr>
                        <a:t>20,000)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1213">
                <a:tc>
                  <a:txBody>
                    <a:bodyPr/>
                    <a:lstStyle/>
                    <a:p>
                      <a:pPr marL="69215">
                        <a:lnSpc>
                          <a:spcPts val="211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1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210,000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7993380" y="4814315"/>
            <a:ext cx="2741930" cy="118745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95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50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1905" algn="ctr">
              <a:lnSpc>
                <a:spcPct val="100000"/>
              </a:lnSpc>
              <a:spcBef>
                <a:spcPts val="415"/>
              </a:spcBef>
            </a:pPr>
            <a:r>
              <a:rPr sz="3600" b="1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36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491232" y="678002"/>
            <a:ext cx="6275705" cy="453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3.The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following</a:t>
            </a:r>
            <a:r>
              <a:rPr sz="1400" b="1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items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taken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from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financial</a:t>
            </a:r>
            <a:r>
              <a:rPr sz="1400" b="1" spc="-5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statements</a:t>
            </a:r>
            <a:r>
              <a:rPr sz="14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Postal</a:t>
            </a:r>
            <a:endParaRPr sz="14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Service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for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the 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year</a:t>
            </a:r>
            <a:r>
              <a:rPr sz="1400" b="1" spc="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ending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4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2014: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872994" y="1211071"/>
          <a:ext cx="4693283" cy="3613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07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6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6281">
                <a:tc>
                  <a:txBody>
                    <a:bodyPr/>
                    <a:lstStyle/>
                    <a:p>
                      <a:pPr marL="33020">
                        <a:lnSpc>
                          <a:spcPts val="1525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152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$</a:t>
                      </a:r>
                      <a:r>
                        <a:rPr sz="1400" spc="3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latin typeface="Arial MT"/>
                          <a:cs typeface="Arial MT"/>
                        </a:rPr>
                        <a:t>18,000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4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spc="-20" dirty="0">
                          <a:latin typeface="Arial MT"/>
                          <a:cs typeface="Arial MT"/>
                        </a:rPr>
                        <a:t>11,000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Accumulated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dirty="0">
                          <a:latin typeface="Arial MT"/>
                          <a:cs typeface="Arial MT"/>
                        </a:rPr>
                        <a:t>–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28,000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3222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Advertising</a:t>
                      </a:r>
                      <a:r>
                        <a:rPr sz="14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21,000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3720">
                <a:tc>
                  <a:txBody>
                    <a:bodyPr/>
                    <a:lstStyle/>
                    <a:p>
                      <a:pPr marL="31750">
                        <a:lnSpc>
                          <a:spcPts val="158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Cash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765" algn="r">
                        <a:lnSpc>
                          <a:spcPts val="158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15,000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3518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capital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(1/1/14)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102,000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4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Depreciation</a:t>
                      </a:r>
                      <a:r>
                        <a:rPr sz="14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4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Note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payable,</a:t>
                      </a:r>
                      <a:r>
                        <a:rPr sz="14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due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6/30/15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70,000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3222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Prepaid</a:t>
                      </a:r>
                      <a:r>
                        <a:rPr sz="14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insurance</a:t>
                      </a:r>
                      <a:r>
                        <a:rPr sz="14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(12-month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policy)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3657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Rent</a:t>
                      </a:r>
                      <a:r>
                        <a:rPr sz="14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765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17,000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3454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Salaries</a:t>
                      </a:r>
                      <a:r>
                        <a:rPr sz="14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14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wages 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32,000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Service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revenue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133,000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3360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4,000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3359">
                <a:tc>
                  <a:txBody>
                    <a:bodyPr/>
                    <a:lstStyle/>
                    <a:p>
                      <a:pPr marL="31750">
                        <a:lnSpc>
                          <a:spcPts val="1580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Supplies</a:t>
                      </a:r>
                      <a:r>
                        <a:rPr sz="14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400" spc="-5" dirty="0">
                          <a:latin typeface="Arial MT"/>
                          <a:cs typeface="Arial MT"/>
                        </a:rPr>
                        <a:t>expense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80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6,000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06281">
                <a:tc>
                  <a:txBody>
                    <a:bodyPr/>
                    <a:lstStyle/>
                    <a:p>
                      <a:pPr marL="31750">
                        <a:lnSpc>
                          <a:spcPts val="1525"/>
                        </a:lnSpc>
                      </a:pPr>
                      <a:r>
                        <a:rPr sz="14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1525"/>
                        </a:lnSpc>
                      </a:pPr>
                      <a:r>
                        <a:rPr sz="1400" dirty="0">
                          <a:latin typeface="Arial MT"/>
                          <a:cs typeface="Arial MT"/>
                        </a:rPr>
                        <a:t>210,000</a:t>
                      </a:r>
                      <a:endParaRPr sz="14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2948432" y="5022291"/>
            <a:ext cx="4422775" cy="1093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4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total</a:t>
            </a:r>
            <a:r>
              <a:rPr sz="1400" b="1" spc="-3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current</a:t>
            </a:r>
            <a:r>
              <a:rPr sz="14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sz="1400" b="1" spc="-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at</a:t>
            </a:r>
            <a:r>
              <a:rPr sz="14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400" b="1" spc="-2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4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400" b="1" spc="-5" dirty="0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a.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$26,000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b.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$36,000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Arial MT"/>
                <a:cs typeface="Arial MT"/>
              </a:rPr>
              <a:t>c.</a:t>
            </a:r>
            <a:r>
              <a:rPr sz="1400" spc="24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$32,000</a:t>
            </a:r>
            <a:endParaRPr sz="14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400" spc="-5" dirty="0">
                <a:latin typeface="Arial MT"/>
                <a:cs typeface="Arial MT"/>
              </a:rPr>
              <a:t>d.</a:t>
            </a:r>
            <a:r>
              <a:rPr sz="1400" spc="170" dirty="0">
                <a:latin typeface="Arial MT"/>
                <a:cs typeface="Arial MT"/>
              </a:rPr>
              <a:t> </a:t>
            </a:r>
            <a:r>
              <a:rPr sz="1400" spc="-5" dirty="0">
                <a:latin typeface="Arial MT"/>
                <a:cs typeface="Arial MT"/>
              </a:rPr>
              <a:t>$42,000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07907" y="3761232"/>
            <a:ext cx="274320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9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marL="2540"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83523" y="1316736"/>
            <a:ext cx="2741930" cy="234251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162560" rIns="0" bIns="0" rtlCol="0">
            <a:spAutoFit/>
          </a:bodyPr>
          <a:lstStyle/>
          <a:p>
            <a:pPr marL="194310" marR="184150" indent="-3175" algn="ctr">
              <a:lnSpc>
                <a:spcPct val="114999"/>
              </a:lnSpc>
              <a:spcBef>
                <a:spcPts val="1280"/>
              </a:spcBef>
            </a:pPr>
            <a:r>
              <a:rPr sz="2000" b="1" spc="-35" dirty="0">
                <a:latin typeface="Times New Roman"/>
                <a:cs typeface="Times New Roman"/>
              </a:rPr>
              <a:t>Total </a:t>
            </a:r>
            <a:r>
              <a:rPr sz="2000" b="1" spc="-5" dirty="0">
                <a:latin typeface="Times New Roman"/>
                <a:cs typeface="Times New Roman"/>
              </a:rPr>
              <a:t>current </a:t>
            </a:r>
            <a:r>
              <a:rPr sz="2000" b="1" dirty="0">
                <a:latin typeface="Times New Roman"/>
                <a:cs typeface="Times New Roman"/>
              </a:rPr>
              <a:t>assets = </a:t>
            </a:r>
            <a:r>
              <a:rPr sz="2000" b="1" spc="-484" dirty="0"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Accounts </a:t>
            </a: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receivable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-15" dirty="0">
                <a:solidFill>
                  <a:srgbClr val="FF0000"/>
                </a:solidFill>
                <a:latin typeface="Times New Roman"/>
                <a:cs typeface="Times New Roman"/>
              </a:rPr>
              <a:t>11,000+</a:t>
            </a:r>
            <a:r>
              <a:rPr sz="2000" b="1" spc="-5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sz="2000" b="1" spc="-3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15,000+</a:t>
            </a:r>
            <a:endParaRPr sz="2000">
              <a:latin typeface="Times New Roman"/>
              <a:cs typeface="Times New Roman"/>
            </a:endParaRPr>
          </a:p>
          <a:p>
            <a:pPr marL="267335" marR="257810" algn="ctr">
              <a:lnSpc>
                <a:spcPct val="114999"/>
              </a:lnSpc>
            </a:pP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Prepaid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insurance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 6000+</a:t>
            </a:r>
            <a:r>
              <a:rPr sz="20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Supplies</a:t>
            </a:r>
            <a:r>
              <a:rPr sz="2000" b="1" spc="-6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4000</a:t>
            </a:r>
            <a:endParaRPr sz="2000">
              <a:latin typeface="Times New Roman"/>
              <a:cs typeface="Times New Roman"/>
            </a:endParaRPr>
          </a:p>
          <a:p>
            <a:pPr marL="3175"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5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spc="5" dirty="0">
                <a:latin typeface="Times New Roman"/>
                <a:cs typeface="Times New Roman"/>
              </a:rPr>
              <a:t>$36000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144395" y="814832"/>
            <a:ext cx="6902450" cy="1473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5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.The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income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statement</a:t>
            </a:r>
            <a:r>
              <a:rPr sz="1800" b="1" spc="229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for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2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year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2023</a:t>
            </a:r>
            <a:r>
              <a:rPr sz="1800" b="1" spc="2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of</a:t>
            </a:r>
            <a:r>
              <a:rPr sz="1800" b="1" spc="2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Nour</a:t>
            </a:r>
            <a:r>
              <a:rPr sz="1800" b="1" spc="2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Emad</a:t>
            </a:r>
            <a:r>
              <a:rPr sz="1800" b="1" spc="24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Co. </a:t>
            </a:r>
            <a:r>
              <a:rPr sz="1800" b="1" spc="-48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contains</a:t>
            </a:r>
            <a:r>
              <a:rPr sz="1800" b="1" spc="-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information: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  <a:spcBef>
                <a:spcPts val="600"/>
              </a:spcBef>
              <a:tabLst>
                <a:tab pos="4584700" algn="l"/>
              </a:tabLst>
            </a:pPr>
            <a:r>
              <a:rPr sz="1800" spc="-5" dirty="0">
                <a:latin typeface="Arial MT"/>
                <a:cs typeface="Arial MT"/>
              </a:rPr>
              <a:t>Revenues	$70,000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Expenses:</a:t>
            </a:r>
            <a:endParaRPr sz="1800">
              <a:latin typeface="Arial M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Salaries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and </a:t>
            </a:r>
            <a:r>
              <a:rPr sz="1800" spc="-20" dirty="0">
                <a:latin typeface="Arial MT"/>
                <a:cs typeface="Arial MT"/>
              </a:rPr>
              <a:t>Wages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</a:t>
            </a:r>
            <a:r>
              <a:rPr sz="1800" spc="9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$45,000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904229" y="3625215"/>
            <a:ext cx="824865" cy="10795"/>
          </a:xfrm>
          <a:custGeom>
            <a:avLst/>
            <a:gdLst/>
            <a:ahLst/>
            <a:cxnLst/>
            <a:rect l="l" t="t" r="r" b="b"/>
            <a:pathLst>
              <a:path w="824865" h="10795">
                <a:moveTo>
                  <a:pt x="824483" y="0"/>
                </a:moveTo>
                <a:lnTo>
                  <a:pt x="0" y="0"/>
                </a:lnTo>
                <a:lnTo>
                  <a:pt x="0" y="10668"/>
                </a:lnTo>
                <a:lnTo>
                  <a:pt x="824483" y="10668"/>
                </a:lnTo>
                <a:lnTo>
                  <a:pt x="82448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6020180" y="2262885"/>
            <a:ext cx="72263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12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10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6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endParaRPr sz="1800">
              <a:latin typeface="Arial MT"/>
              <a:cs typeface="Arial MT"/>
            </a:endParaRPr>
          </a:p>
          <a:p>
            <a:pPr marL="1390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2</a:t>
            </a:r>
            <a:r>
              <a:rPr sz="1800" spc="5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728714" y="3899534"/>
            <a:ext cx="822960" cy="10795"/>
          </a:xfrm>
          <a:custGeom>
            <a:avLst/>
            <a:gdLst/>
            <a:ahLst/>
            <a:cxnLst/>
            <a:rect l="l" t="t" r="r" b="b"/>
            <a:pathLst>
              <a:path w="822959" h="10795">
                <a:moveTo>
                  <a:pt x="822959" y="0"/>
                </a:moveTo>
                <a:lnTo>
                  <a:pt x="0" y="0"/>
                </a:lnTo>
                <a:lnTo>
                  <a:pt x="0" y="10668"/>
                </a:lnTo>
                <a:lnTo>
                  <a:pt x="822959" y="10668"/>
                </a:lnTo>
                <a:lnTo>
                  <a:pt x="822959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6843521" y="3634181"/>
            <a:ext cx="72199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77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01595" y="2262885"/>
            <a:ext cx="2335530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Rent Expense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Advertising</a:t>
            </a:r>
            <a:r>
              <a:rPr sz="1800" spc="-4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Supplies </a:t>
            </a:r>
            <a:r>
              <a:rPr sz="1800" dirty="0">
                <a:latin typeface="Arial MT"/>
                <a:cs typeface="Arial MT"/>
              </a:rPr>
              <a:t>Expense 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Utilities Expense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Insurance</a:t>
            </a:r>
            <a:r>
              <a:rPr sz="1800" spc="-3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Expense</a:t>
            </a:r>
            <a:endParaRPr sz="1800">
              <a:latin typeface="Arial MT"/>
              <a:cs typeface="Arial MT"/>
            </a:endParaRPr>
          </a:p>
          <a:p>
            <a:pPr marL="469900">
              <a:lnSpc>
                <a:spcPct val="100000"/>
              </a:lnSpc>
            </a:pPr>
            <a:r>
              <a:rPr sz="1800" spc="-40" dirty="0">
                <a:latin typeface="Arial MT"/>
                <a:cs typeface="Arial MT"/>
              </a:rPr>
              <a:t>Total</a:t>
            </a:r>
            <a:r>
              <a:rPr sz="1800" spc="-3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expenses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(loss)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717030" y="3909186"/>
            <a:ext cx="9385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dbl" spc="-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$</a:t>
            </a:r>
            <a:r>
              <a:rPr sz="1800" u="dbl" spc="-7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 </a:t>
            </a:r>
            <a:r>
              <a:rPr sz="1800" u="dbl" spc="-5" dirty="0">
                <a:uFill>
                  <a:solidFill>
                    <a:srgbClr val="000000"/>
                  </a:solidFill>
                </a:uFill>
                <a:latin typeface="Arial MT"/>
                <a:cs typeface="Arial MT"/>
              </a:rPr>
              <a:t>(7,500)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601595" y="4457827"/>
            <a:ext cx="6444615" cy="1946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At </a:t>
            </a:r>
            <a:r>
              <a:rPr sz="1800" spc="-5" dirty="0">
                <a:solidFill>
                  <a:srgbClr val="FF0000"/>
                </a:solidFill>
                <a:latin typeface="Arial MT"/>
                <a:cs typeface="Arial MT"/>
              </a:rPr>
              <a:t>January 1</a:t>
            </a:r>
            <a:r>
              <a:rPr sz="1800" spc="-5" dirty="0">
                <a:latin typeface="Arial MT"/>
                <a:cs typeface="Arial MT"/>
              </a:rPr>
              <a:t>, 2023, </a:t>
            </a:r>
            <a:r>
              <a:rPr sz="1800" b="1" dirty="0">
                <a:latin typeface="Arial"/>
                <a:cs typeface="Arial"/>
              </a:rPr>
              <a:t>Nour </a:t>
            </a:r>
            <a:r>
              <a:rPr sz="1800" spc="-5" dirty="0">
                <a:latin typeface="Arial MT"/>
                <a:cs typeface="Arial MT"/>
              </a:rPr>
              <a:t>reported </a:t>
            </a:r>
            <a:r>
              <a:rPr sz="1800" dirty="0">
                <a:latin typeface="Arial MT"/>
                <a:cs typeface="Arial MT"/>
              </a:rPr>
              <a:t>owner’s </a:t>
            </a:r>
            <a:r>
              <a:rPr sz="1800" spc="-5" dirty="0">
                <a:latin typeface="Arial MT"/>
                <a:cs typeface="Arial MT"/>
              </a:rPr>
              <a:t>equity of $50,000.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Owner drawings </a:t>
            </a:r>
            <a:r>
              <a:rPr sz="1800" dirty="0">
                <a:latin typeface="Arial MT"/>
                <a:cs typeface="Arial MT"/>
              </a:rPr>
              <a:t>for the </a:t>
            </a:r>
            <a:r>
              <a:rPr sz="1800" spc="-10" dirty="0">
                <a:latin typeface="Arial MT"/>
                <a:cs typeface="Arial MT"/>
              </a:rPr>
              <a:t>year </a:t>
            </a:r>
            <a:r>
              <a:rPr sz="1800" spc="-5" dirty="0">
                <a:latin typeface="Arial MT"/>
                <a:cs typeface="Arial MT"/>
              </a:rPr>
              <a:t>totalled $10,000.</a:t>
            </a:r>
            <a:r>
              <a:rPr sz="1800" spc="495" dirty="0">
                <a:latin typeface="Arial MT"/>
                <a:cs typeface="Arial MT"/>
              </a:rPr>
              <a:t> </a:t>
            </a:r>
            <a:r>
              <a:rPr sz="1800" b="1" spc="-25" dirty="0">
                <a:latin typeface="Arial"/>
                <a:cs typeface="Arial"/>
              </a:rPr>
              <a:t>At </a:t>
            </a:r>
            <a:r>
              <a:rPr sz="1800" b="1" spc="-5" dirty="0">
                <a:latin typeface="Arial"/>
                <a:cs typeface="Arial"/>
              </a:rPr>
              <a:t>December 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31,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2023,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company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10" dirty="0">
                <a:latin typeface="Arial"/>
                <a:cs typeface="Arial"/>
              </a:rPr>
              <a:t>will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report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owner’s</a:t>
            </a:r>
            <a:r>
              <a:rPr sz="1800" b="1" spc="-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equity</a:t>
            </a:r>
            <a:r>
              <a:rPr sz="1800" b="1" spc="-1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$17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500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2411980"/>
              </p:ext>
            </p:extLst>
          </p:nvPr>
        </p:nvGraphicFramePr>
        <p:xfrm>
          <a:off x="2120392" y="1359217"/>
          <a:ext cx="5829299" cy="38491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57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19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8233">
                <a:tc gridSpan="2">
                  <a:txBody>
                    <a:bodyPr/>
                    <a:lstStyle/>
                    <a:p>
                      <a:pPr marL="1381125" marR="1372870" indent="276860">
                        <a:lnSpc>
                          <a:spcPts val="2160"/>
                        </a:lnSpc>
                        <a:spcBef>
                          <a:spcPts val="25"/>
                        </a:spcBef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 equity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statement </a:t>
                      </a:r>
                      <a:r>
                        <a:rPr sz="1800" b="1" spc="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sz="1800" b="1" spc="-4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year</a:t>
                      </a:r>
                      <a:r>
                        <a:rPr sz="1800" b="1" spc="-5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ended Dec 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31.2023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317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300">
                <a:tc>
                  <a:txBody>
                    <a:bodyPr/>
                    <a:lstStyle/>
                    <a:p>
                      <a:pPr marL="68580">
                        <a:lnSpc>
                          <a:spcPts val="2335"/>
                        </a:lnSpc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Beginning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latin typeface="Times New Roman"/>
                          <a:cs typeface="Times New Roman"/>
                        </a:rPr>
                        <a:t>Capital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05"/>
                        </a:lnSpc>
                      </a:pPr>
                      <a:r>
                        <a:rPr sz="1800" b="1" dirty="0">
                          <a:latin typeface="Times New Roman"/>
                          <a:cs typeface="Times New Roman"/>
                        </a:rPr>
                        <a:t>50,000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b="1" dirty="0">
                          <a:latin typeface="Times New Roman"/>
                          <a:cs typeface="Times New Roman"/>
                        </a:rPr>
                        <a:t>Add</a:t>
                      </a:r>
                      <a:r>
                        <a:rPr sz="20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b="1" dirty="0">
                          <a:latin typeface="Times New Roman"/>
                          <a:cs typeface="Times New Roman"/>
                        </a:rPr>
                        <a:t>(+)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dirty="0">
                          <a:latin typeface="Times New Roman"/>
                          <a:cs typeface="Times New Roman"/>
                        </a:rPr>
                        <a:t>+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Additional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Investment</a:t>
                      </a:r>
                      <a:endParaRPr lang="en-US" sz="2000" spc="-5" dirty="0">
                        <a:latin typeface="Times New Roman"/>
                        <a:cs typeface="Times New Roman"/>
                      </a:endParaRPr>
                    </a:p>
                    <a:p>
                      <a:pPr marL="6858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46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latin typeface="Times New Roman"/>
                          <a:cs typeface="Times New Roman"/>
                        </a:rPr>
                        <a:t>Less</a:t>
                      </a:r>
                      <a:r>
                        <a:rPr lang="en-US" sz="2000" b="1" spc="-4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lang="en-US" sz="2000" b="1" dirty="0">
                          <a:latin typeface="Times New Roman"/>
                          <a:cs typeface="Times New Roman"/>
                        </a:rPr>
                        <a:t>(-)</a:t>
                      </a:r>
                      <a:endParaRPr lang="en-US" sz="20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b="1" spc="-15" dirty="0">
                          <a:latin typeface="Times New Roman"/>
                          <a:cs typeface="Times New Roman"/>
                        </a:rPr>
                        <a:t>Zero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438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65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Net</a:t>
                      </a:r>
                      <a:r>
                        <a:rPr sz="2000" spc="-25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income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20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loss</a:t>
                      </a:r>
                      <a:r>
                        <a:rPr sz="2000" dirty="0">
                          <a:solidFill>
                            <a:srgbClr val="006FC0"/>
                          </a:solidFill>
                          <a:latin typeface="Times New Roman"/>
                          <a:cs typeface="Times New Roman"/>
                        </a:rPr>
                        <a:t>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9055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475"/>
                        </a:spcBef>
                      </a:pPr>
                      <a:r>
                        <a:rPr sz="1800" b="1" dirty="0">
                          <a:solidFill>
                            <a:srgbClr val="FF0000"/>
                          </a:solidFill>
                          <a:latin typeface="Times New Roman"/>
                          <a:cs typeface="Times New Roman"/>
                        </a:rPr>
                        <a:t>(7500)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60325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0441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r>
                        <a:rPr sz="2000" dirty="0">
                          <a:latin typeface="Times New Roman"/>
                          <a:cs typeface="Times New Roman"/>
                        </a:rPr>
                        <a:t>Drawings</a:t>
                      </a:r>
                      <a:r>
                        <a:rPr sz="2000" spc="-20" dirty="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2000" spc="-5" dirty="0">
                          <a:latin typeface="Times New Roman"/>
                          <a:cs typeface="Times New Roman"/>
                        </a:rPr>
                        <a:t>(Withdrawals)</a:t>
                      </a:r>
                      <a:endParaRPr sz="2000">
                        <a:latin typeface="Times New Roman"/>
                        <a:cs typeface="Times New Roman"/>
                      </a:endParaRPr>
                    </a:p>
                  </a:txBody>
                  <a:tcPr marL="0" marR="0" marT="584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470"/>
                        </a:spcBef>
                      </a:pPr>
                      <a:r>
                        <a:rPr sz="1800" spc="-5" dirty="0">
                          <a:latin typeface="Times New Roman"/>
                          <a:cs typeface="Times New Roman"/>
                        </a:rPr>
                        <a:t>(</a:t>
                      </a:r>
                      <a:r>
                        <a:rPr sz="1800" b="1" spc="-5" dirty="0">
                          <a:latin typeface="Times New Roman"/>
                          <a:cs typeface="Times New Roman"/>
                        </a:rPr>
                        <a:t>10,000)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59690" marB="0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3834">
                <a:tc>
                  <a:txBody>
                    <a:bodyPr/>
                    <a:lstStyle/>
                    <a:p>
                      <a:pPr marL="68580">
                        <a:lnSpc>
                          <a:spcPts val="2110"/>
                        </a:lnSpc>
                      </a:pP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Ending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Owner’s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sz="1800" b="1" spc="-5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Capital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2110"/>
                        </a:lnSpc>
                      </a:pPr>
                      <a:r>
                        <a:rPr sz="1800" b="1" dirty="0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32,500</a:t>
                      </a:r>
                      <a:endParaRPr sz="1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8692895" y="2557272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27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39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40279" y="919734"/>
            <a:ext cx="5448300" cy="1198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7.Misra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Company compiled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the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following</a:t>
            </a:r>
            <a:r>
              <a:rPr sz="180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financial </a:t>
            </a:r>
            <a:r>
              <a:rPr sz="1800" b="1" spc="-484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information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0000"/>
                </a:solidFill>
                <a:latin typeface="Arial"/>
                <a:cs typeface="Arial"/>
              </a:rPr>
              <a:t>as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FF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December</a:t>
            </a:r>
            <a:r>
              <a:rPr sz="1800" b="1" spc="2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2014:</a:t>
            </a:r>
            <a:endParaRPr sz="1800">
              <a:latin typeface="Arial"/>
              <a:cs typeface="Arial"/>
            </a:endParaRPr>
          </a:p>
          <a:p>
            <a:pPr marL="697865" marR="1447800">
              <a:lnSpc>
                <a:spcPct val="100000"/>
              </a:lnSpc>
              <a:spcBef>
                <a:spcPts val="600"/>
              </a:spcBef>
              <a:tabLst>
                <a:tab pos="2720975" algn="l"/>
              </a:tabLst>
            </a:pPr>
            <a:r>
              <a:rPr sz="1800" spc="-5" dirty="0">
                <a:latin typeface="Arial MT"/>
                <a:cs typeface="Arial MT"/>
              </a:rPr>
              <a:t>Revenues	$340,000 </a:t>
            </a:r>
            <a:r>
              <a:rPr sz="1800" dirty="0">
                <a:latin typeface="Arial MT"/>
                <a:cs typeface="Arial MT"/>
              </a:rPr>
              <a:t> Owner’s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Capital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(1/1/14)140,000</a:t>
            </a:r>
            <a:endParaRPr sz="1800">
              <a:latin typeface="Arial MT"/>
              <a:cs typeface="Arial MT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3407028" y="2127568"/>
          <a:ext cx="3304539" cy="19016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27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72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4981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Equipment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80,000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447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Expenses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334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250,000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Cash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90,000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19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dirty="0">
                          <a:latin typeface="Arial MT"/>
                          <a:cs typeface="Arial MT"/>
                        </a:rPr>
                        <a:t>Owner’s</a:t>
                      </a:r>
                      <a:r>
                        <a:rPr sz="1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Drawings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20,000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Supplies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10,000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182">
                <a:tc>
                  <a:txBody>
                    <a:bodyPr/>
                    <a:lstStyle/>
                    <a:p>
                      <a:pPr marL="31750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payable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79705">
                        <a:lnSpc>
                          <a:spcPts val="2060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40,000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057">
                <a:tc>
                  <a:txBody>
                    <a:bodyPr/>
                    <a:lstStyle/>
                    <a:p>
                      <a:pPr marL="31750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Accounts</a:t>
                      </a:r>
                      <a:r>
                        <a:rPr sz="1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1800" spc="-5" dirty="0">
                          <a:latin typeface="Arial MT"/>
                          <a:cs typeface="Arial MT"/>
                        </a:rPr>
                        <a:t>receivable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47675">
                        <a:lnSpc>
                          <a:spcPts val="1985"/>
                        </a:lnSpc>
                      </a:pPr>
                      <a:r>
                        <a:rPr sz="1800" spc="-5" dirty="0">
                          <a:latin typeface="Arial MT"/>
                          <a:cs typeface="Arial MT"/>
                        </a:rPr>
                        <a:t>70,000</a:t>
                      </a:r>
                      <a:endParaRPr sz="1800">
                        <a:latin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3197479" y="4013961"/>
            <a:ext cx="444881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5" dirty="0">
                <a:latin typeface="Arial"/>
                <a:cs typeface="Arial"/>
              </a:rPr>
              <a:t>Misra’s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FF0000"/>
                </a:solidFill>
                <a:latin typeface="Arial"/>
                <a:cs typeface="Arial"/>
              </a:rPr>
              <a:t>assets</a:t>
            </a:r>
            <a:r>
              <a:rPr sz="1800" b="1" spc="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on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December</a:t>
            </a:r>
            <a:r>
              <a:rPr sz="1800" b="1" spc="1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31,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2014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are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$180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$250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 marR="3186430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$360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  </a:t>
            </a:r>
            <a:r>
              <a:rPr sz="1800" spc="-5" dirty="0">
                <a:latin typeface="Arial MT"/>
                <a:cs typeface="Arial MT"/>
              </a:rPr>
              <a:t>d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$490,000.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26652" y="1121663"/>
            <a:ext cx="2741930" cy="2341245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161925" rIns="0" bIns="0" rtlCol="0">
            <a:spAutoFit/>
          </a:bodyPr>
          <a:lstStyle/>
          <a:p>
            <a:pPr marL="181610" marR="172085" indent="-1270" algn="ctr">
              <a:lnSpc>
                <a:spcPct val="114999"/>
              </a:lnSpc>
              <a:spcBef>
                <a:spcPts val="1275"/>
              </a:spcBef>
            </a:pPr>
            <a:r>
              <a:rPr sz="2000" b="1" spc="-18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o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al</a:t>
            </a:r>
            <a:r>
              <a:rPr sz="2000" b="1" spc="-1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Asse</a:t>
            </a:r>
            <a:r>
              <a:rPr sz="2000" b="1" spc="5" dirty="0">
                <a:latin typeface="Times New Roman"/>
                <a:cs typeface="Times New Roman"/>
              </a:rPr>
              <a:t>t</a:t>
            </a:r>
            <a:r>
              <a:rPr sz="2000" b="1" dirty="0">
                <a:latin typeface="Times New Roman"/>
                <a:cs typeface="Times New Roman"/>
              </a:rPr>
              <a:t>s= 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Equipment 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80,000+ </a:t>
            </a:r>
            <a:r>
              <a:rPr sz="2000" b="1" spc="1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Cash</a:t>
            </a:r>
            <a:r>
              <a:rPr sz="2000" b="1" spc="-7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90,000+Supplies </a:t>
            </a:r>
            <a:r>
              <a:rPr sz="2000" b="1" spc="-484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1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,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0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00+</a:t>
            </a:r>
            <a:r>
              <a:rPr sz="2000" b="1" spc="-14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Accoun</a:t>
            </a:r>
            <a:r>
              <a:rPr sz="2000" b="1" spc="5" dirty="0">
                <a:solidFill>
                  <a:srgbClr val="FF0000"/>
                </a:solidFill>
                <a:latin typeface="Times New Roman"/>
                <a:cs typeface="Times New Roman"/>
              </a:rPr>
              <a:t>t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sz="20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receivable</a:t>
            </a:r>
            <a:r>
              <a:rPr sz="2000" b="1" spc="-85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70,000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60"/>
              </a:spcBef>
            </a:pPr>
            <a:r>
              <a:rPr sz="2000" b="1" dirty="0">
                <a:solidFill>
                  <a:srgbClr val="FF0000"/>
                </a:solidFill>
                <a:latin typeface="Times New Roman"/>
                <a:cs typeface="Times New Roman"/>
              </a:rPr>
              <a:t>=</a:t>
            </a:r>
            <a:r>
              <a:rPr sz="2000" b="1" spc="-40" dirty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$250,000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026652" y="4120896"/>
            <a:ext cx="2741930" cy="10566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2089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645"/>
              </a:spcBef>
            </a:pPr>
            <a:r>
              <a:rPr sz="2000" b="1" dirty="0">
                <a:latin typeface="Times New Roman"/>
                <a:cs typeface="Times New Roman"/>
              </a:rPr>
              <a:t>The 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cor</a:t>
            </a:r>
            <a:r>
              <a:rPr sz="2000" b="1" spc="-40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3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390"/>
              </a:spcBef>
            </a:pP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1395" y="800861"/>
            <a:ext cx="10391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8.As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2014,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has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assets</a:t>
            </a:r>
            <a:r>
              <a:rPr sz="1800" b="1" spc="2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$42,000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and</a:t>
            </a:r>
            <a:r>
              <a:rPr sz="1800" b="1" spc="28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equity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endParaRPr sz="18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$20,000.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What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are</a:t>
            </a:r>
            <a:r>
              <a:rPr sz="1800" b="1" spc="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liabilities</a:t>
            </a:r>
            <a:r>
              <a:rPr sz="1800" b="1" spc="-3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for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Calexico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Company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as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December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31,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2014?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03503" y="1349197"/>
            <a:ext cx="3077845" cy="26555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7665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  <a:spcBef>
                <a:spcPts val="5"/>
              </a:spcBef>
            </a:pPr>
            <a:r>
              <a:rPr sz="1800" spc="-10" dirty="0">
                <a:latin typeface="Arial MT"/>
                <a:cs typeface="Arial MT"/>
              </a:rPr>
              <a:t>b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$20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$42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$62</a:t>
            </a:r>
            <a:r>
              <a:rPr sz="1800" dirty="0">
                <a:latin typeface="Arial MT"/>
                <a:cs typeface="Arial MT"/>
              </a:rPr>
              <a:t>,</a:t>
            </a:r>
            <a:r>
              <a:rPr sz="1800" spc="-10" dirty="0">
                <a:latin typeface="Arial MT"/>
                <a:cs typeface="Arial MT"/>
              </a:rPr>
              <a:t>000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367665" indent="-355600">
              <a:lnSpc>
                <a:spcPct val="100000"/>
              </a:lnSpc>
              <a:spcBef>
                <a:spcPts val="1260"/>
              </a:spcBef>
              <a:buAutoNum type="arabicPeriod" startAt="9"/>
              <a:tabLst>
                <a:tab pos="367665" algn="l"/>
                <a:tab pos="368300" algn="l"/>
              </a:tabLst>
            </a:pP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Net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income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results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when</a:t>
            </a:r>
            <a:endParaRPr sz="1800">
              <a:latin typeface="Arial"/>
              <a:cs typeface="Arial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Assets</a:t>
            </a:r>
            <a:r>
              <a:rPr sz="1800" spc="-1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&gt;</a:t>
            </a:r>
            <a:r>
              <a:rPr sz="1800" spc="-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=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&gt;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  <a:p>
            <a:pPr marL="596265" lvl="1" indent="-229235">
              <a:lnSpc>
                <a:spcPct val="100000"/>
              </a:lnSpc>
              <a:buAutoNum type="alphaLcPeriod"/>
              <a:tabLst>
                <a:tab pos="596900" algn="l"/>
              </a:tabLst>
            </a:pPr>
            <a:r>
              <a:rPr sz="1800" spc="-5" dirty="0">
                <a:latin typeface="Arial MT"/>
                <a:cs typeface="Arial MT"/>
              </a:rPr>
              <a:t>Revenues</a:t>
            </a:r>
            <a:r>
              <a:rPr sz="1800" spc="-2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&lt;</a:t>
            </a:r>
            <a:r>
              <a:rPr sz="1800" spc="-5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Expenses.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01395" y="4138929"/>
            <a:ext cx="860933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100"/>
              </a:spcBef>
              <a:buAutoNum type="arabicPeriod" startAt="10"/>
              <a:tabLst>
                <a:tab pos="469265" algn="l"/>
                <a:tab pos="470534" algn="l"/>
              </a:tabLst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Owner's</a:t>
            </a:r>
            <a:r>
              <a:rPr sz="1800" b="1" spc="-4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capital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at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end of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 period</a:t>
            </a:r>
            <a:r>
              <a:rPr sz="1800" b="1" spc="-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is</a:t>
            </a:r>
            <a:r>
              <a:rPr sz="1800" b="1" spc="-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equal</a:t>
            </a:r>
            <a:r>
              <a:rPr sz="1800" b="1" spc="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to</a:t>
            </a:r>
            <a:endParaRPr sz="1800">
              <a:latin typeface="Arial"/>
              <a:cs typeface="Arial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9135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at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beginning</a:t>
            </a:r>
            <a:r>
              <a:rPr sz="1800" spc="2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of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period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plus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minus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liabilities.</a:t>
            </a:r>
            <a:endParaRPr sz="1800">
              <a:latin typeface="Arial MT"/>
              <a:cs typeface="Arial MT"/>
            </a:endParaRPr>
          </a:p>
          <a:p>
            <a:pPr marL="698500" lvl="1" indent="-229235">
              <a:lnSpc>
                <a:spcPct val="100000"/>
              </a:lnSpc>
              <a:buAutoNum type="alphaLcPeriod"/>
              <a:tabLst>
                <a:tab pos="699135" algn="l"/>
              </a:tabLst>
            </a:pPr>
            <a:r>
              <a:rPr sz="1800" spc="-10" dirty="0">
                <a:latin typeface="Arial MT"/>
                <a:cs typeface="Arial MT"/>
              </a:rPr>
              <a:t>owner's</a:t>
            </a:r>
            <a:r>
              <a:rPr sz="1800" spc="4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capital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</a:t>
            </a:r>
            <a:r>
              <a:rPr sz="1800" spc="-5" dirty="0">
                <a:latin typeface="Arial MT"/>
                <a:cs typeface="Arial MT"/>
              </a:rPr>
              <a:t> beginning</a:t>
            </a:r>
            <a:r>
              <a:rPr sz="1800" spc="2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of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the </a:t>
            </a:r>
            <a:r>
              <a:rPr sz="1800" spc="-5" dirty="0">
                <a:latin typeface="Arial MT"/>
                <a:cs typeface="Arial MT"/>
              </a:rPr>
              <a:t>period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plus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income</a:t>
            </a:r>
            <a:r>
              <a:rPr sz="1800" spc="1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minus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10" dirty="0">
                <a:latin typeface="Arial MT"/>
                <a:cs typeface="Arial MT"/>
              </a:rPr>
              <a:t>drawings.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58646" y="4962270"/>
            <a:ext cx="2384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Arial MT"/>
                <a:cs typeface="Arial MT"/>
              </a:rPr>
              <a:t>c.</a:t>
            </a:r>
            <a:r>
              <a:rPr sz="1800" spc="-10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ne</a:t>
            </a:r>
            <a:r>
              <a:rPr sz="1800" dirty="0">
                <a:latin typeface="Arial MT"/>
                <a:cs typeface="Arial MT"/>
              </a:rPr>
              <a:t>t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i</a:t>
            </a:r>
            <a:r>
              <a:rPr sz="1800" spc="-15" dirty="0">
                <a:latin typeface="Arial MT"/>
                <a:cs typeface="Arial MT"/>
              </a:rPr>
              <a:t>n</a:t>
            </a:r>
            <a:r>
              <a:rPr sz="1800" spc="-5" dirty="0">
                <a:latin typeface="Arial MT"/>
                <a:cs typeface="Arial MT"/>
              </a:rPr>
              <a:t>com</a:t>
            </a:r>
            <a:r>
              <a:rPr sz="1800" spc="-15" dirty="0">
                <a:latin typeface="Arial MT"/>
                <a:cs typeface="Arial MT"/>
              </a:rPr>
              <a:t>e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.</a:t>
            </a:r>
            <a:r>
              <a:rPr sz="1800" spc="-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ass</a:t>
            </a:r>
            <a:r>
              <a:rPr sz="1800" spc="-15" dirty="0">
                <a:latin typeface="Arial MT"/>
                <a:cs typeface="Arial MT"/>
              </a:rPr>
              <a:t>e</a:t>
            </a:r>
            <a:r>
              <a:rPr sz="1800" dirty="0">
                <a:latin typeface="Arial MT"/>
                <a:cs typeface="Arial MT"/>
              </a:rPr>
              <a:t>ts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</a:t>
            </a:r>
            <a:r>
              <a:rPr sz="1800" spc="-15" dirty="0">
                <a:latin typeface="Arial MT"/>
                <a:cs typeface="Arial MT"/>
              </a:rPr>
              <a:t>l</a:t>
            </a:r>
            <a:r>
              <a:rPr sz="1800" spc="-5" dirty="0">
                <a:latin typeface="Arial MT"/>
                <a:cs typeface="Arial MT"/>
              </a:rPr>
              <a:t>us</a:t>
            </a:r>
            <a:r>
              <a:rPr sz="1800" spc="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ab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l</a:t>
            </a:r>
            <a:r>
              <a:rPr sz="1800" spc="-15" dirty="0">
                <a:latin typeface="Arial MT"/>
                <a:cs typeface="Arial MT"/>
              </a:rPr>
              <a:t>i</a:t>
            </a:r>
            <a:r>
              <a:rPr sz="1800" spc="-5" dirty="0">
                <a:latin typeface="Arial MT"/>
                <a:cs typeface="Arial MT"/>
              </a:rPr>
              <a:t>tie</a:t>
            </a:r>
            <a:r>
              <a:rPr sz="1800" spc="-15" dirty="0">
                <a:latin typeface="Arial MT"/>
                <a:cs typeface="Arial MT"/>
              </a:rPr>
              <a:t>s</a:t>
            </a:r>
            <a:r>
              <a:rPr sz="1800" dirty="0">
                <a:latin typeface="Arial MT"/>
                <a:cs typeface="Arial MT"/>
              </a:rPr>
              <a:t>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41847" y="1456944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020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60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a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641847" y="5097779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70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41847" y="3015995"/>
            <a:ext cx="3084830" cy="523240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3655" rIns="0" bIns="0" rtlCol="0">
            <a:spAutoFit/>
          </a:bodyPr>
          <a:lstStyle/>
          <a:p>
            <a:pPr marL="146685">
              <a:lnSpc>
                <a:spcPct val="100000"/>
              </a:lnSpc>
              <a:spcBef>
                <a:spcPts val="265"/>
              </a:spcBef>
              <a:tabLst>
                <a:tab pos="69786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9" name="AutoShape 2" descr="Uploaded image">
            <a:extLst>
              <a:ext uri="{FF2B5EF4-FFF2-40B4-BE49-F238E27FC236}">
                <a16:creationId xmlns:a16="http://schemas.microsoft.com/office/drawing/2014/main" id="{9922FC13-BD14-37AC-BFC4-52FC7FF93A6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464472-85AE-B31F-1D47-23B93E4C2334}"/>
              </a:ext>
            </a:extLst>
          </p:cNvPr>
          <p:cNvSpPr txBox="1"/>
          <p:nvPr/>
        </p:nvSpPr>
        <p:spPr>
          <a:xfrm>
            <a:off x="3810000" y="533400"/>
            <a:ext cx="60975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800000"/>
                </a:solidFill>
              </a:rPr>
              <a:t>Accrual Basis &amp; Cash Basis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C70E698-DF36-1EFF-60A0-80E8C443EA48}"/>
              </a:ext>
            </a:extLst>
          </p:cNvPr>
          <p:cNvSpPr txBox="1"/>
          <p:nvPr/>
        </p:nvSpPr>
        <p:spPr>
          <a:xfrm>
            <a:off x="533400" y="1676400"/>
            <a:ext cx="6172200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1. Accrual Basis Accounting: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Recognition Timing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Revenues are recorded when </a:t>
            </a:r>
            <a:r>
              <a:rPr lang="en-US" sz="2400" b="1" dirty="0"/>
              <a:t>earned</a:t>
            </a:r>
            <a:r>
              <a:rPr lang="en-US" sz="2400" dirty="0"/>
              <a:t>, regardless of when the cash is received.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Expenses are recorded when </a:t>
            </a:r>
            <a:r>
              <a:rPr lang="en-US" sz="2400" b="1" dirty="0"/>
              <a:t>incurred</a:t>
            </a:r>
            <a:r>
              <a:rPr lang="en-US" sz="2400" dirty="0"/>
              <a:t>, even if the cash hasn’t been paid yet.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Matching Principle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Revenues and expenses are matched to the period in which they occur, giving a more accurate picture of a company’s financial performance.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.</a:t>
            </a:r>
          </a:p>
        </p:txBody>
      </p:sp>
      <p:pic>
        <p:nvPicPr>
          <p:cNvPr id="7" name="Picture 6" descr="A diagram of a financial accounting">
            <a:extLst>
              <a:ext uri="{FF2B5EF4-FFF2-40B4-BE49-F238E27FC236}">
                <a16:creationId xmlns:a16="http://schemas.microsoft.com/office/drawing/2014/main" id="{9CD3E860-5E2F-BAB1-1529-04B62D0C2C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600" y="1295400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259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F639EC8-EE04-737D-2C19-CC935F91581B}"/>
              </a:ext>
            </a:extLst>
          </p:cNvPr>
          <p:cNvSpPr txBox="1"/>
          <p:nvPr/>
        </p:nvSpPr>
        <p:spPr>
          <a:xfrm>
            <a:off x="3810000" y="533400"/>
            <a:ext cx="60975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800000"/>
                </a:solidFill>
              </a:rPr>
              <a:t>Accrual Basis &amp; Cash Basis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9129D7-61B1-4A50-191B-0DF6DEE6A686}"/>
              </a:ext>
            </a:extLst>
          </p:cNvPr>
          <p:cNvSpPr txBox="1"/>
          <p:nvPr/>
        </p:nvSpPr>
        <p:spPr>
          <a:xfrm>
            <a:off x="304800" y="1676400"/>
            <a:ext cx="58674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Cash Basis Accounting: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Recognition Timing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Revenues are recorded only when </a:t>
            </a:r>
            <a:r>
              <a:rPr lang="en-US" sz="2400" b="1" dirty="0"/>
              <a:t>cash is received</a:t>
            </a:r>
            <a:r>
              <a:rPr lang="en-US" sz="2400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Expenses are recorded only when </a:t>
            </a:r>
            <a:r>
              <a:rPr lang="en-US" sz="2400" b="1" dirty="0"/>
              <a:t>cash is paid</a:t>
            </a:r>
            <a:r>
              <a:rPr lang="en-US" sz="24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Simpler</a:t>
            </a:r>
            <a:r>
              <a:rPr lang="en-US" sz="2400" dirty="0"/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/>
              <a:t>This method is straightforward and easier to manage since it focuses only on actual cash flow.</a:t>
            </a:r>
          </a:p>
        </p:txBody>
      </p:sp>
      <p:pic>
        <p:nvPicPr>
          <p:cNvPr id="6" name="Picture 5" descr="A diagram of cash basis accounting">
            <a:extLst>
              <a:ext uri="{FF2B5EF4-FFF2-40B4-BE49-F238E27FC236}">
                <a16:creationId xmlns:a16="http://schemas.microsoft.com/office/drawing/2014/main" id="{61D4C3AE-809B-88C1-7010-747E3C6628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400" y="1447800"/>
            <a:ext cx="4419600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0923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B30511FD-F1D7-A4D4-DD63-1385AB948C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124288"/>
              </p:ext>
            </p:extLst>
          </p:nvPr>
        </p:nvGraphicFramePr>
        <p:xfrm>
          <a:off x="762000" y="1600200"/>
          <a:ext cx="10515600" cy="433407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3419584">
                  <a:extLst>
                    <a:ext uri="{9D8B030D-6E8A-4147-A177-3AD203B41FA5}">
                      <a16:colId xmlns:a16="http://schemas.microsoft.com/office/drawing/2014/main" val="1751568845"/>
                    </a:ext>
                  </a:extLst>
                </a:gridCol>
                <a:gridCol w="3548008">
                  <a:extLst>
                    <a:ext uri="{9D8B030D-6E8A-4147-A177-3AD203B41FA5}">
                      <a16:colId xmlns:a16="http://schemas.microsoft.com/office/drawing/2014/main" val="1002758487"/>
                    </a:ext>
                  </a:extLst>
                </a:gridCol>
                <a:gridCol w="3548008">
                  <a:extLst>
                    <a:ext uri="{9D8B030D-6E8A-4147-A177-3AD203B41FA5}">
                      <a16:colId xmlns:a16="http://schemas.microsoft.com/office/drawing/2014/main" val="368684280"/>
                    </a:ext>
                  </a:extLst>
                </a:gridCol>
              </a:tblGrid>
              <a:tr h="495322">
                <a:tc>
                  <a:txBody>
                    <a:bodyPr/>
                    <a:lstStyle/>
                    <a:p>
                      <a:r>
                        <a:rPr lang="en-US" sz="2400" b="1" dirty="0"/>
                        <a:t>Aspect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Accrual Basis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Cash Basis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77639799"/>
                  </a:ext>
                </a:extLst>
              </a:tr>
              <a:tr h="866814">
                <a:tc>
                  <a:txBody>
                    <a:bodyPr/>
                    <a:lstStyle/>
                    <a:p>
                      <a:r>
                        <a:rPr lang="en-US" sz="2400" b="1" dirty="0"/>
                        <a:t>Timing of Revenue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Recognized when earned (before cash is received)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Recognized when cash is received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36539139"/>
                  </a:ext>
                </a:extLst>
              </a:tr>
              <a:tr h="866814">
                <a:tc>
                  <a:txBody>
                    <a:bodyPr/>
                    <a:lstStyle/>
                    <a:p>
                      <a:r>
                        <a:rPr lang="en-US" sz="2400" b="1" dirty="0"/>
                        <a:t>Timing of Expenses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Recognized when incurred (before cash is paid)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Recognized when cash is paid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98505564"/>
                  </a:ext>
                </a:extLst>
              </a:tr>
              <a:tr h="866814">
                <a:tc>
                  <a:txBody>
                    <a:bodyPr/>
                    <a:lstStyle/>
                    <a:p>
                      <a:r>
                        <a:rPr lang="en-US" sz="2400" b="1" dirty="0"/>
                        <a:t>Complexity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More complex, follows matching principle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Simple, focuses on cash inflows and outflows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0129367"/>
                  </a:ext>
                </a:extLst>
              </a:tr>
              <a:tr h="1238306">
                <a:tc>
                  <a:txBody>
                    <a:bodyPr/>
                    <a:lstStyle/>
                    <a:p>
                      <a:r>
                        <a:rPr lang="en-US" sz="2400" b="1" dirty="0"/>
                        <a:t>Used By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Larger businesses, those following GAAP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2400" b="1" dirty="0"/>
                        <a:t>Small businesses, freelancers, or cash-dependent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1119855"/>
                  </a:ext>
                </a:extLst>
              </a:tr>
            </a:tbl>
          </a:graphicData>
        </a:graphic>
      </p:graphicFrame>
      <p:sp>
        <p:nvSpPr>
          <p:cNvPr id="12" name="Rectangle 2">
            <a:extLst>
              <a:ext uri="{FF2B5EF4-FFF2-40B4-BE49-F238E27FC236}">
                <a16:creationId xmlns:a16="http://schemas.microsoft.com/office/drawing/2014/main" id="{D65CC3B1-1AAB-9113-1208-18DD7A8A2A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3250" y="21002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4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B06720E-260D-418D-27BE-799172586336}"/>
              </a:ext>
            </a:extLst>
          </p:cNvPr>
          <p:cNvSpPr txBox="1"/>
          <p:nvPr/>
        </p:nvSpPr>
        <p:spPr>
          <a:xfrm>
            <a:off x="3276600" y="457200"/>
            <a:ext cx="609755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rgbClr val="800000"/>
                </a:solidFill>
              </a:rPr>
              <a:t>Accrual Basis &amp; Cash Basis</a:t>
            </a:r>
          </a:p>
        </p:txBody>
      </p:sp>
    </p:spTree>
    <p:extLst>
      <p:ext uri="{BB962C8B-B14F-4D97-AF65-F5344CB8AC3E}">
        <p14:creationId xmlns:p14="http://schemas.microsoft.com/office/powerpoint/2010/main" val="32510548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77C9941-E671-2817-227C-4ABC2AAD4158}"/>
              </a:ext>
            </a:extLst>
          </p:cNvPr>
          <p:cNvSpPr txBox="1"/>
          <p:nvPr/>
        </p:nvSpPr>
        <p:spPr>
          <a:xfrm>
            <a:off x="609600" y="982176"/>
            <a:ext cx="99822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Question:</a:t>
            </a:r>
            <a:endParaRPr lang="en-US" sz="2400" dirty="0"/>
          </a:p>
          <a:p>
            <a:r>
              <a:rPr lang="en-US" sz="2400" dirty="0"/>
              <a:t>Company "Success" provided services in June worth $10,000. Half of the amount ($5,000) was received in cash in June, and the remaining amount will be received in July. The company also incurred expenses of $3,000 in June, which will be paid in July.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</a:rPr>
              <a:t>Based on </a:t>
            </a:r>
            <a:r>
              <a:rPr lang="en-US" sz="2400" b="1" dirty="0">
                <a:solidFill>
                  <a:srgbClr val="FF0000"/>
                </a:solidFill>
              </a:rPr>
              <a:t>accrual accounting</a:t>
            </a:r>
            <a:r>
              <a:rPr lang="en-US" sz="2400" dirty="0">
                <a:solidFill>
                  <a:srgbClr val="FF0000"/>
                </a:solidFill>
              </a:rPr>
              <a:t>, what is the </a:t>
            </a:r>
            <a:r>
              <a:rPr lang="en-US" sz="2400" b="1" dirty="0">
                <a:solidFill>
                  <a:srgbClr val="FF0000"/>
                </a:solidFill>
              </a:rPr>
              <a:t>net income</a:t>
            </a:r>
            <a:r>
              <a:rPr lang="en-US" sz="2400" dirty="0">
                <a:solidFill>
                  <a:srgbClr val="FF0000"/>
                </a:solidFill>
              </a:rPr>
              <a:t> for the company in </a:t>
            </a:r>
            <a:r>
              <a:rPr lang="en-US" sz="2400" b="1" dirty="0">
                <a:solidFill>
                  <a:srgbClr val="FF0000"/>
                </a:solidFill>
              </a:rPr>
              <a:t>June</a:t>
            </a:r>
            <a:r>
              <a:rPr lang="en-US" sz="2400" dirty="0">
                <a:solidFill>
                  <a:srgbClr val="FF0000"/>
                </a:solidFill>
              </a:rPr>
              <a:t>?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A) $2,000</a:t>
            </a:r>
            <a:br>
              <a:rPr lang="en-US" sz="2400" dirty="0"/>
            </a:br>
            <a:r>
              <a:rPr lang="en-US" sz="2400" dirty="0"/>
              <a:t>B) $7,000</a:t>
            </a:r>
            <a:br>
              <a:rPr lang="en-US" sz="2400" dirty="0"/>
            </a:br>
            <a:r>
              <a:rPr lang="en-US" sz="2400" dirty="0"/>
              <a:t>C) $5,000</a:t>
            </a:r>
            <a:br>
              <a:rPr lang="en-US" sz="2400" dirty="0"/>
            </a:br>
            <a:r>
              <a:rPr lang="en-US" sz="2400" dirty="0"/>
              <a:t>D) $10,000</a:t>
            </a:r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1F819397-8DA7-8E1F-3384-90B76F9692C5}"/>
              </a:ext>
            </a:extLst>
          </p:cNvPr>
          <p:cNvSpPr txBox="1"/>
          <p:nvPr/>
        </p:nvSpPr>
        <p:spPr>
          <a:xfrm>
            <a:off x="8839200" y="4495800"/>
            <a:ext cx="3084830" cy="465512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lang="en-US"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181483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D355172-8048-EF59-D008-15713C248746}"/>
              </a:ext>
            </a:extLst>
          </p:cNvPr>
          <p:cNvSpPr txBox="1"/>
          <p:nvPr/>
        </p:nvSpPr>
        <p:spPr>
          <a:xfrm>
            <a:off x="609600" y="1219200"/>
            <a:ext cx="994283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Question:</a:t>
            </a:r>
          </a:p>
          <a:p>
            <a:r>
              <a:rPr lang="en-US" sz="2400" dirty="0"/>
              <a:t>Company "Bright" provided services worth $8,000 in May. The customer paid $5,000 in May and will pay the remaining $3,000 in June. In May, the company also received a bill for $2,000 in expenses, which will be paid in June.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</a:rPr>
              <a:t>Based on </a:t>
            </a:r>
            <a:r>
              <a:rPr lang="en-US" sz="2400" b="1" dirty="0">
                <a:solidFill>
                  <a:srgbClr val="FF0000"/>
                </a:solidFill>
              </a:rPr>
              <a:t>Cash Basis Accounting</a:t>
            </a:r>
            <a:r>
              <a:rPr lang="en-US" sz="2400" dirty="0">
                <a:solidFill>
                  <a:srgbClr val="FF0000"/>
                </a:solidFill>
              </a:rPr>
              <a:t>, what is the </a:t>
            </a:r>
            <a:r>
              <a:rPr lang="en-US" sz="2400" b="1" dirty="0">
                <a:solidFill>
                  <a:srgbClr val="FF0000"/>
                </a:solidFill>
              </a:rPr>
              <a:t>net income</a:t>
            </a:r>
            <a:r>
              <a:rPr lang="en-US" sz="2400" dirty="0">
                <a:solidFill>
                  <a:srgbClr val="FF0000"/>
                </a:solidFill>
              </a:rPr>
              <a:t> for May?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A) $3,000</a:t>
            </a:r>
            <a:br>
              <a:rPr lang="en-US" sz="2400" dirty="0"/>
            </a:br>
            <a:r>
              <a:rPr lang="en-US" sz="2400" dirty="0"/>
              <a:t>B) $6,000</a:t>
            </a:r>
            <a:br>
              <a:rPr lang="en-US" sz="2400" dirty="0"/>
            </a:br>
            <a:r>
              <a:rPr lang="en-US" sz="2400" dirty="0"/>
              <a:t>C) $5,000</a:t>
            </a:r>
            <a:br>
              <a:rPr lang="en-US" sz="2400" dirty="0"/>
            </a:br>
            <a:r>
              <a:rPr lang="en-US" sz="2400" dirty="0"/>
              <a:t>D) $8,000</a:t>
            </a:r>
          </a:p>
        </p:txBody>
      </p:sp>
      <p:sp>
        <p:nvSpPr>
          <p:cNvPr id="6" name="object 5">
            <a:extLst>
              <a:ext uri="{FF2B5EF4-FFF2-40B4-BE49-F238E27FC236}">
                <a16:creationId xmlns:a16="http://schemas.microsoft.com/office/drawing/2014/main" id="{07993EEC-45F3-8BB5-7F14-C580E9E1F207}"/>
              </a:ext>
            </a:extLst>
          </p:cNvPr>
          <p:cNvSpPr txBox="1"/>
          <p:nvPr/>
        </p:nvSpPr>
        <p:spPr>
          <a:xfrm>
            <a:off x="8915400" y="3886200"/>
            <a:ext cx="3084830" cy="465512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lang="en-US"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273688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D669CE23-F382-C650-0F6F-1CB499BF78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685800"/>
            <a:ext cx="7772400" cy="571500"/>
          </a:xfrm>
          <a:prstGeom prst="rect">
            <a:avLst/>
          </a:prstGeom>
          <a:noFill/>
          <a:effectLst>
            <a:outerShdw dist="40161" dir="1106097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4000" b="1" dirty="0">
                <a:solidFill>
                  <a:srgbClr val="800000"/>
                </a:solidFill>
              </a:rPr>
              <a:t>STATEMENT OF CASH FLOWS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132781-D3B4-AA9B-464D-121403594E75}"/>
              </a:ext>
            </a:extLst>
          </p:cNvPr>
          <p:cNvSpPr txBox="1"/>
          <p:nvPr/>
        </p:nvSpPr>
        <p:spPr>
          <a:xfrm>
            <a:off x="533400" y="1676400"/>
            <a:ext cx="65532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 a 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Statement of Cash Flows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, cash flows are categorized as either 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cash inflows 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(money coming into the business) or cash </a:t>
            </a:r>
            <a:r>
              <a:rPr lang="en-US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outflows</a:t>
            </a:r>
            <a:r>
              <a:rPr lang="en-US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(money going out of the business). Here's a breakdown for each activity:</a:t>
            </a:r>
          </a:p>
        </p:txBody>
      </p:sp>
      <p:pic>
        <p:nvPicPr>
          <p:cNvPr id="6" name="Picture 5" descr="A diagram of cash flow&#10;&#10;Description automatically generated">
            <a:extLst>
              <a:ext uri="{FF2B5EF4-FFF2-40B4-BE49-F238E27FC236}">
                <a16:creationId xmlns:a16="http://schemas.microsoft.com/office/drawing/2014/main" id="{49C15AB4-BAEE-53A2-81B8-6694CAD2C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596" y="1481792"/>
            <a:ext cx="4648200" cy="46482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03EA25E-ED4F-C62D-014E-28B9E519E13F}"/>
              </a:ext>
            </a:extLst>
          </p:cNvPr>
          <p:cNvSpPr txBox="1"/>
          <p:nvPr/>
        </p:nvSpPr>
        <p:spPr>
          <a:xfrm>
            <a:off x="1676400" y="3733800"/>
            <a:ext cx="3048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/>
              <a:t>Operating Activities</a:t>
            </a:r>
          </a:p>
          <a:p>
            <a:pPr marL="342900" indent="-342900">
              <a:buAutoNum type="arabicPeriod"/>
            </a:pPr>
            <a:r>
              <a:rPr lang="en-US" sz="2400" dirty="0"/>
              <a:t>Investing Activities</a:t>
            </a:r>
          </a:p>
          <a:p>
            <a:pPr marL="342900" indent="-342900">
              <a:buFontTx/>
              <a:buAutoNum type="arabicPeriod"/>
            </a:pPr>
            <a:r>
              <a:rPr lang="en-US" sz="2400" dirty="0"/>
              <a:t>Financing Activities</a:t>
            </a:r>
          </a:p>
        </p:txBody>
      </p:sp>
    </p:spTree>
    <p:extLst>
      <p:ext uri="{BB962C8B-B14F-4D97-AF65-F5344CB8AC3E}">
        <p14:creationId xmlns:p14="http://schemas.microsoft.com/office/powerpoint/2010/main" val="35782508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2CEAC427-2302-AA64-F1E2-6D0E7C798B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655637"/>
            <a:ext cx="7772400" cy="571500"/>
          </a:xfrm>
          <a:prstGeom prst="rect">
            <a:avLst/>
          </a:prstGeom>
          <a:noFill/>
          <a:effectLst>
            <a:outerShdw dist="40161" dir="1106097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en-US" sz="4000" b="1" dirty="0">
                <a:solidFill>
                  <a:srgbClr val="800000"/>
                </a:solidFill>
              </a:rPr>
              <a:t>STATEMENT OF CASH FLOWS</a:t>
            </a:r>
          </a:p>
        </p:txBody>
      </p:sp>
      <p:sp>
        <p:nvSpPr>
          <p:cNvPr id="4" name="Rectangle 1029">
            <a:extLst>
              <a:ext uri="{FF2B5EF4-FFF2-40B4-BE49-F238E27FC236}">
                <a16:creationId xmlns:a16="http://schemas.microsoft.com/office/drawing/2014/main" id="{5C257A0A-CD33-2BB2-A6D8-D6EB02C671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3124200"/>
            <a:ext cx="2514600" cy="554037"/>
          </a:xfrm>
          <a:prstGeom prst="rect">
            <a:avLst/>
          </a:prstGeom>
          <a:solidFill>
            <a:srgbClr val="FFC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Net income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5" name="Rectangle 1029">
            <a:extLst>
              <a:ext uri="{FF2B5EF4-FFF2-40B4-BE49-F238E27FC236}">
                <a16:creationId xmlns:a16="http://schemas.microsoft.com/office/drawing/2014/main" id="{2A65BC36-080F-E0A0-A0C5-7539EE457A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800" y="3124199"/>
            <a:ext cx="3048000" cy="554038"/>
          </a:xfrm>
          <a:prstGeom prst="rect">
            <a:avLst/>
          </a:prstGeom>
          <a:solidFill>
            <a:srgbClr val="FFC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Net cash flow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6" name="Rectangle 1031">
            <a:extLst>
              <a:ext uri="{FF2B5EF4-FFF2-40B4-BE49-F238E27FC236}">
                <a16:creationId xmlns:a16="http://schemas.microsoft.com/office/drawing/2014/main" id="{812272DE-5068-85DF-53F6-1669EBE3D7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5700" y="1612237"/>
            <a:ext cx="2514600" cy="1049337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Cash flow statement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1031">
            <a:extLst>
              <a:ext uri="{FF2B5EF4-FFF2-40B4-BE49-F238E27FC236}">
                <a16:creationId xmlns:a16="http://schemas.microsoft.com/office/drawing/2014/main" id="{CE548956-CEC0-58E5-E37C-7B923930C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1612237"/>
            <a:ext cx="2514600" cy="1049338"/>
          </a:xfrm>
          <a:prstGeom prst="rect">
            <a:avLst/>
          </a:prstGeom>
          <a:solidFill>
            <a:srgbClr val="C0000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solidFill>
                  <a:schemeClr val="bg1"/>
                </a:solidFill>
                <a:latin typeface="Comic Sans MS" panose="030F0702030302020204" pitchFamily="66" charset="0"/>
              </a:rPr>
              <a:t>Income statement</a:t>
            </a:r>
            <a:endParaRPr lang="en-US" altLang="en-US" sz="26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1029">
            <a:extLst>
              <a:ext uri="{FF2B5EF4-FFF2-40B4-BE49-F238E27FC236}">
                <a16:creationId xmlns:a16="http://schemas.microsoft.com/office/drawing/2014/main" id="{4A386279-396E-ACB1-7C71-6E17B0DE20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5172076"/>
            <a:ext cx="2514600" cy="554037"/>
          </a:xfrm>
          <a:prstGeom prst="rect">
            <a:avLst/>
          </a:prstGeom>
          <a:solidFill>
            <a:srgbClr val="92D05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Accrual Basis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9" name="Rectangle 1029">
            <a:extLst>
              <a:ext uri="{FF2B5EF4-FFF2-40B4-BE49-F238E27FC236}">
                <a16:creationId xmlns:a16="http://schemas.microsoft.com/office/drawing/2014/main" id="{02971D5D-74B0-F55D-FC0E-308373578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5172075"/>
            <a:ext cx="2514600" cy="554037"/>
          </a:xfrm>
          <a:prstGeom prst="rect">
            <a:avLst/>
          </a:prstGeom>
          <a:solidFill>
            <a:srgbClr val="92D050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Cash Basis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10" name="Rectangle 1029">
            <a:extLst>
              <a:ext uri="{FF2B5EF4-FFF2-40B4-BE49-F238E27FC236}">
                <a16:creationId xmlns:a16="http://schemas.microsoft.com/office/drawing/2014/main" id="{DDFD109F-212A-AECD-671C-8E756EC18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4134866"/>
            <a:ext cx="2514600" cy="554038"/>
          </a:xfrm>
          <a:prstGeom prst="rect">
            <a:avLst/>
          </a:prstGeom>
          <a:solidFill>
            <a:srgbClr val="FF0000">
              <a:alpha val="21176"/>
            </a:srgbClr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80,000,000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  <p:sp>
        <p:nvSpPr>
          <p:cNvPr id="11" name="Rectangle 1029">
            <a:extLst>
              <a:ext uri="{FF2B5EF4-FFF2-40B4-BE49-F238E27FC236}">
                <a16:creationId xmlns:a16="http://schemas.microsoft.com/office/drawing/2014/main" id="{BBB8BE26-F212-C1FF-9B6A-E12633A2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3390" y="4131237"/>
            <a:ext cx="2514600" cy="554038"/>
          </a:xfrm>
          <a:prstGeom prst="rect">
            <a:avLst/>
          </a:prstGeom>
          <a:solidFill>
            <a:srgbClr val="FF0000">
              <a:alpha val="21960"/>
            </a:srgbClr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 dirty="0">
                <a:latin typeface="Comic Sans MS" panose="030F0702030302020204" pitchFamily="66" charset="0"/>
              </a:rPr>
              <a:t>30,000,000</a:t>
            </a:r>
            <a:endParaRPr lang="en-US" altLang="en-US" sz="2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2235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08840E2-0FBE-D951-724F-3D5BDACF256E}"/>
              </a:ext>
            </a:extLst>
          </p:cNvPr>
          <p:cNvSpPr txBox="1"/>
          <p:nvPr/>
        </p:nvSpPr>
        <p:spPr>
          <a:xfrm>
            <a:off x="533400" y="990600"/>
            <a:ext cx="8991600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Problem 1: Accrual Basis (Income Statement)</a:t>
            </a:r>
          </a:p>
          <a:p>
            <a:r>
              <a:rPr lang="en-US" sz="2400" dirty="0"/>
              <a:t>A company reports </a:t>
            </a:r>
            <a:r>
              <a:rPr lang="en-US" sz="2400" b="1" dirty="0"/>
              <a:t>$80,000,000</a:t>
            </a:r>
            <a:r>
              <a:rPr lang="en-US" sz="2400" dirty="0"/>
              <a:t> in </a:t>
            </a:r>
            <a:r>
              <a:rPr lang="en-US" sz="2400" b="1" dirty="0"/>
              <a:t>Net Income</a:t>
            </a:r>
            <a:r>
              <a:rPr lang="en-US" sz="2400" dirty="0"/>
              <a:t> on its Income Statement, which is prepared using the </a:t>
            </a:r>
            <a:r>
              <a:rPr lang="en-US" sz="2400" b="1" dirty="0"/>
              <a:t>Accrual Basis</a:t>
            </a:r>
            <a:r>
              <a:rPr lang="en-US" sz="2400" dirty="0"/>
              <a:t>. This includes: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$50,000,000</a:t>
            </a:r>
            <a:r>
              <a:rPr lang="en-US" sz="2400" dirty="0"/>
              <a:t> in revenue earned but not yet received in cash.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$10,000,000</a:t>
            </a:r>
            <a:r>
              <a:rPr lang="en-US" sz="2400" dirty="0"/>
              <a:t> in expenses incurred but not yet paid.</a:t>
            </a:r>
          </a:p>
          <a:p>
            <a:endParaRPr lang="en-US" sz="2400" b="1" dirty="0"/>
          </a:p>
          <a:p>
            <a:r>
              <a:rPr lang="en-US" sz="2400" b="1" dirty="0"/>
              <a:t>Question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>
                <a:solidFill>
                  <a:srgbClr val="FF0000"/>
                </a:solidFill>
              </a:rPr>
              <a:t>How much of the company's net income is based on actual cash received?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/>
              <a:t>A) $70,000,000</a:t>
            </a:r>
            <a:br>
              <a:rPr lang="en-US" sz="2400" dirty="0"/>
            </a:br>
            <a:r>
              <a:rPr lang="en-US" sz="2400" dirty="0"/>
              <a:t>B) $40,000,000</a:t>
            </a:r>
            <a:br>
              <a:rPr lang="en-US" sz="2400" dirty="0"/>
            </a:br>
            <a:r>
              <a:rPr lang="en-US" sz="2400" dirty="0"/>
              <a:t>C) $80,000,000</a:t>
            </a:r>
            <a:br>
              <a:rPr lang="en-US" sz="2400" dirty="0"/>
            </a:br>
            <a:r>
              <a:rPr lang="en-US" sz="2400" dirty="0"/>
              <a:t>D) $50,000,000</a:t>
            </a:r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8CB163B5-BFC1-FE7D-8028-4F43EF576D3F}"/>
              </a:ext>
            </a:extLst>
          </p:cNvPr>
          <p:cNvSpPr txBox="1"/>
          <p:nvPr/>
        </p:nvSpPr>
        <p:spPr>
          <a:xfrm>
            <a:off x="8915400" y="3886200"/>
            <a:ext cx="3084830" cy="465512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lang="en-US"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b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95330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659086D-D57C-3C03-7A81-8B759617383D}"/>
              </a:ext>
            </a:extLst>
          </p:cNvPr>
          <p:cNvSpPr txBox="1"/>
          <p:nvPr/>
        </p:nvSpPr>
        <p:spPr>
          <a:xfrm>
            <a:off x="533400" y="838200"/>
            <a:ext cx="9372600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Problem 2: Cash Flow Statement (Cash Basis)</a:t>
            </a:r>
          </a:p>
          <a:p>
            <a:r>
              <a:rPr lang="en-US" sz="2400" dirty="0"/>
              <a:t>A company’s </a:t>
            </a:r>
            <a:r>
              <a:rPr lang="en-US" sz="2400" b="1" dirty="0"/>
              <a:t>Cash Flow Statement</a:t>
            </a:r>
            <a:r>
              <a:rPr lang="en-US" sz="2400" dirty="0"/>
              <a:t> shows </a:t>
            </a:r>
            <a:r>
              <a:rPr lang="en-US" sz="2400" b="1" dirty="0"/>
              <a:t>$30,000,000</a:t>
            </a:r>
            <a:r>
              <a:rPr lang="en-US" sz="2400" dirty="0"/>
              <a:t> in </a:t>
            </a:r>
            <a:r>
              <a:rPr lang="en-US" sz="2400" b="1" dirty="0"/>
              <a:t>Net Cash Flow</a:t>
            </a:r>
            <a:r>
              <a:rPr lang="en-US" sz="2400" dirty="0"/>
              <a:t>. This includes: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$40,000,000</a:t>
            </a:r>
            <a:r>
              <a:rPr lang="en-US" sz="2400" dirty="0"/>
              <a:t> cash received from customers.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$10,000,000</a:t>
            </a:r>
            <a:r>
              <a:rPr lang="en-US" sz="2400" dirty="0"/>
              <a:t> paid to suppliers.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$5,000,000</a:t>
            </a:r>
            <a:r>
              <a:rPr lang="en-US" sz="2400" dirty="0"/>
              <a:t> paid as taxes.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/>
              <a:t>$5,000,000</a:t>
            </a:r>
            <a:r>
              <a:rPr lang="en-US" sz="2400" dirty="0"/>
              <a:t> paid in dividends.</a:t>
            </a:r>
          </a:p>
          <a:p>
            <a:endParaRPr lang="en-US" sz="2400" b="1" dirty="0"/>
          </a:p>
          <a:p>
            <a:r>
              <a:rPr lang="en-US" sz="2400" b="1" dirty="0"/>
              <a:t>Question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/>
              <a:t>What is the company's </a:t>
            </a:r>
            <a:r>
              <a:rPr lang="en-US" sz="2400" b="1" dirty="0"/>
              <a:t>net cash flow from operations</a:t>
            </a:r>
            <a:r>
              <a:rPr lang="en-US" sz="2400" dirty="0"/>
              <a:t>?</a:t>
            </a:r>
          </a:p>
          <a:p>
            <a:endParaRPr lang="en-US" sz="2400" dirty="0"/>
          </a:p>
          <a:p>
            <a:r>
              <a:rPr lang="en-US" sz="2400" dirty="0"/>
              <a:t>A) $30,000,000</a:t>
            </a:r>
            <a:br>
              <a:rPr lang="en-US" sz="2400" dirty="0"/>
            </a:br>
            <a:r>
              <a:rPr lang="en-US" sz="2400" dirty="0"/>
              <a:t>B) $20,000,000</a:t>
            </a:r>
            <a:br>
              <a:rPr lang="en-US" sz="2400" dirty="0"/>
            </a:br>
            <a:r>
              <a:rPr lang="en-US" sz="2400" dirty="0"/>
              <a:t>C) $25,000,000</a:t>
            </a:r>
            <a:br>
              <a:rPr lang="en-US" sz="2400" dirty="0"/>
            </a:br>
            <a:r>
              <a:rPr lang="en-US" sz="2400" dirty="0"/>
              <a:t>D) $15,000,000</a:t>
            </a:r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F3CB008F-1EE7-9555-0248-5060B1CA7C3C}"/>
              </a:ext>
            </a:extLst>
          </p:cNvPr>
          <p:cNvSpPr txBox="1"/>
          <p:nvPr/>
        </p:nvSpPr>
        <p:spPr>
          <a:xfrm>
            <a:off x="8915400" y="3886200"/>
            <a:ext cx="3084830" cy="465512"/>
          </a:xfrm>
          <a:prstGeom prst="rect">
            <a:avLst/>
          </a:prstGeom>
          <a:solidFill>
            <a:srgbClr val="FFF1CC"/>
          </a:solidFill>
        </p:spPr>
        <p:txBody>
          <a:bodyPr vert="horz" wrap="square" lIns="0" tIns="34290" rIns="0" bIns="0" rtlCol="0">
            <a:spAutoFit/>
          </a:bodyPr>
          <a:lstStyle/>
          <a:p>
            <a:pPr marL="147320">
              <a:lnSpc>
                <a:spcPct val="100000"/>
              </a:lnSpc>
              <a:spcBef>
                <a:spcPts val="270"/>
              </a:spcBef>
              <a:tabLst>
                <a:tab pos="699135" algn="l"/>
              </a:tabLst>
            </a:pPr>
            <a:r>
              <a:rPr sz="2000" b="1" dirty="0">
                <a:latin typeface="Times New Roman"/>
                <a:cs typeface="Times New Roman"/>
              </a:rPr>
              <a:t>The	cor</a:t>
            </a:r>
            <a:r>
              <a:rPr sz="2000" b="1" spc="-35" dirty="0">
                <a:latin typeface="Times New Roman"/>
                <a:cs typeface="Times New Roman"/>
              </a:rPr>
              <a:t>r</a:t>
            </a:r>
            <a:r>
              <a:rPr sz="2000" b="1" dirty="0">
                <a:latin typeface="Times New Roman"/>
                <a:cs typeface="Times New Roman"/>
              </a:rPr>
              <a:t>ect</a:t>
            </a:r>
            <a:r>
              <a:rPr sz="2000" b="1" spc="-105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Ans</a:t>
            </a:r>
            <a:r>
              <a:rPr sz="2000" b="1" spc="-10" dirty="0">
                <a:latin typeface="Times New Roman"/>
                <a:cs typeface="Times New Roman"/>
              </a:rPr>
              <a:t>w</a:t>
            </a:r>
            <a:r>
              <a:rPr sz="2000" b="1" dirty="0">
                <a:latin typeface="Times New Roman"/>
                <a:cs typeface="Times New Roman"/>
              </a:rPr>
              <a:t>er</a:t>
            </a:r>
            <a:r>
              <a:rPr sz="2000" b="1" spc="-40" dirty="0">
                <a:latin typeface="Times New Roman"/>
                <a:cs typeface="Times New Roman"/>
              </a:rPr>
              <a:t> </a:t>
            </a:r>
            <a:r>
              <a:rPr sz="2000" b="1" dirty="0">
                <a:latin typeface="Times New Roman"/>
                <a:cs typeface="Times New Roman"/>
              </a:rPr>
              <a:t>is</a:t>
            </a:r>
            <a:r>
              <a:rPr sz="2000" b="1" spc="5" dirty="0">
                <a:latin typeface="Times New Roman"/>
                <a:cs typeface="Times New Roman"/>
              </a:rPr>
              <a:t> </a:t>
            </a:r>
            <a:r>
              <a:rPr lang="en-US" sz="2800" b="1" spc="-5" dirty="0">
                <a:solidFill>
                  <a:srgbClr val="FF0000"/>
                </a:solidFill>
                <a:latin typeface="Times New Roman"/>
                <a:cs typeface="Times New Roman"/>
              </a:rPr>
              <a:t>c</a:t>
            </a:r>
            <a:endParaRPr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226353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7617"/>
            <a:ext cx="12191999" cy="6842759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6512052" y="3153155"/>
            <a:ext cx="5680075" cy="3705225"/>
            <a:chOff x="6512052" y="3153155"/>
            <a:chExt cx="5680075" cy="3705225"/>
          </a:xfrm>
        </p:grpSpPr>
        <p:sp>
          <p:nvSpPr>
            <p:cNvPr id="4" name="object 4"/>
            <p:cNvSpPr/>
            <p:nvPr/>
          </p:nvSpPr>
          <p:spPr>
            <a:xfrm>
              <a:off x="6512052" y="3153155"/>
              <a:ext cx="5680075" cy="3705225"/>
            </a:xfrm>
            <a:custGeom>
              <a:avLst/>
              <a:gdLst/>
              <a:ahLst/>
              <a:cxnLst/>
              <a:rect l="l" t="t" r="r" b="b"/>
              <a:pathLst>
                <a:path w="5680075" h="3705225">
                  <a:moveTo>
                    <a:pt x="5679948" y="0"/>
                  </a:moveTo>
                  <a:lnTo>
                    <a:pt x="0" y="3704843"/>
                  </a:lnTo>
                  <a:lnTo>
                    <a:pt x="5679948" y="3704843"/>
                  </a:lnTo>
                  <a:lnTo>
                    <a:pt x="5679948" y="0"/>
                  </a:lnTo>
                  <a:close/>
                </a:path>
              </a:pathLst>
            </a:custGeom>
            <a:solidFill>
              <a:srgbClr val="669BBB">
                <a:alpha val="7686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606283" y="6276512"/>
              <a:ext cx="232581" cy="175928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530194" y="6179475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300272" y="0"/>
                  </a:moveTo>
                  <a:lnTo>
                    <a:pt x="76937" y="0"/>
                  </a:lnTo>
                  <a:lnTo>
                    <a:pt x="47036" y="5941"/>
                  </a:lnTo>
                  <a:lnTo>
                    <a:pt x="22575" y="22132"/>
                  </a:lnTo>
                  <a:lnTo>
                    <a:pt x="6061" y="46124"/>
                  </a:lnTo>
                  <a:lnTo>
                    <a:pt x="0" y="75467"/>
                  </a:lnTo>
                  <a:lnTo>
                    <a:pt x="0" y="294540"/>
                  </a:lnTo>
                  <a:lnTo>
                    <a:pt x="6062" y="323882"/>
                  </a:lnTo>
                  <a:lnTo>
                    <a:pt x="22576" y="347874"/>
                  </a:lnTo>
                  <a:lnTo>
                    <a:pt x="47037" y="364065"/>
                  </a:lnTo>
                  <a:lnTo>
                    <a:pt x="76938" y="370007"/>
                  </a:lnTo>
                  <a:lnTo>
                    <a:pt x="300272" y="370007"/>
                  </a:lnTo>
                  <a:lnTo>
                    <a:pt x="330174" y="364065"/>
                  </a:lnTo>
                  <a:lnTo>
                    <a:pt x="352436" y="349329"/>
                  </a:lnTo>
                  <a:lnTo>
                    <a:pt x="76938" y="349329"/>
                  </a:lnTo>
                  <a:lnTo>
                    <a:pt x="55165" y="345015"/>
                  </a:lnTo>
                  <a:lnTo>
                    <a:pt x="37378" y="333261"/>
                  </a:lnTo>
                  <a:lnTo>
                    <a:pt x="25383" y="315843"/>
                  </a:lnTo>
                  <a:lnTo>
                    <a:pt x="20983" y="294540"/>
                  </a:lnTo>
                  <a:lnTo>
                    <a:pt x="20983" y="75467"/>
                  </a:lnTo>
                  <a:lnTo>
                    <a:pt x="25382" y="54164"/>
                  </a:lnTo>
                  <a:lnTo>
                    <a:pt x="37378" y="36747"/>
                  </a:lnTo>
                  <a:lnTo>
                    <a:pt x="55164" y="24992"/>
                  </a:lnTo>
                  <a:lnTo>
                    <a:pt x="76937" y="20679"/>
                  </a:lnTo>
                  <a:lnTo>
                    <a:pt x="352438" y="20679"/>
                  </a:lnTo>
                  <a:lnTo>
                    <a:pt x="330173" y="5941"/>
                  </a:lnTo>
                  <a:lnTo>
                    <a:pt x="300272" y="0"/>
                  </a:lnTo>
                  <a:close/>
                </a:path>
                <a:path w="377825" h="370204">
                  <a:moveTo>
                    <a:pt x="352438" y="20679"/>
                  </a:moveTo>
                  <a:lnTo>
                    <a:pt x="300272" y="20679"/>
                  </a:lnTo>
                  <a:lnTo>
                    <a:pt x="321965" y="24992"/>
                  </a:lnTo>
                  <a:lnTo>
                    <a:pt x="339710" y="36747"/>
                  </a:lnTo>
                  <a:lnTo>
                    <a:pt x="351691" y="54164"/>
                  </a:lnTo>
                  <a:lnTo>
                    <a:pt x="356088" y="75467"/>
                  </a:lnTo>
                  <a:lnTo>
                    <a:pt x="356089" y="294540"/>
                  </a:lnTo>
                  <a:lnTo>
                    <a:pt x="351691" y="315843"/>
                  </a:lnTo>
                  <a:lnTo>
                    <a:pt x="339711" y="333261"/>
                  </a:lnTo>
                  <a:lnTo>
                    <a:pt x="321965" y="345015"/>
                  </a:lnTo>
                  <a:lnTo>
                    <a:pt x="300272" y="349329"/>
                  </a:lnTo>
                  <a:lnTo>
                    <a:pt x="352436" y="349329"/>
                  </a:lnTo>
                  <a:lnTo>
                    <a:pt x="354634" y="347874"/>
                  </a:lnTo>
                  <a:lnTo>
                    <a:pt x="371149" y="323882"/>
                  </a:lnTo>
                  <a:lnTo>
                    <a:pt x="377210" y="294540"/>
                  </a:lnTo>
                  <a:lnTo>
                    <a:pt x="377210" y="75467"/>
                  </a:lnTo>
                  <a:lnTo>
                    <a:pt x="371148" y="46124"/>
                  </a:lnTo>
                  <a:lnTo>
                    <a:pt x="354634" y="22132"/>
                  </a:lnTo>
                  <a:lnTo>
                    <a:pt x="352438" y="2067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9286" y="6255369"/>
              <a:ext cx="224262" cy="21815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9582722" y="6179477"/>
              <a:ext cx="847725" cy="370205"/>
            </a:xfrm>
            <a:custGeom>
              <a:avLst/>
              <a:gdLst/>
              <a:ahLst/>
              <a:cxnLst/>
              <a:rect l="l" t="t" r="r" b="b"/>
              <a:pathLst>
                <a:path w="847725" h="370204">
                  <a:moveTo>
                    <a:pt x="377088" y="75476"/>
                  </a:moveTo>
                  <a:lnTo>
                    <a:pt x="371043" y="46126"/>
                  </a:lnTo>
                  <a:lnTo>
                    <a:pt x="356095" y="24409"/>
                  </a:lnTo>
                  <a:lnTo>
                    <a:pt x="356095" y="75476"/>
                  </a:lnTo>
                  <a:lnTo>
                    <a:pt x="356095" y="294551"/>
                  </a:lnTo>
                  <a:lnTo>
                    <a:pt x="351701" y="315849"/>
                  </a:lnTo>
                  <a:lnTo>
                    <a:pt x="339712" y="333260"/>
                  </a:lnTo>
                  <a:lnTo>
                    <a:pt x="321932" y="345020"/>
                  </a:lnTo>
                  <a:lnTo>
                    <a:pt x="300164" y="349338"/>
                  </a:lnTo>
                  <a:lnTo>
                    <a:pt x="76923" y="349338"/>
                  </a:lnTo>
                  <a:lnTo>
                    <a:pt x="55156" y="345020"/>
                  </a:lnTo>
                  <a:lnTo>
                    <a:pt x="37376" y="333260"/>
                  </a:lnTo>
                  <a:lnTo>
                    <a:pt x="25387" y="315849"/>
                  </a:lnTo>
                  <a:lnTo>
                    <a:pt x="20993" y="294551"/>
                  </a:lnTo>
                  <a:lnTo>
                    <a:pt x="20993" y="75476"/>
                  </a:lnTo>
                  <a:lnTo>
                    <a:pt x="25387" y="54165"/>
                  </a:lnTo>
                  <a:lnTo>
                    <a:pt x="37376" y="36753"/>
                  </a:lnTo>
                  <a:lnTo>
                    <a:pt x="55156" y="24993"/>
                  </a:lnTo>
                  <a:lnTo>
                    <a:pt x="76923" y="20688"/>
                  </a:lnTo>
                  <a:lnTo>
                    <a:pt x="300164" y="20688"/>
                  </a:lnTo>
                  <a:lnTo>
                    <a:pt x="321932" y="24993"/>
                  </a:lnTo>
                  <a:lnTo>
                    <a:pt x="339712" y="36753"/>
                  </a:lnTo>
                  <a:lnTo>
                    <a:pt x="351701" y="54165"/>
                  </a:lnTo>
                  <a:lnTo>
                    <a:pt x="356095" y="75476"/>
                  </a:lnTo>
                  <a:lnTo>
                    <a:pt x="356095" y="24409"/>
                  </a:lnTo>
                  <a:lnTo>
                    <a:pt x="354533" y="22136"/>
                  </a:lnTo>
                  <a:lnTo>
                    <a:pt x="352336" y="20688"/>
                  </a:lnTo>
                  <a:lnTo>
                    <a:pt x="330073" y="5943"/>
                  </a:lnTo>
                  <a:lnTo>
                    <a:pt x="300164" y="0"/>
                  </a:lnTo>
                  <a:lnTo>
                    <a:pt x="76923" y="0"/>
                  </a:lnTo>
                  <a:lnTo>
                    <a:pt x="46977" y="5943"/>
                  </a:lnTo>
                  <a:lnTo>
                    <a:pt x="22529" y="22136"/>
                  </a:lnTo>
                  <a:lnTo>
                    <a:pt x="6045" y="46126"/>
                  </a:lnTo>
                  <a:lnTo>
                    <a:pt x="0" y="75476"/>
                  </a:lnTo>
                  <a:lnTo>
                    <a:pt x="0" y="294551"/>
                  </a:lnTo>
                  <a:lnTo>
                    <a:pt x="6045" y="323888"/>
                  </a:lnTo>
                  <a:lnTo>
                    <a:pt x="22529" y="347878"/>
                  </a:lnTo>
                  <a:lnTo>
                    <a:pt x="46977" y="364070"/>
                  </a:lnTo>
                  <a:lnTo>
                    <a:pt x="76923" y="370014"/>
                  </a:lnTo>
                  <a:lnTo>
                    <a:pt x="300164" y="370014"/>
                  </a:lnTo>
                  <a:lnTo>
                    <a:pt x="352336" y="349338"/>
                  </a:lnTo>
                  <a:lnTo>
                    <a:pt x="377088" y="294551"/>
                  </a:lnTo>
                  <a:lnTo>
                    <a:pt x="377088" y="75476"/>
                  </a:lnTo>
                  <a:close/>
                </a:path>
                <a:path w="847725" h="370204">
                  <a:moveTo>
                    <a:pt x="847331" y="75476"/>
                  </a:moveTo>
                  <a:lnTo>
                    <a:pt x="841273" y="46126"/>
                  </a:lnTo>
                  <a:lnTo>
                    <a:pt x="826211" y="24257"/>
                  </a:lnTo>
                  <a:lnTo>
                    <a:pt x="826211" y="75476"/>
                  </a:lnTo>
                  <a:lnTo>
                    <a:pt x="826211" y="294551"/>
                  </a:lnTo>
                  <a:lnTo>
                    <a:pt x="821817" y="315849"/>
                  </a:lnTo>
                  <a:lnTo>
                    <a:pt x="809828" y="333260"/>
                  </a:lnTo>
                  <a:lnTo>
                    <a:pt x="792086" y="345020"/>
                  </a:lnTo>
                  <a:lnTo>
                    <a:pt x="770394" y="349338"/>
                  </a:lnTo>
                  <a:lnTo>
                    <a:pt x="547052" y="349338"/>
                  </a:lnTo>
                  <a:lnTo>
                    <a:pt x="525335" y="345020"/>
                  </a:lnTo>
                  <a:lnTo>
                    <a:pt x="507580" y="333260"/>
                  </a:lnTo>
                  <a:lnTo>
                    <a:pt x="495604" y="315849"/>
                  </a:lnTo>
                  <a:lnTo>
                    <a:pt x="491210" y="294551"/>
                  </a:lnTo>
                  <a:lnTo>
                    <a:pt x="491210" y="75476"/>
                  </a:lnTo>
                  <a:lnTo>
                    <a:pt x="495604" y="54165"/>
                  </a:lnTo>
                  <a:lnTo>
                    <a:pt x="507580" y="36753"/>
                  </a:lnTo>
                  <a:lnTo>
                    <a:pt x="525335" y="24993"/>
                  </a:lnTo>
                  <a:lnTo>
                    <a:pt x="547052" y="20688"/>
                  </a:lnTo>
                  <a:lnTo>
                    <a:pt x="770394" y="20688"/>
                  </a:lnTo>
                  <a:lnTo>
                    <a:pt x="792086" y="24993"/>
                  </a:lnTo>
                  <a:lnTo>
                    <a:pt x="809828" y="36753"/>
                  </a:lnTo>
                  <a:lnTo>
                    <a:pt x="821804" y="54165"/>
                  </a:lnTo>
                  <a:lnTo>
                    <a:pt x="826211" y="75476"/>
                  </a:lnTo>
                  <a:lnTo>
                    <a:pt x="826211" y="24257"/>
                  </a:lnTo>
                  <a:lnTo>
                    <a:pt x="824750" y="22136"/>
                  </a:lnTo>
                  <a:lnTo>
                    <a:pt x="822553" y="20688"/>
                  </a:lnTo>
                  <a:lnTo>
                    <a:pt x="800290" y="5943"/>
                  </a:lnTo>
                  <a:lnTo>
                    <a:pt x="770394" y="0"/>
                  </a:lnTo>
                  <a:lnTo>
                    <a:pt x="547052" y="0"/>
                  </a:lnTo>
                  <a:lnTo>
                    <a:pt x="517144" y="5943"/>
                  </a:lnTo>
                  <a:lnTo>
                    <a:pt x="492683" y="22136"/>
                  </a:lnTo>
                  <a:lnTo>
                    <a:pt x="476186" y="46126"/>
                  </a:lnTo>
                  <a:lnTo>
                    <a:pt x="470128" y="75476"/>
                  </a:lnTo>
                  <a:lnTo>
                    <a:pt x="470128" y="294551"/>
                  </a:lnTo>
                  <a:lnTo>
                    <a:pt x="476186" y="323888"/>
                  </a:lnTo>
                  <a:lnTo>
                    <a:pt x="492683" y="347878"/>
                  </a:lnTo>
                  <a:lnTo>
                    <a:pt x="517144" y="364070"/>
                  </a:lnTo>
                  <a:lnTo>
                    <a:pt x="547052" y="370014"/>
                  </a:lnTo>
                  <a:lnTo>
                    <a:pt x="770394" y="370014"/>
                  </a:lnTo>
                  <a:lnTo>
                    <a:pt x="822553" y="349338"/>
                  </a:lnTo>
                  <a:lnTo>
                    <a:pt x="847331" y="294551"/>
                  </a:lnTo>
                  <a:lnTo>
                    <a:pt x="847331" y="7547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705380" y="6246553"/>
              <a:ext cx="125392" cy="235764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0988700" y="6175412"/>
              <a:ext cx="377825" cy="370205"/>
            </a:xfrm>
            <a:custGeom>
              <a:avLst/>
              <a:gdLst/>
              <a:ahLst/>
              <a:cxnLst/>
              <a:rect l="l" t="t" r="r" b="b"/>
              <a:pathLst>
                <a:path w="377825" h="370204">
                  <a:moveTo>
                    <a:pt x="149783" y="144259"/>
                  </a:moveTo>
                  <a:lnTo>
                    <a:pt x="114122" y="144259"/>
                  </a:lnTo>
                  <a:lnTo>
                    <a:pt x="114122" y="256768"/>
                  </a:lnTo>
                  <a:lnTo>
                    <a:pt x="149783" y="256768"/>
                  </a:lnTo>
                  <a:lnTo>
                    <a:pt x="149783" y="144259"/>
                  </a:lnTo>
                  <a:close/>
                </a:path>
                <a:path w="377825" h="370204">
                  <a:moveTo>
                    <a:pt x="152628" y="108597"/>
                  </a:moveTo>
                  <a:lnTo>
                    <a:pt x="151003" y="100685"/>
                  </a:lnTo>
                  <a:lnTo>
                    <a:pt x="146570" y="94246"/>
                  </a:lnTo>
                  <a:lnTo>
                    <a:pt x="140004" y="89916"/>
                  </a:lnTo>
                  <a:lnTo>
                    <a:pt x="131991" y="88328"/>
                  </a:lnTo>
                  <a:lnTo>
                    <a:pt x="123901" y="89916"/>
                  </a:lnTo>
                  <a:lnTo>
                    <a:pt x="117297" y="94246"/>
                  </a:lnTo>
                  <a:lnTo>
                    <a:pt x="112839" y="100685"/>
                  </a:lnTo>
                  <a:lnTo>
                    <a:pt x="111213" y="108597"/>
                  </a:lnTo>
                  <a:lnTo>
                    <a:pt x="112839" y="116471"/>
                  </a:lnTo>
                  <a:lnTo>
                    <a:pt x="117297" y="122923"/>
                  </a:lnTo>
                  <a:lnTo>
                    <a:pt x="123901" y="127266"/>
                  </a:lnTo>
                  <a:lnTo>
                    <a:pt x="131991" y="128866"/>
                  </a:lnTo>
                  <a:lnTo>
                    <a:pt x="140004" y="127266"/>
                  </a:lnTo>
                  <a:lnTo>
                    <a:pt x="146570" y="122923"/>
                  </a:lnTo>
                  <a:lnTo>
                    <a:pt x="151003" y="116471"/>
                  </a:lnTo>
                  <a:lnTo>
                    <a:pt x="152628" y="108597"/>
                  </a:lnTo>
                  <a:close/>
                </a:path>
                <a:path w="377825" h="370204">
                  <a:moveTo>
                    <a:pt x="377215" y="294538"/>
                  </a:moveTo>
                  <a:lnTo>
                    <a:pt x="377202" y="75463"/>
                  </a:lnTo>
                  <a:lnTo>
                    <a:pt x="371144" y="46126"/>
                  </a:lnTo>
                  <a:lnTo>
                    <a:pt x="356082" y="24244"/>
                  </a:lnTo>
                  <a:lnTo>
                    <a:pt x="356082" y="75463"/>
                  </a:lnTo>
                  <a:lnTo>
                    <a:pt x="356082" y="294538"/>
                  </a:lnTo>
                  <a:lnTo>
                    <a:pt x="351688" y="315836"/>
                  </a:lnTo>
                  <a:lnTo>
                    <a:pt x="339712" y="333260"/>
                  </a:lnTo>
                  <a:lnTo>
                    <a:pt x="321970" y="345008"/>
                  </a:lnTo>
                  <a:lnTo>
                    <a:pt x="300266" y="349326"/>
                  </a:lnTo>
                  <a:lnTo>
                    <a:pt x="76936" y="349326"/>
                  </a:lnTo>
                  <a:lnTo>
                    <a:pt x="55168" y="345008"/>
                  </a:lnTo>
                  <a:lnTo>
                    <a:pt x="37376" y="333260"/>
                  </a:lnTo>
                  <a:lnTo>
                    <a:pt x="25387" y="315836"/>
                  </a:lnTo>
                  <a:lnTo>
                    <a:pt x="20980" y="294538"/>
                  </a:lnTo>
                  <a:lnTo>
                    <a:pt x="20980" y="75463"/>
                  </a:lnTo>
                  <a:lnTo>
                    <a:pt x="25387" y="54152"/>
                  </a:lnTo>
                  <a:lnTo>
                    <a:pt x="37376" y="36741"/>
                  </a:lnTo>
                  <a:lnTo>
                    <a:pt x="55168" y="24980"/>
                  </a:lnTo>
                  <a:lnTo>
                    <a:pt x="76936" y="20675"/>
                  </a:lnTo>
                  <a:lnTo>
                    <a:pt x="300266" y="20675"/>
                  </a:lnTo>
                  <a:lnTo>
                    <a:pt x="321957" y="24980"/>
                  </a:lnTo>
                  <a:lnTo>
                    <a:pt x="339712" y="36741"/>
                  </a:lnTo>
                  <a:lnTo>
                    <a:pt x="351688" y="54152"/>
                  </a:lnTo>
                  <a:lnTo>
                    <a:pt x="356082" y="75463"/>
                  </a:lnTo>
                  <a:lnTo>
                    <a:pt x="356082" y="24244"/>
                  </a:lnTo>
                  <a:lnTo>
                    <a:pt x="354634" y="22136"/>
                  </a:lnTo>
                  <a:lnTo>
                    <a:pt x="352425" y="20675"/>
                  </a:lnTo>
                  <a:lnTo>
                    <a:pt x="330174" y="5943"/>
                  </a:lnTo>
                  <a:lnTo>
                    <a:pt x="300266" y="0"/>
                  </a:lnTo>
                  <a:lnTo>
                    <a:pt x="76936" y="0"/>
                  </a:lnTo>
                  <a:lnTo>
                    <a:pt x="47040" y="5943"/>
                  </a:lnTo>
                  <a:lnTo>
                    <a:pt x="22580" y="22136"/>
                  </a:lnTo>
                  <a:lnTo>
                    <a:pt x="6057" y="46126"/>
                  </a:lnTo>
                  <a:lnTo>
                    <a:pt x="0" y="75463"/>
                  </a:lnTo>
                  <a:lnTo>
                    <a:pt x="0" y="294538"/>
                  </a:lnTo>
                  <a:lnTo>
                    <a:pt x="6057" y="323875"/>
                  </a:lnTo>
                  <a:lnTo>
                    <a:pt x="22580" y="347878"/>
                  </a:lnTo>
                  <a:lnTo>
                    <a:pt x="47040" y="364058"/>
                  </a:lnTo>
                  <a:lnTo>
                    <a:pt x="76936" y="370001"/>
                  </a:lnTo>
                  <a:lnTo>
                    <a:pt x="300266" y="370001"/>
                  </a:lnTo>
                  <a:lnTo>
                    <a:pt x="330174" y="364058"/>
                  </a:lnTo>
                  <a:lnTo>
                    <a:pt x="352437" y="349326"/>
                  </a:lnTo>
                  <a:lnTo>
                    <a:pt x="354634" y="347878"/>
                  </a:lnTo>
                  <a:lnTo>
                    <a:pt x="371144" y="323875"/>
                  </a:lnTo>
                  <a:lnTo>
                    <a:pt x="377215" y="2945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67026" y="6316892"/>
              <a:ext cx="111217" cy="115276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1474224" y="6175406"/>
              <a:ext cx="377190" cy="370205"/>
            </a:xfrm>
            <a:custGeom>
              <a:avLst/>
              <a:gdLst/>
              <a:ahLst/>
              <a:cxnLst/>
              <a:rect l="l" t="t" r="r" b="b"/>
              <a:pathLst>
                <a:path w="377190" h="370204">
                  <a:moveTo>
                    <a:pt x="300203" y="0"/>
                  </a:moveTo>
                  <a:lnTo>
                    <a:pt x="76937" y="0"/>
                  </a:lnTo>
                  <a:lnTo>
                    <a:pt x="47007" y="5941"/>
                  </a:lnTo>
                  <a:lnTo>
                    <a:pt x="22549" y="22131"/>
                  </a:lnTo>
                  <a:lnTo>
                    <a:pt x="6051" y="46121"/>
                  </a:lnTo>
                  <a:lnTo>
                    <a:pt x="0" y="75460"/>
                  </a:lnTo>
                  <a:lnTo>
                    <a:pt x="0" y="294540"/>
                  </a:lnTo>
                  <a:lnTo>
                    <a:pt x="6052" y="323881"/>
                  </a:lnTo>
                  <a:lnTo>
                    <a:pt x="22550" y="347872"/>
                  </a:lnTo>
                  <a:lnTo>
                    <a:pt x="47007" y="364064"/>
                  </a:lnTo>
                  <a:lnTo>
                    <a:pt x="76938" y="370006"/>
                  </a:lnTo>
                  <a:lnTo>
                    <a:pt x="300203" y="370006"/>
                  </a:lnTo>
                  <a:lnTo>
                    <a:pt x="330134" y="364064"/>
                  </a:lnTo>
                  <a:lnTo>
                    <a:pt x="352393" y="349327"/>
                  </a:lnTo>
                  <a:lnTo>
                    <a:pt x="76938" y="349327"/>
                  </a:lnTo>
                  <a:lnTo>
                    <a:pt x="55165" y="345014"/>
                  </a:lnTo>
                  <a:lnTo>
                    <a:pt x="37378" y="333259"/>
                  </a:lnTo>
                  <a:lnTo>
                    <a:pt x="25383" y="315842"/>
                  </a:lnTo>
                  <a:lnTo>
                    <a:pt x="20983" y="294540"/>
                  </a:lnTo>
                  <a:lnTo>
                    <a:pt x="20983" y="75460"/>
                  </a:lnTo>
                  <a:lnTo>
                    <a:pt x="25382" y="54158"/>
                  </a:lnTo>
                  <a:lnTo>
                    <a:pt x="37378" y="36740"/>
                  </a:lnTo>
                  <a:lnTo>
                    <a:pt x="55164" y="24985"/>
                  </a:lnTo>
                  <a:lnTo>
                    <a:pt x="76937" y="20672"/>
                  </a:lnTo>
                  <a:lnTo>
                    <a:pt x="352386" y="20672"/>
                  </a:lnTo>
                  <a:lnTo>
                    <a:pt x="330133" y="5941"/>
                  </a:lnTo>
                  <a:lnTo>
                    <a:pt x="300203" y="0"/>
                  </a:lnTo>
                  <a:close/>
                </a:path>
                <a:path w="377190" h="370204">
                  <a:moveTo>
                    <a:pt x="352386" y="20672"/>
                  </a:moveTo>
                  <a:lnTo>
                    <a:pt x="300203" y="20672"/>
                  </a:lnTo>
                  <a:lnTo>
                    <a:pt x="321936" y="24985"/>
                  </a:lnTo>
                  <a:lnTo>
                    <a:pt x="339702" y="36740"/>
                  </a:lnTo>
                  <a:lnTo>
                    <a:pt x="351690" y="54158"/>
                  </a:lnTo>
                  <a:lnTo>
                    <a:pt x="356088" y="75460"/>
                  </a:lnTo>
                  <a:lnTo>
                    <a:pt x="356089" y="294540"/>
                  </a:lnTo>
                  <a:lnTo>
                    <a:pt x="351690" y="315842"/>
                  </a:lnTo>
                  <a:lnTo>
                    <a:pt x="339702" y="333259"/>
                  </a:lnTo>
                  <a:lnTo>
                    <a:pt x="321936" y="345014"/>
                  </a:lnTo>
                  <a:lnTo>
                    <a:pt x="300203" y="349327"/>
                  </a:lnTo>
                  <a:lnTo>
                    <a:pt x="352393" y="349327"/>
                  </a:lnTo>
                  <a:lnTo>
                    <a:pt x="354591" y="347872"/>
                  </a:lnTo>
                  <a:lnTo>
                    <a:pt x="371089" y="323881"/>
                  </a:lnTo>
                  <a:lnTo>
                    <a:pt x="377141" y="294540"/>
                  </a:lnTo>
                  <a:lnTo>
                    <a:pt x="377141" y="75460"/>
                  </a:lnTo>
                  <a:lnTo>
                    <a:pt x="371089" y="46121"/>
                  </a:lnTo>
                  <a:lnTo>
                    <a:pt x="354591" y="22131"/>
                  </a:lnTo>
                  <a:lnTo>
                    <a:pt x="352386" y="2067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581425" y="6290601"/>
              <a:ext cx="174858" cy="141328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784656" y="5701385"/>
            <a:ext cx="2635250" cy="757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spc="-5" dirty="0">
                <a:solidFill>
                  <a:srgbClr val="FFFFFF"/>
                </a:solidFill>
                <a:latin typeface="Calibri"/>
                <a:cs typeface="Calibri"/>
              </a:rPr>
              <a:t>Thank</a:t>
            </a:r>
            <a:r>
              <a:rPr sz="4800" spc="-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4800" spc="-135" dirty="0">
                <a:solidFill>
                  <a:srgbClr val="FFFFFF"/>
                </a:solidFill>
                <a:latin typeface="Calibri"/>
                <a:cs typeface="Calibri"/>
              </a:rPr>
              <a:t>You</a:t>
            </a:r>
            <a:endParaRPr sz="48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0" y="3049523"/>
            <a:ext cx="390525" cy="3090545"/>
          </a:xfrm>
          <a:custGeom>
            <a:avLst/>
            <a:gdLst/>
            <a:ahLst/>
            <a:cxnLst/>
            <a:rect l="l" t="t" r="r" b="b"/>
            <a:pathLst>
              <a:path w="390525" h="3090545">
                <a:moveTo>
                  <a:pt x="377444" y="0"/>
                </a:moveTo>
                <a:lnTo>
                  <a:pt x="0" y="374792"/>
                </a:lnTo>
                <a:lnTo>
                  <a:pt x="0" y="3090421"/>
                </a:lnTo>
                <a:lnTo>
                  <a:pt x="390144" y="2698457"/>
                </a:lnTo>
                <a:lnTo>
                  <a:pt x="377444" y="0"/>
                </a:lnTo>
                <a:close/>
              </a:path>
            </a:pathLst>
          </a:custGeom>
          <a:solidFill>
            <a:srgbClr val="669BB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425940" y="202692"/>
            <a:ext cx="2580131" cy="120548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CA140A4-559E-4AB7-B9D2-155B60211A4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1FD0B6-B118-4EDE-A676-2CDA304DF80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6703EA1-CA7A-469B-9C22-954113A29E3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</TotalTime>
  <Words>2958</Words>
  <Application>Microsoft Macintosh PowerPoint</Application>
  <PresentationFormat>Widescreen</PresentationFormat>
  <Paragraphs>849</Paragraphs>
  <Slides>41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3" baseType="lpstr">
      <vt:lpstr>Alexandria</vt:lpstr>
      <vt:lpstr>Aptos</vt:lpstr>
      <vt:lpstr>Arial</vt:lpstr>
      <vt:lpstr>Arial MT</vt:lpstr>
      <vt:lpstr>Calibri</vt:lpstr>
      <vt:lpstr>Comic Sans MS</vt:lpstr>
      <vt:lpstr>Roboto Light</vt:lpstr>
      <vt:lpstr>Sakkal Majalla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The Four Basic Financial Statements</vt:lpstr>
      <vt:lpstr>PowerPoint Presentation</vt:lpstr>
      <vt:lpstr>PowerPoint Presentation</vt:lpstr>
      <vt:lpstr>Revenues and expenses determine if a net income  or net loss occurs as follows:</vt:lpstr>
      <vt:lpstr>Changes in Owner’s Equity Statement</vt:lpstr>
      <vt:lpstr>PowerPoint Presentation</vt:lpstr>
      <vt:lpstr>Statement of Financial Position (Balance sheet)</vt:lpstr>
      <vt:lpstr>PowerPoint Presentation</vt:lpstr>
      <vt:lpstr>Example (1)</vt:lpstr>
      <vt:lpstr>PowerPoint Presentation</vt:lpstr>
      <vt:lpstr>Example(2) Given the following trial balance:</vt:lpstr>
      <vt:lpstr>PowerPoint Presentation</vt:lpstr>
      <vt:lpstr>STATEMENT OF OWNER'S EQUITY</vt:lpstr>
      <vt:lpstr>BALANCE SHEET</vt:lpstr>
      <vt:lpstr>Example(3) Given the following trial balance:</vt:lpstr>
      <vt:lpstr>income statement for the year ended Dec. 31, 2024</vt:lpstr>
      <vt:lpstr>DO IT! Financial Statement Items</vt:lpstr>
      <vt:lpstr>Multiple Choice 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Dr. MohamedHussein</cp:lastModifiedBy>
  <cp:revision>9</cp:revision>
  <dcterms:created xsi:type="dcterms:W3CDTF">2024-05-28T17:17:42Z</dcterms:created>
  <dcterms:modified xsi:type="dcterms:W3CDTF">2025-02-13T01:22:44Z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2024-05-28T00:00:00Z</vt:filetime>
  </property>
  <property fmtid="{D5CDD505-2E9C-101B-9397-08002B2CF9AE}" pid="3" name="Creator">
    <vt:lpwstr>Microsoft® PowerPoint® LTSC</vt:lpwstr>
  </property>
  <property fmtid="{D5CDD505-2E9C-101B-9397-08002B2CF9AE}" pid="4" name="LastSaved">
    <vt:filetime>2024-05-28T00:00:00Z</vt:filetime>
  </property>
  <property fmtid="{D5CDD505-2E9C-101B-9397-08002B2CF9AE}" pid="5" name="ContentTypeId">
    <vt:lpwstr>0x0101006A254F5D6A14094B8840E79896A2F150</vt:lpwstr>
  </property>
  <property fmtid="{D5CDD505-2E9C-101B-9397-08002B2CF9AE}" pid="6" name="MSIP_Label_ea4c0c79-1302-4598-89cc-fc5f9b666c02_Enabled">
    <vt:lpwstr>true</vt:lpwstr>
  </property>
  <property fmtid="{D5CDD505-2E9C-101B-9397-08002B2CF9AE}" pid="7" name="MSIP_Label_ea4c0c79-1302-4598-89cc-fc5f9b666c02_SetDate">
    <vt:lpwstr>2024-10-09T18:21:24Z</vt:lpwstr>
  </property>
  <property fmtid="{D5CDD505-2E9C-101B-9397-08002B2CF9AE}" pid="8" name="MSIP_Label_ea4c0c79-1302-4598-89cc-fc5f9b666c02_Method">
    <vt:lpwstr>Standard</vt:lpwstr>
  </property>
  <property fmtid="{D5CDD505-2E9C-101B-9397-08002B2CF9AE}" pid="9" name="MSIP_Label_ea4c0c79-1302-4598-89cc-fc5f9b666c02_Name">
    <vt:lpwstr>defa4170-0d19-0005-0004-bc88714345d2</vt:lpwstr>
  </property>
  <property fmtid="{D5CDD505-2E9C-101B-9397-08002B2CF9AE}" pid="10" name="MSIP_Label_ea4c0c79-1302-4598-89cc-fc5f9b666c02_SiteId">
    <vt:lpwstr>d929240e-472e-4f27-9319-d188d429d45e</vt:lpwstr>
  </property>
  <property fmtid="{D5CDD505-2E9C-101B-9397-08002B2CF9AE}" pid="11" name="MSIP_Label_ea4c0c79-1302-4598-89cc-fc5f9b666c02_ActionId">
    <vt:lpwstr>c31e2197-b843-4717-9c37-6c637695b447</vt:lpwstr>
  </property>
  <property fmtid="{D5CDD505-2E9C-101B-9397-08002B2CF9AE}" pid="12" name="MSIP_Label_ea4c0c79-1302-4598-89cc-fc5f9b666c02_ContentBits">
    <vt:lpwstr>0</vt:lpwstr>
  </property>
</Properties>
</file>