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481" r:id="rId2"/>
    <p:sldId id="256" r:id="rId3"/>
    <p:sldId id="276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1" r:id="rId14"/>
    <p:sldId id="492" r:id="rId15"/>
    <p:sldId id="493" r:id="rId16"/>
    <p:sldId id="494" r:id="rId17"/>
    <p:sldId id="496" r:id="rId18"/>
    <p:sldId id="495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1" r:id="rId34"/>
    <p:sldId id="512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1"/>
            <p14:sldId id="256"/>
            <p14:sldId id="276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6"/>
            <p14:sldId id="495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99" d="100"/>
          <a:sy n="99" d="100"/>
        </p:scale>
        <p:origin x="312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246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=TD0aOP6ktDM 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sv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7.png"/><Relationship Id="rId5" Type="http://schemas.openxmlformats.org/officeDocument/2006/relationships/image" Target="../media/image3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67196" y="1622808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MGM332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47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1"/>
            <a:ext cx="9144000" cy="6834187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 rtl="1"/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6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Groups in Organizations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4108" y="68245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ar-SA" dirty="0"/>
              <a:t>كيف يفكر صانع القرار في تحقيق الأهداف ؟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8" name="WhatsApp Video 2023-07-12 at 8.05.57 PM.mp4">
            <a:hlinkClick r:id="" action="ppaction://media"/>
            <a:extLst>
              <a:ext uri="{FF2B5EF4-FFF2-40B4-BE49-F238E27FC236}">
                <a16:creationId xmlns:a16="http://schemas.microsoft.com/office/drawing/2014/main" id="{CE4DDF69-2963-CC42-8177-F93EEFDBE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791" y="1416050"/>
            <a:ext cx="6096000" cy="3454400"/>
          </a:xfrm>
          <a:prstGeom prst="rect">
            <a:avLst/>
          </a:prstGeom>
          <a:ln w="9525" cap="flat">
            <a:solidFill>
              <a:srgbClr val="383838"/>
            </a:solidFill>
          </a:ln>
          <a:effectLst>
            <a:outerShdw blurRad="152400" dist="317500" dir="6000000" sx="105000" sy="105000" algn="tl" rotWithShape="0">
              <a:srgbClr val="000000">
                <a:alpha val="30000"/>
              </a:srgbClr>
            </a:outerShdw>
          </a:effectLst>
          <a:scene3d>
            <a:camera prst="perspectiveRight" fov="2100000">
              <a:rot lat="0" lon="20400000" rev="0"/>
            </a:camera>
            <a:lightRig rig="threePt" dir="t"/>
          </a:scene3d>
          <a:sp3d extrusionH="889000" prstMaterial="matte">
            <a:extrusionClr>
              <a:srgbClr val="777777"/>
            </a:extrusionClr>
          </a:sp3d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4949" y="17596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43">
            <a:extLst>
              <a:ext uri="{FF2B5EF4-FFF2-40B4-BE49-F238E27FC236}">
                <a16:creationId xmlns:a16="http://schemas.microsoft.com/office/drawing/2014/main" id="{779E3A7F-9355-D57D-061C-CA8A40B79669}"/>
              </a:ext>
            </a:extLst>
          </p:cNvPr>
          <p:cNvSpPr txBox="1">
            <a:spLocks noGrp="1"/>
          </p:cNvSpPr>
          <p:nvPr/>
        </p:nvSpPr>
        <p:spPr>
          <a:xfrm>
            <a:off x="1741488" y="577057"/>
            <a:ext cx="8709024" cy="5703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50000"/>
              </a:lnSpc>
              <a:buSzPct val="25000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6.1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chemeClr val="dk1"/>
                </a:solidFill>
              </a:rPr>
              <a:t>Characteristics of an effective team </a:t>
            </a:r>
            <a:endParaRPr lang="ar-SA" sz="2400" dirty="0">
              <a:solidFill>
                <a:schemeClr val="dk1"/>
              </a:solidFill>
            </a:endParaRPr>
          </a:p>
          <a:p>
            <a:pPr marL="0" lvl="0" indent="0">
              <a:lnSpc>
                <a:spcPct val="150000"/>
              </a:lnSpc>
              <a:buSzPct val="25000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6.2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Practice effective group participation</a:t>
            </a: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6.3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Identify types of groups in organizations</a:t>
            </a: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6.4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the team-based organization</a:t>
            </a: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6.5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group processes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6.6</a:t>
            </a:r>
            <a:r>
              <a:rPr lang="en-US" sz="2400" dirty="0">
                <a:solidFill>
                  <a:schemeClr val="dk1"/>
                </a:solidFill>
              </a:rPr>
              <a:t> Describe working in groups</a:t>
            </a:r>
          </a:p>
          <a:p>
            <a:pPr marL="0" lvl="0" indent="0">
              <a:lnSpc>
                <a:spcPct val="150000"/>
              </a:lnSpc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6.7</a:t>
            </a:r>
            <a:r>
              <a:rPr lang="en-US" sz="2400" dirty="0">
                <a:solidFill>
                  <a:schemeClr val="dk1"/>
                </a:solidFill>
              </a:rPr>
              <a:t> Describe positive and negative participation behaviors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48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4156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Introduction: Groups in Organizations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58">
            <a:extLst>
              <a:ext uri="{FF2B5EF4-FFF2-40B4-BE49-F238E27FC236}">
                <a16:creationId xmlns:a16="http://schemas.microsoft.com/office/drawing/2014/main" id="{3EEFD16F-F652-0C53-2646-D4B5E6B9143F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>
              <a:buSzPct val="25000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6.1 </a:t>
            </a:r>
            <a:r>
              <a:rPr lang="en-US" sz="3200" dirty="0">
                <a:solidFill>
                  <a:schemeClr val="dk1"/>
                </a:solidFill>
              </a:rPr>
              <a:t>Characteristics of an effective team</a:t>
            </a:r>
          </a:p>
        </p:txBody>
      </p:sp>
    </p:spTree>
    <p:extLst>
      <p:ext uri="{BB962C8B-B14F-4D97-AF65-F5344CB8AC3E}">
        <p14:creationId xmlns:p14="http://schemas.microsoft.com/office/powerpoint/2010/main" val="4641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Characteristics Of An Effective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1DEE90-3725-1041-AD49-44C33419E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837766"/>
            <a:ext cx="6487197" cy="536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5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4949" y="68245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Types of Groups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90">
            <a:extLst>
              <a:ext uri="{FF2B5EF4-FFF2-40B4-BE49-F238E27FC236}">
                <a16:creationId xmlns:a16="http://schemas.microsoft.com/office/drawing/2014/main" id="{14B5D2EB-D252-D759-C600-8B9E49ACF6EE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6.3 Identify types of groups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512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2285" y="17596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6.2 Small-Group Experiences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D5EEE25-72E7-644F-8785-25FE2F64879B}"/>
              </a:ext>
            </a:extLst>
          </p:cNvPr>
          <p:cNvSpPr/>
          <p:nvPr/>
        </p:nvSpPr>
        <p:spPr>
          <a:xfrm>
            <a:off x="1410821" y="2001959"/>
            <a:ext cx="5257800" cy="2961452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 </a:t>
            </a:r>
            <a:r>
              <a:rPr lang="en-US" sz="1600" b="1" dirty="0"/>
              <a:t>Different types of organizational groups</a:t>
            </a:r>
          </a:p>
          <a:p>
            <a:pPr marL="457200" lvl="2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Formal groups have well-defined objectives, regulations, processes</a:t>
            </a:r>
          </a:p>
          <a:p>
            <a:pPr marL="457200" lvl="2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Examples of formal groups include sales teams, quality teams, problem-solving groups</a:t>
            </a:r>
          </a:p>
          <a:p>
            <a:pPr marL="457200" lvl="2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Informal groups have a mix of social and task functions</a:t>
            </a:r>
          </a:p>
          <a:p>
            <a:pPr marL="457200" lvl="2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Examples of informal groups include groups coming together for social events, athletic competitions, coffee breaks</a:t>
            </a:r>
          </a:p>
          <a:p>
            <a:pPr marL="457200" lvl="2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Other groups have solely social support purposes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248DFB-A8F5-F34B-A257-E41120B8B6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3821" y="1894590"/>
            <a:ext cx="4417357" cy="29449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2487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4108" y="68245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Formal vs Informal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AD0156F-B277-8045-887F-66909198CD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131"/>
          <a:stretch/>
        </p:blipFill>
        <p:spPr>
          <a:xfrm>
            <a:off x="1943100" y="1422400"/>
            <a:ext cx="8305800" cy="40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08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4949" y="115121"/>
            <a:ext cx="8443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Homogeneous Vs Heterogeneous Groups In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500C32F-9FF6-D043-927D-9B1C571563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407"/>
          <a:stretch/>
        </p:blipFill>
        <p:spPr>
          <a:xfrm>
            <a:off x="2781300" y="1127125"/>
            <a:ext cx="6629400" cy="46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0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4108" y="68245"/>
            <a:ext cx="8443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Self-managing teams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1034F4A-0A2E-2348-8F71-C66C3FDED3F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143000"/>
            <a:ext cx="9144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5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4949" y="89483"/>
            <a:ext cx="8443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Project teams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FFF332-85D3-624C-B741-BD2A262999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5729" y="1167689"/>
            <a:ext cx="5041942" cy="45226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5F7E123-0A57-B94D-954F-E1E8334DE2CE}"/>
              </a:ext>
            </a:extLst>
          </p:cNvPr>
          <p:cNvSpPr/>
          <p:nvPr/>
        </p:nvSpPr>
        <p:spPr>
          <a:xfrm>
            <a:off x="1784329" y="2234489"/>
            <a:ext cx="4572000" cy="1654812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dirty="0"/>
              <a:t>Point 2 – </a:t>
            </a:r>
            <a:r>
              <a:rPr lang="en-US" sz="2800" b="1" dirty="0"/>
              <a:t>Project Teams</a:t>
            </a:r>
          </a:p>
          <a:p>
            <a:pPr lvl="0">
              <a:lnSpc>
                <a:spcPct val="90000"/>
              </a:lnSpc>
              <a:buSzPct val="25000"/>
            </a:pPr>
            <a:endParaRPr lang="en-US" dirty="0"/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Formed for a fixed period of time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Aim to achieve particular goals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selected from similar or 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</a:t>
            </a: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varied organizational groups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76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0315" y="95443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(1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C85FE3-0888-5143-AEEC-7186F49C04F6}"/>
              </a:ext>
            </a:extLst>
          </p:cNvPr>
          <p:cNvSpPr/>
          <p:nvPr/>
        </p:nvSpPr>
        <p:spPr>
          <a:xfrm>
            <a:off x="6067042" y="1524052"/>
            <a:ext cx="4572000" cy="3814378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2400" b="1" dirty="0"/>
              <a:t>Primary Work Teams</a:t>
            </a:r>
            <a:endParaRPr lang="ar-SA" sz="2400" b="1" dirty="0"/>
          </a:p>
          <a:p>
            <a:pPr lvl="0">
              <a:lnSpc>
                <a:spcPct val="90000"/>
              </a:lnSpc>
              <a:buSzPct val="25000"/>
            </a:pPr>
            <a:endParaRPr lang="en-US" sz="1200" b="1" dirty="0"/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– Long-standing teams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Roles gradually change with time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Team membership remains fairly steady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Structured organizational functions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3 – Prefab group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dirty="0"/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have no prior experience working with each other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Developed to simply produce predictable production levels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Well-defined behavioral guidelines set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53A946-DF08-F54C-8309-B8AD0E2328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957" y="1519570"/>
            <a:ext cx="4361685" cy="2913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439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62902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(2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316CD5-6826-1349-AC35-4B662D73BC4C}"/>
              </a:ext>
            </a:extLst>
          </p:cNvPr>
          <p:cNvSpPr/>
          <p:nvPr/>
        </p:nvSpPr>
        <p:spPr>
          <a:xfrm>
            <a:off x="6647799" y="1043057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b="1" dirty="0"/>
              <a:t>Directional Groups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Comprised of numerous organizational and extra-organizational constituencies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Decisions often made epitomizing differing viewpoints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Require effective leadership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Depend on information-seeking and communication processes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Referred to as cross-functional groups or executive leadership teams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Review performances of other organizational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 policies and develop vision of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Examples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Management teams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Standing committees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Boards of directors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2D07C2-62BF-854A-8F67-433ABB8E6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200" y="1025128"/>
            <a:ext cx="7236398" cy="480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3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1213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(3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723E32B-69E9-9A4A-A34B-A5AD541CAE6F}"/>
              </a:ext>
            </a:extLst>
          </p:cNvPr>
          <p:cNvSpPr/>
          <p:nvPr/>
        </p:nvSpPr>
        <p:spPr>
          <a:xfrm>
            <a:off x="6400800" y="1351508"/>
            <a:ext cx="3886200" cy="415498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400" b="1" dirty="0"/>
              <a:t>Quality Teams</a:t>
            </a:r>
            <a:endParaRPr lang="ar-SA" sz="24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Primary purpose of problem solving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Meet on a regular basis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Managed by supervisor or elected member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</a:t>
            </a:r>
            <a:r>
              <a:rPr lang="en-US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belong to one particular</a:t>
            </a:r>
            <a:endParaRPr lang="ar-SA" sz="1600" b="1" kern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             </a:t>
            </a:r>
            <a:r>
              <a:rPr lang="en-US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 area of expertise </a:t>
            </a:r>
            <a:endParaRPr lang="ar-SA" sz="1200" b="1" kern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and work with the same technology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 and propose solutions to problems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Resolve quantity or quality issues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Solve problems highlighted by management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are trained in group dynamics, problem solving, communication, quality control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F23B2F-BB65-2B43-8D92-37B5FD3952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2067853"/>
            <a:ext cx="4191000" cy="2794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20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138501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(4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75AE489-1F5D-6947-91C8-C0C5EF1EA3D0}"/>
              </a:ext>
            </a:extLst>
          </p:cNvPr>
          <p:cNvSpPr/>
          <p:nvPr/>
        </p:nvSpPr>
        <p:spPr>
          <a:xfrm>
            <a:off x="1924843" y="4254732"/>
            <a:ext cx="5791200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Aim to finish a particular task or project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Strategize about initiating project-level or organizational changes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Analyze the process of restructuring organizational roles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EC7162-1CB3-3940-BA19-92210F0F054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433718"/>
            <a:ext cx="4229784" cy="2825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26B53C7-3D99-5F40-91CD-DC4D3D1A3480}"/>
              </a:ext>
            </a:extLst>
          </p:cNvPr>
          <p:cNvSpPr/>
          <p:nvPr/>
        </p:nvSpPr>
        <p:spPr>
          <a:xfrm>
            <a:off x="6019800" y="2003559"/>
            <a:ext cx="4572000" cy="2282676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800" b="1" dirty="0"/>
              <a:t>Task Force Groups</a:t>
            </a:r>
            <a:endParaRPr lang="ar-SA" sz="2800" b="1" dirty="0"/>
          </a:p>
          <a:p>
            <a:pPr lvl="0">
              <a:buSzPct val="25000"/>
            </a:pPr>
            <a:endParaRPr lang="en-US" sz="5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  <a:endParaRPr lang="ar-SA" sz="1200" dirty="0"/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u="sng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Established with respect to the members’ technical specialties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Face challenges regarding organizational versus subgroup goals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ar-SA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qualified employees from various levels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of the organization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16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65801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(5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93DEBA-E963-864E-9765-A90DA6280D34}"/>
              </a:ext>
            </a:extLst>
          </p:cNvPr>
          <p:cNvSpPr/>
          <p:nvPr/>
        </p:nvSpPr>
        <p:spPr>
          <a:xfrm>
            <a:off x="5943600" y="1600200"/>
            <a:ext cx="4572000" cy="3282950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800" b="1" dirty="0"/>
              <a:t>Steering Committees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Give direction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to the advancement of a goal, plan, issue, program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need to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have authority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and a willingness to take responsibility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Execute proposed plans of task force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Effect the implementation of organizational plans, processes, or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Supervise the progress of new plans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D33076-9F25-5945-8DC7-5A767C8CA74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2297723"/>
            <a:ext cx="4572000" cy="21980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897087-B0C2-6044-BCB4-D1493A95D0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3697285"/>
            <a:ext cx="2627997" cy="156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83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65013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(6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D917A37-9095-B240-A72C-648EE6848E0B}"/>
              </a:ext>
            </a:extLst>
          </p:cNvPr>
          <p:cNvSpPr/>
          <p:nvPr/>
        </p:nvSpPr>
        <p:spPr>
          <a:xfrm>
            <a:off x="1745876" y="1794988"/>
            <a:ext cx="4572000" cy="2472472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800" b="1" dirty="0"/>
              <a:t>Focus Groups</a:t>
            </a:r>
            <a:endParaRPr lang="ar-SA" sz="18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Consist of individuals who are aware of specific problems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Discuss problems; come up with effective solutions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Gather information and quickly get feedback on planned strategies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Analyze employee satisfaction, recommend policy changes, reveal ineffectively defined issues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1FB8A7-B34D-C34D-BB06-C09D8AB25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6591" y="1211126"/>
            <a:ext cx="4459532" cy="443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7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12713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(7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F20433F-F27B-DD42-9186-A3AE638B7EC9}"/>
              </a:ext>
            </a:extLst>
          </p:cNvPr>
          <p:cNvSpPr/>
          <p:nvPr/>
        </p:nvSpPr>
        <p:spPr>
          <a:xfrm>
            <a:off x="1536676" y="1464360"/>
            <a:ext cx="5858435" cy="3929281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400" b="1" dirty="0"/>
              <a:t>Geographically Diverse Teams</a:t>
            </a:r>
          </a:p>
          <a:p>
            <a:pPr lvl="0">
              <a:buSzPct val="25000"/>
            </a:pPr>
            <a:endParaRPr lang="en-US" sz="24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Referred to as networked or virtual teams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are connected across time zones, 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distance, language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interact with each other via networked computers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, audio, video links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Depend heavily on technology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  <a:endParaRPr lang="ar-SA" sz="1200" dirty="0"/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Solve complicated problems without face-to-face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Employ a healthy mix of human and technological competencies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Used in sales, transaction processing, manufacturing, service support functions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7C2E17-2981-C244-9A15-810213D89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559" y="1464360"/>
            <a:ext cx="5789764" cy="326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2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1213" y="146273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(8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8BB970E-CA56-A04E-819B-48E79716D25B}"/>
              </a:ext>
            </a:extLst>
          </p:cNvPr>
          <p:cNvSpPr/>
          <p:nvPr/>
        </p:nvSpPr>
        <p:spPr>
          <a:xfrm>
            <a:off x="5230035" y="1294665"/>
            <a:ext cx="4572000" cy="1793311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2400" b="1" dirty="0"/>
              <a:t>Social Support Groups</a:t>
            </a:r>
            <a:endParaRPr lang="ar-SA" sz="2400" b="1" dirty="0"/>
          </a:p>
          <a:p>
            <a:pPr lvl="0">
              <a:lnSpc>
                <a:spcPct val="90000"/>
              </a:lnSpc>
              <a:buSzPct val="25000"/>
            </a:pPr>
            <a:endParaRPr lang="en-US" sz="1200" b="1" dirty="0"/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Provide informal social support to group members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Stimulate trust and cohesiveness among members; thus, leading to task accomplishment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406EDD-7618-0D4C-B9C6-4EBA0CE02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177" y="3047496"/>
            <a:ext cx="3810000" cy="3413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1C898D0-1439-2842-B188-BA11454EF7C2}"/>
              </a:ext>
            </a:extLst>
          </p:cNvPr>
          <p:cNvSpPr/>
          <p:nvPr/>
        </p:nvSpPr>
        <p:spPr>
          <a:xfrm>
            <a:off x="907531" y="1636567"/>
            <a:ext cx="4572000" cy="1793311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– Overview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dirty="0"/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Established to discuss task considerations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Subgroups of larger task groups among members with similar organizational interests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Interlinked with organizational communication and satisfaction and competency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typically possess relatively high levels of communication competencies 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DFE062-BCAA-3647-A903-503461BC35D3}"/>
              </a:ext>
            </a:extLst>
          </p:cNvPr>
          <p:cNvSpPr/>
          <p:nvPr/>
        </p:nvSpPr>
        <p:spPr>
          <a:xfrm>
            <a:off x="6718176" y="3143729"/>
            <a:ext cx="4572000" cy="1346010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3 – Examples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Work teams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Quality teams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Task forces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Steering committees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groups</a:t>
            </a:r>
          </a:p>
        </p:txBody>
      </p:sp>
    </p:spTree>
    <p:extLst>
      <p:ext uri="{BB962C8B-B14F-4D97-AF65-F5344CB8AC3E}">
        <p14:creationId xmlns:p14="http://schemas.microsoft.com/office/powerpoint/2010/main" val="2986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1872" y="91545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(9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696A07-8756-CF4F-8507-2C8858123A31}"/>
              </a:ext>
            </a:extLst>
          </p:cNvPr>
          <p:cNvSpPr/>
          <p:nvPr/>
        </p:nvSpPr>
        <p:spPr>
          <a:xfrm>
            <a:off x="1604108" y="2546630"/>
            <a:ext cx="4572000" cy="2195473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b="1" dirty="0"/>
              <a:t>Interorganizational Groups</a:t>
            </a:r>
            <a:endParaRPr lang="ar-SA" sz="12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Established to accomplish particular targets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Collective performance better than individual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must be well-versed in a wide range of technical and communication competencies</a:t>
            </a:r>
          </a:p>
          <a:p>
            <a:pPr lvl="0">
              <a:buSzPct val="25000"/>
            </a:pPr>
            <a:r>
              <a:rPr lang="en-US" sz="1200" dirty="0"/>
              <a:t>Point 2 – Tensions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Relationship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Structural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95646A-7534-9D4F-9D83-48CDF166E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57" y="2944341"/>
            <a:ext cx="5353383" cy="297676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6831500-0EBD-584E-AC41-8EBC9773805C}"/>
              </a:ext>
            </a:extLst>
          </p:cNvPr>
          <p:cNvSpPr/>
          <p:nvPr/>
        </p:nvSpPr>
        <p:spPr>
          <a:xfrm>
            <a:off x="5658397" y="1359628"/>
            <a:ext cx="4572000" cy="1118255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dirty="0"/>
              <a:t>Point 3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Work on extensively diverse issues on the governments’ behalf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with a variety of specialties contribute to one goal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6EE6AD-6238-6644-BF6E-6B1CF08E06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6086" y="5074616"/>
            <a:ext cx="2050022" cy="121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84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100836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(10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26FA562-8FCD-D645-B39F-C45D186DCAB5}"/>
              </a:ext>
            </a:extLst>
          </p:cNvPr>
          <p:cNvSpPr/>
          <p:nvPr/>
        </p:nvSpPr>
        <p:spPr>
          <a:xfrm>
            <a:off x="5775512" y="1447800"/>
            <a:ext cx="4953000" cy="3334246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25000"/>
            </a:pPr>
            <a:r>
              <a:rPr lang="en-US" sz="2800" b="1" dirty="0"/>
              <a:t>Communities of Practice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Sometimes structured; mostly informal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Came into prominence through software techies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Voluntary development; can have intra- and/or inter-organizational involvement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Provide cutting-edge technologies to individuals as well as organizations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Stimulate innovation and provide professional development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Use proficiencies within and outside organizations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Emphasize learning and problem solving processes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890422-7684-054C-9E62-BD2E7146D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488" y="1219200"/>
            <a:ext cx="4608471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5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62902" y="138501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Team-Based Organization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178">
            <a:extLst>
              <a:ext uri="{FF2B5EF4-FFF2-40B4-BE49-F238E27FC236}">
                <a16:creationId xmlns:a16="http://schemas.microsoft.com/office/drawing/2014/main" id="{65F2931A-0198-5F4B-FCE8-F4EEBDE19899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950595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6.4 Describe the team-based organization</a:t>
            </a:r>
          </a:p>
        </p:txBody>
      </p:sp>
    </p:spTree>
    <p:extLst>
      <p:ext uri="{BB962C8B-B14F-4D97-AF65-F5344CB8AC3E}">
        <p14:creationId xmlns:p14="http://schemas.microsoft.com/office/powerpoint/2010/main" val="399352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7385" y="108540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6.4 The Team-Based Organization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8440CE3-3BC5-404B-BD7A-88ADFE1A2EFC}"/>
              </a:ext>
            </a:extLst>
          </p:cNvPr>
          <p:cNvSpPr/>
          <p:nvPr/>
        </p:nvSpPr>
        <p:spPr>
          <a:xfrm>
            <a:off x="4876800" y="1077074"/>
            <a:ext cx="5791200" cy="4703852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800" b="1" dirty="0"/>
              <a:t>High-Reliability Organizations</a:t>
            </a:r>
            <a:endParaRPr lang="ar-SA" sz="1800" b="1" dirty="0"/>
          </a:p>
          <a:p>
            <a:pPr lvl="0">
              <a:lnSpc>
                <a:spcPct val="90000"/>
              </a:lnSpc>
              <a:buSzPct val="25000"/>
            </a:pPr>
            <a:endParaRPr lang="en-US" sz="1200" b="1" dirty="0"/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Explain organizations in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high-risk industries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Impact of work is all-pervasive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Use simulations to practice implementation of communication strategies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Regularly review tactics and plans of action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protocols relatively formal 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2 – Examples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Police department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Fire department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Security agencies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Relief teams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3 – Functioning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what can go wrong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Bring order out of chaos during natural and human disasters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 redundancy in communication strategies, technologies, tactics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 oversimplification of facts and interpretations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483DDC-A530-7A45-B03F-51CA2DB894F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561075"/>
            <a:ext cx="3578011" cy="288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9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67645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Group Processes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194">
            <a:extLst>
              <a:ext uri="{FF2B5EF4-FFF2-40B4-BE49-F238E27FC236}">
                <a16:creationId xmlns:a16="http://schemas.microsoft.com/office/drawing/2014/main" id="{B7197536-CF22-F622-F99A-C9749987B710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6.5 Describe group processes</a:t>
            </a:r>
          </a:p>
        </p:txBody>
      </p:sp>
    </p:spTree>
    <p:extLst>
      <p:ext uri="{BB962C8B-B14F-4D97-AF65-F5344CB8AC3E}">
        <p14:creationId xmlns:p14="http://schemas.microsoft.com/office/powerpoint/2010/main" val="125977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6.5 Group Processes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FF496C6-5EEA-5C43-B397-7517AB8759E2}"/>
              </a:ext>
            </a:extLst>
          </p:cNvPr>
          <p:cNvSpPr/>
          <p:nvPr/>
        </p:nvSpPr>
        <p:spPr>
          <a:xfrm>
            <a:off x="5295900" y="1359716"/>
            <a:ext cx="5715000" cy="4138569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2800" b="1" dirty="0"/>
              <a:t>Workplace Democracy</a:t>
            </a:r>
            <a:endParaRPr lang="ar-SA" sz="2800" b="1" dirty="0"/>
          </a:p>
          <a:p>
            <a:pPr lvl="0">
              <a:lnSpc>
                <a:spcPct val="90000"/>
              </a:lnSpc>
              <a:buSzPct val="25000"/>
            </a:pPr>
            <a:endParaRPr lang="en-US" sz="1200" b="1" dirty="0"/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– Individual objectives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Equitable remuneration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Pursuit of fulfilling work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Right to express oneself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2 – Organizational issues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Effectiveness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Efficiency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4 – Factors that improve workplace democracy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dirty="0"/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Employee-owned organizations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Worker cooperatives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Globalization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Employee stock ownership plans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Innovation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895021-31C1-594E-8470-3CEC8B2BF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1831580"/>
            <a:ext cx="46736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6.5 Group Processes (2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0F90BCA-582B-A147-A86C-9133703966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570" y="1646774"/>
            <a:ext cx="3976130" cy="34480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DEEFFA9-471F-DF48-9486-469D054B3065}"/>
              </a:ext>
            </a:extLst>
          </p:cNvPr>
          <p:cNvSpPr/>
          <p:nvPr/>
        </p:nvSpPr>
        <p:spPr>
          <a:xfrm>
            <a:off x="1638300" y="1284824"/>
            <a:ext cx="7391400" cy="4288353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800" b="1" dirty="0"/>
              <a:t>Group Norms And Communication Roles</a:t>
            </a:r>
          </a:p>
          <a:p>
            <a:pPr lvl="0">
              <a:buSzPct val="25000"/>
            </a:pPr>
            <a:endParaRPr lang="en-US" sz="28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/>
              <a:t>Group norms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Unwritten behavior guidelines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Cultural beliefs about effectiveness or appropriateness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General as well as role-specific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Norms apply to individual roles such as leader, secretary, information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 collector, critic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/>
              <a:t>Communication roles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Classified into group task roles, group maintenance roles,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 self-centered roles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Assist teams in achieving objectives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Develop social support among teammates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Support individual objectives; may or may not be compatible with overall group objectives</a:t>
            </a:r>
          </a:p>
        </p:txBody>
      </p:sp>
    </p:spTree>
    <p:extLst>
      <p:ext uri="{BB962C8B-B14F-4D97-AF65-F5344CB8AC3E}">
        <p14:creationId xmlns:p14="http://schemas.microsoft.com/office/powerpoint/2010/main" val="164646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4949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Working in Groups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218">
            <a:extLst>
              <a:ext uri="{FF2B5EF4-FFF2-40B4-BE49-F238E27FC236}">
                <a16:creationId xmlns:a16="http://schemas.microsoft.com/office/drawing/2014/main" id="{B571E49B-D4C9-7BCA-DFB8-DDD45CD203AC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6.6 Describe working in groups</a:t>
            </a:r>
          </a:p>
        </p:txBody>
      </p:sp>
    </p:spTree>
    <p:extLst>
      <p:ext uri="{BB962C8B-B14F-4D97-AF65-F5344CB8AC3E}">
        <p14:creationId xmlns:p14="http://schemas.microsoft.com/office/powerpoint/2010/main" val="190394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0421" y="984462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12713" y="100868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6.6 Working in Groups (1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73883C5-AE12-7746-AB41-07A188CC7B46}"/>
              </a:ext>
            </a:extLst>
          </p:cNvPr>
          <p:cNvSpPr/>
          <p:nvPr/>
        </p:nvSpPr>
        <p:spPr>
          <a:xfrm>
            <a:off x="590010" y="1554544"/>
            <a:ext cx="4572000" cy="2320635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Diverse Work Groups</a:t>
            </a:r>
            <a:endParaRPr lang="ar-SA" sz="3200" b="1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1200" b="1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Overview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Gender and racial and ethnic identity affect organizational experience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Affected by members’ approaches and  communication roles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Social category diversity positively impacts group morale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Informational diversity hampers group morale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Members’ individual competencies more challenged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ar-SA" sz="4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1">
              <a:lnSpc>
                <a:spcPct val="80000"/>
              </a:lnSpc>
            </a:pP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7D01FB-A5FF-E34D-8AAA-9EE342466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6824" y="1734701"/>
            <a:ext cx="4267200" cy="28551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F0B04E-59F4-1341-98A8-8BC971980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1710" y="4268176"/>
            <a:ext cx="3429000" cy="14573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4448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87447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6.6 Working in Groups (1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F7C51B4-7F83-BF45-8B40-752257052278}"/>
              </a:ext>
            </a:extLst>
          </p:cNvPr>
          <p:cNvSpPr/>
          <p:nvPr/>
        </p:nvSpPr>
        <p:spPr>
          <a:xfrm>
            <a:off x="6096000" y="1424349"/>
            <a:ext cx="4572000" cy="4009303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Creativity and Collaboration</a:t>
            </a:r>
            <a:endParaRPr lang="ar-SA" sz="2400" b="1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Overview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Necessary for effective group performance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Development of novel and useful ideas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Necessary for all types of innovation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may or may not possess creativity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Threats to creativity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Social loafing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Conformity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Production blocking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Downward norm setting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Steps to enhance group creativity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Effective collaboration processes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Achieved through group transparency, overall group synergy, high mindfulness levels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Use of commonly accepted information boosts members’ overall influence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33DCEF-60D2-554D-873B-74956FCF0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680963"/>
            <a:ext cx="4343400" cy="248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41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53919" y="94225"/>
            <a:ext cx="8443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6.6 Working in Groups (2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120C7E-E707-3B4C-AA53-B6A0628593AB}"/>
              </a:ext>
            </a:extLst>
          </p:cNvPr>
          <p:cNvSpPr/>
          <p:nvPr/>
        </p:nvSpPr>
        <p:spPr>
          <a:xfrm>
            <a:off x="1447800" y="1139143"/>
            <a:ext cx="4572000" cy="4579715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sz="2400" b="1" dirty="0"/>
              <a:t>Virtual Groups</a:t>
            </a:r>
            <a:endParaRPr lang="ar-SA" sz="2400" b="1" dirty="0"/>
          </a:p>
          <a:p>
            <a:pPr lvl="0">
              <a:lnSpc>
                <a:spcPct val="80000"/>
              </a:lnSpc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>
                <a:solidFill>
                  <a:srgbClr val="FF0000"/>
                </a:solidFill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temporarily or permanently work together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Linked by technology across time and space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Workers sometimes called “day extenders”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work for additional time after traditional hours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Advantages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Quality of life enhanced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Easier management of work-life responsibilities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Reduction in commuting times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Increased flexibility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Reduction in real-estate costs and overhead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7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b="1" dirty="0">
                <a:solidFill>
                  <a:srgbClr val="FF0000"/>
                </a:solidFill>
              </a:rPr>
              <a:t>Disadvantages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invisibility of members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Unsuitability of working in isolated environments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Decreased taking up of personal responsibility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Reduction in trust among members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463E82E-8870-6D4E-839C-712F18CCE590}"/>
              </a:ext>
            </a:extLst>
          </p:cNvPr>
          <p:cNvSpPr/>
          <p:nvPr/>
        </p:nvSpPr>
        <p:spPr>
          <a:xfrm>
            <a:off x="6172200" y="1291543"/>
            <a:ext cx="4572000" cy="2525820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sz="1200" dirty="0"/>
              <a:t>Point 4 – </a:t>
            </a:r>
            <a:r>
              <a:rPr lang="en-US" sz="1200" b="1" dirty="0">
                <a:solidFill>
                  <a:srgbClr val="FF0000"/>
                </a:solidFill>
              </a:rPr>
              <a:t>Requirements</a:t>
            </a:r>
            <a:endParaRPr lang="ar-SA" sz="1200" b="1" dirty="0">
              <a:solidFill>
                <a:srgbClr val="FF0000"/>
              </a:solidFill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1200" dirty="0"/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open to working 24x7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possessing specific technical specialties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State-of-the-art IT infrastructure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Innovative skill required of managers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80000"/>
              </a:lnSpc>
              <a:buSzPct val="25000"/>
            </a:pPr>
            <a:r>
              <a:rPr lang="en-US" sz="1200" dirty="0"/>
              <a:t>Point 5 – </a:t>
            </a:r>
            <a:r>
              <a:rPr lang="en-US" sz="1200" b="1" dirty="0">
                <a:solidFill>
                  <a:srgbClr val="FF0000"/>
                </a:solidFill>
              </a:rPr>
              <a:t>Barriers to global virtual group interactions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Autonomy-connectedness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Inclusion-exclusion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Empowerment-disempowerment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Technological differences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Time zone variations</a:t>
            </a:r>
          </a:p>
        </p:txBody>
      </p:sp>
    </p:spTree>
    <p:extLst>
      <p:ext uri="{BB962C8B-B14F-4D97-AF65-F5344CB8AC3E}">
        <p14:creationId xmlns:p14="http://schemas.microsoft.com/office/powerpoint/2010/main" val="35146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12713" y="89483"/>
            <a:ext cx="8443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Increasing Group Participation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Effectiveness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sp>
        <p:nvSpPr>
          <p:cNvPr id="2" name="Shape 250">
            <a:extLst>
              <a:ext uri="{FF2B5EF4-FFF2-40B4-BE49-F238E27FC236}">
                <a16:creationId xmlns:a16="http://schemas.microsoft.com/office/drawing/2014/main" id="{3D63D742-671E-A6FC-51F1-9EF0F3D8F25E}"/>
              </a:ext>
            </a:extLst>
          </p:cNvPr>
          <p:cNvSpPr txBox="1">
            <a:spLocks noGrp="1"/>
          </p:cNvSpPr>
          <p:nvPr/>
        </p:nvSpPr>
        <p:spPr>
          <a:xfrm>
            <a:off x="1981200" y="1651795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6.7 Describe positive and negative participation behaviors</a:t>
            </a:r>
          </a:p>
        </p:txBody>
      </p:sp>
    </p:spTree>
    <p:extLst>
      <p:ext uri="{BB962C8B-B14F-4D97-AF65-F5344CB8AC3E}">
        <p14:creationId xmlns:p14="http://schemas.microsoft.com/office/powerpoint/2010/main" val="80845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86656" y="902561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3744" y="-46181"/>
            <a:ext cx="7636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6.7 Increasing Group Participation Effectiveness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8A8524E-A0F8-A04F-9563-C93CE3BA1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8347" y="1508574"/>
            <a:ext cx="5195570" cy="413721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0F4C4C-833C-074B-8EDA-9407648EE1F8}"/>
              </a:ext>
            </a:extLst>
          </p:cNvPr>
          <p:cNvSpPr/>
          <p:nvPr/>
        </p:nvSpPr>
        <p:spPr>
          <a:xfrm>
            <a:off x="2236432" y="865094"/>
            <a:ext cx="5638800" cy="2431435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400" b="1" dirty="0"/>
              <a:t>Negative Participation Behaviors</a:t>
            </a:r>
            <a:endParaRPr lang="ar-SA" sz="24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Almost every group member displays them at some time or another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Hamper group productivity and effectiveness</a:t>
            </a:r>
          </a:p>
          <a:p>
            <a:pPr lvl="0">
              <a:buSzPct val="25000"/>
            </a:pPr>
            <a:r>
              <a:rPr lang="en-US" sz="1200" dirty="0"/>
              <a:t>Point 2 – Examples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Stubbornness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Suppression of differences of opinion and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Working for quick agreements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Using power and authority</a:t>
            </a:r>
          </a:p>
        </p:txBody>
      </p:sp>
    </p:spTree>
    <p:extLst>
      <p:ext uri="{BB962C8B-B14F-4D97-AF65-F5344CB8AC3E}">
        <p14:creationId xmlns:p14="http://schemas.microsoft.com/office/powerpoint/2010/main" val="38779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7002" y="1094866"/>
            <a:ext cx="12031579" cy="5363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97415" y="276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08256" y="682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9286" y="32406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0203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4" y="-3275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A406FF8-DB44-F047-B54B-649DBA4F7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475" y="252911"/>
            <a:ext cx="4191000" cy="59716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67071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1910</Words>
  <Application>Microsoft Office PowerPoint</Application>
  <PresentationFormat>Widescreen</PresentationFormat>
  <Paragraphs>438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18</cp:revision>
  <dcterms:created xsi:type="dcterms:W3CDTF">2023-04-29T09:08:23Z</dcterms:created>
  <dcterms:modified xsi:type="dcterms:W3CDTF">2024-07-19T19:31:35Z</dcterms:modified>
</cp:coreProperties>
</file>