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9" r:id="rId4"/>
    <p:sldId id="270" r:id="rId5"/>
    <p:sldId id="260" r:id="rId6"/>
    <p:sldId id="261" r:id="rId7"/>
    <p:sldId id="262" r:id="rId8"/>
    <p:sldId id="272" r:id="rId9"/>
    <p:sldId id="271" r:id="rId10"/>
    <p:sldId id="273" r:id="rId11"/>
    <p:sldId id="274" r:id="rId12"/>
    <p:sldId id="275" r:id="rId13"/>
    <p:sldId id="276" r:id="rId14"/>
    <p:sldId id="277" r:id="rId15"/>
    <p:sldId id="278" r:id="rId16"/>
    <p:sldId id="25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86" d="100"/>
          <a:sy n="86" d="100"/>
        </p:scale>
        <p:origin x="18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083BFF-0AA3-436D-B690-D6177F458A6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6A109609-3D10-428B-BF0E-0AA78E1BE1B5}">
      <dgm:prSet phldrT="[Text]" custT="1"/>
      <dgm:spPr/>
      <dgm:t>
        <a:bodyPr/>
        <a:lstStyle/>
        <a:p>
          <a:pPr rtl="1"/>
          <a:r>
            <a:rPr lang="en-US" sz="2400" b="1" dirty="0" smtClean="0">
              <a:solidFill>
                <a:srgbClr val="FF0000"/>
              </a:solidFill>
              <a:cs typeface="+mn-cs"/>
            </a:rPr>
            <a:t>Switch actions</a:t>
          </a:r>
          <a:r>
            <a:rPr lang="en-US" sz="2000" dirty="0" smtClean="0">
              <a:cs typeface="+mn-cs"/>
            </a:rPr>
            <a:t> </a:t>
          </a:r>
          <a:endParaRPr lang="ar-EG" sz="2000" dirty="0">
            <a:cs typeface="+mn-cs"/>
          </a:endParaRPr>
        </a:p>
      </dgm:t>
    </dgm:pt>
    <dgm:pt modelId="{A8D5A82A-2524-4857-B3A8-A02CEAD8DC81}" type="parTrans" cxnId="{BF8231EF-53E0-4108-891A-E73588AF1FA4}">
      <dgm:prSet/>
      <dgm:spPr/>
      <dgm:t>
        <a:bodyPr/>
        <a:lstStyle/>
        <a:p>
          <a:pPr rtl="1"/>
          <a:endParaRPr lang="ar-EG"/>
        </a:p>
      </dgm:t>
    </dgm:pt>
    <dgm:pt modelId="{C1C108FB-ACE3-4611-BD58-A9ECB26261FB}" type="sibTrans" cxnId="{BF8231EF-53E0-4108-891A-E73588AF1FA4}">
      <dgm:prSet/>
      <dgm:spPr/>
      <dgm:t>
        <a:bodyPr/>
        <a:lstStyle/>
        <a:p>
          <a:pPr rtl="1"/>
          <a:endParaRPr lang="ar-EG"/>
        </a:p>
      </dgm:t>
    </dgm:pt>
    <dgm:pt modelId="{056F43C8-F33F-4D26-9201-CABF9178FFF8}">
      <dgm:prSet phldrT="[Text]" custT="1"/>
      <dgm:spPr/>
      <dgm:t>
        <a:bodyPr/>
        <a:lstStyle/>
        <a:p>
          <a:pPr rtl="1"/>
          <a:r>
            <a:rPr lang="en-US" sz="2400" b="1" dirty="0" smtClean="0">
              <a:solidFill>
                <a:schemeClr val="tx1"/>
              </a:solidFill>
              <a:cs typeface="+mn-cs"/>
            </a:rPr>
            <a:t>Flooding </a:t>
          </a:r>
          <a:endParaRPr lang="ar-EG" sz="2400" b="1" dirty="0">
            <a:solidFill>
              <a:schemeClr val="tx1"/>
            </a:solidFill>
            <a:cs typeface="+mn-cs"/>
          </a:endParaRPr>
        </a:p>
      </dgm:t>
    </dgm:pt>
    <dgm:pt modelId="{6E60E78B-C12D-44A0-B6DE-1FAC050F2C2B}" type="parTrans" cxnId="{54D174DC-5F84-407A-93F2-AFD2BCB3940C}">
      <dgm:prSet/>
      <dgm:spPr/>
      <dgm:t>
        <a:bodyPr/>
        <a:lstStyle/>
        <a:p>
          <a:pPr rtl="1"/>
          <a:endParaRPr lang="ar-EG"/>
        </a:p>
      </dgm:t>
    </dgm:pt>
    <dgm:pt modelId="{B154D3C2-DD15-4B10-897B-AA66EB75A142}" type="sibTrans" cxnId="{54D174DC-5F84-407A-93F2-AFD2BCB3940C}">
      <dgm:prSet/>
      <dgm:spPr/>
      <dgm:t>
        <a:bodyPr/>
        <a:lstStyle/>
        <a:p>
          <a:pPr rtl="1"/>
          <a:endParaRPr lang="ar-EG"/>
        </a:p>
      </dgm:t>
    </dgm:pt>
    <dgm:pt modelId="{BF27DD7F-D17C-4CDE-9DA8-54B71B66B03A}">
      <dgm:prSet phldrT="[Text]" custT="1"/>
      <dgm:spPr/>
      <dgm:t>
        <a:bodyPr/>
        <a:lstStyle/>
        <a:p>
          <a:pPr rtl="1"/>
          <a:r>
            <a:rPr lang="en-US" sz="2400" b="1" dirty="0" smtClean="0">
              <a:solidFill>
                <a:schemeClr val="tx1"/>
              </a:solidFill>
              <a:cs typeface="+mn-cs"/>
            </a:rPr>
            <a:t>Forwarding</a:t>
          </a:r>
          <a:endParaRPr lang="ar-EG" sz="2400" b="1" dirty="0">
            <a:solidFill>
              <a:schemeClr val="tx1"/>
            </a:solidFill>
            <a:cs typeface="+mn-cs"/>
          </a:endParaRPr>
        </a:p>
      </dgm:t>
    </dgm:pt>
    <dgm:pt modelId="{BF1E62D9-FABA-4A60-81D3-A36DB7EA4F74}" type="parTrans" cxnId="{87407588-A1BA-4602-BFD6-C95066311E62}">
      <dgm:prSet/>
      <dgm:spPr/>
      <dgm:t>
        <a:bodyPr/>
        <a:lstStyle/>
        <a:p>
          <a:pPr rtl="1"/>
          <a:endParaRPr lang="ar-EG"/>
        </a:p>
      </dgm:t>
    </dgm:pt>
    <dgm:pt modelId="{47C4FEB7-B245-4D4F-BEE8-0650BCCA73B5}" type="sibTrans" cxnId="{87407588-A1BA-4602-BFD6-C95066311E62}">
      <dgm:prSet/>
      <dgm:spPr/>
      <dgm:t>
        <a:bodyPr/>
        <a:lstStyle/>
        <a:p>
          <a:pPr rtl="1"/>
          <a:endParaRPr lang="ar-EG"/>
        </a:p>
      </dgm:t>
    </dgm:pt>
    <dgm:pt modelId="{90F0C068-0FBE-466E-9FAD-FEC765B41227}">
      <dgm:prSet phldrT="[Text]" custT="1"/>
      <dgm:spPr/>
      <dgm:t>
        <a:bodyPr/>
        <a:lstStyle/>
        <a:p>
          <a:pPr rtl="1"/>
          <a:r>
            <a:rPr lang="en-US" sz="2400" b="1" dirty="0" smtClean="0">
              <a:solidFill>
                <a:schemeClr val="tx1"/>
              </a:solidFill>
              <a:cs typeface="+mn-cs"/>
            </a:rPr>
            <a:t>Filtering</a:t>
          </a:r>
          <a:endParaRPr lang="ar-EG" sz="2400" b="1" dirty="0">
            <a:solidFill>
              <a:schemeClr val="tx1"/>
            </a:solidFill>
            <a:cs typeface="+mn-cs"/>
          </a:endParaRPr>
        </a:p>
      </dgm:t>
    </dgm:pt>
    <dgm:pt modelId="{593DAD35-6657-46B6-A34C-F530D8C88A2C}" type="parTrans" cxnId="{7C348EF7-2CA7-46AE-9B1B-FB88293BCA9F}">
      <dgm:prSet/>
      <dgm:spPr/>
      <dgm:t>
        <a:bodyPr/>
        <a:lstStyle/>
        <a:p>
          <a:pPr rtl="1"/>
          <a:endParaRPr lang="ar-EG"/>
        </a:p>
      </dgm:t>
    </dgm:pt>
    <dgm:pt modelId="{04C70540-57E8-49FB-926A-53140A7323EC}" type="sibTrans" cxnId="{7C348EF7-2CA7-46AE-9B1B-FB88293BCA9F}">
      <dgm:prSet/>
      <dgm:spPr/>
      <dgm:t>
        <a:bodyPr/>
        <a:lstStyle/>
        <a:p>
          <a:pPr rtl="1"/>
          <a:endParaRPr lang="ar-EG"/>
        </a:p>
      </dgm:t>
    </dgm:pt>
    <dgm:pt modelId="{FC446B60-E2CB-474D-900F-0B8CDFCBD292}" type="pres">
      <dgm:prSet presAssocID="{24083BFF-0AA3-436D-B690-D6177F458A6E}" presName="hierChild1" presStyleCnt="0">
        <dgm:presLayoutVars>
          <dgm:chPref val="1"/>
          <dgm:dir/>
          <dgm:animOne val="branch"/>
          <dgm:animLvl val="lvl"/>
          <dgm:resizeHandles/>
        </dgm:presLayoutVars>
      </dgm:prSet>
      <dgm:spPr/>
      <dgm:t>
        <a:bodyPr/>
        <a:lstStyle/>
        <a:p>
          <a:pPr rtl="1"/>
          <a:endParaRPr lang="ar-EG"/>
        </a:p>
      </dgm:t>
    </dgm:pt>
    <dgm:pt modelId="{0A8E4AF1-5005-40FA-BA3D-62E65A3BECEA}" type="pres">
      <dgm:prSet presAssocID="{6A109609-3D10-428B-BF0E-0AA78E1BE1B5}" presName="hierRoot1" presStyleCnt="0"/>
      <dgm:spPr/>
    </dgm:pt>
    <dgm:pt modelId="{F6D617A6-8E48-4804-8F31-16ACAB7A8608}" type="pres">
      <dgm:prSet presAssocID="{6A109609-3D10-428B-BF0E-0AA78E1BE1B5}" presName="composite" presStyleCnt="0"/>
      <dgm:spPr/>
    </dgm:pt>
    <dgm:pt modelId="{3F05C455-9450-4B70-A5BA-2A038A1B94CA}" type="pres">
      <dgm:prSet presAssocID="{6A109609-3D10-428B-BF0E-0AA78E1BE1B5}" presName="background" presStyleLbl="node0" presStyleIdx="0" presStyleCnt="1"/>
      <dgm:spPr/>
    </dgm:pt>
    <dgm:pt modelId="{492C2EF7-1BED-4F6C-ABC0-F12A109951A2}" type="pres">
      <dgm:prSet presAssocID="{6A109609-3D10-428B-BF0E-0AA78E1BE1B5}" presName="text" presStyleLbl="fgAcc0" presStyleIdx="0" presStyleCnt="1" custScaleX="183981">
        <dgm:presLayoutVars>
          <dgm:chPref val="3"/>
        </dgm:presLayoutVars>
      </dgm:prSet>
      <dgm:spPr/>
      <dgm:t>
        <a:bodyPr/>
        <a:lstStyle/>
        <a:p>
          <a:pPr rtl="1"/>
          <a:endParaRPr lang="ar-EG"/>
        </a:p>
      </dgm:t>
    </dgm:pt>
    <dgm:pt modelId="{0820993E-2A13-4027-8387-BCC51F7CB8AB}" type="pres">
      <dgm:prSet presAssocID="{6A109609-3D10-428B-BF0E-0AA78E1BE1B5}" presName="hierChild2" presStyleCnt="0"/>
      <dgm:spPr/>
    </dgm:pt>
    <dgm:pt modelId="{65A569EA-66FF-4198-B6A6-F9C106C7E852}" type="pres">
      <dgm:prSet presAssocID="{6E60E78B-C12D-44A0-B6DE-1FAC050F2C2B}" presName="Name10" presStyleLbl="parChTrans1D2" presStyleIdx="0" presStyleCnt="3"/>
      <dgm:spPr/>
      <dgm:t>
        <a:bodyPr/>
        <a:lstStyle/>
        <a:p>
          <a:pPr rtl="1"/>
          <a:endParaRPr lang="ar-EG"/>
        </a:p>
      </dgm:t>
    </dgm:pt>
    <dgm:pt modelId="{EC6A1000-856D-4264-88F9-B85226D650CC}" type="pres">
      <dgm:prSet presAssocID="{056F43C8-F33F-4D26-9201-CABF9178FFF8}" presName="hierRoot2" presStyleCnt="0"/>
      <dgm:spPr/>
    </dgm:pt>
    <dgm:pt modelId="{F5A7BE41-9A86-41FE-AA64-E76DF73F6445}" type="pres">
      <dgm:prSet presAssocID="{056F43C8-F33F-4D26-9201-CABF9178FFF8}" presName="composite2" presStyleCnt="0"/>
      <dgm:spPr/>
    </dgm:pt>
    <dgm:pt modelId="{359371CF-FAF1-40D7-B8F7-2E8D4D35C97F}" type="pres">
      <dgm:prSet presAssocID="{056F43C8-F33F-4D26-9201-CABF9178FFF8}" presName="background2" presStyleLbl="node2" presStyleIdx="0" presStyleCnt="3"/>
      <dgm:spPr/>
    </dgm:pt>
    <dgm:pt modelId="{005CA500-6D16-4A55-9E19-02A21C8EB70B}" type="pres">
      <dgm:prSet presAssocID="{056F43C8-F33F-4D26-9201-CABF9178FFF8}" presName="text2" presStyleLbl="fgAcc2" presStyleIdx="0" presStyleCnt="3">
        <dgm:presLayoutVars>
          <dgm:chPref val="3"/>
        </dgm:presLayoutVars>
      </dgm:prSet>
      <dgm:spPr/>
      <dgm:t>
        <a:bodyPr/>
        <a:lstStyle/>
        <a:p>
          <a:pPr rtl="1"/>
          <a:endParaRPr lang="ar-EG"/>
        </a:p>
      </dgm:t>
    </dgm:pt>
    <dgm:pt modelId="{B368C451-56EC-48BC-9375-3EFC992EF3B2}" type="pres">
      <dgm:prSet presAssocID="{056F43C8-F33F-4D26-9201-CABF9178FFF8}" presName="hierChild3" presStyleCnt="0"/>
      <dgm:spPr/>
    </dgm:pt>
    <dgm:pt modelId="{6830B4EA-C630-4068-AA50-C65582CFC237}" type="pres">
      <dgm:prSet presAssocID="{BF1E62D9-FABA-4A60-81D3-A36DB7EA4F74}" presName="Name10" presStyleLbl="parChTrans1D2" presStyleIdx="1" presStyleCnt="3"/>
      <dgm:spPr/>
      <dgm:t>
        <a:bodyPr/>
        <a:lstStyle/>
        <a:p>
          <a:pPr rtl="1"/>
          <a:endParaRPr lang="ar-EG"/>
        </a:p>
      </dgm:t>
    </dgm:pt>
    <dgm:pt modelId="{C3BAD21E-2A24-46CC-AF19-CAC27D9AEC51}" type="pres">
      <dgm:prSet presAssocID="{BF27DD7F-D17C-4CDE-9DA8-54B71B66B03A}" presName="hierRoot2" presStyleCnt="0"/>
      <dgm:spPr/>
    </dgm:pt>
    <dgm:pt modelId="{E512261C-EE0D-40D8-BC97-14F9C1091D80}" type="pres">
      <dgm:prSet presAssocID="{BF27DD7F-D17C-4CDE-9DA8-54B71B66B03A}" presName="composite2" presStyleCnt="0"/>
      <dgm:spPr/>
    </dgm:pt>
    <dgm:pt modelId="{4F2EDE6E-178A-49E4-8E46-5A8DD1905B2E}" type="pres">
      <dgm:prSet presAssocID="{BF27DD7F-D17C-4CDE-9DA8-54B71B66B03A}" presName="background2" presStyleLbl="node2" presStyleIdx="1" presStyleCnt="3"/>
      <dgm:spPr/>
    </dgm:pt>
    <dgm:pt modelId="{F190D289-AA52-468C-A00D-4551EB893C5E}" type="pres">
      <dgm:prSet presAssocID="{BF27DD7F-D17C-4CDE-9DA8-54B71B66B03A}" presName="text2" presStyleLbl="fgAcc2" presStyleIdx="1" presStyleCnt="3" custScaleX="124427">
        <dgm:presLayoutVars>
          <dgm:chPref val="3"/>
        </dgm:presLayoutVars>
      </dgm:prSet>
      <dgm:spPr/>
      <dgm:t>
        <a:bodyPr/>
        <a:lstStyle/>
        <a:p>
          <a:pPr rtl="1"/>
          <a:endParaRPr lang="ar-EG"/>
        </a:p>
      </dgm:t>
    </dgm:pt>
    <dgm:pt modelId="{5B114988-E3E8-4AE7-90D3-8B161FBC192D}" type="pres">
      <dgm:prSet presAssocID="{BF27DD7F-D17C-4CDE-9DA8-54B71B66B03A}" presName="hierChild3" presStyleCnt="0"/>
      <dgm:spPr/>
    </dgm:pt>
    <dgm:pt modelId="{F61B4A7C-48BC-425B-AE88-70A85C7C5689}" type="pres">
      <dgm:prSet presAssocID="{593DAD35-6657-46B6-A34C-F530D8C88A2C}" presName="Name10" presStyleLbl="parChTrans1D2" presStyleIdx="2" presStyleCnt="3"/>
      <dgm:spPr/>
      <dgm:t>
        <a:bodyPr/>
        <a:lstStyle/>
        <a:p>
          <a:pPr rtl="1"/>
          <a:endParaRPr lang="ar-EG"/>
        </a:p>
      </dgm:t>
    </dgm:pt>
    <dgm:pt modelId="{6B5A36CD-6BA4-4E27-B88F-DA015281EC11}" type="pres">
      <dgm:prSet presAssocID="{90F0C068-0FBE-466E-9FAD-FEC765B41227}" presName="hierRoot2" presStyleCnt="0"/>
      <dgm:spPr/>
    </dgm:pt>
    <dgm:pt modelId="{EA0C9DEF-1ED5-4CA4-869A-20DCE42C63B2}" type="pres">
      <dgm:prSet presAssocID="{90F0C068-0FBE-466E-9FAD-FEC765B41227}" presName="composite2" presStyleCnt="0"/>
      <dgm:spPr/>
    </dgm:pt>
    <dgm:pt modelId="{C917424D-592F-449B-BFE6-FDB3A1D0BCDF}" type="pres">
      <dgm:prSet presAssocID="{90F0C068-0FBE-466E-9FAD-FEC765B41227}" presName="background2" presStyleLbl="node2" presStyleIdx="2" presStyleCnt="3"/>
      <dgm:spPr/>
    </dgm:pt>
    <dgm:pt modelId="{DF3D5A69-B816-4222-BB5B-465820FBD2A7}" type="pres">
      <dgm:prSet presAssocID="{90F0C068-0FBE-466E-9FAD-FEC765B41227}" presName="text2" presStyleLbl="fgAcc2" presStyleIdx="2" presStyleCnt="3">
        <dgm:presLayoutVars>
          <dgm:chPref val="3"/>
        </dgm:presLayoutVars>
      </dgm:prSet>
      <dgm:spPr/>
      <dgm:t>
        <a:bodyPr/>
        <a:lstStyle/>
        <a:p>
          <a:pPr rtl="1"/>
          <a:endParaRPr lang="ar-EG"/>
        </a:p>
      </dgm:t>
    </dgm:pt>
    <dgm:pt modelId="{549B1EEC-AA14-433C-B83B-EF67058F3375}" type="pres">
      <dgm:prSet presAssocID="{90F0C068-0FBE-466E-9FAD-FEC765B41227}" presName="hierChild3" presStyleCnt="0"/>
      <dgm:spPr/>
    </dgm:pt>
  </dgm:ptLst>
  <dgm:cxnLst>
    <dgm:cxn modelId="{54D174DC-5F84-407A-93F2-AFD2BCB3940C}" srcId="{6A109609-3D10-428B-BF0E-0AA78E1BE1B5}" destId="{056F43C8-F33F-4D26-9201-CABF9178FFF8}" srcOrd="0" destOrd="0" parTransId="{6E60E78B-C12D-44A0-B6DE-1FAC050F2C2B}" sibTransId="{B154D3C2-DD15-4B10-897B-AA66EB75A142}"/>
    <dgm:cxn modelId="{87407588-A1BA-4602-BFD6-C95066311E62}" srcId="{6A109609-3D10-428B-BF0E-0AA78E1BE1B5}" destId="{BF27DD7F-D17C-4CDE-9DA8-54B71B66B03A}" srcOrd="1" destOrd="0" parTransId="{BF1E62D9-FABA-4A60-81D3-A36DB7EA4F74}" sibTransId="{47C4FEB7-B245-4D4F-BEE8-0650BCCA73B5}"/>
    <dgm:cxn modelId="{F56D4BC6-9320-45C5-9977-BFFD13F8874D}" type="presOf" srcId="{056F43C8-F33F-4D26-9201-CABF9178FFF8}" destId="{005CA500-6D16-4A55-9E19-02A21C8EB70B}" srcOrd="0" destOrd="0" presId="urn:microsoft.com/office/officeart/2005/8/layout/hierarchy1"/>
    <dgm:cxn modelId="{96E2E60D-066F-4B36-BC93-9E1A83D49DDA}" type="presOf" srcId="{24083BFF-0AA3-436D-B690-D6177F458A6E}" destId="{FC446B60-E2CB-474D-900F-0B8CDFCBD292}" srcOrd="0" destOrd="0" presId="urn:microsoft.com/office/officeart/2005/8/layout/hierarchy1"/>
    <dgm:cxn modelId="{50169A75-FB98-47A8-A4A0-0FDF94B707F8}" type="presOf" srcId="{90F0C068-0FBE-466E-9FAD-FEC765B41227}" destId="{DF3D5A69-B816-4222-BB5B-465820FBD2A7}" srcOrd="0" destOrd="0" presId="urn:microsoft.com/office/officeart/2005/8/layout/hierarchy1"/>
    <dgm:cxn modelId="{28CC2425-9062-48D4-B8CD-81C7246065B9}" type="presOf" srcId="{593DAD35-6657-46B6-A34C-F530D8C88A2C}" destId="{F61B4A7C-48BC-425B-AE88-70A85C7C5689}" srcOrd="0" destOrd="0" presId="urn:microsoft.com/office/officeart/2005/8/layout/hierarchy1"/>
    <dgm:cxn modelId="{00787DBD-C98B-468E-B24D-B4F91D134CEE}" type="presOf" srcId="{BF1E62D9-FABA-4A60-81D3-A36DB7EA4F74}" destId="{6830B4EA-C630-4068-AA50-C65582CFC237}" srcOrd="0" destOrd="0" presId="urn:microsoft.com/office/officeart/2005/8/layout/hierarchy1"/>
    <dgm:cxn modelId="{BF8231EF-53E0-4108-891A-E73588AF1FA4}" srcId="{24083BFF-0AA3-436D-B690-D6177F458A6E}" destId="{6A109609-3D10-428B-BF0E-0AA78E1BE1B5}" srcOrd="0" destOrd="0" parTransId="{A8D5A82A-2524-4857-B3A8-A02CEAD8DC81}" sibTransId="{C1C108FB-ACE3-4611-BD58-A9ECB26261FB}"/>
    <dgm:cxn modelId="{93AF4257-29CD-444A-8979-6FBED45C405D}" type="presOf" srcId="{6A109609-3D10-428B-BF0E-0AA78E1BE1B5}" destId="{492C2EF7-1BED-4F6C-ABC0-F12A109951A2}" srcOrd="0" destOrd="0" presId="urn:microsoft.com/office/officeart/2005/8/layout/hierarchy1"/>
    <dgm:cxn modelId="{4CCD3262-C631-4224-9B6D-5E8FF881A8BE}" type="presOf" srcId="{6E60E78B-C12D-44A0-B6DE-1FAC050F2C2B}" destId="{65A569EA-66FF-4198-B6A6-F9C106C7E852}" srcOrd="0" destOrd="0" presId="urn:microsoft.com/office/officeart/2005/8/layout/hierarchy1"/>
    <dgm:cxn modelId="{7C348EF7-2CA7-46AE-9B1B-FB88293BCA9F}" srcId="{6A109609-3D10-428B-BF0E-0AA78E1BE1B5}" destId="{90F0C068-0FBE-466E-9FAD-FEC765B41227}" srcOrd="2" destOrd="0" parTransId="{593DAD35-6657-46B6-A34C-F530D8C88A2C}" sibTransId="{04C70540-57E8-49FB-926A-53140A7323EC}"/>
    <dgm:cxn modelId="{AF8EEC63-0A9D-4B37-832A-9AE10BD34CB4}" type="presOf" srcId="{BF27DD7F-D17C-4CDE-9DA8-54B71B66B03A}" destId="{F190D289-AA52-468C-A00D-4551EB893C5E}" srcOrd="0" destOrd="0" presId="urn:microsoft.com/office/officeart/2005/8/layout/hierarchy1"/>
    <dgm:cxn modelId="{F81C9810-8D0B-4338-9DF7-06BD6B2E92D5}" type="presParOf" srcId="{FC446B60-E2CB-474D-900F-0B8CDFCBD292}" destId="{0A8E4AF1-5005-40FA-BA3D-62E65A3BECEA}" srcOrd="0" destOrd="0" presId="urn:microsoft.com/office/officeart/2005/8/layout/hierarchy1"/>
    <dgm:cxn modelId="{C35D5D28-30F1-4490-8411-B34603E69431}" type="presParOf" srcId="{0A8E4AF1-5005-40FA-BA3D-62E65A3BECEA}" destId="{F6D617A6-8E48-4804-8F31-16ACAB7A8608}" srcOrd="0" destOrd="0" presId="urn:microsoft.com/office/officeart/2005/8/layout/hierarchy1"/>
    <dgm:cxn modelId="{90C5C065-9DF7-4AEE-85B9-B331C5846FCD}" type="presParOf" srcId="{F6D617A6-8E48-4804-8F31-16ACAB7A8608}" destId="{3F05C455-9450-4B70-A5BA-2A038A1B94CA}" srcOrd="0" destOrd="0" presId="urn:microsoft.com/office/officeart/2005/8/layout/hierarchy1"/>
    <dgm:cxn modelId="{A1076BC6-FD61-49CA-80F3-82375137663A}" type="presParOf" srcId="{F6D617A6-8E48-4804-8F31-16ACAB7A8608}" destId="{492C2EF7-1BED-4F6C-ABC0-F12A109951A2}" srcOrd="1" destOrd="0" presId="urn:microsoft.com/office/officeart/2005/8/layout/hierarchy1"/>
    <dgm:cxn modelId="{FA47A4B1-A7C6-4FC8-A087-E5996D2DFDFA}" type="presParOf" srcId="{0A8E4AF1-5005-40FA-BA3D-62E65A3BECEA}" destId="{0820993E-2A13-4027-8387-BCC51F7CB8AB}" srcOrd="1" destOrd="0" presId="urn:microsoft.com/office/officeart/2005/8/layout/hierarchy1"/>
    <dgm:cxn modelId="{4D6FB483-D7BF-4DB7-9DD2-6282DF9FF104}" type="presParOf" srcId="{0820993E-2A13-4027-8387-BCC51F7CB8AB}" destId="{65A569EA-66FF-4198-B6A6-F9C106C7E852}" srcOrd="0" destOrd="0" presId="urn:microsoft.com/office/officeart/2005/8/layout/hierarchy1"/>
    <dgm:cxn modelId="{A662DA42-E0B1-4F85-BC40-22C388DAA4B0}" type="presParOf" srcId="{0820993E-2A13-4027-8387-BCC51F7CB8AB}" destId="{EC6A1000-856D-4264-88F9-B85226D650CC}" srcOrd="1" destOrd="0" presId="urn:microsoft.com/office/officeart/2005/8/layout/hierarchy1"/>
    <dgm:cxn modelId="{0A653121-C3E3-4179-8D27-93E713702CAD}" type="presParOf" srcId="{EC6A1000-856D-4264-88F9-B85226D650CC}" destId="{F5A7BE41-9A86-41FE-AA64-E76DF73F6445}" srcOrd="0" destOrd="0" presId="urn:microsoft.com/office/officeart/2005/8/layout/hierarchy1"/>
    <dgm:cxn modelId="{8FFABD78-5607-4F9B-9E8E-B2CC29C734D3}" type="presParOf" srcId="{F5A7BE41-9A86-41FE-AA64-E76DF73F6445}" destId="{359371CF-FAF1-40D7-B8F7-2E8D4D35C97F}" srcOrd="0" destOrd="0" presId="urn:microsoft.com/office/officeart/2005/8/layout/hierarchy1"/>
    <dgm:cxn modelId="{C1A68092-6D44-40F4-B7A3-3F37F90B1A01}" type="presParOf" srcId="{F5A7BE41-9A86-41FE-AA64-E76DF73F6445}" destId="{005CA500-6D16-4A55-9E19-02A21C8EB70B}" srcOrd="1" destOrd="0" presId="urn:microsoft.com/office/officeart/2005/8/layout/hierarchy1"/>
    <dgm:cxn modelId="{3733AE4B-DCAE-4ABD-85FE-58B79D9884FF}" type="presParOf" srcId="{EC6A1000-856D-4264-88F9-B85226D650CC}" destId="{B368C451-56EC-48BC-9375-3EFC992EF3B2}" srcOrd="1" destOrd="0" presId="urn:microsoft.com/office/officeart/2005/8/layout/hierarchy1"/>
    <dgm:cxn modelId="{B6C790EE-5E4B-4554-AE93-98D474C15FCA}" type="presParOf" srcId="{0820993E-2A13-4027-8387-BCC51F7CB8AB}" destId="{6830B4EA-C630-4068-AA50-C65582CFC237}" srcOrd="2" destOrd="0" presId="urn:microsoft.com/office/officeart/2005/8/layout/hierarchy1"/>
    <dgm:cxn modelId="{3F35E2FC-E4C3-4589-A222-A24DEEC047EB}" type="presParOf" srcId="{0820993E-2A13-4027-8387-BCC51F7CB8AB}" destId="{C3BAD21E-2A24-46CC-AF19-CAC27D9AEC51}" srcOrd="3" destOrd="0" presId="urn:microsoft.com/office/officeart/2005/8/layout/hierarchy1"/>
    <dgm:cxn modelId="{9641C7BC-E2EA-4F08-8747-740A91E87688}" type="presParOf" srcId="{C3BAD21E-2A24-46CC-AF19-CAC27D9AEC51}" destId="{E512261C-EE0D-40D8-BC97-14F9C1091D80}" srcOrd="0" destOrd="0" presId="urn:microsoft.com/office/officeart/2005/8/layout/hierarchy1"/>
    <dgm:cxn modelId="{00CAE03B-D3DE-40AF-850B-C3554A4DB180}" type="presParOf" srcId="{E512261C-EE0D-40D8-BC97-14F9C1091D80}" destId="{4F2EDE6E-178A-49E4-8E46-5A8DD1905B2E}" srcOrd="0" destOrd="0" presId="urn:microsoft.com/office/officeart/2005/8/layout/hierarchy1"/>
    <dgm:cxn modelId="{8162C2B3-DE57-461C-AEAF-896A90D9A72F}" type="presParOf" srcId="{E512261C-EE0D-40D8-BC97-14F9C1091D80}" destId="{F190D289-AA52-468C-A00D-4551EB893C5E}" srcOrd="1" destOrd="0" presId="urn:microsoft.com/office/officeart/2005/8/layout/hierarchy1"/>
    <dgm:cxn modelId="{D2E49309-F470-458D-BC40-9A451D7833AB}" type="presParOf" srcId="{C3BAD21E-2A24-46CC-AF19-CAC27D9AEC51}" destId="{5B114988-E3E8-4AE7-90D3-8B161FBC192D}" srcOrd="1" destOrd="0" presId="urn:microsoft.com/office/officeart/2005/8/layout/hierarchy1"/>
    <dgm:cxn modelId="{D65B076B-E150-43B2-9458-F3561FD7C701}" type="presParOf" srcId="{0820993E-2A13-4027-8387-BCC51F7CB8AB}" destId="{F61B4A7C-48BC-425B-AE88-70A85C7C5689}" srcOrd="4" destOrd="0" presId="urn:microsoft.com/office/officeart/2005/8/layout/hierarchy1"/>
    <dgm:cxn modelId="{062E17BC-9C47-4624-9221-FF38E5DCC947}" type="presParOf" srcId="{0820993E-2A13-4027-8387-BCC51F7CB8AB}" destId="{6B5A36CD-6BA4-4E27-B88F-DA015281EC11}" srcOrd="5" destOrd="0" presId="urn:microsoft.com/office/officeart/2005/8/layout/hierarchy1"/>
    <dgm:cxn modelId="{BA4766C8-7A24-48AB-8495-2B795815013E}" type="presParOf" srcId="{6B5A36CD-6BA4-4E27-B88F-DA015281EC11}" destId="{EA0C9DEF-1ED5-4CA4-869A-20DCE42C63B2}" srcOrd="0" destOrd="0" presId="urn:microsoft.com/office/officeart/2005/8/layout/hierarchy1"/>
    <dgm:cxn modelId="{4E79DB61-6321-4B0C-9E46-B8943D2380E2}" type="presParOf" srcId="{EA0C9DEF-1ED5-4CA4-869A-20DCE42C63B2}" destId="{C917424D-592F-449B-BFE6-FDB3A1D0BCDF}" srcOrd="0" destOrd="0" presId="urn:microsoft.com/office/officeart/2005/8/layout/hierarchy1"/>
    <dgm:cxn modelId="{E166D982-E8FB-43C8-9ADC-0582B3646E14}" type="presParOf" srcId="{EA0C9DEF-1ED5-4CA4-869A-20DCE42C63B2}" destId="{DF3D5A69-B816-4222-BB5B-465820FBD2A7}" srcOrd="1" destOrd="0" presId="urn:microsoft.com/office/officeart/2005/8/layout/hierarchy1"/>
    <dgm:cxn modelId="{6A6EDA8C-A89E-4405-99C6-7782EFB357B2}" type="presParOf" srcId="{6B5A36CD-6BA4-4E27-B88F-DA015281EC11}" destId="{549B1EEC-AA14-433C-B83B-EF67058F3375}"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B4A7C-48BC-425B-AE88-70A85C7C5689}">
      <dsp:nvSpPr>
        <dsp:cNvPr id="0" name=""/>
        <dsp:cNvSpPr/>
      </dsp:nvSpPr>
      <dsp:spPr>
        <a:xfrm>
          <a:off x="3934707" y="1506613"/>
          <a:ext cx="2863787" cy="619541"/>
        </a:xfrm>
        <a:custGeom>
          <a:avLst/>
          <a:gdLst/>
          <a:ahLst/>
          <a:cxnLst/>
          <a:rect l="0" t="0" r="0" b="0"/>
          <a:pathLst>
            <a:path>
              <a:moveTo>
                <a:pt x="0" y="0"/>
              </a:moveTo>
              <a:lnTo>
                <a:pt x="0" y="422199"/>
              </a:lnTo>
              <a:lnTo>
                <a:pt x="2863787" y="422199"/>
              </a:lnTo>
              <a:lnTo>
                <a:pt x="2863787" y="6195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30B4EA-C630-4068-AA50-C65582CFC237}">
      <dsp:nvSpPr>
        <dsp:cNvPr id="0" name=""/>
        <dsp:cNvSpPr/>
      </dsp:nvSpPr>
      <dsp:spPr>
        <a:xfrm>
          <a:off x="3888987" y="1506613"/>
          <a:ext cx="91440" cy="619541"/>
        </a:xfrm>
        <a:custGeom>
          <a:avLst/>
          <a:gdLst/>
          <a:ahLst/>
          <a:cxnLst/>
          <a:rect l="0" t="0" r="0" b="0"/>
          <a:pathLst>
            <a:path>
              <a:moveTo>
                <a:pt x="45720" y="0"/>
              </a:moveTo>
              <a:lnTo>
                <a:pt x="45720" y="6195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A569EA-66FF-4198-B6A6-F9C106C7E852}">
      <dsp:nvSpPr>
        <dsp:cNvPr id="0" name=""/>
        <dsp:cNvSpPr/>
      </dsp:nvSpPr>
      <dsp:spPr>
        <a:xfrm>
          <a:off x="1070920" y="1506613"/>
          <a:ext cx="2863787" cy="619541"/>
        </a:xfrm>
        <a:custGeom>
          <a:avLst/>
          <a:gdLst/>
          <a:ahLst/>
          <a:cxnLst/>
          <a:rect l="0" t="0" r="0" b="0"/>
          <a:pathLst>
            <a:path>
              <a:moveTo>
                <a:pt x="2863787" y="0"/>
              </a:moveTo>
              <a:lnTo>
                <a:pt x="2863787" y="422199"/>
              </a:lnTo>
              <a:lnTo>
                <a:pt x="0" y="422199"/>
              </a:lnTo>
              <a:lnTo>
                <a:pt x="0" y="6195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05C455-9450-4B70-A5BA-2A038A1B94CA}">
      <dsp:nvSpPr>
        <dsp:cNvPr id="0" name=""/>
        <dsp:cNvSpPr/>
      </dsp:nvSpPr>
      <dsp:spPr>
        <a:xfrm>
          <a:off x="1975100" y="153918"/>
          <a:ext cx="3919214" cy="13526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2C2EF7-1BED-4F6C-ABC0-F12A109951A2}">
      <dsp:nvSpPr>
        <dsp:cNvPr id="0" name=""/>
        <dsp:cNvSpPr/>
      </dsp:nvSpPr>
      <dsp:spPr>
        <a:xfrm>
          <a:off x="2211792" y="378776"/>
          <a:ext cx="3919214" cy="135269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b="1" kern="1200" dirty="0" smtClean="0">
              <a:solidFill>
                <a:srgbClr val="FF0000"/>
              </a:solidFill>
              <a:cs typeface="+mn-cs"/>
            </a:rPr>
            <a:t>Switch actions</a:t>
          </a:r>
          <a:r>
            <a:rPr lang="en-US" sz="2000" kern="1200" dirty="0" smtClean="0">
              <a:cs typeface="+mn-cs"/>
            </a:rPr>
            <a:t> </a:t>
          </a:r>
          <a:endParaRPr lang="ar-EG" sz="2000" kern="1200" dirty="0">
            <a:cs typeface="+mn-cs"/>
          </a:endParaRPr>
        </a:p>
      </dsp:txBody>
      <dsp:txXfrm>
        <a:off x="2251411" y="418395"/>
        <a:ext cx="3839976" cy="1273456"/>
      </dsp:txXfrm>
    </dsp:sp>
    <dsp:sp modelId="{359371CF-FAF1-40D7-B8F7-2E8D4D35C97F}">
      <dsp:nvSpPr>
        <dsp:cNvPr id="0" name=""/>
        <dsp:cNvSpPr/>
      </dsp:nvSpPr>
      <dsp:spPr>
        <a:xfrm>
          <a:off x="5806" y="2126154"/>
          <a:ext cx="2130227" cy="13526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5CA500-6D16-4A55-9E19-02A21C8EB70B}">
      <dsp:nvSpPr>
        <dsp:cNvPr id="0" name=""/>
        <dsp:cNvSpPr/>
      </dsp:nvSpPr>
      <dsp:spPr>
        <a:xfrm>
          <a:off x="242498" y="2351012"/>
          <a:ext cx="2130227" cy="135269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b="1" kern="1200" dirty="0" smtClean="0">
              <a:solidFill>
                <a:schemeClr val="tx1"/>
              </a:solidFill>
              <a:cs typeface="+mn-cs"/>
            </a:rPr>
            <a:t>Flooding </a:t>
          </a:r>
          <a:endParaRPr lang="ar-EG" sz="2400" b="1" kern="1200" dirty="0">
            <a:solidFill>
              <a:schemeClr val="tx1"/>
            </a:solidFill>
            <a:cs typeface="+mn-cs"/>
          </a:endParaRPr>
        </a:p>
      </dsp:txBody>
      <dsp:txXfrm>
        <a:off x="282117" y="2390631"/>
        <a:ext cx="2050989" cy="1273456"/>
      </dsp:txXfrm>
    </dsp:sp>
    <dsp:sp modelId="{4F2EDE6E-178A-49E4-8E46-5A8DD1905B2E}">
      <dsp:nvSpPr>
        <dsp:cNvPr id="0" name=""/>
        <dsp:cNvSpPr/>
      </dsp:nvSpPr>
      <dsp:spPr>
        <a:xfrm>
          <a:off x="2609418" y="2126154"/>
          <a:ext cx="2650578" cy="13526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90D289-AA52-468C-A00D-4551EB893C5E}">
      <dsp:nvSpPr>
        <dsp:cNvPr id="0" name=""/>
        <dsp:cNvSpPr/>
      </dsp:nvSpPr>
      <dsp:spPr>
        <a:xfrm>
          <a:off x="2846110" y="2351012"/>
          <a:ext cx="2650578" cy="135269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b="1" kern="1200" dirty="0" smtClean="0">
              <a:solidFill>
                <a:schemeClr val="tx1"/>
              </a:solidFill>
              <a:cs typeface="+mn-cs"/>
            </a:rPr>
            <a:t>Forwarding</a:t>
          </a:r>
          <a:endParaRPr lang="ar-EG" sz="2400" b="1" kern="1200" dirty="0">
            <a:solidFill>
              <a:schemeClr val="tx1"/>
            </a:solidFill>
            <a:cs typeface="+mn-cs"/>
          </a:endParaRPr>
        </a:p>
      </dsp:txBody>
      <dsp:txXfrm>
        <a:off x="2885729" y="2390631"/>
        <a:ext cx="2571340" cy="1273456"/>
      </dsp:txXfrm>
    </dsp:sp>
    <dsp:sp modelId="{C917424D-592F-449B-BFE6-FDB3A1D0BCDF}">
      <dsp:nvSpPr>
        <dsp:cNvPr id="0" name=""/>
        <dsp:cNvSpPr/>
      </dsp:nvSpPr>
      <dsp:spPr>
        <a:xfrm>
          <a:off x="5733380" y="2126154"/>
          <a:ext cx="2130227" cy="13526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3D5A69-B816-4222-BB5B-465820FBD2A7}">
      <dsp:nvSpPr>
        <dsp:cNvPr id="0" name=""/>
        <dsp:cNvSpPr/>
      </dsp:nvSpPr>
      <dsp:spPr>
        <a:xfrm>
          <a:off x="5970072" y="2351012"/>
          <a:ext cx="2130227" cy="135269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en-US" sz="2400" b="1" kern="1200" dirty="0" smtClean="0">
              <a:solidFill>
                <a:schemeClr val="tx1"/>
              </a:solidFill>
              <a:cs typeface="+mn-cs"/>
            </a:rPr>
            <a:t>Filtering</a:t>
          </a:r>
          <a:endParaRPr lang="ar-EG" sz="2400" b="1" kern="1200" dirty="0">
            <a:solidFill>
              <a:schemeClr val="tx1"/>
            </a:solidFill>
            <a:cs typeface="+mn-cs"/>
          </a:endParaRPr>
        </a:p>
      </dsp:txBody>
      <dsp:txXfrm>
        <a:off x="6009691" y="2390631"/>
        <a:ext cx="2050989" cy="127345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gi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6.xml"/><Relationship Id="rId6" Type="http://schemas.openxmlformats.org/officeDocument/2006/relationships/hyperlink" Target="https://www.fortinet.com/solutions/small-business/switches" TargetMode="Externa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gi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096000" y="3645077"/>
            <a:ext cx="6005970" cy="523220"/>
          </a:xfrm>
          <a:prstGeom prst="rect">
            <a:avLst/>
          </a:prstGeom>
          <a:noFill/>
        </p:spPr>
        <p:txBody>
          <a:bodyPr wrap="square" rtlCol="0">
            <a:spAutoFit/>
          </a:bodyPr>
          <a:lstStyle/>
          <a:p>
            <a:pPr algn="ctr"/>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C000"/>
                </a:solidFill>
                <a:latin typeface="Tajawal Medium" panose="00000600000000000000" pitchFamily="2" charset="-78"/>
                <a:cs typeface="Tajawal Medium" panose="00000600000000000000" pitchFamily="2" charset="-78"/>
              </a:rPr>
              <a:t>LAN </a:t>
            </a:r>
            <a:r>
              <a:rPr lang="en-US" sz="2800" b="1" i="1" dirty="0" smtClean="0">
                <a:solidFill>
                  <a:srgbClr val="FFC000"/>
                </a:solidFill>
                <a:latin typeface="Tajawal Medium" panose="00000600000000000000" pitchFamily="2" charset="-78"/>
                <a:cs typeface="Tajawal Medium" panose="00000600000000000000" pitchFamily="2" charset="-78"/>
              </a:rPr>
              <a:t>Switching</a:t>
            </a:r>
            <a:r>
              <a:rPr lang="en-US" sz="2800" i="1" dirty="0" smtClean="0">
                <a:solidFill>
                  <a:schemeClr val="bg1"/>
                </a:solidFill>
                <a:latin typeface="Tajawal Medium" panose="00000600000000000000" pitchFamily="2" charset="-78"/>
                <a:cs typeface="Tajawal Medium" panose="00000600000000000000" pitchFamily="2" charset="-78"/>
              </a:rPr>
              <a:t> </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3</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2" name="Rectangle 11"/>
          <p:cNvSpPr/>
          <p:nvPr/>
        </p:nvSpPr>
        <p:spPr>
          <a:xfrm>
            <a:off x="2620391" y="1484622"/>
            <a:ext cx="7417427" cy="1292662"/>
          </a:xfrm>
          <a:prstGeom prst="rect">
            <a:avLst/>
          </a:prstGeom>
        </p:spPr>
        <p:txBody>
          <a:bodyPr wrap="square">
            <a:spAutoFit/>
          </a:bodyPr>
          <a:lstStyle/>
          <a:p>
            <a:r>
              <a:rPr lang="en-US" sz="2000" b="1" dirty="0" smtClean="0">
                <a:solidFill>
                  <a:srgbClr val="FF0000"/>
                </a:solidFill>
                <a:latin typeface="Arial" panose="020B0604020202020204" pitchFamily="34" charset="0"/>
              </a:rPr>
              <a:t>Problems before Lan switching(IEEE 802.3)</a:t>
            </a:r>
          </a:p>
          <a:p>
            <a:endParaRPr lang="en-US" sz="2000" b="1" dirty="0" smtClean="0">
              <a:solidFill>
                <a:srgbClr val="FF0000"/>
              </a:solidFill>
              <a:latin typeface="Arial" panose="020B0604020202020204" pitchFamily="34" charset="0"/>
            </a:endParaRPr>
          </a:p>
          <a:p>
            <a:endParaRPr lang="en-US" sz="2000" b="1" dirty="0" smtClean="0">
              <a:solidFill>
                <a:srgbClr val="FF0000"/>
              </a:solidFill>
              <a:latin typeface="Arial" panose="020B0604020202020204" pitchFamily="34" charset="0"/>
            </a:endParaRPr>
          </a:p>
          <a:p>
            <a:endParaRPr lang="ar-EG" dirty="0"/>
          </a:p>
        </p:txBody>
      </p:sp>
      <p:pic>
        <p:nvPicPr>
          <p:cNvPr id="1030" name="Picture 6" descr="NETWORKING ELearnSite: Topology | Types of Topology - Define Topology | Bus  - Star - Ring - Mesh - Hybrid Topology in networking. | Structure - Working  of Topolog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02753" y="2368873"/>
            <a:ext cx="3270130" cy="212271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tar Topology Principle - DCS - Engineers Communit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23431" y="2214056"/>
            <a:ext cx="3465290" cy="2986602"/>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97311" y="2101598"/>
            <a:ext cx="4921459" cy="3170099"/>
          </a:xfrm>
          <a:prstGeom prst="rect">
            <a:avLst/>
          </a:prstGeom>
        </p:spPr>
        <p:txBody>
          <a:bodyPr wrap="square">
            <a:spAutoFit/>
          </a:bodyPr>
          <a:lstStyle/>
          <a:p>
            <a:pPr marL="342900" indent="-342900" fontAlgn="base">
              <a:buFont typeface="Wingdings" panose="05000000000000000000" pitchFamily="2" charset="2"/>
              <a:buChar char="q"/>
            </a:pPr>
            <a:r>
              <a:rPr lang="en-US" sz="2000" dirty="0">
                <a:latin typeface="Arial" panose="020B0604020202020204" pitchFamily="34" charset="0"/>
              </a:rPr>
              <a:t>Before going further, let us recall that a hub is a multiple-port repeater. </a:t>
            </a:r>
            <a:endParaRPr lang="en-US" sz="2000" dirty="0" smtClean="0">
              <a:latin typeface="Arial" panose="020B0604020202020204" pitchFamily="34" charset="0"/>
            </a:endParaRPr>
          </a:p>
          <a:p>
            <a:pPr marL="342900" indent="-342900" fontAlgn="base">
              <a:buFont typeface="Wingdings" panose="05000000000000000000" pitchFamily="2" charset="2"/>
              <a:buChar char="q"/>
            </a:pPr>
            <a:r>
              <a:rPr lang="en-US" sz="2000" dirty="0" smtClean="0">
                <a:latin typeface="Arial" panose="020B0604020202020204" pitchFamily="34" charset="0"/>
              </a:rPr>
              <a:t>Similarly</a:t>
            </a:r>
            <a:r>
              <a:rPr lang="en-US" sz="2000" dirty="0">
                <a:latin typeface="Arial" panose="020B0604020202020204" pitchFamily="34" charset="0"/>
              </a:rPr>
              <a:t>, a switch is a multiple-port bridge so that you can understand why repeaters and bridges are not typically used in production networks(because of less number of ports</a:t>
            </a:r>
            <a:r>
              <a:rPr lang="en-US" sz="2000" dirty="0" smtClean="0">
                <a:latin typeface="Arial" panose="020B0604020202020204" pitchFamily="34" charset="0"/>
              </a:rPr>
              <a:t>).</a:t>
            </a:r>
          </a:p>
          <a:p>
            <a:pPr marL="342900" indent="-342900" fontAlgn="base">
              <a:buFont typeface="Wingdings" panose="05000000000000000000" pitchFamily="2" charset="2"/>
              <a:buChar char="q"/>
            </a:pPr>
            <a:r>
              <a:rPr lang="en-US" sz="2000" dirty="0">
                <a:latin typeface="Arial" panose="020B0604020202020204" pitchFamily="34" charset="0"/>
              </a:rPr>
              <a:t> </a:t>
            </a:r>
            <a:r>
              <a:rPr lang="en-US" sz="2000" dirty="0" smtClean="0">
                <a:latin typeface="Arial" panose="020B0604020202020204" pitchFamily="34" charset="0"/>
              </a:rPr>
              <a:t>Now</a:t>
            </a:r>
            <a:r>
              <a:rPr lang="en-US" sz="2000" dirty="0">
                <a:latin typeface="Arial" panose="020B0604020202020204" pitchFamily="34" charset="0"/>
              </a:rPr>
              <a:t>, narrowing it down to Hubs, Switches and Routers, let us discuss </a:t>
            </a:r>
            <a:r>
              <a:rPr lang="en-US" sz="2000" dirty="0" smtClean="0">
                <a:latin typeface="Arial" panose="020B0604020202020204" pitchFamily="34" charset="0"/>
              </a:rPr>
              <a:t>them</a:t>
            </a:r>
            <a:endParaRPr lang="en-US" sz="2000" dirty="0">
              <a:latin typeface="Arial" panose="020B0604020202020204" pitchFamily="34" charset="0"/>
            </a:endParaRP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0528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2" name="Rectangle 11"/>
          <p:cNvSpPr/>
          <p:nvPr/>
        </p:nvSpPr>
        <p:spPr>
          <a:xfrm>
            <a:off x="2620391" y="1484622"/>
            <a:ext cx="7417427" cy="1354217"/>
          </a:xfrm>
          <a:prstGeom prst="rect">
            <a:avLst/>
          </a:prstGeom>
        </p:spPr>
        <p:txBody>
          <a:bodyPr wrap="square">
            <a:spAutoFit/>
          </a:bodyPr>
          <a:lstStyle/>
          <a:p>
            <a:r>
              <a:rPr lang="en-US" sz="2400" b="1" dirty="0" smtClean="0">
                <a:solidFill>
                  <a:srgbClr val="FF0000"/>
                </a:solidFill>
                <a:latin typeface="Arial" panose="020B0604020202020204" pitchFamily="34" charset="0"/>
              </a:rPr>
              <a:t>Problems before Lan switching(IEEE 802.3)</a:t>
            </a:r>
          </a:p>
          <a:p>
            <a:endParaRPr lang="en-US" sz="2000" b="1" dirty="0" smtClean="0">
              <a:solidFill>
                <a:srgbClr val="FF0000"/>
              </a:solidFill>
              <a:latin typeface="Arial" panose="020B0604020202020204" pitchFamily="34" charset="0"/>
            </a:endParaRPr>
          </a:p>
          <a:p>
            <a:endParaRPr lang="en-US" sz="2000" b="1" dirty="0" smtClean="0">
              <a:solidFill>
                <a:srgbClr val="FF0000"/>
              </a:solidFill>
              <a:latin typeface="Arial" panose="020B0604020202020204" pitchFamily="34" charset="0"/>
            </a:endParaRPr>
          </a:p>
          <a:p>
            <a:endParaRPr lang="ar-EG" dirty="0"/>
          </a:p>
        </p:txBody>
      </p:sp>
      <p:sp>
        <p:nvSpPr>
          <p:cNvPr id="7" name="Rectangle 6"/>
          <p:cNvSpPr/>
          <p:nvPr/>
        </p:nvSpPr>
        <p:spPr>
          <a:xfrm>
            <a:off x="838200" y="2110159"/>
            <a:ext cx="5952893" cy="4093428"/>
          </a:xfrm>
          <a:prstGeom prst="rect">
            <a:avLst/>
          </a:prstGeom>
        </p:spPr>
        <p:txBody>
          <a:bodyPr wrap="square">
            <a:spAutoFit/>
          </a:bodyPr>
          <a:lstStyle/>
          <a:p>
            <a:pPr fontAlgn="base">
              <a:buFont typeface="+mj-lt"/>
              <a:buAutoNum type="arabicPeriod"/>
            </a:pPr>
            <a:r>
              <a:rPr lang="en-US" sz="2000" dirty="0">
                <a:latin typeface="Arial" panose="020B0604020202020204" pitchFamily="34" charset="0"/>
              </a:rPr>
              <a:t>Collision </a:t>
            </a:r>
            <a:r>
              <a:rPr lang="en-US" sz="2000" dirty="0" smtClean="0">
                <a:latin typeface="Arial" panose="020B0604020202020204" pitchFamily="34" charset="0"/>
              </a:rPr>
              <a:t>Domain : </a:t>
            </a:r>
            <a:r>
              <a:rPr lang="en-US" sz="2000" dirty="0">
                <a:latin typeface="Arial" panose="020B0604020202020204" pitchFamily="34" charset="0"/>
              </a:rPr>
              <a:t/>
            </a:r>
            <a:br>
              <a:rPr lang="en-US" sz="2000" dirty="0">
                <a:latin typeface="Arial" panose="020B0604020202020204" pitchFamily="34" charset="0"/>
              </a:rPr>
            </a:br>
            <a:r>
              <a:rPr lang="en-US" sz="2000" dirty="0">
                <a:latin typeface="Arial" panose="020B0604020202020204" pitchFamily="34" charset="0"/>
              </a:rPr>
              <a:t>A Collision Domain is </a:t>
            </a:r>
            <a:r>
              <a:rPr lang="en-US" sz="2000" dirty="0" smtClean="0">
                <a:latin typeface="Arial" panose="020B0604020202020204" pitchFamily="34" charset="0"/>
              </a:rPr>
              <a:t>a problem in </a:t>
            </a:r>
            <a:r>
              <a:rPr lang="en-US" sz="2000" dirty="0">
                <a:latin typeface="Arial" panose="020B0604020202020204" pitchFamily="34" charset="0"/>
              </a:rPr>
              <a:t>which when a device sends out a message to the network, all other devices which are included in its collision domain have to pay attention to it, no matter if it was destined for them or not. This causes a problem because, in a situation where two devices send out their messages simultaneously, a collision will occur leading them to wait and re-transmit their respective messages, one at a time. Remember, it happens only in the case of a half-duplex mode</a:t>
            </a:r>
            <a:r>
              <a:rPr lang="en-US" sz="2000" dirty="0" smtClean="0">
                <a:latin typeface="Arial" panose="020B0604020202020204" pitchFamily="34" charset="0"/>
              </a:rPr>
              <a:t>.</a:t>
            </a:r>
          </a:p>
          <a:p>
            <a:pPr fontAlgn="base"/>
            <a:endParaRPr lang="en-US" sz="2000" dirty="0">
              <a:latin typeface="Arial" panose="020B0604020202020204" pitchFamily="34" charset="0"/>
            </a:endParaRPr>
          </a:p>
          <a:p>
            <a:pPr fontAlgn="base"/>
            <a:endParaRPr lang="en-US" sz="2000" dirty="0">
              <a:latin typeface="Arial" panose="020B0604020202020204" pitchFamily="34" charset="0"/>
            </a:endParaRPr>
          </a:p>
        </p:txBody>
      </p:sp>
      <p:grpSp>
        <p:nvGrpSpPr>
          <p:cNvPr id="17" name="Group 16"/>
          <p:cNvGrpSpPr/>
          <p:nvPr/>
        </p:nvGrpSpPr>
        <p:grpSpPr>
          <a:xfrm>
            <a:off x="6688641" y="2307703"/>
            <a:ext cx="5131368" cy="3121139"/>
            <a:chOff x="6688641" y="2307703"/>
            <a:chExt cx="4964383" cy="2881921"/>
          </a:xfrm>
        </p:grpSpPr>
        <p:pic>
          <p:nvPicPr>
            <p:cNvPr id="15" name="Picture 14"/>
            <p:cNvPicPr>
              <a:picLocks noChangeAspect="1"/>
            </p:cNvPicPr>
            <p:nvPr/>
          </p:nvPicPr>
          <p:blipFill>
            <a:blip r:embed="rId6"/>
            <a:stretch>
              <a:fillRect/>
            </a:stretch>
          </p:blipFill>
          <p:spPr>
            <a:xfrm>
              <a:off x="6688641" y="2307703"/>
              <a:ext cx="4964383" cy="2881921"/>
            </a:xfrm>
            <a:prstGeom prst="rect">
              <a:avLst/>
            </a:prstGeom>
          </p:spPr>
        </p:pic>
        <p:sp>
          <p:nvSpPr>
            <p:cNvPr id="16" name="Rectangle 15"/>
            <p:cNvSpPr/>
            <p:nvPr/>
          </p:nvSpPr>
          <p:spPr>
            <a:xfrm>
              <a:off x="7474329" y="4713643"/>
              <a:ext cx="3485272" cy="344186"/>
            </a:xfrm>
            <a:prstGeom prst="rect">
              <a:avLst/>
            </a:prstGeom>
            <a:ln>
              <a:noFill/>
            </a:ln>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smtClean="0"/>
                <a:t>single collision domain</a:t>
              </a:r>
              <a:endParaRPr lang="ar-EG" dirty="0"/>
            </a:p>
          </p:txBody>
        </p:sp>
      </p:grpSp>
    </p:spTree>
    <p:extLst>
      <p:ext uri="{BB962C8B-B14F-4D97-AF65-F5344CB8AC3E}">
        <p14:creationId xmlns:p14="http://schemas.microsoft.com/office/powerpoint/2010/main" val="15577488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59975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2" name="Rectangle 11"/>
          <p:cNvSpPr/>
          <p:nvPr/>
        </p:nvSpPr>
        <p:spPr>
          <a:xfrm>
            <a:off x="2387286" y="1398452"/>
            <a:ext cx="7417427" cy="1354217"/>
          </a:xfrm>
          <a:prstGeom prst="rect">
            <a:avLst/>
          </a:prstGeom>
        </p:spPr>
        <p:txBody>
          <a:bodyPr wrap="square">
            <a:spAutoFit/>
          </a:bodyPr>
          <a:lstStyle/>
          <a:p>
            <a:r>
              <a:rPr lang="en-US" sz="2400" b="1" dirty="0" smtClean="0">
                <a:solidFill>
                  <a:srgbClr val="FF0000"/>
                </a:solidFill>
                <a:latin typeface="Arial" panose="020B0604020202020204" pitchFamily="34" charset="0"/>
              </a:rPr>
              <a:t>Problems before Lan switching(IEEE 802.3)</a:t>
            </a:r>
          </a:p>
          <a:p>
            <a:endParaRPr lang="en-US" sz="2000" b="1" dirty="0" smtClean="0">
              <a:solidFill>
                <a:srgbClr val="FF0000"/>
              </a:solidFill>
              <a:latin typeface="Arial" panose="020B0604020202020204" pitchFamily="34" charset="0"/>
            </a:endParaRPr>
          </a:p>
          <a:p>
            <a:endParaRPr lang="en-US" sz="2000" b="1" dirty="0" smtClean="0">
              <a:solidFill>
                <a:srgbClr val="FF0000"/>
              </a:solidFill>
              <a:latin typeface="Arial" panose="020B0604020202020204" pitchFamily="34" charset="0"/>
            </a:endParaRPr>
          </a:p>
          <a:p>
            <a:endParaRPr lang="ar-EG" dirty="0"/>
          </a:p>
        </p:txBody>
      </p:sp>
      <p:sp>
        <p:nvSpPr>
          <p:cNvPr id="13" name="Rectangle 12"/>
          <p:cNvSpPr/>
          <p:nvPr/>
        </p:nvSpPr>
        <p:spPr>
          <a:xfrm>
            <a:off x="583734" y="1809497"/>
            <a:ext cx="9386078" cy="3785652"/>
          </a:xfrm>
          <a:prstGeom prst="rect">
            <a:avLst/>
          </a:prstGeom>
        </p:spPr>
        <p:txBody>
          <a:bodyPr wrap="square">
            <a:spAutoFit/>
          </a:bodyPr>
          <a:lstStyle/>
          <a:p>
            <a:pPr fontAlgn="base"/>
            <a:r>
              <a:rPr lang="en-US" sz="2000" dirty="0" smtClean="0">
                <a:latin typeface="Arial" panose="020B0604020202020204" pitchFamily="34" charset="0"/>
              </a:rPr>
              <a:t>2.</a:t>
            </a:r>
            <a:r>
              <a:rPr lang="en-US" sz="2000" b="1" dirty="0"/>
              <a:t> </a:t>
            </a:r>
            <a:r>
              <a:rPr lang="en-US" sz="2000" dirty="0">
                <a:latin typeface="Arial" panose="020B0604020202020204" pitchFamily="34" charset="0"/>
              </a:rPr>
              <a:t>Broadcast Domain :</a:t>
            </a:r>
            <a:br>
              <a:rPr lang="en-US" sz="2000" dirty="0">
                <a:latin typeface="Arial" panose="020B0604020202020204" pitchFamily="34" charset="0"/>
              </a:rPr>
            </a:br>
            <a:r>
              <a:rPr lang="en-US" sz="2000" dirty="0">
                <a:latin typeface="Arial" panose="020B0604020202020204" pitchFamily="34" charset="0"/>
              </a:rPr>
              <a:t>A Broadcast Domain is a </a:t>
            </a:r>
            <a:r>
              <a:rPr lang="en-US" sz="2000" dirty="0" smtClean="0">
                <a:latin typeface="Arial" panose="020B0604020202020204" pitchFamily="34" charset="0"/>
              </a:rPr>
              <a:t>problem in </a:t>
            </a:r>
            <a:r>
              <a:rPr lang="en-US" sz="2000" dirty="0">
                <a:latin typeface="Arial" panose="020B0604020202020204" pitchFamily="34" charset="0"/>
              </a:rPr>
              <a:t>which when a device sends out a broadcast message, all the devices present in its broadcast domain have to pay attention to it. This creates a lot of congestion in the network, commonly called LAN congestion, which affects the bandwidth of </a:t>
            </a:r>
            <a:endParaRPr lang="en-US" sz="2000" dirty="0" smtClean="0">
              <a:latin typeface="Arial" panose="020B0604020202020204" pitchFamily="34" charset="0"/>
            </a:endParaRPr>
          </a:p>
          <a:p>
            <a:pPr fontAlgn="base"/>
            <a:r>
              <a:rPr lang="en-US" sz="2000" dirty="0" smtClean="0">
                <a:latin typeface="Arial" panose="020B0604020202020204" pitchFamily="34" charset="0"/>
              </a:rPr>
              <a:t>the </a:t>
            </a:r>
            <a:r>
              <a:rPr lang="en-US" sz="2000" dirty="0">
                <a:latin typeface="Arial" panose="020B0604020202020204" pitchFamily="34" charset="0"/>
              </a:rPr>
              <a:t>users present in that network. </a:t>
            </a:r>
            <a:endParaRPr lang="en-US" sz="2000" dirty="0" smtClean="0">
              <a:latin typeface="Arial" panose="020B0604020202020204" pitchFamily="34" charset="0"/>
            </a:endParaRPr>
          </a:p>
          <a:p>
            <a:pPr fontAlgn="base"/>
            <a:r>
              <a:rPr lang="en-US" sz="2000" dirty="0" smtClean="0">
                <a:latin typeface="Arial" panose="020B0604020202020204" pitchFamily="34" charset="0"/>
              </a:rPr>
              <a:t>From </a:t>
            </a:r>
            <a:r>
              <a:rPr lang="en-US" sz="2000" dirty="0">
                <a:latin typeface="Arial" panose="020B0604020202020204" pitchFamily="34" charset="0"/>
              </a:rPr>
              <a:t>this, we can realize that the more </a:t>
            </a:r>
            <a:r>
              <a:rPr lang="en-US" sz="2000" dirty="0" smtClean="0">
                <a:latin typeface="Arial" panose="020B0604020202020204" pitchFamily="34" charset="0"/>
              </a:rPr>
              <a:t>the</a:t>
            </a:r>
          </a:p>
          <a:p>
            <a:pPr fontAlgn="base"/>
            <a:r>
              <a:rPr lang="en-US" sz="2000" dirty="0" smtClean="0">
                <a:latin typeface="Arial" panose="020B0604020202020204" pitchFamily="34" charset="0"/>
              </a:rPr>
              <a:t> </a:t>
            </a:r>
            <a:r>
              <a:rPr lang="en-US" sz="2000" dirty="0">
                <a:latin typeface="Arial" panose="020B0604020202020204" pitchFamily="34" charset="0"/>
              </a:rPr>
              <a:t>number of collision domains and the more </a:t>
            </a:r>
            <a:endParaRPr lang="en-US" sz="2000" dirty="0" smtClean="0">
              <a:latin typeface="Arial" panose="020B0604020202020204" pitchFamily="34" charset="0"/>
            </a:endParaRPr>
          </a:p>
          <a:p>
            <a:pPr fontAlgn="base"/>
            <a:r>
              <a:rPr lang="en-US" sz="2000" dirty="0" smtClean="0">
                <a:latin typeface="Arial" panose="020B0604020202020204" pitchFamily="34" charset="0"/>
              </a:rPr>
              <a:t>the </a:t>
            </a:r>
            <a:r>
              <a:rPr lang="en-US" sz="2000" dirty="0">
                <a:latin typeface="Arial" panose="020B0604020202020204" pitchFamily="34" charset="0"/>
              </a:rPr>
              <a:t>number of broadcast domains, the more </a:t>
            </a:r>
            <a:endParaRPr lang="en-US" sz="2000" dirty="0" smtClean="0">
              <a:latin typeface="Arial" panose="020B0604020202020204" pitchFamily="34" charset="0"/>
            </a:endParaRPr>
          </a:p>
          <a:p>
            <a:pPr fontAlgn="base"/>
            <a:r>
              <a:rPr lang="en-US" sz="2000" dirty="0" smtClean="0">
                <a:latin typeface="Arial" panose="020B0604020202020204" pitchFamily="34" charset="0"/>
              </a:rPr>
              <a:t>efficient </a:t>
            </a:r>
            <a:r>
              <a:rPr lang="en-US" sz="2000" dirty="0">
                <a:latin typeface="Arial" panose="020B0604020202020204" pitchFamily="34" charset="0"/>
              </a:rPr>
              <a:t>is the network providing better </a:t>
            </a:r>
            <a:endParaRPr lang="en-US" sz="2000" dirty="0" smtClean="0">
              <a:latin typeface="Arial" panose="020B0604020202020204" pitchFamily="34" charset="0"/>
            </a:endParaRPr>
          </a:p>
          <a:p>
            <a:pPr fontAlgn="base"/>
            <a:r>
              <a:rPr lang="en-US" sz="2000" dirty="0" smtClean="0">
                <a:latin typeface="Arial" panose="020B0604020202020204" pitchFamily="34" charset="0"/>
              </a:rPr>
              <a:t>bandwidth </a:t>
            </a:r>
            <a:r>
              <a:rPr lang="en-US" sz="2000" dirty="0">
                <a:latin typeface="Arial" panose="020B0604020202020204" pitchFamily="34" charset="0"/>
              </a:rPr>
              <a:t>to all its users.</a:t>
            </a:r>
          </a:p>
          <a:p>
            <a:pPr fontAlgn="base"/>
            <a:endParaRPr lang="en-US" sz="2000" dirty="0">
              <a:latin typeface="Arial" panose="020B0604020202020204" pitchFamily="34" charset="0"/>
            </a:endParaRPr>
          </a:p>
        </p:txBody>
      </p:sp>
      <p:pic>
        <p:nvPicPr>
          <p:cNvPr id="5122" name="Picture 2" descr="1: Division of broadcast domain with router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8311" y="3257443"/>
            <a:ext cx="6301501" cy="1962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2374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9533101" cy="1610200"/>
          </a:xfrm>
          <a:prstGeom prst="rect">
            <a:avLst/>
          </a:prstGeom>
        </p:spPr>
      </p:pic>
      <p:sp>
        <p:nvSpPr>
          <p:cNvPr id="4" name="TextBox 3"/>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5" name="TextBox 4"/>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609339"/>
            <a:ext cx="1222425" cy="1096206"/>
          </a:xfrm>
          <a:prstGeom prst="rect">
            <a:avLst/>
          </a:prstGeom>
        </p:spPr>
      </p:pic>
      <p:pic>
        <p:nvPicPr>
          <p:cNvPr id="7" name="Picture 6"/>
          <p:cNvPicPr>
            <a:picLocks noChangeAspect="1"/>
          </p:cNvPicPr>
          <p:nvPr/>
        </p:nvPicPr>
        <p:blipFill>
          <a:blip r:embed="rId4"/>
          <a:stretch>
            <a:fillRect/>
          </a:stretch>
        </p:blipFill>
        <p:spPr>
          <a:xfrm>
            <a:off x="2440788" y="6049604"/>
            <a:ext cx="9902229" cy="204838"/>
          </a:xfrm>
          <a:prstGeom prst="rect">
            <a:avLst/>
          </a:prstGeom>
        </p:spPr>
      </p:pic>
      <p:pic>
        <p:nvPicPr>
          <p:cNvPr id="8" name="Picture 7"/>
          <p:cNvPicPr>
            <a:picLocks noChangeAspect="1"/>
          </p:cNvPicPr>
          <p:nvPr/>
        </p:nvPicPr>
        <p:blipFill>
          <a:blip r:embed="rId5"/>
          <a:stretch>
            <a:fillRect/>
          </a:stretch>
        </p:blipFill>
        <p:spPr>
          <a:xfrm>
            <a:off x="-108036" y="2305182"/>
            <a:ext cx="238650" cy="2709534"/>
          </a:xfrm>
          <a:prstGeom prst="rect">
            <a:avLst/>
          </a:prstGeom>
        </p:spPr>
      </p:pic>
      <p:pic>
        <p:nvPicPr>
          <p:cNvPr id="9" name="Picture 8"/>
          <p:cNvPicPr>
            <a:picLocks noChangeAspect="1"/>
          </p:cNvPicPr>
          <p:nvPr/>
        </p:nvPicPr>
        <p:blipFill>
          <a:blip r:embed="rId5"/>
          <a:stretch>
            <a:fillRect/>
          </a:stretch>
        </p:blipFill>
        <p:spPr>
          <a:xfrm>
            <a:off x="12072675" y="2305182"/>
            <a:ext cx="238650" cy="2709534"/>
          </a:xfrm>
          <a:prstGeom prst="rect">
            <a:avLst/>
          </a:prstGeom>
        </p:spPr>
      </p:pic>
      <p:sp>
        <p:nvSpPr>
          <p:cNvPr id="10" name="Rectangle 9"/>
          <p:cNvSpPr/>
          <p:nvPr/>
        </p:nvSpPr>
        <p:spPr>
          <a:xfrm>
            <a:off x="1014365" y="1613235"/>
            <a:ext cx="10411522" cy="4093428"/>
          </a:xfrm>
          <a:prstGeom prst="rect">
            <a:avLst/>
          </a:prstGeom>
        </p:spPr>
        <p:txBody>
          <a:bodyPr wrap="square">
            <a:spAutoFit/>
          </a:bodyPr>
          <a:lstStyle/>
          <a:p>
            <a:r>
              <a:rPr lang="en-US" sz="2000" b="1" dirty="0">
                <a:solidFill>
                  <a:srgbClr val="FF0000"/>
                </a:solidFill>
                <a:latin typeface="Arial" panose="020B0604020202020204" pitchFamily="34" charset="0"/>
              </a:rPr>
              <a:t>What is an Ethernet Switch?</a:t>
            </a:r>
          </a:p>
          <a:p>
            <a:pPr marL="285750" indent="-285750">
              <a:buFont typeface="Wingdings" panose="05000000000000000000" pitchFamily="2" charset="2"/>
              <a:buChar char="q"/>
            </a:pPr>
            <a:r>
              <a:rPr lang="en-US" sz="2000" dirty="0">
                <a:latin typeface="Arial" panose="020B0604020202020204" pitchFamily="34" charset="0"/>
              </a:rPr>
              <a:t>Ethernet switching connects wired devices such as computers, laptops, routers, servers, and printers to a local area network (LAN). Multiple Ethernet switch ports allow for faster connectivity and smoother access across many devices at once.</a:t>
            </a:r>
          </a:p>
          <a:p>
            <a:pPr marL="285750" indent="-285750">
              <a:buFont typeface="Wingdings" panose="05000000000000000000" pitchFamily="2" charset="2"/>
              <a:buChar char="q"/>
            </a:pPr>
            <a:r>
              <a:rPr lang="en-US" sz="2000" dirty="0">
                <a:latin typeface="Arial" panose="020B0604020202020204" pitchFamily="34" charset="0"/>
              </a:rPr>
              <a:t>An </a:t>
            </a:r>
            <a:r>
              <a:rPr lang="en-US" sz="2000" dirty="0">
                <a:latin typeface="Arial" panose="020B0604020202020204" pitchFamily="34" charset="0"/>
                <a:hlinkClick r:id="rId6"/>
              </a:rPr>
              <a:t>Ethernet switch</a:t>
            </a:r>
            <a:r>
              <a:rPr lang="en-US" sz="2000" dirty="0">
                <a:latin typeface="Arial" panose="020B0604020202020204" pitchFamily="34" charset="0"/>
              </a:rPr>
              <a:t> creates networks and uses multiple ports to communicate between devices in the LAN. Ethernet switches differ from routers, which connect networks and use only a single LAN and WAN port.  A full wired and wireless corporate infrastructure provides wired connectivity and Wi-Fi for wireless connectivity.</a:t>
            </a:r>
          </a:p>
          <a:p>
            <a:pPr marL="285750" indent="-285750">
              <a:buFont typeface="Wingdings" panose="05000000000000000000" pitchFamily="2" charset="2"/>
              <a:buChar char="q"/>
            </a:pPr>
            <a:r>
              <a:rPr lang="en-US" sz="2000" dirty="0">
                <a:latin typeface="Arial" panose="020B0604020202020204" pitchFamily="34" charset="0"/>
              </a:rPr>
              <a:t>Hubs are similar to Ethernet switches in that connected devices on the LAN will be wired to them, using multiple ports. The big difference is that hubs share bandwidth equally among ports, while Ethernet switches can devote more bandwidth to certain ports without degrading network performance. When many devices are active on a network, Ethernet switching provides more robust performance.</a:t>
            </a:r>
          </a:p>
        </p:txBody>
      </p:sp>
    </p:spTree>
    <p:extLst>
      <p:ext uri="{BB962C8B-B14F-4D97-AF65-F5344CB8AC3E}">
        <p14:creationId xmlns:p14="http://schemas.microsoft.com/office/powerpoint/2010/main" val="1175939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pic>
        <p:nvPicPr>
          <p:cNvPr id="14338" name="Picture 2" descr="Star Topology | cherlyndelu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14382" y="1416028"/>
            <a:ext cx="3239418" cy="2619096"/>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540026" y="1959518"/>
            <a:ext cx="7574356" cy="2862322"/>
          </a:xfrm>
          <a:prstGeom prst="rect">
            <a:avLst/>
          </a:prstGeom>
        </p:spPr>
        <p:txBody>
          <a:bodyPr wrap="square">
            <a:spAutoFit/>
          </a:bodyPr>
          <a:lstStyle/>
          <a:p>
            <a:pPr marL="285750" indent="-285750">
              <a:buFont typeface="Wingdings" panose="05000000000000000000" pitchFamily="2" charset="2"/>
              <a:buChar char="q"/>
            </a:pPr>
            <a:r>
              <a:rPr lang="en-US" sz="2000" dirty="0">
                <a:latin typeface="Arial" panose="020B0604020202020204" pitchFamily="34" charset="0"/>
              </a:rPr>
              <a:t>Switch and bridge are layer 2 (data link ) devices ,as they forwarding packets according destination address.</a:t>
            </a:r>
          </a:p>
          <a:p>
            <a:pPr marL="285750" indent="-285750">
              <a:buFont typeface="Wingdings" panose="05000000000000000000" pitchFamily="2" charset="2"/>
              <a:buChar char="q"/>
            </a:pPr>
            <a:r>
              <a:rPr lang="en-US" sz="2000" dirty="0">
                <a:latin typeface="Arial" panose="020B0604020202020204" pitchFamily="34" charset="0"/>
              </a:rPr>
              <a:t>Bridge and switch both provide the same functionality but the switch does it with greater efficiency. A bridge connects smaller network segments to form a large network, and it also relays frame from one LAN to another LAN. On the other hand, the switch connects more network segments as compared to the bridges</a:t>
            </a:r>
            <a:r>
              <a:rPr lang="en-US" sz="2000" dirty="0" smtClean="0">
                <a:latin typeface="Arial" panose="020B0604020202020204" pitchFamily="34" charset="0"/>
              </a:rPr>
              <a:t>.</a:t>
            </a:r>
          </a:p>
          <a:p>
            <a:pPr marL="285750" indent="-285750">
              <a:buFont typeface="Wingdings" panose="05000000000000000000" pitchFamily="2" charset="2"/>
              <a:buChar char="q"/>
            </a:pPr>
            <a:r>
              <a:rPr lang="en-US" sz="2000" dirty="0" smtClean="0">
                <a:latin typeface="Arial" panose="020B0604020202020204" pitchFamily="34" charset="0"/>
              </a:rPr>
              <a:t>MAC address table (CAM: content addressable memory)</a:t>
            </a:r>
            <a:endParaRPr lang="en-US" sz="2000" dirty="0">
              <a:latin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859318848"/>
              </p:ext>
            </p:extLst>
          </p:nvPr>
        </p:nvGraphicFramePr>
        <p:xfrm>
          <a:off x="8743519" y="4182836"/>
          <a:ext cx="2351944" cy="1685920"/>
        </p:xfrm>
        <a:graphic>
          <a:graphicData uri="http://schemas.openxmlformats.org/drawingml/2006/table">
            <a:tbl>
              <a:tblPr rtl="1" firstRow="1" bandRow="1">
                <a:tableStyleId>{5C22544A-7EE6-4342-B048-85BDC9FD1C3A}</a:tableStyleId>
              </a:tblPr>
              <a:tblGrid>
                <a:gridCol w="1175972"/>
                <a:gridCol w="1175972"/>
              </a:tblGrid>
              <a:tr h="421480">
                <a:tc>
                  <a:txBody>
                    <a:bodyPr/>
                    <a:lstStyle/>
                    <a:p>
                      <a:pPr rtl="1"/>
                      <a:r>
                        <a:rPr lang="en-US" dirty="0" smtClean="0"/>
                        <a:t>MAC</a:t>
                      </a:r>
                      <a:endParaRPr lang="ar-EG" dirty="0"/>
                    </a:p>
                  </a:txBody>
                  <a:tcPr/>
                </a:tc>
                <a:tc>
                  <a:txBody>
                    <a:bodyPr/>
                    <a:lstStyle/>
                    <a:p>
                      <a:pPr rtl="1"/>
                      <a:r>
                        <a:rPr lang="en-US" dirty="0" smtClean="0"/>
                        <a:t>port</a:t>
                      </a:r>
                      <a:endParaRPr lang="ar-EG" dirty="0"/>
                    </a:p>
                  </a:txBody>
                  <a:tcPr/>
                </a:tc>
              </a:tr>
              <a:tr h="421480">
                <a:tc>
                  <a:txBody>
                    <a:bodyPr/>
                    <a:lstStyle/>
                    <a:p>
                      <a:pPr rtl="1"/>
                      <a:r>
                        <a:rPr lang="en-US" dirty="0" smtClean="0"/>
                        <a:t>MAC 1</a:t>
                      </a:r>
                      <a:endParaRPr lang="ar-EG" dirty="0"/>
                    </a:p>
                  </a:txBody>
                  <a:tcPr/>
                </a:tc>
                <a:tc>
                  <a:txBody>
                    <a:bodyPr/>
                    <a:lstStyle/>
                    <a:p>
                      <a:pPr rtl="1"/>
                      <a:r>
                        <a:rPr lang="en-US" dirty="0" smtClean="0"/>
                        <a:t>1</a:t>
                      </a:r>
                      <a:endParaRPr lang="ar-EG" dirty="0"/>
                    </a:p>
                  </a:txBody>
                  <a:tcPr/>
                </a:tc>
              </a:tr>
              <a:tr h="421480">
                <a:tc>
                  <a:txBody>
                    <a:bodyPr/>
                    <a:lstStyle/>
                    <a:p>
                      <a:pPr rtl="1"/>
                      <a:r>
                        <a:rPr lang="en-US" dirty="0" smtClean="0"/>
                        <a:t>MAC</a:t>
                      </a:r>
                      <a:r>
                        <a:rPr lang="en-US" baseline="0" dirty="0" smtClean="0"/>
                        <a:t> 2 </a:t>
                      </a:r>
                      <a:endParaRPr lang="ar-EG" dirty="0"/>
                    </a:p>
                  </a:txBody>
                  <a:tcPr/>
                </a:tc>
                <a:tc>
                  <a:txBody>
                    <a:bodyPr/>
                    <a:lstStyle/>
                    <a:p>
                      <a:pPr rtl="1"/>
                      <a:r>
                        <a:rPr lang="en-US" dirty="0" smtClean="0"/>
                        <a:t>2</a:t>
                      </a:r>
                      <a:endParaRPr lang="ar-EG" dirty="0"/>
                    </a:p>
                  </a:txBody>
                  <a:tcPr/>
                </a:tc>
              </a:tr>
              <a:tr h="421480">
                <a:tc>
                  <a:txBody>
                    <a:bodyPr/>
                    <a:lstStyle/>
                    <a:p>
                      <a:pPr rtl="1"/>
                      <a:r>
                        <a:rPr lang="en-US" dirty="0" smtClean="0"/>
                        <a:t>MAC</a:t>
                      </a:r>
                      <a:r>
                        <a:rPr lang="en-US" baseline="0" dirty="0" smtClean="0"/>
                        <a:t> 3</a:t>
                      </a:r>
                      <a:endParaRPr lang="ar-EG" dirty="0"/>
                    </a:p>
                  </a:txBody>
                  <a:tcPr/>
                </a:tc>
                <a:tc>
                  <a:txBody>
                    <a:bodyPr/>
                    <a:lstStyle/>
                    <a:p>
                      <a:pPr rtl="1"/>
                      <a:r>
                        <a:rPr lang="en-US" dirty="0" smtClean="0"/>
                        <a:t>3</a:t>
                      </a:r>
                      <a:endParaRPr lang="ar-EG" dirty="0"/>
                    </a:p>
                  </a:txBody>
                  <a:tcPr/>
                </a:tc>
              </a:tr>
            </a:tbl>
          </a:graphicData>
        </a:graphic>
      </p:graphicFrame>
    </p:spTree>
    <p:extLst>
      <p:ext uri="{BB962C8B-B14F-4D97-AF65-F5344CB8AC3E}">
        <p14:creationId xmlns:p14="http://schemas.microsoft.com/office/powerpoint/2010/main" val="10006857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7" name="Rectangle 6"/>
          <p:cNvSpPr/>
          <p:nvPr/>
        </p:nvSpPr>
        <p:spPr>
          <a:xfrm>
            <a:off x="1129137" y="1839761"/>
            <a:ext cx="9676394" cy="3447098"/>
          </a:xfrm>
          <a:prstGeom prst="rect">
            <a:avLst/>
          </a:prstGeom>
        </p:spPr>
        <p:txBody>
          <a:bodyPr wrap="square">
            <a:spAutoFit/>
          </a:bodyPr>
          <a:lstStyle/>
          <a:p>
            <a:pPr marL="285750" indent="-285750">
              <a:buFont typeface="Wingdings" panose="05000000000000000000" pitchFamily="2" charset="2"/>
              <a:buChar char="q"/>
            </a:pPr>
            <a:r>
              <a:rPr lang="en-US" sz="2000" b="1" dirty="0" smtClean="0">
                <a:solidFill>
                  <a:srgbClr val="FF0000"/>
                </a:solidFill>
                <a:latin typeface="arial" panose="020B0604020202020204" pitchFamily="34" charset="0"/>
              </a:rPr>
              <a:t>Building MAC address table (learning) </a:t>
            </a:r>
          </a:p>
          <a:p>
            <a:pPr marL="285750" indent="-285750">
              <a:buFont typeface="Wingdings" panose="05000000000000000000" pitchFamily="2" charset="2"/>
              <a:buChar char="v"/>
            </a:pPr>
            <a:r>
              <a:rPr lang="en-US" sz="2000" dirty="0" smtClean="0">
                <a:solidFill>
                  <a:srgbClr val="202124"/>
                </a:solidFill>
                <a:latin typeface="arial" panose="020B0604020202020204" pitchFamily="34" charset="0"/>
              </a:rPr>
              <a:t>Switch learn MAC address table by examining the source mac address on the received packet and store it belong the incoming port.</a:t>
            </a:r>
          </a:p>
          <a:p>
            <a:pPr marL="285750" indent="-285750">
              <a:buFont typeface="Wingdings" panose="05000000000000000000" pitchFamily="2" charset="2"/>
              <a:buChar char="q"/>
            </a:pPr>
            <a:r>
              <a:rPr lang="en-US" sz="2000" b="1" dirty="0" smtClean="0">
                <a:solidFill>
                  <a:srgbClr val="FF0000"/>
                </a:solidFill>
                <a:latin typeface="arial" panose="020B0604020202020204" pitchFamily="34" charset="0"/>
              </a:rPr>
              <a:t>Aging  time </a:t>
            </a:r>
          </a:p>
          <a:p>
            <a:pPr marL="285750" indent="-285750">
              <a:buFont typeface="Wingdings" panose="05000000000000000000" pitchFamily="2" charset="2"/>
              <a:buChar char="v"/>
            </a:pPr>
            <a:r>
              <a:rPr lang="en-US" sz="2000" dirty="0" smtClean="0">
                <a:solidFill>
                  <a:srgbClr val="202124"/>
                </a:solidFill>
                <a:latin typeface="arial" panose="020B0604020202020204" pitchFamily="34" charset="0"/>
              </a:rPr>
              <a:t>For any entry on CAM is aging time.</a:t>
            </a:r>
          </a:p>
          <a:p>
            <a:pPr marL="285750" indent="-285750">
              <a:buFont typeface="Wingdings" panose="05000000000000000000" pitchFamily="2" charset="2"/>
              <a:buChar char="v"/>
            </a:pPr>
            <a:r>
              <a:rPr lang="en-US" sz="2000" dirty="0" smtClean="0">
                <a:solidFill>
                  <a:srgbClr val="202124"/>
                </a:solidFill>
                <a:latin typeface="arial" panose="020B0604020202020204" pitchFamily="34" charset="0"/>
              </a:rPr>
              <a:t>During this time  the switch store learned MAC address belongs to the incoming port.</a:t>
            </a:r>
          </a:p>
          <a:p>
            <a:pPr marL="285750" indent="-285750">
              <a:buFont typeface="Wingdings" panose="05000000000000000000" pitchFamily="2" charset="2"/>
              <a:buChar char="v"/>
            </a:pPr>
            <a:r>
              <a:rPr lang="en-US" sz="2000" dirty="0">
                <a:solidFill>
                  <a:srgbClr val="202124"/>
                </a:solidFill>
                <a:latin typeface="arial" panose="020B0604020202020204" pitchFamily="34" charset="0"/>
              </a:rPr>
              <a:t> </a:t>
            </a:r>
            <a:r>
              <a:rPr lang="en-US" sz="2000" dirty="0" smtClean="0">
                <a:solidFill>
                  <a:srgbClr val="202124"/>
                </a:solidFill>
                <a:latin typeface="arial" panose="020B0604020202020204" pitchFamily="34" charset="0"/>
              </a:rPr>
              <a:t>The default value for aging time is 300 sec(5 min).</a:t>
            </a:r>
          </a:p>
          <a:p>
            <a:pPr marL="285750" indent="-285750">
              <a:buFont typeface="Wingdings" panose="05000000000000000000" pitchFamily="2" charset="2"/>
              <a:buChar char="v"/>
            </a:pPr>
            <a:r>
              <a:rPr lang="en-US" sz="2000" dirty="0" smtClean="0">
                <a:solidFill>
                  <a:srgbClr val="202124"/>
                </a:solidFill>
                <a:latin typeface="arial" panose="020B0604020202020204" pitchFamily="34" charset="0"/>
              </a:rPr>
              <a:t>The switch counts down by reducing this time , if aging timer reaches 0  , an entry will remove  from the CAM and will learn again when the device sends a packet.  </a:t>
            </a:r>
          </a:p>
          <a:p>
            <a:endParaRPr lang="ar-EG" dirty="0">
              <a:solidFill>
                <a:srgbClr val="FF0000"/>
              </a:solidFill>
            </a:endParaRPr>
          </a:p>
        </p:txBody>
      </p:sp>
    </p:spTree>
    <p:extLst>
      <p:ext uri="{BB962C8B-B14F-4D97-AF65-F5344CB8AC3E}">
        <p14:creationId xmlns:p14="http://schemas.microsoft.com/office/powerpoint/2010/main" val="4401276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graphicFrame>
        <p:nvGraphicFramePr>
          <p:cNvPr id="7" name="Diagram 6"/>
          <p:cNvGraphicFramePr/>
          <p:nvPr>
            <p:extLst>
              <p:ext uri="{D42A27DB-BD31-4B8C-83A1-F6EECF244321}">
                <p14:modId xmlns:p14="http://schemas.microsoft.com/office/powerpoint/2010/main" val="1182501008"/>
              </p:ext>
            </p:extLst>
          </p:nvPr>
        </p:nvGraphicFramePr>
        <p:xfrm>
          <a:off x="1858507" y="1467640"/>
          <a:ext cx="8106107" cy="385762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1780760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727109" y="6057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3" name="Rectangle 12"/>
          <p:cNvSpPr/>
          <p:nvPr/>
        </p:nvSpPr>
        <p:spPr>
          <a:xfrm>
            <a:off x="735585" y="2348461"/>
            <a:ext cx="10025342" cy="2862322"/>
          </a:xfrm>
          <a:prstGeom prst="rect">
            <a:avLst/>
          </a:prstGeom>
        </p:spPr>
        <p:txBody>
          <a:bodyPr wrap="square">
            <a:spAutoFit/>
          </a:bodyPr>
          <a:lstStyle/>
          <a:p>
            <a:r>
              <a:rPr lang="en-US" sz="2000" b="1" dirty="0" smtClean="0">
                <a:solidFill>
                  <a:srgbClr val="FF0000"/>
                </a:solidFill>
                <a:latin typeface="arial" panose="020B0604020202020204" pitchFamily="34" charset="0"/>
              </a:rPr>
              <a:t>    Flooding</a:t>
            </a:r>
          </a:p>
          <a:p>
            <a:pPr marL="285750" indent="-285750">
              <a:buFont typeface="Wingdings" panose="05000000000000000000" pitchFamily="2" charset="2"/>
              <a:buChar char="v"/>
            </a:pPr>
            <a:r>
              <a:rPr lang="en-US" sz="2000" dirty="0" smtClean="0">
                <a:solidFill>
                  <a:srgbClr val="202124"/>
                </a:solidFill>
                <a:latin typeface="arial" panose="020B0604020202020204" pitchFamily="34" charset="0"/>
              </a:rPr>
              <a:t>Flooding means that the switch sends the incoming frame to all occupied and active ports (except for the one from which it was received). In essence, flooding is when a switch pretends to be a hub. There are two basic reasons why a switch will flood a frame.</a:t>
            </a:r>
          </a:p>
          <a:p>
            <a:pPr marL="285750" indent="-285750">
              <a:buFont typeface="Wingdings" panose="05000000000000000000" pitchFamily="2" charset="2"/>
              <a:buChar char="v"/>
            </a:pPr>
            <a:r>
              <a:rPr lang="en-US" sz="2000" dirty="0" smtClean="0">
                <a:solidFill>
                  <a:srgbClr val="202124"/>
                </a:solidFill>
                <a:latin typeface="arial" panose="020B0604020202020204" pitchFamily="34" charset="0"/>
              </a:rPr>
              <a:t> </a:t>
            </a:r>
            <a:r>
              <a:rPr lang="en-US" sz="2000" dirty="0">
                <a:solidFill>
                  <a:srgbClr val="202124"/>
                </a:solidFill>
                <a:latin typeface="arial" panose="020B0604020202020204" pitchFamily="34" charset="0"/>
              </a:rPr>
              <a:t>When the switch receives a broadcast, it has no choice but to continue the broadcast. Protocols like ARP and DHCP (among others) rely on these broadcasts for their basic function. The following diagram is an example of what an Ethernet frame header might look like as a broadcast.</a:t>
            </a:r>
          </a:p>
        </p:txBody>
      </p:sp>
      <p:pic>
        <p:nvPicPr>
          <p:cNvPr id="15" name="Picture 14"/>
          <p:cNvPicPr>
            <a:picLocks noChangeAspect="1"/>
          </p:cNvPicPr>
          <p:nvPr/>
        </p:nvPicPr>
        <p:blipFill>
          <a:blip r:embed="rId6"/>
          <a:stretch>
            <a:fillRect/>
          </a:stretch>
        </p:blipFill>
        <p:spPr>
          <a:xfrm>
            <a:off x="2591489" y="1724483"/>
            <a:ext cx="7020310" cy="962000"/>
          </a:xfrm>
          <a:prstGeom prst="rect">
            <a:avLst/>
          </a:prstGeom>
        </p:spPr>
      </p:pic>
    </p:spTree>
    <p:extLst>
      <p:ext uri="{BB962C8B-B14F-4D97-AF65-F5344CB8AC3E}">
        <p14:creationId xmlns:p14="http://schemas.microsoft.com/office/powerpoint/2010/main" val="34027362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7" name="Rectangle 6"/>
          <p:cNvSpPr/>
          <p:nvPr/>
        </p:nvSpPr>
        <p:spPr>
          <a:xfrm>
            <a:off x="1116646" y="2683582"/>
            <a:ext cx="9666584" cy="2554545"/>
          </a:xfrm>
          <a:prstGeom prst="rect">
            <a:avLst/>
          </a:prstGeom>
        </p:spPr>
        <p:txBody>
          <a:bodyPr wrap="square">
            <a:spAutoFit/>
          </a:bodyPr>
          <a:lstStyle/>
          <a:p>
            <a:pPr marL="285750" indent="-285750">
              <a:buFont typeface="Wingdings" panose="05000000000000000000" pitchFamily="2" charset="2"/>
              <a:buChar char="q"/>
            </a:pPr>
            <a:r>
              <a:rPr lang="en-US" sz="2000" dirty="0">
                <a:solidFill>
                  <a:srgbClr val="202124"/>
                </a:solidFill>
                <a:latin typeface="arial" panose="020B0604020202020204" pitchFamily="34" charset="0"/>
              </a:rPr>
              <a:t>When the switch receives a frame dedicated for a particular destination but that destination does not have an entry in the MAC Address Table, the switch has no choice but to flood the frame. The goal of this flood is that the device using the MAC address in the destination of the frame will receive the flood and respond to the message. If that device responds, then the switch can learn their MAC address and map it to the port into which the message arrives. The following diagram is an example of what an Ethernet frame header might look like. Notice that the destination MAC address does not match the MAC Address Table above.</a:t>
            </a:r>
            <a:endParaRPr lang="ar-EG" sz="2000" dirty="0">
              <a:solidFill>
                <a:srgbClr val="202124"/>
              </a:solidFill>
              <a:latin typeface="arial" panose="020B0604020202020204" pitchFamily="34" charset="0"/>
            </a:endParaRPr>
          </a:p>
        </p:txBody>
      </p:sp>
      <p:pic>
        <p:nvPicPr>
          <p:cNvPr id="9" name="Picture 8"/>
          <p:cNvPicPr>
            <a:picLocks noChangeAspect="1"/>
          </p:cNvPicPr>
          <p:nvPr/>
        </p:nvPicPr>
        <p:blipFill>
          <a:blip r:embed="rId6"/>
          <a:stretch>
            <a:fillRect/>
          </a:stretch>
        </p:blipFill>
        <p:spPr>
          <a:xfrm>
            <a:off x="5180553" y="1438507"/>
            <a:ext cx="6526980" cy="1178929"/>
          </a:xfrm>
          <a:prstGeom prst="rect">
            <a:avLst/>
          </a:prstGeom>
        </p:spPr>
      </p:pic>
    </p:spTree>
    <p:extLst>
      <p:ext uri="{BB962C8B-B14F-4D97-AF65-F5344CB8AC3E}">
        <p14:creationId xmlns:p14="http://schemas.microsoft.com/office/powerpoint/2010/main" val="35277550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7" name="Rectangle 6"/>
          <p:cNvSpPr/>
          <p:nvPr/>
        </p:nvSpPr>
        <p:spPr>
          <a:xfrm>
            <a:off x="1107687" y="1846924"/>
            <a:ext cx="9251795" cy="707886"/>
          </a:xfrm>
          <a:prstGeom prst="rect">
            <a:avLst/>
          </a:prstGeom>
        </p:spPr>
        <p:txBody>
          <a:bodyPr wrap="square">
            <a:spAutoFit/>
          </a:bodyPr>
          <a:lstStyle/>
          <a:p>
            <a:r>
              <a:rPr lang="en-US" sz="2000" dirty="0">
                <a:solidFill>
                  <a:srgbClr val="202124"/>
                </a:solidFill>
                <a:latin typeface="arial" panose="020B0604020202020204" pitchFamily="34" charset="0"/>
              </a:rPr>
              <a:t>The following diagram shows the new MAC Address Table now that the response to the flood has been received.</a:t>
            </a:r>
            <a:endParaRPr lang="ar-EG" sz="2000" dirty="0">
              <a:solidFill>
                <a:srgbClr val="202124"/>
              </a:solidFill>
              <a:latin typeface="arial" panose="020B0604020202020204" pitchFamily="34" charset="0"/>
            </a:endParaRPr>
          </a:p>
        </p:txBody>
      </p:sp>
      <p:pic>
        <p:nvPicPr>
          <p:cNvPr id="9" name="Picture 8"/>
          <p:cNvPicPr>
            <a:picLocks noChangeAspect="1"/>
          </p:cNvPicPr>
          <p:nvPr/>
        </p:nvPicPr>
        <p:blipFill>
          <a:blip r:embed="rId6"/>
          <a:stretch>
            <a:fillRect/>
          </a:stretch>
        </p:blipFill>
        <p:spPr>
          <a:xfrm>
            <a:off x="3400927" y="2645088"/>
            <a:ext cx="4739331" cy="2997429"/>
          </a:xfrm>
          <a:prstGeom prst="rect">
            <a:avLst/>
          </a:prstGeom>
        </p:spPr>
      </p:pic>
    </p:spTree>
    <p:extLst>
      <p:ext uri="{BB962C8B-B14F-4D97-AF65-F5344CB8AC3E}">
        <p14:creationId xmlns:p14="http://schemas.microsoft.com/office/powerpoint/2010/main" val="42371055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269488" y="50995"/>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7" name="Rectangle 6"/>
          <p:cNvSpPr/>
          <p:nvPr/>
        </p:nvSpPr>
        <p:spPr>
          <a:xfrm>
            <a:off x="1014365" y="2411446"/>
            <a:ext cx="9032884" cy="2862322"/>
          </a:xfrm>
          <a:prstGeom prst="rect">
            <a:avLst/>
          </a:prstGeom>
        </p:spPr>
        <p:txBody>
          <a:bodyPr wrap="square">
            <a:spAutoFit/>
          </a:bodyPr>
          <a:lstStyle/>
          <a:p>
            <a:r>
              <a:rPr lang="en-US" sz="2000" b="1" dirty="0">
                <a:solidFill>
                  <a:srgbClr val="FF0000"/>
                </a:solidFill>
                <a:latin typeface="arial" panose="020B0604020202020204" pitchFamily="34" charset="0"/>
              </a:rPr>
              <a:t>Forwarding</a:t>
            </a:r>
          </a:p>
          <a:p>
            <a:r>
              <a:rPr lang="en-US" sz="2000" dirty="0">
                <a:solidFill>
                  <a:srgbClr val="202124"/>
                </a:solidFill>
                <a:latin typeface="arial" panose="020B0604020202020204" pitchFamily="34" charset="0"/>
              </a:rPr>
              <a:t>Now that Workstation A and Workstation D are both identified by their port numbers, the switch can do what switches do. Workstation A can now continue its conversation with Workstation D. But this time, when the switch receives the </a:t>
            </a:r>
            <a:r>
              <a:rPr lang="en-US" sz="2000">
                <a:solidFill>
                  <a:srgbClr val="202124"/>
                </a:solidFill>
                <a:latin typeface="arial" panose="020B0604020202020204" pitchFamily="34" charset="0"/>
              </a:rPr>
              <a:t>frame </a:t>
            </a:r>
            <a:r>
              <a:rPr lang="en-US" sz="2000" smtClean="0">
                <a:solidFill>
                  <a:srgbClr val="202124"/>
                </a:solidFill>
                <a:latin typeface="arial" panose="020B0604020202020204" pitchFamily="34" charset="0"/>
              </a:rPr>
              <a:t>, </a:t>
            </a:r>
            <a:r>
              <a:rPr lang="en-US" sz="2000" dirty="0">
                <a:solidFill>
                  <a:srgbClr val="202124"/>
                </a:solidFill>
                <a:latin typeface="arial" panose="020B0604020202020204" pitchFamily="34" charset="0"/>
              </a:rPr>
              <a:t>it first looks up the destination address in the MAC Address Table. It then forwards the frame to that specific port. In our scenario, Workstation A is connected to Port 1 and Workstation D is connected to Port 4. When the switch receives the frame, it immediately forwards that frame to Port 4.</a:t>
            </a:r>
          </a:p>
          <a:p>
            <a:r>
              <a:rPr lang="en-US" sz="2000" dirty="0">
                <a:solidFill>
                  <a:srgbClr val="202124"/>
                </a:solidFill>
                <a:latin typeface="arial" panose="020B0604020202020204" pitchFamily="34" charset="0"/>
              </a:rPr>
              <a:t> </a:t>
            </a:r>
          </a:p>
        </p:txBody>
      </p:sp>
      <p:pic>
        <p:nvPicPr>
          <p:cNvPr id="9" name="Picture 8"/>
          <p:cNvPicPr>
            <a:picLocks noChangeAspect="1"/>
          </p:cNvPicPr>
          <p:nvPr/>
        </p:nvPicPr>
        <p:blipFill>
          <a:blip r:embed="rId6"/>
          <a:stretch>
            <a:fillRect/>
          </a:stretch>
        </p:blipFill>
        <p:spPr>
          <a:xfrm>
            <a:off x="4490475" y="1708832"/>
            <a:ext cx="6440525" cy="1080414"/>
          </a:xfrm>
          <a:prstGeom prst="rect">
            <a:avLst/>
          </a:prstGeom>
        </p:spPr>
      </p:pic>
    </p:spTree>
    <p:extLst>
      <p:ext uri="{BB962C8B-B14F-4D97-AF65-F5344CB8AC3E}">
        <p14:creationId xmlns:p14="http://schemas.microsoft.com/office/powerpoint/2010/main" val="36183810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1" name="Rectangle 10"/>
          <p:cNvSpPr/>
          <p:nvPr/>
        </p:nvSpPr>
        <p:spPr>
          <a:xfrm>
            <a:off x="651740" y="3637770"/>
            <a:ext cx="8163089" cy="2215991"/>
          </a:xfrm>
          <a:prstGeom prst="rect">
            <a:avLst/>
          </a:prstGeom>
        </p:spPr>
        <p:txBody>
          <a:bodyPr wrap="square">
            <a:spAutoFit/>
          </a:bodyPr>
          <a:lstStyle/>
          <a:p>
            <a:r>
              <a:rPr lang="en-US" sz="2000" dirty="0">
                <a:latin typeface="arial" panose="020B0604020202020204" pitchFamily="34" charset="0"/>
              </a:rPr>
              <a:t>The switch intentionally filters out ports 2 and 3, </a:t>
            </a:r>
            <a:endParaRPr lang="en-US" sz="2000" dirty="0" smtClean="0">
              <a:latin typeface="arial" panose="020B0604020202020204" pitchFamily="34" charset="0"/>
            </a:endParaRPr>
          </a:p>
          <a:p>
            <a:r>
              <a:rPr lang="en-US" sz="2000" dirty="0" smtClean="0">
                <a:latin typeface="arial" panose="020B0604020202020204" pitchFamily="34" charset="0"/>
              </a:rPr>
              <a:t>only </a:t>
            </a:r>
            <a:r>
              <a:rPr lang="en-US" sz="2000" dirty="0">
                <a:latin typeface="arial" panose="020B0604020202020204" pitchFamily="34" charset="0"/>
              </a:rPr>
              <a:t>forwarding the data to the destination MAC address identified in the frame header.</a:t>
            </a:r>
          </a:p>
          <a:p>
            <a:r>
              <a:rPr lang="en-US" sz="2000" dirty="0">
                <a:latin typeface="arial" panose="020B0604020202020204" pitchFamily="34" charset="0"/>
              </a:rPr>
              <a:t>These four default functions are just the beginning. Managed switches can include performance optimization, security, monitoring, diagnostics and more. But that’s for another discussion.</a:t>
            </a:r>
          </a:p>
          <a:p>
            <a:r>
              <a:rPr lang="en-US" dirty="0"/>
              <a:t> </a:t>
            </a:r>
          </a:p>
        </p:txBody>
      </p:sp>
      <p:sp>
        <p:nvSpPr>
          <p:cNvPr id="12" name="Rectangle 11"/>
          <p:cNvSpPr/>
          <p:nvPr/>
        </p:nvSpPr>
        <p:spPr>
          <a:xfrm>
            <a:off x="651740" y="1738601"/>
            <a:ext cx="6096000" cy="1323439"/>
          </a:xfrm>
          <a:prstGeom prst="rect">
            <a:avLst/>
          </a:prstGeom>
        </p:spPr>
        <p:txBody>
          <a:bodyPr>
            <a:spAutoFit/>
          </a:bodyPr>
          <a:lstStyle/>
          <a:p>
            <a:r>
              <a:rPr lang="en-US" sz="2000" b="1" dirty="0">
                <a:solidFill>
                  <a:srgbClr val="FF0000"/>
                </a:solidFill>
                <a:latin typeface="arial" panose="020B0604020202020204" pitchFamily="34" charset="0"/>
              </a:rPr>
              <a:t>Filtering</a:t>
            </a:r>
          </a:p>
          <a:p>
            <a:r>
              <a:rPr lang="en-US" sz="2000" dirty="0">
                <a:latin typeface="arial" panose="020B0604020202020204" pitchFamily="34" charset="0"/>
              </a:rPr>
              <a:t>So what about Workstations B and C? Well, due to filtering, Workstations B and C are none the wiser. Let’s fill in the rest of our MAC table.</a:t>
            </a:r>
          </a:p>
        </p:txBody>
      </p:sp>
      <p:pic>
        <p:nvPicPr>
          <p:cNvPr id="13" name="Picture 12"/>
          <p:cNvPicPr>
            <a:picLocks noChangeAspect="1"/>
          </p:cNvPicPr>
          <p:nvPr/>
        </p:nvPicPr>
        <p:blipFill>
          <a:blip r:embed="rId6"/>
          <a:stretch>
            <a:fillRect/>
          </a:stretch>
        </p:blipFill>
        <p:spPr>
          <a:xfrm>
            <a:off x="7486859" y="1324834"/>
            <a:ext cx="4092483" cy="2352449"/>
          </a:xfrm>
          <a:prstGeom prst="rect">
            <a:avLst/>
          </a:prstGeom>
        </p:spPr>
      </p:pic>
      <p:pic>
        <p:nvPicPr>
          <p:cNvPr id="15" name="Picture 14"/>
          <p:cNvPicPr>
            <a:picLocks noChangeAspect="1"/>
          </p:cNvPicPr>
          <p:nvPr/>
        </p:nvPicPr>
        <p:blipFill>
          <a:blip r:embed="rId7"/>
          <a:stretch>
            <a:fillRect/>
          </a:stretch>
        </p:blipFill>
        <p:spPr>
          <a:xfrm>
            <a:off x="8814829" y="3962649"/>
            <a:ext cx="3170148" cy="1805012"/>
          </a:xfrm>
          <a:prstGeom prst="rect">
            <a:avLst/>
          </a:prstGeom>
        </p:spPr>
      </p:pic>
    </p:spTree>
    <p:extLst>
      <p:ext uri="{BB962C8B-B14F-4D97-AF65-F5344CB8AC3E}">
        <p14:creationId xmlns:p14="http://schemas.microsoft.com/office/powerpoint/2010/main" val="4235001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1" name="Rectangle 10"/>
          <p:cNvSpPr/>
          <p:nvPr/>
        </p:nvSpPr>
        <p:spPr>
          <a:xfrm>
            <a:off x="1262952" y="1870493"/>
            <a:ext cx="9032884" cy="2246769"/>
          </a:xfrm>
          <a:prstGeom prst="rect">
            <a:avLst/>
          </a:prstGeom>
        </p:spPr>
        <p:txBody>
          <a:bodyPr wrap="square">
            <a:spAutoFit/>
          </a:bodyPr>
          <a:lstStyle/>
          <a:p>
            <a:r>
              <a:rPr lang="en-US" sz="2000" b="1" dirty="0" smtClean="0">
                <a:solidFill>
                  <a:srgbClr val="FF0000"/>
                </a:solidFill>
                <a:latin typeface="arial" panose="020B0604020202020204" pitchFamily="34" charset="0"/>
              </a:rPr>
              <a:t>Effects on collision domain</a:t>
            </a:r>
          </a:p>
          <a:p>
            <a:pPr marL="342900" indent="-342900">
              <a:buFont typeface="Wingdings" panose="05000000000000000000" pitchFamily="2" charset="2"/>
              <a:buChar char="q"/>
            </a:pPr>
            <a:r>
              <a:rPr lang="en-US" sz="2000" dirty="0" smtClean="0">
                <a:latin typeface="arial" panose="020B0604020202020204" pitchFamily="34" charset="0"/>
              </a:rPr>
              <a:t>switch  stores packets and forwards it when port is idle </a:t>
            </a:r>
          </a:p>
          <a:p>
            <a:pPr marL="342900" indent="-342900">
              <a:buFont typeface="Wingdings" panose="05000000000000000000" pitchFamily="2" charset="2"/>
              <a:buChar char="q"/>
            </a:pPr>
            <a:r>
              <a:rPr lang="en-US" sz="2000" dirty="0" smtClean="0">
                <a:latin typeface="arial" panose="020B0604020202020204" pitchFamily="34" charset="0"/>
              </a:rPr>
              <a:t>No of collision domain = no of switch ports</a:t>
            </a:r>
          </a:p>
          <a:p>
            <a:endParaRPr lang="en-US" sz="2000" dirty="0">
              <a:latin typeface="arial" panose="020B0604020202020204" pitchFamily="34" charset="0"/>
            </a:endParaRPr>
          </a:p>
          <a:p>
            <a:pPr marL="342900" indent="-342900">
              <a:buFont typeface="Wingdings" panose="05000000000000000000" pitchFamily="2" charset="2"/>
              <a:buChar char="q"/>
            </a:pPr>
            <a:r>
              <a:rPr lang="en-US" sz="2000" dirty="0" smtClean="0">
                <a:latin typeface="arial" panose="020B0604020202020204" pitchFamily="34" charset="0"/>
              </a:rPr>
              <a:t>No CSMA/CD is required </a:t>
            </a:r>
          </a:p>
          <a:p>
            <a:pPr marL="342900" indent="-342900">
              <a:buFont typeface="Wingdings" panose="05000000000000000000" pitchFamily="2" charset="2"/>
              <a:buChar char="q"/>
            </a:pPr>
            <a:r>
              <a:rPr lang="en-US" sz="2000" dirty="0" smtClean="0">
                <a:latin typeface="arial" panose="020B0604020202020204" pitchFamily="34" charset="0"/>
              </a:rPr>
              <a:t>Hosts works in Full duplex</a:t>
            </a:r>
            <a:endParaRPr lang="en-US" sz="2000" dirty="0">
              <a:latin typeface="arial" panose="020B0604020202020204" pitchFamily="34" charset="0"/>
            </a:endParaRPr>
          </a:p>
          <a:p>
            <a:r>
              <a:rPr lang="en-US" sz="2000" dirty="0" smtClean="0">
                <a:solidFill>
                  <a:srgbClr val="202124"/>
                </a:solidFill>
                <a:latin typeface="arial" panose="020B0604020202020204" pitchFamily="34" charset="0"/>
              </a:rPr>
              <a:t> </a:t>
            </a:r>
            <a:r>
              <a:rPr lang="en-US" sz="2000" dirty="0">
                <a:solidFill>
                  <a:srgbClr val="202124"/>
                </a:solidFill>
                <a:latin typeface="arial" panose="020B0604020202020204" pitchFamily="34" charset="0"/>
              </a:rPr>
              <a:t> </a:t>
            </a:r>
          </a:p>
        </p:txBody>
      </p:sp>
    </p:spTree>
    <p:extLst>
      <p:ext uri="{BB962C8B-B14F-4D97-AF65-F5344CB8AC3E}">
        <p14:creationId xmlns:p14="http://schemas.microsoft.com/office/powerpoint/2010/main" val="40744879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C000"/>
                </a:solidFill>
                <a:latin typeface="Tajawal Medium" panose="00000600000000000000" pitchFamily="2" charset="-78"/>
                <a:cs typeface="Tajawal Medium" panose="00000600000000000000" pitchFamily="2" charset="-78"/>
              </a:rPr>
              <a:t>Lan Switching </a:t>
            </a:r>
            <a:endParaRPr lang="en-US" sz="2800" b="1" i="1" dirty="0">
              <a:solidFill>
                <a:srgbClr val="FFC000"/>
              </a:solidFill>
              <a:latin typeface="Tajawal Medium" panose="00000600000000000000" pitchFamily="2" charset="-78"/>
              <a:cs typeface="Tajawal Medium" panose="00000600000000000000" pitchFamily="2" charset="-78"/>
            </a:endParaRPr>
          </a:p>
        </p:txBody>
      </p:sp>
      <p:sp>
        <p:nvSpPr>
          <p:cNvPr id="11" name="Rectangle 10"/>
          <p:cNvSpPr/>
          <p:nvPr/>
        </p:nvSpPr>
        <p:spPr>
          <a:xfrm>
            <a:off x="1014365" y="1909968"/>
            <a:ext cx="5843635" cy="1938992"/>
          </a:xfrm>
          <a:prstGeom prst="rect">
            <a:avLst/>
          </a:prstGeom>
        </p:spPr>
        <p:txBody>
          <a:bodyPr wrap="square">
            <a:spAutoFit/>
          </a:bodyPr>
          <a:lstStyle/>
          <a:p>
            <a:r>
              <a:rPr lang="en-US" sz="2000" b="1" dirty="0" smtClean="0">
                <a:solidFill>
                  <a:srgbClr val="FF0000"/>
                </a:solidFill>
                <a:latin typeface="arial" panose="020B0604020202020204" pitchFamily="34" charset="0"/>
              </a:rPr>
              <a:t>Effects on Broadcast domain</a:t>
            </a:r>
          </a:p>
          <a:p>
            <a:pPr marL="342900" indent="-342900">
              <a:buFont typeface="Wingdings" panose="05000000000000000000" pitchFamily="2" charset="2"/>
              <a:buChar char="q"/>
            </a:pPr>
            <a:r>
              <a:rPr lang="en-US" sz="2000" dirty="0" smtClean="0">
                <a:latin typeface="arial" panose="020B0604020202020204" pitchFamily="34" charset="0"/>
              </a:rPr>
              <a:t> when switch flood packets  , all ports or all devices are in the same /single broadcast domain.</a:t>
            </a:r>
          </a:p>
          <a:p>
            <a:endParaRPr lang="en-US" sz="2000" dirty="0">
              <a:latin typeface="arial" panose="020B0604020202020204" pitchFamily="34" charset="0"/>
            </a:endParaRPr>
          </a:p>
          <a:p>
            <a:pPr marL="342900" indent="-342900">
              <a:buFont typeface="Wingdings" panose="05000000000000000000" pitchFamily="2" charset="2"/>
              <a:buChar char="q"/>
            </a:pPr>
            <a:r>
              <a:rPr lang="en-US" sz="2000" dirty="0" smtClean="0">
                <a:latin typeface="arial" panose="020B0604020202020204" pitchFamily="34" charset="0"/>
              </a:rPr>
              <a:t>This will be solved by implementing VLANS </a:t>
            </a:r>
            <a:r>
              <a:rPr lang="en-US" sz="2000" dirty="0">
                <a:solidFill>
                  <a:srgbClr val="202124"/>
                </a:solidFill>
                <a:latin typeface="arial" panose="020B0604020202020204" pitchFamily="34" charset="0"/>
              </a:rPr>
              <a:t> </a:t>
            </a:r>
          </a:p>
        </p:txBody>
      </p:sp>
      <p:pic>
        <p:nvPicPr>
          <p:cNvPr id="21506" name="Picture 2" descr="VLANs. The importance of the VLAN | by Chad Wall | Mediu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8389" y="1914682"/>
            <a:ext cx="5036058" cy="3253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0135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3781</TotalTime>
  <Words>790</Words>
  <Application>Microsoft Office PowerPoint</Application>
  <PresentationFormat>Widescreen</PresentationFormat>
  <Paragraphs>131</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PowerPoint Presentation</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126</cp:revision>
  <dcterms:created xsi:type="dcterms:W3CDTF">2021-08-03T13:03:26Z</dcterms:created>
  <dcterms:modified xsi:type="dcterms:W3CDTF">2022-04-25T14:22:47Z</dcterms:modified>
</cp:coreProperties>
</file>