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7"/>
  </p:notesMasterIdLst>
  <p:sldIdLst>
    <p:sldId id="480" r:id="rId5"/>
    <p:sldId id="496" r:id="rId6"/>
    <p:sldId id="276" r:id="rId7"/>
    <p:sldId id="313" r:id="rId8"/>
    <p:sldId id="256" r:id="rId9"/>
    <p:sldId id="497" r:id="rId10"/>
    <p:sldId id="498" r:id="rId11"/>
    <p:sldId id="499" r:id="rId12"/>
    <p:sldId id="500" r:id="rId13"/>
    <p:sldId id="501" r:id="rId14"/>
    <p:sldId id="502" r:id="rId15"/>
    <p:sldId id="503" r:id="rId16"/>
    <p:sldId id="504" r:id="rId17"/>
    <p:sldId id="505" r:id="rId18"/>
    <p:sldId id="506" r:id="rId19"/>
    <p:sldId id="507" r:id="rId20"/>
    <p:sldId id="508" r:id="rId21"/>
    <p:sldId id="509" r:id="rId22"/>
    <p:sldId id="510" r:id="rId23"/>
    <p:sldId id="511" r:id="rId24"/>
    <p:sldId id="512" r:id="rId25"/>
    <p:sldId id="34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276"/>
            <p14:sldId id="313"/>
            <p14:sldId id="25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90" d="100"/>
          <a:sy n="90" d="100"/>
        </p:scale>
        <p:origin x="-370" y="2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9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30" y="0"/>
            <a:ext cx="6337596" cy="68580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76378" y="2424037"/>
            <a:ext cx="48237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400" dirty="0">
                <a:solidFill>
                  <a:srgbClr val="00B0F0"/>
                </a:solidFill>
                <a:latin typeface="Tajawal Medium" panose="00000600000000000000" pitchFamily="2" charset="-78"/>
                <a:cs typeface="PT Bold Heading" pitchFamily="2" charset="-78"/>
              </a:rPr>
              <a:t>قسم الجودة والامتثال </a:t>
            </a:r>
            <a:endParaRPr lang="ar-EG" sz="4400" dirty="0">
              <a:solidFill>
                <a:srgbClr val="00B0F0"/>
              </a:solidFill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498921" y="487782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 الثالث 2026</a:t>
            </a:r>
          </a:p>
        </p:txBody>
      </p:sp>
      <p:sp>
        <p:nvSpPr>
          <p:cNvPr id="14" name="Oval 13"/>
          <p:cNvSpPr/>
          <p:nvPr/>
        </p:nvSpPr>
        <p:spPr>
          <a:xfrm>
            <a:off x="6246063" y="269652"/>
            <a:ext cx="5945937" cy="6359747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494837" y="3836712"/>
            <a:ext cx="1447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lexandria" pitchFamily="2" charset="-78"/>
                <a:cs typeface="Alexandria" pitchFamily="2" charset="-78"/>
              </a:rPr>
              <a:t>6 سبتمبر 2025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01557" y="3386843"/>
            <a:ext cx="5282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التدريب الفصلي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 pitchFamily="2" charset="-78"/>
                <a:cs typeface="Alexandria" pitchFamily="2" charset="-78"/>
              </a:rPr>
              <a:t>6 سبتمبر 2025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71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25"/>
    </mc:Choice>
    <mc:Fallback xmlns="">
      <p:transition spd="slow" advTm="702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75812" y="848339"/>
            <a:ext cx="690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ajawal Medium" panose="00000600000000000000" pitchFamily="2" charset="-78"/>
                <a:cs typeface="PT Bold Heading" pitchFamily="2" charset="-78"/>
              </a:rPr>
              <a:t>محاور عمل قسم الجودة بالجامعة 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Tajawal Medium" panose="00000600000000000000" pitchFamily="2" charset="-78"/>
              <a:cs typeface="PT Bold Heading" pitchFamily="2" charset="-78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382608" y="1958800"/>
            <a:ext cx="3612176" cy="130858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المحاضرات المسجلة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164346" y="1849580"/>
            <a:ext cx="3714029" cy="152702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EG" sz="24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اللقاء المباشر عبر </a:t>
            </a:r>
            <a:r>
              <a:rPr lang="en-US" sz="24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T</a:t>
            </a:r>
            <a:r>
              <a:rPr lang="en-US" sz="2400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eams </a:t>
            </a:r>
            <a:endParaRPr lang="ar-EG" sz="2400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  <a:p>
            <a:pPr algn="ctr" rtl="1"/>
            <a:r>
              <a:rPr lang="ar-EG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(حلقة </a:t>
            </a:r>
            <a:r>
              <a:rPr lang="ar-E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النقاش) </a:t>
            </a:r>
          </a:p>
        </p:txBody>
      </p:sp>
      <p:sp>
        <p:nvSpPr>
          <p:cNvPr id="14" name="Rounded Rectangle 12">
            <a:extLst>
              <a:ext uri="{FF2B5EF4-FFF2-40B4-BE49-F238E27FC236}">
                <a16:creationId xmlns:a16="http://schemas.microsoft.com/office/drawing/2014/main" xmlns="" id="{04F267CE-3974-E1BB-0DF3-0E4EF5D5651C}"/>
              </a:ext>
            </a:extLst>
          </p:cNvPr>
          <p:cNvSpPr/>
          <p:nvPr/>
        </p:nvSpPr>
        <p:spPr>
          <a:xfrm>
            <a:off x="1079680" y="3840480"/>
            <a:ext cx="3714029" cy="134588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الاختبارات </a:t>
            </a:r>
          </a:p>
        </p:txBody>
      </p:sp>
      <p:sp>
        <p:nvSpPr>
          <p:cNvPr id="15" name="Rounded Rectangle 12">
            <a:extLst>
              <a:ext uri="{FF2B5EF4-FFF2-40B4-BE49-F238E27FC236}">
                <a16:creationId xmlns:a16="http://schemas.microsoft.com/office/drawing/2014/main" xmlns="" id="{65157558-3B85-D9D1-13E7-3D5C817F586B}"/>
              </a:ext>
            </a:extLst>
          </p:cNvPr>
          <p:cNvSpPr/>
          <p:nvPr/>
        </p:nvSpPr>
        <p:spPr>
          <a:xfrm>
            <a:off x="6382608" y="4123216"/>
            <a:ext cx="3714028" cy="130858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العروض التقديمية 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27376E63-A78A-BD8F-1A56-52837C863F12}"/>
              </a:ext>
            </a:extLst>
          </p:cNvPr>
          <p:cNvSpPr/>
          <p:nvPr/>
        </p:nvSpPr>
        <p:spPr>
          <a:xfrm>
            <a:off x="4521200" y="2403372"/>
            <a:ext cx="2420471" cy="2432787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الجودة والامتثال </a:t>
            </a:r>
            <a:endParaRPr lang="en-US" sz="2400" b="1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233333" y="821842"/>
            <a:ext cx="5190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2400" b="1" dirty="0">
                <a:solidFill>
                  <a:schemeClr val="accent1">
                    <a:lumMod val="75000"/>
                  </a:schemeClr>
                </a:solidFill>
                <a:latin typeface="Sakkal Majalla" pitchFamily="2" charset="-78"/>
                <a:cs typeface="Sakkal Majalla" pitchFamily="2" charset="-78"/>
              </a:rPr>
              <a:t>مخطط الأسابيع الدراسية للفصل الدراسي </a:t>
            </a:r>
            <a:r>
              <a:rPr lang="ar-EG" sz="2400" b="1" dirty="0" smtClean="0">
                <a:solidFill>
                  <a:schemeClr val="accent1">
                    <a:lumMod val="7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الثالث 2026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199614"/>
              </p:ext>
            </p:extLst>
          </p:nvPr>
        </p:nvGraphicFramePr>
        <p:xfrm>
          <a:off x="3564467" y="1419225"/>
          <a:ext cx="8154267" cy="474465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010842"/>
                <a:gridCol w="2768650"/>
                <a:gridCol w="3374775"/>
              </a:tblGrid>
              <a:tr h="40941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الوصف 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EG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التاريخ 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409416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1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توجيهية- حلقة نقاش – اختبار قصير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03/10/2026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2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 حلقة نقاش –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10/10/2026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68092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3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–حلقة نقاش - 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17/10/2026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 4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–حلقة نقاش - 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24/10/2026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502217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 5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–حلقة نقاش -  اختبار قصير</a:t>
                      </a:r>
                      <a:endParaRPr lang="en-US" sz="1200">
                        <a:effectLst/>
                        <a:latin typeface="Sakkal Majalla" pitchFamily="2" charset="-78"/>
                        <a:cs typeface="Sakkal Majalla" pitchFamily="2" charset="-78"/>
                      </a:endParaRPr>
                    </a:p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آخر موعد للاعتذار عن الفصل أو عن مقرر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31/10/2026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 6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–حلقة نقاش - 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07/11/2026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 7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–حلقة نقاش - 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14/11/2026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8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–حلقة نقاش - 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21/11/2026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9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–حلقة نقاش - 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28/11/2026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10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–حلقة نقاش - 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05/12/2026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11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محاضرة – حلقة نقاش – اختبار قصير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12/12/2026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12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حلقة نقاش 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19/12/2026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الأسبوع  </a:t>
                      </a:r>
                      <a:r>
                        <a:rPr lang="en-GB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13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بداية الاختبارات النهائية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26/12/2026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</a:tr>
              <a:tr h="251109"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نهاية الدراسة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نهاية الاختبارات النهائية</a:t>
                      </a:r>
                      <a:endParaRPr lang="en-US" sz="120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latin typeface="Sakkal Majalla" pitchFamily="2" charset="-78"/>
                          <a:cs typeface="Sakkal Majalla" pitchFamily="2" charset="-78"/>
                        </a:rPr>
                        <a:t>02/01/2027</a:t>
                      </a:r>
                      <a:endParaRPr lang="en-US" sz="1200" dirty="0">
                        <a:solidFill>
                          <a:srgbClr val="2F5496"/>
                        </a:solidFill>
                        <a:effectLst/>
                        <a:latin typeface="Sakkal Majalla" pitchFamily="2" charset="-78"/>
                        <a:ea typeface="Calibri"/>
                        <a:cs typeface="Sakkal Majalla" pitchFamily="2" charset="-78"/>
                      </a:endParaRPr>
                    </a:p>
                  </a:txBody>
                  <a:tcPr marL="65507" marR="65507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3816458" y="667612"/>
            <a:ext cx="4128422" cy="61077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أولاً : المحاضرات المسجلة 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DA1CD07-4573-0048-3888-66CF591114C7}"/>
              </a:ext>
            </a:extLst>
          </p:cNvPr>
          <p:cNvSpPr txBox="1"/>
          <p:nvPr/>
        </p:nvSpPr>
        <p:spPr>
          <a:xfrm>
            <a:off x="6419426" y="2390760"/>
            <a:ext cx="5261823" cy="282385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A" sz="20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وهو المحتوى الذي يسجله عضو هيئة التدريس باستخدام برامج تسجيل المحاضرات مثل (</a:t>
            </a:r>
            <a:r>
              <a:rPr lang="en-US" sz="2000" dirty="0" err="1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iSpring</a:t>
            </a:r>
            <a:r>
              <a:rPr lang="en-US" sz="20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 Suite 9 </a:t>
            </a:r>
            <a:r>
              <a:rPr lang="ar-SA" sz="20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أو </a:t>
            </a:r>
            <a:r>
              <a:rPr lang="en-US" sz="20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PowerPoint).</a:t>
            </a:r>
            <a:r>
              <a:rPr lang="ar-SA" sz="20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يتم مراجعة هذا المحتوى من قبل مدير المقرر، ثم فريق الجودة والامتثال، قبل رفعه عبر منصة الجامعة.بعد ذلك، يُرفع الرابط على منصة </a:t>
            </a:r>
            <a:r>
              <a:rPr lang="en-US" sz="20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Moodle </a:t>
            </a:r>
            <a:r>
              <a:rPr lang="ar-SA" sz="20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لتمكين الطلبة من مشاهدة المحاضرات المسجلة والمحملة كفيديو في الوقت الذي يناسبهم عبر المنصة التعليمية.</a:t>
            </a:r>
            <a:endParaRPr lang="en-US" sz="2000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82" r="1300" b="9379"/>
          <a:stretch/>
        </p:blipFill>
        <p:spPr bwMode="auto">
          <a:xfrm>
            <a:off x="386780" y="1858612"/>
            <a:ext cx="5897880" cy="3630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551176" y="667612"/>
            <a:ext cx="8924544" cy="61077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مراحل عمل استراتيجية قسم الجودة والامتثال بالمحاضرات المسجلة </a:t>
            </a:r>
            <a:endParaRPr lang="en-US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87892" y="1399199"/>
            <a:ext cx="11081808" cy="457217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70988" y="1915570"/>
            <a:ext cx="7811351" cy="3370153"/>
          </a:xfrm>
          <a:prstGeom prst="rect">
            <a:avLst/>
          </a:prstGeom>
          <a:gradFill>
            <a:gsLst>
              <a:gs pos="0">
                <a:srgbClr val="00B0F0"/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marL="457200"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استلام المحاضرات المسجلة من أعضاء هيئة التدريس في موعد أقصاه يوم الخميس من كل أسبوع، وذلك لمراجعتها ورفعها للطلاب يوم السبت الساعة الثانية عشرة ظهرًا.</a:t>
            </a:r>
          </a:p>
          <a:p>
            <a:pPr marL="457200"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مراجعة جودة المحاضرات والاختبارات القصيرة وفقًا للمعايير المعتمدة من الجامعة.</a:t>
            </a:r>
          </a:p>
          <a:p>
            <a:pPr marL="457200"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إبلاغ أعضاء هيئة التدريس بالتغذية الراجعة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 </a:t>
            </a:r>
            <a:r>
              <a:rPr lang="en-US" sz="2400" dirty="0" smtClean="0">
                <a:latin typeface="Sakkal Majalla" pitchFamily="2" charset="-78"/>
                <a:cs typeface="Sakkal Majalla" pitchFamily="2" charset="-78"/>
              </a:rPr>
              <a:t>Feedback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الخاصة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بالمحاضرات، والاختبارات، والتكليفات الأسبوعية.</a:t>
            </a:r>
          </a:p>
          <a:p>
            <a:pPr marL="457200" indent="-457200"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رفع روابط المحاضرات ضمن ملف البيانات الأسبوعي.</a:t>
            </a:r>
          </a:p>
        </p:txBody>
      </p:sp>
      <p:pic>
        <p:nvPicPr>
          <p:cNvPr id="11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46063" y="283796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18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551176" y="667612"/>
            <a:ext cx="6713449" cy="6857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المرحلة الأولى: استلام المحاضرات </a:t>
            </a:r>
            <a:r>
              <a:rPr lang="ar-EG" sz="2400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المسجلة</a:t>
            </a:r>
            <a:endParaRPr lang="en-US" sz="2400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: Rounded Corners 22">
            <a:extLst>
              <a:ext uri="{FF2B5EF4-FFF2-40B4-BE49-F238E27FC236}">
                <a16:creationId xmlns=""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2023" y="13954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307318" y="1795317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307318" y="1967389"/>
            <a:ext cx="9345749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ar-EG" sz="2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cs typeface="Sakkal Majalla" pitchFamily="2" charset="-78"/>
              </a:rPr>
              <a:t>تسليم </a:t>
            </a:r>
            <a:r>
              <a:rPr lang="ar-EG" sz="2200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cs typeface="Sakkal Majalla" pitchFamily="2" charset="-78"/>
              </a:rPr>
              <a:t>المحاضرة المسجلة وأسئلة الاختبار القصير في الموعد المحدد (</a:t>
            </a:r>
            <a:r>
              <a:rPr lang="en-US" sz="2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cs typeface="Sakkal Majalla" pitchFamily="2" charset="-78"/>
              </a:rPr>
              <a:t>Deadline</a:t>
            </a:r>
            <a:r>
              <a:rPr lang="ar-EG" sz="2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cs typeface="Sakkal Majalla" pitchFamily="2" charset="-78"/>
              </a:rPr>
              <a:t>)</a:t>
            </a:r>
            <a:r>
              <a:rPr lang="en-US" sz="2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cs typeface="Sakkal Majalla" pitchFamily="2" charset="-78"/>
              </a:rPr>
              <a:t>، </a:t>
            </a:r>
            <a:r>
              <a:rPr lang="ar-EG" sz="2200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cs typeface="Sakkal Majalla" pitchFamily="2" charset="-78"/>
              </a:rPr>
              <a:t>وهو يوم الخميس من كل </a:t>
            </a:r>
            <a:r>
              <a:rPr lang="ar-EG" sz="2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cs typeface="Sakkal Majalla" pitchFamily="2" charset="-78"/>
              </a:rPr>
              <a:t>أسبوع.</a:t>
            </a:r>
            <a:endParaRPr lang="ar-EG" sz="2200" kern="0" dirty="0">
              <a:solidFill>
                <a:schemeClr val="tx1">
                  <a:lumMod val="85000"/>
                  <a:lumOff val="15000"/>
                </a:schemeClr>
              </a:solidFill>
              <a:uFill>
                <a:solidFill>
                  <a:srgbClr val="000000"/>
                </a:solidFill>
              </a:u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14" name="Picture 2" descr="D:\الفصل الأول 2024\بحث_عن_كيفية_إدارة_الوقت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748" y="3279133"/>
            <a:ext cx="4693708" cy="223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44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551176" y="667612"/>
            <a:ext cx="6713449" cy="6857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المرحلة الثانية: مراجعة معايير جودة المحاضرات </a:t>
            </a:r>
            <a:r>
              <a:rPr lang="ar-EG" sz="2400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المسجلة</a:t>
            </a:r>
            <a:endParaRPr lang="en-US" sz="2400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94266" y="1424094"/>
            <a:ext cx="10845801" cy="49276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3685263" y="1613519"/>
            <a:ext cx="7817480" cy="4212692"/>
          </a:xfrm>
          <a:prstGeom prst="rect">
            <a:avLst/>
          </a:prstGeom>
          <a:gradFill>
            <a:gsLst>
              <a:gs pos="0">
                <a:srgbClr val="00AEEF"/>
              </a:gs>
              <a:gs pos="10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استخدام النموذج (</a:t>
            </a:r>
            <a:r>
              <a:rPr lang="en-US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Template)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الخاص بالعام الدراسي الجديد لتوحيد وتقريب جميع العروض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يجب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ألا يقل عدد الشرائح في العرض عن 40 شريحة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متوسط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زمن المحاضرة بين 80 إلى 90 دقيقة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جودة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الصوت بمعدل (</a:t>
            </a:r>
            <a:r>
              <a:rPr lang="en-US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Project rate: 48 kHz)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مع وضوح وارتفاع مناسب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جودة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الصورة ونقاء الفيديو بمعدل </a:t>
            </a:r>
            <a:r>
              <a:rPr lang="en-US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Project </a:t>
            </a:r>
            <a:r>
              <a:rPr lang="en-US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rate: </a:t>
            </a:r>
            <a:r>
              <a:rPr lang="en-US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1080p</a:t>
            </a:r>
            <a:endParaRPr lang="ar-EG" kern="0" dirty="0" smtClean="0">
              <a:solidFill>
                <a:schemeClr val="tx1">
                  <a:lumMod val="85000"/>
                  <a:lumOff val="15000"/>
                </a:schemeClr>
              </a:solidFill>
              <a:uFill>
                <a:solidFill>
                  <a:srgbClr val="000000"/>
                </a:solidFill>
              </a:uFill>
              <a:latin typeface="Sakkal Majalla" pitchFamily="2" charset="-78"/>
              <a:ea typeface="Sakkal Majalla" panose="02000000000000000000" pitchFamily="2" charset="-78"/>
              <a:cs typeface="Sakkal Majall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 تجنّب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التطرق لأي أحداث سياسية أو دينية أو رياضية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عرض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أهداف المحاضرة للطلبة في أول شريحة بعد شريحة العنوان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الاهتمام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بالتمهيد للمحاضرة وربطها بالمحاضرة السابقة، مع توضيح المحاور الرئيسة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تنويع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أساليب واستراتيجيات التدريس من قبل أستاذ المقرر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ختام </a:t>
            </a:r>
            <a:r>
              <a:rPr lang="ar-EG" kern="0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المحاضرة بتلخيص أهم ما ورد </a:t>
            </a:r>
            <a:r>
              <a:rPr lang="ar-EG" kern="0" dirty="0" smtClean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فيها.</a:t>
            </a:r>
            <a:endParaRPr lang="ar-EG" kern="0" dirty="0">
              <a:solidFill>
                <a:schemeClr val="tx1">
                  <a:lumMod val="85000"/>
                  <a:lumOff val="15000"/>
                </a:schemeClr>
              </a:solidFill>
              <a:uFill>
                <a:solidFill>
                  <a:srgbClr val="000000"/>
                </a:solidFill>
              </a:uFill>
              <a:latin typeface="Sakkal Majalla" pitchFamily="2" charset="-78"/>
              <a:ea typeface="Sakkal Majalla" panose="02000000000000000000" pitchFamily="2" charset="-78"/>
              <a:cs typeface="Sakkal Majalla" pitchFamily="2" charset="-7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25" t="26667" r="34450" b="14800"/>
          <a:stretch/>
        </p:blipFill>
        <p:spPr bwMode="auto">
          <a:xfrm>
            <a:off x="1051560" y="2475146"/>
            <a:ext cx="2671027" cy="282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41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551175" y="667612"/>
            <a:ext cx="7675175" cy="6857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المرحلة الثالثة: إبلاغ أعضاء هيئة التدريس بالتغذية الراجعة </a:t>
            </a:r>
            <a:r>
              <a:rPr lang="en-US" sz="2400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Feedback</a:t>
            </a:r>
            <a:endParaRPr lang="en-US" sz="2400" b="1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94267" y="1213538"/>
            <a:ext cx="10734675" cy="518177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53534" y="1479461"/>
            <a:ext cx="1002451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EG" sz="2400" dirty="0">
                <a:solidFill>
                  <a:schemeClr val="accent1">
                    <a:lumMod val="75000"/>
                  </a:schemeClr>
                </a:solidFill>
                <a:latin typeface="Sakkal Majalla" pitchFamily="2" charset="-78"/>
                <a:cs typeface="Sakkal Majalla" pitchFamily="2" charset="-78"/>
              </a:rPr>
              <a:t>– يتم إبلاغ السادة الأساتذة بالملاحظات ونقاط التحسين الممكنة، لضمان استمرارية عملية </a:t>
            </a:r>
            <a:r>
              <a:rPr lang="ar-EG" sz="2400" dirty="0" smtClean="0">
                <a:solidFill>
                  <a:schemeClr val="accent1">
                    <a:lumMod val="7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التطوير.</a:t>
            </a:r>
            <a:endParaRPr lang="ar-EG" sz="2400" dirty="0">
              <a:solidFill>
                <a:schemeClr val="accent1">
                  <a:lumMod val="7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0" t="17695" r="3473" b="11358"/>
          <a:stretch/>
        </p:blipFill>
        <p:spPr bwMode="auto">
          <a:xfrm>
            <a:off x="2670387" y="2125792"/>
            <a:ext cx="8249844" cy="3750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14734" r="31300" b="14311"/>
          <a:stretch/>
        </p:blipFill>
        <p:spPr bwMode="auto">
          <a:xfrm>
            <a:off x="668446" y="3063239"/>
            <a:ext cx="1769383" cy="281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8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551176" y="667612"/>
            <a:ext cx="6713449" cy="6857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المرحلة الرابعة : رفع روابط المحاضرات بملف البيانات الاسبوعية</a:t>
            </a:r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3534" y="1479461"/>
            <a:ext cx="10024518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1600" dirty="0">
                <a:latin typeface="Alexandria" pitchFamily="2" charset="-78"/>
                <a:cs typeface="Alexandria" pitchFamily="2" charset="-78"/>
              </a:rPr>
              <a:t>يتم رفع المحاضرات بعد مراجعتها وتسجيل رابط المحاضرة في ملف البيانات الاسبوعية والموجود داخل ملف المقررات لدى اعضاء هيئة التدريس لكل مقر ر على حدى ----- على ان يتم وضع الرابط بمنصة المودل </a:t>
            </a:r>
            <a:endParaRPr lang="ar-EG" sz="1600" kern="0" dirty="0">
              <a:uFill>
                <a:solidFill>
                  <a:srgbClr val="000000"/>
                </a:solidFill>
              </a:uFill>
              <a:latin typeface="Alexandria" pitchFamily="2" charset="-78"/>
              <a:ea typeface="Sakkal Majalla" panose="02000000000000000000" pitchFamily="2" charset="-78"/>
              <a:cs typeface="Alexandria" pitchFamily="2" charset="-78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4" t="24815" r="5417" b="32839"/>
          <a:stretch/>
        </p:blipFill>
        <p:spPr bwMode="auto">
          <a:xfrm>
            <a:off x="5667587" y="2671307"/>
            <a:ext cx="5698066" cy="2887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 descr="C:\Users\hp\Desktop\110\2009\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72" y="3044951"/>
            <a:ext cx="5269484" cy="25507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0" b="26800"/>
          <a:stretch/>
        </p:blipFill>
        <p:spPr bwMode="auto">
          <a:xfrm>
            <a:off x="0" y="546619"/>
            <a:ext cx="5790668" cy="212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708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551176" y="667612"/>
            <a:ext cx="6713449" cy="6857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2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 </a:t>
            </a:r>
            <a:r>
              <a:rPr lang="ar-EG" sz="2400" b="1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ثانياً : حلقات النقاش </a:t>
            </a:r>
            <a:endParaRPr lang="en-US" sz="2400" b="1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AAB1CCD-4D02-AFD2-9474-C7384F3F088A}"/>
              </a:ext>
            </a:extLst>
          </p:cNvPr>
          <p:cNvSpPr txBox="1"/>
          <p:nvPr/>
        </p:nvSpPr>
        <p:spPr>
          <a:xfrm>
            <a:off x="6473798" y="2043031"/>
            <a:ext cx="540702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هو لقاء مباشر يتيح لعضو هيئة التدريس التواصل والتفاعل المتزامن مع الطلبة إلكترونيًا، عبر الصوت والصورة والمحادثة المتبادلة، باستخدام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برنامج </a:t>
            </a:r>
            <a:r>
              <a:rPr lang="en-US" sz="2400" dirty="0" smtClean="0">
                <a:latin typeface="Sakkal Majalla" pitchFamily="2" charset="-78"/>
                <a:cs typeface="Sakkal Majalla" pitchFamily="2" charset="-78"/>
              </a:rPr>
              <a:t>Microsoft Teams</a:t>
            </a:r>
            <a:endParaRPr lang="en-US" sz="2400" dirty="0"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12" name="Picture 11" descr="A screenshot of a computer&#10;&#10;Description automatically generated"/>
          <p:cNvPicPr/>
          <p:nvPr/>
        </p:nvPicPr>
        <p:blipFill rotWithShape="1">
          <a:blip r:embed="rId3"/>
          <a:srcRect r="12336" b="21140"/>
          <a:stretch/>
        </p:blipFill>
        <p:spPr>
          <a:xfrm>
            <a:off x="287866" y="1764169"/>
            <a:ext cx="5994400" cy="372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33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761488" y="923644"/>
            <a:ext cx="8780479" cy="6857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مراحل عمل استراتيجية قسم الجودة والامتثال مع اللقاء </a:t>
            </a:r>
            <a:r>
              <a:rPr lang="ar-EG" sz="2000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المباشر</a:t>
            </a:r>
            <a:endParaRPr lang="en-US" sz="20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93298" y="2339156"/>
            <a:ext cx="7214593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متابعة الجدول اليومي للمحاضرات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تذكير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أعضاء هيئة التدريس بالموعد وتحديثات خطة الفصل الدراسي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حضور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حلقات النقاش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إبلاغ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أعضاء هيئة التدريس بالتغذية الراجعة (</a:t>
            </a:r>
            <a:r>
              <a:rPr lang="en-US" sz="2400" dirty="0">
                <a:latin typeface="Sakkal Majalla" pitchFamily="2" charset="-78"/>
                <a:cs typeface="Sakkal Majalla" pitchFamily="2" charset="-78"/>
              </a:rPr>
              <a:t>Feedback)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أثناء اللقاء، بالتعاون مع فريق التقنية.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6" t="24814" r="13542" b="20000"/>
          <a:stretch/>
        </p:blipFill>
        <p:spPr bwMode="auto">
          <a:xfrm>
            <a:off x="480568" y="2733045"/>
            <a:ext cx="3494274" cy="2302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38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761488" y="923644"/>
            <a:ext cx="7443216" cy="6857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المرحلة الأولى: متابعة الجدول اليومي </a:t>
            </a:r>
            <a:r>
              <a:rPr lang="ar-EG" sz="2400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للمحاضرات</a:t>
            </a:r>
            <a:endParaRPr 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3" descr="D:\جامعة الجميع 2022\الجدول وخطة الدراسة\6ab5d142-889f-43dd-8aae-d45d0ac268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960" y="1938451"/>
            <a:ext cx="3378200" cy="33237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D:\جامعة الجميع 2022\الجدول وخطة الدراسة\5ee1e62e-48b9-4bc8-b3d3-66beada1cfd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077" y="1938452"/>
            <a:ext cx="3378200" cy="33237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D:\جامعة الجميع 2022\الجدول وخطة الدراسة\cb2af31c-2d83-409a-944d-15ea2396f8f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40" y="1938451"/>
            <a:ext cx="3358895" cy="33091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جامعة الجميع 2022\الجدول وخطة الدراسة\6ab5d142-889f-43dd-8aae-d45d0ac268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b="93579"/>
          <a:stretch/>
        </p:blipFill>
        <p:spPr bwMode="auto">
          <a:xfrm>
            <a:off x="8260451" y="4879771"/>
            <a:ext cx="3269845" cy="3550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جامعة الجميع 2022\الجدول وخطة الدراسة\6ab5d142-889f-43dd-8aae-d45d0ac268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b="93579"/>
          <a:stretch/>
        </p:blipFill>
        <p:spPr bwMode="auto">
          <a:xfrm>
            <a:off x="4500856" y="4854647"/>
            <a:ext cx="3269845" cy="3550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D:\جامعة الجميع 2022\الجدول وخطة الدراسة\cb2af31c-2d83-409a-944d-15ea2396f8fd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837"/>
          <a:stretch/>
        </p:blipFill>
        <p:spPr bwMode="auto">
          <a:xfrm>
            <a:off x="651739" y="4980355"/>
            <a:ext cx="3358895" cy="2464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D:\جامعة الجميع 2022\الجدول وخطة الدراسة\6ab5d142-889f-43dd-8aae-d45d0ac268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b="93579"/>
          <a:stretch/>
        </p:blipFill>
        <p:spPr bwMode="auto">
          <a:xfrm>
            <a:off x="8375904" y="2170100"/>
            <a:ext cx="861289" cy="5639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D:\جامعة الجميع 2022\الجدول وخطة الدراسة\6ab5d142-889f-43dd-8aae-d45d0ac268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b="93579"/>
          <a:stretch/>
        </p:blipFill>
        <p:spPr bwMode="auto">
          <a:xfrm>
            <a:off x="4429077" y="2040522"/>
            <a:ext cx="861289" cy="5639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D:\جامعة الجميع 2022\الجدول وخطة الدراسة\6ab5d142-889f-43dd-8aae-d45d0ac2683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13" b="93579"/>
          <a:stretch/>
        </p:blipFill>
        <p:spPr bwMode="auto">
          <a:xfrm>
            <a:off x="651740" y="2020672"/>
            <a:ext cx="861289" cy="5639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53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286000" y="923644"/>
            <a:ext cx="7918704" cy="7954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المرحلة الثانية: تذكير أعضاء هيئة التدريس بالموعد، وتحديثات خطة الفصل </a:t>
            </a:r>
            <a:r>
              <a:rPr lang="ar-EG" sz="2800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الدراسي.</a:t>
            </a:r>
            <a:endParaRPr lang="en-US" sz="2800" dirty="0">
              <a:solidFill>
                <a:schemeClr val="bg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310275" y="2920630"/>
            <a:ext cx="536826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000" b="1" dirty="0">
                <a:latin typeface="Sakkal Majalla" pitchFamily="2" charset="-78"/>
                <a:cs typeface="Sakkal Majalla" pitchFamily="2" charset="-78"/>
              </a:rPr>
              <a:t>يتم إدراج مواعيد حلقات النقاش للمقررات المحددة لكل يوم على مجموعة أعضاء هيئة التدريس الخاصة بكل </a:t>
            </a:r>
            <a:r>
              <a:rPr lang="ar-EG" sz="2000" b="1" dirty="0" smtClean="0">
                <a:latin typeface="Sakkal Majalla" pitchFamily="2" charset="-78"/>
                <a:cs typeface="Sakkal Majalla" pitchFamily="2" charset="-78"/>
              </a:rPr>
              <a:t>كلية.</a:t>
            </a:r>
            <a:endParaRPr lang="ar-EG" sz="2000" b="1" dirty="0"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2051" name="Picture 3" descr="C:\Users\HP\Downloads\صورة واتساب بتاريخ 1446-02-30 في 01.04.05_1eeccd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827" y="1719072"/>
            <a:ext cx="2323476" cy="451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121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286000" y="923644"/>
            <a:ext cx="7918704" cy="7954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المرحلة الثالثة : حضور حلقة النقاش </a:t>
            </a:r>
            <a:endParaRPr 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27600" y="1834471"/>
            <a:ext cx="668043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2400" b="1" dirty="0" smtClean="0">
                <a:latin typeface="Sakkal Majalla" pitchFamily="2" charset="-78"/>
                <a:cs typeface="Sakkal Majalla" pitchFamily="2" charset="-78"/>
              </a:rPr>
              <a:t>يجب  </a:t>
            </a:r>
            <a:r>
              <a:rPr lang="ar-EG" sz="2400" b="1" dirty="0">
                <a:latin typeface="Sakkal Majalla" pitchFamily="2" charset="-78"/>
                <a:cs typeface="Sakkal Majalla" pitchFamily="2" charset="-78"/>
              </a:rPr>
              <a:t>مراعاة المعايير </a:t>
            </a:r>
            <a:r>
              <a:rPr lang="ar-EG" sz="2400" b="1" dirty="0" smtClean="0">
                <a:latin typeface="Sakkal Majalla" pitchFamily="2" charset="-78"/>
                <a:cs typeface="Sakkal Majalla" pitchFamily="2" charset="-78"/>
              </a:rPr>
              <a:t>التالية في </a:t>
            </a:r>
            <a:r>
              <a:rPr lang="ar-EG" sz="2400" b="1" dirty="0">
                <a:latin typeface="Sakkal Majalla" pitchFamily="2" charset="-78"/>
                <a:cs typeface="Sakkal Majalla" pitchFamily="2" charset="-78"/>
              </a:rPr>
              <a:t>حلقات النقاش : </a:t>
            </a:r>
            <a:endParaRPr lang="ar-EG" sz="2400" b="1" kern="0" dirty="0">
              <a:uFill>
                <a:solidFill>
                  <a:srgbClr val="000000"/>
                </a:solidFill>
              </a:uFill>
              <a:latin typeface="Sakkal Majalla" pitchFamily="2" charset="-78"/>
              <a:ea typeface="Sakkal Majalla" panose="02000000000000000000" pitchFamily="2" charset="-78"/>
              <a:cs typeface="Sakkal Majalla" pitchFamily="2" charset="-78"/>
            </a:endParaRPr>
          </a:p>
          <a:p>
            <a:pPr marL="342900" lvl="0" indent="-342900" algn="just" rtl="1" fontAlgn="base">
              <a:lnSpc>
                <a:spcPct val="200000"/>
              </a:lnSpc>
              <a:buFont typeface="Wingdings" pitchFamily="2" charset="2"/>
              <a:buChar char="§"/>
            </a:pPr>
            <a:r>
              <a:rPr lang="ar-EG" b="1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الجاهزية قبل الموعد </a:t>
            </a:r>
            <a:r>
              <a:rPr lang="ar-EG" sz="1600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(نقطة انترنت ثابتة وسريعة لضمان جودة الصوت والصورة) </a:t>
            </a:r>
            <a:r>
              <a:rPr lang="ar-EG" b="1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.</a:t>
            </a:r>
          </a:p>
          <a:p>
            <a:pPr marL="342900" lvl="0" indent="-342900" algn="just" rtl="1" fontAlgn="base">
              <a:lnSpc>
                <a:spcPct val="200000"/>
              </a:lnSpc>
              <a:buFont typeface="Wingdings" pitchFamily="2" charset="2"/>
              <a:buChar char="§"/>
            </a:pPr>
            <a:r>
              <a:rPr lang="ar-EG" b="1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الظهور للطلاب </a:t>
            </a:r>
            <a:r>
              <a:rPr lang="ar-EG" b="1" kern="0" dirty="0" smtClean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بمظهر رسمي. </a:t>
            </a:r>
            <a:endParaRPr lang="ar-EG" b="1" kern="0" dirty="0">
              <a:uFill>
                <a:solidFill>
                  <a:srgbClr val="000000"/>
                </a:solidFill>
              </a:uFill>
              <a:latin typeface="Sakkal Majalla" pitchFamily="2" charset="-78"/>
              <a:ea typeface="Sakkal Majalla" panose="02000000000000000000" pitchFamily="2" charset="-78"/>
              <a:cs typeface="Sakkal Majalla" pitchFamily="2" charset="-78"/>
            </a:endParaRPr>
          </a:p>
          <a:p>
            <a:pPr marL="342900" lvl="0" indent="-342900" algn="just" rtl="1" fontAlgn="base">
              <a:lnSpc>
                <a:spcPct val="200000"/>
              </a:lnSpc>
              <a:buFont typeface="Wingdings" pitchFamily="2" charset="2"/>
              <a:buChar char="§"/>
            </a:pPr>
            <a:r>
              <a:rPr lang="ar-EG" b="1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الالتزام بالوقت المحدد، وضمان أن تكون الحلقة نقاشية وتطبيقية، وليست مجرد </a:t>
            </a:r>
            <a:r>
              <a:rPr lang="ar-EG" b="1" kern="0" dirty="0" smtClean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إلقاء.</a:t>
            </a:r>
          </a:p>
          <a:p>
            <a:pPr marL="342900" lvl="0" indent="-342900" algn="just" rtl="1" fontAlgn="base">
              <a:lnSpc>
                <a:spcPct val="200000"/>
              </a:lnSpc>
              <a:buFont typeface="Wingdings" pitchFamily="2" charset="2"/>
              <a:buChar char="§"/>
            </a:pPr>
            <a:r>
              <a:rPr lang="ar-EG" b="1" kern="0" dirty="0" smtClean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يمكن استخدام العرض الخاص بالمحاضرة للشرح والتوضيح.</a:t>
            </a:r>
            <a:endParaRPr lang="ar-EG" b="1" kern="0" dirty="0">
              <a:uFill>
                <a:solidFill>
                  <a:srgbClr val="000000"/>
                </a:solidFill>
              </a:uFill>
              <a:latin typeface="Sakkal Majalla" pitchFamily="2" charset="-78"/>
              <a:ea typeface="Sakkal Majalla" panose="02000000000000000000" pitchFamily="2" charset="-78"/>
              <a:cs typeface="Sakkal Majalla" pitchFamily="2" charset="-78"/>
            </a:endParaRPr>
          </a:p>
          <a:p>
            <a:pPr marL="342900" indent="-342900" algn="just" rtl="1" fontAlgn="base">
              <a:lnSpc>
                <a:spcPct val="200000"/>
              </a:lnSpc>
              <a:buFont typeface="Wingdings" pitchFamily="2" charset="2"/>
              <a:buChar char="§"/>
            </a:pPr>
            <a:r>
              <a:rPr lang="ar-EG" b="1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جب ألا يقل زمن حلقة النقاش عن 60 </a:t>
            </a:r>
            <a:r>
              <a:rPr lang="ar-EG" b="1" kern="0" dirty="0" smtClean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دقيقة.</a:t>
            </a:r>
          </a:p>
          <a:p>
            <a:pPr marL="342900" indent="-342900" algn="just" rtl="1" fontAlgn="base">
              <a:lnSpc>
                <a:spcPct val="200000"/>
              </a:lnSpc>
              <a:buFont typeface="Wingdings" pitchFamily="2" charset="2"/>
              <a:buChar char="§"/>
            </a:pPr>
            <a:r>
              <a:rPr lang="ar-EG" b="1" kern="0" dirty="0" smtClean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إدارة </a:t>
            </a:r>
            <a:r>
              <a:rPr lang="ar-EG" b="1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النقاش مع الطلاب بطريقة مهنية</a:t>
            </a:r>
            <a:endParaRPr lang="ar-EG" sz="2400" b="1" kern="0" dirty="0">
              <a:uFill>
                <a:solidFill>
                  <a:srgbClr val="000000"/>
                </a:solidFill>
              </a:uFill>
              <a:latin typeface="Sakkal Majalla" pitchFamily="2" charset="-78"/>
              <a:ea typeface="Sakkal Majalla" panose="02000000000000000000" pitchFamily="2" charset="-78"/>
              <a:cs typeface="Sakkal Majalla" pitchFamily="2" charset="-78"/>
            </a:endParaRPr>
          </a:p>
        </p:txBody>
      </p:sp>
      <p:pic>
        <p:nvPicPr>
          <p:cNvPr id="2050" name="Picture 2" descr="C:\Users\Linux Store\Downloads\Gemini_Generated_Image_czgr43czgr43czgr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78" y="2448370"/>
            <a:ext cx="5004722" cy="27940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13251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286000" y="923644"/>
            <a:ext cx="7918704" cy="7954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المرحلة الرابعة: إبلاغ أعضاء هيئة التدريس بالتغذية الراجعة </a:t>
            </a:r>
            <a:r>
              <a:rPr lang="en-US" sz="2400" dirty="0" smtClean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Feedback </a:t>
            </a:r>
            <a:r>
              <a:rPr lang="ar-EG" sz="2400" dirty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أثناء </a:t>
            </a:r>
            <a:r>
              <a:rPr lang="ar-EG" sz="2400" dirty="0" smtClean="0">
                <a:solidFill>
                  <a:schemeClr val="tx1"/>
                </a:solidFill>
                <a:latin typeface="Sakkal Majalla" pitchFamily="2" charset="-78"/>
                <a:cs typeface="Sakkal Majalla" pitchFamily="2" charset="-78"/>
              </a:rPr>
              <a:t>اللقاء.</a:t>
            </a:r>
            <a:endParaRPr lang="ar-EG" sz="2400" dirty="0">
              <a:solidFill>
                <a:schemeClr val="tx1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7764" y="1972412"/>
            <a:ext cx="89967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400" b="1" dirty="0" smtClean="0">
                <a:latin typeface="Sakkal Majalla" pitchFamily="2" charset="-78"/>
                <a:cs typeface="Sakkal Majalla" pitchFamily="2" charset="-78"/>
              </a:rPr>
              <a:t>-يتم </a:t>
            </a:r>
            <a:r>
              <a:rPr lang="ar-EG" sz="2400" b="1" dirty="0">
                <a:latin typeface="Sakkal Majalla" pitchFamily="2" charset="-78"/>
                <a:cs typeface="Sakkal Majalla" pitchFamily="2" charset="-78"/>
              </a:rPr>
              <a:t>إبلاغ السادة أعضاء هيئة التدريس بأي ملاحظات قد تؤثر على جودة اللقاء، مثل</a:t>
            </a:r>
            <a:r>
              <a:rPr lang="ar-EG" sz="2400" b="1" dirty="0" smtClean="0">
                <a:latin typeface="Sakkal Majalla" pitchFamily="2" charset="-78"/>
                <a:cs typeface="Sakkal Majalla" pitchFamily="2" charset="-78"/>
              </a:rPr>
              <a:t>:–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400" b="1" dirty="0" smtClean="0">
                <a:latin typeface="Sakkal Majalla" pitchFamily="2" charset="-78"/>
                <a:cs typeface="Sakkal Majalla" pitchFamily="2" charset="-78"/>
              </a:rPr>
              <a:t>جودة الصوت.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400" b="1" dirty="0" smtClean="0">
                <a:latin typeface="Sakkal Majalla" pitchFamily="2" charset="-78"/>
                <a:cs typeface="Sakkal Majalla" pitchFamily="2" charset="-78"/>
              </a:rPr>
              <a:t>جودة العرض.</a:t>
            </a:r>
            <a:endParaRPr lang="ar-EG" sz="2400" b="1" kern="0" dirty="0">
              <a:uFill>
                <a:solidFill>
                  <a:srgbClr val="000000"/>
                </a:solidFill>
              </a:uFill>
              <a:latin typeface="Sakkal Majalla" pitchFamily="2" charset="-78"/>
              <a:ea typeface="Sakkal Majalla" panose="02000000000000000000" pitchFamily="2" charset="-78"/>
              <a:cs typeface="Sakkal Majalla" pitchFamily="2" charset="-78"/>
            </a:endParaRPr>
          </a:p>
        </p:txBody>
      </p:sp>
      <p:pic>
        <p:nvPicPr>
          <p:cNvPr id="9" name="Picture 2" descr="D:\الفصل الأول 2024\1UbeT74oIf3JlX1YRu90EKA-1200x836-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896" y="2541692"/>
            <a:ext cx="4806556" cy="334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13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286000" y="923644"/>
            <a:ext cx="7918704" cy="7954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ثالثًا: العروض </a:t>
            </a:r>
            <a:r>
              <a:rPr lang="ar-EG" sz="2400" b="1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التقديمية</a:t>
            </a:r>
            <a:endParaRPr lang="en-US" sz="24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38939" y="1435800"/>
            <a:ext cx="815042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معايير العروض التقديمية</a:t>
            </a:r>
            <a:endParaRPr lang="ar-EG" sz="2400" i="0" strike="noStrike" baseline="0" dirty="0">
              <a:latin typeface="Sakkal Majalla" pitchFamily="2" charset="-78"/>
              <a:cs typeface="Sakkal Majall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1</a:t>
            </a:r>
            <a:r>
              <a:rPr lang="ar-EG" sz="2400" i="0" u="none" strike="noStrike" baseline="0" dirty="0">
                <a:latin typeface="Sakkal Majalla" pitchFamily="2" charset="-78"/>
                <a:cs typeface="Sakkal Majalla" pitchFamily="2" charset="-78"/>
              </a:rPr>
              <a:t>- موضوع العرض: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يجب أن يكون مرتبطًا ارتباطًا مباشرًا بموضوعات المقرر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.</a:t>
            </a:r>
            <a:endParaRPr lang="ar-EG" sz="2000" i="0" u="none" strike="noStrike" baseline="0" dirty="0">
              <a:latin typeface="Sakkal Majalla" pitchFamily="2" charset="-78"/>
              <a:cs typeface="Sakkal Majall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EG" sz="2400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2- توثيق العرض: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يجب أن تتنوع المصادر بين كتب، أوراق عمل، دراسات، ومواقع إلكترونية 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موثوقة المنتديات </a:t>
            </a: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لا تُعد مصدرًا أساسيًا، ويمكن استخدامها كمصدر إضافي فقط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.</a:t>
            </a:r>
            <a:endParaRPr lang="ar-EG" sz="2000" i="0" u="none" strike="noStrike" baseline="0" dirty="0">
              <a:latin typeface="Sakkal Majalla" pitchFamily="2" charset="-78"/>
              <a:cs typeface="Sakkal Majalla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ar-EG" sz="2400" kern="0" dirty="0">
                <a:uFill>
                  <a:solidFill>
                    <a:srgbClr val="000000"/>
                  </a:solidFill>
                </a:uFill>
                <a:latin typeface="Sakkal Majalla" pitchFamily="2" charset="-78"/>
                <a:ea typeface="Sakkal Majalla" panose="02000000000000000000" pitchFamily="2" charset="-78"/>
                <a:cs typeface="Sakkal Majalla" pitchFamily="2" charset="-78"/>
              </a:rPr>
              <a:t>3- العرض: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EG" sz="2000" i="0" u="none" strike="noStrike" baseline="0" dirty="0">
                <a:latin typeface="Sakkal Majalla" pitchFamily="2" charset="-78"/>
                <a:cs typeface="Sakkal Majalla" pitchFamily="2" charset="-78"/>
              </a:rPr>
              <a:t> </a:t>
            </a: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يجب أن يكون العرض جيدًا ومناسبًا لمستوى الطلاب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يجب </a:t>
            </a: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أن يكون الصوت مسموعًا وواضحًا.</a:t>
            </a:r>
            <a:endParaRPr lang="ar-EG" sz="1600" i="0" u="none" strike="noStrike" baseline="0" dirty="0"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30C54158-8730-E316-BC31-BBC510FA55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01" y="2382484"/>
            <a:ext cx="3103338" cy="282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46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286000" y="923644"/>
            <a:ext cx="7918704" cy="7954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تابع العروض التقديمية</a:t>
            </a:r>
            <a:endParaRPr lang="en-US" sz="24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869267" y="2339413"/>
            <a:ext cx="79078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العرض</a:t>
            </a:r>
          </a:p>
          <a:p>
            <a:pPr algn="r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/>
            </a:r>
            <a:br>
              <a:rPr lang="ar-EG" sz="1600" dirty="0">
                <a:latin typeface="Alexandria" pitchFamily="2" charset="-78"/>
                <a:cs typeface="Alexandria" pitchFamily="2" charset="-78"/>
              </a:rPr>
            </a:br>
            <a:r>
              <a:rPr lang="ar-EG" sz="1600" dirty="0">
                <a:latin typeface="Alexandria" pitchFamily="2" charset="-78"/>
                <a:cs typeface="Alexandria" pitchFamily="2" charset="-78"/>
              </a:rPr>
              <a:t>– يجب أن يكون مزودًا بصور أو رسوم، ويحتوي على رسومات توضيحية</a:t>
            </a:r>
            <a:br>
              <a:rPr lang="ar-EG" sz="1600" dirty="0">
                <a:latin typeface="Alexandria" pitchFamily="2" charset="-78"/>
                <a:cs typeface="Alexandria" pitchFamily="2" charset="-78"/>
              </a:rPr>
            </a:br>
            <a:r>
              <a:rPr lang="ar-EG" sz="1600" dirty="0">
                <a:latin typeface="Alexandria" pitchFamily="2" charset="-78"/>
                <a:cs typeface="Alexandria" pitchFamily="2" charset="-78"/>
              </a:rPr>
              <a:t>– يجب أن يتناسب وقت العرض مع الوقت المخصص للمحاضرة</a:t>
            </a:r>
            <a:br>
              <a:rPr lang="ar-EG" sz="1600" dirty="0">
                <a:latin typeface="Alexandria" pitchFamily="2" charset="-78"/>
                <a:cs typeface="Alexandria" pitchFamily="2" charset="-78"/>
              </a:rPr>
            </a:br>
            <a:r>
              <a:rPr lang="ar-EG" sz="1600" dirty="0">
                <a:latin typeface="Alexandria" pitchFamily="2" charset="-78"/>
                <a:cs typeface="Alexandria" pitchFamily="2" charset="-78"/>
              </a:rPr>
              <a:t>– يجب إتاحة فرصة للنقاش مع الطلاب، ويُدار النقاش بشكل مهني</a:t>
            </a:r>
            <a:br>
              <a:rPr lang="ar-EG" sz="1600" dirty="0">
                <a:latin typeface="Alexandria" pitchFamily="2" charset="-78"/>
                <a:cs typeface="Alexandria" pitchFamily="2" charset="-78"/>
              </a:rPr>
            </a:br>
            <a:r>
              <a:rPr lang="ar-EG" sz="1600" dirty="0">
                <a:latin typeface="Alexandria" pitchFamily="2" charset="-78"/>
                <a:cs typeface="Alexandria" pitchFamily="2" charset="-78"/>
              </a:rPr>
              <a:t>– يجب الحرص على إدارة 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الوقت</a:t>
            </a:r>
          </a:p>
          <a:p>
            <a:pPr algn="r" rtl="1"/>
            <a:endParaRPr lang="ar-EG" sz="1600" dirty="0" smtClean="0">
              <a:latin typeface="Alexandria" pitchFamily="2" charset="-78"/>
              <a:cs typeface="Alexandria" pitchFamily="2" charset="-78"/>
            </a:endParaRPr>
          </a:p>
          <a:p>
            <a:pPr algn="r" rtl="1"/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كتابة العرض</a:t>
            </a:r>
          </a:p>
          <a:p>
            <a:pPr algn="r" rtl="1"/>
            <a:r>
              <a:rPr lang="ar-EG" sz="1600" dirty="0">
                <a:latin typeface="Alexandria" pitchFamily="2" charset="-78"/>
                <a:cs typeface="Alexandria" pitchFamily="2" charset="-78"/>
              </a:rPr>
              <a:t/>
            </a:r>
            <a:br>
              <a:rPr lang="ar-EG" sz="1600" dirty="0">
                <a:latin typeface="Alexandria" pitchFamily="2" charset="-78"/>
                <a:cs typeface="Alexandria" pitchFamily="2" charset="-78"/>
              </a:rPr>
            </a:br>
            <a:r>
              <a:rPr lang="ar-EG" sz="1600" dirty="0">
                <a:latin typeface="Alexandria" pitchFamily="2" charset="-78"/>
                <a:cs typeface="Alexandria" pitchFamily="2" charset="-78"/>
              </a:rPr>
              <a:t>– يجب أن يُكتب بلغة سليمة، خالية من الأخطاء الإملائية والمطبعية والنحوية</a:t>
            </a:r>
            <a:br>
              <a:rPr lang="ar-EG" sz="1600" dirty="0">
                <a:latin typeface="Alexandria" pitchFamily="2" charset="-78"/>
                <a:cs typeface="Alexandria" pitchFamily="2" charset="-78"/>
              </a:rPr>
            </a:br>
            <a:r>
              <a:rPr lang="ar-EG" sz="1600" dirty="0">
                <a:latin typeface="Alexandria" pitchFamily="2" charset="-78"/>
                <a:cs typeface="Alexandria" pitchFamily="2" charset="-78"/>
              </a:rPr>
              <a:t>– يجب توثيق المصادر بشكل صحيح داخل النص وفي قائمة المراجع، وفق نظام (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APA)</a:t>
            </a:r>
            <a:br>
              <a:rPr lang="en-US" sz="1600" dirty="0">
                <a:latin typeface="Alexandria" pitchFamily="2" charset="-78"/>
                <a:cs typeface="Alexandria" pitchFamily="2" charset="-78"/>
              </a:rPr>
            </a:br>
            <a:r>
              <a:rPr lang="en-US" sz="1600" dirty="0">
                <a:latin typeface="Alexandria" pitchFamily="2" charset="-78"/>
                <a:cs typeface="Alexandria" pitchFamily="2" charset="-78"/>
              </a:rPr>
              <a:t>– </a:t>
            </a:r>
            <a:r>
              <a:rPr lang="ar-EG" sz="1600" dirty="0">
                <a:latin typeface="Alexandria" pitchFamily="2" charset="-78"/>
                <a:cs typeface="Alexandria" pitchFamily="2" charset="-78"/>
              </a:rPr>
              <a:t>يجب أن يطابق الهوية البصرية للجامعة</a:t>
            </a:r>
          </a:p>
        </p:txBody>
      </p:sp>
      <p:pic>
        <p:nvPicPr>
          <p:cNvPr id="11" name="Picture 10" descr="color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580" y="1492991"/>
            <a:ext cx="3546687" cy="375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32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286000" y="923644"/>
            <a:ext cx="7918704" cy="7954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>
                <a:solidFill>
                  <a:prstClr val="white"/>
                </a:solidFill>
                <a:latin typeface="Alexandria" pitchFamily="2" charset="-78"/>
                <a:cs typeface="Alexandria" pitchFamily="2" charset="-78"/>
              </a:rPr>
              <a:t>رابعاً : الاختبارات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601C0F6-2DC8-0688-EBEB-F466097931BE}"/>
              </a:ext>
            </a:extLst>
          </p:cNvPr>
          <p:cNvSpPr txBox="1"/>
          <p:nvPr/>
        </p:nvSpPr>
        <p:spPr>
          <a:xfrm>
            <a:off x="8676861" y="3166004"/>
            <a:ext cx="2849217" cy="40011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rtl="1"/>
            <a:r>
              <a:rPr lang="ar-EG" sz="2000" b="1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أنواع الاختبارات </a:t>
            </a:r>
            <a:endParaRPr lang="ar-SA" sz="2000" b="1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673600" y="2057929"/>
            <a:ext cx="3369734" cy="99906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dirty="0" smtClean="0">
                <a:latin typeface="Alexandria" pitchFamily="2" charset="-78"/>
                <a:cs typeface="Alexandria" pitchFamily="2" charset="-78"/>
              </a:rPr>
              <a:t>اختبارات قصيرة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673600" y="3911599"/>
            <a:ext cx="3369734" cy="999067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dirty="0" smtClean="0">
                <a:latin typeface="Alexandria" pitchFamily="2" charset="-78"/>
                <a:cs typeface="Alexandria" pitchFamily="2" charset="-78"/>
              </a:rPr>
              <a:t>اختبارات نهائية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Picture 2" descr="D:\الفصل الأول 2024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467" y="2557463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55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286000" y="923644"/>
            <a:ext cx="7918704" cy="7954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>
                <a:solidFill>
                  <a:prstClr val="white"/>
                </a:solidFill>
                <a:latin typeface="Alexandria" pitchFamily="2" charset="-78"/>
                <a:cs typeface="Alexandria" pitchFamily="2" charset="-78"/>
              </a:rPr>
              <a:t>اولا :  الاختبار القصير :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7B1AE1A-DF7C-7252-A68D-0621035C52E3}"/>
              </a:ext>
            </a:extLst>
          </p:cNvPr>
          <p:cNvSpPr txBox="1"/>
          <p:nvPr/>
        </p:nvSpPr>
        <p:spPr>
          <a:xfrm>
            <a:off x="6433952" y="1988252"/>
            <a:ext cx="550404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ar-EG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ضوابط الاختبار  القصير تتمثل في : </a:t>
            </a: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يتكون بنك الاسئلة من 24 سؤال.</a:t>
            </a:r>
            <a:endParaRPr lang="ar-EG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عدد الاسئلة المدرجة للطالب. </a:t>
            </a:r>
            <a:r>
              <a:rPr lang="ar-E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8</a:t>
            </a:r>
            <a:endParaRPr lang="ar-EG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توزيع درجات كل سؤال. </a:t>
            </a:r>
            <a:r>
              <a:rPr lang="ar-E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1*1</a:t>
            </a: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وقت الاختبار  24 دقيقة. </a:t>
            </a:r>
            <a:endParaRPr lang="ar-EG" dirty="0">
              <a:solidFill>
                <a:schemeClr val="tx1">
                  <a:lumMod val="95000"/>
                  <a:lumOff val="5000"/>
                </a:schemeClr>
              </a:solidFill>
              <a:latin typeface="Sakkal Majalla" pitchFamily="2" charset="-78"/>
              <a:cs typeface="Sakkal Majalla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Courier New" panose="02070309020205020404" pitchFamily="49" charset="0"/>
              <a:buChar char="o"/>
            </a:pPr>
            <a:r>
              <a:rPr lang="ar-EG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امكانية </a:t>
            </a:r>
            <a:r>
              <a:rPr lang="ar-EG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itchFamily="2" charset="-78"/>
                <a:cs typeface="Sakkal Majalla" pitchFamily="2" charset="-78"/>
              </a:rPr>
              <a:t>تدريب الطلاب على الاختبارات القصيرة بالاسبوع التوجيهي 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9FDD5C1-FD03-E8C2-0E2E-B2FD4B12E767}"/>
              </a:ext>
            </a:extLst>
          </p:cNvPr>
          <p:cNvSpPr txBox="1"/>
          <p:nvPr/>
        </p:nvSpPr>
        <p:spPr>
          <a:xfrm>
            <a:off x="504613" y="2181637"/>
            <a:ext cx="55040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تنوع الاسئلة.</a:t>
            </a:r>
            <a:endParaRPr lang="ar-EG" sz="2000" dirty="0">
              <a:latin typeface="Sakkal Majalla" pitchFamily="2" charset="-78"/>
              <a:cs typeface="Sakkal Majalla" pitchFamily="2" charset="-78"/>
            </a:endParaRPr>
          </a:p>
          <a:p>
            <a:pPr marL="342900" indent="-342900" algn="r" rtl="1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من داخل المقرر .</a:t>
            </a:r>
          </a:p>
          <a:p>
            <a:pPr marL="342900" indent="-342900" algn="r" rtl="1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مراعة </a:t>
            </a:r>
            <a:r>
              <a:rPr lang="ar-SA" sz="2000" dirty="0" smtClean="0">
                <a:latin typeface="Sakkal Majalla" pitchFamily="2" charset="-78"/>
                <a:cs typeface="Sakkal Majalla" pitchFamily="2" charset="-78"/>
              </a:rPr>
              <a:t>المرونة 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وعامل </a:t>
            </a:r>
            <a:r>
              <a:rPr lang="ar-SA" sz="2000" dirty="0" smtClean="0">
                <a:latin typeface="Sakkal Majalla" pitchFamily="2" charset="-78"/>
                <a:cs typeface="Sakkal Majalla" pitchFamily="2" charset="-78"/>
              </a:rPr>
              <a:t>الوقت</a:t>
            </a:r>
            <a:r>
              <a:rPr lang="ar-SA" sz="2000" dirty="0">
                <a:latin typeface="Sakkal Majalla" pitchFamily="2" charset="-78"/>
                <a:cs typeface="Sakkal Majalla" pitchFamily="2" charset="-78"/>
              </a:rPr>
              <a:t>.</a:t>
            </a:r>
          </a:p>
          <a:p>
            <a:pPr marL="342900" indent="-342900" algn="r" rtl="1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ترجمة الاسئلة باللغة العربية. </a:t>
            </a:r>
          </a:p>
          <a:p>
            <a:pPr marL="342900" indent="-342900" algn="r" rtl="1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مراعة 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جودة الاسئلة </a:t>
            </a: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الصوتية 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بالاختبار . </a:t>
            </a:r>
            <a:endParaRPr lang="ar-EG" sz="2000" dirty="0">
              <a:latin typeface="Sakkal Majalla" pitchFamily="2" charset="-78"/>
              <a:cs typeface="Sakkal Majalla" pitchFamily="2" charset="-78"/>
            </a:endParaRPr>
          </a:p>
          <a:p>
            <a:pPr marL="342900" indent="-342900" algn="r" rtl="1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مراعة جودة صوت  ووقت  الاسئلة 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الصوتية </a:t>
            </a: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بالاختبار بحيث لا تتعدى 30 ثانية بصيغة </a:t>
            </a:r>
            <a:r>
              <a:rPr lang="en-US" sz="2000" dirty="0">
                <a:latin typeface="Sakkal Majalla" pitchFamily="2" charset="-78"/>
                <a:cs typeface="Sakkal Majalla" pitchFamily="2" charset="-78"/>
              </a:rPr>
              <a:t>MP3</a:t>
            </a:r>
            <a:r>
              <a:rPr lang="ar-EG" sz="2000" dirty="0">
                <a:latin typeface="Sakkal Majalla" pitchFamily="2" charset="-78"/>
                <a:cs typeface="Sakkal Majalla" pitchFamily="2" charset="-78"/>
              </a:rPr>
              <a:t> وان تكون مترجمة ونفس صوت عضو هيئة التدريس  للمقرر </a:t>
            </a:r>
            <a:r>
              <a:rPr lang="ar-EG" sz="2000" dirty="0" smtClean="0">
                <a:latin typeface="Sakkal Majalla" pitchFamily="2" charset="-78"/>
                <a:cs typeface="Sakkal Majalla" pitchFamily="2" charset="-78"/>
              </a:rPr>
              <a:t>. </a:t>
            </a:r>
            <a:endParaRPr lang="ar-SA" sz="2000" dirty="0"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3341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443299" y="500900"/>
            <a:ext cx="96542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2286000" y="923644"/>
            <a:ext cx="7918704" cy="7954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ar-EG" sz="2400" b="1" dirty="0">
                <a:solidFill>
                  <a:prstClr val="white"/>
                </a:solidFill>
                <a:latin typeface="Sakkal Majalla" pitchFamily="2" charset="-78"/>
                <a:cs typeface="Sakkal Majalla" pitchFamily="2" charset="-78"/>
              </a:rPr>
              <a:t>ثانيا: الاختبار النهائي </a:t>
            </a:r>
            <a:endParaRPr lang="en-US" sz="2400" b="1" dirty="0">
              <a:solidFill>
                <a:prstClr val="white"/>
              </a:solidFill>
              <a:latin typeface="Sakkal Majalla" pitchFamily="2" charset="-78"/>
              <a:cs typeface="Sakkal Majalla" pitchFamily="2" charset="-78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69194" y="1802281"/>
            <a:ext cx="3998655" cy="60016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EG" sz="2400" dirty="0" smtClean="0">
                <a:solidFill>
                  <a:schemeClr val="bg1"/>
                </a:solidFill>
                <a:latin typeface="Sakkal Majalla" pitchFamily="2" charset="-78"/>
                <a:cs typeface="Sakkal Majalla" pitchFamily="2" charset="-78"/>
              </a:rPr>
              <a:t>ضوابط الاختبار النهائي تتمثل في:</a:t>
            </a:r>
            <a:endParaRPr lang="ar-EG" sz="3200" kern="0" dirty="0">
              <a:solidFill>
                <a:schemeClr val="bg1"/>
              </a:solidFill>
              <a:uFill>
                <a:solidFill>
                  <a:srgbClr val="000000"/>
                </a:solidFill>
              </a:uFill>
              <a:latin typeface="Sakkal Majalla" pitchFamily="2" charset="-78"/>
              <a:ea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DAE3C6-7C38-D52F-B80C-35079DC18160}"/>
              </a:ext>
            </a:extLst>
          </p:cNvPr>
          <p:cNvSpPr txBox="1"/>
          <p:nvPr/>
        </p:nvSpPr>
        <p:spPr>
          <a:xfrm>
            <a:off x="2217293" y="2534533"/>
            <a:ext cx="9598156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مدة الاختبار 60 دقيقة فقط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الدرجة الكلية للاختبار 20 درجة، ويختلف عدد الأسئلة حسب طبيعة المقرر وتوزيع الدرجات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تُعقد جميع الاختبارات عبر المنصة التعليمية </a:t>
            </a:r>
            <a:r>
              <a:rPr lang="en-US" sz="2400" dirty="0" smtClean="0">
                <a:latin typeface="Sakkal Majalla" pitchFamily="2" charset="-78"/>
                <a:cs typeface="Sakkal Majalla" pitchFamily="2" charset="-78"/>
              </a:rPr>
              <a:t>Moodle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يجب أن تكون الأسئلة من صميم المقرر </a:t>
            </a:r>
            <a:r>
              <a:rPr lang="en-US" sz="2400" dirty="0" smtClean="0">
                <a:latin typeface="Sakkal Majalla" pitchFamily="2" charset="-78"/>
                <a:cs typeface="Sakkal Majalla" pitchFamily="2" charset="-78"/>
              </a:rPr>
              <a:t>PDF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أو </a:t>
            </a:r>
            <a:r>
              <a:rPr lang="en-US" sz="2400" dirty="0" smtClean="0">
                <a:latin typeface="Sakkal Majalla" pitchFamily="2" charset="-78"/>
                <a:cs typeface="Sakkal Majalla" pitchFamily="2" charset="-78"/>
              </a:rPr>
              <a:t>PPT، </a:t>
            </a: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وليست من مصادر خارجية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 smtClean="0">
                <a:latin typeface="Sakkal Majalla" pitchFamily="2" charset="-78"/>
                <a:cs typeface="Sakkal Majalla" pitchFamily="2" charset="-78"/>
              </a:rPr>
              <a:t>يُراعى </a:t>
            </a: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تضمين نسبة من الأسئلة الصوتية، حسب طبيعة المقرر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يجب ترجمة الأسئلة عند الحاجة بما يضمن وضوحها لجميع الطلاب</a:t>
            </a:r>
          </a:p>
          <a:p>
            <a:pPr marL="457200" indent="-4572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400" dirty="0">
                <a:latin typeface="Sakkal Majalla" pitchFamily="2" charset="-78"/>
                <a:cs typeface="Sakkal Majalla" pitchFamily="2" charset="-78"/>
              </a:rPr>
              <a:t>تُصاغ الأسئلة بلغة علمية واضحة، وبما يتوافق مع نواتج التعلم</a:t>
            </a:r>
          </a:p>
        </p:txBody>
      </p:sp>
    </p:spTree>
    <p:extLst>
      <p:ext uri="{BB962C8B-B14F-4D97-AF65-F5344CB8AC3E}">
        <p14:creationId xmlns:p14="http://schemas.microsoft.com/office/powerpoint/2010/main" val="42861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688354b5-287c-4cda-825e-1d7935aea40e"/>
    <ds:schemaRef ds:uri="aca13214-df29-4e3c-a050-857c0bf7bd8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1049</TotalTime>
  <Words>1008</Words>
  <Application>Microsoft Office PowerPoint</Application>
  <PresentationFormat>Custom</PresentationFormat>
  <Paragraphs>151</Paragraphs>
  <Slides>22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Linux Store</cp:lastModifiedBy>
  <cp:revision>68</cp:revision>
  <dcterms:created xsi:type="dcterms:W3CDTF">2023-04-29T09:08:00Z</dcterms:created>
  <dcterms:modified xsi:type="dcterms:W3CDTF">2026-09-06T19:36:23Z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