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480" r:id="rId5"/>
    <p:sldId id="498" r:id="rId6"/>
    <p:sldId id="506" r:id="rId7"/>
    <p:sldId id="276" r:id="rId8"/>
    <p:sldId id="499" r:id="rId9"/>
    <p:sldId id="508" r:id="rId10"/>
    <p:sldId id="500" r:id="rId11"/>
    <p:sldId id="501" r:id="rId12"/>
    <p:sldId id="502" r:id="rId13"/>
    <p:sldId id="507" r:id="rId14"/>
    <p:sldId id="503" r:id="rId15"/>
    <p:sldId id="504" r:id="rId16"/>
    <p:sldId id="505" r:id="rId17"/>
    <p:sldId id="31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8"/>
            <p14:sldId id="506"/>
            <p14:sldId id="276"/>
            <p14:sldId id="499"/>
            <p14:sldId id="508"/>
            <p14:sldId id="500"/>
            <p14:sldId id="501"/>
            <p14:sldId id="502"/>
            <p14:sldId id="507"/>
            <p14:sldId id="503"/>
            <p14:sldId id="504"/>
            <p14:sldId id="505"/>
            <p14:sldId id="31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0000"/>
    <a:srgbClr val="00AEEF"/>
    <a:srgbClr val="FFD200"/>
    <a:srgbClr val="203E5F"/>
    <a:srgbClr val="F58221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4" d="100"/>
          <a:sy n="74" d="100"/>
        </p:scale>
        <p:origin x="936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8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31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877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6" Type="http://schemas.openxmlformats.org/officeDocument/2006/relationships/image" Target="../media/image6.jpe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124691"/>
            <a:ext cx="6591307" cy="651741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114302" y="1549367"/>
            <a:ext cx="609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Alexandria" charset="0"/>
                <a:cs typeface="Alexandria" charset="0"/>
              </a:defRPr>
            </a:lvl1pPr>
          </a:lstStyle>
          <a:p>
            <a:pPr algn="ctr"/>
            <a:r>
              <a:rPr lang="en-US" sz="36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Risk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141851" y="597398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316502" y="3131990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PMG630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064ED9D-F779-462F-3C99-D88E66A2D776}"/>
              </a:ext>
            </a:extLst>
          </p:cNvPr>
          <p:cNvSpPr txBox="1"/>
          <p:nvPr/>
        </p:nvSpPr>
        <p:spPr>
          <a:xfrm>
            <a:off x="1032203" y="4324918"/>
            <a:ext cx="391010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pPr algn="ctr"/>
            <a:endParaRPr lang="en-US" sz="24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Ayman Hassan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F5EBD3-EFAC-9CAD-F85C-8AA1711C4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6208" y="1222119"/>
            <a:ext cx="4530438" cy="4314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071"/>
    </mc:Choice>
    <mc:Fallback xmlns="">
      <p:transition spd="slow" advTm="2780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05243" y="86971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58335" y="952845"/>
            <a:ext cx="11953234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909750" y="1136922"/>
            <a:ext cx="852080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2" indent="0" algn="ct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AECOM Sans" panose="020B0504020202020204" pitchFamily="34" charset="0"/>
                <a:cs typeface="AECOM Sans" panose="020B0504020202020204" pitchFamily="34" charset="0"/>
              </a:rPr>
              <a:t>تعارف</a:t>
            </a:r>
            <a:r>
              <a:rPr kumimoji="0" 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درجة الدكتوراة في فلسفة الإدارة العامة والسياسات ...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ماجستير في الادارة العامة والسياسات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ماجستير في الاقتصاد الاسلامي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خبرة</a:t>
            </a:r>
            <a:r>
              <a:rPr lang="en-US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كمحاضر زائر لطلاب درجتي الماجستير والدكتوراه في العلوم الادارية والمالية والمصرفية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وعضو مجلس كلية الدراسات العليا بالاكاديمية العربية للعلوم الادارية والمالية والمصرفية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مدرب في العلوم الادارة المصرفية لمدة 15 عاما .</a:t>
            </a:r>
            <a:endParaRPr kumimoji="0" lang="ar-EG" sz="2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خبرة في العمل المصرفي لمدة 23 عاما ، منها 10 سنوات رئيسا لإدارة المخاطر، و </a:t>
            </a: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حاليا أشغل منصب " رئيس قطاع البحوث الإقتصادية والدراسات والترجمة " بأحد اكبر البنوك المصرية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مستشار إقتصاد لعدة شركات وهيئات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خبرة عمل سابقة لمدة 9 سنوات بكبرى الشركات في المملكة العربية السعودية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مديرا للمبيعات بمجموعة الجيريسي – مديرا للتسويق بالسعودية المتحدة للاتصالات الفضائية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D82DA2-E5E1-6DE1-BD56-4FFECD65F6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46" y="1136922"/>
            <a:ext cx="2274311" cy="3132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2EB5A7-0555-3FF8-FB1A-01EEF7141168}"/>
              </a:ext>
            </a:extLst>
          </p:cNvPr>
          <p:cNvSpPr txBox="1"/>
          <p:nvPr/>
        </p:nvSpPr>
        <p:spPr>
          <a:xfrm>
            <a:off x="824231" y="4488903"/>
            <a:ext cx="22115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دكتور / أيمن حسن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791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458"/>
    </mc:Choice>
    <mc:Fallback xmlns="">
      <p:transition spd="slow" advTm="224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544881" y="3002816"/>
            <a:ext cx="4463537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B770B5B4-3909-BD4C-4AEA-59F5CC8780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>
            <a:off x="4243124" y="1384446"/>
            <a:ext cx="7018422" cy="407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459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27"/>
    </mc:Choice>
    <mc:Fallback xmlns="">
      <p:transition spd="slow" advTm="8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55310" y="1533521"/>
            <a:ext cx="11880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the types of risks and the philosophy of risk management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operational risks, in organizations of all types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how to manage risks through various management techniques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and knowledge of tools and techniques for identifying, analyzing and measuring operational risks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 how to treat risks, and understand the economics of risk transfer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strategic nature of risk management in different organizations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all this...the ability to become a successful operations risk manager</a:t>
            </a:r>
          </a:p>
          <a:p>
            <a:pPr algn="ctr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35137" y="392168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355" y="13204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7173" y="456303"/>
            <a:ext cx="1034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7709"/>
    </mc:Choice>
    <mc:Fallback xmlns="">
      <p:transition advTm="237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65701" y="1502348"/>
            <a:ext cx="11880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ar-S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الفترة الزمنية التعليمية في الفصل الدراسي تكون </a:t>
            </a:r>
            <a:endParaRPr 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+mn-cs"/>
            </a:endParaRPr>
          </a:p>
          <a:p>
            <a:pPr algn="ctr">
              <a:lnSpc>
                <a:spcPct val="200000"/>
              </a:lnSpc>
            </a:pPr>
            <a:r>
              <a:rPr lang="ar-SA" sz="4000" b="1" u="sng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مدة ١٣أسبوع</a:t>
            </a:r>
            <a:r>
              <a:rPr lang="ar-S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 ( منهم أسبوعين للاختبار النهائي)</a:t>
            </a:r>
          </a:p>
          <a:p>
            <a:pPr algn="ctr"/>
            <a:endParaRPr lang="en-US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459843" y="282040"/>
            <a:ext cx="7380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latin typeface="Alexandria" charset="0"/>
                <a:cs typeface="Alexandria" charset="0"/>
              </a:rPr>
              <a:t>الفترة الدراسية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16971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493976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511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62"/>
    </mc:Choice>
    <mc:Fallback xmlns="">
      <p:transition advTm="16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/>
          <p:cNvSpPr/>
          <p:nvPr/>
        </p:nvSpPr>
        <p:spPr>
          <a:xfrm rot="16200000" flipV="1">
            <a:off x="-374976" y="2688283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2BFAC9-7735-A3AC-CE5C-91C1F442BC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020" y="1925912"/>
            <a:ext cx="8298080" cy="40018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437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0"/>
    </mc:Choice>
    <mc:Fallback xmlns="">
      <p:transition spd="slow" advTm="4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3518" y="1512739"/>
            <a:ext cx="1201766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 </a:t>
            </a:r>
          </a:p>
          <a:p>
            <a:pPr algn="r" rtl="1"/>
            <a:endParaRPr lang="ar-EG" sz="40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+mn-cs"/>
            </a:endParaRPr>
          </a:p>
          <a:p>
            <a:pPr algn="r" rtl="1">
              <a:lnSpc>
                <a:spcPct val="200000"/>
              </a:lnSpc>
            </a:pP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تعتمد أوقات المحاضرات وحلقات النقاش علي </a:t>
            </a:r>
            <a:r>
              <a:rPr lang="ar-SA" sz="2800" b="1" u="sng" dirty="0">
                <a:solidFill>
                  <a:srgbClr val="5B9BD5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توقيت مكة المكرمة</a:t>
            </a:r>
            <a:r>
              <a:rPr lang="ar-SA" sz="2800" b="1" dirty="0">
                <a:solidFill>
                  <a:srgbClr val="5B9BD5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البرامج.</a:t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</a:t>
            </a: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المحاضرة المسجلة </a:t>
            </a:r>
            <a:r>
              <a:rPr lang="ar-SA" sz="2800" b="1" u="sng" dirty="0">
                <a:solidFill>
                  <a:srgbClr val="5B9BD5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٧٠- ٩٠ دقيقة</a:t>
            </a:r>
            <a:r>
              <a:rPr lang="ar-SA" sz="2800" b="1" dirty="0">
                <a:solidFill>
                  <a:srgbClr val="5B9BD5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5B9BD5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ترفع علي منصة 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justLow" rtl="1"/>
            <a:br>
              <a:rPr lang="en-US" sz="4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br>
              <a:rPr lang="en-US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b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endParaRPr lang="ar-SA" sz="40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58930" y="375452"/>
            <a:ext cx="5780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المحاضرات و حلقات النقاش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393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829"/>
    </mc:Choice>
    <mc:Fallback xmlns="">
      <p:transition advTm="30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44919" y="1408829"/>
            <a:ext cx="11939708" cy="52898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ترفع المحاضرة الأسبوعية علي المنصة التعليمية </a:t>
            </a: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يوم السبت من كل أسبوع في تمام </a:t>
            </a:r>
            <a:r>
              <a:rPr lang="ar-EG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 12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ظهراً</a:t>
            </a:r>
            <a:r>
              <a:rPr lang="ar-EG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،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بتوقيت الرياض</a:t>
            </a:r>
            <a:endParaRPr lang="ar-EG" sz="2800" b="1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-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lang="ar-EG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حلقات أسبوعية اختيارية للطالب وغرضها مناقشة ما تم طرحه في المحاضرة المسجلة لهذا الاسبوع. </a:t>
            </a:r>
            <a:r>
              <a:rPr lang="ar-EG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(يرجي مراجعة الموعد والمدة الزمنية لكل مقرر حسب الجدول)</a:t>
            </a:r>
            <a:b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</a:t>
            </a:r>
            <a:r>
              <a:rPr lang="ar-EG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جدير بالذكر أن </a:t>
            </a: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اختيارية.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48538" y="382978"/>
            <a:ext cx="5780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المحاضرات و حلقات النقاش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1593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ea typeface="Roboto Light" panose="02000000000000000000" pitchFamily="2" charset="0"/>
              </a:rPr>
              <a:t>          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818" y="483585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 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946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301"/>
    </mc:Choice>
    <mc:Fallback xmlns="">
      <p:transition advTm="67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22382" y="1460784"/>
            <a:ext cx="11976100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ar-SA" sz="3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3200" b="1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الأسبوع الأول هو أسبوع توجيهي</a:t>
            </a:r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…. </a:t>
            </a:r>
            <a:endParaRPr lang="ar-SA" sz="2800" b="1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r" rtl="1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 يتم رفع كل ما يخص الفصل الدراسي علي صفحة المودل.</a:t>
            </a:r>
          </a:p>
          <a:p>
            <a:pPr algn="r" rtl="1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 يرفع </a:t>
            </a: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إختبار قصير به أسئلة عامة للطلاب </a:t>
            </a: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بسيطة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ويكون الاختبار بمثابة تدريب عل</a:t>
            </a: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ى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التوقيت وعدد الأسئلة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78275" y="435676"/>
            <a:ext cx="73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latin typeface="Alexandria" charset="0"/>
                <a:cs typeface="Alexandria" charset="0"/>
              </a:rPr>
              <a:t>الأسبوع التوجيهي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16971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493976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494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758"/>
    </mc:Choice>
    <mc:Fallback xmlns="">
      <p:transition advTm="41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354574" y="2760803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CCDF33-2EA6-4A89-DAD9-07C5C514FE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578" y="1173151"/>
            <a:ext cx="8302322" cy="4400337"/>
          </a:xfrm>
          <a:prstGeom prst="rect">
            <a:avLst/>
          </a:prstGeo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992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43"/>
    </mc:Choice>
    <mc:Fallback xmlns="">
      <p:transition spd="slow" advTm="6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14300" y="1406268"/>
            <a:ext cx="11861799" cy="53686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>
              <a:lnSpc>
                <a:spcPct val="150000"/>
              </a:lnSpc>
            </a:pP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- يرفع الاختبار القصير إسبوعياً في نفس موعد رفع المحاضرة يوم السبت من كل أسبوع في تمام الساعة العاشرة مساءً و يترك لمدة أسبوع ، ثم يغلق في يوم السبت الذي يليه تمام الساعة التاسعة مساءً.</a:t>
            </a:r>
            <a:endParaRPr lang="ar-EG" sz="2800" b="1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+mj-cs"/>
            </a:endParaRPr>
          </a:p>
          <a:p>
            <a:pPr algn="justLow" rtl="1">
              <a:lnSpc>
                <a:spcPct val="150000"/>
              </a:lnSpc>
            </a:pP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- أسئلة الاختبار القصير </a:t>
            </a:r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MCQ /Matching / true &amp; false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 / أسئلة صوتية</a:t>
            </a:r>
            <a:endParaRPr lang="ar-EG" sz="2800" b="1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+mj-cs"/>
            </a:endParaRPr>
          </a:p>
          <a:p>
            <a:pPr algn="justLow" rtl="1">
              <a:lnSpc>
                <a:spcPct val="150000"/>
              </a:lnSpc>
            </a:pP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- </a:t>
            </a: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تعد الإجابة علي الاختبار القصير بمثابة الحضور للطالب.</a:t>
            </a:r>
            <a:b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</a:b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- </a:t>
            </a: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الإختبار القصير من ٨ درجة / ٨ اسئلة. (بمجموع ٨٠درجة)</a:t>
            </a:r>
            <a:b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</a:b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- </a:t>
            </a: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+mj-cs"/>
              </a:rPr>
              <a:t>فترة السماحية للإختبار القصير ٢٤ دقيقة.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78274" y="435676"/>
            <a:ext cx="7538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latin typeface="Alexandria" charset="0"/>
                <a:cs typeface="Alexandria" charset="0"/>
              </a:rPr>
              <a:t>الاختبارات الأسبوعية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12815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452412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523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238"/>
    </mc:Choice>
    <mc:Fallback xmlns="">
      <p:transition advTm="120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86483" y="1502348"/>
            <a:ext cx="11880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250000"/>
              </a:lnSpc>
            </a:pPr>
            <a:r>
              <a:rPr lang="ar-SA" sz="32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--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الإختبار النهائي سيكون من خلال المودل</a:t>
            </a:r>
            <a:r>
              <a:rPr lang="ar-EG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b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-- أسئلة الإختبار النهائي </a:t>
            </a:r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/Matching / true &amp; false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/ أسئلة صوتية</a:t>
            </a:r>
            <a:b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r>
              <a:rPr lang="en-US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-- </a:t>
            </a:r>
            <a:r>
              <a:rPr lang="ar-SA" sz="2800" b="1" dirty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الإختبار النهائي من ٢٠ درجة.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56363" y="435676"/>
            <a:ext cx="4102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latin typeface="Alexandria" charset="0"/>
                <a:cs typeface="Alexandria" charset="0"/>
              </a:rPr>
              <a:t>الاختبار النهائي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067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049"/>
    </mc:Choice>
    <mc:Fallback xmlns="">
      <p:transition advTm="31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14300" y="1242573"/>
            <a:ext cx="11970327" cy="55138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 rtl="1">
              <a:lnSpc>
                <a:spcPct val="250000"/>
              </a:lnSpc>
            </a:pP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-- اللغة الأساسية في المحاضرات هي </a:t>
            </a:r>
            <a:r>
              <a:rPr lang="ar-SA" sz="32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اللغة الإنجليزية </a:t>
            </a:r>
            <a:b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-- الاختبارات باللغة الإنجليزية مع وجود </a:t>
            </a:r>
            <a:r>
              <a:rPr lang="ar-SA" sz="32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ترجمة للسؤال.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78909" y="284015"/>
            <a:ext cx="43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latin typeface="Alexandria" charset="0"/>
                <a:cs typeface="Alexandria" charset="0"/>
              </a:rPr>
              <a:t>لغة الدراسة و الاختبارات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82518" y="2418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7335" y="241189"/>
            <a:ext cx="1034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84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448"/>
    </mc:Choice>
    <mc:Fallback xmlns="">
      <p:transition advTm="71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F3056C-9497-3E46-0303-F62CA378E0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770" y="1284512"/>
            <a:ext cx="8076691" cy="4843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B95A0A-FC35-EC89-8043-10188DD91326}"/>
              </a:ext>
            </a:extLst>
          </p:cNvPr>
          <p:cNvSpPr txBox="1"/>
          <p:nvPr/>
        </p:nvSpPr>
        <p:spPr>
          <a:xfrm>
            <a:off x="5694475" y="4137714"/>
            <a:ext cx="408852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600" b="1" dirty="0">
                <a:latin typeface="Bradley Hand ITC" panose="03070402050302030203" pitchFamily="66" charset="0"/>
              </a:rPr>
              <a:t>My Best Wishes …</a:t>
            </a:r>
          </a:p>
          <a:p>
            <a:pPr algn="ctr"/>
            <a:r>
              <a:rPr lang="en-US" sz="3600" b="1" dirty="0">
                <a:latin typeface="Bradley Hand ITC" panose="03070402050302030203" pitchFamily="66" charset="0"/>
              </a:rPr>
              <a:t>Dr. Ayman Hassan </a:t>
            </a:r>
            <a:endParaRPr lang="ar-EG" sz="3600" b="1" dirty="0">
              <a:latin typeface="Bradley Hand ITC" panose="03070402050302030203" pitchFamily="66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93"/>
    </mc:Choice>
    <mc:Fallback xmlns="">
      <p:transition spd="slow" advTm="51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94.3|13.5|16.2|57|14.5|2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5.2|4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1|1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688354b5-287c-4cda-825e-1d7935aea40e"/>
    <ds:schemaRef ds:uri="http://purl.org/dc/terms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aca13214-df29-4e3c-a050-857c0bf7bd8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099952-821E-41B6-A838-9724BDBC931C}"/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540</Words>
  <Application>Microsoft Office PowerPoint</Application>
  <PresentationFormat>Widescreen</PresentationFormat>
  <Paragraphs>68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AECOM Sans</vt:lpstr>
      <vt:lpstr>Alexandria</vt:lpstr>
      <vt:lpstr>Arial</vt:lpstr>
      <vt:lpstr>Arial Black</vt:lpstr>
      <vt:lpstr>Bradley Hand ITC</vt:lpstr>
      <vt:lpstr>Calibri</vt:lpstr>
      <vt:lpstr>Calibri Light</vt:lpstr>
      <vt:lpstr>Roboto Light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ABE</cp:lastModifiedBy>
  <cp:revision>44</cp:revision>
  <dcterms:created xsi:type="dcterms:W3CDTF">2023-04-29T09:08:00Z</dcterms:created>
  <dcterms:modified xsi:type="dcterms:W3CDTF">2026-05-16T19:25:52Z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