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503" r:id="rId6"/>
    <p:sldId id="587" r:id="rId7"/>
    <p:sldId id="763" r:id="rId8"/>
    <p:sldId id="648" r:id="rId9"/>
    <p:sldId id="768" r:id="rId10"/>
    <p:sldId id="769" r:id="rId11"/>
    <p:sldId id="770" r:id="rId12"/>
    <p:sldId id="765" r:id="rId13"/>
    <p:sldId id="771" r:id="rId14"/>
    <p:sldId id="772" r:id="rId15"/>
    <p:sldId id="773" r:id="rId16"/>
    <p:sldId id="774" r:id="rId17"/>
    <p:sldId id="775" r:id="rId18"/>
    <p:sldId id="804" r:id="rId19"/>
    <p:sldId id="805" r:id="rId20"/>
    <p:sldId id="776" r:id="rId21"/>
    <p:sldId id="777" r:id="rId22"/>
    <p:sldId id="780" r:id="rId23"/>
    <p:sldId id="782" r:id="rId24"/>
    <p:sldId id="781" r:id="rId25"/>
    <p:sldId id="783" r:id="rId26"/>
    <p:sldId id="784" r:id="rId27"/>
    <p:sldId id="779" r:id="rId28"/>
    <p:sldId id="785" r:id="rId29"/>
    <p:sldId id="713" r:id="rId30"/>
    <p:sldId id="714" r:id="rId31"/>
    <p:sldId id="790" r:id="rId32"/>
    <p:sldId id="791" r:id="rId33"/>
    <p:sldId id="792" r:id="rId34"/>
    <p:sldId id="793" r:id="rId35"/>
    <p:sldId id="794" r:id="rId36"/>
    <p:sldId id="795" r:id="rId37"/>
    <p:sldId id="796" r:id="rId38"/>
    <p:sldId id="797" r:id="rId39"/>
    <p:sldId id="798" r:id="rId40"/>
    <p:sldId id="799" r:id="rId41"/>
    <p:sldId id="800" r:id="rId42"/>
    <p:sldId id="801" r:id="rId43"/>
    <p:sldId id="802" r:id="rId44"/>
    <p:sldId id="803" r:id="rId45"/>
    <p:sldId id="806" r:id="rId46"/>
    <p:sldId id="787" r:id="rId47"/>
    <p:sldId id="788" r:id="rId48"/>
    <p:sldId id="789" r:id="rId49"/>
    <p:sldId id="807" r:id="rId50"/>
    <p:sldId id="349" r:id="rId51"/>
    <p:sldId id="586"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763"/>
            <p14:sldId id="648"/>
            <p14:sldId id="768"/>
            <p14:sldId id="769"/>
            <p14:sldId id="770"/>
            <p14:sldId id="765"/>
            <p14:sldId id="771"/>
            <p14:sldId id="772"/>
            <p14:sldId id="773"/>
            <p14:sldId id="774"/>
            <p14:sldId id="775"/>
            <p14:sldId id="804"/>
            <p14:sldId id="805"/>
            <p14:sldId id="776"/>
            <p14:sldId id="777"/>
            <p14:sldId id="780"/>
            <p14:sldId id="782"/>
            <p14:sldId id="781"/>
            <p14:sldId id="783"/>
            <p14:sldId id="784"/>
            <p14:sldId id="779"/>
            <p14:sldId id="785"/>
            <p14:sldId id="713"/>
            <p14:sldId id="714"/>
            <p14:sldId id="790"/>
            <p14:sldId id="791"/>
            <p14:sldId id="792"/>
            <p14:sldId id="793"/>
            <p14:sldId id="794"/>
            <p14:sldId id="795"/>
            <p14:sldId id="796"/>
            <p14:sldId id="797"/>
            <p14:sldId id="798"/>
            <p14:sldId id="799"/>
            <p14:sldId id="800"/>
            <p14:sldId id="801"/>
            <p14:sldId id="802"/>
            <p14:sldId id="803"/>
            <p14:sldId id="806"/>
            <p14:sldId id="787"/>
            <p14:sldId id="788"/>
            <p14:sldId id="789"/>
            <p14:sldId id="807"/>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5523D5-C6FC-C6BC-D413-C410EE3AB1BC}" v="11" dt="2024-11-17T13:13:41.6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79" autoAdjust="0"/>
    <p:restoredTop sz="94444"/>
  </p:normalViewPr>
  <p:slideViewPr>
    <p:cSldViewPr snapToGrid="0">
      <p:cViewPr varScale="1">
        <p:scale>
          <a:sx n="65" d="100"/>
          <a:sy n="65" d="100"/>
        </p:scale>
        <p:origin x="94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aziz Alsaedi" userId="S::abdulazizalsaedi@midocean.edu.km::0db32f1c-389c-4c28-ba4e-b2cb01cfe03a" providerId="AD" clId="Web-{915523D5-C6FC-C6BC-D413-C410EE3AB1BC}"/>
    <pc:docChg chg="delSld modSld modSection">
      <pc:chgData name="Abdulaziz Alsaedi" userId="S::abdulazizalsaedi@midocean.edu.km::0db32f1c-389c-4c28-ba4e-b2cb01cfe03a" providerId="AD" clId="Web-{915523D5-C6FC-C6BC-D413-C410EE3AB1BC}" dt="2024-11-17T13:13:41.617" v="4"/>
      <pc:docMkLst>
        <pc:docMk/>
      </pc:docMkLst>
      <pc:sldChg chg="modSp">
        <pc:chgData name="Abdulaziz Alsaedi" userId="S::abdulazizalsaedi@midocean.edu.km::0db32f1c-389c-4c28-ba4e-b2cb01cfe03a" providerId="AD" clId="Web-{915523D5-C6FC-C6BC-D413-C410EE3AB1BC}" dt="2024-11-17T13:13:38.086" v="3" actId="20577"/>
        <pc:sldMkLst>
          <pc:docMk/>
          <pc:sldMk cId="886837390" sldId="648"/>
        </pc:sldMkLst>
        <pc:spChg chg="mod">
          <ac:chgData name="Abdulaziz Alsaedi" userId="S::abdulazizalsaedi@midocean.edu.km::0db32f1c-389c-4c28-ba4e-b2cb01cfe03a" providerId="AD" clId="Web-{915523D5-C6FC-C6BC-D413-C410EE3AB1BC}" dt="2024-11-17T13:13:38.086" v="3" actId="20577"/>
          <ac:spMkLst>
            <pc:docMk/>
            <pc:sldMk cId="886837390" sldId="648"/>
            <ac:spMk id="11" creationId="{BEB36598-76F6-F457-CED1-7753D45659B7}"/>
          </ac:spMkLst>
        </pc:spChg>
      </pc:sldChg>
      <pc:sldChg chg="del">
        <pc:chgData name="Abdulaziz Alsaedi" userId="S::abdulazizalsaedi@midocean.edu.km::0db32f1c-389c-4c28-ba4e-b2cb01cfe03a" providerId="AD" clId="Web-{915523D5-C6FC-C6BC-D413-C410EE3AB1BC}" dt="2024-11-17T13:13:41.617" v="4"/>
        <pc:sldMkLst>
          <pc:docMk/>
          <pc:sldMk cId="2099428617" sldId="76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AFA43B-C480-8849-850C-FEB717CAA78F}" type="doc">
      <dgm:prSet loTypeId="urn:microsoft.com/office/officeart/2005/8/layout/vList3" loCatId="" qsTypeId="urn:microsoft.com/office/officeart/2005/8/quickstyle/simple1" qsCatId="simple" csTypeId="urn:microsoft.com/office/officeart/2005/8/colors/accent3_2" csCatId="accent3" phldr="1"/>
      <dgm:spPr/>
    </dgm:pt>
    <dgm:pt modelId="{CDE3E2DC-882E-6C46-8D5B-3FF99704A73D}">
      <dgm:prSet phldrT="[Text]" custT="1"/>
      <dgm:spPr>
        <a:solidFill>
          <a:schemeClr val="tx2">
            <a:lumMod val="20000"/>
            <a:lumOff val="80000"/>
          </a:schemeClr>
        </a:solidFill>
      </dgm:spPr>
      <dgm:t>
        <a:bodyPr/>
        <a:lstStyle/>
        <a:p>
          <a:pPr rtl="0"/>
          <a:r>
            <a:rPr lang="en-US" sz="2800" dirty="0">
              <a:solidFill>
                <a:schemeClr val="accent5">
                  <a:lumMod val="50000"/>
                </a:schemeClr>
              </a:solidFill>
              <a:latin typeface="Chalkboard SE" panose="03050602040202020205" pitchFamily="66" charset="77"/>
            </a:rPr>
            <a:t>Responsiveness</a:t>
          </a:r>
        </a:p>
      </dgm:t>
    </dgm:pt>
    <dgm:pt modelId="{FDFFC3A8-BF64-DC41-AD9F-0ECF14BE8A43}" type="parTrans" cxnId="{69E8EF7C-0BE6-7A4E-A9FF-D4F01BB04929}">
      <dgm:prSet/>
      <dgm:spPr/>
      <dgm:t>
        <a:bodyPr/>
        <a:lstStyle/>
        <a:p>
          <a:endParaRPr lang="en-US"/>
        </a:p>
      </dgm:t>
    </dgm:pt>
    <dgm:pt modelId="{04B57406-54E6-214E-943D-286A18CD087D}" type="sibTrans" cxnId="{69E8EF7C-0BE6-7A4E-A9FF-D4F01BB04929}">
      <dgm:prSet/>
      <dgm:spPr/>
      <dgm:t>
        <a:bodyPr/>
        <a:lstStyle/>
        <a:p>
          <a:endParaRPr lang="en-US"/>
        </a:p>
      </dgm:t>
    </dgm:pt>
    <dgm:pt modelId="{54B58CEC-4C99-EF4D-8D6B-8427A8A8B101}">
      <dgm:prSet phldrT="[Text]" custT="1"/>
      <dgm:spPr>
        <a:solidFill>
          <a:schemeClr val="tx2">
            <a:lumMod val="20000"/>
            <a:lumOff val="80000"/>
          </a:schemeClr>
        </a:solidFill>
      </dgm:spPr>
      <dgm:t>
        <a:bodyPr/>
        <a:lstStyle/>
        <a:p>
          <a:pPr rtl="0"/>
          <a:r>
            <a:rPr lang="en-US" sz="2800" dirty="0">
              <a:solidFill>
                <a:schemeClr val="accent5">
                  <a:lumMod val="50000"/>
                </a:schemeClr>
              </a:solidFill>
              <a:latin typeface="Chalkboard SE" panose="03050602040202020205" pitchFamily="66" charset="77"/>
            </a:rPr>
            <a:t>Equality</a:t>
          </a:r>
        </a:p>
      </dgm:t>
    </dgm:pt>
    <dgm:pt modelId="{5A7F0521-12C0-F54E-ACB8-DA11962818ED}" type="parTrans" cxnId="{8D9AFC30-491A-D14D-BDF1-7E6C9D116D40}">
      <dgm:prSet/>
      <dgm:spPr/>
      <dgm:t>
        <a:bodyPr/>
        <a:lstStyle/>
        <a:p>
          <a:endParaRPr lang="en-US"/>
        </a:p>
      </dgm:t>
    </dgm:pt>
    <dgm:pt modelId="{8E76744B-681E-3F42-A972-6A9A4C68519C}" type="sibTrans" cxnId="{8D9AFC30-491A-D14D-BDF1-7E6C9D116D40}">
      <dgm:prSet/>
      <dgm:spPr/>
      <dgm:t>
        <a:bodyPr/>
        <a:lstStyle/>
        <a:p>
          <a:endParaRPr lang="en-US"/>
        </a:p>
      </dgm:t>
    </dgm:pt>
    <dgm:pt modelId="{8074E160-0885-7647-BA47-223182E530CE}">
      <dgm:prSet phldrT="[Text]" custT="1"/>
      <dgm:spPr>
        <a:solidFill>
          <a:schemeClr val="tx2">
            <a:lumMod val="20000"/>
            <a:lumOff val="80000"/>
          </a:schemeClr>
        </a:solidFill>
      </dgm:spPr>
      <dgm:t>
        <a:bodyPr/>
        <a:lstStyle/>
        <a:p>
          <a:pPr rtl="0"/>
          <a:r>
            <a:rPr lang="en-US" sz="2800" dirty="0">
              <a:solidFill>
                <a:schemeClr val="accent5">
                  <a:lumMod val="50000"/>
                </a:schemeClr>
              </a:solidFill>
              <a:latin typeface="Chalkboard SE" panose="03050602040202020205" pitchFamily="66" charset="77"/>
            </a:rPr>
            <a:t>Health</a:t>
          </a:r>
        </a:p>
      </dgm:t>
    </dgm:pt>
    <dgm:pt modelId="{B7E4B26A-E489-B545-974B-69CF3D48BD78}" type="parTrans" cxnId="{0BD58C02-4BB0-CC47-9598-B8C2A6432D8A}">
      <dgm:prSet/>
      <dgm:spPr/>
      <dgm:t>
        <a:bodyPr/>
        <a:lstStyle/>
        <a:p>
          <a:endParaRPr lang="en-US"/>
        </a:p>
      </dgm:t>
    </dgm:pt>
    <dgm:pt modelId="{EC94F6AC-5B59-6E42-BE25-70FCD91FF2DF}" type="sibTrans" cxnId="{0BD58C02-4BB0-CC47-9598-B8C2A6432D8A}">
      <dgm:prSet/>
      <dgm:spPr/>
      <dgm:t>
        <a:bodyPr/>
        <a:lstStyle/>
        <a:p>
          <a:endParaRPr lang="en-US"/>
        </a:p>
      </dgm:t>
    </dgm:pt>
    <dgm:pt modelId="{06DC7822-1FBC-AF41-ADE2-422255486BAB}" type="pres">
      <dgm:prSet presAssocID="{CFAFA43B-C480-8849-850C-FEB717CAA78F}" presName="linearFlow" presStyleCnt="0">
        <dgm:presLayoutVars>
          <dgm:dir/>
          <dgm:resizeHandles val="exact"/>
        </dgm:presLayoutVars>
      </dgm:prSet>
      <dgm:spPr/>
    </dgm:pt>
    <dgm:pt modelId="{DD1F8DFC-9FD5-EF4F-B53C-EE0EAA7C1D54}" type="pres">
      <dgm:prSet presAssocID="{CDE3E2DC-882E-6C46-8D5B-3FF99704A73D}" presName="composite" presStyleCnt="0"/>
      <dgm:spPr/>
    </dgm:pt>
    <dgm:pt modelId="{9E44B39A-F5C2-434D-AF4F-46A18189F162}" type="pres">
      <dgm:prSet presAssocID="{CDE3E2DC-882E-6C46-8D5B-3FF99704A73D}" presName="imgShp" presStyleLbl="fgImgPlace1" presStyleIdx="0" presStyleCnt="3" custLinFactNeighborX="-19811"/>
      <dgm:spPr>
        <a:solidFill>
          <a:schemeClr val="accent3">
            <a:tint val="50000"/>
            <a:hueOff val="0"/>
            <a:satOff val="0"/>
            <a:lumOff val="0"/>
          </a:schemeClr>
        </a:solidFill>
      </dgm:spPr>
    </dgm:pt>
    <dgm:pt modelId="{F510DBDC-4B7E-7B4C-98CB-6181C830D21A}" type="pres">
      <dgm:prSet presAssocID="{CDE3E2DC-882E-6C46-8D5B-3FF99704A73D}" presName="txShp" presStyleLbl="node1" presStyleIdx="0" presStyleCnt="3" custScaleX="128284">
        <dgm:presLayoutVars>
          <dgm:bulletEnabled val="1"/>
        </dgm:presLayoutVars>
      </dgm:prSet>
      <dgm:spPr/>
    </dgm:pt>
    <dgm:pt modelId="{B718A8AE-B217-D745-8B48-3D1F308D900D}" type="pres">
      <dgm:prSet presAssocID="{04B57406-54E6-214E-943D-286A18CD087D}" presName="spacing" presStyleCnt="0"/>
      <dgm:spPr/>
    </dgm:pt>
    <dgm:pt modelId="{8599BE12-2259-6443-9B0D-2807E60CD3BB}" type="pres">
      <dgm:prSet presAssocID="{54B58CEC-4C99-EF4D-8D6B-8427A8A8B101}" presName="composite" presStyleCnt="0"/>
      <dgm:spPr/>
    </dgm:pt>
    <dgm:pt modelId="{17F8BC1A-5C32-6D4D-BFFF-D0A107F3523E}" type="pres">
      <dgm:prSet presAssocID="{54B58CEC-4C99-EF4D-8D6B-8427A8A8B101}" presName="imgShp" presStyleLbl="fgImgPlace1" presStyleIdx="1" presStyleCnt="3" custLinFactNeighborX="-19811"/>
      <dgm:spPr>
        <a:xfrm>
          <a:off x="496758" y="1046962"/>
          <a:ext cx="805907" cy="805907"/>
        </a:xfrm>
        <a:prstGeom prst="ellipse">
          <a:avLst/>
        </a:prstGeom>
        <a:solidFill>
          <a:srgbClr val="A5A5A5">
            <a:tint val="50000"/>
            <a:hueOff val="0"/>
            <a:satOff val="0"/>
            <a:lumOff val="0"/>
          </a:srgbClr>
        </a:solidFill>
        <a:ln w="12700" cap="flat" cmpd="sng" algn="ctr">
          <a:solidFill>
            <a:prstClr val="white">
              <a:hueOff val="0"/>
              <a:satOff val="0"/>
              <a:lumOff val="0"/>
              <a:alphaOff val="0"/>
            </a:prstClr>
          </a:solidFill>
          <a:prstDash val="solid"/>
          <a:miter lim="800000"/>
        </a:ln>
        <a:effectLst/>
      </dgm:spPr>
    </dgm:pt>
    <dgm:pt modelId="{9012F82D-AD8A-2749-91D9-A6F662E16D12}" type="pres">
      <dgm:prSet presAssocID="{54B58CEC-4C99-EF4D-8D6B-8427A8A8B101}" presName="txShp" presStyleLbl="node1" presStyleIdx="1" presStyleCnt="3" custScaleX="128284">
        <dgm:presLayoutVars>
          <dgm:bulletEnabled val="1"/>
        </dgm:presLayoutVars>
      </dgm:prSet>
      <dgm:spPr/>
    </dgm:pt>
    <dgm:pt modelId="{65BD34CE-FC22-5446-947B-2826E6F46BCA}" type="pres">
      <dgm:prSet presAssocID="{8E76744B-681E-3F42-A972-6A9A4C68519C}" presName="spacing" presStyleCnt="0"/>
      <dgm:spPr/>
    </dgm:pt>
    <dgm:pt modelId="{3D498D7C-CA60-6D4E-8FC9-808BE666CA40}" type="pres">
      <dgm:prSet presAssocID="{8074E160-0885-7647-BA47-223182E530CE}" presName="composite" presStyleCnt="0"/>
      <dgm:spPr/>
    </dgm:pt>
    <dgm:pt modelId="{D25DD53F-9F20-D34E-8174-C18EE3FD7179}" type="pres">
      <dgm:prSet presAssocID="{8074E160-0885-7647-BA47-223182E530CE}" presName="imgShp" presStyleLbl="fgImgPlace1" presStyleIdx="2" presStyleCnt="3" custLinFactNeighborX="-19811"/>
      <dgm:spPr>
        <a:xfrm>
          <a:off x="496758" y="2093439"/>
          <a:ext cx="805907" cy="805907"/>
        </a:xfrm>
        <a:prstGeom prst="ellipse">
          <a:avLst/>
        </a:prstGeom>
        <a:solidFill>
          <a:srgbClr val="A5A5A5">
            <a:tint val="50000"/>
            <a:hueOff val="0"/>
            <a:satOff val="0"/>
            <a:lumOff val="0"/>
          </a:srgbClr>
        </a:solidFill>
        <a:ln w="12700" cap="flat" cmpd="sng" algn="ctr">
          <a:solidFill>
            <a:prstClr val="white">
              <a:hueOff val="0"/>
              <a:satOff val="0"/>
              <a:lumOff val="0"/>
              <a:alphaOff val="0"/>
            </a:prstClr>
          </a:solidFill>
          <a:prstDash val="solid"/>
          <a:miter lim="800000"/>
        </a:ln>
        <a:effectLst/>
      </dgm:spPr>
    </dgm:pt>
    <dgm:pt modelId="{37885D03-5C9E-9544-9BB2-26A065B83C24}" type="pres">
      <dgm:prSet presAssocID="{8074E160-0885-7647-BA47-223182E530CE}" presName="txShp" presStyleLbl="node1" presStyleIdx="2" presStyleCnt="3" custScaleX="128284">
        <dgm:presLayoutVars>
          <dgm:bulletEnabled val="1"/>
        </dgm:presLayoutVars>
      </dgm:prSet>
      <dgm:spPr/>
    </dgm:pt>
  </dgm:ptLst>
  <dgm:cxnLst>
    <dgm:cxn modelId="{0BD58C02-4BB0-CC47-9598-B8C2A6432D8A}" srcId="{CFAFA43B-C480-8849-850C-FEB717CAA78F}" destId="{8074E160-0885-7647-BA47-223182E530CE}" srcOrd="2" destOrd="0" parTransId="{B7E4B26A-E489-B545-974B-69CF3D48BD78}" sibTransId="{EC94F6AC-5B59-6E42-BE25-70FCD91FF2DF}"/>
    <dgm:cxn modelId="{F1B65C0D-28F8-3C43-9FCE-FE3304B74A4A}" type="presOf" srcId="{CFAFA43B-C480-8849-850C-FEB717CAA78F}" destId="{06DC7822-1FBC-AF41-ADE2-422255486BAB}" srcOrd="0" destOrd="0" presId="urn:microsoft.com/office/officeart/2005/8/layout/vList3"/>
    <dgm:cxn modelId="{F35D1B2E-C66F-B346-BBB1-C4ED49512A4A}" type="presOf" srcId="{8074E160-0885-7647-BA47-223182E530CE}" destId="{37885D03-5C9E-9544-9BB2-26A065B83C24}" srcOrd="0" destOrd="0" presId="urn:microsoft.com/office/officeart/2005/8/layout/vList3"/>
    <dgm:cxn modelId="{8D9AFC30-491A-D14D-BDF1-7E6C9D116D40}" srcId="{CFAFA43B-C480-8849-850C-FEB717CAA78F}" destId="{54B58CEC-4C99-EF4D-8D6B-8427A8A8B101}" srcOrd="1" destOrd="0" parTransId="{5A7F0521-12C0-F54E-ACB8-DA11962818ED}" sibTransId="{8E76744B-681E-3F42-A972-6A9A4C68519C}"/>
    <dgm:cxn modelId="{69E8EF7C-0BE6-7A4E-A9FF-D4F01BB04929}" srcId="{CFAFA43B-C480-8849-850C-FEB717CAA78F}" destId="{CDE3E2DC-882E-6C46-8D5B-3FF99704A73D}" srcOrd="0" destOrd="0" parTransId="{FDFFC3A8-BF64-DC41-AD9F-0ECF14BE8A43}" sibTransId="{04B57406-54E6-214E-943D-286A18CD087D}"/>
    <dgm:cxn modelId="{DB0CC289-6D2F-5340-979D-E200E5DF8052}" type="presOf" srcId="{54B58CEC-4C99-EF4D-8D6B-8427A8A8B101}" destId="{9012F82D-AD8A-2749-91D9-A6F662E16D12}" srcOrd="0" destOrd="0" presId="urn:microsoft.com/office/officeart/2005/8/layout/vList3"/>
    <dgm:cxn modelId="{E332D3C7-0B60-1442-8D58-53C7E64E0EFB}" type="presOf" srcId="{CDE3E2DC-882E-6C46-8D5B-3FF99704A73D}" destId="{F510DBDC-4B7E-7B4C-98CB-6181C830D21A}" srcOrd="0" destOrd="0" presId="urn:microsoft.com/office/officeart/2005/8/layout/vList3"/>
    <dgm:cxn modelId="{1A5E30D4-9B36-A54C-AC02-723452A9782F}" type="presParOf" srcId="{06DC7822-1FBC-AF41-ADE2-422255486BAB}" destId="{DD1F8DFC-9FD5-EF4F-B53C-EE0EAA7C1D54}" srcOrd="0" destOrd="0" presId="urn:microsoft.com/office/officeart/2005/8/layout/vList3"/>
    <dgm:cxn modelId="{2B200A7E-85D5-5B42-8A71-1957773732FC}" type="presParOf" srcId="{DD1F8DFC-9FD5-EF4F-B53C-EE0EAA7C1D54}" destId="{9E44B39A-F5C2-434D-AF4F-46A18189F162}" srcOrd="0" destOrd="0" presId="urn:microsoft.com/office/officeart/2005/8/layout/vList3"/>
    <dgm:cxn modelId="{6B7164E4-F133-9445-B2CF-CCB6EAD3780F}" type="presParOf" srcId="{DD1F8DFC-9FD5-EF4F-B53C-EE0EAA7C1D54}" destId="{F510DBDC-4B7E-7B4C-98CB-6181C830D21A}" srcOrd="1" destOrd="0" presId="urn:microsoft.com/office/officeart/2005/8/layout/vList3"/>
    <dgm:cxn modelId="{F38A38C1-5326-B944-8AFD-AC7007228827}" type="presParOf" srcId="{06DC7822-1FBC-AF41-ADE2-422255486BAB}" destId="{B718A8AE-B217-D745-8B48-3D1F308D900D}" srcOrd="1" destOrd="0" presId="urn:microsoft.com/office/officeart/2005/8/layout/vList3"/>
    <dgm:cxn modelId="{6E394C58-2ABF-3342-A983-9419F4C8E92F}" type="presParOf" srcId="{06DC7822-1FBC-AF41-ADE2-422255486BAB}" destId="{8599BE12-2259-6443-9B0D-2807E60CD3BB}" srcOrd="2" destOrd="0" presId="urn:microsoft.com/office/officeart/2005/8/layout/vList3"/>
    <dgm:cxn modelId="{C3141E47-399E-BA47-B957-7D6A6C1BB63F}" type="presParOf" srcId="{8599BE12-2259-6443-9B0D-2807E60CD3BB}" destId="{17F8BC1A-5C32-6D4D-BFFF-D0A107F3523E}" srcOrd="0" destOrd="0" presId="urn:microsoft.com/office/officeart/2005/8/layout/vList3"/>
    <dgm:cxn modelId="{F367F73B-3922-7849-A191-06D7242D47FF}" type="presParOf" srcId="{8599BE12-2259-6443-9B0D-2807E60CD3BB}" destId="{9012F82D-AD8A-2749-91D9-A6F662E16D12}" srcOrd="1" destOrd="0" presId="urn:microsoft.com/office/officeart/2005/8/layout/vList3"/>
    <dgm:cxn modelId="{5EEF4E01-839B-0A44-BAC7-68743AF851CC}" type="presParOf" srcId="{06DC7822-1FBC-AF41-ADE2-422255486BAB}" destId="{65BD34CE-FC22-5446-947B-2826E6F46BCA}" srcOrd="3" destOrd="0" presId="urn:microsoft.com/office/officeart/2005/8/layout/vList3"/>
    <dgm:cxn modelId="{68C96195-6C4D-5D42-8586-10E85727E747}" type="presParOf" srcId="{06DC7822-1FBC-AF41-ADE2-422255486BAB}" destId="{3D498D7C-CA60-6D4E-8FC9-808BE666CA40}" srcOrd="4" destOrd="0" presId="urn:microsoft.com/office/officeart/2005/8/layout/vList3"/>
    <dgm:cxn modelId="{D11F8FB0-D4C7-B841-A0ED-E897CDCF777A}" type="presParOf" srcId="{3D498D7C-CA60-6D4E-8FC9-808BE666CA40}" destId="{D25DD53F-9F20-D34E-8174-C18EE3FD7179}" srcOrd="0" destOrd="0" presId="urn:microsoft.com/office/officeart/2005/8/layout/vList3"/>
    <dgm:cxn modelId="{F143C6EB-FE39-4B48-806B-2AC644D1646A}" type="presParOf" srcId="{3D498D7C-CA60-6D4E-8FC9-808BE666CA40}" destId="{37885D03-5C9E-9544-9BB2-26A065B83C2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10DBDC-4B7E-7B4C-98CB-6181C830D21A}">
      <dsp:nvSpPr>
        <dsp:cNvPr id="0" name=""/>
        <dsp:cNvSpPr/>
      </dsp:nvSpPr>
      <dsp:spPr>
        <a:xfrm rot="10800000">
          <a:off x="464577" y="554"/>
          <a:ext cx="5395444" cy="710730"/>
        </a:xfrm>
        <a:prstGeom prst="homePlate">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412" tIns="106680" rIns="199136"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solidFill>
                <a:schemeClr val="accent5">
                  <a:lumMod val="50000"/>
                </a:schemeClr>
              </a:solidFill>
              <a:latin typeface="Chalkboard SE" panose="03050602040202020205" pitchFamily="66" charset="77"/>
            </a:rPr>
            <a:t>Responsiveness</a:t>
          </a:r>
        </a:p>
      </dsp:txBody>
      <dsp:txXfrm rot="10800000">
        <a:off x="642259" y="554"/>
        <a:ext cx="5217762" cy="710730"/>
      </dsp:txXfrm>
    </dsp:sp>
    <dsp:sp modelId="{9E44B39A-F5C2-434D-AF4F-46A18189F162}">
      <dsp:nvSpPr>
        <dsp:cNvPr id="0" name=""/>
        <dsp:cNvSpPr/>
      </dsp:nvSpPr>
      <dsp:spPr>
        <a:xfrm>
          <a:off x="563202" y="554"/>
          <a:ext cx="710730" cy="710730"/>
        </a:xfrm>
        <a:prstGeom prst="ellipse">
          <a:avLst/>
        </a:prstGeom>
        <a:solidFill>
          <a:schemeClr val="accent3">
            <a:tint val="50000"/>
            <a:hueOff val="0"/>
            <a:satOff val="0"/>
            <a:lum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12F82D-AD8A-2749-91D9-A6F662E16D12}">
      <dsp:nvSpPr>
        <dsp:cNvPr id="0" name=""/>
        <dsp:cNvSpPr/>
      </dsp:nvSpPr>
      <dsp:spPr>
        <a:xfrm rot="10800000">
          <a:off x="464577" y="923442"/>
          <a:ext cx="5395444" cy="710730"/>
        </a:xfrm>
        <a:prstGeom prst="homePlate">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412" tIns="106680" rIns="199136"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solidFill>
                <a:schemeClr val="accent5">
                  <a:lumMod val="50000"/>
                </a:schemeClr>
              </a:solidFill>
              <a:latin typeface="Chalkboard SE" panose="03050602040202020205" pitchFamily="66" charset="77"/>
            </a:rPr>
            <a:t>Equality</a:t>
          </a:r>
        </a:p>
      </dsp:txBody>
      <dsp:txXfrm rot="10800000">
        <a:off x="642259" y="923442"/>
        <a:ext cx="5217762" cy="710730"/>
      </dsp:txXfrm>
    </dsp:sp>
    <dsp:sp modelId="{17F8BC1A-5C32-6D4D-BFFF-D0A107F3523E}">
      <dsp:nvSpPr>
        <dsp:cNvPr id="0" name=""/>
        <dsp:cNvSpPr/>
      </dsp:nvSpPr>
      <dsp:spPr>
        <a:xfrm>
          <a:off x="563202" y="923442"/>
          <a:ext cx="710730" cy="710730"/>
        </a:xfrm>
        <a:prstGeom prst="ellipse">
          <a:avLst/>
        </a:prstGeom>
        <a:solidFill>
          <a:srgbClr val="A5A5A5">
            <a:tint val="50000"/>
            <a:hueOff val="0"/>
            <a:satOff val="0"/>
            <a:lum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dsp:style>
    </dsp:sp>
    <dsp:sp modelId="{37885D03-5C9E-9544-9BB2-26A065B83C24}">
      <dsp:nvSpPr>
        <dsp:cNvPr id="0" name=""/>
        <dsp:cNvSpPr/>
      </dsp:nvSpPr>
      <dsp:spPr>
        <a:xfrm rot="10800000">
          <a:off x="464577" y="1846331"/>
          <a:ext cx="5395444" cy="710730"/>
        </a:xfrm>
        <a:prstGeom prst="homePlate">
          <a:avLst/>
        </a:prstGeom>
        <a:solidFill>
          <a:schemeClr val="tx2">
            <a:lumMod val="20000"/>
            <a:lumOff val="8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3412" tIns="106680" rIns="199136" bIns="106680" numCol="1" spcCol="1270" anchor="ctr" anchorCtr="0">
          <a:noAutofit/>
        </a:bodyPr>
        <a:lstStyle/>
        <a:p>
          <a:pPr marL="0" lvl="0" indent="0" algn="ctr" defTabSz="1244600" rtl="0">
            <a:lnSpc>
              <a:spcPct val="90000"/>
            </a:lnSpc>
            <a:spcBef>
              <a:spcPct val="0"/>
            </a:spcBef>
            <a:spcAft>
              <a:spcPct val="35000"/>
            </a:spcAft>
            <a:buNone/>
          </a:pPr>
          <a:r>
            <a:rPr lang="en-US" sz="2800" kern="1200" dirty="0">
              <a:solidFill>
                <a:schemeClr val="accent5">
                  <a:lumMod val="50000"/>
                </a:schemeClr>
              </a:solidFill>
              <a:latin typeface="Chalkboard SE" panose="03050602040202020205" pitchFamily="66" charset="77"/>
            </a:rPr>
            <a:t>Health</a:t>
          </a:r>
        </a:p>
      </dsp:txBody>
      <dsp:txXfrm rot="10800000">
        <a:off x="642259" y="1846331"/>
        <a:ext cx="5217762" cy="710730"/>
      </dsp:txXfrm>
    </dsp:sp>
    <dsp:sp modelId="{D25DD53F-9F20-D34E-8174-C18EE3FD7179}">
      <dsp:nvSpPr>
        <dsp:cNvPr id="0" name=""/>
        <dsp:cNvSpPr/>
      </dsp:nvSpPr>
      <dsp:spPr>
        <a:xfrm>
          <a:off x="563202" y="1846331"/>
          <a:ext cx="710730" cy="710730"/>
        </a:xfrm>
        <a:prstGeom prst="ellipse">
          <a:avLst/>
        </a:prstGeom>
        <a:solidFill>
          <a:srgbClr val="A5A5A5">
            <a:tint val="50000"/>
            <a:hueOff val="0"/>
            <a:satOff val="0"/>
            <a:lumOff val="0"/>
          </a:srgbClr>
        </a:solidFill>
        <a:ln w="12700" cap="flat" cmpd="sng" algn="ctr">
          <a:solidFill>
            <a:prstClr val="white">
              <a:hueOff val="0"/>
              <a:satOff val="0"/>
              <a:lumOff val="0"/>
              <a:alphaOff val="0"/>
            </a:prst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45203" y="3975910"/>
            <a:ext cx="3964024" cy="398780"/>
          </a:xfrm>
          <a:prstGeom prst="rect">
            <a:avLst/>
          </a:prstGeom>
          <a:noFill/>
        </p:spPr>
        <p:txBody>
          <a:bodyPr wrap="square" rtlCol="0">
            <a:spAutoFit/>
          </a:bodyPr>
          <a:lstStyle/>
          <a:p>
            <a:pPr algn="ctr"/>
            <a:r>
              <a:rPr lang="en-US" sz="2000" dirty="0">
                <a:latin typeface="Alexandria" charset="0"/>
                <a:cs typeface="Alexandria" charset="0"/>
              </a:rPr>
              <a:t>Prepared by Dr. Abdulaziz Alsaedi</a:t>
            </a:r>
          </a:p>
        </p:txBody>
      </p:sp>
      <p:sp>
        <p:nvSpPr>
          <p:cNvPr id="31" name="TextBox 30"/>
          <p:cNvSpPr txBox="1"/>
          <p:nvPr/>
        </p:nvSpPr>
        <p:spPr>
          <a:xfrm>
            <a:off x="92978" y="2378825"/>
            <a:ext cx="5868475"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Introduction </a:t>
            </a:r>
          </a:p>
          <a:p>
            <a:pPr algn="ctr"/>
            <a:r>
              <a:rPr lang="en-US" sz="3600" b="1" dirty="0">
                <a:solidFill>
                  <a:srgbClr val="00B0F0"/>
                </a:solidFill>
                <a:latin typeface="Alexandria" charset="0"/>
                <a:cs typeface="Alexandria" charset="0"/>
              </a:rPr>
              <a:t>to Health Policies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Outlines: </a:t>
            </a:r>
          </a:p>
        </p:txBody>
      </p:sp>
      <p:sp>
        <p:nvSpPr>
          <p:cNvPr id="7" name="TextBox 6">
            <a:extLst>
              <a:ext uri="{FF2B5EF4-FFF2-40B4-BE49-F238E27FC236}">
                <a16:creationId xmlns:a16="http://schemas.microsoft.com/office/drawing/2014/main" id="{574633E9-706E-491A-E30B-188093D86899}"/>
              </a:ext>
            </a:extLst>
          </p:cNvPr>
          <p:cNvSpPr txBox="1"/>
          <p:nvPr/>
        </p:nvSpPr>
        <p:spPr>
          <a:xfrm>
            <a:off x="1144207" y="1534571"/>
            <a:ext cx="8982582" cy="5021055"/>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latin typeface="Alexandria"/>
              </a:rPr>
              <a:t>Introduction to health and healthcare systems. </a:t>
            </a:r>
          </a:p>
          <a:p>
            <a:pPr marL="342900" indent="-342900">
              <a:lnSpc>
                <a:spcPct val="150000"/>
              </a:lnSpc>
              <a:buFontTx/>
              <a:buChar char="-"/>
            </a:pPr>
            <a:r>
              <a:rPr lang="en-US" sz="2400" dirty="0">
                <a:latin typeface="Alexandria"/>
              </a:rPr>
              <a:t>Achieving effectiveness, efficiency, and equity in healthcare. </a:t>
            </a:r>
          </a:p>
          <a:p>
            <a:pPr marL="342900" indent="-342900">
              <a:lnSpc>
                <a:spcPct val="150000"/>
              </a:lnSpc>
              <a:buFontTx/>
              <a:buChar char="-"/>
            </a:pPr>
            <a:r>
              <a:rPr lang="en-US" sz="2400" dirty="0">
                <a:latin typeface="Alexandria"/>
              </a:rPr>
              <a:t>Types of analyzing healthcare.</a:t>
            </a:r>
          </a:p>
          <a:p>
            <a:pPr marL="342900" indent="-342900">
              <a:lnSpc>
                <a:spcPct val="150000"/>
              </a:lnSpc>
              <a:buFontTx/>
              <a:buChar char="-"/>
            </a:pPr>
            <a:r>
              <a:rPr lang="en-US" sz="2400" dirty="0">
                <a:latin typeface="Alexandria"/>
              </a:rPr>
              <a:t>Health services research. </a:t>
            </a:r>
          </a:p>
          <a:p>
            <a:pPr marL="342900" indent="-342900">
              <a:lnSpc>
                <a:spcPct val="150000"/>
              </a:lnSpc>
              <a:buFontTx/>
              <a:buChar char="-"/>
            </a:pPr>
            <a:r>
              <a:rPr lang="en-US" sz="2400" dirty="0">
                <a:latin typeface="Alexandria"/>
              </a:rPr>
              <a:t>Concepts of health policies.</a:t>
            </a:r>
          </a:p>
          <a:p>
            <a:pPr marL="342900" indent="-342900">
              <a:lnSpc>
                <a:spcPct val="150000"/>
              </a:lnSpc>
              <a:buFontTx/>
              <a:buChar char="-"/>
            </a:pPr>
            <a:r>
              <a:rPr lang="en-US" sz="2400" dirty="0">
                <a:latin typeface="Alexandria"/>
              </a:rPr>
              <a:t>Importance of health policies. </a:t>
            </a:r>
          </a:p>
          <a:p>
            <a:pPr marL="342900" indent="-342900">
              <a:lnSpc>
                <a:spcPct val="150000"/>
              </a:lnSpc>
              <a:buFontTx/>
              <a:buChar char="-"/>
            </a:pPr>
            <a:r>
              <a:rPr lang="en-US" sz="2400" dirty="0">
                <a:latin typeface="Alexandria"/>
              </a:rPr>
              <a:t>Challenges of developing health policies.</a:t>
            </a:r>
          </a:p>
          <a:p>
            <a:pPr marL="342900" indent="-342900">
              <a:lnSpc>
                <a:spcPct val="150000"/>
              </a:lnSpc>
              <a:buFontTx/>
              <a:buChar char="-"/>
            </a:pPr>
            <a:r>
              <a:rPr lang="en-US" sz="2400" dirty="0">
                <a:latin typeface="Alexandria"/>
              </a:rPr>
              <a:t>Patient engagement in health policies. </a:t>
            </a:r>
          </a:p>
          <a:p>
            <a:pPr marL="342900" indent="-342900">
              <a:lnSpc>
                <a:spcPct val="150000"/>
              </a:lnSpc>
              <a:buFontTx/>
              <a:buChar char="-"/>
            </a:pPr>
            <a:r>
              <a:rPr lang="en-US" sz="2400" dirty="0">
                <a:latin typeface="Alexandria"/>
              </a:rPr>
              <a:t>Examples of health policies. </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0000"/>
              </a:solidFill>
            </a:endParaRPr>
          </a:p>
        </p:txBody>
      </p:sp>
      <p:sp>
        <p:nvSpPr>
          <p:cNvPr id="48" name="TextBox 47"/>
          <p:cNvSpPr txBox="1"/>
          <p:nvPr/>
        </p:nvSpPr>
        <p:spPr>
          <a:xfrm>
            <a:off x="942308" y="2364331"/>
            <a:ext cx="10256795" cy="3359061"/>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2400" dirty="0">
                <a:ea typeface="+mn-lt"/>
                <a:cs typeface="+mn-lt"/>
              </a:rPr>
              <a:t>Understanding the types of analyzing the healthcare system.</a:t>
            </a:r>
          </a:p>
          <a:p>
            <a:pPr marL="285750" indent="-285750" algn="just">
              <a:lnSpc>
                <a:spcPct val="150000"/>
              </a:lnSpc>
              <a:buFont typeface="Arial" panose="020B0604020202020204" pitchFamily="34" charset="0"/>
              <a:buChar char="•"/>
            </a:pPr>
            <a:r>
              <a:rPr lang="en-US" sz="2400" dirty="0">
                <a:latin typeface="Alexandria"/>
              </a:rPr>
              <a:t>Understanding the role of health policies in the healthcare system. </a:t>
            </a:r>
          </a:p>
          <a:p>
            <a:pPr marL="285750" indent="-285750" algn="just">
              <a:lnSpc>
                <a:spcPct val="150000"/>
              </a:lnSpc>
              <a:buFont typeface="Arial" panose="020B0604020202020204" pitchFamily="34" charset="0"/>
              <a:buChar char="•"/>
            </a:pPr>
            <a:r>
              <a:rPr lang="en-US" sz="2400" dirty="0">
                <a:latin typeface="Alexandria"/>
                <a:ea typeface="+mn-lt"/>
                <a:cs typeface="+mn-lt"/>
              </a:rPr>
              <a:t>Understanding the role of health services research in developing health policies. </a:t>
            </a:r>
          </a:p>
          <a:p>
            <a:pPr marL="285750" indent="-285750" algn="just">
              <a:lnSpc>
                <a:spcPct val="150000"/>
              </a:lnSpc>
              <a:buFont typeface="Arial" panose="020B0604020202020204" pitchFamily="34" charset="0"/>
              <a:buChar char="•"/>
            </a:pPr>
            <a:r>
              <a:rPr lang="en-US" sz="2400" dirty="0">
                <a:latin typeface="Alexandria"/>
              </a:rPr>
              <a:t>Understanding the challenges affecting the developing health policies. </a:t>
            </a:r>
          </a:p>
          <a:p>
            <a:pPr marL="285750" indent="-285750" algn="just">
              <a:lnSpc>
                <a:spcPct val="150000"/>
              </a:lnSpc>
              <a:buFont typeface="Arial" panose="020B0604020202020204" pitchFamily="34" charset="0"/>
              <a:buChar char="•"/>
            </a:pPr>
            <a:r>
              <a:rPr lang="en-US" sz="2400" dirty="0">
                <a:latin typeface="Alexandria"/>
              </a:rPr>
              <a:t>Understanding the benefits of patient engagement in health policies.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26E97-7AD9-E404-3C3F-9A694C543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8E4ADC-2045-4E93-CE0E-225780A2972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F3A5E828-8681-C307-366F-778D633F45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5C65D88-7D9E-CECA-4A9D-23F2165107B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200E346-ADE0-7009-0C9C-E23C1933D1C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98A9EA4-1731-24B8-BB0F-9DB778FB0B3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058AFF1-296C-DFBE-DE33-A15069D1073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797E7116-8A0C-82FF-4890-1501441571A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Overview </a:t>
            </a:r>
          </a:p>
        </p:txBody>
      </p:sp>
      <p:sp>
        <p:nvSpPr>
          <p:cNvPr id="3" name="TextBox 2">
            <a:extLst>
              <a:ext uri="{FF2B5EF4-FFF2-40B4-BE49-F238E27FC236}">
                <a16:creationId xmlns:a16="http://schemas.microsoft.com/office/drawing/2014/main" id="{1E4C0C76-620B-7E7A-9D8C-B793B1C2EFFB}"/>
              </a:ext>
            </a:extLst>
          </p:cNvPr>
          <p:cNvSpPr txBox="1"/>
          <p:nvPr/>
        </p:nvSpPr>
        <p:spPr>
          <a:xfrm>
            <a:off x="942308" y="2244602"/>
            <a:ext cx="9885349" cy="3555717"/>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sz="1900" b="1" dirty="0">
                <a:latin typeface="Times New Roman" panose="02020603050405020304" pitchFamily="18" charset="0"/>
                <a:cs typeface="Times New Roman" panose="02020603050405020304" pitchFamily="18" charset="0"/>
              </a:rPr>
              <a:t>Health</a:t>
            </a:r>
            <a:r>
              <a:rPr lang="en-US" sz="1900" dirty="0">
                <a:latin typeface="Times New Roman" panose="02020603050405020304" pitchFamily="18" charset="0"/>
                <a:cs typeface="Times New Roman" panose="02020603050405020304" pitchFamily="18" charset="0"/>
              </a:rPr>
              <a:t> is defined by the World Health Organization (WHO) as a state of complete physical, mental, and social well-being and not merely the absence of disease or infirmity. </a:t>
            </a:r>
          </a:p>
          <a:p>
            <a:pPr marL="285750" indent="-285750" algn="just">
              <a:lnSpc>
                <a:spcPct val="150000"/>
              </a:lnSpc>
              <a:buFont typeface="Arial" panose="020B0604020202020204" pitchFamily="34" charset="0"/>
              <a:buChar char="•"/>
            </a:pPr>
            <a:endParaRPr lang="en-US" sz="1900" b="1" dirty="0">
              <a:latin typeface="Alexandria" charset="0"/>
            </a:endParaRPr>
          </a:p>
          <a:p>
            <a:pPr marL="285750" indent="-285750" algn="just">
              <a:lnSpc>
                <a:spcPct val="150000"/>
              </a:lnSpc>
              <a:buFont typeface="Arial" panose="020B0604020202020204" pitchFamily="34" charset="0"/>
              <a:buChar char="•"/>
            </a:pPr>
            <a:r>
              <a:rPr lang="en-US" sz="1900" b="1" dirty="0">
                <a:latin typeface="Alexandria" charset="0"/>
              </a:rPr>
              <a:t>Healthcare System </a:t>
            </a:r>
            <a:r>
              <a:rPr lang="en-US" sz="1900" dirty="0">
                <a:latin typeface="Alexandria" charset="0"/>
              </a:rPr>
              <a:t>is defined by the World Health Organization (WHO) as the sum total of all the organizations, institutions, and resources whose primary purpose is to improve health. </a:t>
            </a:r>
          </a:p>
          <a:p>
            <a:pPr marL="285750" indent="-285750" algn="just">
              <a:lnSpc>
                <a:spcPct val="150000"/>
              </a:lnSpc>
              <a:buFont typeface="Arial" panose="020B0604020202020204" pitchFamily="34" charset="0"/>
              <a:buChar char="•"/>
            </a:pPr>
            <a:endParaRPr lang="en-US" sz="1900" dirty="0">
              <a:latin typeface="Alexandria" charset="0"/>
            </a:endParaRPr>
          </a:p>
          <a:p>
            <a:pPr marL="285750" indent="-285750" algn="just">
              <a:lnSpc>
                <a:spcPct val="150000"/>
              </a:lnSpc>
              <a:buFont typeface="Arial" panose="020B0604020202020204" pitchFamily="34" charset="0"/>
              <a:buChar char="•"/>
            </a:pPr>
            <a:r>
              <a:rPr lang="en-US" sz="1900" dirty="0">
                <a:latin typeface="Alexandria" charset="0"/>
              </a:rPr>
              <a:t>Therefore, achieving health requires integration, coordination, and incorporation of different ministries, authorities, organizations, agencies, and other stakeholders. </a:t>
            </a:r>
          </a:p>
        </p:txBody>
      </p:sp>
    </p:spTree>
    <p:extLst>
      <p:ext uri="{BB962C8B-B14F-4D97-AF65-F5344CB8AC3E}">
        <p14:creationId xmlns:p14="http://schemas.microsoft.com/office/powerpoint/2010/main" val="2226285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4569F-1C01-BE27-5040-4DD536FBF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E193A2-58ED-58CA-9058-4FD304D172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C187B34-8C24-60DF-7478-948E65F211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939105E-DCFD-1809-306D-5767ADE1198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BEB9D02-ABBE-3B1E-8509-BF68BD885B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6FF9CAA-451B-0DD7-11B0-43175862A4E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E3EE1C-810F-C097-B924-0EB62B6C475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1" name="TextBox 10">
            <a:extLst>
              <a:ext uri="{FF2B5EF4-FFF2-40B4-BE49-F238E27FC236}">
                <a16:creationId xmlns:a16="http://schemas.microsoft.com/office/drawing/2014/main" id="{BEB36598-76F6-F457-CED1-7753D45659B7}"/>
              </a:ext>
            </a:extLst>
          </p:cNvPr>
          <p:cNvSpPr txBox="1"/>
          <p:nvPr/>
        </p:nvSpPr>
        <p:spPr>
          <a:xfrm>
            <a:off x="664240" y="3393647"/>
            <a:ext cx="4256652" cy="1077218"/>
          </a:xfrm>
          <a:prstGeom prst="rect">
            <a:avLst/>
          </a:prstGeom>
          <a:noFill/>
        </p:spPr>
        <p:txBody>
          <a:bodyPr wrap="square" lIns="91440" tIns="45720" rIns="91440" bIns="45720" rtlCol="0" anchor="t">
            <a:spAutoFit/>
          </a:bodyPr>
          <a:lstStyle>
            <a:defPPr>
              <a:defRPr lang="en-US"/>
            </a:defPPr>
            <a:lvl1pPr>
              <a:defRPr b="1">
                <a:solidFill>
                  <a:srgbClr val="00AEEF"/>
                </a:solidFill>
                <a:latin typeface="Alexandria" charset="0"/>
                <a:cs typeface="Alexandria" charset="0"/>
              </a:defRPr>
            </a:lvl1pPr>
          </a:lstStyle>
          <a:p>
            <a:pPr algn="ctr"/>
            <a:r>
              <a:rPr lang="en-US" sz="3200" dirty="0"/>
              <a:t>Healthcare Systems </a:t>
            </a:r>
          </a:p>
          <a:p>
            <a:pPr algn="ctr"/>
            <a:r>
              <a:rPr lang="en-US" sz="3200" dirty="0">
                <a:latin typeface="Alexandria"/>
              </a:rPr>
              <a:t>Main Objectives </a:t>
            </a:r>
          </a:p>
        </p:txBody>
      </p:sp>
      <p:graphicFrame>
        <p:nvGraphicFramePr>
          <p:cNvPr id="9" name="Diagram 8">
            <a:extLst>
              <a:ext uri="{FF2B5EF4-FFF2-40B4-BE49-F238E27FC236}">
                <a16:creationId xmlns:a16="http://schemas.microsoft.com/office/drawing/2014/main" id="{C1ECF8EC-3E62-9595-0FF3-83100B249065}"/>
              </a:ext>
            </a:extLst>
          </p:cNvPr>
          <p:cNvGraphicFramePr/>
          <p:nvPr>
            <p:extLst>
              <p:ext uri="{D42A27DB-BD31-4B8C-83A1-F6EECF244321}">
                <p14:modId xmlns:p14="http://schemas.microsoft.com/office/powerpoint/2010/main" val="1196799511"/>
              </p:ext>
            </p:extLst>
          </p:nvPr>
        </p:nvGraphicFramePr>
        <p:xfrm>
          <a:off x="4506820" y="2591892"/>
          <a:ext cx="6324600" cy="2557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3" name="TextBox 22">
            <a:extLst>
              <a:ext uri="{FF2B5EF4-FFF2-40B4-BE49-F238E27FC236}">
                <a16:creationId xmlns:a16="http://schemas.microsoft.com/office/drawing/2014/main" id="{CB89F95D-11DA-8C58-E86C-0FC18D768CA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 </a:t>
            </a:r>
          </a:p>
        </p:txBody>
      </p:sp>
    </p:spTree>
    <p:extLst>
      <p:ext uri="{BB962C8B-B14F-4D97-AF65-F5344CB8AC3E}">
        <p14:creationId xmlns:p14="http://schemas.microsoft.com/office/powerpoint/2010/main" val="886837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D78F41-75B6-0D3A-AA2C-95394815D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7F20C2-7B52-D5F4-02B3-DD7FD6A208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B35BDD7F-2B6A-D0C7-C67E-9C0A5626FD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2512C2A-08A7-B0D3-01EF-E605A82DD6E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58A1C34-45BE-400C-9250-DA212FBE1A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9EC1CB8-DCD1-B72E-BC8E-B953CAAB9AA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97708ED-B516-BCF5-DD97-FA573F224FA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C6352735-7874-83E7-56D1-DF2656278AD3}"/>
              </a:ext>
            </a:extLst>
          </p:cNvPr>
          <p:cNvSpPr txBox="1"/>
          <p:nvPr/>
        </p:nvSpPr>
        <p:spPr>
          <a:xfrm>
            <a:off x="942308" y="2107980"/>
            <a:ext cx="9885349" cy="4396973"/>
          </a:xfrm>
          <a:prstGeom prst="rect">
            <a:avLst/>
          </a:prstGeom>
          <a:noFill/>
        </p:spPr>
        <p:txBody>
          <a:bodyPr wrap="square" lIns="91440" tIns="45720" rIns="91440" bIns="45720" rtlCol="0" anchor="t">
            <a:spAutoFit/>
          </a:bodyPr>
          <a:lstStyle/>
          <a:p>
            <a:pPr algn="just">
              <a:lnSpc>
                <a:spcPct val="150000"/>
              </a:lnSpc>
            </a:pPr>
            <a:r>
              <a:rPr lang="en-US" sz="2100" b="1" dirty="0">
                <a:latin typeface="Times New Roman" panose="02020603050405020304" pitchFamily="18" charset="0"/>
                <a:cs typeface="Times New Roman" panose="02020603050405020304" pitchFamily="18" charset="0"/>
              </a:rPr>
              <a:t>1. Responsiveness: </a:t>
            </a:r>
          </a:p>
          <a:p>
            <a:pPr algn="just">
              <a:lnSpc>
                <a:spcPct val="150000"/>
              </a:lnSpc>
            </a:pPr>
            <a:r>
              <a:rPr lang="en-US" sz="2100" dirty="0">
                <a:latin typeface="Times New Roman" panose="02020603050405020304" pitchFamily="18" charset="0"/>
                <a:cs typeface="Times New Roman" panose="02020603050405020304" pitchFamily="18" charset="0"/>
              </a:rPr>
              <a:t>Health system responsiveness refers to how well the system meets the legitimate expectations of the population regarding non-health enhancing aspects of care. It encompasses:</a:t>
            </a:r>
          </a:p>
          <a:p>
            <a:pPr marL="285750"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Respectful treatment. </a:t>
            </a:r>
          </a:p>
          <a:p>
            <a:pPr marL="285750"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Communication.</a:t>
            </a:r>
          </a:p>
          <a:p>
            <a:pPr marL="285750"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Confidentiality.</a:t>
            </a:r>
          </a:p>
          <a:p>
            <a:pPr marL="285750"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Quality of basic amenities. </a:t>
            </a:r>
          </a:p>
          <a:p>
            <a:pPr marL="285750" indent="-285750" algn="just">
              <a:lnSpc>
                <a:spcPct val="150000"/>
              </a:lnSpc>
              <a:buFont typeface="Arial" panose="020B0604020202020204" pitchFamily="34" charset="0"/>
              <a:buChar char="•"/>
            </a:pP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9747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52FAC-B347-AB68-B4EB-0BB6EC407B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6B08E44-BB91-5697-B1FE-7A98D343AB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68D5018-3711-15C7-098C-E32E72508F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A19709B-2813-2FB4-E9C8-F5B67AF0702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A1EFE57-8C97-2DF8-45B0-489D3ED9C4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3255E60-535D-3292-8E9B-09D1EAF1620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BC89B62-5DA3-C15E-BA67-31872FF00ED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091821F2-31FE-0C2A-22E5-DFA0A9747752}"/>
              </a:ext>
            </a:extLst>
          </p:cNvPr>
          <p:cNvSpPr txBox="1"/>
          <p:nvPr/>
        </p:nvSpPr>
        <p:spPr>
          <a:xfrm>
            <a:off x="946071" y="1910092"/>
            <a:ext cx="9885349" cy="4145815"/>
          </a:xfrm>
          <a:prstGeom prst="rect">
            <a:avLst/>
          </a:prstGeom>
          <a:noFill/>
        </p:spPr>
        <p:txBody>
          <a:bodyPr wrap="square" lIns="91440" tIns="45720" rIns="91440" bIns="45720" rtlCol="0" anchor="t">
            <a:spAutoFit/>
          </a:bodyPr>
          <a:lstStyle/>
          <a:p>
            <a:pPr algn="just">
              <a:lnSpc>
                <a:spcPct val="150000"/>
              </a:lnSpc>
            </a:pPr>
            <a:r>
              <a:rPr lang="en-US" sz="2000" b="1" dirty="0">
                <a:latin typeface="Times New Roman" panose="02020603050405020304" pitchFamily="18" charset="0"/>
                <a:cs typeface="Times New Roman" panose="02020603050405020304" pitchFamily="18" charset="0"/>
              </a:rPr>
              <a:t>2. Fairness: </a:t>
            </a:r>
          </a:p>
          <a:p>
            <a:pPr algn="just">
              <a:lnSpc>
                <a:spcPct val="150000"/>
              </a:lnSpc>
            </a:pPr>
            <a:r>
              <a:rPr lang="en-US" sz="2000" dirty="0">
                <a:latin typeface="Times New Roman" panose="02020603050405020304" pitchFamily="18" charset="0"/>
                <a:cs typeface="Times New Roman" panose="02020603050405020304" pitchFamily="18" charset="0"/>
              </a:rPr>
              <a:t>Fairness in healthcare systems primarily relates to:</a:t>
            </a: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Fair financing</a:t>
            </a:r>
            <a:r>
              <a:rPr lang="en-US" sz="2000" dirty="0">
                <a:latin typeface="Times New Roman" panose="02020603050405020304" pitchFamily="18" charset="0"/>
                <a:cs typeface="Times New Roman" panose="02020603050405020304" pitchFamily="18" charset="0"/>
              </a:rPr>
              <a:t>: Ensuring that the financial burden of healthcare is distributed equitably across the population, protecting individuals from catastrophic health expenditures.</a:t>
            </a:r>
          </a:p>
          <a:p>
            <a:pPr algn="just">
              <a:lnSpc>
                <a:spcPct val="150000"/>
              </a:lnSpc>
            </a:pPr>
            <a:endParaRPr lang="en-US" sz="9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Equity in access</a:t>
            </a:r>
            <a:r>
              <a:rPr lang="en-US" sz="2000" dirty="0">
                <a:latin typeface="Times New Roman" panose="02020603050405020304" pitchFamily="18" charset="0"/>
                <a:cs typeface="Times New Roman" panose="02020603050405020304" pitchFamily="18" charset="0"/>
              </a:rPr>
              <a:t>: Providing equal access to healthcare services regardless of socioeconomic status, geographic location, or other demographic factors.</a:t>
            </a:r>
          </a:p>
          <a:p>
            <a:pPr algn="just">
              <a:lnSpc>
                <a:spcPct val="150000"/>
              </a:lnSpc>
            </a:pPr>
            <a:endParaRPr lang="en-US" sz="90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2000" b="1" dirty="0">
                <a:latin typeface="Times New Roman" panose="02020603050405020304" pitchFamily="18" charset="0"/>
                <a:cs typeface="Times New Roman" panose="02020603050405020304" pitchFamily="18" charset="0"/>
              </a:rPr>
              <a:t>Non-discrimination</a:t>
            </a:r>
            <a:r>
              <a:rPr lang="en-US" sz="2000" dirty="0">
                <a:latin typeface="Times New Roman" panose="02020603050405020304" pitchFamily="18" charset="0"/>
                <a:cs typeface="Times New Roman" panose="02020603050405020304" pitchFamily="18" charset="0"/>
              </a:rPr>
              <a:t>: Treating all patients with equal respect and dignity, regardless of their background or circumstances.</a:t>
            </a:r>
          </a:p>
        </p:txBody>
      </p:sp>
    </p:spTree>
    <p:extLst>
      <p:ext uri="{BB962C8B-B14F-4D97-AF65-F5344CB8AC3E}">
        <p14:creationId xmlns:p14="http://schemas.microsoft.com/office/powerpoint/2010/main" val="1435436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11AD1-BEB4-EC19-73F7-2C947435B1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476098-F216-9FED-466E-5F11C806C7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ADE97B8-C12C-E105-9182-6020EE76DC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BB85572-1B46-7F2A-994F-98826FFDC94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B6A533A-DC55-3C79-6BA6-0669BF990C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F784882-644E-EE1E-5192-0405C170688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3636482-3626-04BD-3131-10A9C98A7BD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B818477C-7C2B-AD6D-674B-CA596E92D276}"/>
              </a:ext>
            </a:extLst>
          </p:cNvPr>
          <p:cNvSpPr txBox="1"/>
          <p:nvPr/>
        </p:nvSpPr>
        <p:spPr>
          <a:xfrm>
            <a:off x="946071" y="1901666"/>
            <a:ext cx="9885349" cy="4191981"/>
          </a:xfrm>
          <a:prstGeom prst="rect">
            <a:avLst/>
          </a:prstGeom>
          <a:noFill/>
        </p:spPr>
        <p:txBody>
          <a:bodyPr wrap="square" lIns="91440" tIns="45720" rIns="91440" bIns="45720" rtlCol="0" anchor="t">
            <a:spAutoFit/>
          </a:bodyPr>
          <a:lstStyle/>
          <a:p>
            <a:pPr algn="just">
              <a:lnSpc>
                <a:spcPct val="150000"/>
              </a:lnSpc>
            </a:pPr>
            <a:r>
              <a:rPr lang="en-US" sz="2000" b="1" dirty="0">
                <a:latin typeface="Times New Roman" panose="02020603050405020304" pitchFamily="18" charset="0"/>
                <a:cs typeface="Times New Roman" panose="02020603050405020304" pitchFamily="18" charset="0"/>
              </a:rPr>
              <a:t>3. Health: </a:t>
            </a:r>
          </a:p>
          <a:p>
            <a:pPr algn="just">
              <a:lnSpc>
                <a:spcPct val="150000"/>
              </a:lnSpc>
            </a:pPr>
            <a:r>
              <a:rPr lang="en-US" sz="2000" dirty="0">
                <a:latin typeface="Times New Roman" panose="02020603050405020304" pitchFamily="18" charset="0"/>
                <a:cs typeface="Times New Roman" panose="02020603050405020304" pitchFamily="18" charset="0"/>
              </a:rPr>
              <a:t>The ultimate goal of any healthcare system is to improve and maintain the health of the population it serves. This includes:</a:t>
            </a:r>
          </a:p>
          <a:p>
            <a:pPr marL="742950" lvl="1"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Reducing morbidity and mortality rates</a:t>
            </a:r>
          </a:p>
          <a:p>
            <a:pPr marL="742950" lvl="1"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Improving quality of life</a:t>
            </a:r>
          </a:p>
          <a:p>
            <a:pPr marL="742950" lvl="1"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Increasing life expectancy</a:t>
            </a:r>
          </a:p>
          <a:p>
            <a:pPr marL="742950" lvl="1"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Preventing and controlling diseases</a:t>
            </a:r>
          </a:p>
          <a:p>
            <a:pPr algn="just">
              <a:lnSpc>
                <a:spcPct val="150000"/>
              </a:lnSpc>
            </a:pPr>
            <a:r>
              <a:rPr lang="en-US" sz="2000" dirty="0">
                <a:latin typeface="Times New Roman" panose="02020603050405020304" pitchFamily="18" charset="0"/>
                <a:cs typeface="Times New Roman" panose="02020603050405020304" pitchFamily="18" charset="0"/>
              </a:rPr>
              <a:t>Healthcare systems aim to achieve these outcomes through various means, including preventive care, curative treatments, and health promotion activities.</a:t>
            </a:r>
          </a:p>
        </p:txBody>
      </p:sp>
    </p:spTree>
    <p:extLst>
      <p:ext uri="{BB962C8B-B14F-4D97-AF65-F5344CB8AC3E}">
        <p14:creationId xmlns:p14="http://schemas.microsoft.com/office/powerpoint/2010/main" val="3576668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056F6-A324-9BD4-0954-E17A33289D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A978C9-061C-8053-4A3C-D684E6E2995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9DCCC0AE-B6B9-3BBC-66CD-B0AAC06C52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E3C2025-335F-CC4A-3F8C-F31A8260A1F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7AB48D2-5A27-936E-973E-DD076CB1FE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A6F4831-FAB5-3229-38F8-BB5AE943BDC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4B89D5A-FF37-0268-A82F-F3AFC6A6294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1" name="TextBox 10">
            <a:extLst>
              <a:ext uri="{FF2B5EF4-FFF2-40B4-BE49-F238E27FC236}">
                <a16:creationId xmlns:a16="http://schemas.microsoft.com/office/drawing/2014/main" id="{927CFF04-A7B2-EFCF-55F3-979308367AE3}"/>
              </a:ext>
            </a:extLst>
          </p:cNvPr>
          <p:cNvSpPr txBox="1"/>
          <p:nvPr/>
        </p:nvSpPr>
        <p:spPr>
          <a:xfrm>
            <a:off x="664240" y="3393647"/>
            <a:ext cx="10765760" cy="707886"/>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r>
              <a:rPr lang="en-US" sz="4000" dirty="0"/>
              <a:t>Effectiveness, Efficiency, and Equity</a:t>
            </a:r>
          </a:p>
        </p:txBody>
      </p:sp>
    </p:spTree>
    <p:extLst>
      <p:ext uri="{BB962C8B-B14F-4D97-AF65-F5344CB8AC3E}">
        <p14:creationId xmlns:p14="http://schemas.microsoft.com/office/powerpoint/2010/main" val="227430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F2881-60D0-58C2-A6F3-B600C342E0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8CC7BF-93AC-B59D-0DD2-5B046BF06B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3F37BCB-5140-B20E-499A-F0C84513B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8358864-0105-1EF1-B929-633E6D235F9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A631A3E-E68C-6D53-A043-A66D1BD64C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320718A-C14C-150E-7CF6-747A7D91CDB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4E81880-0540-2328-6EAC-61A2A5F8AC3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DC42A098-6517-BC3D-23A4-45F0202F131E}"/>
              </a:ext>
            </a:extLst>
          </p:cNvPr>
          <p:cNvSpPr txBox="1"/>
          <p:nvPr/>
        </p:nvSpPr>
        <p:spPr>
          <a:xfrm>
            <a:off x="942308" y="1982661"/>
            <a:ext cx="9885349" cy="4089581"/>
          </a:xfrm>
          <a:prstGeom prst="rect">
            <a:avLst/>
          </a:prstGeom>
          <a:noFill/>
        </p:spPr>
        <p:txBody>
          <a:bodyPr wrap="square" lIns="91440" tIns="45720" rIns="91440" bIns="45720" rtlCol="0" anchor="t">
            <a:spAutoFit/>
          </a:bodyPr>
          <a:lstStyle/>
          <a:p>
            <a:pPr algn="just">
              <a:lnSpc>
                <a:spcPct val="150000"/>
              </a:lnSpc>
            </a:pPr>
            <a:r>
              <a:rPr lang="en-US" sz="1950" b="1" dirty="0">
                <a:latin typeface="Times New Roman" panose="02020603050405020304" pitchFamily="18" charset="0"/>
                <a:cs typeface="Times New Roman" panose="02020603050405020304" pitchFamily="18" charset="0"/>
              </a:rPr>
              <a:t>Effectiveness: </a:t>
            </a:r>
          </a:p>
          <a:p>
            <a:pPr marL="285750" indent="-285750" algn="just">
              <a:lnSpc>
                <a:spcPct val="150000"/>
              </a:lnSpc>
              <a:buFontTx/>
              <a:buChar char="-"/>
            </a:pPr>
            <a:r>
              <a:rPr lang="en-US" sz="1950" dirty="0">
                <a:latin typeface="Times New Roman" panose="02020603050405020304" pitchFamily="18" charset="0"/>
                <a:cs typeface="Times New Roman" panose="02020603050405020304" pitchFamily="18" charset="0"/>
              </a:rPr>
              <a:t>Doing the right things.</a:t>
            </a:r>
          </a:p>
          <a:p>
            <a:pPr marL="285750" indent="-285750" algn="just">
              <a:lnSpc>
                <a:spcPct val="150000"/>
              </a:lnSpc>
              <a:buFontTx/>
              <a:buChar char="-"/>
            </a:pPr>
            <a:r>
              <a:rPr lang="en-US" sz="1950" dirty="0">
                <a:latin typeface="Times New Roman" panose="02020603050405020304" pitchFamily="18" charset="0"/>
                <a:cs typeface="Times New Roman" panose="02020603050405020304" pitchFamily="18" charset="0"/>
              </a:rPr>
              <a:t>Effectiveness in healthcare refers to the extent to which interventions, procedures, or services produce the intended health outcomes when deployed in real-world settings. Key aspects include:</a:t>
            </a:r>
          </a:p>
          <a:p>
            <a:pPr marL="742950" lvl="1" indent="-285750" algn="just">
              <a:lnSpc>
                <a:spcPct val="150000"/>
              </a:lnSpc>
              <a:buFont typeface="Arial" panose="020B0604020202020204" pitchFamily="34" charset="0"/>
              <a:buChar char="•"/>
            </a:pPr>
            <a:r>
              <a:rPr lang="en-US" sz="1950" b="1" dirty="0">
                <a:latin typeface="Times New Roman" panose="02020603050405020304" pitchFamily="18" charset="0"/>
                <a:cs typeface="Times New Roman" panose="02020603050405020304" pitchFamily="18" charset="0"/>
              </a:rPr>
              <a:t>Clinical effectiveness</a:t>
            </a:r>
            <a:r>
              <a:rPr lang="en-US" sz="1950" dirty="0">
                <a:latin typeface="Times New Roman" panose="02020603050405020304" pitchFamily="18" charset="0"/>
                <a:cs typeface="Times New Roman" panose="02020603050405020304" pitchFamily="18" charset="0"/>
              </a:rPr>
              <a:t>: The degree to which medical interventions improve health outcomes for patients.</a:t>
            </a:r>
          </a:p>
          <a:p>
            <a:pPr marL="742950" lvl="1" indent="-285750" algn="just">
              <a:lnSpc>
                <a:spcPct val="150000"/>
              </a:lnSpc>
              <a:buFont typeface="Arial" panose="020B0604020202020204" pitchFamily="34" charset="0"/>
              <a:buChar char="•"/>
            </a:pPr>
            <a:r>
              <a:rPr lang="en-US" sz="1950" b="1" dirty="0">
                <a:latin typeface="Times New Roman" panose="02020603050405020304" pitchFamily="18" charset="0"/>
                <a:cs typeface="Times New Roman" panose="02020603050405020304" pitchFamily="18" charset="0"/>
              </a:rPr>
              <a:t>Population health impact</a:t>
            </a:r>
            <a:r>
              <a:rPr lang="en-US" sz="1950" dirty="0">
                <a:latin typeface="Times New Roman" panose="02020603050405020304" pitchFamily="18" charset="0"/>
                <a:cs typeface="Times New Roman" panose="02020603050405020304" pitchFamily="18" charset="0"/>
              </a:rPr>
              <a:t>: How well the healthcare system improves overall health metrics like life expectancy and quality of life. </a:t>
            </a:r>
          </a:p>
        </p:txBody>
      </p:sp>
    </p:spTree>
    <p:extLst>
      <p:ext uri="{BB962C8B-B14F-4D97-AF65-F5344CB8AC3E}">
        <p14:creationId xmlns:p14="http://schemas.microsoft.com/office/powerpoint/2010/main" val="2727109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4E4D3-80C7-7CC7-3B53-187BCAD032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A30599-06EE-EE80-C9AA-BEE6A42893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F42D0BE-AED5-61A6-DD33-DD5792EF03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D017DAE-37B8-6633-559D-8D396508F54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A8F80AF-E038-101D-6929-6D1735BC1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4F115B0-7820-0118-F045-99F43056D74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0737956-CC62-8BDA-77EF-C3D01EC405F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BA778053-6AFC-8396-80F7-7DDBB3D443FE}"/>
              </a:ext>
            </a:extLst>
          </p:cNvPr>
          <p:cNvSpPr txBox="1"/>
          <p:nvPr/>
        </p:nvSpPr>
        <p:spPr>
          <a:xfrm>
            <a:off x="942308" y="2244602"/>
            <a:ext cx="9885349" cy="3912225"/>
          </a:xfrm>
          <a:prstGeom prst="rect">
            <a:avLst/>
          </a:prstGeom>
          <a:noFill/>
        </p:spPr>
        <p:txBody>
          <a:bodyPr wrap="square" lIns="91440" tIns="45720" rIns="91440" bIns="45720" rtlCol="0" anchor="t">
            <a:spAutoFit/>
          </a:bodyPr>
          <a:lstStyle/>
          <a:p>
            <a:pPr algn="just">
              <a:lnSpc>
                <a:spcPct val="150000"/>
              </a:lnSpc>
            </a:pPr>
            <a:r>
              <a:rPr lang="en-US" sz="2100" b="1" dirty="0">
                <a:latin typeface="Times New Roman" panose="02020603050405020304" pitchFamily="18" charset="0"/>
                <a:cs typeface="Times New Roman" panose="02020603050405020304" pitchFamily="18" charset="0"/>
              </a:rPr>
              <a:t>Efficiency: </a:t>
            </a:r>
          </a:p>
          <a:p>
            <a:pPr algn="just">
              <a:lnSpc>
                <a:spcPct val="150000"/>
              </a:lnSpc>
            </a:pPr>
            <a:r>
              <a:rPr lang="en-US" sz="2100" dirty="0">
                <a:latin typeface="Times New Roman" panose="02020603050405020304" pitchFamily="18" charset="0"/>
                <a:cs typeface="Times New Roman" panose="02020603050405020304" pitchFamily="18" charset="0"/>
              </a:rPr>
              <a:t>Efficiency relates to maximizing health outcomes while minimizing resource use and costs. Indicators of inefficiency in healthcare systems include:</a:t>
            </a:r>
          </a:p>
          <a:p>
            <a:pPr marL="742950" lvl="1"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Higher prices for pharmaceuticals and medical services compared to peer countries.</a:t>
            </a:r>
          </a:p>
          <a:p>
            <a:pPr marL="742950" lvl="1"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Underutilization of facilities and equipment.</a:t>
            </a:r>
          </a:p>
          <a:p>
            <a:pPr marL="742950" lvl="1"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High administrative costs, especially in insurance systems.</a:t>
            </a:r>
          </a:p>
          <a:p>
            <a:pPr marL="742950" lvl="1" indent="-28575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Use of higher-cost services when lower-cost options would suffice.</a:t>
            </a:r>
          </a:p>
          <a:p>
            <a:pPr algn="just">
              <a:lnSpc>
                <a:spcPct val="150000"/>
              </a:lnSpc>
            </a:pP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039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B09D8-8C99-E312-C3E4-F86A892AD0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0B8A34-2CF8-4FAB-3772-4EE6F9462B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59669078-F662-37A2-ABE4-2C6D0D37E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1832106-CE32-099C-DE4E-CBFAE8E6520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D7F402E-493C-FA3C-3054-58C1590521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7DD1CBC-4E1C-8806-7110-32D9D613C06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88D95F2-C785-5465-367F-F2EBED49D7F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586C42E1-6DD0-4771-D541-867A72FC3C61}"/>
              </a:ext>
            </a:extLst>
          </p:cNvPr>
          <p:cNvSpPr txBox="1"/>
          <p:nvPr/>
        </p:nvSpPr>
        <p:spPr>
          <a:xfrm>
            <a:off x="942308" y="2244602"/>
            <a:ext cx="9885349" cy="4094198"/>
          </a:xfrm>
          <a:prstGeom prst="rect">
            <a:avLst/>
          </a:prstGeom>
          <a:noFill/>
        </p:spPr>
        <p:txBody>
          <a:bodyPr wrap="square" lIns="91440" tIns="45720" rIns="91440" bIns="45720" rtlCol="0" anchor="t">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Equity: </a:t>
            </a:r>
          </a:p>
          <a:p>
            <a:pPr algn="just">
              <a:lnSpc>
                <a:spcPct val="150000"/>
              </a:lnSpc>
            </a:pPr>
            <a:r>
              <a:rPr lang="en-US" sz="2200" dirty="0">
                <a:latin typeface="Times New Roman" panose="02020603050405020304" pitchFamily="18" charset="0"/>
                <a:cs typeface="Times New Roman" panose="02020603050405020304" pitchFamily="18" charset="0"/>
              </a:rPr>
              <a:t>Health equity is achieved when everyone can attain their full potential for health and well-being, without disadvantage due to social position or other socially determined circumstances. It requires:</a:t>
            </a:r>
          </a:p>
          <a:p>
            <a:pPr marL="742950" lvl="1" indent="-285750" algn="just">
              <a:lnSpc>
                <a:spcPct val="150000"/>
              </a:lnSpc>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Eliminating unfair, avoidable, or remediable differences among groups</a:t>
            </a:r>
          </a:p>
          <a:p>
            <a:pPr marL="742950" lvl="1" indent="-285750" algn="just">
              <a:lnSpc>
                <a:spcPct val="150000"/>
              </a:lnSpc>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Addressing social determinants of health. </a:t>
            </a:r>
          </a:p>
          <a:p>
            <a:pPr marL="742950" lvl="1" indent="-285750" algn="just">
              <a:lnSpc>
                <a:spcPct val="150000"/>
              </a:lnSpc>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Providing equal access to quality healthcare services. </a:t>
            </a:r>
          </a:p>
          <a:p>
            <a:pPr algn="just">
              <a:lnSpc>
                <a:spcPct val="150000"/>
              </a:lnSpc>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790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74EAA-15E7-BBCF-DCF2-52C0F8371B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A33842-327C-4BA3-EDD2-15DE86BCEB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0657DEC1-7E20-76A5-0DBE-1D2B7DDDBF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5BCFB90-026F-AFD4-461F-A41B89DDBB0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B8A8079-CE0E-01DB-0386-B5F951296C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57C169E-9E1E-E0B1-FFCA-C85DE4BD35B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0DC4EA2-E1A5-799A-AE17-D4655D2EF54B}"/>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00959B25-8613-3B7C-0E41-934EA1F39372}"/>
              </a:ext>
            </a:extLst>
          </p:cNvPr>
          <p:cNvSpPr txBox="1"/>
          <p:nvPr/>
        </p:nvSpPr>
        <p:spPr>
          <a:xfrm>
            <a:off x="942308" y="2244602"/>
            <a:ext cx="9885349" cy="458011"/>
          </a:xfrm>
          <a:prstGeom prst="rect">
            <a:avLst/>
          </a:prstGeom>
          <a:noFill/>
        </p:spPr>
        <p:txBody>
          <a:bodyPr wrap="square" lIns="91440" tIns="45720" rIns="91440" bIns="45720" rtlCol="0" anchor="t">
            <a:spAutoFit/>
          </a:bodyPr>
          <a:lstStyle/>
          <a:p>
            <a:pPr algn="just">
              <a:lnSpc>
                <a:spcPct val="150000"/>
              </a:lnSpc>
            </a:pPr>
            <a:r>
              <a:rPr lang="en-US" b="1" dirty="0">
                <a:latin typeface="Times New Roman" panose="02020603050405020304" pitchFamily="18" charset="0"/>
                <a:cs typeface="Times New Roman" panose="02020603050405020304" pitchFamily="18" charset="0"/>
              </a:rPr>
              <a:t>Equity: </a:t>
            </a:r>
          </a:p>
        </p:txBody>
      </p:sp>
      <p:pic>
        <p:nvPicPr>
          <p:cNvPr id="1030" name="Picture 6" descr="The Missing Letter in D&amp;I: Why You Should Invest in Workplace Equity - The  Diversity Speakers Agency">
            <a:extLst>
              <a:ext uri="{FF2B5EF4-FFF2-40B4-BE49-F238E27FC236}">
                <a16:creationId xmlns:a16="http://schemas.microsoft.com/office/drawing/2014/main" id="{983E76E4-C663-97F0-C128-685FF78AE0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814" t="7914" r="17609" b="2560"/>
          <a:stretch/>
        </p:blipFill>
        <p:spPr bwMode="auto">
          <a:xfrm>
            <a:off x="942308" y="2845819"/>
            <a:ext cx="6738975" cy="282941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02DD0AB-379E-A1CA-97E0-070089DEB8B5}"/>
              </a:ext>
            </a:extLst>
          </p:cNvPr>
          <p:cNvSpPr txBox="1"/>
          <p:nvPr/>
        </p:nvSpPr>
        <p:spPr>
          <a:xfrm>
            <a:off x="7837028" y="2702613"/>
            <a:ext cx="3412664" cy="3268652"/>
          </a:xfrm>
          <a:prstGeom prst="rect">
            <a:avLst/>
          </a:prstGeom>
          <a:noFill/>
        </p:spPr>
        <p:txBody>
          <a:bodyPr wrap="square">
            <a:spAutoFit/>
          </a:bodyPr>
          <a:lstStyle/>
          <a:p>
            <a:pPr algn="just">
              <a:lnSpc>
                <a:spcPct val="150000"/>
              </a:lnSpc>
            </a:pPr>
            <a:r>
              <a:rPr lang="en-US" sz="2000" dirty="0">
                <a:latin typeface="Times New Roman" panose="02020603050405020304" pitchFamily="18" charset="0"/>
                <a:cs typeface="Times New Roman" panose="02020603050405020304" pitchFamily="18" charset="0"/>
              </a:rPr>
              <a:t>Consider that: </a:t>
            </a:r>
          </a:p>
          <a:p>
            <a:pPr marL="285750"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Some people take </a:t>
            </a:r>
            <a:r>
              <a:rPr lang="en-US" sz="2000" b="1" dirty="0">
                <a:latin typeface="Times New Roman" panose="02020603050405020304" pitchFamily="18" charset="0"/>
                <a:cs typeface="Times New Roman" panose="02020603050405020304" pitchFamily="18" charset="0"/>
              </a:rPr>
              <a:t>more</a:t>
            </a:r>
            <a:r>
              <a:rPr lang="en-US" sz="2000" dirty="0">
                <a:latin typeface="Times New Roman" panose="02020603050405020304" pitchFamily="18" charset="0"/>
                <a:cs typeface="Times New Roman" panose="02020603050405020304" pitchFamily="18" charset="0"/>
              </a:rPr>
              <a:t> than what they need.</a:t>
            </a:r>
          </a:p>
          <a:p>
            <a:pPr marL="285750"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Some people take </a:t>
            </a:r>
            <a:r>
              <a:rPr lang="en-US" sz="2000" b="1" dirty="0">
                <a:latin typeface="Times New Roman" panose="02020603050405020304" pitchFamily="18" charset="0"/>
                <a:cs typeface="Times New Roman" panose="02020603050405020304" pitchFamily="18" charset="0"/>
              </a:rPr>
              <a:t>less</a:t>
            </a:r>
            <a:r>
              <a:rPr lang="en-US" sz="2000" dirty="0">
                <a:latin typeface="Times New Roman" panose="02020603050405020304" pitchFamily="18" charset="0"/>
                <a:cs typeface="Times New Roman" panose="02020603050405020304" pitchFamily="18" charset="0"/>
              </a:rPr>
              <a:t> than what they need. </a:t>
            </a:r>
          </a:p>
          <a:p>
            <a:pPr marL="285750"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Some people have </a:t>
            </a:r>
            <a:r>
              <a:rPr lang="en-US" sz="2000" b="1" dirty="0">
                <a:latin typeface="Times New Roman" panose="02020603050405020304" pitchFamily="18" charset="0"/>
                <a:cs typeface="Times New Roman" panose="02020603050405020304" pitchFamily="18" charset="0"/>
              </a:rPr>
              <a:t>nothing</a:t>
            </a:r>
            <a:r>
              <a:rPr lang="en-US" sz="2000" dirty="0">
                <a:latin typeface="Times New Roman" panose="02020603050405020304" pitchFamily="18" charset="0"/>
                <a:cs typeface="Times New Roman" panose="02020603050405020304" pitchFamily="18" charset="0"/>
              </a:rPr>
              <a:t> to take at all. </a:t>
            </a:r>
          </a:p>
        </p:txBody>
      </p:sp>
    </p:spTree>
    <p:extLst>
      <p:ext uri="{BB962C8B-B14F-4D97-AF65-F5344CB8AC3E}">
        <p14:creationId xmlns:p14="http://schemas.microsoft.com/office/powerpoint/2010/main" val="517260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2704D7-24CA-369C-7369-4639E5D317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82F7CD-ADE0-C0D5-9601-B1687DA63D8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solidFill>
                <a:srgbClr val="000000"/>
              </a:solidFill>
            </a:endParaRPr>
          </a:p>
        </p:txBody>
      </p:sp>
      <p:pic>
        <p:nvPicPr>
          <p:cNvPr id="7" name="Graphic 21">
            <a:extLst>
              <a:ext uri="{FF2B5EF4-FFF2-40B4-BE49-F238E27FC236}">
                <a16:creationId xmlns:a16="http://schemas.microsoft.com/office/drawing/2014/main" id="{64BC40ED-DBD5-5821-1BFC-82C61565BE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F315FCC-BC4C-7D2E-E19D-B4B8999FB24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ED51E18-3DB2-A056-F9C2-CC1E9E6048C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13B165B-E3D0-ED96-1A62-2547B59791F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5E31927-AD86-B2A1-A374-2C09DE593EE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8" name="TextBox 7">
            <a:extLst>
              <a:ext uri="{FF2B5EF4-FFF2-40B4-BE49-F238E27FC236}">
                <a16:creationId xmlns:a16="http://schemas.microsoft.com/office/drawing/2014/main" id="{BC020BB8-E7A3-5B58-5045-0C62A6594379}"/>
              </a:ext>
            </a:extLst>
          </p:cNvPr>
          <p:cNvSpPr txBox="1"/>
          <p:nvPr/>
        </p:nvSpPr>
        <p:spPr>
          <a:xfrm>
            <a:off x="1080965" y="3397069"/>
            <a:ext cx="9885349" cy="742511"/>
          </a:xfrm>
          <a:prstGeom prst="rect">
            <a:avLst/>
          </a:prstGeom>
          <a:noFill/>
        </p:spPr>
        <p:txBody>
          <a:bodyPr wrap="square" lIns="91440" tIns="45720" rIns="91440" bIns="45720" rtlCol="0" anchor="t">
            <a:spAutoFit/>
          </a:bodyPr>
          <a:lstStyle/>
          <a:p>
            <a:pPr algn="ctr">
              <a:lnSpc>
                <a:spcPct val="150000"/>
              </a:lnSpc>
            </a:pPr>
            <a:r>
              <a:rPr lang="en-US" sz="3200" b="1" dirty="0">
                <a:solidFill>
                  <a:srgbClr val="C00000"/>
                </a:solidFill>
                <a:latin typeface="Times New Roman" panose="02020603050405020304" pitchFamily="18" charset="0"/>
                <a:cs typeface="Times New Roman" panose="02020603050405020304" pitchFamily="18" charset="0"/>
              </a:rPr>
              <a:t>In healthcare, what do we need: Equity or Equality? </a:t>
            </a:r>
          </a:p>
        </p:txBody>
      </p:sp>
    </p:spTree>
    <p:extLst>
      <p:ext uri="{BB962C8B-B14F-4D97-AF65-F5344CB8AC3E}">
        <p14:creationId xmlns:p14="http://schemas.microsoft.com/office/powerpoint/2010/main" val="2369152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F955A-E974-64A3-F6E8-F1274707E7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E4C95D-FE85-7A51-57B4-7F6C05312FC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solidFill>
                <a:srgbClr val="000000"/>
              </a:solidFill>
            </a:endParaRPr>
          </a:p>
        </p:txBody>
      </p:sp>
      <p:pic>
        <p:nvPicPr>
          <p:cNvPr id="7" name="Graphic 21">
            <a:extLst>
              <a:ext uri="{FF2B5EF4-FFF2-40B4-BE49-F238E27FC236}">
                <a16:creationId xmlns:a16="http://schemas.microsoft.com/office/drawing/2014/main" id="{9AB00831-4BCB-617D-62BA-13B8BF67F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B1F91A4-4CB4-E3E3-83D6-33C57D782AA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81F2D36-5FC6-24CA-33B4-652E3B5DBEF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0B1D572-A114-FEEB-D7FD-CE0802D9B5C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9655D0A-2605-3EF5-5E71-E1354FEDBD8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8" name="TextBox 7">
            <a:extLst>
              <a:ext uri="{FF2B5EF4-FFF2-40B4-BE49-F238E27FC236}">
                <a16:creationId xmlns:a16="http://schemas.microsoft.com/office/drawing/2014/main" id="{D6D6F81D-E34C-02DA-5C57-E336D538C654}"/>
              </a:ext>
            </a:extLst>
          </p:cNvPr>
          <p:cNvSpPr txBox="1"/>
          <p:nvPr/>
        </p:nvSpPr>
        <p:spPr>
          <a:xfrm>
            <a:off x="1080966" y="3397069"/>
            <a:ext cx="5467318" cy="1481175"/>
          </a:xfrm>
          <a:prstGeom prst="rect">
            <a:avLst/>
          </a:prstGeom>
          <a:noFill/>
        </p:spPr>
        <p:txBody>
          <a:bodyPr wrap="square" lIns="91440" tIns="45720" rIns="91440" bIns="45720" rtlCol="0" anchor="t">
            <a:spAutoFit/>
          </a:bodyPr>
          <a:lstStyle/>
          <a:p>
            <a:pPr algn="ctr">
              <a:lnSpc>
                <a:spcPct val="150000"/>
              </a:lnSpc>
            </a:pPr>
            <a:r>
              <a:rPr lang="en-US" sz="3200" b="1" dirty="0">
                <a:solidFill>
                  <a:srgbClr val="00AEEF"/>
                </a:solidFill>
                <a:latin typeface="Times New Roman" panose="02020603050405020304" pitchFamily="18" charset="0"/>
                <a:cs typeface="Times New Roman" panose="02020603050405020304" pitchFamily="18" charset="0"/>
              </a:rPr>
              <a:t>Types of Analysis in Healthcare</a:t>
            </a:r>
          </a:p>
        </p:txBody>
      </p:sp>
      <p:pic>
        <p:nvPicPr>
          <p:cNvPr id="8194" name="Picture 2" descr="Concept of business idea with people and charts">
            <a:extLst>
              <a:ext uri="{FF2B5EF4-FFF2-40B4-BE49-F238E27FC236}">
                <a16:creationId xmlns:a16="http://schemas.microsoft.com/office/drawing/2014/main" id="{23EC668C-7E30-5684-4611-AD37F48C50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4478" y="2593799"/>
            <a:ext cx="4729826" cy="2553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440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DBBCEC-8D4B-B849-7A88-B981E8DB26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6950DA-2712-BE81-659F-525D7DD8C9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solidFill>
                <a:srgbClr val="000000"/>
              </a:solidFill>
            </a:endParaRPr>
          </a:p>
        </p:txBody>
      </p:sp>
      <p:pic>
        <p:nvPicPr>
          <p:cNvPr id="7" name="Graphic 21">
            <a:extLst>
              <a:ext uri="{FF2B5EF4-FFF2-40B4-BE49-F238E27FC236}">
                <a16:creationId xmlns:a16="http://schemas.microsoft.com/office/drawing/2014/main" id="{3048EEF8-2A5D-8C2C-1A02-5241DD08D3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7308066-23AB-5D25-DAF0-8F70232DB64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2EA6040-0210-7E44-E4DC-5F343E4058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0AA927A-7616-75DA-6E99-87CB2A21F86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C96F3B8-E8DE-EEB6-5002-CD1CCC914D0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5D389A6C-882D-31FA-7E65-608F4468CC7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Types of Analysis </a:t>
            </a:r>
          </a:p>
        </p:txBody>
      </p:sp>
      <p:pic>
        <p:nvPicPr>
          <p:cNvPr id="10242" name="Picture 2" descr="Merits and Limitations of Macroeconomics">
            <a:extLst>
              <a:ext uri="{FF2B5EF4-FFF2-40B4-BE49-F238E27FC236}">
                <a16:creationId xmlns:a16="http://schemas.microsoft.com/office/drawing/2014/main" id="{CE512098-B422-D9F7-542A-4BF88C398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464321"/>
            <a:ext cx="6858000" cy="28127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54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73496-A0B4-E96A-8BC8-4D5AD0DC8A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23FB30-99E1-EA35-F4F8-052EBB8303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DE40F692-9B7C-63E8-E02F-F89D756319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B5C2E6D-C747-528E-6A9E-462A027BD9F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4A0F8F1-F6F3-8AEF-4AF1-2127568317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0868098-26CF-352E-371D-A671CCEA8CC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579DF22-D0EA-AD6C-5175-C91CAED05C0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3E9C0EEE-8F75-7A2B-8BBE-1D85D9EE640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Types of Analysis </a:t>
            </a:r>
          </a:p>
        </p:txBody>
      </p:sp>
      <p:sp>
        <p:nvSpPr>
          <p:cNvPr id="3" name="TextBox 2">
            <a:extLst>
              <a:ext uri="{FF2B5EF4-FFF2-40B4-BE49-F238E27FC236}">
                <a16:creationId xmlns:a16="http://schemas.microsoft.com/office/drawing/2014/main" id="{7219486D-176C-EB64-AAAA-730F9AE58AB7}"/>
              </a:ext>
            </a:extLst>
          </p:cNvPr>
          <p:cNvSpPr txBox="1"/>
          <p:nvPr/>
        </p:nvSpPr>
        <p:spPr>
          <a:xfrm>
            <a:off x="1102000" y="1882478"/>
            <a:ext cx="9885349" cy="4197559"/>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C00000"/>
                </a:solidFill>
                <a:latin typeface="Times New Roman" panose="02020603050405020304" pitchFamily="18" charset="0"/>
                <a:cs typeface="Times New Roman" panose="02020603050405020304" pitchFamily="18" charset="0"/>
              </a:rPr>
              <a:t>At the Micro level (Clinical): </a:t>
            </a:r>
          </a:p>
          <a:p>
            <a:pPr algn="just">
              <a:lnSpc>
                <a:spcPct val="150000"/>
              </a:lnSpc>
            </a:pPr>
            <a:r>
              <a:rPr lang="en-US" sz="2000" b="1" dirty="0">
                <a:latin typeface="Times New Roman" panose="02020603050405020304" pitchFamily="18" charset="0"/>
                <a:cs typeface="Times New Roman" panose="02020603050405020304" pitchFamily="18" charset="0"/>
              </a:rPr>
              <a:t>Effectiveness (Clinical effectiveness): </a:t>
            </a:r>
          </a:p>
          <a:p>
            <a:pPr algn="just">
              <a:lnSpc>
                <a:spcPct val="150000"/>
              </a:lnSpc>
            </a:pPr>
            <a:r>
              <a:rPr lang="en-US" sz="2000" dirty="0">
                <a:latin typeface="Times New Roman" panose="02020603050405020304" pitchFamily="18" charset="0"/>
                <a:cs typeface="Times New Roman" panose="02020603050405020304" pitchFamily="18" charset="0"/>
              </a:rPr>
              <a:t>Improving the health of individual patients through medical care services. </a:t>
            </a:r>
          </a:p>
          <a:p>
            <a:pPr algn="just">
              <a:lnSpc>
                <a:spcPct val="150000"/>
              </a:lnSpc>
            </a:pPr>
            <a:endParaRPr lang="en-US" sz="900" dirty="0">
              <a:latin typeface="Times New Roman" panose="02020603050405020304" pitchFamily="18" charset="0"/>
              <a:cs typeface="Times New Roman" panose="02020603050405020304" pitchFamily="18" charset="0"/>
            </a:endParaRPr>
          </a:p>
          <a:p>
            <a:pPr algn="just">
              <a:lnSpc>
                <a:spcPct val="150000"/>
              </a:lnSpc>
            </a:pPr>
            <a:r>
              <a:rPr lang="en-US" sz="2000" b="1" dirty="0">
                <a:latin typeface="Times New Roman" panose="02020603050405020304" pitchFamily="18" charset="0"/>
                <a:cs typeface="Times New Roman" panose="02020603050405020304" pitchFamily="18" charset="0"/>
              </a:rPr>
              <a:t>Efficiency (Production efficiency): </a:t>
            </a:r>
          </a:p>
          <a:p>
            <a:pPr algn="just">
              <a:lnSpc>
                <a:spcPct val="150000"/>
              </a:lnSpc>
            </a:pPr>
            <a:r>
              <a:rPr lang="en-US" sz="2000" dirty="0">
                <a:latin typeface="Times New Roman" panose="02020603050405020304" pitchFamily="18" charset="0"/>
                <a:cs typeface="Times New Roman" panose="02020603050405020304" pitchFamily="18" charset="0"/>
              </a:rPr>
              <a:t>Combining inputs to produce services at the lowest cost. (How much has been paid for healthcare?).</a:t>
            </a:r>
          </a:p>
          <a:p>
            <a:pPr algn="just">
              <a:lnSpc>
                <a:spcPct val="150000"/>
              </a:lnSpc>
            </a:pPr>
            <a:endParaRPr lang="en-US" sz="900" dirty="0">
              <a:latin typeface="Times New Roman" panose="02020603050405020304" pitchFamily="18" charset="0"/>
              <a:cs typeface="Times New Roman" panose="02020603050405020304" pitchFamily="18" charset="0"/>
            </a:endParaRPr>
          </a:p>
          <a:p>
            <a:pPr algn="just">
              <a:lnSpc>
                <a:spcPct val="150000"/>
              </a:lnSpc>
            </a:pPr>
            <a:r>
              <a:rPr lang="en-US" sz="2000" b="1" dirty="0">
                <a:latin typeface="Times New Roman" panose="02020603050405020304" pitchFamily="18" charset="0"/>
                <a:cs typeface="Times New Roman" panose="02020603050405020304" pitchFamily="18" charset="0"/>
              </a:rPr>
              <a:t>Equity (Procedural equity): </a:t>
            </a:r>
          </a:p>
          <a:p>
            <a:pPr algn="just">
              <a:lnSpc>
                <a:spcPct val="150000"/>
              </a:lnSpc>
            </a:pPr>
            <a:r>
              <a:rPr lang="en-US" sz="2000" dirty="0">
                <a:latin typeface="Times New Roman" panose="02020603050405020304" pitchFamily="18" charset="0"/>
                <a:cs typeface="Times New Roman" panose="02020603050405020304" pitchFamily="18" charset="0"/>
              </a:rPr>
              <a:t>Maximizing the fairness in the distribution of services across groups. </a:t>
            </a:r>
          </a:p>
        </p:txBody>
      </p:sp>
    </p:spTree>
    <p:extLst>
      <p:ext uri="{BB962C8B-B14F-4D97-AF65-F5344CB8AC3E}">
        <p14:creationId xmlns:p14="http://schemas.microsoft.com/office/powerpoint/2010/main" val="670011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6118F-E1B7-B663-2D13-C2F39B060A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8B69A2-0633-2B30-DE9F-E3BB8195F7B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CD0F2883-A401-361B-6759-A2BA30569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D0220D7-DD49-03D8-C722-1ECCD013D0C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AA405EB-8C53-BDC4-7095-75DFDD72D4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1DB544-8BB3-B299-E8F5-ACA604E188A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0726D03-DFCC-E270-B41A-8D6D80EDF3C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4D8236FD-7CE3-1A7D-2D09-284392819A64}"/>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Types of Analysis </a:t>
            </a:r>
          </a:p>
        </p:txBody>
      </p:sp>
      <p:sp>
        <p:nvSpPr>
          <p:cNvPr id="3" name="TextBox 2">
            <a:extLst>
              <a:ext uri="{FF2B5EF4-FFF2-40B4-BE49-F238E27FC236}">
                <a16:creationId xmlns:a16="http://schemas.microsoft.com/office/drawing/2014/main" id="{F957618A-AB5F-C834-D8E1-3B8896E1C1A9}"/>
              </a:ext>
            </a:extLst>
          </p:cNvPr>
          <p:cNvSpPr txBox="1"/>
          <p:nvPr/>
        </p:nvSpPr>
        <p:spPr>
          <a:xfrm>
            <a:off x="1080965" y="2137844"/>
            <a:ext cx="9885349" cy="3845733"/>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At the Macro level (Population): </a:t>
            </a:r>
          </a:p>
          <a:p>
            <a:pPr algn="just">
              <a:lnSpc>
                <a:spcPct val="150000"/>
              </a:lnSpc>
            </a:pPr>
            <a:r>
              <a:rPr lang="en-US" b="1" dirty="0">
                <a:latin typeface="Times New Roman" panose="02020603050405020304" pitchFamily="18" charset="0"/>
                <a:cs typeface="Times New Roman" panose="02020603050405020304" pitchFamily="18" charset="0"/>
              </a:rPr>
              <a:t>Effectiveness (Population effectiveness): </a:t>
            </a:r>
          </a:p>
          <a:p>
            <a:pPr algn="just">
              <a:lnSpc>
                <a:spcPct val="150000"/>
              </a:lnSpc>
            </a:pPr>
            <a:r>
              <a:rPr lang="en-US" dirty="0">
                <a:latin typeface="Times New Roman" panose="02020603050405020304" pitchFamily="18" charset="0"/>
                <a:cs typeface="Times New Roman" panose="02020603050405020304" pitchFamily="18" charset="0"/>
              </a:rPr>
              <a:t>Improving the health of population and communities through medical and/ or non-medical services. </a:t>
            </a:r>
          </a:p>
          <a:p>
            <a:pPr algn="just">
              <a:lnSpc>
                <a:spcPct val="150000"/>
              </a:lnSpc>
            </a:pPr>
            <a:endParaRPr lang="en-US" sz="800"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Efficiency (Allocative efficiency): </a:t>
            </a:r>
          </a:p>
          <a:p>
            <a:pPr algn="just">
              <a:lnSpc>
                <a:spcPct val="150000"/>
              </a:lnSpc>
            </a:pPr>
            <a:r>
              <a:rPr lang="en-US" dirty="0">
                <a:latin typeface="Times New Roman" panose="02020603050405020304" pitchFamily="18" charset="0"/>
                <a:cs typeface="Times New Roman" panose="02020603050405020304" pitchFamily="18" charset="0"/>
              </a:rPr>
              <a:t>Combining inputs to produce maximum health improvement given available resources. </a:t>
            </a:r>
          </a:p>
          <a:p>
            <a:pPr algn="just">
              <a:lnSpc>
                <a:spcPct val="150000"/>
              </a:lnSpc>
            </a:pPr>
            <a:r>
              <a:rPr lang="en-US" dirty="0">
                <a:latin typeface="Times New Roman" panose="02020603050405020304" pitchFamily="18" charset="0"/>
                <a:cs typeface="Times New Roman" panose="02020603050405020304" pitchFamily="18" charset="0"/>
              </a:rPr>
              <a:t>(How much improvement was achieved with the minimum payment?) </a:t>
            </a:r>
          </a:p>
          <a:p>
            <a:pPr algn="just">
              <a:lnSpc>
                <a:spcPct val="150000"/>
              </a:lnSpc>
            </a:pPr>
            <a:endParaRPr lang="en-US" sz="800"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Equity (Substantial equity): </a:t>
            </a:r>
          </a:p>
          <a:p>
            <a:pPr algn="just">
              <a:lnSpc>
                <a:spcPct val="150000"/>
              </a:lnSpc>
            </a:pPr>
            <a:r>
              <a:rPr lang="en-US" dirty="0">
                <a:latin typeface="Times New Roman" panose="02020603050405020304" pitchFamily="18" charset="0"/>
                <a:cs typeface="Times New Roman" panose="02020603050405020304" pitchFamily="18" charset="0"/>
              </a:rPr>
              <a:t>Minimizing the disparities in the distribution of health across groups. </a:t>
            </a:r>
          </a:p>
        </p:txBody>
      </p:sp>
    </p:spTree>
    <p:extLst>
      <p:ext uri="{BB962C8B-B14F-4D97-AF65-F5344CB8AC3E}">
        <p14:creationId xmlns:p14="http://schemas.microsoft.com/office/powerpoint/2010/main" val="2912798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1B30B-89A4-B81A-54A7-4D5D2B8D2F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5FDBBE-D814-5A4A-62F0-479CCCBECE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91A82CC-C5D4-A30C-A394-65514FC9E9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F0E945D-0BF6-C0E8-B4FD-70D5AE80A1B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C319083-94A3-486A-EA5D-D0164865F7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D2A408C-4FF5-01CD-C140-12E1A8D8F85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9C3FA3-0744-C4BE-40E7-107D914C90F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B6314E35-612E-2A64-BB08-D0A6AEED179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Types of Analysis </a:t>
            </a:r>
          </a:p>
        </p:txBody>
      </p:sp>
      <p:sp>
        <p:nvSpPr>
          <p:cNvPr id="3" name="TextBox 2">
            <a:extLst>
              <a:ext uri="{FF2B5EF4-FFF2-40B4-BE49-F238E27FC236}">
                <a16:creationId xmlns:a16="http://schemas.microsoft.com/office/drawing/2014/main" id="{B688DFCF-4A15-5F9D-0E02-5967A54B521F}"/>
              </a:ext>
            </a:extLst>
          </p:cNvPr>
          <p:cNvSpPr txBox="1"/>
          <p:nvPr/>
        </p:nvSpPr>
        <p:spPr>
          <a:xfrm>
            <a:off x="942308" y="2244602"/>
            <a:ext cx="9885349" cy="3366563"/>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Times New Roman" panose="02020603050405020304" pitchFamily="18" charset="0"/>
                <a:cs typeface="Times New Roman" panose="02020603050405020304" pitchFamily="18" charset="0"/>
              </a:rPr>
              <a:t>How to link the Three: Effectiveness, Efficiency, and Equity to Reach Population Health?</a:t>
            </a:r>
          </a:p>
          <a:p>
            <a:pPr algn="just">
              <a:lnSpc>
                <a:spcPct val="150000"/>
              </a:lnSpc>
            </a:pPr>
            <a:r>
              <a:rPr lang="en-US" b="1" dirty="0">
                <a:latin typeface="Times New Roman" panose="02020603050405020304" pitchFamily="18" charset="0"/>
                <a:cs typeface="Times New Roman" panose="02020603050405020304" pitchFamily="18" charset="0"/>
              </a:rPr>
              <a:t>1. Political processes: </a:t>
            </a:r>
          </a:p>
          <a:p>
            <a:pPr algn="just">
              <a:lnSpc>
                <a:spcPct val="150000"/>
              </a:lnSpc>
            </a:pPr>
            <a:r>
              <a:rPr lang="en-US" dirty="0">
                <a:latin typeface="Times New Roman" panose="02020603050405020304" pitchFamily="18" charset="0"/>
                <a:cs typeface="Times New Roman" panose="02020603050405020304" pitchFamily="18" charset="0"/>
              </a:rPr>
              <a:t>Such as Obama care, … etc. </a:t>
            </a:r>
          </a:p>
          <a:p>
            <a:pPr algn="just">
              <a:lnSpc>
                <a:spcPct val="150000"/>
              </a:lnSpc>
            </a:pPr>
            <a:endParaRPr lang="en-US" sz="800"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2. Best utilizing the current resources: </a:t>
            </a:r>
          </a:p>
          <a:p>
            <a:pPr algn="just">
              <a:lnSpc>
                <a:spcPct val="150000"/>
              </a:lnSpc>
            </a:pPr>
            <a:r>
              <a:rPr lang="en-US" dirty="0">
                <a:latin typeface="Times New Roman" panose="02020603050405020304" pitchFamily="18" charset="0"/>
                <a:cs typeface="Times New Roman" panose="02020603050405020304" pitchFamily="18" charset="0"/>
              </a:rPr>
              <a:t>Trying to maximize the outcome by utilizing the available resources. </a:t>
            </a:r>
          </a:p>
          <a:p>
            <a:pPr algn="just">
              <a:lnSpc>
                <a:spcPct val="150000"/>
              </a:lnSpc>
            </a:pPr>
            <a:endParaRPr lang="en-US" sz="800" dirty="0">
              <a:latin typeface="Times New Roman" panose="02020603050405020304" pitchFamily="18" charset="0"/>
              <a:cs typeface="Times New Roman" panose="02020603050405020304" pitchFamily="18" charset="0"/>
            </a:endParaRPr>
          </a:p>
          <a:p>
            <a:pPr algn="just">
              <a:lnSpc>
                <a:spcPct val="150000"/>
              </a:lnSpc>
            </a:pPr>
            <a:r>
              <a:rPr lang="en-US" b="1" dirty="0">
                <a:latin typeface="Times New Roman" panose="02020603050405020304" pitchFamily="18" charset="0"/>
                <a:cs typeface="Times New Roman" panose="02020603050405020304" pitchFamily="18" charset="0"/>
              </a:rPr>
              <a:t>Healthcare Research: </a:t>
            </a:r>
          </a:p>
          <a:p>
            <a:pPr algn="just">
              <a:lnSpc>
                <a:spcPct val="150000"/>
              </a:lnSpc>
            </a:pPr>
            <a:r>
              <a:rPr lang="en-US" dirty="0">
                <a:latin typeface="Times New Roman" panose="02020603050405020304" pitchFamily="18" charset="0"/>
                <a:cs typeface="Times New Roman" panose="02020603050405020304" pitchFamily="18" charset="0"/>
              </a:rPr>
              <a:t>Conducting intensive research to evaluate the current situation and making some recommendations.  </a:t>
            </a:r>
          </a:p>
        </p:txBody>
      </p:sp>
    </p:spTree>
    <p:extLst>
      <p:ext uri="{BB962C8B-B14F-4D97-AF65-F5344CB8AC3E}">
        <p14:creationId xmlns:p14="http://schemas.microsoft.com/office/powerpoint/2010/main" val="1875158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58904-D9FD-70F4-7D62-8B53B91178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5E41F15-09D2-F956-4132-7A694E63B5A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1C033F61-8ECF-536D-7A45-0F827E1382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24DB953-7B27-8E63-0FEA-87CC6E3B312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02FE289-36AD-3993-851C-9595D031A2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B264AFD-138B-B15E-9305-BC3C4C07878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2419FDE-CED0-ECE0-D62F-AF3E292155D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D714F943-4926-9872-A27E-E741BCD591E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Research </a:t>
            </a:r>
          </a:p>
        </p:txBody>
      </p:sp>
      <p:sp>
        <p:nvSpPr>
          <p:cNvPr id="3" name="TextBox 2">
            <a:extLst>
              <a:ext uri="{FF2B5EF4-FFF2-40B4-BE49-F238E27FC236}">
                <a16:creationId xmlns:a16="http://schemas.microsoft.com/office/drawing/2014/main" id="{450EF1DA-6E70-F59E-3814-9E12D826410B}"/>
              </a:ext>
            </a:extLst>
          </p:cNvPr>
          <p:cNvSpPr txBox="1"/>
          <p:nvPr/>
        </p:nvSpPr>
        <p:spPr>
          <a:xfrm>
            <a:off x="942308" y="2186696"/>
            <a:ext cx="9885349" cy="3830279"/>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Times New Roman" panose="02020603050405020304" pitchFamily="18" charset="0"/>
                <a:cs typeface="Times New Roman" panose="02020603050405020304" pitchFamily="18" charset="0"/>
              </a:rPr>
              <a:t>Health Services Research: </a:t>
            </a:r>
          </a:p>
          <a:p>
            <a:pPr marL="285750" indent="-285750" algn="just">
              <a:lnSpc>
                <a:spcPct val="150000"/>
              </a:lnSpc>
              <a:buFontTx/>
              <a:buChar char="-"/>
            </a:pPr>
            <a:r>
              <a:rPr lang="en-US" sz="2000" b="0" i="0" u="none" strike="noStrike" dirty="0">
                <a:effectLst/>
                <a:latin typeface="__fkGroteskNeue_598ab8"/>
              </a:rPr>
              <a:t>Health services research is defined as: "</a:t>
            </a:r>
            <a:r>
              <a:rPr lang="en-US" sz="2000" b="1" i="0" u="none" strike="noStrike" dirty="0">
                <a:effectLst/>
                <a:latin typeface="__fkGroteskNeue_598ab8"/>
              </a:rPr>
              <a:t>A multidisciplinary field of inquiry, both basic and applied, that examines access to, and the use, costs, quality, delivery, organization, financing, and outcomes of healthcare services to produce new knowledge about the structure, processes, and effects of health services for individuals and populations</a:t>
            </a:r>
            <a:r>
              <a:rPr lang="en-US" sz="2000" b="0" i="0" u="none" strike="noStrike" dirty="0">
                <a:effectLst/>
                <a:latin typeface="__fkGroteskNeue_598ab8"/>
              </a:rPr>
              <a:t>.” </a:t>
            </a:r>
          </a:p>
          <a:p>
            <a:pPr algn="just">
              <a:lnSpc>
                <a:spcPct val="150000"/>
              </a:lnSpc>
            </a:pPr>
            <a:endParaRPr lang="en-US" sz="2000" b="0" i="0" u="none" strike="noStrike" dirty="0">
              <a:effectLst/>
              <a:latin typeface="__fkGroteskNeue_598ab8"/>
            </a:endParaRPr>
          </a:p>
          <a:p>
            <a:pPr marL="285750" indent="-285750" algn="just">
              <a:lnSpc>
                <a:spcPct val="150000"/>
              </a:lnSpc>
              <a:buFontTx/>
              <a:buChar char="-"/>
            </a:pPr>
            <a:r>
              <a:rPr lang="en-US" sz="2000" b="0" i="0" u="none" strike="noStrike" dirty="0">
                <a:effectLst/>
                <a:latin typeface="__fkGroteskNeue_598ab8"/>
              </a:rPr>
              <a:t>Health services research continues to evolve and adapt to the changing healthcare landscape, playing a vital role in shaping the future of healthcare delivery and policy.</a:t>
            </a:r>
          </a:p>
        </p:txBody>
      </p:sp>
    </p:spTree>
    <p:extLst>
      <p:ext uri="{BB962C8B-B14F-4D97-AF65-F5344CB8AC3E}">
        <p14:creationId xmlns:p14="http://schemas.microsoft.com/office/powerpoint/2010/main" val="4108999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6B06D-3720-2924-EF95-9D9C3C4C99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B4B375-2BCB-42A7-359F-A54AABAC67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EDF366BB-944E-EC7C-9CAE-FD438DF796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C7C9FE4-3334-6AD3-2EFE-3F365838CD88}"/>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950BFC4-0D62-72CC-4B55-A803B817CD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489E2A3-55DE-2D14-F5B4-C8A18967353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E7C6C7F-8C72-B2BA-178E-75E7B35F86E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EEBAC524-C73C-AF72-F9CF-E64473B82EA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Research </a:t>
            </a:r>
          </a:p>
        </p:txBody>
      </p:sp>
      <p:sp>
        <p:nvSpPr>
          <p:cNvPr id="3" name="TextBox 2">
            <a:extLst>
              <a:ext uri="{FF2B5EF4-FFF2-40B4-BE49-F238E27FC236}">
                <a16:creationId xmlns:a16="http://schemas.microsoft.com/office/drawing/2014/main" id="{AED2D96B-57DD-77DF-4C95-DB6CAD8E1173}"/>
              </a:ext>
            </a:extLst>
          </p:cNvPr>
          <p:cNvSpPr txBox="1"/>
          <p:nvPr/>
        </p:nvSpPr>
        <p:spPr>
          <a:xfrm>
            <a:off x="942308" y="2186696"/>
            <a:ext cx="9885349" cy="3835024"/>
          </a:xfrm>
          <a:prstGeom prst="rect">
            <a:avLst/>
          </a:prstGeom>
          <a:noFill/>
        </p:spPr>
        <p:txBody>
          <a:bodyPr wrap="square" lIns="91440" tIns="45720" rIns="91440" bIns="45720" rtlCol="0" anchor="t">
            <a:spAutoFit/>
          </a:bodyPr>
          <a:lstStyle/>
          <a:p>
            <a:pPr algn="just">
              <a:lnSpc>
                <a:spcPct val="150000"/>
              </a:lnSpc>
            </a:pPr>
            <a:r>
              <a:rPr lang="en-US" sz="2000" b="1" dirty="0">
                <a:solidFill>
                  <a:srgbClr val="00AEEF"/>
                </a:solidFill>
                <a:latin typeface="Times New Roman" panose="02020603050405020304" pitchFamily="18" charset="0"/>
                <a:cs typeface="Times New Roman" panose="02020603050405020304" pitchFamily="18" charset="0"/>
              </a:rPr>
              <a:t>Health Services Research: </a:t>
            </a:r>
          </a:p>
          <a:p>
            <a:pPr algn="just">
              <a:lnSpc>
                <a:spcPct val="150000"/>
              </a:lnSpc>
            </a:pPr>
            <a:r>
              <a:rPr lang="en-US" b="0" i="0" u="none" strike="noStrike" dirty="0">
                <a:effectLst/>
                <a:latin typeface="__fkGroteskNeue_598ab8"/>
              </a:rPr>
              <a:t>Health services research covers a wide range of topics, including:</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Health policy evaluation.</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Healthcare financing systems.</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Organizational structures and processes.</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Patient safety and medical errors.</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Health disparities and equity.</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Quality improvement initiatives.</a:t>
            </a:r>
          </a:p>
          <a:p>
            <a:pPr marL="742950" lvl="1" indent="-285750" algn="just">
              <a:lnSpc>
                <a:spcPct val="150000"/>
              </a:lnSpc>
              <a:buFont typeface="Arial" panose="020B0604020202020204" pitchFamily="34" charset="0"/>
              <a:buChar char="•"/>
            </a:pPr>
            <a:r>
              <a:rPr lang="en-US" b="0" i="0" u="none" strike="noStrike" dirty="0">
                <a:effectLst/>
                <a:latin typeface="__fkGroteskNeue_598ab8"/>
              </a:rPr>
              <a:t>Health information technology.</a:t>
            </a:r>
          </a:p>
        </p:txBody>
      </p:sp>
      <p:pic>
        <p:nvPicPr>
          <p:cNvPr id="3074" name="Picture 2" descr="mentalhealth-hamburg.com">
            <a:extLst>
              <a:ext uri="{FF2B5EF4-FFF2-40B4-BE49-F238E27FC236}">
                <a16:creationId xmlns:a16="http://schemas.microsoft.com/office/drawing/2014/main" id="{E532C291-A8A2-F6E8-2EA6-880D0F9272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3917" y="3374019"/>
            <a:ext cx="2464912" cy="2464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28292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AA3E54-D731-4F97-4723-7C3ACE0EF5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931FEE-B60F-CC10-957A-A7E2B3FCDCB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8B1301E2-32F1-FD80-66EB-46D3A342EE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FD24DA7-15BE-755E-AD46-C3F5C38A534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32ACA41-9297-EEEB-A92D-AB9804798F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4EC8B7F-C7AB-50A3-EEBD-94C3155A43C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46B9E21-08A7-DFD2-1727-096505D4A13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35A8EE56-AF45-94ED-0378-03BAE180E46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Research</a:t>
            </a:r>
          </a:p>
        </p:txBody>
      </p:sp>
      <p:sp>
        <p:nvSpPr>
          <p:cNvPr id="3" name="TextBox 2">
            <a:extLst>
              <a:ext uri="{FF2B5EF4-FFF2-40B4-BE49-F238E27FC236}">
                <a16:creationId xmlns:a16="http://schemas.microsoft.com/office/drawing/2014/main" id="{95345569-6682-B0F0-E327-FB139F484A9B}"/>
              </a:ext>
            </a:extLst>
          </p:cNvPr>
          <p:cNvSpPr txBox="1"/>
          <p:nvPr/>
        </p:nvSpPr>
        <p:spPr>
          <a:xfrm>
            <a:off x="942308" y="2186696"/>
            <a:ext cx="9885349" cy="3676391"/>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Times New Roman" panose="02020603050405020304" pitchFamily="18" charset="0"/>
                <a:cs typeface="Times New Roman" panose="02020603050405020304" pitchFamily="18" charset="0"/>
              </a:rPr>
              <a:t>Relationship Between HSR and Health Policies: </a:t>
            </a:r>
          </a:p>
          <a:p>
            <a:r>
              <a:rPr lang="en-US" sz="2000" dirty="0">
                <a:effectLst/>
              </a:rPr>
              <a:t>Health Services Research plays several key roles in relation to health policies:</a:t>
            </a:r>
          </a:p>
          <a:p>
            <a:pPr marL="320675" lvl="1" indent="-290513" algn="just">
              <a:lnSpc>
                <a:spcPct val="150000"/>
              </a:lnSpc>
              <a:buFont typeface="Arial" panose="020B0604020202020204" pitchFamily="34" charset="0"/>
              <a:buChar char="•"/>
            </a:pPr>
            <a:r>
              <a:rPr lang="en-US" sz="2000" b="1" dirty="0">
                <a:latin typeface="__fkGroteskNeue_598ab8"/>
              </a:rPr>
              <a:t>Informing Policy Development: </a:t>
            </a:r>
          </a:p>
          <a:p>
            <a:pPr lvl="1" algn="just">
              <a:lnSpc>
                <a:spcPct val="150000"/>
              </a:lnSpc>
            </a:pPr>
            <a:r>
              <a:rPr lang="en-US" sz="2000" b="0" i="0" u="none" strike="noStrike" dirty="0">
                <a:effectLst/>
                <a:latin typeface="__fkGroteskNeue_598ab8"/>
              </a:rPr>
              <a:t>HSR provides evidence-based insights that policymakers use to craft effective health policies. </a:t>
            </a:r>
          </a:p>
          <a:p>
            <a:pPr marL="320675" lvl="1" indent="-290513" algn="just">
              <a:lnSpc>
                <a:spcPct val="150000"/>
              </a:lnSpc>
              <a:buFont typeface="Arial" panose="020B0604020202020204" pitchFamily="34" charset="0"/>
              <a:buChar char="•"/>
            </a:pPr>
            <a:r>
              <a:rPr lang="en-US" sz="2000" b="1" i="0" u="none" strike="noStrike" dirty="0">
                <a:effectLst/>
                <a:latin typeface="__fkGroteskNeue_598ab8"/>
              </a:rPr>
              <a:t>Evaluating Policy Impact: </a:t>
            </a:r>
          </a:p>
          <a:p>
            <a:pPr lvl="1" algn="just">
              <a:lnSpc>
                <a:spcPct val="150000"/>
              </a:lnSpc>
            </a:pPr>
            <a:r>
              <a:rPr lang="en-US" sz="2000" b="0" i="0" u="none" strike="noStrike" dirty="0">
                <a:effectLst/>
                <a:latin typeface="__fkGroteskNeue_598ab8"/>
              </a:rPr>
              <a:t>Researchers assess the outcomes and effectiveness of implemented health policies, helping to refine and improve them. </a:t>
            </a:r>
          </a:p>
        </p:txBody>
      </p:sp>
    </p:spTree>
    <p:extLst>
      <p:ext uri="{BB962C8B-B14F-4D97-AF65-F5344CB8AC3E}">
        <p14:creationId xmlns:p14="http://schemas.microsoft.com/office/powerpoint/2010/main" val="204627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7F03A4-E99B-A35E-1D7F-61B68F181F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53F14F-E63A-5F79-959A-D41D968F4E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3D0BA93E-FE62-8844-3091-FCD12E28B7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248C1AF-3508-E872-A47F-1B094914CC6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6880900-1950-E4AB-3E83-D935FB8CC0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8E2EF7D-A383-081B-D486-E1FD16C8B5C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00C6633-0C73-3881-F889-8DCDB7DBA69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7147913A-F479-7116-6DED-EFDDEC083D3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Healthcare Research </a:t>
            </a:r>
          </a:p>
        </p:txBody>
      </p:sp>
      <p:sp>
        <p:nvSpPr>
          <p:cNvPr id="3" name="TextBox 2">
            <a:extLst>
              <a:ext uri="{FF2B5EF4-FFF2-40B4-BE49-F238E27FC236}">
                <a16:creationId xmlns:a16="http://schemas.microsoft.com/office/drawing/2014/main" id="{DC7BA56D-D774-F026-DEE9-6FC8206F275B}"/>
              </a:ext>
            </a:extLst>
          </p:cNvPr>
          <p:cNvSpPr txBox="1"/>
          <p:nvPr/>
        </p:nvSpPr>
        <p:spPr>
          <a:xfrm>
            <a:off x="942308" y="2186696"/>
            <a:ext cx="9885349" cy="3676391"/>
          </a:xfrm>
          <a:prstGeom prst="rect">
            <a:avLst/>
          </a:prstGeom>
          <a:noFill/>
        </p:spPr>
        <p:txBody>
          <a:bodyPr wrap="square" lIns="91440" tIns="45720" rIns="91440" bIns="45720" rtlCol="0" anchor="t">
            <a:spAutoFit/>
          </a:bodyPr>
          <a:lstStyle/>
          <a:p>
            <a:pPr algn="just">
              <a:lnSpc>
                <a:spcPct val="150000"/>
              </a:lnSpc>
            </a:pPr>
            <a:r>
              <a:rPr lang="en-US" sz="2400" b="1" dirty="0">
                <a:solidFill>
                  <a:srgbClr val="00AEEF"/>
                </a:solidFill>
                <a:latin typeface="Times New Roman" panose="02020603050405020304" pitchFamily="18" charset="0"/>
                <a:cs typeface="Times New Roman" panose="02020603050405020304" pitchFamily="18" charset="0"/>
              </a:rPr>
              <a:t>Relationship Between HSR and Health Policies: </a:t>
            </a:r>
          </a:p>
          <a:p>
            <a:r>
              <a:rPr lang="en-US" sz="2000" dirty="0">
                <a:effectLst/>
              </a:rPr>
              <a:t>Health Services Research plays several key roles in relation to health policies:</a:t>
            </a:r>
          </a:p>
          <a:p>
            <a:pPr marL="320675" lvl="1" indent="-290513" algn="just">
              <a:lnSpc>
                <a:spcPct val="150000"/>
              </a:lnSpc>
              <a:buFont typeface="Arial" panose="020B0604020202020204" pitchFamily="34" charset="0"/>
              <a:buChar char="•"/>
            </a:pPr>
            <a:r>
              <a:rPr lang="en-US" sz="2000" b="1" dirty="0">
                <a:latin typeface="__fkGroteskNeue_598ab8"/>
              </a:rPr>
              <a:t>Identifying System Deficiencies: </a:t>
            </a:r>
          </a:p>
          <a:p>
            <a:pPr lvl="1" algn="just">
              <a:lnSpc>
                <a:spcPct val="150000"/>
              </a:lnSpc>
            </a:pPr>
            <a:r>
              <a:rPr lang="en-US" sz="2000" b="0" i="0" u="none" strike="noStrike" dirty="0">
                <a:effectLst/>
                <a:latin typeface="__fkGroteskNeue_598ab8"/>
              </a:rPr>
              <a:t>HSR documents deficiencies in patient and population health, as well as in the provision of health services, highlighting areas that require policy intervention. </a:t>
            </a:r>
          </a:p>
          <a:p>
            <a:pPr marL="320675" lvl="1" indent="-290513" algn="just">
              <a:lnSpc>
                <a:spcPct val="150000"/>
              </a:lnSpc>
              <a:buFont typeface="Arial" panose="020B0604020202020204" pitchFamily="34" charset="0"/>
              <a:buChar char="•"/>
            </a:pPr>
            <a:r>
              <a:rPr lang="en-US" sz="2000" b="1" dirty="0">
                <a:latin typeface="__fkGroteskNeue_598ab8"/>
              </a:rPr>
              <a:t>Proposing Solutions: </a:t>
            </a:r>
          </a:p>
          <a:p>
            <a:pPr lvl="1" algn="just">
              <a:lnSpc>
                <a:spcPct val="150000"/>
              </a:lnSpc>
            </a:pPr>
            <a:r>
              <a:rPr lang="en-US" sz="2000" b="0" i="0" u="none" strike="noStrike" dirty="0">
                <a:effectLst/>
                <a:latin typeface="__fkGroteskNeue_598ab8"/>
              </a:rPr>
              <a:t>Health services researchers seek solutions to problems that adversely affect access to care, quality, safety, and cost of care.</a:t>
            </a:r>
          </a:p>
        </p:txBody>
      </p:sp>
    </p:spTree>
    <p:extLst>
      <p:ext uri="{BB962C8B-B14F-4D97-AF65-F5344CB8AC3E}">
        <p14:creationId xmlns:p14="http://schemas.microsoft.com/office/powerpoint/2010/main" val="3669881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B934C-6108-5AC4-9E13-5D79E69C04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029ED8-BA07-45E4-4FF0-316D8CBF361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6304FCA-7D18-B2AE-3C46-AF2E2978F1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B42F06A-D87C-F116-96EF-34E3DC086BF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E7B86D9-1DAB-9AF2-3365-A538CD807FF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3F7F82C-580B-127A-A302-82B8B447C65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7CFF058-B6E9-9604-1E1C-C833171B717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8" name="TextBox 7">
            <a:extLst>
              <a:ext uri="{FF2B5EF4-FFF2-40B4-BE49-F238E27FC236}">
                <a16:creationId xmlns:a16="http://schemas.microsoft.com/office/drawing/2014/main" id="{61DC8FEC-224D-739A-CD67-5004E9486A11}"/>
              </a:ext>
            </a:extLst>
          </p:cNvPr>
          <p:cNvSpPr txBox="1"/>
          <p:nvPr/>
        </p:nvSpPr>
        <p:spPr>
          <a:xfrm>
            <a:off x="4321277" y="3254899"/>
            <a:ext cx="5829521" cy="823752"/>
          </a:xfrm>
          <a:prstGeom prst="rect">
            <a:avLst/>
          </a:prstGeom>
          <a:noFill/>
        </p:spPr>
        <p:txBody>
          <a:bodyPr wrap="square" lIns="91440" tIns="45720" rIns="91440" bIns="45720" rtlCol="0" anchor="t">
            <a:spAutoFit/>
          </a:bodyPr>
          <a:lstStyle/>
          <a:p>
            <a:pPr algn="ctr">
              <a:lnSpc>
                <a:spcPct val="150000"/>
              </a:lnSpc>
            </a:pPr>
            <a:r>
              <a:rPr lang="en-US" sz="3600" b="1" dirty="0">
                <a:solidFill>
                  <a:srgbClr val="00AEEF"/>
                </a:solidFill>
                <a:latin typeface="Times New Roman" panose="02020603050405020304" pitchFamily="18" charset="0"/>
                <a:cs typeface="Times New Roman" panose="02020603050405020304" pitchFamily="18" charset="0"/>
              </a:rPr>
              <a:t>Concepts of Health Policy</a:t>
            </a:r>
          </a:p>
        </p:txBody>
      </p:sp>
      <p:pic>
        <p:nvPicPr>
          <p:cNvPr id="11270" name="Picture 6" descr="Hand drawn new idea concept with hand holding light bulb sketch">
            <a:extLst>
              <a:ext uri="{FF2B5EF4-FFF2-40B4-BE49-F238E27FC236}">
                <a16:creationId xmlns:a16="http://schemas.microsoft.com/office/drawing/2014/main" id="{B906EFAB-C760-1018-3B0F-92BD656A87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608" y="2257712"/>
            <a:ext cx="3641879" cy="3641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13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51FC9-CB2E-62C6-22F5-05B5BE3337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8C21CF-F203-D1C8-50CA-F000E0AEA00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dirty="0">
              <a:solidFill>
                <a:schemeClr val="tx1"/>
              </a:solidFill>
              <a:latin typeface="Times New Roman" panose="02020603050405020304" pitchFamily="18" charset="0"/>
              <a:cs typeface="Times New Roman" panose="02020603050405020304" pitchFamily="18" charset="0"/>
            </a:endParaRPr>
          </a:p>
        </p:txBody>
      </p:sp>
      <p:grpSp>
        <p:nvGrpSpPr>
          <p:cNvPr id="6" name="Group 5">
            <a:extLst>
              <a:ext uri="{FF2B5EF4-FFF2-40B4-BE49-F238E27FC236}">
                <a16:creationId xmlns:a16="http://schemas.microsoft.com/office/drawing/2014/main" id="{DB1B40A9-DE5A-9E8C-62DC-EED15793CC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2B84BC0-C6D7-DA38-1B18-3058363225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6A216AD-26C7-68F3-0296-265E4DAC970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40970E7-EB4E-9906-3160-60386E597EE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7" name="TextBox 6">
            <a:extLst>
              <a:ext uri="{FF2B5EF4-FFF2-40B4-BE49-F238E27FC236}">
                <a16:creationId xmlns:a16="http://schemas.microsoft.com/office/drawing/2014/main" id="{0A44CBED-4A81-3FB3-2E6A-E4D272F5C353}"/>
              </a:ext>
            </a:extLst>
          </p:cNvPr>
          <p:cNvSpPr txBox="1"/>
          <p:nvPr/>
        </p:nvSpPr>
        <p:spPr>
          <a:xfrm>
            <a:off x="1102000" y="1982661"/>
            <a:ext cx="9736025" cy="4191981"/>
          </a:xfrm>
          <a:prstGeom prst="rect">
            <a:avLst/>
          </a:prstGeom>
          <a:noFill/>
        </p:spPr>
        <p:txBody>
          <a:bodyPr wrap="square">
            <a:spAutoFit/>
          </a:bodyPr>
          <a:lstStyle/>
          <a:p>
            <a:pPr algn="just">
              <a:lnSpc>
                <a:spcPct val="150000"/>
              </a:lnSpc>
            </a:pPr>
            <a:r>
              <a:rPr lang="en-US" sz="1950" b="1" dirty="0">
                <a:solidFill>
                  <a:srgbClr val="C00000"/>
                </a:solidFill>
                <a:latin typeface="Times New Roman" panose="02020603050405020304" pitchFamily="18" charset="0"/>
                <a:cs typeface="Times New Roman" panose="02020603050405020304" pitchFamily="18" charset="0"/>
              </a:rPr>
              <a:t>Health Policy: </a:t>
            </a:r>
          </a:p>
          <a:p>
            <a:pPr marL="285750" indent="-285750" algn="just">
              <a:lnSpc>
                <a:spcPct val="150000"/>
              </a:lnSpc>
              <a:buFont typeface="Arial" panose="020B0604020202020204" pitchFamily="34" charset="0"/>
              <a:buChar char="•"/>
            </a:pPr>
            <a:r>
              <a:rPr lang="en-US" sz="1950" b="1" dirty="0">
                <a:solidFill>
                  <a:srgbClr val="C00000"/>
                </a:solidFill>
                <a:latin typeface="Times New Roman" panose="02020603050405020304" pitchFamily="18" charset="0"/>
                <a:cs typeface="Times New Roman" panose="02020603050405020304" pitchFamily="18" charset="0"/>
              </a:rPr>
              <a:t>Health policy </a:t>
            </a:r>
            <a:r>
              <a:rPr lang="en-US" sz="1950" dirty="0">
                <a:latin typeface="Times New Roman" panose="02020603050405020304" pitchFamily="18" charset="0"/>
                <a:cs typeface="Times New Roman" panose="02020603050405020304" pitchFamily="18" charset="0"/>
              </a:rPr>
              <a:t>encompasses the strategic decisions, plans, and actions taken by governments and health organizations to achieve specific health outcomes within a society. </a:t>
            </a:r>
          </a:p>
          <a:p>
            <a:pPr marL="285750" indent="-285750" algn="just">
              <a:lnSpc>
                <a:spcPct val="150000"/>
              </a:lnSpc>
              <a:buFont typeface="Arial" panose="020B0604020202020204" pitchFamily="34" charset="0"/>
              <a:buChar char="•"/>
            </a:pPr>
            <a:endParaRPr lang="en-US" sz="195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950" b="1" dirty="0">
                <a:solidFill>
                  <a:srgbClr val="C00000"/>
                </a:solidFill>
                <a:latin typeface="Times New Roman" panose="02020603050405020304" pitchFamily="18" charset="0"/>
                <a:cs typeface="Times New Roman" panose="02020603050405020304" pitchFamily="18" charset="0"/>
              </a:rPr>
              <a:t>Health Policy </a:t>
            </a:r>
            <a:r>
              <a:rPr lang="en-US" sz="1950" dirty="0">
                <a:latin typeface="Times New Roman" panose="02020603050405020304" pitchFamily="18" charset="0"/>
                <a:cs typeface="Times New Roman" panose="02020603050405020304" pitchFamily="18" charset="0"/>
              </a:rPr>
              <a:t>includes developing policies to protect public health, strengthen healthcare systems, improve disease prevention, and ensure access to quality care.</a:t>
            </a:r>
          </a:p>
          <a:p>
            <a:pPr marL="285750" indent="-285750" algn="just">
              <a:lnSpc>
                <a:spcPct val="150000"/>
              </a:lnSpc>
              <a:buFont typeface="Arial" panose="020B0604020202020204" pitchFamily="34" charset="0"/>
              <a:buChar char="•"/>
            </a:pPr>
            <a:endParaRPr lang="en-US" sz="1950" dirty="0">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sz="1950" b="1" dirty="0">
                <a:solidFill>
                  <a:srgbClr val="C00000"/>
                </a:solidFill>
                <a:latin typeface="Times New Roman" panose="02020603050405020304" pitchFamily="18" charset="0"/>
                <a:cs typeface="Times New Roman" panose="02020603050405020304" pitchFamily="18" charset="0"/>
              </a:rPr>
              <a:t>Health policy </a:t>
            </a:r>
            <a:r>
              <a:rPr lang="en-US" sz="1950" dirty="0">
                <a:latin typeface="Times New Roman" panose="02020603050405020304" pitchFamily="18" charset="0"/>
                <a:cs typeface="Times New Roman" panose="02020603050405020304" pitchFamily="18" charset="0"/>
              </a:rPr>
              <a:t>addresses a range of public health issues, from managing infectious diseases to promoting mental health and well-being.</a:t>
            </a:r>
          </a:p>
        </p:txBody>
      </p:sp>
      <p:sp>
        <p:nvSpPr>
          <p:cNvPr id="8" name="TextBox 7">
            <a:extLst>
              <a:ext uri="{FF2B5EF4-FFF2-40B4-BE49-F238E27FC236}">
                <a16:creationId xmlns:a16="http://schemas.microsoft.com/office/drawing/2014/main" id="{611D9F71-4B74-8AD3-5E36-3FE77EB3562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Concepts of Health Policy</a:t>
            </a:r>
          </a:p>
        </p:txBody>
      </p:sp>
    </p:spTree>
    <p:extLst>
      <p:ext uri="{BB962C8B-B14F-4D97-AF65-F5344CB8AC3E}">
        <p14:creationId xmlns:p14="http://schemas.microsoft.com/office/powerpoint/2010/main" val="3258044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4569F-1C01-BE27-5040-4DD536FBF0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E193A2-58ED-58CA-9058-4FD304D172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2939105E-DCFD-1809-306D-5767ADE1198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BEB9D02-ABBE-3B1E-8509-BF68BD885B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6FF9CAA-451B-0DD7-11B0-43175862A4E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E3EE1C-810F-C097-B924-0EB62B6C475C}"/>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1" name="TextBox 10">
            <a:extLst>
              <a:ext uri="{FF2B5EF4-FFF2-40B4-BE49-F238E27FC236}">
                <a16:creationId xmlns:a16="http://schemas.microsoft.com/office/drawing/2014/main" id="{BEB36598-76F6-F457-CED1-7753D45659B7}"/>
              </a:ext>
            </a:extLst>
          </p:cNvPr>
          <p:cNvSpPr txBox="1"/>
          <p:nvPr/>
        </p:nvSpPr>
        <p:spPr>
          <a:xfrm>
            <a:off x="2741627" y="3162815"/>
            <a:ext cx="6708745" cy="707886"/>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r>
              <a:rPr lang="en-US" sz="4000" dirty="0">
                <a:solidFill>
                  <a:schemeClr val="tx1"/>
                </a:solidFill>
                <a:latin typeface="Times New Roman" panose="02020603050405020304" pitchFamily="18" charset="0"/>
                <a:cs typeface="Times New Roman" panose="02020603050405020304" pitchFamily="18" charset="0"/>
              </a:rPr>
              <a:t>Importance of Health Policies</a:t>
            </a:r>
          </a:p>
        </p:txBody>
      </p:sp>
    </p:spTree>
    <p:extLst>
      <p:ext uri="{BB962C8B-B14F-4D97-AF65-F5344CB8AC3E}">
        <p14:creationId xmlns:p14="http://schemas.microsoft.com/office/powerpoint/2010/main" val="138550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53263-5F11-B287-BB3C-8918D1F347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6D7017-D745-86BC-7F5E-0728183640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E9A1E9BD-40D2-8687-26DE-7656D4B98AF4}"/>
              </a:ext>
            </a:extLst>
          </p:cNvPr>
          <p:cNvSpPr txBox="1"/>
          <p:nvPr/>
        </p:nvSpPr>
        <p:spPr>
          <a:xfrm>
            <a:off x="942308" y="2186696"/>
            <a:ext cx="9937503" cy="3253263"/>
          </a:xfrm>
          <a:prstGeom prst="rect">
            <a:avLst/>
          </a:prstGeom>
          <a:noFill/>
        </p:spPr>
        <p:txBody>
          <a:bodyPr wrap="square" lIns="91440" tIns="45720" rIns="91440" bIns="45720" rtlCol="0" anchor="t">
            <a:spAutoFit/>
          </a:bodyPr>
          <a:lstStyle/>
          <a:p>
            <a:pPr algn="just"/>
            <a:r>
              <a:rPr lang="en-US" sz="2000" b="1" dirty="0">
                <a:latin typeface="Times New Roman" panose="02020603050405020304" pitchFamily="18" charset="0"/>
                <a:cs typeface="Times New Roman" panose="02020603050405020304" pitchFamily="18" charset="0"/>
              </a:rPr>
              <a:t>Health policy is essential because of the following:</a:t>
            </a:r>
            <a:r>
              <a:rPr lang="en-US" sz="2000" dirty="0">
                <a:latin typeface="Times New Roman" panose="02020603050405020304" pitchFamily="18" charset="0"/>
                <a:cs typeface="Times New Roman" panose="02020603050405020304" pitchFamily="18" charset="0"/>
              </a:rPr>
              <a:t> </a:t>
            </a:r>
          </a:p>
          <a:p>
            <a:pPr algn="just"/>
            <a:endParaRPr lang="en-US" sz="900" dirty="0">
              <a:latin typeface="Times New Roman" panose="02020603050405020304" pitchFamily="18" charset="0"/>
              <a:cs typeface="Times New Roman" panose="02020603050405020304" pitchFamily="18" charset="0"/>
            </a:endParaRPr>
          </a:p>
          <a:p>
            <a:pPr marL="342900" indent="-342900" algn="just">
              <a:lnSpc>
                <a:spcPct val="150000"/>
              </a:lnSpc>
              <a:buAutoNum type="arabicPeriod"/>
            </a:pPr>
            <a:r>
              <a:rPr lang="en-US" sz="2000" dirty="0">
                <a:latin typeface="Times New Roman" panose="02020603050405020304" pitchFamily="18" charset="0"/>
                <a:cs typeface="Times New Roman" panose="02020603050405020304" pitchFamily="18" charset="0"/>
              </a:rPr>
              <a:t>It shapes the framework and guidelines for how healthcare is delivered, financed, and accessed, impacting population health outcomes and the quality of life.</a:t>
            </a:r>
          </a:p>
          <a:p>
            <a:pPr marL="342900" indent="-342900" algn="just">
              <a:lnSpc>
                <a:spcPct val="150000"/>
              </a:lnSpc>
              <a:buFont typeface="Arial" panose="020B0604020202020204" pitchFamily="34" charset="0"/>
              <a:buAutoNum type="arabicPeriod"/>
            </a:pPr>
            <a:r>
              <a:rPr lang="en-US" sz="2000" dirty="0">
                <a:latin typeface="Times New Roman" panose="02020603050405020304" pitchFamily="18" charset="0"/>
                <a:cs typeface="Times New Roman" panose="02020603050405020304" pitchFamily="18" charset="0"/>
              </a:rPr>
              <a:t>Effective health policy ensures that healthcare systems are equipped to address current health needs, manage emergencies, and promote long-term public health.</a:t>
            </a:r>
          </a:p>
          <a:p>
            <a:pPr marL="342900" indent="-342900" algn="just">
              <a:lnSpc>
                <a:spcPct val="150000"/>
              </a:lnSpc>
              <a:buFont typeface="Arial" panose="020B0604020202020204" pitchFamily="34" charset="0"/>
              <a:buAutoNum type="arabicPeriod"/>
            </a:pPr>
            <a:r>
              <a:rPr lang="en-US" sz="2000" dirty="0">
                <a:latin typeface="Times New Roman" panose="02020603050405020304" pitchFamily="18" charset="0"/>
                <a:cs typeface="Times New Roman" panose="02020603050405020304" pitchFamily="18" charset="0"/>
              </a:rPr>
              <a:t>Furthermore, investing in health policy is foundational to economic and social stability; healthier populations are more productive, which in turn supports national development. </a:t>
            </a:r>
          </a:p>
        </p:txBody>
      </p:sp>
      <p:grpSp>
        <p:nvGrpSpPr>
          <p:cNvPr id="6" name="Group 5">
            <a:extLst>
              <a:ext uri="{FF2B5EF4-FFF2-40B4-BE49-F238E27FC236}">
                <a16:creationId xmlns:a16="http://schemas.microsoft.com/office/drawing/2014/main" id="{2AE0A76B-86D6-FD61-AAA7-C4754A687C2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3938079-F32E-8BF7-4FB7-1DF451A7ED6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7E09E26-5CAC-8275-4A19-5418D0BB536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E2E4F2B-4BCF-A068-F35D-520B399939B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E29D619B-014F-0501-AED2-957A63FB8F2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Importance of Health Policies</a:t>
            </a:r>
          </a:p>
        </p:txBody>
      </p:sp>
    </p:spTree>
    <p:extLst>
      <p:ext uri="{BB962C8B-B14F-4D97-AF65-F5344CB8AC3E}">
        <p14:creationId xmlns:p14="http://schemas.microsoft.com/office/powerpoint/2010/main" val="895178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EC6F0-FDA5-97EB-D0EF-13CBD602A3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CBECD2-9FD9-BC2A-C671-8BCC5907930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03800B7-BE35-27A6-3781-D764B6A3F065}"/>
              </a:ext>
            </a:extLst>
          </p:cNvPr>
          <p:cNvSpPr txBox="1"/>
          <p:nvPr/>
        </p:nvSpPr>
        <p:spPr>
          <a:xfrm>
            <a:off x="942309" y="2186695"/>
            <a:ext cx="5365502" cy="458011"/>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Health policy is essential because of the following:</a:t>
            </a:r>
            <a:r>
              <a:rPr lang="en-US" dirty="0">
                <a:solidFill>
                  <a:srgbClr val="C00000"/>
                </a:solidFill>
                <a:latin typeface="Times New Roman" panose="02020603050405020304" pitchFamily="18" charset="0"/>
                <a:cs typeface="Times New Roman" panose="02020603050405020304" pitchFamily="18" charset="0"/>
              </a:rPr>
              <a:t> </a:t>
            </a:r>
          </a:p>
        </p:txBody>
      </p:sp>
      <p:grpSp>
        <p:nvGrpSpPr>
          <p:cNvPr id="6" name="Group 5">
            <a:extLst>
              <a:ext uri="{FF2B5EF4-FFF2-40B4-BE49-F238E27FC236}">
                <a16:creationId xmlns:a16="http://schemas.microsoft.com/office/drawing/2014/main" id="{1FCE9844-DECF-60A4-8CA3-8549CDBD40A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20B8585-EBA9-2823-B1BE-480715C6C2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2FBF6E5-40FE-BDCF-21CC-A2B92A7152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32348AC-3C27-8AE9-9DAB-27B5EEA8744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7" name="TextBox 6">
            <a:extLst>
              <a:ext uri="{FF2B5EF4-FFF2-40B4-BE49-F238E27FC236}">
                <a16:creationId xmlns:a16="http://schemas.microsoft.com/office/drawing/2014/main" id="{B5751BE2-3749-84F3-6872-940F2ABBFDAF}"/>
              </a:ext>
            </a:extLst>
          </p:cNvPr>
          <p:cNvSpPr txBox="1"/>
          <p:nvPr/>
        </p:nvSpPr>
        <p:spPr>
          <a:xfrm>
            <a:off x="942308" y="2730005"/>
            <a:ext cx="9689529" cy="967957"/>
          </a:xfrm>
          <a:prstGeom prst="rect">
            <a:avLst/>
          </a:prstGeom>
          <a:noFill/>
        </p:spPr>
        <p:txBody>
          <a:bodyPr wrap="square">
            <a:spAutoFit/>
          </a:bodyPr>
          <a:lstStyle/>
          <a:p>
            <a:pPr>
              <a:lnSpc>
                <a:spcPct val="150000"/>
              </a:lnSpc>
            </a:pPr>
            <a:r>
              <a:rPr lang="en-US" sz="2000" b="0" i="0" u="none" strike="noStrike" dirty="0">
                <a:effectLst/>
                <a:latin typeface="__fkGroteskNeue_598ab8"/>
              </a:rPr>
              <a:t>Health policies play a crucial role in shaping healthcare systems and improving population health. Here are some key reasons why health policies are important:</a:t>
            </a:r>
            <a:endParaRPr lang="en-SA" sz="2000" dirty="0"/>
          </a:p>
        </p:txBody>
      </p:sp>
      <p:sp>
        <p:nvSpPr>
          <p:cNvPr id="10" name="TextBox 9">
            <a:extLst>
              <a:ext uri="{FF2B5EF4-FFF2-40B4-BE49-F238E27FC236}">
                <a16:creationId xmlns:a16="http://schemas.microsoft.com/office/drawing/2014/main" id="{9BD93C3A-7E28-E4CB-23BA-6D1663327CBE}"/>
              </a:ext>
            </a:extLst>
          </p:cNvPr>
          <p:cNvSpPr txBox="1"/>
          <p:nvPr/>
        </p:nvSpPr>
        <p:spPr>
          <a:xfrm>
            <a:off x="942307" y="3695673"/>
            <a:ext cx="9689529" cy="1891287"/>
          </a:xfrm>
          <a:prstGeom prst="rect">
            <a:avLst/>
          </a:prstGeom>
          <a:noFill/>
        </p:spPr>
        <p:txBody>
          <a:bodyPr wrap="square">
            <a:spAutoFit/>
          </a:bodyPr>
          <a:lstStyle/>
          <a:p>
            <a:pPr marL="342900" indent="-342900" algn="l">
              <a:lnSpc>
                <a:spcPct val="150000"/>
              </a:lnSpc>
              <a:buAutoNum type="arabicPeriod"/>
            </a:pPr>
            <a:r>
              <a:rPr lang="en-US" sz="2000" b="1" i="0" u="none" strike="noStrike" dirty="0">
                <a:effectLst/>
                <a:latin typeface="__fkGroteskNeue_598ab8"/>
              </a:rPr>
              <a:t>Improve access to healthcare:</a:t>
            </a:r>
            <a:br>
              <a:rPr lang="en-US" sz="2000" b="0" i="0" u="none" strike="noStrike" dirty="0">
                <a:effectLst/>
                <a:latin typeface="__fkGroteskNeue_598ab8"/>
              </a:rPr>
            </a:br>
            <a:r>
              <a:rPr lang="en-US" sz="2000" b="0" i="0" u="none" strike="noStrike" dirty="0">
                <a:effectLst/>
                <a:latin typeface="__fkGroteskNeue_598ab8"/>
              </a:rPr>
              <a:t>Health policies can expand insurance coverage and make healthcare services more accessible and affordable for the population. For example, the Affordable Care Act in the US significantly increased the number of insured Americans.</a:t>
            </a:r>
          </a:p>
        </p:txBody>
      </p:sp>
      <p:sp>
        <p:nvSpPr>
          <p:cNvPr id="11" name="TextBox 10">
            <a:extLst>
              <a:ext uri="{FF2B5EF4-FFF2-40B4-BE49-F238E27FC236}">
                <a16:creationId xmlns:a16="http://schemas.microsoft.com/office/drawing/2014/main" id="{6B94FD14-04F6-AA49-AEDB-F96B01602AC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Importance of Health Policies</a:t>
            </a:r>
          </a:p>
        </p:txBody>
      </p:sp>
    </p:spTree>
    <p:extLst>
      <p:ext uri="{BB962C8B-B14F-4D97-AF65-F5344CB8AC3E}">
        <p14:creationId xmlns:p14="http://schemas.microsoft.com/office/powerpoint/2010/main" val="1655895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6142C-2224-24E7-B0E0-9FAE66BDEE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C9D6FF-E594-68AF-FCED-C4B3A17D08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8349F121-5112-975B-7775-9B2C11C5F115}"/>
              </a:ext>
            </a:extLst>
          </p:cNvPr>
          <p:cNvSpPr txBox="1"/>
          <p:nvPr/>
        </p:nvSpPr>
        <p:spPr>
          <a:xfrm>
            <a:off x="942307" y="1976157"/>
            <a:ext cx="5365502" cy="458011"/>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Health policy is essential because of the following:</a:t>
            </a:r>
            <a:r>
              <a:rPr lang="en-US" dirty="0">
                <a:solidFill>
                  <a:srgbClr val="C00000"/>
                </a:solidFill>
                <a:latin typeface="Times New Roman" panose="02020603050405020304" pitchFamily="18" charset="0"/>
                <a:cs typeface="Times New Roman" panose="02020603050405020304" pitchFamily="18" charset="0"/>
              </a:rPr>
              <a:t> </a:t>
            </a:r>
          </a:p>
        </p:txBody>
      </p:sp>
      <p:grpSp>
        <p:nvGrpSpPr>
          <p:cNvPr id="6" name="Group 5">
            <a:extLst>
              <a:ext uri="{FF2B5EF4-FFF2-40B4-BE49-F238E27FC236}">
                <a16:creationId xmlns:a16="http://schemas.microsoft.com/office/drawing/2014/main" id="{C44748BE-DC42-3DCA-AFA5-0DDABD4DD2A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54B8DED-A458-A250-36CD-53B9CB3ED8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FF0A26D-D253-347C-398B-5548AAA53AF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BE3DE36-BA4D-9C3C-CFD0-9568A24FADD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5B75B351-9493-F6E3-3C76-6B4E180B39B7}"/>
              </a:ext>
            </a:extLst>
          </p:cNvPr>
          <p:cNvSpPr txBox="1"/>
          <p:nvPr/>
        </p:nvSpPr>
        <p:spPr>
          <a:xfrm>
            <a:off x="942307" y="2402333"/>
            <a:ext cx="9689529" cy="1891287"/>
          </a:xfrm>
          <a:prstGeom prst="rect">
            <a:avLst/>
          </a:prstGeom>
          <a:noFill/>
        </p:spPr>
        <p:txBody>
          <a:bodyPr wrap="square">
            <a:spAutoFit/>
          </a:bodyPr>
          <a:lstStyle/>
          <a:p>
            <a:pPr algn="l">
              <a:lnSpc>
                <a:spcPct val="150000"/>
              </a:lnSpc>
            </a:pPr>
            <a:r>
              <a:rPr lang="en-US" sz="2000" b="1" i="0" u="none" strike="noStrike" dirty="0">
                <a:effectLst/>
                <a:latin typeface="__fkGroteskNeue_598ab8"/>
              </a:rPr>
              <a:t>2. Enhance quality of care: </a:t>
            </a:r>
            <a:br>
              <a:rPr lang="en-US" sz="2000" b="0" i="0" u="none" strike="noStrike" dirty="0">
                <a:effectLst/>
                <a:latin typeface="__fkGroteskNeue_598ab8"/>
              </a:rPr>
            </a:br>
            <a:r>
              <a:rPr lang="en-US" sz="2000" b="0" i="0" u="none" strike="noStrike" dirty="0">
                <a:effectLst/>
                <a:latin typeface="__fkGroteskNeue_598ab8"/>
              </a:rPr>
              <a:t>Policies can set standards for healthcare delivery, promote evidence-based practices, and implement quality improvement initiatives. This helps ensure that patients receive high-quality, safe care.</a:t>
            </a:r>
          </a:p>
        </p:txBody>
      </p:sp>
      <p:sp>
        <p:nvSpPr>
          <p:cNvPr id="11" name="TextBox 10">
            <a:extLst>
              <a:ext uri="{FF2B5EF4-FFF2-40B4-BE49-F238E27FC236}">
                <a16:creationId xmlns:a16="http://schemas.microsoft.com/office/drawing/2014/main" id="{D750E4B3-7EC1-6495-7DDC-A0A29CA0F6CA}"/>
              </a:ext>
            </a:extLst>
          </p:cNvPr>
          <p:cNvSpPr txBox="1"/>
          <p:nvPr/>
        </p:nvSpPr>
        <p:spPr>
          <a:xfrm>
            <a:off x="942307" y="4145912"/>
            <a:ext cx="9689529" cy="1891287"/>
          </a:xfrm>
          <a:prstGeom prst="rect">
            <a:avLst/>
          </a:prstGeom>
          <a:noFill/>
        </p:spPr>
        <p:txBody>
          <a:bodyPr wrap="square">
            <a:spAutoFit/>
          </a:bodyPr>
          <a:lstStyle/>
          <a:p>
            <a:pPr>
              <a:lnSpc>
                <a:spcPct val="150000"/>
              </a:lnSpc>
            </a:pPr>
            <a:r>
              <a:rPr lang="en-US" sz="2000" b="1" i="0" u="none" strike="noStrike" dirty="0">
                <a:effectLst/>
                <a:latin typeface="__fkGroteskNeue_598ab8"/>
              </a:rPr>
              <a:t>3. Address public health challenges: </a:t>
            </a:r>
            <a:br>
              <a:rPr lang="en-US" sz="2000" b="0" i="0" u="none" strike="noStrike" dirty="0">
                <a:effectLst/>
                <a:latin typeface="__fkGroteskNeue_598ab8"/>
              </a:rPr>
            </a:br>
            <a:r>
              <a:rPr lang="en-US" sz="2000" b="0" i="0" u="none" strike="noStrike" dirty="0">
                <a:effectLst/>
                <a:latin typeface="__fkGroteskNeue_598ab8"/>
              </a:rPr>
              <a:t>Health policies are essential for tackling major public health issues like infectious disease control, chronic disease prevention, and health promotion. They provide frameworks for coordinated action.</a:t>
            </a:r>
          </a:p>
        </p:txBody>
      </p:sp>
      <p:sp>
        <p:nvSpPr>
          <p:cNvPr id="12" name="TextBox 11">
            <a:extLst>
              <a:ext uri="{FF2B5EF4-FFF2-40B4-BE49-F238E27FC236}">
                <a16:creationId xmlns:a16="http://schemas.microsoft.com/office/drawing/2014/main" id="{F10D3F1D-C60A-DC81-FB91-7CB8E905915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Importance of Health Policies</a:t>
            </a:r>
          </a:p>
        </p:txBody>
      </p:sp>
    </p:spTree>
    <p:extLst>
      <p:ext uri="{BB962C8B-B14F-4D97-AF65-F5344CB8AC3E}">
        <p14:creationId xmlns:p14="http://schemas.microsoft.com/office/powerpoint/2010/main" val="1767482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ECEDD-4F63-84B1-BAF8-A1276829B1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4AE5E9-9B00-C5B4-9575-724702C32A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F4B71E69-287B-A16B-75B3-9273C8F34C49}"/>
              </a:ext>
            </a:extLst>
          </p:cNvPr>
          <p:cNvSpPr txBox="1"/>
          <p:nvPr/>
        </p:nvSpPr>
        <p:spPr>
          <a:xfrm>
            <a:off x="942309" y="2186695"/>
            <a:ext cx="5365502" cy="458011"/>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Health policy is essential because of the following:</a:t>
            </a:r>
            <a:r>
              <a:rPr lang="en-US" dirty="0">
                <a:solidFill>
                  <a:srgbClr val="C00000"/>
                </a:solidFill>
                <a:latin typeface="Times New Roman" panose="02020603050405020304" pitchFamily="18" charset="0"/>
                <a:cs typeface="Times New Roman" panose="02020603050405020304" pitchFamily="18" charset="0"/>
              </a:rPr>
              <a:t> </a:t>
            </a:r>
          </a:p>
        </p:txBody>
      </p:sp>
      <p:grpSp>
        <p:nvGrpSpPr>
          <p:cNvPr id="6" name="Group 5">
            <a:extLst>
              <a:ext uri="{FF2B5EF4-FFF2-40B4-BE49-F238E27FC236}">
                <a16:creationId xmlns:a16="http://schemas.microsoft.com/office/drawing/2014/main" id="{67634F29-CF23-6DC5-41A4-5BC646A75B0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090CB1E-3EF4-A1BE-884E-325EB0DC6D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3624C59-B60B-CA38-ACB3-03AFE6D85D9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4AF35D7-AF04-8495-A60F-C771029FEBF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76599317-E394-4239-FE00-C019BD7C16CE}"/>
              </a:ext>
            </a:extLst>
          </p:cNvPr>
          <p:cNvSpPr txBox="1"/>
          <p:nvPr/>
        </p:nvSpPr>
        <p:spPr>
          <a:xfrm>
            <a:off x="942308" y="2747879"/>
            <a:ext cx="968952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4. Reduce health disparities: </a:t>
            </a:r>
            <a:br>
              <a:rPr lang="en-US" sz="2000" b="0" i="0" u="none" strike="noStrike" dirty="0">
                <a:effectLst/>
                <a:latin typeface="__fkGroteskNeue_598ab8"/>
              </a:rPr>
            </a:br>
            <a:r>
              <a:rPr lang="en-US" sz="2000" b="0" i="0" u="none" strike="noStrike" dirty="0">
                <a:effectLst/>
                <a:latin typeface="__fkGroteskNeue_598ab8"/>
              </a:rPr>
              <a:t>Well-designed policies can target vulnerable populations and work to reduce inequities in health outcomes between different socioeconomic and demographic groups.</a:t>
            </a:r>
          </a:p>
        </p:txBody>
      </p:sp>
      <p:sp>
        <p:nvSpPr>
          <p:cNvPr id="11" name="TextBox 10">
            <a:extLst>
              <a:ext uri="{FF2B5EF4-FFF2-40B4-BE49-F238E27FC236}">
                <a16:creationId xmlns:a16="http://schemas.microsoft.com/office/drawing/2014/main" id="{1D4C9979-672A-6AAE-4384-5B0D70E8ABE7}"/>
              </a:ext>
            </a:extLst>
          </p:cNvPr>
          <p:cNvSpPr txBox="1"/>
          <p:nvPr/>
        </p:nvSpPr>
        <p:spPr>
          <a:xfrm>
            <a:off x="942307" y="4145912"/>
            <a:ext cx="968952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5. Guide resource allocation: </a:t>
            </a:r>
            <a:br>
              <a:rPr lang="en-US" sz="2000" b="0" i="0" u="none" strike="noStrike" dirty="0">
                <a:effectLst/>
                <a:latin typeface="__fkGroteskNeue_598ab8"/>
              </a:rPr>
            </a:br>
            <a:r>
              <a:rPr lang="en-US" sz="2000" b="0" i="0" u="none" strike="noStrike" dirty="0">
                <a:effectLst/>
                <a:latin typeface="__fkGroteskNeue_598ab8"/>
              </a:rPr>
              <a:t>Policies help determine how healthcare resources and funding are distributed across different programs, services, and regions.</a:t>
            </a:r>
          </a:p>
        </p:txBody>
      </p:sp>
      <p:sp>
        <p:nvSpPr>
          <p:cNvPr id="3" name="TextBox 2">
            <a:extLst>
              <a:ext uri="{FF2B5EF4-FFF2-40B4-BE49-F238E27FC236}">
                <a16:creationId xmlns:a16="http://schemas.microsoft.com/office/drawing/2014/main" id="{0EFBA797-8972-9DD8-9393-8DBD9363150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Importance of Health Policies</a:t>
            </a:r>
          </a:p>
        </p:txBody>
      </p:sp>
    </p:spTree>
    <p:extLst>
      <p:ext uri="{BB962C8B-B14F-4D97-AF65-F5344CB8AC3E}">
        <p14:creationId xmlns:p14="http://schemas.microsoft.com/office/powerpoint/2010/main" val="19209814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ECDC2-6562-F920-5713-B511469BFD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EEDE6C-C94A-B87A-EA61-AE78DE2A70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D15E46C4-569C-4B61-7A49-7A72F894E069}"/>
              </a:ext>
            </a:extLst>
          </p:cNvPr>
          <p:cNvSpPr txBox="1"/>
          <p:nvPr/>
        </p:nvSpPr>
        <p:spPr>
          <a:xfrm>
            <a:off x="942309" y="2186695"/>
            <a:ext cx="5365502" cy="458011"/>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Health policy is essential because of the following:</a:t>
            </a:r>
            <a:r>
              <a:rPr lang="en-US" dirty="0">
                <a:solidFill>
                  <a:srgbClr val="C00000"/>
                </a:solidFill>
                <a:latin typeface="Times New Roman" panose="02020603050405020304" pitchFamily="18" charset="0"/>
                <a:cs typeface="Times New Roman" panose="02020603050405020304" pitchFamily="18" charset="0"/>
              </a:rPr>
              <a:t> </a:t>
            </a:r>
          </a:p>
        </p:txBody>
      </p:sp>
      <p:grpSp>
        <p:nvGrpSpPr>
          <p:cNvPr id="6" name="Group 5">
            <a:extLst>
              <a:ext uri="{FF2B5EF4-FFF2-40B4-BE49-F238E27FC236}">
                <a16:creationId xmlns:a16="http://schemas.microsoft.com/office/drawing/2014/main" id="{1FE05D67-495B-DAF6-E4A0-C5638F72718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25268BD-C3D3-92F5-8DFE-5048D65ACE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4CD7D67-B672-5199-967E-A6008E35B95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924EBBD-35F2-D032-D0F5-9482EB652C56}"/>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7F5433EF-E298-F167-33F7-FEDD945D6CD4}"/>
              </a:ext>
            </a:extLst>
          </p:cNvPr>
          <p:cNvSpPr txBox="1"/>
          <p:nvPr/>
        </p:nvSpPr>
        <p:spPr>
          <a:xfrm>
            <a:off x="942308" y="2747879"/>
            <a:ext cx="968952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6. Promote preventive care: </a:t>
            </a:r>
            <a:br>
              <a:rPr lang="en-US" sz="2000" b="0" i="0" u="none" strike="noStrike" dirty="0">
                <a:effectLst/>
                <a:latin typeface="__fkGroteskNeue_598ab8"/>
              </a:rPr>
            </a:br>
            <a:r>
              <a:rPr lang="en-US" sz="2000" b="0" i="0" u="none" strike="noStrike" dirty="0">
                <a:effectLst/>
                <a:latin typeface="__fkGroteskNeue_598ab8"/>
              </a:rPr>
              <a:t>Many health policies emphasize disease prevention and health promotion, which can improve population health and reduce healthcare costs in the long run.</a:t>
            </a:r>
          </a:p>
        </p:txBody>
      </p:sp>
      <p:sp>
        <p:nvSpPr>
          <p:cNvPr id="11" name="TextBox 10">
            <a:extLst>
              <a:ext uri="{FF2B5EF4-FFF2-40B4-BE49-F238E27FC236}">
                <a16:creationId xmlns:a16="http://schemas.microsoft.com/office/drawing/2014/main" id="{A2512B76-FA13-01F9-58C8-EA87B6D48F04}"/>
              </a:ext>
            </a:extLst>
          </p:cNvPr>
          <p:cNvSpPr txBox="1"/>
          <p:nvPr/>
        </p:nvSpPr>
        <p:spPr>
          <a:xfrm>
            <a:off x="942307" y="4145912"/>
            <a:ext cx="968952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7. Regulate the healthcare industry: </a:t>
            </a:r>
            <a:br>
              <a:rPr lang="en-US" sz="2000" b="0" i="0" u="none" strike="noStrike" dirty="0">
                <a:effectLst/>
                <a:latin typeface="__fkGroteskNeue_598ab8"/>
              </a:rPr>
            </a:br>
            <a:r>
              <a:rPr lang="en-US" sz="2000" b="0" i="0" u="none" strike="noStrike" dirty="0">
                <a:effectLst/>
                <a:latin typeface="__fkGroteskNeue_598ab8"/>
              </a:rPr>
              <a:t>Policies provide oversight of healthcare providers, insurers, pharmaceutical companies, and other industry players to protect patient interests.</a:t>
            </a:r>
          </a:p>
        </p:txBody>
      </p:sp>
      <p:sp>
        <p:nvSpPr>
          <p:cNvPr id="3" name="TextBox 2">
            <a:extLst>
              <a:ext uri="{FF2B5EF4-FFF2-40B4-BE49-F238E27FC236}">
                <a16:creationId xmlns:a16="http://schemas.microsoft.com/office/drawing/2014/main" id="{0220BA3F-EAE0-7232-C1D7-5B7DA6154FE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Importance of Health Policies</a:t>
            </a:r>
          </a:p>
        </p:txBody>
      </p:sp>
    </p:spTree>
    <p:extLst>
      <p:ext uri="{BB962C8B-B14F-4D97-AF65-F5344CB8AC3E}">
        <p14:creationId xmlns:p14="http://schemas.microsoft.com/office/powerpoint/2010/main" val="2489749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EDEFC-272C-8E40-F711-690D7AE7D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44FB81-C9D1-2567-144F-0A5E5A28F56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a:extLst>
              <a:ext uri="{FF2B5EF4-FFF2-40B4-BE49-F238E27FC236}">
                <a16:creationId xmlns:a16="http://schemas.microsoft.com/office/drawing/2014/main" id="{650EA6CD-591F-DFE1-F2BF-D571EDCCA780}"/>
              </a:ext>
            </a:extLst>
          </p:cNvPr>
          <p:cNvSpPr txBox="1"/>
          <p:nvPr/>
        </p:nvSpPr>
        <p:spPr>
          <a:xfrm>
            <a:off x="1102000" y="1951582"/>
            <a:ext cx="5365502" cy="458011"/>
          </a:xfrm>
          <a:prstGeom prst="rect">
            <a:avLst/>
          </a:prstGeom>
          <a:noFill/>
        </p:spPr>
        <p:txBody>
          <a:bodyPr wrap="square" lIns="91440" tIns="45720" rIns="91440" bIns="45720" rtlCol="0" anchor="t">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Health policy is essential because of the following:</a:t>
            </a:r>
            <a:r>
              <a:rPr lang="en-US" dirty="0">
                <a:solidFill>
                  <a:srgbClr val="C00000"/>
                </a:solidFill>
                <a:latin typeface="Times New Roman" panose="02020603050405020304" pitchFamily="18" charset="0"/>
                <a:cs typeface="Times New Roman" panose="02020603050405020304" pitchFamily="18" charset="0"/>
              </a:rPr>
              <a:t> </a:t>
            </a:r>
          </a:p>
        </p:txBody>
      </p:sp>
      <p:grpSp>
        <p:nvGrpSpPr>
          <p:cNvPr id="6" name="Group 5">
            <a:extLst>
              <a:ext uri="{FF2B5EF4-FFF2-40B4-BE49-F238E27FC236}">
                <a16:creationId xmlns:a16="http://schemas.microsoft.com/office/drawing/2014/main" id="{2C2D4DDC-5096-2CF4-D9C9-852B6F99B0C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4545703-738A-91EA-7421-35386EAFBF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2C02F29-F51D-23A3-1E7E-E23F7D52556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F48E81A-7521-3060-E4FE-3136804B6430}"/>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AAF5C6E5-964A-7CDA-7DED-35B559B4EEA4}"/>
              </a:ext>
            </a:extLst>
          </p:cNvPr>
          <p:cNvSpPr txBox="1"/>
          <p:nvPr/>
        </p:nvSpPr>
        <p:spPr>
          <a:xfrm>
            <a:off x="942306" y="2387406"/>
            <a:ext cx="9689529" cy="967957"/>
          </a:xfrm>
          <a:prstGeom prst="rect">
            <a:avLst/>
          </a:prstGeom>
          <a:noFill/>
        </p:spPr>
        <p:txBody>
          <a:bodyPr wrap="square">
            <a:spAutoFit/>
          </a:bodyPr>
          <a:lstStyle/>
          <a:p>
            <a:pPr>
              <a:lnSpc>
                <a:spcPct val="150000"/>
              </a:lnSpc>
            </a:pPr>
            <a:r>
              <a:rPr lang="en-US" sz="2000" b="1" i="0" u="none" strike="noStrike" dirty="0">
                <a:effectLst/>
                <a:latin typeface="__fkGroteskNeue_598ab8"/>
              </a:rPr>
              <a:t>8. Advance medical research: </a:t>
            </a:r>
            <a:br>
              <a:rPr lang="en-US" sz="2000" b="0" i="0" u="none" strike="noStrike" dirty="0">
                <a:effectLst/>
                <a:latin typeface="__fkGroteskNeue_598ab8"/>
              </a:rPr>
            </a:br>
            <a:r>
              <a:rPr lang="en-US" sz="2000" b="0" i="0" u="none" strike="noStrike" dirty="0">
                <a:effectLst/>
                <a:latin typeface="__fkGroteskNeue_598ab8"/>
              </a:rPr>
              <a:t>Health policies can direct funding and set priorities for medical research and innovation. </a:t>
            </a:r>
          </a:p>
        </p:txBody>
      </p:sp>
      <p:sp>
        <p:nvSpPr>
          <p:cNvPr id="11" name="TextBox 10">
            <a:extLst>
              <a:ext uri="{FF2B5EF4-FFF2-40B4-BE49-F238E27FC236}">
                <a16:creationId xmlns:a16="http://schemas.microsoft.com/office/drawing/2014/main" id="{3FB45B65-99BD-CE7D-1BFD-BCDC7C4077CD}"/>
              </a:ext>
            </a:extLst>
          </p:cNvPr>
          <p:cNvSpPr txBox="1"/>
          <p:nvPr/>
        </p:nvSpPr>
        <p:spPr>
          <a:xfrm>
            <a:off x="942306" y="3351243"/>
            <a:ext cx="968952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9. Respond to health crises: </a:t>
            </a:r>
            <a:br>
              <a:rPr lang="en-US" sz="2000" b="0" i="0" u="none" strike="noStrike" dirty="0">
                <a:effectLst/>
                <a:latin typeface="__fkGroteskNeue_598ab8"/>
              </a:rPr>
            </a:br>
            <a:r>
              <a:rPr lang="en-US" sz="2000" b="0" i="0" u="none" strike="noStrike" dirty="0">
                <a:effectLst/>
                <a:latin typeface="__fkGroteskNeue_598ab8"/>
              </a:rPr>
              <a:t>Policies provide frameworks for emergency preparedness and coordinated responses to public health emergencies like pandemics.</a:t>
            </a:r>
          </a:p>
        </p:txBody>
      </p:sp>
      <p:sp>
        <p:nvSpPr>
          <p:cNvPr id="3" name="TextBox 2">
            <a:extLst>
              <a:ext uri="{FF2B5EF4-FFF2-40B4-BE49-F238E27FC236}">
                <a16:creationId xmlns:a16="http://schemas.microsoft.com/office/drawing/2014/main" id="{B10E1374-6F19-5000-EB87-1C21627BBD47}"/>
              </a:ext>
            </a:extLst>
          </p:cNvPr>
          <p:cNvSpPr txBox="1"/>
          <p:nvPr/>
        </p:nvSpPr>
        <p:spPr>
          <a:xfrm>
            <a:off x="942306" y="4703575"/>
            <a:ext cx="10185477"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10. Protect patient rights: </a:t>
            </a:r>
            <a:br>
              <a:rPr lang="en-US" sz="2000" b="0" i="0" u="none" strike="noStrike" dirty="0">
                <a:effectLst/>
                <a:latin typeface="__fkGroteskNeue_598ab8"/>
              </a:rPr>
            </a:br>
            <a:r>
              <a:rPr lang="en-US" sz="2000" b="0" i="0" u="none" strike="noStrike" dirty="0">
                <a:effectLst/>
                <a:latin typeface="__fkGroteskNeue_598ab8"/>
              </a:rPr>
              <a:t>It focuses on safeguarding patient privacy, ensuring informed consent, and protecting other patient rights.</a:t>
            </a:r>
          </a:p>
        </p:txBody>
      </p:sp>
      <p:sp>
        <p:nvSpPr>
          <p:cNvPr id="7" name="TextBox 6">
            <a:extLst>
              <a:ext uri="{FF2B5EF4-FFF2-40B4-BE49-F238E27FC236}">
                <a16:creationId xmlns:a16="http://schemas.microsoft.com/office/drawing/2014/main" id="{D6394D67-F8BF-B3CD-85F7-B3697532C8E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Importance of Health Policies</a:t>
            </a:r>
          </a:p>
        </p:txBody>
      </p:sp>
    </p:spTree>
    <p:extLst>
      <p:ext uri="{BB962C8B-B14F-4D97-AF65-F5344CB8AC3E}">
        <p14:creationId xmlns:p14="http://schemas.microsoft.com/office/powerpoint/2010/main" val="4170923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183F1-3397-EB94-54C9-0E081AD3E2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C219B-C221-A578-FF21-39D06E5CBA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9318C5A2-A105-9996-E747-E971479A74E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02E6358-FC79-F38E-6BE6-B512E27F15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AD03599-CB1B-B31B-5013-F7A1F606CB5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6EE736F-0ECC-5407-F6B4-B3C47CEDC80A}"/>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1" name="TextBox 10">
            <a:extLst>
              <a:ext uri="{FF2B5EF4-FFF2-40B4-BE49-F238E27FC236}">
                <a16:creationId xmlns:a16="http://schemas.microsoft.com/office/drawing/2014/main" id="{44B9F2D4-C771-7663-4D92-4D029A5CD5E9}"/>
              </a:ext>
            </a:extLst>
          </p:cNvPr>
          <p:cNvSpPr txBox="1"/>
          <p:nvPr/>
        </p:nvSpPr>
        <p:spPr>
          <a:xfrm>
            <a:off x="1696064" y="3248101"/>
            <a:ext cx="8524567" cy="1654748"/>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lnSpc>
                <a:spcPct val="150000"/>
              </a:lnSpc>
            </a:pPr>
            <a:r>
              <a:rPr lang="en-US" sz="3600" dirty="0">
                <a:latin typeface="Times New Roman" panose="02020603050405020304" pitchFamily="18" charset="0"/>
                <a:cs typeface="Times New Roman" panose="02020603050405020304" pitchFamily="18" charset="0"/>
              </a:rPr>
              <a:t>Challenges of Developing Effective Health Policies</a:t>
            </a:r>
          </a:p>
        </p:txBody>
      </p:sp>
    </p:spTree>
    <p:extLst>
      <p:ext uri="{BB962C8B-B14F-4D97-AF65-F5344CB8AC3E}">
        <p14:creationId xmlns:p14="http://schemas.microsoft.com/office/powerpoint/2010/main" val="288911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0CD21-7660-6A85-ECAD-C138E11716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CAE469-F8AE-208A-8F86-0B4A808149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43D2CF62-C75A-28DF-50D2-611259A976F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C096314-9C7D-291D-C8BC-831B8A2FE2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620C558-711E-7F42-85DB-AFBC6F63FE3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FF07276-FAD0-517F-01C0-F3505DB3C0F4}"/>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B3F81665-81A9-F939-BF7C-DD23CCEF64D0}"/>
              </a:ext>
            </a:extLst>
          </p:cNvPr>
          <p:cNvSpPr txBox="1"/>
          <p:nvPr/>
        </p:nvSpPr>
        <p:spPr>
          <a:xfrm>
            <a:off x="761998" y="2142117"/>
            <a:ext cx="9689529" cy="1801391"/>
          </a:xfrm>
          <a:prstGeom prst="rect">
            <a:avLst/>
          </a:prstGeom>
          <a:noFill/>
        </p:spPr>
        <p:txBody>
          <a:bodyPr wrap="square">
            <a:spAutoFit/>
          </a:bodyPr>
          <a:lstStyle/>
          <a:p>
            <a:pPr>
              <a:lnSpc>
                <a:spcPct val="150000"/>
              </a:lnSpc>
            </a:pPr>
            <a:r>
              <a:rPr lang="en-US" sz="1900" b="1" i="0" u="none" strike="noStrike" dirty="0">
                <a:effectLst/>
                <a:latin typeface="__fkGroteskNeue_598ab8"/>
              </a:rPr>
              <a:t>1. Conceptual challenges: </a:t>
            </a:r>
            <a:endParaRPr lang="en-US" sz="1900" dirty="0">
              <a:latin typeface="__fkGroteskNeue_598ab8"/>
            </a:endParaRPr>
          </a:p>
          <a:p>
            <a:pPr marL="285750" indent="-285750">
              <a:lnSpc>
                <a:spcPct val="150000"/>
              </a:lnSpc>
              <a:buFont typeface="Arial" panose="020B0604020202020204" pitchFamily="34" charset="0"/>
              <a:buChar char="•"/>
            </a:pPr>
            <a:r>
              <a:rPr lang="en-US" sz="1900" b="0" i="0" u="none" strike="noStrike" dirty="0">
                <a:effectLst/>
                <a:latin typeface="__fkGroteskNeue_598ab8"/>
              </a:rPr>
              <a:t>Lack of clarity on what integrated care or other health policy concepts actually mean. </a:t>
            </a:r>
          </a:p>
          <a:p>
            <a:pPr marL="285750" indent="-285750">
              <a:lnSpc>
                <a:spcPct val="150000"/>
              </a:lnSpc>
              <a:buFont typeface="Arial" panose="020B0604020202020204" pitchFamily="34" charset="0"/>
              <a:buChar char="•"/>
            </a:pPr>
            <a:r>
              <a:rPr lang="en-US" sz="1900" b="0" i="0" u="none" strike="noStrike" dirty="0">
                <a:effectLst/>
                <a:latin typeface="__fkGroteskNeue_598ab8"/>
              </a:rPr>
              <a:t>Difficulty in defining and measuring the success of health policies. </a:t>
            </a:r>
          </a:p>
          <a:p>
            <a:pPr marL="285750" indent="-285750">
              <a:lnSpc>
                <a:spcPct val="150000"/>
              </a:lnSpc>
              <a:buFont typeface="Arial" panose="020B0604020202020204" pitchFamily="34" charset="0"/>
              <a:buChar char="•"/>
            </a:pPr>
            <a:r>
              <a:rPr lang="en-US" sz="1900" b="0" i="0" u="none" strike="noStrike" dirty="0">
                <a:effectLst/>
                <a:latin typeface="__fkGroteskNeue_598ab8"/>
              </a:rPr>
              <a:t>The </a:t>
            </a:r>
            <a:r>
              <a:rPr lang="en-US" sz="1900" dirty="0">
                <a:latin typeface="__fkGroteskNeue_598ab8"/>
              </a:rPr>
              <a:t>c</a:t>
            </a:r>
            <a:r>
              <a:rPr lang="en-US" sz="1900" b="0" i="0" u="none" strike="noStrike" dirty="0">
                <a:effectLst/>
                <a:latin typeface="__fkGroteskNeue_598ab8"/>
              </a:rPr>
              <a:t>omplexity of healthcare systems makes it challenging to design comprehensive policies</a:t>
            </a:r>
            <a:r>
              <a:rPr lang="en-US" sz="1900" dirty="0">
                <a:latin typeface="__fkGroteskNeue_598ab8"/>
              </a:rPr>
              <a:t>. </a:t>
            </a:r>
            <a:endParaRPr lang="en-US" sz="1900" b="0" i="0" u="none" strike="noStrike" dirty="0">
              <a:effectLst/>
              <a:latin typeface="__fkGroteskNeue_598ab8"/>
            </a:endParaRPr>
          </a:p>
        </p:txBody>
      </p:sp>
      <p:sp>
        <p:nvSpPr>
          <p:cNvPr id="7" name="TextBox 6">
            <a:extLst>
              <a:ext uri="{FF2B5EF4-FFF2-40B4-BE49-F238E27FC236}">
                <a16:creationId xmlns:a16="http://schemas.microsoft.com/office/drawing/2014/main" id="{8B221312-4B9B-A17F-DFAB-E8D466AA0123}"/>
              </a:ext>
            </a:extLst>
          </p:cNvPr>
          <p:cNvSpPr txBox="1"/>
          <p:nvPr/>
        </p:nvSpPr>
        <p:spPr>
          <a:xfrm>
            <a:off x="761999" y="3986066"/>
            <a:ext cx="9689529" cy="1801391"/>
          </a:xfrm>
          <a:prstGeom prst="rect">
            <a:avLst/>
          </a:prstGeom>
          <a:noFill/>
        </p:spPr>
        <p:txBody>
          <a:bodyPr wrap="square">
            <a:spAutoFit/>
          </a:bodyPr>
          <a:lstStyle/>
          <a:p>
            <a:pPr>
              <a:lnSpc>
                <a:spcPct val="150000"/>
              </a:lnSpc>
            </a:pPr>
            <a:r>
              <a:rPr lang="en-US" sz="1900" b="1" i="0" u="none" strike="noStrike" dirty="0">
                <a:effectLst/>
                <a:latin typeface="__fkGroteskNeue_598ab8"/>
              </a:rPr>
              <a:t>2. Resource challenges: </a:t>
            </a:r>
          </a:p>
          <a:p>
            <a:pPr marL="285750" indent="-285750">
              <a:lnSpc>
                <a:spcPct val="150000"/>
              </a:lnSpc>
              <a:buFont typeface="Arial" panose="020B0604020202020204" pitchFamily="34" charset="0"/>
              <a:buChar char="•"/>
            </a:pPr>
            <a:r>
              <a:rPr lang="en-US" sz="1900" dirty="0">
                <a:latin typeface="__fkGroteskNeue_598ab8"/>
              </a:rPr>
              <a:t>Insufficient funding allocated to health programs and policy implementation. </a:t>
            </a:r>
          </a:p>
          <a:p>
            <a:pPr marL="285750" indent="-285750">
              <a:lnSpc>
                <a:spcPct val="150000"/>
              </a:lnSpc>
              <a:buFont typeface="Arial" panose="020B0604020202020204" pitchFamily="34" charset="0"/>
              <a:buChar char="•"/>
            </a:pPr>
            <a:r>
              <a:rPr lang="en-US" sz="1900" dirty="0">
                <a:latin typeface="__fkGroteskNeue_598ab8"/>
              </a:rPr>
              <a:t>Lack of adequate facilities, supplies, and skilled healthcare workers. </a:t>
            </a:r>
          </a:p>
          <a:p>
            <a:pPr marL="285750" indent="-285750">
              <a:lnSpc>
                <a:spcPct val="150000"/>
              </a:lnSpc>
              <a:buFont typeface="Arial" panose="020B0604020202020204" pitchFamily="34" charset="0"/>
              <a:buChar char="•"/>
            </a:pPr>
            <a:r>
              <a:rPr lang="en-US" sz="1900" dirty="0">
                <a:latin typeface="__fkGroteskNeue_598ab8"/>
              </a:rPr>
              <a:t>Infrastructure deficiencies, especially in rural/remote areas. </a:t>
            </a:r>
          </a:p>
        </p:txBody>
      </p:sp>
      <p:sp>
        <p:nvSpPr>
          <p:cNvPr id="9" name="TextBox 8">
            <a:extLst>
              <a:ext uri="{FF2B5EF4-FFF2-40B4-BE49-F238E27FC236}">
                <a16:creationId xmlns:a16="http://schemas.microsoft.com/office/drawing/2014/main" id="{A1C66E24-A313-BE16-DDC1-4CAFE35565F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Challenges of developing health policies</a:t>
            </a:r>
          </a:p>
        </p:txBody>
      </p:sp>
    </p:spTree>
    <p:extLst>
      <p:ext uri="{BB962C8B-B14F-4D97-AF65-F5344CB8AC3E}">
        <p14:creationId xmlns:p14="http://schemas.microsoft.com/office/powerpoint/2010/main" val="411527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5A7F4-E42B-802D-026A-608BC4F6E1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3A7CB-11E2-DCF6-2260-142A9062ECC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DAE3FC04-CF28-1F61-EAB7-FF3938D3179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3D2DB3E-5491-1F10-7D87-931A7F7D53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198F725-28EB-F277-9347-65A45F8CE35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CD634C5-49D4-41E3-0344-C7D0199F5973}"/>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6C8D636B-2C49-8BC4-99C5-F6E3C9BC0B1C}"/>
              </a:ext>
            </a:extLst>
          </p:cNvPr>
          <p:cNvSpPr txBox="1"/>
          <p:nvPr/>
        </p:nvSpPr>
        <p:spPr>
          <a:xfrm>
            <a:off x="762000" y="2186696"/>
            <a:ext cx="9689529" cy="1801391"/>
          </a:xfrm>
          <a:prstGeom prst="rect">
            <a:avLst/>
          </a:prstGeom>
          <a:noFill/>
        </p:spPr>
        <p:txBody>
          <a:bodyPr wrap="square">
            <a:spAutoFit/>
          </a:bodyPr>
          <a:lstStyle/>
          <a:p>
            <a:pPr>
              <a:lnSpc>
                <a:spcPct val="150000"/>
              </a:lnSpc>
            </a:pPr>
            <a:r>
              <a:rPr lang="en-US" sz="1900" b="1" i="0" u="none" strike="noStrike" dirty="0">
                <a:effectLst/>
                <a:latin typeface="__fkGroteskNeue_598ab8"/>
              </a:rPr>
              <a:t>3. Political and governance challenges: </a:t>
            </a:r>
            <a:endParaRPr lang="en-US" sz="1900" dirty="0">
              <a:latin typeface="__fkGroteskNeue_598ab8"/>
            </a:endParaRPr>
          </a:p>
          <a:p>
            <a:pPr marL="285750" indent="-285750">
              <a:lnSpc>
                <a:spcPct val="150000"/>
              </a:lnSpc>
              <a:buFont typeface="Arial" panose="020B0604020202020204" pitchFamily="34" charset="0"/>
              <a:buChar char="•"/>
            </a:pPr>
            <a:r>
              <a:rPr lang="en-US" sz="1900" dirty="0">
                <a:latin typeface="__fkGroteskNeue_598ab8"/>
              </a:rPr>
              <a:t>Political instability and changing priorities. </a:t>
            </a:r>
          </a:p>
          <a:p>
            <a:pPr marL="285750" indent="-285750">
              <a:lnSpc>
                <a:spcPct val="150000"/>
              </a:lnSpc>
              <a:buFont typeface="Arial" panose="020B0604020202020204" pitchFamily="34" charset="0"/>
              <a:buChar char="•"/>
            </a:pPr>
            <a:r>
              <a:rPr lang="en-US" sz="1900" dirty="0">
                <a:latin typeface="__fkGroteskNeue_598ab8"/>
              </a:rPr>
              <a:t>Corruption undermining policy implementation. </a:t>
            </a:r>
          </a:p>
          <a:p>
            <a:pPr marL="285750" indent="-285750">
              <a:lnSpc>
                <a:spcPct val="150000"/>
              </a:lnSpc>
              <a:buFont typeface="Arial" panose="020B0604020202020204" pitchFamily="34" charset="0"/>
              <a:buChar char="•"/>
            </a:pPr>
            <a:r>
              <a:rPr lang="en-US" sz="1900" dirty="0">
                <a:latin typeface="__fkGroteskNeue_598ab8"/>
              </a:rPr>
              <a:t>Poor coordination between different agencies and levels of government. </a:t>
            </a:r>
          </a:p>
        </p:txBody>
      </p:sp>
      <p:sp>
        <p:nvSpPr>
          <p:cNvPr id="7" name="TextBox 6">
            <a:extLst>
              <a:ext uri="{FF2B5EF4-FFF2-40B4-BE49-F238E27FC236}">
                <a16:creationId xmlns:a16="http://schemas.microsoft.com/office/drawing/2014/main" id="{25B931B6-DE0A-675E-99D7-D5C9E3937983}"/>
              </a:ext>
            </a:extLst>
          </p:cNvPr>
          <p:cNvSpPr txBox="1"/>
          <p:nvPr/>
        </p:nvSpPr>
        <p:spPr>
          <a:xfrm>
            <a:off x="761999" y="3986066"/>
            <a:ext cx="9689529" cy="1801391"/>
          </a:xfrm>
          <a:prstGeom prst="rect">
            <a:avLst/>
          </a:prstGeom>
          <a:noFill/>
        </p:spPr>
        <p:txBody>
          <a:bodyPr wrap="square">
            <a:spAutoFit/>
          </a:bodyPr>
          <a:lstStyle/>
          <a:p>
            <a:pPr>
              <a:lnSpc>
                <a:spcPct val="150000"/>
              </a:lnSpc>
            </a:pPr>
            <a:r>
              <a:rPr lang="en-US" sz="1900" b="1" i="0" u="none" strike="noStrike" dirty="0">
                <a:effectLst/>
                <a:latin typeface="__fkGroteskNeue_598ab8"/>
              </a:rPr>
              <a:t>4. Implementation barriers: </a:t>
            </a:r>
          </a:p>
          <a:p>
            <a:pPr marL="285750" indent="-285750">
              <a:lnSpc>
                <a:spcPct val="150000"/>
              </a:lnSpc>
              <a:buFont typeface="Arial" panose="020B0604020202020204" pitchFamily="34" charset="0"/>
              <a:buChar char="•"/>
            </a:pPr>
            <a:r>
              <a:rPr lang="en-US" sz="1900" dirty="0">
                <a:latin typeface="__fkGroteskNeue_598ab8"/>
              </a:rPr>
              <a:t>Gap between policy design and on-the-ground implementation. </a:t>
            </a:r>
          </a:p>
          <a:p>
            <a:pPr marL="285750" indent="-285750">
              <a:lnSpc>
                <a:spcPct val="150000"/>
              </a:lnSpc>
              <a:buFont typeface="Arial" panose="020B0604020202020204" pitchFamily="34" charset="0"/>
              <a:buChar char="•"/>
            </a:pPr>
            <a:r>
              <a:rPr lang="en-US" sz="1900" dirty="0">
                <a:latin typeface="__fkGroteskNeue_598ab8"/>
              </a:rPr>
              <a:t>Lack of clear operational guidelines and defined roles/responsibilities. </a:t>
            </a:r>
          </a:p>
          <a:p>
            <a:pPr marL="285750" indent="-285750">
              <a:lnSpc>
                <a:spcPct val="150000"/>
              </a:lnSpc>
              <a:buFont typeface="Arial" panose="020B0604020202020204" pitchFamily="34" charset="0"/>
              <a:buChar char="•"/>
            </a:pPr>
            <a:r>
              <a:rPr lang="en-US" sz="1900" dirty="0">
                <a:latin typeface="__fkGroteskNeue_598ab8"/>
              </a:rPr>
              <a:t>Conflicts with existing policies. </a:t>
            </a:r>
          </a:p>
        </p:txBody>
      </p:sp>
      <p:sp>
        <p:nvSpPr>
          <p:cNvPr id="3" name="TextBox 2">
            <a:extLst>
              <a:ext uri="{FF2B5EF4-FFF2-40B4-BE49-F238E27FC236}">
                <a16:creationId xmlns:a16="http://schemas.microsoft.com/office/drawing/2014/main" id="{0468ED69-8AA4-B6DB-7861-ADD0287A639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Challenges of developing health policies</a:t>
            </a:r>
          </a:p>
        </p:txBody>
      </p:sp>
    </p:spTree>
    <p:extLst>
      <p:ext uri="{BB962C8B-B14F-4D97-AF65-F5344CB8AC3E}">
        <p14:creationId xmlns:p14="http://schemas.microsoft.com/office/powerpoint/2010/main" val="2463709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D17C4-B624-653B-CC7B-8D7F15A5B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1219E2-4230-FE88-9D7D-9982B781A78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0A72E72D-FA52-B908-B23A-700A239F87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902B8E5-CB11-0FE8-CC3C-5073FF549F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A3871A1-FADF-87DD-2902-6240569E742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FB707B2-9C72-BB68-4BD1-40A1F7C1616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D896E8C7-D7AE-8570-9636-0958BB135A5B}"/>
              </a:ext>
            </a:extLst>
          </p:cNvPr>
          <p:cNvSpPr txBox="1"/>
          <p:nvPr/>
        </p:nvSpPr>
        <p:spPr>
          <a:xfrm>
            <a:off x="762000" y="2186696"/>
            <a:ext cx="968952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5. Monitoring and evaluation challenges:</a:t>
            </a:r>
            <a:endParaRPr lang="en-US" sz="2000" dirty="0">
              <a:latin typeface="__fkGroteskNeue_598ab8"/>
            </a:endParaRPr>
          </a:p>
          <a:p>
            <a:pPr marL="285750" indent="-285750">
              <a:lnSpc>
                <a:spcPct val="150000"/>
              </a:lnSpc>
              <a:buFont typeface="Arial" panose="020B0604020202020204" pitchFamily="34" charset="0"/>
              <a:buChar char="•"/>
            </a:pPr>
            <a:r>
              <a:rPr lang="en-US" sz="2000" dirty="0">
                <a:latin typeface="__fkGroteskNeue_598ab8"/>
              </a:rPr>
              <a:t>Lack of systems to track policy outcomes and identify unintended consequences. </a:t>
            </a:r>
          </a:p>
          <a:p>
            <a:pPr marL="285750" indent="-285750">
              <a:lnSpc>
                <a:spcPct val="150000"/>
              </a:lnSpc>
              <a:buFont typeface="Arial" panose="020B0604020202020204" pitchFamily="34" charset="0"/>
              <a:buChar char="•"/>
            </a:pPr>
            <a:r>
              <a:rPr lang="en-US" sz="2000" dirty="0">
                <a:latin typeface="__fkGroteskNeue_598ab8"/>
              </a:rPr>
              <a:t>Difficulty in attributing health improvements to specific policies. </a:t>
            </a:r>
          </a:p>
        </p:txBody>
      </p:sp>
      <p:sp>
        <p:nvSpPr>
          <p:cNvPr id="7" name="TextBox 6">
            <a:extLst>
              <a:ext uri="{FF2B5EF4-FFF2-40B4-BE49-F238E27FC236}">
                <a16:creationId xmlns:a16="http://schemas.microsoft.com/office/drawing/2014/main" id="{DB422043-F0AD-444F-8D79-44D7E22BE946}"/>
              </a:ext>
            </a:extLst>
          </p:cNvPr>
          <p:cNvSpPr txBox="1"/>
          <p:nvPr/>
        </p:nvSpPr>
        <p:spPr>
          <a:xfrm>
            <a:off x="761999" y="3986066"/>
            <a:ext cx="9689529" cy="1891287"/>
          </a:xfrm>
          <a:prstGeom prst="rect">
            <a:avLst/>
          </a:prstGeom>
          <a:noFill/>
        </p:spPr>
        <p:txBody>
          <a:bodyPr wrap="square">
            <a:spAutoFit/>
          </a:bodyPr>
          <a:lstStyle/>
          <a:p>
            <a:pPr>
              <a:lnSpc>
                <a:spcPct val="150000"/>
              </a:lnSpc>
            </a:pPr>
            <a:r>
              <a:rPr lang="en-US" sz="2000" b="1" i="0" u="none" strike="noStrike" dirty="0">
                <a:effectLst/>
                <a:latin typeface="__fkGroteskNeue_598ab8"/>
              </a:rPr>
              <a:t>6. Empirical/methodological challenges: </a:t>
            </a:r>
          </a:p>
          <a:p>
            <a:pPr marL="285750" indent="-285750">
              <a:lnSpc>
                <a:spcPct val="150000"/>
              </a:lnSpc>
              <a:buFont typeface="Arial" panose="020B0604020202020204" pitchFamily="34" charset="0"/>
              <a:buChar char="•"/>
            </a:pPr>
            <a:r>
              <a:rPr lang="en-US" sz="2000" dirty="0">
                <a:latin typeface="__fkGroteskNeue_598ab8"/>
              </a:rPr>
              <a:t>Limited high-quality evidence on the effectiveness of health policy interventions. </a:t>
            </a:r>
          </a:p>
          <a:p>
            <a:pPr marL="285750" indent="-285750">
              <a:lnSpc>
                <a:spcPct val="150000"/>
              </a:lnSpc>
              <a:buFont typeface="Arial" panose="020B0604020202020204" pitchFamily="34" charset="0"/>
              <a:buChar char="•"/>
            </a:pPr>
            <a:r>
              <a:rPr lang="en-US" sz="2000" dirty="0">
                <a:latin typeface="__fkGroteskNeue_598ab8"/>
              </a:rPr>
              <a:t>Difficulty in transferring policy successes from one context to another. </a:t>
            </a:r>
          </a:p>
          <a:p>
            <a:pPr marL="285750" indent="-285750">
              <a:lnSpc>
                <a:spcPct val="150000"/>
              </a:lnSpc>
              <a:buFont typeface="Arial" panose="020B0604020202020204" pitchFamily="34" charset="0"/>
              <a:buChar char="•"/>
            </a:pPr>
            <a:r>
              <a:rPr lang="en-US" sz="2000" dirty="0">
                <a:latin typeface="__fkGroteskNeue_598ab8"/>
              </a:rPr>
              <a:t>Challenges in measuring the true effects of policy implementation. </a:t>
            </a:r>
          </a:p>
        </p:txBody>
      </p:sp>
      <p:sp>
        <p:nvSpPr>
          <p:cNvPr id="3" name="TextBox 2">
            <a:extLst>
              <a:ext uri="{FF2B5EF4-FFF2-40B4-BE49-F238E27FC236}">
                <a16:creationId xmlns:a16="http://schemas.microsoft.com/office/drawing/2014/main" id="{C2EF2B26-7668-B398-97F9-0F23595F40B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Challenges of developing health policies</a:t>
            </a:r>
          </a:p>
        </p:txBody>
      </p:sp>
    </p:spTree>
    <p:extLst>
      <p:ext uri="{BB962C8B-B14F-4D97-AF65-F5344CB8AC3E}">
        <p14:creationId xmlns:p14="http://schemas.microsoft.com/office/powerpoint/2010/main" val="1681353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27FDC-E5C3-36F2-6C92-005E29DBB8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6560A-3376-7808-63B1-FD565E73AE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AAD15719-F2E8-701B-573F-54D264DAB9E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AABB23E-185A-27E2-981B-A8409425A6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6A48586-49C9-4965-AC6E-F59F44577AB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9EFE036E-EC94-810A-4F73-904AC478ED87}"/>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1" name="TextBox 10">
            <a:extLst>
              <a:ext uri="{FF2B5EF4-FFF2-40B4-BE49-F238E27FC236}">
                <a16:creationId xmlns:a16="http://schemas.microsoft.com/office/drawing/2014/main" id="{3FC12377-F0DE-5A2A-CA84-F63C2AEF7D06}"/>
              </a:ext>
            </a:extLst>
          </p:cNvPr>
          <p:cNvSpPr txBox="1"/>
          <p:nvPr/>
        </p:nvSpPr>
        <p:spPr>
          <a:xfrm>
            <a:off x="790700" y="2887398"/>
            <a:ext cx="6057184" cy="2485745"/>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lnSpc>
                <a:spcPct val="150000"/>
              </a:lnSpc>
            </a:pPr>
            <a:r>
              <a:rPr lang="en-US" sz="3600" dirty="0">
                <a:latin typeface="Times New Roman" panose="02020603050405020304" pitchFamily="18" charset="0"/>
                <a:cs typeface="Times New Roman" panose="02020603050405020304" pitchFamily="18" charset="0"/>
              </a:rPr>
              <a:t>How can patient engagement improve health policy effectiveness</a:t>
            </a:r>
          </a:p>
        </p:txBody>
      </p:sp>
      <p:pic>
        <p:nvPicPr>
          <p:cNvPr id="6150" name="Picture 6" descr="doctor visits patient in hospital room man lying in bed concept flat illustration">
            <a:extLst>
              <a:ext uri="{FF2B5EF4-FFF2-40B4-BE49-F238E27FC236}">
                <a16:creationId xmlns:a16="http://schemas.microsoft.com/office/drawing/2014/main" id="{EDC21F64-A12F-D39F-2CA1-33A85917FFF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02" t="7223" r="4849" b="8686"/>
          <a:stretch/>
        </p:blipFill>
        <p:spPr bwMode="auto">
          <a:xfrm>
            <a:off x="7021304" y="2696318"/>
            <a:ext cx="4202894" cy="3001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90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B48AE1-CB9F-B690-818F-341C42BBAF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52F940-7EBA-CAE2-84CD-65D81D0D0C0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34D84D78-C910-9AE2-CC0F-44319B5843E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099E3A6-F764-9AD3-A90D-3D7BC385ED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FA5317C-CD9F-07B0-6E8C-71D7A094929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3E4EF2E-F6EE-F91F-CA3C-F5D2F4C6F69B}"/>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B66D18CF-29F4-3D8C-AA0F-2A5908CFC714}"/>
              </a:ext>
            </a:extLst>
          </p:cNvPr>
          <p:cNvSpPr txBox="1"/>
          <p:nvPr/>
        </p:nvSpPr>
        <p:spPr>
          <a:xfrm>
            <a:off x="942308" y="2020646"/>
            <a:ext cx="9854339" cy="2239972"/>
          </a:xfrm>
          <a:prstGeom prst="rect">
            <a:avLst/>
          </a:prstGeom>
          <a:noFill/>
        </p:spPr>
        <p:txBody>
          <a:bodyPr wrap="square">
            <a:spAutoFit/>
          </a:bodyPr>
          <a:lstStyle/>
          <a:p>
            <a:pPr>
              <a:lnSpc>
                <a:spcPct val="150000"/>
              </a:lnSpc>
            </a:pPr>
            <a:r>
              <a:rPr lang="en-US" sz="1900" b="1" dirty="0">
                <a:latin typeface="__fkGroteskNeue_598ab8"/>
              </a:rPr>
              <a:t>1. </a:t>
            </a:r>
            <a:r>
              <a:rPr lang="en-US" sz="1900" b="1" i="0" u="none" strike="noStrike" dirty="0">
                <a:effectLst/>
                <a:latin typeface="__fkGroteskNeue_598ab8"/>
              </a:rPr>
              <a:t>Improved policy design and implementation:</a:t>
            </a:r>
            <a:endParaRPr lang="en-US" sz="1900" dirty="0">
              <a:latin typeface="__fkGroteskNeue_598ab8"/>
            </a:endParaRPr>
          </a:p>
          <a:p>
            <a:pPr marL="285750" indent="-285750">
              <a:lnSpc>
                <a:spcPct val="150000"/>
              </a:lnSpc>
              <a:buFont typeface="Arial" panose="020B0604020202020204" pitchFamily="34" charset="0"/>
              <a:buChar char="•"/>
            </a:pPr>
            <a:r>
              <a:rPr lang="en-US" sz="1900" dirty="0">
                <a:latin typeface="__fkGroteskNeue_598ab8"/>
              </a:rPr>
              <a:t>Incorporating patient perspectives and experiences into policy development can lead to more patient-centered and effective policies.</a:t>
            </a:r>
          </a:p>
          <a:p>
            <a:pPr marL="285750" indent="-285750">
              <a:lnSpc>
                <a:spcPct val="150000"/>
              </a:lnSpc>
              <a:buFont typeface="Arial" panose="020B0604020202020204" pitchFamily="34" charset="0"/>
              <a:buChar char="•"/>
            </a:pPr>
            <a:r>
              <a:rPr lang="en-US" sz="1900" dirty="0">
                <a:latin typeface="__fkGroteskNeue_598ab8"/>
              </a:rPr>
              <a:t>Patients can provide valuable insights into real-world challenges and barriers that may not be apparent to policymakers.</a:t>
            </a:r>
          </a:p>
        </p:txBody>
      </p:sp>
      <p:sp>
        <p:nvSpPr>
          <p:cNvPr id="3" name="TextBox 2">
            <a:extLst>
              <a:ext uri="{FF2B5EF4-FFF2-40B4-BE49-F238E27FC236}">
                <a16:creationId xmlns:a16="http://schemas.microsoft.com/office/drawing/2014/main" id="{FB0641E0-2EC2-329C-2EB9-E6CB5D3B733B}"/>
              </a:ext>
            </a:extLst>
          </p:cNvPr>
          <p:cNvSpPr txBox="1"/>
          <p:nvPr/>
        </p:nvSpPr>
        <p:spPr>
          <a:xfrm>
            <a:off x="942307" y="4251465"/>
            <a:ext cx="9854339" cy="1801391"/>
          </a:xfrm>
          <a:prstGeom prst="rect">
            <a:avLst/>
          </a:prstGeom>
          <a:noFill/>
        </p:spPr>
        <p:txBody>
          <a:bodyPr wrap="square">
            <a:spAutoFit/>
          </a:bodyPr>
          <a:lstStyle/>
          <a:p>
            <a:pPr>
              <a:lnSpc>
                <a:spcPct val="150000"/>
              </a:lnSpc>
            </a:pPr>
            <a:r>
              <a:rPr lang="en-US" sz="1900" b="1" i="0" u="none" strike="noStrike" dirty="0">
                <a:effectLst/>
                <a:latin typeface="__fkGroteskNeue_598ab8"/>
              </a:rPr>
              <a:t>2. Enhanced treatment adherence and outcomes:</a:t>
            </a:r>
          </a:p>
          <a:p>
            <a:pPr marL="285750" indent="-285750">
              <a:lnSpc>
                <a:spcPct val="150000"/>
              </a:lnSpc>
              <a:buFont typeface="Arial" panose="020B0604020202020204" pitchFamily="34" charset="0"/>
              <a:buChar char="•"/>
            </a:pPr>
            <a:r>
              <a:rPr lang="en-US" sz="1900" dirty="0">
                <a:latin typeface="__fkGroteskNeue_598ab8"/>
              </a:rPr>
              <a:t>Engaged patients are more likely to adhere to treatment plans and follow health recommendations.</a:t>
            </a:r>
          </a:p>
          <a:p>
            <a:pPr marL="285750" indent="-285750">
              <a:lnSpc>
                <a:spcPct val="150000"/>
              </a:lnSpc>
              <a:buFont typeface="Arial" panose="020B0604020202020204" pitchFamily="34" charset="0"/>
              <a:buChar char="•"/>
            </a:pPr>
            <a:r>
              <a:rPr lang="en-US" sz="1900" dirty="0">
                <a:latin typeface="__fkGroteskNeue_598ab8"/>
              </a:rPr>
              <a:t>This can lead to better health outcomes and reduced healthcare costs. </a:t>
            </a:r>
          </a:p>
        </p:txBody>
      </p:sp>
      <p:sp>
        <p:nvSpPr>
          <p:cNvPr id="9" name="TextBox 8">
            <a:extLst>
              <a:ext uri="{FF2B5EF4-FFF2-40B4-BE49-F238E27FC236}">
                <a16:creationId xmlns:a16="http://schemas.microsoft.com/office/drawing/2014/main" id="{E72DE1B2-744E-530F-85EF-5358F741950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Patient Engagement </a:t>
            </a:r>
          </a:p>
        </p:txBody>
      </p:sp>
    </p:spTree>
    <p:extLst>
      <p:ext uri="{BB962C8B-B14F-4D97-AF65-F5344CB8AC3E}">
        <p14:creationId xmlns:p14="http://schemas.microsoft.com/office/powerpoint/2010/main" val="706598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4C4B3-67B0-E650-CD7D-2EEAFF0938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B8679A-2F6A-1C52-6879-4C5F1D3759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878A55CC-8C57-CDC7-AF5E-85F6B93C82C9}"/>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054FABF-EE23-06F3-F589-04EDB721E91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C1382E6-37BC-1EE8-E501-6A551D5DF2E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4441892-FEB5-B659-08CC-2B72CD8F9688}"/>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811C19B7-5238-C024-EAD1-C5EACEBA2081}"/>
              </a:ext>
            </a:extLst>
          </p:cNvPr>
          <p:cNvSpPr txBox="1"/>
          <p:nvPr/>
        </p:nvSpPr>
        <p:spPr>
          <a:xfrm>
            <a:off x="762000" y="2186696"/>
            <a:ext cx="9854339" cy="1891287"/>
          </a:xfrm>
          <a:prstGeom prst="rect">
            <a:avLst/>
          </a:prstGeom>
          <a:noFill/>
        </p:spPr>
        <p:txBody>
          <a:bodyPr wrap="square">
            <a:spAutoFit/>
          </a:bodyPr>
          <a:lstStyle/>
          <a:p>
            <a:pPr>
              <a:lnSpc>
                <a:spcPct val="150000"/>
              </a:lnSpc>
            </a:pPr>
            <a:r>
              <a:rPr lang="en-US" sz="2000" b="1" dirty="0">
                <a:latin typeface="__fkGroteskNeue_598ab8"/>
              </a:rPr>
              <a:t>3. </a:t>
            </a:r>
            <a:r>
              <a:rPr lang="en-US" sz="2000" b="1" i="0" u="none" strike="noStrike" dirty="0">
                <a:effectLst/>
                <a:latin typeface="__fkGroteskNeue_598ab8"/>
              </a:rPr>
              <a:t>Increased patient satisfaction:</a:t>
            </a:r>
            <a:endParaRPr lang="en-US" sz="2000" dirty="0">
              <a:latin typeface="__fkGroteskNeue_598ab8"/>
            </a:endParaRPr>
          </a:p>
          <a:p>
            <a:pPr marL="285750" indent="-285750">
              <a:lnSpc>
                <a:spcPct val="150000"/>
              </a:lnSpc>
              <a:buFont typeface="Arial" panose="020B0604020202020204" pitchFamily="34" charset="0"/>
              <a:buChar char="•"/>
            </a:pPr>
            <a:r>
              <a:rPr lang="en-US" sz="2000" dirty="0">
                <a:latin typeface="__fkGroteskNeue_598ab8"/>
              </a:rPr>
              <a:t>Policies that actively involve patients tend to result in higher patient satisfaction with healthcare services.</a:t>
            </a:r>
          </a:p>
          <a:p>
            <a:pPr marL="285750" indent="-285750">
              <a:lnSpc>
                <a:spcPct val="150000"/>
              </a:lnSpc>
              <a:buFont typeface="Arial" panose="020B0604020202020204" pitchFamily="34" charset="0"/>
              <a:buChar char="•"/>
            </a:pPr>
            <a:r>
              <a:rPr lang="en-US" sz="2000" dirty="0">
                <a:latin typeface="__fkGroteskNeue_598ab8"/>
              </a:rPr>
              <a:t>Satisfied patients are more likely to engage with the healthcare system proactively.</a:t>
            </a:r>
          </a:p>
        </p:txBody>
      </p:sp>
      <p:sp>
        <p:nvSpPr>
          <p:cNvPr id="3" name="TextBox 2">
            <a:extLst>
              <a:ext uri="{FF2B5EF4-FFF2-40B4-BE49-F238E27FC236}">
                <a16:creationId xmlns:a16="http://schemas.microsoft.com/office/drawing/2014/main" id="{549157D9-81E9-321C-748B-291B74F8CC76}"/>
              </a:ext>
            </a:extLst>
          </p:cNvPr>
          <p:cNvSpPr txBox="1"/>
          <p:nvPr/>
        </p:nvSpPr>
        <p:spPr>
          <a:xfrm>
            <a:off x="762000" y="4121301"/>
            <a:ext cx="9854339" cy="1891287"/>
          </a:xfrm>
          <a:prstGeom prst="rect">
            <a:avLst/>
          </a:prstGeom>
          <a:noFill/>
        </p:spPr>
        <p:txBody>
          <a:bodyPr wrap="square">
            <a:spAutoFit/>
          </a:bodyPr>
          <a:lstStyle/>
          <a:p>
            <a:pPr>
              <a:lnSpc>
                <a:spcPct val="150000"/>
              </a:lnSpc>
            </a:pPr>
            <a:r>
              <a:rPr lang="en-US" sz="2000" b="1" i="0" u="none" strike="noStrike" dirty="0">
                <a:effectLst/>
                <a:latin typeface="__fkGroteskNeue_598ab8"/>
              </a:rPr>
              <a:t>4. Better resource allocation:</a:t>
            </a:r>
          </a:p>
          <a:p>
            <a:pPr marL="285750" indent="-285750">
              <a:lnSpc>
                <a:spcPct val="150000"/>
              </a:lnSpc>
              <a:buFont typeface="Arial" panose="020B0604020202020204" pitchFamily="34" charset="0"/>
              <a:buChar char="•"/>
            </a:pPr>
            <a:r>
              <a:rPr lang="en-US" sz="2000" dirty="0">
                <a:latin typeface="__fkGroteskNeue_598ab8"/>
              </a:rPr>
              <a:t>Patient input can help identify areas of greatest need and impact, leading to more efficient use of healthcare resources.</a:t>
            </a:r>
          </a:p>
          <a:p>
            <a:pPr marL="285750" indent="-285750">
              <a:lnSpc>
                <a:spcPct val="150000"/>
              </a:lnSpc>
              <a:buFont typeface="Arial" panose="020B0604020202020204" pitchFamily="34" charset="0"/>
              <a:buChar char="•"/>
            </a:pPr>
            <a:r>
              <a:rPr lang="en-US" sz="2000" dirty="0">
                <a:latin typeface="__fkGroteskNeue_598ab8"/>
              </a:rPr>
              <a:t>This can improve the cost-effectiveness of health policies.</a:t>
            </a:r>
          </a:p>
        </p:txBody>
      </p:sp>
      <p:sp>
        <p:nvSpPr>
          <p:cNvPr id="7" name="TextBox 6">
            <a:extLst>
              <a:ext uri="{FF2B5EF4-FFF2-40B4-BE49-F238E27FC236}">
                <a16:creationId xmlns:a16="http://schemas.microsoft.com/office/drawing/2014/main" id="{2886ACC4-FC4D-94A3-92FD-BC677C14AE8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Patient Engagement </a:t>
            </a:r>
          </a:p>
        </p:txBody>
      </p:sp>
    </p:spTree>
    <p:extLst>
      <p:ext uri="{BB962C8B-B14F-4D97-AF65-F5344CB8AC3E}">
        <p14:creationId xmlns:p14="http://schemas.microsoft.com/office/powerpoint/2010/main" val="251324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1E22D-CE01-4283-7F9F-D5AD37C17D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4E17E2-6A74-BBD5-FE70-956C3E5D34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552F6A3C-94A4-99BF-82E7-4AD34302205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223D65B-B009-AF4D-C2DD-A10C96FB34F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1A46B47-A7E3-FC17-3966-1534635D7E5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3FBA761-E1C2-A988-6C6A-4C88B8E46734}"/>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B4EE5807-BC65-F7F6-025E-A38A776EA077}"/>
              </a:ext>
            </a:extLst>
          </p:cNvPr>
          <p:cNvSpPr txBox="1"/>
          <p:nvPr/>
        </p:nvSpPr>
        <p:spPr>
          <a:xfrm>
            <a:off x="762000" y="2186696"/>
            <a:ext cx="9854339" cy="1891287"/>
          </a:xfrm>
          <a:prstGeom prst="rect">
            <a:avLst/>
          </a:prstGeom>
          <a:noFill/>
        </p:spPr>
        <p:txBody>
          <a:bodyPr wrap="square">
            <a:spAutoFit/>
          </a:bodyPr>
          <a:lstStyle/>
          <a:p>
            <a:pPr>
              <a:lnSpc>
                <a:spcPct val="150000"/>
              </a:lnSpc>
            </a:pPr>
            <a:r>
              <a:rPr lang="en-US" sz="2000" b="1" dirty="0">
                <a:latin typeface="__fkGroteskNeue_598ab8"/>
              </a:rPr>
              <a:t>5. </a:t>
            </a:r>
            <a:r>
              <a:rPr lang="en-US" sz="2000" b="1" i="0" u="none" strike="noStrike" dirty="0">
                <a:effectLst/>
                <a:latin typeface="__fkGroteskNeue_598ab8"/>
              </a:rPr>
              <a:t>Improved health literacy:</a:t>
            </a:r>
            <a:endParaRPr lang="en-US" sz="2000" dirty="0">
              <a:latin typeface="__fkGroteskNeue_598ab8"/>
            </a:endParaRPr>
          </a:p>
          <a:p>
            <a:pPr marL="285750" indent="-285750">
              <a:lnSpc>
                <a:spcPct val="150000"/>
              </a:lnSpc>
              <a:buFont typeface="Arial" panose="020B0604020202020204" pitchFamily="34" charset="0"/>
              <a:buChar char="•"/>
            </a:pPr>
            <a:r>
              <a:rPr lang="en-US" sz="2000" dirty="0">
                <a:latin typeface="__fkGroteskNeue_598ab8"/>
              </a:rPr>
              <a:t>Engaging patients in policy discussions can increase their health literacy and understanding of the healthcare system.</a:t>
            </a:r>
          </a:p>
          <a:p>
            <a:pPr marL="285750" indent="-285750">
              <a:lnSpc>
                <a:spcPct val="150000"/>
              </a:lnSpc>
              <a:buFont typeface="Arial" panose="020B0604020202020204" pitchFamily="34" charset="0"/>
              <a:buChar char="•"/>
            </a:pPr>
            <a:r>
              <a:rPr lang="en-US" sz="2000" dirty="0">
                <a:latin typeface="__fkGroteskNeue_598ab8"/>
              </a:rPr>
              <a:t>This empowers patients to make more informed decisions about their health.</a:t>
            </a:r>
          </a:p>
        </p:txBody>
      </p:sp>
      <p:sp>
        <p:nvSpPr>
          <p:cNvPr id="3" name="TextBox 2">
            <a:extLst>
              <a:ext uri="{FF2B5EF4-FFF2-40B4-BE49-F238E27FC236}">
                <a16:creationId xmlns:a16="http://schemas.microsoft.com/office/drawing/2014/main" id="{F3C04CA6-90CF-2240-543C-E6EC5C8EDB92}"/>
              </a:ext>
            </a:extLst>
          </p:cNvPr>
          <p:cNvSpPr txBox="1"/>
          <p:nvPr/>
        </p:nvSpPr>
        <p:spPr>
          <a:xfrm>
            <a:off x="762000" y="4121301"/>
            <a:ext cx="9854339" cy="1429622"/>
          </a:xfrm>
          <a:prstGeom prst="rect">
            <a:avLst/>
          </a:prstGeom>
          <a:noFill/>
        </p:spPr>
        <p:txBody>
          <a:bodyPr wrap="square">
            <a:spAutoFit/>
          </a:bodyPr>
          <a:lstStyle/>
          <a:p>
            <a:pPr>
              <a:lnSpc>
                <a:spcPct val="150000"/>
              </a:lnSpc>
            </a:pPr>
            <a:r>
              <a:rPr lang="en-US" sz="2000" b="1" i="0" u="none" strike="noStrike" dirty="0">
                <a:effectLst/>
                <a:latin typeface="__fkGroteskNeue_598ab8"/>
              </a:rPr>
              <a:t>6. Enhanced quality of care:</a:t>
            </a:r>
          </a:p>
          <a:p>
            <a:pPr marL="285750" indent="-285750">
              <a:lnSpc>
                <a:spcPct val="150000"/>
              </a:lnSpc>
              <a:buFont typeface="Arial" panose="020B0604020202020204" pitchFamily="34" charset="0"/>
              <a:buChar char="•"/>
            </a:pPr>
            <a:r>
              <a:rPr lang="en-US" sz="2000" dirty="0">
                <a:latin typeface="__fkGroteskNeue_598ab8"/>
              </a:rPr>
              <a:t>Patient engagement can lead to improvements in the quality-of-care delivery, as providers become more responsive to patient needs and preferences.</a:t>
            </a:r>
          </a:p>
        </p:txBody>
      </p:sp>
      <p:sp>
        <p:nvSpPr>
          <p:cNvPr id="7" name="TextBox 6">
            <a:extLst>
              <a:ext uri="{FF2B5EF4-FFF2-40B4-BE49-F238E27FC236}">
                <a16:creationId xmlns:a16="http://schemas.microsoft.com/office/drawing/2014/main" id="{335C0A61-476F-69EB-0A4C-57C85C5DCDE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Patient Engagement </a:t>
            </a:r>
          </a:p>
        </p:txBody>
      </p:sp>
    </p:spTree>
    <p:extLst>
      <p:ext uri="{BB962C8B-B14F-4D97-AF65-F5344CB8AC3E}">
        <p14:creationId xmlns:p14="http://schemas.microsoft.com/office/powerpoint/2010/main" val="418396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83B9E-7526-FF38-EA03-EF74C25590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603E56-B0E9-AE29-E7F5-3DEFD9136F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334B14BE-5173-B594-F2C9-C7A3B67BB69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A591DAF-D8B0-45E8-14E6-BB4C756F01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1F73EF1-ADB4-0F02-F908-411966DAFCF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58C9AA8-421A-3B23-792F-58D5E3B53579}"/>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10" name="TextBox 9">
            <a:extLst>
              <a:ext uri="{FF2B5EF4-FFF2-40B4-BE49-F238E27FC236}">
                <a16:creationId xmlns:a16="http://schemas.microsoft.com/office/drawing/2014/main" id="{703C8F3D-37D4-AF4D-71AF-3EFC8BC46A6F}"/>
              </a:ext>
            </a:extLst>
          </p:cNvPr>
          <p:cNvSpPr txBox="1"/>
          <p:nvPr/>
        </p:nvSpPr>
        <p:spPr>
          <a:xfrm>
            <a:off x="761999" y="2086787"/>
            <a:ext cx="9854339" cy="1362809"/>
          </a:xfrm>
          <a:prstGeom prst="rect">
            <a:avLst/>
          </a:prstGeom>
          <a:noFill/>
        </p:spPr>
        <p:txBody>
          <a:bodyPr wrap="square">
            <a:spAutoFit/>
          </a:bodyPr>
          <a:lstStyle/>
          <a:p>
            <a:pPr>
              <a:lnSpc>
                <a:spcPct val="150000"/>
              </a:lnSpc>
            </a:pPr>
            <a:r>
              <a:rPr lang="en-US" sz="1900" b="1" dirty="0">
                <a:latin typeface="__fkGroteskNeue_598ab8"/>
              </a:rPr>
              <a:t>7. </a:t>
            </a:r>
            <a:r>
              <a:rPr lang="en-US" sz="1900" b="1" i="0" u="none" strike="noStrike" dirty="0">
                <a:effectLst/>
                <a:latin typeface="__fkGroteskNeue_598ab8"/>
              </a:rPr>
              <a:t>Reduced health disparities:</a:t>
            </a:r>
            <a:endParaRPr lang="en-US" sz="1900" dirty="0">
              <a:latin typeface="__fkGroteskNeue_598ab8"/>
            </a:endParaRPr>
          </a:p>
          <a:p>
            <a:pPr marL="285750" indent="-285750">
              <a:lnSpc>
                <a:spcPct val="150000"/>
              </a:lnSpc>
              <a:buFont typeface="Arial" panose="020B0604020202020204" pitchFamily="34" charset="0"/>
              <a:buChar char="•"/>
            </a:pPr>
            <a:r>
              <a:rPr lang="en-US" sz="1900" dirty="0">
                <a:latin typeface="__fkGroteskNeue_598ab8"/>
              </a:rPr>
              <a:t>Involving diverse patient populations in policy development can help address health inequities and improve access to care for underserved groups.</a:t>
            </a:r>
          </a:p>
        </p:txBody>
      </p:sp>
      <p:sp>
        <p:nvSpPr>
          <p:cNvPr id="3" name="TextBox 2">
            <a:extLst>
              <a:ext uri="{FF2B5EF4-FFF2-40B4-BE49-F238E27FC236}">
                <a16:creationId xmlns:a16="http://schemas.microsoft.com/office/drawing/2014/main" id="{D547E012-3BC3-4A3B-B256-3C9FB1172C13}"/>
              </a:ext>
            </a:extLst>
          </p:cNvPr>
          <p:cNvSpPr txBox="1"/>
          <p:nvPr/>
        </p:nvSpPr>
        <p:spPr>
          <a:xfrm>
            <a:off x="761999" y="3393796"/>
            <a:ext cx="9854339" cy="1362809"/>
          </a:xfrm>
          <a:prstGeom prst="rect">
            <a:avLst/>
          </a:prstGeom>
          <a:noFill/>
        </p:spPr>
        <p:txBody>
          <a:bodyPr wrap="square">
            <a:spAutoFit/>
          </a:bodyPr>
          <a:lstStyle/>
          <a:p>
            <a:pPr>
              <a:lnSpc>
                <a:spcPct val="150000"/>
              </a:lnSpc>
            </a:pPr>
            <a:r>
              <a:rPr lang="en-US" sz="1900" b="1" i="0" u="none" strike="noStrike" dirty="0">
                <a:effectLst/>
                <a:latin typeface="__fkGroteskNeue_598ab8"/>
              </a:rPr>
              <a:t>8. Greater accountability:</a:t>
            </a:r>
          </a:p>
          <a:p>
            <a:pPr marL="285750" indent="-285750">
              <a:lnSpc>
                <a:spcPct val="150000"/>
              </a:lnSpc>
              <a:buFont typeface="Arial" panose="020B0604020202020204" pitchFamily="34" charset="0"/>
              <a:buChar char="•"/>
            </a:pPr>
            <a:r>
              <a:rPr lang="en-US" sz="1900" b="0" i="0" u="none" strike="noStrike" dirty="0">
                <a:effectLst/>
                <a:latin typeface="__fkGroteskNeue_598ab8"/>
              </a:rPr>
              <a:t>Patient engagement creates a feedback loop that can hold healthcare systems and policymakers accountable for policy outcomes. </a:t>
            </a:r>
            <a:endParaRPr lang="en-US" sz="1900" dirty="0">
              <a:latin typeface="__fkGroteskNeue_598ab8"/>
            </a:endParaRPr>
          </a:p>
        </p:txBody>
      </p:sp>
      <p:sp>
        <p:nvSpPr>
          <p:cNvPr id="7" name="TextBox 6">
            <a:extLst>
              <a:ext uri="{FF2B5EF4-FFF2-40B4-BE49-F238E27FC236}">
                <a16:creationId xmlns:a16="http://schemas.microsoft.com/office/drawing/2014/main" id="{754C3264-E3A8-D203-6464-7A465663C2CB}"/>
              </a:ext>
            </a:extLst>
          </p:cNvPr>
          <p:cNvSpPr txBox="1"/>
          <p:nvPr/>
        </p:nvSpPr>
        <p:spPr>
          <a:xfrm>
            <a:off x="761999" y="4730855"/>
            <a:ext cx="9854339" cy="1362809"/>
          </a:xfrm>
          <a:prstGeom prst="rect">
            <a:avLst/>
          </a:prstGeom>
          <a:noFill/>
        </p:spPr>
        <p:txBody>
          <a:bodyPr wrap="square">
            <a:spAutoFit/>
          </a:bodyPr>
          <a:lstStyle/>
          <a:p>
            <a:pPr>
              <a:lnSpc>
                <a:spcPct val="150000"/>
              </a:lnSpc>
            </a:pPr>
            <a:r>
              <a:rPr lang="en-US" sz="1900" b="1" i="0" u="none" strike="noStrike" dirty="0">
                <a:effectLst/>
                <a:latin typeface="__fkGroteskNeue_598ab8"/>
              </a:rPr>
              <a:t>9. Promotion of preventive care:</a:t>
            </a:r>
          </a:p>
          <a:p>
            <a:pPr marL="285750" indent="-285750">
              <a:lnSpc>
                <a:spcPct val="150000"/>
              </a:lnSpc>
              <a:buFont typeface="Arial" panose="020B0604020202020204" pitchFamily="34" charset="0"/>
              <a:buChar char="•"/>
            </a:pPr>
            <a:r>
              <a:rPr lang="en-US" sz="1900" b="0" i="0" u="none" strike="noStrike" dirty="0">
                <a:effectLst/>
                <a:latin typeface="__fkGroteskNeue_598ab8"/>
              </a:rPr>
              <a:t>Engaged patients are more likely to participate in preventive care measures, which can reduce the burden on the healthcare system. </a:t>
            </a:r>
            <a:endParaRPr lang="en-US" sz="1900" dirty="0">
              <a:latin typeface="__fkGroteskNeue_598ab8"/>
            </a:endParaRPr>
          </a:p>
        </p:txBody>
      </p:sp>
      <p:sp>
        <p:nvSpPr>
          <p:cNvPr id="9" name="TextBox 8">
            <a:extLst>
              <a:ext uri="{FF2B5EF4-FFF2-40B4-BE49-F238E27FC236}">
                <a16:creationId xmlns:a16="http://schemas.microsoft.com/office/drawing/2014/main" id="{360BF842-18D3-C0D6-04D3-3D409828E65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Patient Engagement </a:t>
            </a:r>
          </a:p>
        </p:txBody>
      </p:sp>
    </p:spTree>
    <p:extLst>
      <p:ext uri="{BB962C8B-B14F-4D97-AF65-F5344CB8AC3E}">
        <p14:creationId xmlns:p14="http://schemas.microsoft.com/office/powerpoint/2010/main" val="244484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E2569-974B-7964-9854-227E99B6E1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1D79B7-7D46-AD09-3BA9-764D3E45E4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grpSp>
        <p:nvGrpSpPr>
          <p:cNvPr id="6" name="Group 5">
            <a:extLst>
              <a:ext uri="{FF2B5EF4-FFF2-40B4-BE49-F238E27FC236}">
                <a16:creationId xmlns:a16="http://schemas.microsoft.com/office/drawing/2014/main" id="{374BDBEE-D77F-5367-38FC-04F12FD71F8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B67EB5C9-86E2-08C2-7350-28CE5912300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D3190E8-4A6F-8F4A-5F42-764B9CD213A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F8FB406-9A5B-BC74-D609-114CFC2FC3D5}"/>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pic>
        <p:nvPicPr>
          <p:cNvPr id="12292" name="Picture 4" descr="Globe made out of flags on a world map background. ">
            <a:extLst>
              <a:ext uri="{FF2B5EF4-FFF2-40B4-BE49-F238E27FC236}">
                <a16:creationId xmlns:a16="http://schemas.microsoft.com/office/drawing/2014/main" id="{B1B28E7B-13C0-4B33-28AF-77C238DF50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0609"/>
          <a:stretch/>
        </p:blipFill>
        <p:spPr bwMode="auto">
          <a:xfrm>
            <a:off x="761999" y="2325394"/>
            <a:ext cx="5453165" cy="351191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B269A3C-074D-8678-3174-701B3ECBDC8E}"/>
              </a:ext>
            </a:extLst>
          </p:cNvPr>
          <p:cNvSpPr txBox="1"/>
          <p:nvPr/>
        </p:nvSpPr>
        <p:spPr>
          <a:xfrm>
            <a:off x="5338917" y="3178203"/>
            <a:ext cx="5971920" cy="1754326"/>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algn="ctr"/>
            <a:r>
              <a:rPr lang="en-US" sz="3600" dirty="0">
                <a:latin typeface="Times New Roman" panose="02020603050405020304" pitchFamily="18" charset="0"/>
                <a:cs typeface="Times New Roman" panose="02020603050405020304" pitchFamily="18" charset="0"/>
              </a:rPr>
              <a:t>Examples</a:t>
            </a:r>
          </a:p>
          <a:p>
            <a:pPr algn="ctr"/>
            <a:r>
              <a:rPr lang="en-US" sz="3600" dirty="0">
                <a:latin typeface="Times New Roman" panose="02020603050405020304" pitchFamily="18" charset="0"/>
                <a:cs typeface="Times New Roman" panose="02020603050405020304" pitchFamily="18" charset="0"/>
              </a:rPr>
              <a:t>of </a:t>
            </a:r>
          </a:p>
          <a:p>
            <a:pPr algn="ctr"/>
            <a:r>
              <a:rPr lang="en-US" sz="3600" dirty="0">
                <a:latin typeface="Times New Roman" panose="02020603050405020304" pitchFamily="18" charset="0"/>
                <a:cs typeface="Times New Roman" panose="02020603050405020304" pitchFamily="18" charset="0"/>
              </a:rPr>
              <a:t>Health Policies </a:t>
            </a:r>
          </a:p>
        </p:txBody>
      </p:sp>
    </p:spTree>
    <p:extLst>
      <p:ext uri="{BB962C8B-B14F-4D97-AF65-F5344CB8AC3E}">
        <p14:creationId xmlns:p14="http://schemas.microsoft.com/office/powerpoint/2010/main" val="4094042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C90B85-2499-A34C-FE28-FF1FC21235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48BF9D-BFC2-9C7F-3DF7-98BB295764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D45A5AC0-905D-3612-195D-B990F28553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83438F2-3D51-2C40-CEEF-B700E9DC9D4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A619E33-3823-0E02-6925-52133B8321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3E3F801-2C36-E5FB-74FA-EF4B46B67A3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A5106F9-6C33-8D0A-370B-7E11AF0D2DCB}"/>
                </a:ext>
              </a:extLst>
            </p:cNvPr>
            <p:cNvSpPr txBox="1"/>
            <p:nvPr/>
          </p:nvSpPr>
          <p:spPr>
            <a:xfrm>
              <a:off x="1236147" y="1291025"/>
              <a:ext cx="819100"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C78172EB-DEE4-91C0-5F24-6AF0C3E3BE7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Examples of Health Policies</a:t>
            </a:r>
          </a:p>
        </p:txBody>
      </p:sp>
      <p:sp>
        <p:nvSpPr>
          <p:cNvPr id="9" name="TextBox 8">
            <a:extLst>
              <a:ext uri="{FF2B5EF4-FFF2-40B4-BE49-F238E27FC236}">
                <a16:creationId xmlns:a16="http://schemas.microsoft.com/office/drawing/2014/main" id="{4330B9D1-609C-625A-B399-A47008827039}"/>
              </a:ext>
            </a:extLst>
          </p:cNvPr>
          <p:cNvSpPr txBox="1"/>
          <p:nvPr/>
        </p:nvSpPr>
        <p:spPr>
          <a:xfrm>
            <a:off x="942308" y="2244344"/>
            <a:ext cx="6057184" cy="369332"/>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marL="0" defTabSz="914400" rtl="1" eaLnBrk="1" latinLnBrk="0" hangingPunct="1"/>
            <a:r>
              <a:rPr lang="en-US" dirty="0">
                <a:latin typeface="Times New Roman" panose="02020603050405020304" pitchFamily="18" charset="0"/>
                <a:cs typeface="Times New Roman" panose="02020603050405020304" pitchFamily="18" charset="0"/>
              </a:rPr>
              <a:t>Experience of Saudi Arabia: </a:t>
            </a:r>
          </a:p>
        </p:txBody>
      </p:sp>
      <p:sp>
        <p:nvSpPr>
          <p:cNvPr id="12" name="TextBox 11">
            <a:extLst>
              <a:ext uri="{FF2B5EF4-FFF2-40B4-BE49-F238E27FC236}">
                <a16:creationId xmlns:a16="http://schemas.microsoft.com/office/drawing/2014/main" id="{C9D50B2A-3B24-925A-E405-35250F49E19B}"/>
              </a:ext>
            </a:extLst>
          </p:cNvPr>
          <p:cNvSpPr txBox="1"/>
          <p:nvPr/>
        </p:nvSpPr>
        <p:spPr>
          <a:xfrm>
            <a:off x="942307" y="2756624"/>
            <a:ext cx="9891007" cy="646331"/>
          </a:xfrm>
          <a:prstGeom prst="rect">
            <a:avLst/>
          </a:prstGeom>
          <a:noFill/>
        </p:spPr>
        <p:txBody>
          <a:bodyPr wrap="square">
            <a:spAutoFit/>
          </a:bodyPr>
          <a:lstStyle/>
          <a:p>
            <a:r>
              <a:rPr lang="en-US" b="0" i="0" u="none" strike="noStrike" dirty="0">
                <a:effectLst/>
                <a:latin typeface="__fkGroteskNeue_598ab8"/>
              </a:rPr>
              <a:t>Saudi Arabia has implemented several significant health policies as part of its vision to transform and improve its healthcare system. Here are some key examples:</a:t>
            </a:r>
            <a:endParaRPr lang="en-SA" dirty="0"/>
          </a:p>
        </p:txBody>
      </p:sp>
      <p:sp>
        <p:nvSpPr>
          <p:cNvPr id="14" name="TextBox 13">
            <a:extLst>
              <a:ext uri="{FF2B5EF4-FFF2-40B4-BE49-F238E27FC236}">
                <a16:creationId xmlns:a16="http://schemas.microsoft.com/office/drawing/2014/main" id="{B65C5E9B-5633-7BD3-0A2D-547832179F33}"/>
              </a:ext>
            </a:extLst>
          </p:cNvPr>
          <p:cNvSpPr txBox="1"/>
          <p:nvPr/>
        </p:nvSpPr>
        <p:spPr>
          <a:xfrm>
            <a:off x="942306" y="3500139"/>
            <a:ext cx="9472554" cy="369332"/>
          </a:xfrm>
          <a:prstGeom prst="rect">
            <a:avLst/>
          </a:prstGeom>
          <a:noFill/>
        </p:spPr>
        <p:txBody>
          <a:bodyPr wrap="square">
            <a:spAutoFit/>
          </a:bodyPr>
          <a:lstStyle/>
          <a:p>
            <a:pPr marL="285750" indent="-285750" algn="l">
              <a:buFontTx/>
              <a:buChar char="-"/>
            </a:pPr>
            <a:r>
              <a:rPr lang="en-US" b="1" i="0" u="none" strike="noStrike" dirty="0">
                <a:effectLst/>
                <a:latin typeface="__fkGroteskNeue_598ab8"/>
              </a:rPr>
              <a:t>Unified Health File</a:t>
            </a:r>
            <a:r>
              <a:rPr lang="en-US" b="0" i="0" u="none" strike="noStrike" dirty="0">
                <a:effectLst/>
                <a:latin typeface="__fkGroteskNeue_598ab8"/>
              </a:rPr>
              <a:t>: A centralized electronic health record system. </a:t>
            </a:r>
          </a:p>
        </p:txBody>
      </p:sp>
      <p:sp>
        <p:nvSpPr>
          <p:cNvPr id="15" name="TextBox 14">
            <a:extLst>
              <a:ext uri="{FF2B5EF4-FFF2-40B4-BE49-F238E27FC236}">
                <a16:creationId xmlns:a16="http://schemas.microsoft.com/office/drawing/2014/main" id="{F3626083-DF02-3A6C-752C-09B797A5CC2A}"/>
              </a:ext>
            </a:extLst>
          </p:cNvPr>
          <p:cNvSpPr txBox="1"/>
          <p:nvPr/>
        </p:nvSpPr>
        <p:spPr>
          <a:xfrm>
            <a:off x="942306" y="3964984"/>
            <a:ext cx="9472554" cy="369332"/>
          </a:xfrm>
          <a:prstGeom prst="rect">
            <a:avLst/>
          </a:prstGeom>
          <a:noFill/>
        </p:spPr>
        <p:txBody>
          <a:bodyPr wrap="square">
            <a:spAutoFit/>
          </a:bodyPr>
          <a:lstStyle/>
          <a:p>
            <a:pPr marL="285750" indent="-285750" algn="l">
              <a:buFontTx/>
              <a:buChar char="-"/>
            </a:pPr>
            <a:r>
              <a:rPr lang="en-US" b="1" i="0" u="none" strike="noStrike" dirty="0">
                <a:effectLst/>
                <a:latin typeface="__fkGroteskNeue_598ab8"/>
              </a:rPr>
              <a:t>Telehealth Services</a:t>
            </a:r>
            <a:r>
              <a:rPr lang="en-US" i="0" u="none" strike="noStrike" dirty="0">
                <a:effectLst/>
                <a:latin typeface="__fkGroteskNeue_598ab8"/>
              </a:rPr>
              <a:t>: Enabling remote medical consultations through text, audio, and video chat.</a:t>
            </a:r>
          </a:p>
        </p:txBody>
      </p:sp>
      <p:sp>
        <p:nvSpPr>
          <p:cNvPr id="16" name="TextBox 15">
            <a:extLst>
              <a:ext uri="{FF2B5EF4-FFF2-40B4-BE49-F238E27FC236}">
                <a16:creationId xmlns:a16="http://schemas.microsoft.com/office/drawing/2014/main" id="{39198E97-FA8F-7E40-07D1-40EC18994E1B}"/>
              </a:ext>
            </a:extLst>
          </p:cNvPr>
          <p:cNvSpPr txBox="1"/>
          <p:nvPr/>
        </p:nvSpPr>
        <p:spPr>
          <a:xfrm>
            <a:off x="942306" y="4432366"/>
            <a:ext cx="10045991" cy="369332"/>
          </a:xfrm>
          <a:prstGeom prst="rect">
            <a:avLst/>
          </a:prstGeom>
          <a:noFill/>
        </p:spPr>
        <p:txBody>
          <a:bodyPr wrap="square">
            <a:spAutoFit/>
          </a:bodyPr>
          <a:lstStyle/>
          <a:p>
            <a:pPr marL="285750" indent="-285750" algn="l">
              <a:buFontTx/>
              <a:buChar char="-"/>
            </a:pPr>
            <a:r>
              <a:rPr lang="en-US" b="1" i="0" u="none" strike="noStrike" dirty="0" err="1">
                <a:effectLst/>
                <a:latin typeface="__fkGroteskNeue_598ab8"/>
              </a:rPr>
              <a:t>Sehhaty</a:t>
            </a:r>
            <a:r>
              <a:rPr lang="en-US" b="1" i="0" u="none" strike="noStrike" dirty="0">
                <a:effectLst/>
                <a:latin typeface="__fkGroteskNeue_598ab8"/>
              </a:rPr>
              <a:t> App</a:t>
            </a:r>
            <a:r>
              <a:rPr lang="en-US" i="0" u="none" strike="noStrike" dirty="0">
                <a:effectLst/>
                <a:latin typeface="__fkGroteskNeue_598ab8"/>
              </a:rPr>
              <a:t>: Provides access to vaccination information and allows booking of COVID-19 vaccines. </a:t>
            </a:r>
          </a:p>
        </p:txBody>
      </p:sp>
      <p:sp>
        <p:nvSpPr>
          <p:cNvPr id="17" name="TextBox 16">
            <a:extLst>
              <a:ext uri="{FF2B5EF4-FFF2-40B4-BE49-F238E27FC236}">
                <a16:creationId xmlns:a16="http://schemas.microsoft.com/office/drawing/2014/main" id="{D6E2E057-561A-BF1C-64EE-A99603DB9389}"/>
              </a:ext>
            </a:extLst>
          </p:cNvPr>
          <p:cNvSpPr txBox="1"/>
          <p:nvPr/>
        </p:nvSpPr>
        <p:spPr>
          <a:xfrm>
            <a:off x="942306" y="4897211"/>
            <a:ext cx="9472554" cy="369332"/>
          </a:xfrm>
          <a:prstGeom prst="rect">
            <a:avLst/>
          </a:prstGeom>
          <a:noFill/>
        </p:spPr>
        <p:txBody>
          <a:bodyPr wrap="square">
            <a:spAutoFit/>
          </a:bodyPr>
          <a:lstStyle>
            <a:defPPr>
              <a:defRPr lang="en-US"/>
            </a:defPPr>
            <a:lvl1pPr marL="285750" indent="-285750">
              <a:buFontTx/>
              <a:buChar char="-"/>
              <a:defRPr b="1" i="0" u="none" strike="noStrike">
                <a:effectLst/>
                <a:latin typeface="__fkGroteskNeue_598ab8"/>
              </a:defRPr>
            </a:lvl1pPr>
          </a:lstStyle>
          <a:p>
            <a:r>
              <a:rPr lang="en-US" b="0" dirty="0"/>
              <a:t>Free basic vaccinations for children from birth to school age. </a:t>
            </a:r>
          </a:p>
        </p:txBody>
      </p:sp>
      <p:sp>
        <p:nvSpPr>
          <p:cNvPr id="19" name="TextBox 18">
            <a:extLst>
              <a:ext uri="{FF2B5EF4-FFF2-40B4-BE49-F238E27FC236}">
                <a16:creationId xmlns:a16="http://schemas.microsoft.com/office/drawing/2014/main" id="{805AEA68-3D8E-C0E3-287A-E0C91DEA1AA2}"/>
              </a:ext>
            </a:extLst>
          </p:cNvPr>
          <p:cNvSpPr txBox="1"/>
          <p:nvPr/>
        </p:nvSpPr>
        <p:spPr>
          <a:xfrm>
            <a:off x="942306" y="5360547"/>
            <a:ext cx="6098582" cy="369332"/>
          </a:xfrm>
          <a:prstGeom prst="rect">
            <a:avLst/>
          </a:prstGeom>
          <a:noFill/>
        </p:spPr>
        <p:txBody>
          <a:bodyPr wrap="square">
            <a:spAutoFit/>
          </a:bodyPr>
          <a:lstStyle/>
          <a:p>
            <a:pPr marL="285750" indent="-285750">
              <a:buFontTx/>
              <a:buChar char="-"/>
            </a:pPr>
            <a:r>
              <a:rPr lang="en-US" dirty="0"/>
              <a:t>COVID-19 vaccination program for citizens and residents. </a:t>
            </a:r>
          </a:p>
        </p:txBody>
      </p:sp>
    </p:spTree>
    <p:extLst>
      <p:ext uri="{BB962C8B-B14F-4D97-AF65-F5344CB8AC3E}">
        <p14:creationId xmlns:p14="http://schemas.microsoft.com/office/powerpoint/2010/main" val="5040271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1DD34-D35A-A98A-6A99-F81224249E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ABF62D-7896-46F1-763F-96B97F6938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709E256D-529E-C7E7-A7F4-E0F0CB39F8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8A395FC-6AC4-F7E6-E29B-94BC1B77522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8A8B27E-8A15-38D4-999F-06FE3BC4FA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B70A125-5115-1DDC-FC07-D0001D44E30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1152E4EE-6FD8-E5CE-E988-938B740E44A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9" name="TextBox 8">
            <a:extLst>
              <a:ext uri="{FF2B5EF4-FFF2-40B4-BE49-F238E27FC236}">
                <a16:creationId xmlns:a16="http://schemas.microsoft.com/office/drawing/2014/main" id="{641A014E-F6F1-4A6F-A81A-DDE5F400F874}"/>
              </a:ext>
            </a:extLst>
          </p:cNvPr>
          <p:cNvSpPr txBox="1"/>
          <p:nvPr/>
        </p:nvSpPr>
        <p:spPr>
          <a:xfrm>
            <a:off x="942308" y="2244344"/>
            <a:ext cx="6057184" cy="369332"/>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marL="0" defTabSz="914400" rtl="1" eaLnBrk="1" latinLnBrk="0" hangingPunct="1"/>
            <a:r>
              <a:rPr lang="en-US" dirty="0">
                <a:latin typeface="Times New Roman" panose="02020603050405020304" pitchFamily="18" charset="0"/>
                <a:cs typeface="Times New Roman" panose="02020603050405020304" pitchFamily="18" charset="0"/>
              </a:rPr>
              <a:t>Experience of United Kingdom: </a:t>
            </a:r>
          </a:p>
        </p:txBody>
      </p:sp>
      <p:sp>
        <p:nvSpPr>
          <p:cNvPr id="14" name="TextBox 13">
            <a:extLst>
              <a:ext uri="{FF2B5EF4-FFF2-40B4-BE49-F238E27FC236}">
                <a16:creationId xmlns:a16="http://schemas.microsoft.com/office/drawing/2014/main" id="{A85B2E8C-FD42-2FFF-04BB-7070EFB29ACD}"/>
              </a:ext>
            </a:extLst>
          </p:cNvPr>
          <p:cNvSpPr txBox="1"/>
          <p:nvPr/>
        </p:nvSpPr>
        <p:spPr>
          <a:xfrm>
            <a:off x="942308" y="2756624"/>
            <a:ext cx="9891006" cy="880369"/>
          </a:xfrm>
          <a:prstGeom prst="rect">
            <a:avLst/>
          </a:prstGeom>
          <a:noFill/>
        </p:spPr>
        <p:txBody>
          <a:bodyPr wrap="square">
            <a:spAutoFit/>
          </a:bodyPr>
          <a:lstStyle/>
          <a:p>
            <a:pPr marL="285750" indent="-285750">
              <a:lnSpc>
                <a:spcPct val="150000"/>
              </a:lnSpc>
              <a:buFontTx/>
              <a:buChar char="-"/>
            </a:pPr>
            <a:r>
              <a:rPr lang="en-US" b="1" i="0" u="none" strike="noStrike" dirty="0">
                <a:effectLst/>
                <a:latin typeface="__fkGroteskNeue_598ab8"/>
              </a:rPr>
              <a:t>Smoking Ban: </a:t>
            </a:r>
            <a:r>
              <a:rPr lang="en-US" i="0" u="none" strike="noStrike" dirty="0">
                <a:effectLst/>
                <a:latin typeface="__fkGroteskNeue_598ab8"/>
              </a:rPr>
              <a:t>Implemented in 2007, this policy prohibited smoking in enclosed public spaces and workplaces across the UK.</a:t>
            </a:r>
          </a:p>
        </p:txBody>
      </p:sp>
      <p:sp>
        <p:nvSpPr>
          <p:cNvPr id="11" name="TextBox 10">
            <a:extLst>
              <a:ext uri="{FF2B5EF4-FFF2-40B4-BE49-F238E27FC236}">
                <a16:creationId xmlns:a16="http://schemas.microsoft.com/office/drawing/2014/main" id="{EA82FE50-39AC-832C-67B6-2F4A53EDE071}"/>
              </a:ext>
            </a:extLst>
          </p:cNvPr>
          <p:cNvSpPr txBox="1"/>
          <p:nvPr/>
        </p:nvSpPr>
        <p:spPr>
          <a:xfrm>
            <a:off x="942307" y="3779941"/>
            <a:ext cx="9891007" cy="880369"/>
          </a:xfrm>
          <a:prstGeom prst="rect">
            <a:avLst/>
          </a:prstGeom>
          <a:noFill/>
        </p:spPr>
        <p:txBody>
          <a:bodyPr wrap="square">
            <a:spAutoFit/>
          </a:bodyPr>
          <a:lstStyle>
            <a:defPPr>
              <a:defRPr lang="en-US"/>
            </a:defPPr>
            <a:lvl1pPr marL="285750" indent="-285750">
              <a:lnSpc>
                <a:spcPct val="150000"/>
              </a:lnSpc>
              <a:buFontTx/>
              <a:buChar char="-"/>
              <a:defRPr b="1" i="0" u="none" strike="noStrike">
                <a:effectLst/>
                <a:latin typeface="__fkGroteskNeue_598ab8"/>
              </a:defRPr>
            </a:lvl1pPr>
          </a:lstStyle>
          <a:p>
            <a:r>
              <a:rPr lang="en-US" dirty="0"/>
              <a:t>Soft Drinks Industry Levy ("Sugar Tax"): </a:t>
            </a:r>
            <a:r>
              <a:rPr lang="en-US" b="0" dirty="0"/>
              <a:t>Introduced in 2018, this tax on sugary drinks aims to reduce sugar consumption and combat obesity.</a:t>
            </a:r>
            <a:endParaRPr lang="en-SA" b="0" dirty="0"/>
          </a:p>
        </p:txBody>
      </p:sp>
      <p:sp>
        <p:nvSpPr>
          <p:cNvPr id="18" name="TextBox 17">
            <a:extLst>
              <a:ext uri="{FF2B5EF4-FFF2-40B4-BE49-F238E27FC236}">
                <a16:creationId xmlns:a16="http://schemas.microsoft.com/office/drawing/2014/main" id="{D1827605-10E4-BD40-353E-9B5B78D428B1}"/>
              </a:ext>
            </a:extLst>
          </p:cNvPr>
          <p:cNvSpPr txBox="1"/>
          <p:nvPr/>
        </p:nvSpPr>
        <p:spPr>
          <a:xfrm>
            <a:off x="942307" y="4803258"/>
            <a:ext cx="9891005" cy="880369"/>
          </a:xfrm>
          <a:prstGeom prst="rect">
            <a:avLst/>
          </a:prstGeom>
          <a:noFill/>
        </p:spPr>
        <p:txBody>
          <a:bodyPr wrap="square">
            <a:spAutoFit/>
          </a:bodyPr>
          <a:lstStyle>
            <a:defPPr>
              <a:defRPr lang="en-US"/>
            </a:defPPr>
            <a:lvl1pPr marL="285750" indent="-285750">
              <a:lnSpc>
                <a:spcPct val="150000"/>
              </a:lnSpc>
              <a:buFontTx/>
              <a:buChar char="-"/>
              <a:defRPr b="1" i="0" u="none" strike="noStrike">
                <a:effectLst/>
                <a:latin typeface="__fkGroteskNeue_598ab8"/>
              </a:defRPr>
            </a:lvl1pPr>
          </a:lstStyle>
          <a:p>
            <a:r>
              <a:rPr lang="en-US" dirty="0"/>
              <a:t>Universal Health Coverage: </a:t>
            </a:r>
            <a:r>
              <a:rPr lang="en-US" b="0" dirty="0"/>
              <a:t>The UK provides universal health coverage through the National Health Service (NHS), which offers healthcare free at the point of use for all residents.</a:t>
            </a:r>
            <a:endParaRPr lang="en-SA" b="0" dirty="0"/>
          </a:p>
        </p:txBody>
      </p:sp>
      <p:sp>
        <p:nvSpPr>
          <p:cNvPr id="8" name="TextBox 7">
            <a:extLst>
              <a:ext uri="{FF2B5EF4-FFF2-40B4-BE49-F238E27FC236}">
                <a16:creationId xmlns:a16="http://schemas.microsoft.com/office/drawing/2014/main" id="{63EE3157-6211-6933-F38D-A131EFA89527}"/>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Examples of Health Policies</a:t>
            </a:r>
          </a:p>
        </p:txBody>
      </p:sp>
    </p:spTree>
    <p:extLst>
      <p:ext uri="{BB962C8B-B14F-4D97-AF65-F5344CB8AC3E}">
        <p14:creationId xmlns:p14="http://schemas.microsoft.com/office/powerpoint/2010/main" val="3236011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AE3CE9-04F3-074D-EB0E-E3F51F928C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02EA7C-E659-D668-EF2C-5BF3C60B5EF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A891AAD9-76D8-C9C1-C998-EE6E9D1821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D8D7D40F-BDCE-A1FB-754A-C746354306C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3CB1488-5C05-F74E-5588-58BDC33D98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DC6E662-4530-D740-63C5-60691F5A84E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9FE65B9-E47F-CAF5-500F-AF13EDECA22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9" name="TextBox 8">
            <a:extLst>
              <a:ext uri="{FF2B5EF4-FFF2-40B4-BE49-F238E27FC236}">
                <a16:creationId xmlns:a16="http://schemas.microsoft.com/office/drawing/2014/main" id="{4F9E1368-A683-9523-E1B4-2B6DE5738B9C}"/>
              </a:ext>
            </a:extLst>
          </p:cNvPr>
          <p:cNvSpPr txBox="1"/>
          <p:nvPr/>
        </p:nvSpPr>
        <p:spPr>
          <a:xfrm>
            <a:off x="942308" y="2244344"/>
            <a:ext cx="6057184" cy="369332"/>
          </a:xfrm>
          <a:prstGeom prst="rect">
            <a:avLst/>
          </a:prstGeom>
          <a:noFill/>
        </p:spPr>
        <p:txBody>
          <a:bodyPr wrap="square" rtlCol="0">
            <a:spAutoFit/>
          </a:bodyPr>
          <a:lstStyle>
            <a:defPPr>
              <a:defRPr lang="en-US"/>
            </a:defPPr>
            <a:lvl1pPr>
              <a:defRPr b="1">
                <a:solidFill>
                  <a:srgbClr val="00AEEF"/>
                </a:solidFill>
                <a:latin typeface="Alexandria" charset="0"/>
                <a:cs typeface="Alexandria" charset="0"/>
              </a:defRPr>
            </a:lvl1pPr>
          </a:lstStyle>
          <a:p>
            <a:pPr marL="0" defTabSz="914400" rtl="1" eaLnBrk="1" latinLnBrk="0" hangingPunct="1"/>
            <a:r>
              <a:rPr lang="en-US" dirty="0">
                <a:latin typeface="Times New Roman" panose="02020603050405020304" pitchFamily="18" charset="0"/>
                <a:cs typeface="Times New Roman" panose="02020603050405020304" pitchFamily="18" charset="0"/>
              </a:rPr>
              <a:t>Experience of United Arab Emirates: </a:t>
            </a:r>
          </a:p>
        </p:txBody>
      </p:sp>
      <p:sp>
        <p:nvSpPr>
          <p:cNvPr id="14" name="TextBox 13">
            <a:extLst>
              <a:ext uri="{FF2B5EF4-FFF2-40B4-BE49-F238E27FC236}">
                <a16:creationId xmlns:a16="http://schemas.microsoft.com/office/drawing/2014/main" id="{1AFD7CF7-E3E2-54C9-6037-50F9976A8D29}"/>
              </a:ext>
            </a:extLst>
          </p:cNvPr>
          <p:cNvSpPr txBox="1"/>
          <p:nvPr/>
        </p:nvSpPr>
        <p:spPr>
          <a:xfrm>
            <a:off x="942308" y="2756624"/>
            <a:ext cx="9891006" cy="2126864"/>
          </a:xfrm>
          <a:prstGeom prst="rect">
            <a:avLst/>
          </a:prstGeom>
          <a:noFill/>
        </p:spPr>
        <p:txBody>
          <a:bodyPr wrap="square">
            <a:spAutoFit/>
          </a:bodyPr>
          <a:lstStyle/>
          <a:p>
            <a:pPr marL="285750" indent="-285750">
              <a:lnSpc>
                <a:spcPct val="150000"/>
              </a:lnSpc>
              <a:buFontTx/>
              <a:buChar char="-"/>
            </a:pPr>
            <a:r>
              <a:rPr lang="en-US" b="1" i="0" u="none" strike="noStrike" dirty="0">
                <a:effectLst/>
                <a:latin typeface="__fkGroteskNeue_598ab8"/>
              </a:rPr>
              <a:t>National Policy for Promoting Healthy Lifestyles:</a:t>
            </a:r>
          </a:p>
          <a:p>
            <a:pPr marL="742950" lvl="1" indent="-285750">
              <a:lnSpc>
                <a:spcPct val="150000"/>
              </a:lnSpc>
              <a:buFontTx/>
              <a:buChar char="-"/>
            </a:pPr>
            <a:r>
              <a:rPr lang="en-US" i="0" u="none" strike="noStrike" dirty="0">
                <a:effectLst/>
                <a:latin typeface="__fkGroteskNeue_598ab8"/>
              </a:rPr>
              <a:t>Introduced in 2022.</a:t>
            </a:r>
          </a:p>
          <a:p>
            <a:pPr marL="742950" lvl="1" indent="-285750">
              <a:lnSpc>
                <a:spcPct val="150000"/>
              </a:lnSpc>
              <a:buFontTx/>
              <a:buChar char="-"/>
            </a:pPr>
            <a:r>
              <a:rPr lang="en-US" i="0" u="none" strike="noStrike" dirty="0">
                <a:effectLst/>
                <a:latin typeface="__fkGroteskNeue_598ab8"/>
              </a:rPr>
              <a:t>Aims to establish a multi-sectoral national framework to promote healthy lifestyles.</a:t>
            </a:r>
          </a:p>
          <a:p>
            <a:pPr marL="742950" lvl="1" indent="-285750">
              <a:lnSpc>
                <a:spcPct val="150000"/>
              </a:lnSpc>
              <a:buFontTx/>
              <a:buChar char="-"/>
            </a:pPr>
            <a:r>
              <a:rPr lang="en-US" i="0" u="none" strike="noStrike" dirty="0">
                <a:effectLst/>
                <a:latin typeface="__fkGroteskNeue_598ab8"/>
              </a:rPr>
              <a:t>Focuses on promoting healthy eating, physical activity, and tobacco control.</a:t>
            </a:r>
          </a:p>
          <a:p>
            <a:pPr marL="742950" lvl="1" indent="-285750">
              <a:lnSpc>
                <a:spcPct val="150000"/>
              </a:lnSpc>
              <a:buFontTx/>
              <a:buChar char="-"/>
            </a:pPr>
            <a:r>
              <a:rPr lang="en-US" i="0" u="none" strike="noStrike" dirty="0">
                <a:effectLst/>
                <a:latin typeface="__fkGroteskNeue_598ab8"/>
              </a:rPr>
              <a:t>Goals include improving quality of life, preventing diseases, and reducing mortality risks. </a:t>
            </a:r>
          </a:p>
        </p:txBody>
      </p:sp>
      <p:sp>
        <p:nvSpPr>
          <p:cNvPr id="10" name="TextBox 9">
            <a:extLst>
              <a:ext uri="{FF2B5EF4-FFF2-40B4-BE49-F238E27FC236}">
                <a16:creationId xmlns:a16="http://schemas.microsoft.com/office/drawing/2014/main" id="{951338F0-F9D5-0828-4B5E-EC6085B0CAAF}"/>
              </a:ext>
            </a:extLst>
          </p:cNvPr>
          <p:cNvSpPr txBox="1"/>
          <p:nvPr/>
        </p:nvSpPr>
        <p:spPr>
          <a:xfrm>
            <a:off x="900910" y="4883488"/>
            <a:ext cx="6098582" cy="464871"/>
          </a:xfrm>
          <a:prstGeom prst="rect">
            <a:avLst/>
          </a:prstGeom>
          <a:noFill/>
        </p:spPr>
        <p:txBody>
          <a:bodyPr wrap="square">
            <a:spAutoFit/>
          </a:bodyPr>
          <a:lstStyle/>
          <a:p>
            <a:pPr marL="285750" indent="-285750">
              <a:lnSpc>
                <a:spcPct val="150000"/>
              </a:lnSpc>
              <a:buFontTx/>
              <a:buChar char="-"/>
            </a:pPr>
            <a:r>
              <a:rPr lang="en-US" b="1" i="0" u="none" strike="noStrike" dirty="0">
                <a:effectLst/>
                <a:latin typeface="__fkGroteskNeue_598ab8"/>
              </a:rPr>
              <a:t>Mandatory health insurance for private sector employees. </a:t>
            </a:r>
          </a:p>
        </p:txBody>
      </p:sp>
      <p:sp>
        <p:nvSpPr>
          <p:cNvPr id="12" name="TextBox 11">
            <a:extLst>
              <a:ext uri="{FF2B5EF4-FFF2-40B4-BE49-F238E27FC236}">
                <a16:creationId xmlns:a16="http://schemas.microsoft.com/office/drawing/2014/main" id="{49C7ECA6-4AF4-B687-2907-EA4CC604E4EF}"/>
              </a:ext>
            </a:extLst>
          </p:cNvPr>
          <p:cNvSpPr txBox="1"/>
          <p:nvPr/>
        </p:nvSpPr>
        <p:spPr>
          <a:xfrm>
            <a:off x="900910" y="5348359"/>
            <a:ext cx="8403728" cy="464871"/>
          </a:xfrm>
          <a:prstGeom prst="rect">
            <a:avLst/>
          </a:prstGeom>
          <a:noFill/>
        </p:spPr>
        <p:txBody>
          <a:bodyPr wrap="square">
            <a:spAutoFit/>
          </a:bodyPr>
          <a:lstStyle/>
          <a:p>
            <a:pPr marL="285750" indent="-285750">
              <a:lnSpc>
                <a:spcPct val="150000"/>
              </a:lnSpc>
              <a:buFontTx/>
              <a:buChar char="-"/>
            </a:pPr>
            <a:r>
              <a:rPr lang="en-US" b="1" i="0" u="none" strike="noStrike" dirty="0">
                <a:effectLst/>
                <a:latin typeface="__fkGroteskNeue_598ab8"/>
              </a:rPr>
              <a:t>Development of e-prescribing and home delivery of medication. </a:t>
            </a:r>
          </a:p>
        </p:txBody>
      </p:sp>
      <p:sp>
        <p:nvSpPr>
          <p:cNvPr id="8" name="TextBox 7">
            <a:extLst>
              <a:ext uri="{FF2B5EF4-FFF2-40B4-BE49-F238E27FC236}">
                <a16:creationId xmlns:a16="http://schemas.microsoft.com/office/drawing/2014/main" id="{6CB8C115-4AFF-BC93-02CE-F19827784B4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Examples of Health Policies</a:t>
            </a:r>
          </a:p>
        </p:txBody>
      </p:sp>
    </p:spTree>
    <p:extLst>
      <p:ext uri="{BB962C8B-B14F-4D97-AF65-F5344CB8AC3E}">
        <p14:creationId xmlns:p14="http://schemas.microsoft.com/office/powerpoint/2010/main" val="4099947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D338A-B549-5E8E-3196-ECC7C8F73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46F4F0-CD0B-5149-10FC-2614A5B8D6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pic>
        <p:nvPicPr>
          <p:cNvPr id="7" name="Graphic 21">
            <a:extLst>
              <a:ext uri="{FF2B5EF4-FFF2-40B4-BE49-F238E27FC236}">
                <a16:creationId xmlns:a16="http://schemas.microsoft.com/office/drawing/2014/main" id="{6A7F7EAA-DE73-937F-C854-93DB58A641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7EA79AB-AF58-B289-3181-0DA3BDD2EF1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0EC5183-003B-2F8A-1AA6-09EC4970FF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11E793F-2410-EFA5-002A-6DB32A8F06C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07C1311-6DCC-6226-C8D9-E91705AA9B9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2D27265F-BFC8-46E4-5B2F-69980829A5C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p>
        </p:txBody>
      </p:sp>
      <p:sp>
        <p:nvSpPr>
          <p:cNvPr id="11" name="TextBox 10">
            <a:extLst>
              <a:ext uri="{FF2B5EF4-FFF2-40B4-BE49-F238E27FC236}">
                <a16:creationId xmlns:a16="http://schemas.microsoft.com/office/drawing/2014/main" id="{B4CE008B-4BF6-CC46-AB6C-17DE22E46F0F}"/>
              </a:ext>
            </a:extLst>
          </p:cNvPr>
          <p:cNvSpPr txBox="1"/>
          <p:nvPr/>
        </p:nvSpPr>
        <p:spPr>
          <a:xfrm>
            <a:off x="940413" y="2095405"/>
            <a:ext cx="9891007" cy="3788858"/>
          </a:xfrm>
          <a:prstGeom prst="rect">
            <a:avLst/>
          </a:prstGeom>
          <a:noFill/>
        </p:spPr>
        <p:txBody>
          <a:bodyPr wrap="square">
            <a:spAutoFit/>
          </a:bodyPr>
          <a:lstStyle/>
          <a:p>
            <a:pPr marL="285750" indent="-285750">
              <a:lnSpc>
                <a:spcPct val="150000"/>
              </a:lnSpc>
              <a:buFontTx/>
              <a:buChar char="-"/>
            </a:pPr>
            <a:r>
              <a:rPr lang="en-US" b="0" i="0" u="none" strike="noStrike" dirty="0">
                <a:effectLst/>
                <a:latin typeface="__fkGroteskNeue_598ab8"/>
              </a:rPr>
              <a:t>Healthcare systems aim to achieve three main objectives which are responsiveness, fairness, and health. </a:t>
            </a:r>
          </a:p>
          <a:p>
            <a:pPr marL="285750" indent="-285750">
              <a:lnSpc>
                <a:spcPct val="150000"/>
              </a:lnSpc>
              <a:buFontTx/>
              <a:buChar char="-"/>
            </a:pPr>
            <a:r>
              <a:rPr lang="en-US" dirty="0">
                <a:latin typeface="__fkGroteskNeue_598ab8"/>
              </a:rPr>
              <a:t>Healthcare systems are analyzed through the macro and micro levels. </a:t>
            </a:r>
          </a:p>
          <a:p>
            <a:pPr marL="285750" indent="-285750">
              <a:lnSpc>
                <a:spcPct val="150000"/>
              </a:lnSpc>
              <a:buFontTx/>
              <a:buChar char="-"/>
            </a:pPr>
            <a:r>
              <a:rPr lang="en-US" dirty="0">
                <a:latin typeface="__fkGroteskNeue_598ab8"/>
              </a:rPr>
              <a:t>Healthcare systems should ensure effectiveness, efficiency, and equity in healthcare.</a:t>
            </a:r>
          </a:p>
          <a:p>
            <a:pPr marL="285750" indent="-285750">
              <a:lnSpc>
                <a:spcPct val="150000"/>
              </a:lnSpc>
              <a:buFontTx/>
              <a:buChar char="-"/>
            </a:pPr>
            <a:r>
              <a:rPr lang="en-US" b="0" i="0" u="none" strike="noStrike" dirty="0">
                <a:effectLst/>
                <a:latin typeface="__fkGroteskNeue_598ab8"/>
              </a:rPr>
              <a:t>Health services research plays a vital role in developing health policies. </a:t>
            </a:r>
          </a:p>
          <a:p>
            <a:pPr marL="285750" indent="-285750">
              <a:lnSpc>
                <a:spcPct val="150000"/>
              </a:lnSpc>
              <a:buFontTx/>
              <a:buChar char="-"/>
            </a:pPr>
            <a:r>
              <a:rPr lang="en-US" dirty="0">
                <a:latin typeface="__fkGroteskNeue_598ab8"/>
              </a:rPr>
              <a:t>Health strategies should pay attention to the challenges of developing effective health policies. </a:t>
            </a:r>
          </a:p>
          <a:p>
            <a:pPr marL="285750" indent="-285750">
              <a:lnSpc>
                <a:spcPct val="150000"/>
              </a:lnSpc>
              <a:buFontTx/>
              <a:buChar char="-"/>
            </a:pPr>
            <a:r>
              <a:rPr lang="en-US" b="0" i="0" u="none" strike="noStrike" dirty="0">
                <a:effectLst/>
                <a:latin typeface="__fkGroteskNeue_598ab8"/>
              </a:rPr>
              <a:t>Patient engagement is </a:t>
            </a:r>
            <a:r>
              <a:rPr lang="en-US" dirty="0">
                <a:latin typeface="__fkGroteskNeue_598ab8"/>
              </a:rPr>
              <a:t>crucial in</a:t>
            </a:r>
            <a:r>
              <a:rPr lang="en-US" b="0" i="0" u="none" strike="noStrike" dirty="0">
                <a:effectLst/>
                <a:latin typeface="__fkGroteskNeue_598ab8"/>
              </a:rPr>
              <a:t> developing and improving the implementation of health policies.</a:t>
            </a:r>
            <a:endParaRPr lang="en-US" dirty="0">
              <a:latin typeface="__fkGroteskNeue_598ab8"/>
            </a:endParaRPr>
          </a:p>
          <a:p>
            <a:pPr marL="285750" indent="-285750">
              <a:lnSpc>
                <a:spcPct val="150000"/>
              </a:lnSpc>
              <a:buFontTx/>
              <a:buChar char="-"/>
            </a:pPr>
            <a:r>
              <a:rPr lang="en-US" b="0" i="0" u="none" strike="noStrike" dirty="0">
                <a:effectLst/>
                <a:latin typeface="__fkGroteskNeue_598ab8"/>
              </a:rPr>
              <a:t>Countries, such as Saudi Arabia and the United Arab Emirates, have good experience in developing health policies.  </a:t>
            </a:r>
          </a:p>
        </p:txBody>
      </p:sp>
    </p:spTree>
    <p:extLst>
      <p:ext uri="{BB962C8B-B14F-4D97-AF65-F5344CB8AC3E}">
        <p14:creationId xmlns:p14="http://schemas.microsoft.com/office/powerpoint/2010/main" val="3719055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3737946"/>
          </a:xfrm>
          <a:prstGeom prst="rect">
            <a:avLst/>
          </a:prstGeom>
          <a:noFill/>
        </p:spPr>
        <p:txBody>
          <a:bodyPr wrap="square" rtlCol="0">
            <a:spAutoFit/>
          </a:bodyPr>
          <a:lstStyle/>
          <a:p>
            <a:pPr marL="342900" lvl="0" indent="-342900" algn="just" rtl="0">
              <a:lnSpc>
                <a:spcPct val="150000"/>
              </a:lnSpc>
              <a:buFont typeface="Times New Roman" panose="02020603050405020304" pitchFamily="18" charset="0"/>
              <a:buChar char="-"/>
            </a:pPr>
            <a:r>
              <a:rPr lang="en-P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Thompson, M., &amp; Fairman, A. (2015). Addressing ethical challenges in telehealth and eHealth practices. </a:t>
            </a:r>
            <a:r>
              <a:rPr lang="en-PS"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Nursing Ethics, 22</a:t>
            </a:r>
            <a:r>
              <a:rPr lang="en-P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451-468. https://doi.org/10.1177/0969733014534874</a:t>
            </a:r>
            <a:endParaRPr lang="en-PS" sz="2000" dirty="0">
              <a:solidFill>
                <a:schemeClr val="tx1"/>
              </a:solidFill>
              <a:effectLst/>
              <a:latin typeface="Times New Roman" panose="02020603050405020304" pitchFamily="18" charset="0"/>
              <a:ea typeface="Calibri" panose="020F0502020204030204" pitchFamily="34" charset="0"/>
            </a:endParaRPr>
          </a:p>
          <a:p>
            <a:pPr marL="342900" lvl="0" indent="-342900" algn="just">
              <a:lnSpc>
                <a:spcPct val="150000"/>
              </a:lnSpc>
              <a:buFont typeface="Times New Roman" panose="02020603050405020304" pitchFamily="18" charset="0"/>
              <a:buChar char="-"/>
            </a:pPr>
            <a:r>
              <a:rPr lang="en-P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Patel, V., Saxena, S., Lund, C., Thornicroft, G., Baingana, F., Bolton, P., … &amp; UnÜtzer, J. (2018). The Lancet Commission on global mental health and sustainable development. </a:t>
            </a:r>
            <a:r>
              <a:rPr lang="en-PS"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 Lancet, 392</a:t>
            </a:r>
            <a:r>
              <a:rPr lang="en-P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(10157), 1553-1598. https://doi.org/10.1016/S0140-6736(18)31612-X</a:t>
            </a:r>
            <a:endParaRPr lang="en-PS" sz="2000" dirty="0">
              <a:solidFill>
                <a:schemeClr val="tx1"/>
              </a:solidFill>
              <a:effectLst/>
              <a:latin typeface="Times New Roman" panose="02020603050405020304" pitchFamily="18" charset="0"/>
              <a:ea typeface="Calibri" panose="020F0502020204030204" pitchFamily="34" charset="0"/>
            </a:endParaRPr>
          </a:p>
          <a:p>
            <a:pPr marL="342900" lvl="0" indent="-342900" algn="just">
              <a:lnSpc>
                <a:spcPct val="150000"/>
              </a:lnSpc>
              <a:buFont typeface="Times New Roman" panose="02020603050405020304" pitchFamily="18" charset="0"/>
              <a:buChar char="-"/>
            </a:pPr>
            <a:r>
              <a:rPr lang="en-P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Thompson, M., &amp; Fairman, A. (2015). Addressing ethical challenges in telehealth and eHealth practices. </a:t>
            </a:r>
            <a:r>
              <a:rPr lang="en-PS" sz="20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Nursing Ethics, 22</a:t>
            </a:r>
            <a:r>
              <a:rPr lang="en-P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451-468. https://doi.org/10.1177/0969733014534874</a:t>
            </a:r>
            <a:endParaRPr lang="en-PS" sz="2000" dirty="0">
              <a:solidFill>
                <a:schemeClr val="tx1"/>
              </a:solidFill>
              <a:effectLst/>
              <a:latin typeface="Times New Roman" panose="02020603050405020304" pitchFamily="18" charset="0"/>
              <a:ea typeface="Calibri" panose="020F0502020204030204" pitchFamily="34" charset="0"/>
            </a:endParaRPr>
          </a:p>
          <a:p>
            <a:pPr marL="304800" indent="-304800">
              <a:lnSpc>
                <a:spcPct val="150000"/>
              </a:lnSpc>
            </a:pPr>
            <a:endParaRPr lang="en-US" sz="2000" dirty="0">
              <a:effectLst/>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08</a:t>
              </a:r>
            </a:p>
          </p:txBody>
        </p:sp>
      </p:grpSp>
      <p:sp>
        <p:nvSpPr>
          <p:cNvPr id="3" name="TextBox 2">
            <a:extLst>
              <a:ext uri="{FF2B5EF4-FFF2-40B4-BE49-F238E27FC236}">
                <a16:creationId xmlns:a16="http://schemas.microsoft.com/office/drawing/2014/main" id="{C42DB8F7-7C61-32EA-CB22-987E6DAD557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References</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18548</TotalTime>
  <Words>2861</Words>
  <Application>Microsoft Office PowerPoint</Application>
  <PresentationFormat>Widescreen</PresentationFormat>
  <Paragraphs>366</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593</cp:revision>
  <dcterms:created xsi:type="dcterms:W3CDTF">2023-04-29T09:08:00Z</dcterms:created>
  <dcterms:modified xsi:type="dcterms:W3CDTF">2024-11-17T13:13:47Z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