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43" r:id="rId5"/>
    <p:sldId id="526" r:id="rId6"/>
    <p:sldId id="527" r:id="rId7"/>
    <p:sldId id="507" r:id="rId8"/>
    <p:sldId id="528" r:id="rId9"/>
    <p:sldId id="544" r:id="rId10"/>
    <p:sldId id="508" r:id="rId11"/>
    <p:sldId id="487" r:id="rId12"/>
    <p:sldId id="509" r:id="rId13"/>
    <p:sldId id="510" r:id="rId14"/>
    <p:sldId id="511" r:id="rId15"/>
    <p:sldId id="512" r:id="rId16"/>
    <p:sldId id="513" r:id="rId17"/>
    <p:sldId id="514" r:id="rId18"/>
    <p:sldId id="515" r:id="rId19"/>
    <p:sldId id="516" r:id="rId20"/>
    <p:sldId id="486" r:id="rId21"/>
    <p:sldId id="518" r:id="rId22"/>
    <p:sldId id="529" r:id="rId23"/>
    <p:sldId id="519" r:id="rId24"/>
    <p:sldId id="520" r:id="rId25"/>
    <p:sldId id="521" r:id="rId26"/>
    <p:sldId id="522" r:id="rId27"/>
    <p:sldId id="482" r:id="rId28"/>
    <p:sldId id="275" r:id="rId29"/>
    <p:sldId id="530" r:id="rId30"/>
    <p:sldId id="260" r:id="rId31"/>
    <p:sldId id="531" r:id="rId32"/>
    <p:sldId id="532" r:id="rId33"/>
    <p:sldId id="533" r:id="rId34"/>
    <p:sldId id="534" r:id="rId35"/>
    <p:sldId id="535" r:id="rId36"/>
    <p:sldId id="273" r:id="rId37"/>
    <p:sldId id="536" r:id="rId38"/>
    <p:sldId id="537" r:id="rId39"/>
    <p:sldId id="538" r:id="rId40"/>
    <p:sldId id="539" r:id="rId41"/>
    <p:sldId id="540" r:id="rId42"/>
    <p:sldId id="541" r:id="rId43"/>
    <p:sldId id="54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Lst>
        </p14:section>
        <p14:section name="Default Section" id="{67DF7916-6A73-489A-9F2D-FB12C4B4025F}">
          <p14:sldIdLst>
            <p14:sldId id="526"/>
            <p14:sldId id="527"/>
            <p14:sldId id="507"/>
            <p14:sldId id="528"/>
            <p14:sldId id="544"/>
            <p14:sldId id="508"/>
            <p14:sldId id="487"/>
            <p14:sldId id="509"/>
            <p14:sldId id="510"/>
            <p14:sldId id="511"/>
            <p14:sldId id="512"/>
            <p14:sldId id="513"/>
            <p14:sldId id="514"/>
            <p14:sldId id="515"/>
            <p14:sldId id="516"/>
            <p14:sldId id="486"/>
            <p14:sldId id="518"/>
            <p14:sldId id="529"/>
            <p14:sldId id="519"/>
            <p14:sldId id="520"/>
            <p14:sldId id="521"/>
            <p14:sldId id="522"/>
            <p14:sldId id="482"/>
            <p14:sldId id="275"/>
            <p14:sldId id="530"/>
            <p14:sldId id="260"/>
            <p14:sldId id="531"/>
            <p14:sldId id="532"/>
            <p14:sldId id="533"/>
            <p14:sldId id="534"/>
            <p14:sldId id="535"/>
            <p14:sldId id="273"/>
            <p14:sldId id="536"/>
            <p14:sldId id="537"/>
            <p14:sldId id="538"/>
            <p14:sldId id="539"/>
            <p14:sldId id="540"/>
            <p14:sldId id="541"/>
            <p14:sldId id="54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47C2F1"/>
    <a:srgbClr val="F58221"/>
    <a:srgbClr val="203E5F"/>
    <a:srgbClr val="FFD200"/>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7414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s://www.unilever.com/brands/innovation/innovate-with-us/" TargetMode="External"/><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warc.com/newsandopinion/news/open_innovation_boosts_unilever/30488" TargetMode="Externa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jp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6.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4794902"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 (semester 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F9A0C91-1688-C424-9A91-4C8DE70D02B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5256D35F-37E9-4FDC-F9B3-BBA237077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769903"/>
            <a:ext cx="9345750" cy="413853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662667"/>
            <a:ext cx="664102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Tajawal Medium" panose="00000600000000000000" pitchFamily="2" charset="-78"/>
                <a:ea typeface="+mn-ea"/>
                <a:cs typeface="Tajawal Medium" panose="00000600000000000000" pitchFamily="2" charset="-78"/>
              </a:rPr>
              <a:t>In Previous Lecture: </a:t>
            </a: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53017" y="290408"/>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46878"/>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Emergence of Design thinking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core concepts of design thinking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Design Thinking?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features of Design Thinking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Convergent Vs Divergent Thinking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99422" y="4716721"/>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Features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403236" y="4694696"/>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92301" y="4670705"/>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Thinking </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6617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82E0B98B-C910-05EB-D2B5-9DCAEE1448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7600058-7A8B-3C2E-F75B-F41CFA35A9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798038"/>
            <a:ext cx="9345750" cy="413853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578261"/>
            <a:ext cx="664102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Tajawal Medium" panose="00000600000000000000" pitchFamily="2" charset="-78"/>
                <a:ea typeface="+mn-ea"/>
                <a:cs typeface="Tajawal Medium" panose="00000600000000000000" pitchFamily="2" charset="-78"/>
              </a:rPr>
              <a:t>In This Lecture: </a:t>
            </a: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4068" y="314647"/>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83868" y="2279266"/>
            <a:ext cx="9176021" cy="230832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Detailed Convergent Vs Divergent Thinking in DT</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Tips to get the most out of divergent &amp; convergent exercises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Meaning of Co-design</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Unilever Case Study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Facilitate Design Thinking in Your Team</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60473" y="4740960"/>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64287" y="4718935"/>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Problem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53352" y="4694944"/>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Solution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869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Single Corner Rounded 2">
            <a:extLst>
              <a:ext uri="{FF2B5EF4-FFF2-40B4-BE49-F238E27FC236}">
                <a16:creationId xmlns:a16="http://schemas.microsoft.com/office/drawing/2014/main" id="{03EC36D3-6E51-8994-7B32-C033C3F7A44A}"/>
              </a:ext>
            </a:extLst>
          </p:cNvPr>
          <p:cNvSpPr/>
          <p:nvPr/>
        </p:nvSpPr>
        <p:spPr>
          <a:xfrm flipV="1">
            <a:off x="7973" y="-1"/>
            <a:ext cx="12191999" cy="6209301"/>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Graphic 21">
            <a:extLst>
              <a:ext uri="{FF2B5EF4-FFF2-40B4-BE49-F238E27FC236}">
                <a16:creationId xmlns:a16="http://schemas.microsoft.com/office/drawing/2014/main" id="{08DB3568-5B63-F754-5F09-AB565EF8E2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563" y="493607"/>
            <a:ext cx="2305141" cy="1076343"/>
          </a:xfrm>
          <a:prstGeom prst="rect">
            <a:avLst/>
          </a:prstGeom>
        </p:spPr>
      </p:pic>
      <p:pic>
        <p:nvPicPr>
          <p:cNvPr id="4" name="Picture 3">
            <a:extLst>
              <a:ext uri="{FF2B5EF4-FFF2-40B4-BE49-F238E27FC236}">
                <a16:creationId xmlns:a16="http://schemas.microsoft.com/office/drawing/2014/main" id="{DC540C1D-C616-EC8E-7859-33970076CC64}"/>
              </a:ext>
            </a:extLst>
          </p:cNvPr>
          <p:cNvPicPr>
            <a:picLocks noChangeAspect="1"/>
          </p:cNvPicPr>
          <p:nvPr/>
        </p:nvPicPr>
        <p:blipFill rotWithShape="1">
          <a:blip r:embed="rId4"/>
          <a:srcRect l="15435" t="18148" r="19806" b="7950"/>
          <a:stretch/>
        </p:blipFill>
        <p:spPr>
          <a:xfrm>
            <a:off x="1121328" y="648698"/>
            <a:ext cx="8666752" cy="5560603"/>
          </a:xfrm>
          <a:prstGeom prst="rect">
            <a:avLst/>
          </a:prstGeom>
        </p:spPr>
      </p:pic>
    </p:spTree>
    <p:extLst>
      <p:ext uri="{BB962C8B-B14F-4D97-AF65-F5344CB8AC3E}">
        <p14:creationId xmlns:p14="http://schemas.microsoft.com/office/powerpoint/2010/main" val="4029895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86BAFA-2A91-0788-7F8C-8DF512A3C1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043C0F53-9755-32B8-2C5C-2F13C60C8E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4AE4858E-0183-447C-507D-0BC530474424}"/>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7C434554-401E-004A-BFB9-528DBCCA56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19310" y="1881541"/>
            <a:ext cx="9007501" cy="353452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6712" y="588823"/>
            <a:ext cx="8807545" cy="3662541"/>
          </a:xfrm>
          <a:prstGeom prst="rect">
            <a:avLst/>
          </a:prstGeom>
          <a:noFill/>
        </p:spPr>
        <p:txBody>
          <a:bodyPr wrap="square" rtlCol="0">
            <a:spAutoFit/>
          </a:bodyPr>
          <a:lstStyle/>
          <a:p>
            <a:r>
              <a:rPr lang="en-US" sz="4000" dirty="0">
                <a:solidFill>
                  <a:srgbClr val="00AEEF"/>
                </a:solidFill>
                <a:latin typeface="Tajawal ExtraBold" panose="00000800000000000000" pitchFamily="2" charset="-78"/>
                <a:cs typeface="Tajawal ExtraBold" panose="00000800000000000000" pitchFamily="2" charset="-78"/>
              </a:rPr>
              <a:t>Divergent</a:t>
            </a:r>
            <a:r>
              <a:rPr lang="en-US" sz="4000" dirty="0">
                <a:solidFill>
                  <a:srgbClr val="8E5A6D"/>
                </a:solidFill>
                <a:latin typeface="Tajawal ExtraBold" panose="00000800000000000000" pitchFamily="2" charset="-78"/>
                <a:cs typeface="Tajawal ExtraBold" panose="00000800000000000000" pitchFamily="2" charset="-78"/>
              </a:rPr>
              <a:t> </a:t>
            </a:r>
            <a:r>
              <a:rPr lang="en-US" sz="4000" dirty="0">
                <a:latin typeface="Tajawal ExtraBold" panose="00000800000000000000" pitchFamily="2" charset="-78"/>
                <a:cs typeface="Tajawal ExtraBold" panose="00000800000000000000" pitchFamily="2" charset="-78"/>
              </a:rPr>
              <a:t>Vs</a:t>
            </a:r>
            <a:r>
              <a:rPr lang="en-US" sz="4000" dirty="0">
                <a:solidFill>
                  <a:srgbClr val="8E5A6D"/>
                </a:solidFill>
                <a:latin typeface="Tajawal ExtraBold" panose="00000800000000000000" pitchFamily="2" charset="-78"/>
                <a:cs typeface="Tajawal ExtraBold" panose="00000800000000000000" pitchFamily="2" charset="-78"/>
              </a:rPr>
              <a:t> </a:t>
            </a:r>
            <a:r>
              <a:rPr lang="en-US" sz="4000" dirty="0">
                <a:solidFill>
                  <a:srgbClr val="00AEEF"/>
                </a:solidFill>
                <a:latin typeface="Tajawal ExtraBold" panose="00000800000000000000" pitchFamily="2" charset="-78"/>
                <a:cs typeface="Tajawal ExtraBold" panose="00000800000000000000" pitchFamily="2" charset="-78"/>
              </a:rPr>
              <a:t>Convergent</a:t>
            </a:r>
            <a:r>
              <a:rPr lang="en-US" sz="4000" dirty="0">
                <a:solidFill>
                  <a:srgbClr val="8E5A6D"/>
                </a:solidFill>
                <a:latin typeface="Tajawal ExtraBold" panose="00000800000000000000" pitchFamily="2" charset="-78"/>
                <a:cs typeface="Tajawal ExtraBold" panose="00000800000000000000" pitchFamily="2" charset="-78"/>
              </a:rPr>
              <a:t> </a:t>
            </a:r>
            <a:r>
              <a:rPr lang="en-US" sz="4000" dirty="0">
                <a:latin typeface="Tajawal ExtraBold" panose="00000800000000000000" pitchFamily="2" charset="-78"/>
                <a:cs typeface="Tajawal ExtraBold" panose="00000800000000000000" pitchFamily="2" charset="-78"/>
              </a:rPr>
              <a:t>Thinking: What's the Difference?</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Divergence and convergence is a </a:t>
            </a:r>
            <a:r>
              <a:rPr lang="en-US" sz="2200" dirty="0">
                <a:solidFill>
                  <a:srgbClr val="FF0000"/>
                </a:solidFill>
                <a:latin typeface="Tajawal ExtraBold" panose="00000800000000000000" pitchFamily="2" charset="-78"/>
                <a:cs typeface="Tajawal ExtraBold" panose="00000800000000000000" pitchFamily="2" charset="-78"/>
              </a:rPr>
              <a:t>problem-solving method </a:t>
            </a:r>
            <a:r>
              <a:rPr lang="en-US" sz="2200" dirty="0">
                <a:solidFill>
                  <a:srgbClr val="2D3956"/>
                </a:solidFill>
                <a:latin typeface="Tajawal ExtraBold" panose="00000800000000000000" pitchFamily="2" charset="-78"/>
                <a:cs typeface="Tajawal ExtraBold" panose="00000800000000000000" pitchFamily="2" charset="-78"/>
              </a:rPr>
              <a:t>that emphasizes empathy, experimentation, and iteration. It is a </a:t>
            </a:r>
            <a:r>
              <a:rPr lang="en-US" sz="2200" dirty="0">
                <a:solidFill>
                  <a:srgbClr val="FF0000"/>
                </a:solidFill>
                <a:latin typeface="Tajawal ExtraBold" panose="00000800000000000000" pitchFamily="2" charset="-78"/>
                <a:cs typeface="Tajawal ExtraBold" panose="00000800000000000000" pitchFamily="2" charset="-78"/>
              </a:rPr>
              <a:t>human-centered</a:t>
            </a:r>
            <a:r>
              <a:rPr lang="en-US" sz="2200" dirty="0">
                <a:solidFill>
                  <a:srgbClr val="2D3956"/>
                </a:solidFill>
                <a:latin typeface="Tajawal ExtraBold" panose="00000800000000000000" pitchFamily="2" charset="-78"/>
                <a:cs typeface="Tajawal ExtraBold" panose="00000800000000000000" pitchFamily="2" charset="-78"/>
              </a:rPr>
              <a:t> design approach that focuses on understanding people's needs, behaviors, and motivations to design creative solutions that meet those needs effectively.</a:t>
            </a:r>
          </a:p>
          <a:p>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86BAFA-2A91-0788-7F8C-8DF512A3C1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043C0F53-9755-32B8-2C5C-2F13C60C8E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4AE4858E-0183-447C-507D-0BC530474424}"/>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7C434554-401E-004A-BFB9-528DBCCA56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19310" y="1881541"/>
            <a:ext cx="9007501" cy="353452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7" y="546619"/>
            <a:ext cx="8807545" cy="5878532"/>
          </a:xfrm>
          <a:prstGeom prst="rect">
            <a:avLst/>
          </a:prstGeom>
          <a:noFill/>
        </p:spPr>
        <p:txBody>
          <a:bodyPr wrap="square" rtlCol="0">
            <a:spAutoFit/>
          </a:bodyPr>
          <a:lstStyle/>
          <a:p>
            <a:r>
              <a:rPr lang="en-US" sz="4000" dirty="0">
                <a:solidFill>
                  <a:srgbClr val="00AEEF"/>
                </a:solidFill>
                <a:latin typeface="Tajawal ExtraBold" panose="00000800000000000000" pitchFamily="2" charset="-78"/>
                <a:cs typeface="Tajawal ExtraBold" panose="00000800000000000000" pitchFamily="2" charset="-78"/>
              </a:rPr>
              <a:t>Divergent</a:t>
            </a:r>
            <a:r>
              <a:rPr lang="en-US" sz="4000" dirty="0">
                <a:solidFill>
                  <a:srgbClr val="8E5A6D"/>
                </a:solidFill>
                <a:latin typeface="Tajawal ExtraBold" panose="00000800000000000000" pitchFamily="2" charset="-78"/>
                <a:cs typeface="Tajawal ExtraBold" panose="00000800000000000000" pitchFamily="2" charset="-78"/>
              </a:rPr>
              <a:t> </a:t>
            </a:r>
            <a:r>
              <a:rPr lang="en-US" sz="4000" dirty="0">
                <a:latin typeface="Tajawal ExtraBold" panose="00000800000000000000" pitchFamily="2" charset="-78"/>
                <a:cs typeface="Tajawal ExtraBold" panose="00000800000000000000" pitchFamily="2" charset="-78"/>
              </a:rPr>
              <a:t>Vs</a:t>
            </a:r>
            <a:r>
              <a:rPr lang="en-US" sz="4000" dirty="0">
                <a:solidFill>
                  <a:srgbClr val="8E5A6D"/>
                </a:solidFill>
                <a:latin typeface="Tajawal ExtraBold" panose="00000800000000000000" pitchFamily="2" charset="-78"/>
                <a:cs typeface="Tajawal ExtraBold" panose="00000800000000000000" pitchFamily="2" charset="-78"/>
              </a:rPr>
              <a:t> </a:t>
            </a:r>
            <a:r>
              <a:rPr lang="en-US" sz="4000" dirty="0">
                <a:solidFill>
                  <a:srgbClr val="00AEEF"/>
                </a:solidFill>
                <a:latin typeface="Tajawal ExtraBold" panose="00000800000000000000" pitchFamily="2" charset="-78"/>
                <a:cs typeface="Tajawal ExtraBold" panose="00000800000000000000" pitchFamily="2" charset="-78"/>
              </a:rPr>
              <a:t>Convergent</a:t>
            </a:r>
            <a:r>
              <a:rPr lang="en-US" sz="4000" dirty="0">
                <a:solidFill>
                  <a:srgbClr val="8E5A6D"/>
                </a:solidFill>
                <a:latin typeface="Tajawal ExtraBold" panose="00000800000000000000" pitchFamily="2" charset="-78"/>
                <a:cs typeface="Tajawal ExtraBold" panose="00000800000000000000" pitchFamily="2" charset="-78"/>
              </a:rPr>
              <a:t> </a:t>
            </a:r>
            <a:r>
              <a:rPr lang="en-US" sz="4000" dirty="0">
                <a:latin typeface="Tajawal ExtraBold" panose="00000800000000000000" pitchFamily="2" charset="-78"/>
                <a:cs typeface="Tajawal ExtraBold" panose="00000800000000000000" pitchFamily="2" charset="-78"/>
              </a:rPr>
              <a:t>Thinking: What's the Difference?</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Divergence and convergence is a </a:t>
            </a:r>
            <a:r>
              <a:rPr lang="en-US" sz="2200" dirty="0">
                <a:solidFill>
                  <a:srgbClr val="FF0000"/>
                </a:solidFill>
                <a:latin typeface="Tajawal ExtraBold" panose="00000800000000000000" pitchFamily="2" charset="-78"/>
                <a:cs typeface="Tajawal ExtraBold" panose="00000800000000000000" pitchFamily="2" charset="-78"/>
              </a:rPr>
              <a:t>problem-solving method </a:t>
            </a:r>
            <a:r>
              <a:rPr lang="en-US" sz="2200" dirty="0">
                <a:solidFill>
                  <a:srgbClr val="2D3956"/>
                </a:solidFill>
                <a:latin typeface="Tajawal ExtraBold" panose="00000800000000000000" pitchFamily="2" charset="-78"/>
                <a:cs typeface="Tajawal ExtraBold" panose="00000800000000000000" pitchFamily="2" charset="-78"/>
              </a:rPr>
              <a:t>that emphasizes empathy, experimentation, and iteration. It is a </a:t>
            </a:r>
            <a:r>
              <a:rPr lang="en-US" sz="2200" dirty="0">
                <a:solidFill>
                  <a:srgbClr val="FF0000"/>
                </a:solidFill>
                <a:latin typeface="Tajawal ExtraBold" panose="00000800000000000000" pitchFamily="2" charset="-78"/>
                <a:cs typeface="Tajawal ExtraBold" panose="00000800000000000000" pitchFamily="2" charset="-78"/>
              </a:rPr>
              <a:t>human-centered</a:t>
            </a:r>
            <a:r>
              <a:rPr lang="en-US" sz="2200" dirty="0">
                <a:solidFill>
                  <a:srgbClr val="2D3956"/>
                </a:solidFill>
                <a:latin typeface="Tajawal ExtraBold" panose="00000800000000000000" pitchFamily="2" charset="-78"/>
                <a:cs typeface="Tajawal ExtraBold" panose="00000800000000000000" pitchFamily="2" charset="-78"/>
              </a:rPr>
              <a:t> design approach that focuses on understanding people's needs, behaviors, and motivations to design creative solutions that meet those needs effectively.</a:t>
            </a:r>
          </a:p>
          <a:p>
            <a:r>
              <a:rPr lang="en-US" sz="2400" dirty="0">
                <a:highlight>
                  <a:srgbClr val="FFFF00"/>
                </a:highlight>
              </a:rPr>
              <a:t>Divergence and convergence are like the inhale and exhale </a:t>
            </a:r>
            <a:r>
              <a:rPr lang="en-US" sz="2400" dirty="0"/>
              <a:t>of the design thinking process. Divergence creates space and possibilities, while convergence brings focus and direction. Designers move back and forth between these two processes throughout the design thinking process, building on the insights and ideas generated during each cycle to refine and improve the solution.</a:t>
            </a:r>
            <a:endParaRPr lang="en-US" sz="2200"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77727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593B87-DFB5-77A9-DE41-BD07987ED3E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E4AB940E-F874-83F9-0608-606096C9188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50D28969-DFFA-BE76-FB47-C564D53B0500}"/>
              </a:ext>
            </a:extLst>
          </p:cNvPr>
          <p:cNvSpPr/>
          <p:nvPr/>
        </p:nvSpPr>
        <p:spPr>
          <a:xfrm>
            <a:off x="886265" y="1285191"/>
            <a:ext cx="9640547" cy="52422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9B4890D-4430-A4FF-4F10-21D848F4A0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1887520" cy="881342"/>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881541"/>
            <a:ext cx="9345750" cy="428761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0837" y="546620"/>
            <a:ext cx="9051896" cy="5622538"/>
          </a:xfrm>
          <a:prstGeom prst="rect">
            <a:avLst/>
          </a:prstGeom>
          <a:noFill/>
        </p:spPr>
        <p:txBody>
          <a:bodyPr wrap="square" rtlCol="0">
            <a:spAutoFit/>
          </a:bodyPr>
          <a:lstStyle/>
          <a:p>
            <a:r>
              <a:rPr lang="en-US" sz="4000" dirty="0">
                <a:solidFill>
                  <a:srgbClr val="F58221"/>
                </a:solidFill>
                <a:latin typeface="Tajawal ExtraBold" panose="00000800000000000000" pitchFamily="2" charset="-78"/>
                <a:cs typeface="Tajawal ExtraBold" panose="00000800000000000000" pitchFamily="2" charset="-78"/>
              </a:rPr>
              <a:t>Divergent</a:t>
            </a:r>
            <a:r>
              <a:rPr lang="en-US" sz="4000" dirty="0">
                <a:solidFill>
                  <a:srgbClr val="8E5A6D"/>
                </a:solidFill>
                <a:latin typeface="Tajawal ExtraBold" panose="00000800000000000000" pitchFamily="2" charset="-78"/>
                <a:cs typeface="Tajawal ExtraBold" panose="00000800000000000000" pitchFamily="2" charset="-78"/>
              </a:rPr>
              <a:t> Vs </a:t>
            </a:r>
            <a:r>
              <a:rPr lang="en-US" sz="4000" dirty="0">
                <a:solidFill>
                  <a:srgbClr val="F58221"/>
                </a:solidFill>
                <a:latin typeface="Tajawal ExtraBold" panose="00000800000000000000" pitchFamily="2" charset="-78"/>
                <a:cs typeface="Tajawal ExtraBold" panose="00000800000000000000" pitchFamily="2" charset="-78"/>
              </a:rPr>
              <a:t>Convergent</a:t>
            </a:r>
          </a:p>
          <a:p>
            <a:endParaRPr lang="en-US" sz="4000" dirty="0">
              <a:solidFill>
                <a:srgbClr val="FF0000"/>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b="1" dirty="0">
                <a:highlight>
                  <a:srgbClr val="FFFF00"/>
                </a:highlight>
              </a:rPr>
              <a:t>What is divergence?</a:t>
            </a:r>
          </a:p>
          <a:p>
            <a:r>
              <a:rPr lang="en-US" sz="2400" dirty="0"/>
              <a:t>Divergence is the process of exploring and generating a wide range of ideas and possibilities without any judgment or criticism. Divergent thinking allows designers to expand the possibilities and consider different perspectives, angles, and dimensions of the problem.</a:t>
            </a:r>
          </a:p>
          <a:p>
            <a:r>
              <a:rPr lang="en-US" sz="2400" b="1" dirty="0">
                <a:highlight>
                  <a:srgbClr val="FFFF00"/>
                </a:highlight>
              </a:rPr>
              <a:t>What is convergence?</a:t>
            </a:r>
            <a:endParaRPr lang="en-US" sz="2400" dirty="0">
              <a:highlight>
                <a:srgbClr val="FFFF00"/>
              </a:highlight>
            </a:endParaRPr>
          </a:p>
          <a:p>
            <a:r>
              <a:rPr lang="en-US" sz="2400" dirty="0"/>
              <a:t>Convergent thinking refers to the process of selecting, evaluating, and refining the most promising ideas from the divergent phase. It involves narrowing down and refining possibilities by selecting the best ideas and combining them to create a coherent and effective solution.</a:t>
            </a:r>
          </a:p>
          <a:p>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0471308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DFFA61F-74FE-0876-4A45-FBC5093D50D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8E0FC3D7-EAF2-8994-91CC-EE26FAE1CDE4}"/>
              </a:ext>
            </a:extLst>
          </p:cNvPr>
          <p:cNvSpPr/>
          <p:nvPr/>
        </p:nvSpPr>
        <p:spPr>
          <a:xfrm>
            <a:off x="8607914" y="95284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5287E2F1-C10B-214C-2EB7-A214CD06B8D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65C56C8-2F4E-7974-9BFE-B2689733AE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322990" y="5557394"/>
            <a:ext cx="10868980" cy="875624"/>
          </a:xfrm>
          <a:prstGeom prst="rect">
            <a:avLst/>
          </a:prstGeom>
        </p:spPr>
        <p:txBody>
          <a:bodyPr wrap="square">
            <a:spAutoFit/>
          </a:bodyPr>
          <a:lstStyle/>
          <a:p>
            <a:pPr>
              <a:lnSpc>
                <a:spcPct val="120000"/>
              </a:lnSpc>
            </a:pPr>
            <a:r>
              <a:rPr lang="en-US" sz="2200" b="1" dirty="0"/>
              <a:t>Divergent and convergent phases are </a:t>
            </a:r>
            <a:r>
              <a:rPr lang="en-US" sz="2200" b="1" dirty="0">
                <a:highlight>
                  <a:srgbClr val="FFFF00"/>
                </a:highlight>
              </a:rPr>
              <a:t>non-linear</a:t>
            </a:r>
            <a:r>
              <a:rPr lang="en-US" sz="2200" b="1" dirty="0"/>
              <a:t>, meaning that when facilitating this process, you may move back and forth as you discover new insights during convergence.</a:t>
            </a:r>
            <a:endParaRPr lang="en-US" sz="2200" b="1" dirty="0">
              <a:solidFill>
                <a:srgbClr val="0A1F61"/>
              </a:solidFill>
              <a:latin typeface="Tajawal ExtraBold" panose="00000800000000000000" pitchFamily="2" charset="-78"/>
              <a:cs typeface="Tajawal ExtraBold" panose="00000800000000000000" pitchFamily="2" charset="-78"/>
            </a:endParaRPr>
          </a:p>
        </p:txBody>
      </p:sp>
      <p:pic>
        <p:nvPicPr>
          <p:cNvPr id="8" name="Picture 7" descr="A picture containing text, diagram, font, line&#10;&#10;Description automatically generated">
            <a:extLst>
              <a:ext uri="{FF2B5EF4-FFF2-40B4-BE49-F238E27FC236}">
                <a16:creationId xmlns:a16="http://schemas.microsoft.com/office/drawing/2014/main" id="{D6AE87F2-7FDE-8E27-0B34-F7D22B7D6A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9745" y="1346324"/>
            <a:ext cx="8428383" cy="4081747"/>
          </a:xfrm>
          <a:prstGeom prst="rect">
            <a:avLst/>
          </a:prstGeom>
        </p:spPr>
      </p:pic>
    </p:spTree>
    <p:extLst>
      <p:ext uri="{BB962C8B-B14F-4D97-AF65-F5344CB8AC3E}">
        <p14:creationId xmlns:p14="http://schemas.microsoft.com/office/powerpoint/2010/main" val="3623897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B21DE86-6FB6-8413-555C-9CDC5FA0B85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7AB7D2EF-9332-25A2-F7FE-21DA33CA7616}"/>
              </a:ext>
            </a:extLst>
          </p:cNvPr>
          <p:cNvSpPr/>
          <p:nvPr/>
        </p:nvSpPr>
        <p:spPr>
          <a:xfrm>
            <a:off x="1181062" y="1285191"/>
            <a:ext cx="9345750" cy="516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50498" y="1881541"/>
            <a:ext cx="8947053" cy="428761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3" y="1348479"/>
            <a:ext cx="9291670" cy="4555093"/>
          </a:xfrm>
          <a:prstGeom prst="rect">
            <a:avLst/>
          </a:prstGeom>
          <a:noFill/>
        </p:spPr>
        <p:txBody>
          <a:bodyPr wrap="square" rtlCol="0">
            <a:spAutoFit/>
          </a:bodyPr>
          <a:lstStyle/>
          <a:p>
            <a:r>
              <a:rPr lang="en-US" sz="3600" dirty="0">
                <a:solidFill>
                  <a:srgbClr val="F58221"/>
                </a:solidFill>
                <a:latin typeface="Tajawal ExtraBold" panose="00000800000000000000" pitchFamily="2" charset="-78"/>
                <a:cs typeface="Tajawal ExtraBold" panose="00000800000000000000" pitchFamily="2" charset="-78"/>
              </a:rPr>
              <a:t>Divergent</a:t>
            </a:r>
            <a:r>
              <a:rPr lang="en-US" sz="3600" dirty="0">
                <a:solidFill>
                  <a:srgbClr val="8E5A6D"/>
                </a:solidFill>
                <a:latin typeface="Tajawal ExtraBold" panose="00000800000000000000" pitchFamily="2" charset="-78"/>
                <a:cs typeface="Tajawal ExtraBold" panose="00000800000000000000" pitchFamily="2" charset="-78"/>
              </a:rPr>
              <a:t> </a:t>
            </a:r>
            <a:r>
              <a:rPr lang="en-US" sz="3600" dirty="0">
                <a:latin typeface="Tajawal ExtraBold" panose="00000800000000000000" pitchFamily="2" charset="-78"/>
                <a:cs typeface="Tajawal ExtraBold" panose="00000800000000000000" pitchFamily="2" charset="-78"/>
              </a:rPr>
              <a:t>&amp;</a:t>
            </a:r>
            <a:r>
              <a:rPr lang="en-US" sz="3600" dirty="0">
                <a:solidFill>
                  <a:srgbClr val="8E5A6D"/>
                </a:solidFill>
                <a:latin typeface="Tajawal ExtraBold" panose="00000800000000000000" pitchFamily="2" charset="-78"/>
                <a:cs typeface="Tajawal ExtraBold" panose="00000800000000000000" pitchFamily="2" charset="-78"/>
              </a:rPr>
              <a:t> </a:t>
            </a:r>
            <a:r>
              <a:rPr lang="en-US" sz="3600" dirty="0">
                <a:solidFill>
                  <a:srgbClr val="F58221"/>
                </a:solidFill>
                <a:latin typeface="Tajawal ExtraBold" panose="00000800000000000000" pitchFamily="2" charset="-78"/>
                <a:cs typeface="Tajawal ExtraBold" panose="00000800000000000000" pitchFamily="2" charset="-78"/>
              </a:rPr>
              <a:t>Convergent </a:t>
            </a:r>
            <a:r>
              <a:rPr lang="en-US" sz="3600" dirty="0">
                <a:latin typeface="Tajawal ExtraBold" panose="00000800000000000000" pitchFamily="2" charset="-78"/>
                <a:cs typeface="Tajawal ExtraBold" panose="00000800000000000000" pitchFamily="2" charset="-78"/>
              </a:rPr>
              <a:t>together</a:t>
            </a:r>
          </a:p>
          <a:p>
            <a:endParaRPr lang="en-US" sz="4000" dirty="0">
              <a:solidFill>
                <a:srgbClr val="FF0000"/>
              </a:solidFill>
              <a:latin typeface="Tajawal ExtraBold" panose="00000800000000000000" pitchFamily="2" charset="-78"/>
              <a:cs typeface="Tajawal ExtraBold" panose="00000800000000000000" pitchFamily="2" charset="-78"/>
            </a:endParaRPr>
          </a:p>
          <a:p>
            <a:endParaRPr lang="en-US" sz="2400" b="1" dirty="0">
              <a:highlight>
                <a:srgbClr val="FFFF00"/>
              </a:highlight>
            </a:endParaRPr>
          </a:p>
          <a:p>
            <a:r>
              <a:rPr lang="en-US" sz="2400" b="1" dirty="0"/>
              <a:t>Benefits of divergent and convergent thinking</a:t>
            </a:r>
          </a:p>
          <a:p>
            <a:endParaRPr lang="en-US" sz="2400" b="1" dirty="0"/>
          </a:p>
          <a:p>
            <a:pPr>
              <a:buFont typeface="Arial" panose="020B0604020202020204" pitchFamily="34" charset="0"/>
              <a:buChar char="•"/>
            </a:pPr>
            <a:r>
              <a:rPr lang="en-US" sz="2400" dirty="0"/>
              <a:t>Increased creativity and innovation</a:t>
            </a:r>
          </a:p>
          <a:p>
            <a:pPr>
              <a:buFont typeface="Arial" panose="020B0604020202020204" pitchFamily="34" charset="0"/>
              <a:buChar char="•"/>
            </a:pPr>
            <a:r>
              <a:rPr lang="en-US" sz="2400" dirty="0"/>
              <a:t>Better decision-making</a:t>
            </a:r>
          </a:p>
          <a:p>
            <a:pPr>
              <a:buFont typeface="Arial" panose="020B0604020202020204" pitchFamily="34" charset="0"/>
              <a:buChar char="•"/>
            </a:pPr>
            <a:r>
              <a:rPr lang="en-US" sz="2400" dirty="0"/>
              <a:t>Human-centered design</a:t>
            </a:r>
          </a:p>
          <a:p>
            <a:pPr>
              <a:buFont typeface="Arial" panose="020B0604020202020204" pitchFamily="34" charset="0"/>
              <a:buChar char="•"/>
            </a:pPr>
            <a:r>
              <a:rPr lang="en-US" sz="2400" dirty="0"/>
              <a:t>Enhanced problem-solving</a:t>
            </a:r>
          </a:p>
          <a:p>
            <a:pPr>
              <a:buFont typeface="Arial" panose="020B0604020202020204" pitchFamily="34" charset="0"/>
              <a:buChar char="•"/>
            </a:pPr>
            <a:r>
              <a:rPr lang="en-US" sz="2400" dirty="0"/>
              <a:t>Improved collaboration</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descr="A picture containing text, diagram, plot, line&#10;&#10;Description automatically generated">
            <a:extLst>
              <a:ext uri="{FF2B5EF4-FFF2-40B4-BE49-F238E27FC236}">
                <a16:creationId xmlns:a16="http://schemas.microsoft.com/office/drawing/2014/main" id="{E8EACA91-E218-68AF-9524-7D766B83BE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3013" y="3223664"/>
            <a:ext cx="5636760" cy="3049395"/>
          </a:xfrm>
          <a:prstGeom prst="rect">
            <a:avLst/>
          </a:prstGeom>
        </p:spPr>
      </p:pic>
      <p:sp>
        <p:nvSpPr>
          <p:cNvPr id="2" name="Rectangle 1">
            <a:extLst>
              <a:ext uri="{FF2B5EF4-FFF2-40B4-BE49-F238E27FC236}">
                <a16:creationId xmlns:a16="http://schemas.microsoft.com/office/drawing/2014/main" id="{F7D444BB-30CA-237C-EA50-3AA856C14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0FEBDD6-ED6E-143B-D3F1-B4E34C6249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140738" cy="999578"/>
          </a:xfrm>
          <a:prstGeom prst="rect">
            <a:avLst/>
          </a:prstGeom>
        </p:spPr>
      </p:pic>
    </p:spTree>
    <p:extLst>
      <p:ext uri="{BB962C8B-B14F-4D97-AF65-F5344CB8AC3E}">
        <p14:creationId xmlns:p14="http://schemas.microsoft.com/office/powerpoint/2010/main" val="28149626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AC422FB0-EFEB-F0D3-649B-3123A007021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E9B5F035-E2AF-7671-E4C5-A0E3E1250211}"/>
              </a:ext>
            </a:extLst>
          </p:cNvPr>
          <p:cNvSpPr/>
          <p:nvPr/>
        </p:nvSpPr>
        <p:spPr>
          <a:xfrm>
            <a:off x="1181062" y="1973556"/>
            <a:ext cx="9345750" cy="4159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546619"/>
            <a:ext cx="9345749" cy="3908762"/>
          </a:xfrm>
          <a:prstGeom prst="rect">
            <a:avLst/>
          </a:prstGeom>
          <a:noFill/>
        </p:spPr>
        <p:txBody>
          <a:bodyPr wrap="square" rtlCol="0">
            <a:spAutoFit/>
          </a:bodyPr>
          <a:lstStyle/>
          <a:p>
            <a:pPr algn="ctr"/>
            <a:r>
              <a:rPr lang="en-US" sz="3600" b="1" dirty="0"/>
              <a:t>How to apply divergent and convergent thinking?</a:t>
            </a:r>
          </a:p>
          <a:p>
            <a:endParaRPr lang="en-US" sz="2400" b="1" dirty="0">
              <a:highlight>
                <a:srgbClr val="FFFF00"/>
              </a:highlight>
            </a:endParaRPr>
          </a:p>
          <a:p>
            <a:r>
              <a:rPr lang="en-US" sz="2400" b="1" dirty="0"/>
              <a:t>1. </a:t>
            </a:r>
            <a:r>
              <a:rPr lang="en-US" sz="2400" b="1" dirty="0">
                <a:highlight>
                  <a:srgbClr val="00FF00"/>
                </a:highlight>
              </a:rPr>
              <a:t>Diverge to ideate</a:t>
            </a:r>
          </a:p>
          <a:p>
            <a:endParaRPr lang="en-US" sz="2400" b="1" dirty="0"/>
          </a:p>
          <a:p>
            <a:r>
              <a:rPr lang="en-US" sz="2400" b="1" dirty="0"/>
              <a:t>Generate a wide range of ideas without </a:t>
            </a:r>
            <a:r>
              <a:rPr lang="en-US" sz="2400" b="1" dirty="0">
                <a:solidFill>
                  <a:srgbClr val="FF0000"/>
                </a:solidFill>
              </a:rPr>
              <a:t>judgment</a:t>
            </a:r>
            <a:r>
              <a:rPr lang="en-US" sz="2400" b="1" dirty="0"/>
              <a:t> or </a:t>
            </a:r>
            <a:r>
              <a:rPr lang="en-US" sz="2400" b="1" dirty="0">
                <a:solidFill>
                  <a:srgbClr val="FF0000"/>
                </a:solidFill>
              </a:rPr>
              <a:t>criticism</a:t>
            </a:r>
            <a:r>
              <a:rPr lang="en-US" sz="2400" b="1" dirty="0"/>
              <a:t> in a brainstorming session or other quick ideation exercise. Use this discovery period to identify the problem and encourage team members to produce many possible solutions.</a:t>
            </a:r>
          </a:p>
        </p:txBody>
      </p:sp>
      <p:sp>
        <p:nvSpPr>
          <p:cNvPr id="2" name="Rectangle 1">
            <a:extLst>
              <a:ext uri="{FF2B5EF4-FFF2-40B4-BE49-F238E27FC236}">
                <a16:creationId xmlns:a16="http://schemas.microsoft.com/office/drawing/2014/main" id="{7E2FE8B5-3DE4-D204-ACC1-4024D37C6B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F15ECEE-93FA-AE9A-0824-9AEEFC9E6B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363" y="-63880"/>
            <a:ext cx="2305141" cy="1076343"/>
          </a:xfrm>
          <a:prstGeom prst="rect">
            <a:avLst/>
          </a:prstGeom>
        </p:spPr>
      </p:pic>
    </p:spTree>
    <p:extLst>
      <p:ext uri="{BB962C8B-B14F-4D97-AF65-F5344CB8AC3E}">
        <p14:creationId xmlns:p14="http://schemas.microsoft.com/office/powerpoint/2010/main" val="3474919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B4FA5E0-4A5F-ACAF-F6D7-B5E21BE04B3D}"/>
              </a:ext>
            </a:extLst>
          </p:cNvPr>
          <p:cNvSpPr/>
          <p:nvPr/>
        </p:nvSpPr>
        <p:spPr>
          <a:xfrm>
            <a:off x="955343" y="604230"/>
            <a:ext cx="10649192" cy="61714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3" y="546619"/>
            <a:ext cx="9291670" cy="1692771"/>
          </a:xfrm>
          <a:prstGeom prst="rect">
            <a:avLst/>
          </a:prstGeom>
          <a:noFill/>
        </p:spPr>
        <p:txBody>
          <a:bodyPr wrap="square" rtlCol="0">
            <a:spAutoFit/>
          </a:bodyPr>
          <a:lstStyle/>
          <a:p>
            <a:r>
              <a:rPr lang="en-US" sz="4000" b="1" dirty="0"/>
              <a:t>How to apply divergent and convergent thinking?</a:t>
            </a:r>
          </a:p>
          <a:p>
            <a:endParaRPr lang="en-US" sz="2400" b="1" dirty="0">
              <a:highlight>
                <a:srgbClr val="FFFF00"/>
              </a:highlight>
            </a:endParaRPr>
          </a:p>
        </p:txBody>
      </p:sp>
      <p:pic>
        <p:nvPicPr>
          <p:cNvPr id="2" name="Picture 1">
            <a:extLst>
              <a:ext uri="{FF2B5EF4-FFF2-40B4-BE49-F238E27FC236}">
                <a16:creationId xmlns:a16="http://schemas.microsoft.com/office/drawing/2014/main" id="{B2F023B1-199C-6D89-DF68-06470CB4ABA2}"/>
              </a:ext>
            </a:extLst>
          </p:cNvPr>
          <p:cNvPicPr>
            <a:picLocks noChangeAspect="1"/>
          </p:cNvPicPr>
          <p:nvPr/>
        </p:nvPicPr>
        <p:blipFill>
          <a:blip r:embed="rId2"/>
          <a:stretch>
            <a:fillRect/>
          </a:stretch>
        </p:blipFill>
        <p:spPr>
          <a:xfrm>
            <a:off x="1181063" y="772636"/>
            <a:ext cx="10133469" cy="5834661"/>
          </a:xfrm>
          <a:prstGeom prst="rect">
            <a:avLst/>
          </a:prstGeom>
        </p:spPr>
      </p:pic>
      <p:sp>
        <p:nvSpPr>
          <p:cNvPr id="3" name="Rectangle 2">
            <a:extLst>
              <a:ext uri="{FF2B5EF4-FFF2-40B4-BE49-F238E27FC236}">
                <a16:creationId xmlns:a16="http://schemas.microsoft.com/office/drawing/2014/main" id="{AAB68BE4-C80F-A8BF-2478-11A07DE376B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F644D97-E840-17E1-EF09-9BC963F628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6"/>
            <a:ext cx="1940578" cy="906117"/>
          </a:xfrm>
          <a:prstGeom prst="rect">
            <a:avLst/>
          </a:prstGeom>
        </p:spPr>
      </p:pic>
    </p:spTree>
    <p:extLst>
      <p:ext uri="{BB962C8B-B14F-4D97-AF65-F5344CB8AC3E}">
        <p14:creationId xmlns:p14="http://schemas.microsoft.com/office/powerpoint/2010/main" val="3270814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69F4AC-2E6D-995E-6D3C-44581F25FDC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B0D18E83-C682-7320-1A0E-C2031C638E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38170464-2B3E-8FDB-211B-8F7C5187F754}"/>
              </a:ext>
            </a:extLst>
          </p:cNvPr>
          <p:cNvSpPr/>
          <p:nvPr/>
        </p:nvSpPr>
        <p:spPr>
          <a:xfrm>
            <a:off x="337625" y="1285192"/>
            <a:ext cx="11642919"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75C90BF-6675-97DF-7607-46F014BB7E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08" y="-14413"/>
            <a:ext cx="2305141" cy="1076343"/>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661183" y="645097"/>
            <a:ext cx="10860258" cy="5878532"/>
          </a:xfrm>
          <a:prstGeom prst="rect">
            <a:avLst/>
          </a:prstGeom>
          <a:noFill/>
        </p:spPr>
        <p:txBody>
          <a:bodyPr wrap="square" rtlCol="0">
            <a:spAutoFit/>
          </a:bodyPr>
          <a:lstStyle/>
          <a:p>
            <a:pPr algn="ctr"/>
            <a:r>
              <a:rPr lang="en-US" sz="4000" b="1" dirty="0"/>
              <a:t>How to apply divergent and convergent thinking?</a:t>
            </a:r>
          </a:p>
          <a:p>
            <a:endParaRPr lang="en-US" sz="2400" b="1" dirty="0"/>
          </a:p>
          <a:p>
            <a:r>
              <a:rPr lang="en-US" sz="2400" b="1" dirty="0"/>
              <a:t>2. </a:t>
            </a:r>
            <a:r>
              <a:rPr lang="en-US" sz="2400" b="1" dirty="0">
                <a:highlight>
                  <a:srgbClr val="47C2F1"/>
                </a:highlight>
              </a:rPr>
              <a:t>Converge to evaluate the ideas</a:t>
            </a:r>
          </a:p>
          <a:p>
            <a:r>
              <a:rPr lang="en-US" sz="2400" dirty="0"/>
              <a:t>Evaluate the ideas based on feasibility, viability, and desirability using decision matrices, prioritization grids, or other evaluation tools. </a:t>
            </a:r>
          </a:p>
          <a:p>
            <a:r>
              <a:rPr lang="en-US" sz="2400" dirty="0">
                <a:solidFill>
                  <a:srgbClr val="FF0000"/>
                </a:solidFill>
              </a:rPr>
              <a:t>The goal in this convergent phase </a:t>
            </a:r>
            <a:r>
              <a:rPr lang="en-US" sz="2400" dirty="0"/>
              <a:t>is to clearly define the problem, understand and map any assumptions behind the ideas, and clarify the requirements for an effective solution. </a:t>
            </a:r>
          </a:p>
          <a:p>
            <a:endParaRPr lang="en-US" sz="2400" dirty="0"/>
          </a:p>
          <a:p>
            <a:r>
              <a:rPr lang="en-US" sz="2400" b="1" dirty="0">
                <a:highlight>
                  <a:srgbClr val="FFFF00"/>
                </a:highlight>
              </a:rPr>
              <a:t>How to run a critique of Ideas</a:t>
            </a:r>
          </a:p>
          <a:p>
            <a:pPr>
              <a:buFont typeface="+mj-lt"/>
              <a:buAutoNum type="arabicPeriod"/>
            </a:pPr>
            <a:r>
              <a:rPr lang="en-US" sz="2400" dirty="0"/>
              <a:t>Present the ideas and context from the brainstorming session</a:t>
            </a:r>
          </a:p>
          <a:p>
            <a:pPr>
              <a:buFont typeface="+mj-lt"/>
              <a:buAutoNum type="arabicPeriod"/>
            </a:pPr>
            <a:r>
              <a:rPr lang="en-US" sz="2400" dirty="0"/>
              <a:t>Invite feedback across three categories: what went well, what didn’t go well, and what could be improved</a:t>
            </a:r>
          </a:p>
          <a:p>
            <a:pPr>
              <a:buFont typeface="+mj-lt"/>
              <a:buAutoNum type="arabicPeriod"/>
            </a:pPr>
            <a:r>
              <a:rPr lang="en-US" sz="2400" dirty="0"/>
              <a:t>Gather the feedback, organize it by theme, and create actionable next steps within the same workspace</a:t>
            </a:r>
          </a:p>
        </p:txBody>
      </p:sp>
    </p:spTree>
    <p:extLst>
      <p:ext uri="{BB962C8B-B14F-4D97-AF65-F5344CB8AC3E}">
        <p14:creationId xmlns:p14="http://schemas.microsoft.com/office/powerpoint/2010/main" val="3188780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CAC8B1-DA3C-3061-B905-C1EACB055F4A}"/>
              </a:ext>
            </a:extLst>
          </p:cNvPr>
          <p:cNvSpPr/>
          <p:nvPr/>
        </p:nvSpPr>
        <p:spPr>
          <a:xfrm>
            <a:off x="2626178" y="500900"/>
            <a:ext cx="9922203" cy="549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28AFD6D5-E23C-1C7A-CB3F-24493D5B11D7}"/>
              </a:ext>
            </a:extLst>
          </p:cNvPr>
          <p:cNvSpPr/>
          <p:nvPr/>
        </p:nvSpPr>
        <p:spPr>
          <a:xfrm>
            <a:off x="8607914" y="952845"/>
            <a:ext cx="4128422" cy="51578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81226ACA-27A3-DD26-ED83-6A00934CED7F}"/>
              </a:ext>
            </a:extLst>
          </p:cNvPr>
          <p:cNvSpPr/>
          <p:nvPr/>
        </p:nvSpPr>
        <p:spPr>
          <a:xfrm>
            <a:off x="1181061" y="1285191"/>
            <a:ext cx="10506115" cy="5157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71C6BC6-B8F1-CDC2-C0F9-26BB55065C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94793"/>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1069145" y="747343"/>
            <a:ext cx="10832124" cy="6247864"/>
          </a:xfrm>
          <a:prstGeom prst="rect">
            <a:avLst/>
          </a:prstGeom>
          <a:noFill/>
        </p:spPr>
        <p:txBody>
          <a:bodyPr wrap="square" rtlCol="0">
            <a:spAutoFit/>
          </a:bodyPr>
          <a:lstStyle/>
          <a:p>
            <a:pPr algn="ctr"/>
            <a:r>
              <a:rPr lang="en-US" sz="3600" b="1" dirty="0"/>
              <a:t>How to apply divergent and convergent thinking?</a:t>
            </a:r>
          </a:p>
          <a:p>
            <a:endParaRPr lang="en-US" sz="2400" b="1" dirty="0"/>
          </a:p>
          <a:p>
            <a:r>
              <a:rPr lang="en-US" sz="2400" b="1" dirty="0"/>
              <a:t>3. </a:t>
            </a:r>
            <a:r>
              <a:rPr lang="en-US" sz="2400" b="1" dirty="0">
                <a:highlight>
                  <a:srgbClr val="00FF00"/>
                </a:highlight>
              </a:rPr>
              <a:t>Diverge again to develop and prototype</a:t>
            </a:r>
          </a:p>
          <a:p>
            <a:r>
              <a:rPr lang="en-US" sz="2400" dirty="0"/>
              <a:t>Based on the requirements, begin finding solutions that meet requirements and address end-user pain points and concerns. Improve upon the selected ideas using prototyping and user testing, gathering feedback from stakeholders to ensure that the final solution meets their needs and preferences.</a:t>
            </a:r>
          </a:p>
          <a:p>
            <a:r>
              <a:rPr lang="en-US" sz="2400" b="1" dirty="0"/>
              <a:t>4. </a:t>
            </a:r>
            <a:r>
              <a:rPr lang="en-US" sz="2400" b="1" dirty="0">
                <a:highlight>
                  <a:srgbClr val="00FF00"/>
                </a:highlight>
              </a:rPr>
              <a:t>Converge again to further refine</a:t>
            </a:r>
          </a:p>
          <a:p>
            <a:r>
              <a:rPr lang="en-US" sz="2400" dirty="0"/>
              <a:t>The final divergent step involves refining the solution, testing it for viability, and getting the buy-in and resources to implement it. This doesn't necessarily have to be the final step in this process, but we find it helps to end the session with a final convergence step to walk through what the final iteration of the solution looks like.</a:t>
            </a:r>
          </a:p>
          <a:p>
            <a:r>
              <a:rPr lang="en-US" sz="2400" b="1" dirty="0"/>
              <a:t>5. </a:t>
            </a:r>
            <a:r>
              <a:rPr lang="en-US" sz="2400" b="1" dirty="0">
                <a:highlight>
                  <a:srgbClr val="00FF00"/>
                </a:highlight>
              </a:rPr>
              <a:t>Implement</a:t>
            </a:r>
          </a:p>
          <a:p>
            <a:r>
              <a:rPr lang="en-US" sz="2400" dirty="0"/>
              <a:t>Implement the selected ideas and monitor their effectiveness, iterating the process as needed to continue improving the customer experience.</a:t>
            </a:r>
          </a:p>
          <a:p>
            <a:endParaRPr lang="en-US" sz="2400" dirty="0"/>
          </a:p>
        </p:txBody>
      </p:sp>
    </p:spTree>
    <p:extLst>
      <p:ext uri="{BB962C8B-B14F-4D97-AF65-F5344CB8AC3E}">
        <p14:creationId xmlns:p14="http://schemas.microsoft.com/office/powerpoint/2010/main" val="2086876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4638ED6-CCC7-E4D7-4274-1B749BB4B645}"/>
              </a:ext>
            </a:extLst>
          </p:cNvPr>
          <p:cNvSpPr/>
          <p:nvPr/>
        </p:nvSpPr>
        <p:spPr>
          <a:xfrm>
            <a:off x="617280" y="1151834"/>
            <a:ext cx="11368394" cy="5351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E15970F-1325-B06A-B4CC-68D0DDA04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37535"/>
            <a:ext cx="2423604" cy="1317848"/>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13183" y="252056"/>
            <a:ext cx="7694407" cy="954107"/>
          </a:xfrm>
          <a:prstGeom prst="rect">
            <a:avLst/>
          </a:prstGeom>
          <a:noFill/>
        </p:spPr>
        <p:txBody>
          <a:bodyPr wrap="square" rtlCol="0">
            <a:spAutoFit/>
          </a:bodyPr>
          <a:lstStyle/>
          <a:p>
            <a:pPr algn="ctr"/>
            <a:r>
              <a:rPr lang="en-US" sz="2800" b="1" dirty="0"/>
              <a:t>Tips to get the most out of divergent &amp; convergent exercises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9369288" cy="4893647"/>
          </a:xfrm>
          <a:prstGeom prst="rect">
            <a:avLst/>
          </a:prstGeom>
          <a:noFill/>
        </p:spPr>
        <p:txBody>
          <a:bodyPr wrap="square" rtlCol="0">
            <a:spAutoFit/>
          </a:bodyPr>
          <a:lstStyle/>
          <a:p>
            <a:r>
              <a:rPr lang="en-US" sz="2400" b="1" dirty="0">
                <a:highlight>
                  <a:srgbClr val="00FFFF"/>
                </a:highlight>
              </a:rPr>
              <a:t>Use a variety of ideation techniques</a:t>
            </a:r>
          </a:p>
          <a:p>
            <a:r>
              <a:rPr lang="en-US" sz="2400" dirty="0"/>
              <a:t>Experiment with different ideation techniques such as brainstorming, mind mapping, to encourage creative thinking and generate a wide range of ideas</a:t>
            </a:r>
          </a:p>
          <a:p>
            <a:endParaRPr lang="en-US" sz="2400" dirty="0"/>
          </a:p>
          <a:p>
            <a:r>
              <a:rPr lang="en-US" sz="2400" b="1" dirty="0">
                <a:highlight>
                  <a:srgbClr val="00FFFF"/>
                </a:highlight>
              </a:rPr>
              <a:t>Don't get too invested in any single idea</a:t>
            </a:r>
          </a:p>
          <a:p>
            <a:r>
              <a:rPr lang="en-US" sz="2400" dirty="0"/>
              <a:t>One of the common challenges of design thinking is when team members or designers choose a favorite idea and get too invested in its success. There's nothing wrong with being passionate about a possible solution, however it's important to remember that addressing the end user or individual's problem comes first. Even if the final solution isn't flashy, if it properly addresses the core issue, it's the right call.</a:t>
            </a:r>
          </a:p>
          <a:p>
            <a:endParaRPr lang="en-US" sz="2400" dirty="0"/>
          </a:p>
        </p:txBody>
      </p:sp>
    </p:spTree>
    <p:extLst>
      <p:ext uri="{BB962C8B-B14F-4D97-AF65-F5344CB8AC3E}">
        <p14:creationId xmlns:p14="http://schemas.microsoft.com/office/powerpoint/2010/main" val="22972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E0A435D-B716-D590-4BEA-F0D53D5C62D9}"/>
              </a:ext>
            </a:extLst>
          </p:cNvPr>
          <p:cNvSpPr/>
          <p:nvPr/>
        </p:nvSpPr>
        <p:spPr>
          <a:xfrm>
            <a:off x="617280" y="1645920"/>
            <a:ext cx="10812720" cy="4409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48F64EE-511D-D2F0-10B1-CB17DD62A4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9217"/>
            <a:ext cx="2305141" cy="1086090"/>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113183" y="252056"/>
            <a:ext cx="7694407" cy="954107"/>
          </a:xfrm>
          <a:prstGeom prst="rect">
            <a:avLst/>
          </a:prstGeom>
          <a:noFill/>
        </p:spPr>
        <p:txBody>
          <a:bodyPr wrap="square" rtlCol="0">
            <a:spAutoFit/>
          </a:bodyPr>
          <a:lstStyle/>
          <a:p>
            <a:r>
              <a:rPr lang="en-US" sz="2800" b="1" dirty="0"/>
              <a:t>Tips to get the most out of divergent &amp; convergent exercises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00332" y="1672158"/>
            <a:ext cx="9992955" cy="4524315"/>
          </a:xfrm>
          <a:prstGeom prst="rect">
            <a:avLst/>
          </a:prstGeom>
          <a:noFill/>
        </p:spPr>
        <p:txBody>
          <a:bodyPr wrap="square" rtlCol="0">
            <a:spAutoFit/>
          </a:bodyPr>
          <a:lstStyle/>
          <a:p>
            <a:r>
              <a:rPr lang="en-US" sz="2400" b="1" dirty="0">
                <a:highlight>
                  <a:srgbClr val="00FFFF"/>
                </a:highlight>
              </a:rPr>
              <a:t>Avoid premature judgment</a:t>
            </a:r>
          </a:p>
          <a:p>
            <a:r>
              <a:rPr lang="en-US" sz="2400" dirty="0"/>
              <a:t>Avoid prematurely judging or dismissing ideas during the divergent phase, and instead focus on generating as many ideas as possible during ideation sessions.</a:t>
            </a:r>
          </a:p>
          <a:p>
            <a:r>
              <a:rPr lang="en-US" sz="2400" dirty="0"/>
              <a:t>Establish some ground rules during the ideation phase to ensure that participants understand the etiquette expected during the session.</a:t>
            </a:r>
          </a:p>
          <a:p>
            <a:r>
              <a:rPr lang="en-US" sz="2400" b="1" dirty="0">
                <a:highlight>
                  <a:srgbClr val="00FFFF"/>
                </a:highlight>
              </a:rPr>
              <a:t>Test early and often</a:t>
            </a:r>
          </a:p>
          <a:p>
            <a:r>
              <a:rPr lang="en-US" sz="2400" dirty="0"/>
              <a:t>Test and validate ideas early and often using prototypes, mockups, and user feedback to ensure that the final solution meets end user needs and preferences. This is helpful not only for validating your initial problem statement, but frequent testing also ensures that assumptions, solutions, and biases are uncovered and evaluated</a:t>
            </a:r>
          </a:p>
          <a:p>
            <a:endParaRPr lang="en-US" sz="2400" dirty="0"/>
          </a:p>
        </p:txBody>
      </p:sp>
    </p:spTree>
    <p:extLst>
      <p:ext uri="{BB962C8B-B14F-4D97-AF65-F5344CB8AC3E}">
        <p14:creationId xmlns:p14="http://schemas.microsoft.com/office/powerpoint/2010/main" val="1025702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EB6B78B-B287-ABEA-7946-6E35948F04EB}"/>
              </a:ext>
            </a:extLst>
          </p:cNvPr>
          <p:cNvSpPr/>
          <p:nvPr/>
        </p:nvSpPr>
        <p:spPr>
          <a:xfrm>
            <a:off x="617280" y="1685494"/>
            <a:ext cx="10812720" cy="4920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C943FA-941E-C04B-0C6E-834F87EBD1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113183" y="252056"/>
            <a:ext cx="7694407" cy="954107"/>
          </a:xfrm>
          <a:prstGeom prst="rect">
            <a:avLst/>
          </a:prstGeom>
          <a:noFill/>
        </p:spPr>
        <p:txBody>
          <a:bodyPr wrap="square" rtlCol="0">
            <a:spAutoFit/>
          </a:bodyPr>
          <a:lstStyle/>
          <a:p>
            <a:pPr algn="ctr"/>
            <a:r>
              <a:rPr lang="en-US" sz="2800" b="1" dirty="0"/>
              <a:t>Tips to get the most out of divergent &amp; convergent exercises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9050"/>
            <a:ext cx="10435883" cy="4893647"/>
          </a:xfrm>
          <a:prstGeom prst="rect">
            <a:avLst/>
          </a:prstGeom>
          <a:noFill/>
        </p:spPr>
        <p:txBody>
          <a:bodyPr wrap="square" rtlCol="0">
            <a:spAutoFit/>
          </a:bodyPr>
          <a:lstStyle/>
          <a:p>
            <a:r>
              <a:rPr lang="en-US" sz="2400" b="1" dirty="0">
                <a:highlight>
                  <a:srgbClr val="00FFFF"/>
                </a:highlight>
              </a:rPr>
              <a:t>Get stakeholders involved</a:t>
            </a:r>
          </a:p>
          <a:p>
            <a:r>
              <a:rPr lang="en-US" sz="2400" b="1" dirty="0"/>
              <a:t>Including stakeholders or end users in the convergence and divergence cycles can help provide better insight into the user experience, get a different point of view in the design process, and ultimately create a better human-centered solution.</a:t>
            </a:r>
          </a:p>
          <a:p>
            <a:r>
              <a:rPr lang="en-US" sz="2400" b="1" dirty="0"/>
              <a:t>Incorporating multiple stakeholders throughout the process of designing a solution is referred to as </a:t>
            </a:r>
            <a:r>
              <a:rPr lang="en-US" sz="2400" b="1" dirty="0">
                <a:solidFill>
                  <a:srgbClr val="FF0000"/>
                </a:solidFill>
              </a:rPr>
              <a:t>co-design.</a:t>
            </a:r>
          </a:p>
          <a:p>
            <a:endParaRPr lang="en-US" sz="2400" b="1" dirty="0">
              <a:highlight>
                <a:srgbClr val="00FFFF"/>
              </a:highlight>
            </a:endParaRPr>
          </a:p>
          <a:p>
            <a:r>
              <a:rPr lang="en-US" sz="2400" b="1" dirty="0">
                <a:highlight>
                  <a:srgbClr val="00FFFF"/>
                </a:highlight>
              </a:rPr>
              <a:t>Use a visual tool to make collaboration easier</a:t>
            </a:r>
          </a:p>
          <a:p>
            <a:r>
              <a:rPr lang="en-US" sz="2400" b="1" dirty="0"/>
              <a:t>Use a visual tool to capture and generate ideas, run interactive feedback sessions, and create prototypes and diagrams all in one place. </a:t>
            </a:r>
          </a:p>
          <a:p>
            <a:r>
              <a:rPr lang="en-US" sz="2400" b="1" dirty="0"/>
              <a:t>Online whiteboards are a good option, but make sure your platform of choice comes with facilitation features that allow for voting, anonymous inputs, and a timer to lead structured, productive sessions.</a:t>
            </a:r>
            <a:endParaRPr lang="en-US" sz="2400" dirty="0"/>
          </a:p>
        </p:txBody>
      </p:sp>
    </p:spTree>
    <p:extLst>
      <p:ext uri="{BB962C8B-B14F-4D97-AF65-F5344CB8AC3E}">
        <p14:creationId xmlns:p14="http://schemas.microsoft.com/office/powerpoint/2010/main" val="1321676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180A821-F135-5039-1B8C-CF598B2CD8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1093D269-6BCF-3E86-D963-9930BA633B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2067950"/>
            <a:ext cx="9345750" cy="350485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0188" y="1562825"/>
            <a:ext cx="8593108" cy="4339650"/>
          </a:xfrm>
          <a:prstGeom prst="rect">
            <a:avLst/>
          </a:prstGeom>
          <a:noFill/>
        </p:spPr>
        <p:txBody>
          <a:bodyPr wrap="square" rtlCol="0">
            <a:spAutoFit/>
          </a:bodyPr>
          <a:lstStyle/>
          <a:p>
            <a:r>
              <a:rPr lang="en-US" sz="3600" b="1" dirty="0">
                <a:highlight>
                  <a:srgbClr val="47C2F1"/>
                </a:highlight>
              </a:rPr>
              <a:t>What is co-design?</a:t>
            </a:r>
          </a:p>
          <a:p>
            <a:r>
              <a:rPr lang="en-US" sz="2400" dirty="0"/>
              <a:t>Co-design is the process of involving multiple stakeholders in the design and development of products, services, or systems with the goal of creating solutions that are more relevant, effective, and satisfying to the people who will use them.</a:t>
            </a:r>
          </a:p>
          <a:p>
            <a:endParaRPr lang="en-US" sz="2400" dirty="0"/>
          </a:p>
          <a:p>
            <a:r>
              <a:rPr lang="en-US" sz="2400" dirty="0"/>
              <a:t>While </a:t>
            </a:r>
            <a:r>
              <a:rPr lang="en-US" sz="2400" dirty="0">
                <a:solidFill>
                  <a:srgbClr val="FF0000"/>
                </a:solidFill>
              </a:rPr>
              <a:t>human-centered design </a:t>
            </a:r>
            <a:r>
              <a:rPr lang="en-US" sz="2400" dirty="0"/>
              <a:t>places people at the center of the process,</a:t>
            </a:r>
            <a:r>
              <a:rPr lang="en-US" sz="2400" dirty="0">
                <a:solidFill>
                  <a:srgbClr val="FF0000"/>
                </a:solidFill>
              </a:rPr>
              <a:t> co-design </a:t>
            </a:r>
            <a:r>
              <a:rPr lang="en-US" sz="2400" dirty="0"/>
              <a:t>actively </a:t>
            </a:r>
            <a:r>
              <a:rPr lang="en-US" sz="2400" dirty="0">
                <a:solidFill>
                  <a:schemeClr val="accent1">
                    <a:lumMod val="50000"/>
                  </a:schemeClr>
                </a:solidFill>
              </a:rPr>
              <a:t>involves people </a:t>
            </a:r>
            <a:r>
              <a:rPr lang="en-US" sz="2400" dirty="0"/>
              <a:t>in envisioning and creating solutions that meet their challenges. By its very nature, the co-design process is </a:t>
            </a:r>
            <a:r>
              <a:rPr lang="en-US" sz="2400" dirty="0">
                <a:solidFill>
                  <a:schemeClr val="accent1">
                    <a:lumMod val="50000"/>
                  </a:schemeClr>
                </a:solidFill>
              </a:rPr>
              <a:t>collaborative</a:t>
            </a:r>
          </a:p>
          <a:p>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68080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E4F69A2-81D2-BB4F-AA60-22FF229021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65AF08A4-67CB-5D4D-5425-E2A76BF90D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1500188" y="2083331"/>
            <a:ext cx="8593108" cy="3600986"/>
          </a:xfrm>
          <a:prstGeom prst="rect">
            <a:avLst/>
          </a:prstGeom>
          <a:noFill/>
        </p:spPr>
        <p:txBody>
          <a:bodyPr wrap="square" rtlCol="0">
            <a:spAutoFit/>
          </a:bodyPr>
          <a:lstStyle/>
          <a:p>
            <a:r>
              <a:rPr lang="en-US" sz="3600" b="1" dirty="0"/>
              <a:t>Benefits of using the co-design approach</a:t>
            </a:r>
          </a:p>
          <a:p>
            <a:pPr>
              <a:buFont typeface="+mj-lt"/>
              <a:buAutoNum type="arabicPeriod"/>
            </a:pPr>
            <a:r>
              <a:rPr lang="en-US" sz="2400" dirty="0"/>
              <a:t>It leads to a better understanding of user needs</a:t>
            </a:r>
          </a:p>
          <a:p>
            <a:pPr>
              <a:buFont typeface="+mj-lt"/>
              <a:buAutoNum type="arabicPeriod"/>
            </a:pPr>
            <a:r>
              <a:rPr lang="en-US" sz="2400" dirty="0"/>
              <a:t>Creates solutions that are more useful, effective, and user-centered</a:t>
            </a:r>
          </a:p>
          <a:p>
            <a:pPr>
              <a:buFont typeface="+mj-lt"/>
              <a:buAutoNum type="arabicPeriod"/>
            </a:pPr>
            <a:r>
              <a:rPr lang="en-US" sz="2400" dirty="0"/>
              <a:t>Increases user engagement and helps earn buy-in</a:t>
            </a:r>
          </a:p>
          <a:p>
            <a:pPr>
              <a:buFont typeface="+mj-lt"/>
              <a:buAutoNum type="arabicPeriod"/>
            </a:pPr>
            <a:r>
              <a:rPr lang="en-US" sz="2400" dirty="0"/>
              <a:t>Promotes collaboration and stakeholder alignment</a:t>
            </a:r>
          </a:p>
          <a:p>
            <a:pPr>
              <a:buFont typeface="+mj-lt"/>
              <a:buAutoNum type="arabicPeriod"/>
            </a:pPr>
            <a:r>
              <a:rPr lang="en-US" sz="2400" dirty="0"/>
              <a:t>Results in more innovative and creative solutions, delighting the end user</a:t>
            </a:r>
          </a:p>
          <a:p>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400203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E360CC4-41A3-3E7B-CD60-2D37BAADE6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BC67E1A-887C-28E1-5CAD-F42D4D7D17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Case Study: Unilever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48553"/>
            <a:ext cx="9707217" cy="4893647"/>
          </a:xfrm>
          <a:prstGeom prst="rect">
            <a:avLst/>
          </a:prstGeom>
          <a:noFill/>
        </p:spPr>
        <p:txBody>
          <a:bodyPr wrap="square" rtlCol="0">
            <a:spAutoFit/>
          </a:bodyPr>
          <a:lstStyle/>
          <a:p>
            <a:r>
              <a:rPr lang="en-US" sz="2400" dirty="0"/>
              <a:t>Unilever is one of the world's largest consumer goods companies, owning over 400 well-recognized brands, including Dove, Lipton, Best Foods, and many more.</a:t>
            </a:r>
          </a:p>
          <a:p>
            <a:r>
              <a:rPr lang="en-US" sz="2400" dirty="0"/>
              <a:t>With operations in 190 countries and products used by over 2.5 billion people daily, Unilever has a massive pool of customers from which to source ideas and solutions to product development questions.</a:t>
            </a:r>
          </a:p>
          <a:p>
            <a:endParaRPr lang="en-US" sz="2400" dirty="0"/>
          </a:p>
          <a:p>
            <a:r>
              <a:rPr lang="en-US" sz="2400" dirty="0"/>
              <a:t>To put this resource to use, Unilever actively looks to its customer base for product solutions, asking startups, academics, designers and customers for ideas and suggestions.</a:t>
            </a:r>
          </a:p>
          <a:p>
            <a:r>
              <a:rPr lang="en-US" sz="2400" dirty="0">
                <a:solidFill>
                  <a:srgbClr val="2D3956"/>
                </a:solidFill>
                <a:latin typeface="Tajawal ExtraBold" panose="00000800000000000000" pitchFamily="2" charset="-78"/>
                <a:cs typeface="Tajawal ExtraBold" panose="00000800000000000000" pitchFamily="2" charset="-78"/>
              </a:rPr>
              <a:t> </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2345411-FAFF-B0A3-5520-840AF7D946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36DAD4A-8436-E177-F484-CD5127243B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Case Study: Unilever </a:t>
            </a:r>
          </a:p>
        </p:txBody>
      </p:sp>
      <p:pic>
        <p:nvPicPr>
          <p:cNvPr id="6" name="Picture 5" descr="A picture containing text, screenshot&#10;&#10;Description automatically generated">
            <a:extLst>
              <a:ext uri="{FF2B5EF4-FFF2-40B4-BE49-F238E27FC236}">
                <a16:creationId xmlns:a16="http://schemas.microsoft.com/office/drawing/2014/main" id="{E87F0410-9896-D7AA-8710-039646BB38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1126" y="1910837"/>
            <a:ext cx="8096250" cy="3919727"/>
          </a:xfrm>
          <a:prstGeom prst="rect">
            <a:avLst/>
          </a:prstGeom>
        </p:spPr>
      </p:pic>
    </p:spTree>
    <p:extLst>
      <p:ext uri="{BB962C8B-B14F-4D97-AF65-F5344CB8AC3E}">
        <p14:creationId xmlns:p14="http://schemas.microsoft.com/office/powerpoint/2010/main" val="526908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48A3E14-908D-9807-197A-2FEAD67F67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762F580-D160-4556-CAC7-34B1003E98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00870" y="383256"/>
            <a:ext cx="5171900"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Case Study: Unilever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92282"/>
            <a:ext cx="10562492" cy="4154984"/>
          </a:xfrm>
          <a:prstGeom prst="rect">
            <a:avLst/>
          </a:prstGeom>
          <a:noFill/>
        </p:spPr>
        <p:txBody>
          <a:bodyPr wrap="square" rtlCol="0">
            <a:spAutoFit/>
          </a:bodyPr>
          <a:lstStyle/>
          <a:p>
            <a:r>
              <a:rPr lang="en-US" sz="2400" b="1" dirty="0"/>
              <a:t>Through its</a:t>
            </a:r>
            <a:r>
              <a:rPr lang="en-US" sz="2400" b="1" dirty="0">
                <a:hlinkClick r:id="rId3"/>
              </a:rPr>
              <a:t> </a:t>
            </a:r>
            <a:r>
              <a:rPr lang="en-US" sz="2400" b="1" dirty="0"/>
              <a:t>Open Innovation platform, launched in 2010, Unilever presents specific challenges to the public, encouraging individuals to submit responses for potential adoption by the company.</a:t>
            </a:r>
            <a:endParaRPr lang="en-US" sz="2400" dirty="0"/>
          </a:p>
          <a:p>
            <a:r>
              <a:rPr lang="en-US" sz="2400" dirty="0"/>
              <a:t>These include topics like intelligent product packaging, oil oxidation technology, freezing and cooling systems, and other areas.</a:t>
            </a:r>
          </a:p>
          <a:p>
            <a:endParaRPr lang="en-US" sz="2400" dirty="0"/>
          </a:p>
          <a:p>
            <a:r>
              <a:rPr lang="en-US" sz="2400" dirty="0"/>
              <a:t> If a suggestion is </a:t>
            </a:r>
            <a:r>
              <a:rPr lang="en-US" sz="2400" dirty="0">
                <a:solidFill>
                  <a:srgbClr val="FF0000"/>
                </a:solidFill>
              </a:rPr>
              <a:t>successful</a:t>
            </a:r>
            <a:r>
              <a:rPr lang="en-US" sz="2400" dirty="0"/>
              <a:t>, the submitter can be offered a commercial contract for their solution, as well as professional recognition.</a:t>
            </a:r>
          </a:p>
          <a:p>
            <a:r>
              <a:rPr lang="en-US" sz="2400" dirty="0">
                <a:solidFill>
                  <a:srgbClr val="2D3956"/>
                </a:solidFill>
                <a:latin typeface="Tajawal ExtraBold" panose="00000800000000000000" pitchFamily="2" charset="-78"/>
                <a:cs typeface="Tajawal ExtraBold" panose="00000800000000000000" pitchFamily="2" charset="-78"/>
              </a:rPr>
              <a:t> </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45418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C89B520-B544-39BA-1886-FEA70C0DF0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pPr algn="ctr"/>
            <a:r>
              <a:rPr lang="en-US" sz="2800" b="1" dirty="0">
                <a:latin typeface="Tajawal Medium" panose="00000600000000000000" pitchFamily="2" charset="-78"/>
                <a:cs typeface="Tajawal Medium" panose="00000600000000000000" pitchFamily="2" charset="-78"/>
              </a:rPr>
              <a:t>Case Study: Unilever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67618" y="2045499"/>
            <a:ext cx="9720776" cy="4154984"/>
          </a:xfrm>
          <a:prstGeom prst="rect">
            <a:avLst/>
          </a:prstGeom>
          <a:noFill/>
        </p:spPr>
        <p:txBody>
          <a:bodyPr wrap="square" rtlCol="0">
            <a:spAutoFit/>
          </a:bodyPr>
          <a:lstStyle/>
          <a:p>
            <a:r>
              <a:rPr lang="en-US" sz="2400" dirty="0"/>
              <a:t>The global response to the Unilever platform has been strong, with the company receiving</a:t>
            </a:r>
            <a:r>
              <a:rPr lang="en-US" sz="2400" dirty="0">
                <a:hlinkClick r:id="rId2"/>
              </a:rPr>
              <a:t> </a:t>
            </a:r>
            <a:r>
              <a:rPr lang="en-US" sz="2400" dirty="0"/>
              <a:t>over 1,000 proposals in the first half of 2012 alone. This approach has also helped develop a more open culture: now,</a:t>
            </a:r>
            <a:r>
              <a:rPr lang="en-US" sz="2400" dirty="0">
                <a:hlinkClick r:id="rId2"/>
              </a:rPr>
              <a:t> </a:t>
            </a:r>
            <a:r>
              <a:rPr lang="en-US" sz="2400" dirty="0"/>
              <a:t>over 60% of Unilever's research projects involve external collaboration.</a:t>
            </a:r>
          </a:p>
          <a:p>
            <a:endParaRPr lang="en-US" sz="2400" dirty="0"/>
          </a:p>
          <a:p>
            <a:r>
              <a:rPr lang="en-US" sz="2400" dirty="0"/>
              <a:t>Unilever's approach to co-design and co-creation reflects the value of open innovation and shows the potential uses of crowdsourcing to solve problems - even complex problems requiring technical knowledge and expertise.</a:t>
            </a:r>
          </a:p>
          <a:p>
            <a:r>
              <a:rPr lang="en-US" sz="2400" dirty="0">
                <a:solidFill>
                  <a:srgbClr val="2D3956"/>
                </a:solidFill>
                <a:latin typeface="Tajawal ExtraBold" panose="00000800000000000000" pitchFamily="2" charset="-78"/>
                <a:cs typeface="Tajawal ExtraBold" panose="00000800000000000000" pitchFamily="2" charset="-78"/>
              </a:rPr>
              <a:t> </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6" name="Graphic 21">
            <a:extLst>
              <a:ext uri="{FF2B5EF4-FFF2-40B4-BE49-F238E27FC236}">
                <a16:creationId xmlns:a16="http://schemas.microsoft.com/office/drawing/2014/main" id="{DDACDAAA-769F-F22C-2BA6-CFB7664134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5606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4783987-5AB9-2FCB-545A-B280878A62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251B19B-3D3D-1C8F-6406-AE8720E199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Case Study: Unilever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06350"/>
            <a:ext cx="9707217" cy="4154984"/>
          </a:xfrm>
          <a:prstGeom prst="rect">
            <a:avLst/>
          </a:prstGeom>
          <a:noFill/>
        </p:spPr>
        <p:txBody>
          <a:bodyPr wrap="square" rtlCol="0">
            <a:spAutoFit/>
          </a:bodyPr>
          <a:lstStyle/>
          <a:p>
            <a:pPr algn="ctr"/>
            <a:r>
              <a:rPr lang="en-US" sz="2400" b="1" dirty="0">
                <a:solidFill>
                  <a:srgbClr val="F58221"/>
                </a:solidFill>
              </a:rPr>
              <a:t>Common drawbacks and challenges of co-design</a:t>
            </a:r>
          </a:p>
          <a:p>
            <a:pPr>
              <a:buFont typeface="+mj-lt"/>
              <a:buAutoNum type="arabicPeriod"/>
            </a:pPr>
            <a:r>
              <a:rPr lang="en-US" sz="2400" dirty="0"/>
              <a:t>It can be time-consuming and resource-intensive to implement the right solution</a:t>
            </a:r>
          </a:p>
          <a:p>
            <a:pPr>
              <a:buFont typeface="+mj-lt"/>
              <a:buAutoNum type="arabicPeriod"/>
            </a:pPr>
            <a:r>
              <a:rPr lang="en-US" sz="2400" dirty="0"/>
              <a:t>Conflicting opinions make decision-making more complex</a:t>
            </a:r>
          </a:p>
          <a:p>
            <a:pPr>
              <a:buFont typeface="+mj-lt"/>
              <a:buAutoNum type="arabicPeriod"/>
            </a:pPr>
            <a:r>
              <a:rPr lang="en-US" sz="2400" dirty="0"/>
              <a:t>Ideal solutions may not always be feasible or practical</a:t>
            </a:r>
          </a:p>
          <a:p>
            <a:pPr>
              <a:buFont typeface="+mj-lt"/>
              <a:buAutoNum type="arabicPeriod"/>
            </a:pPr>
            <a:r>
              <a:rPr lang="en-US" sz="2400" dirty="0"/>
              <a:t>Can be challenging to ensure equitable participation and representation of every stakeholder</a:t>
            </a:r>
          </a:p>
          <a:p>
            <a:pPr>
              <a:buFont typeface="+mj-lt"/>
              <a:buAutoNum type="arabicPeriod"/>
            </a:pPr>
            <a:r>
              <a:rPr lang="en-US" sz="2400" dirty="0"/>
              <a:t>Occasionally difficult to measure impact or success</a:t>
            </a:r>
          </a:p>
          <a:p>
            <a:r>
              <a:rPr lang="en-US" sz="2400" dirty="0">
                <a:solidFill>
                  <a:srgbClr val="2D3956"/>
                </a:solidFill>
                <a:latin typeface="Tajawal ExtraBold" panose="00000800000000000000" pitchFamily="2" charset="-78"/>
                <a:cs typeface="Tajawal ExtraBold" panose="00000800000000000000" pitchFamily="2" charset="-78"/>
              </a:rPr>
              <a:t> </a:t>
            </a:r>
          </a:p>
          <a:p>
            <a:pPr algn="ct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How Unilever could overcome these Drawbacks</a:t>
            </a:r>
          </a:p>
          <a:p>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36884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81147F2-EE7B-2515-1080-FFEC9CC9D7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64836EF-E131-77BC-1E2D-D9D37A4D0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Facilitate Design Thinking in Your Team</a:t>
            </a: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831052"/>
            <a:ext cx="8782737"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The design thinking process takes you into </a:t>
            </a: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unknown</a:t>
            </a: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 and sometimes </a:t>
            </a: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uncomfortable</a:t>
            </a: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 territory.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Members of a design thinking team need to be open minded, curious, collaborative and willing to have their assumptions challenged.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They also need to prepare themselves for change and take on an accepting, adaptable mindset. </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667542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8027CB1-AEC9-C773-6D9B-CD1B049E5847}"/>
              </a:ext>
            </a:extLst>
          </p:cNvPr>
          <p:cNvSpPr/>
          <p:nvPr/>
        </p:nvSpPr>
        <p:spPr>
          <a:xfrm>
            <a:off x="617280" y="1153551"/>
            <a:ext cx="10812720" cy="5435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593886A-5FF2-B0EB-ED00-EFAB80CF31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099" name="Rectangle 3">
            <a:extLst>
              <a:ext uri="{FF2B5EF4-FFF2-40B4-BE49-F238E27FC236}">
                <a16:creationId xmlns:a16="http://schemas.microsoft.com/office/drawing/2014/main" id="{BAED7720-6668-8DCD-2631-056833B2A6DF}"/>
              </a:ext>
            </a:extLst>
          </p:cNvPr>
          <p:cNvSpPr>
            <a:spLocks noGrp="1" noChangeArrowheads="1"/>
          </p:cNvSpPr>
          <p:nvPr>
            <p:ph type="body" idx="1"/>
          </p:nvPr>
        </p:nvSpPr>
        <p:spPr>
          <a:xfrm>
            <a:off x="928468" y="1345306"/>
            <a:ext cx="10425331" cy="5125831"/>
          </a:xfrm>
        </p:spPr>
        <p:txBody>
          <a:bodyPr>
            <a:normAutofit lnSpcReduction="10000"/>
          </a:bodyPr>
          <a:lstStyle/>
          <a:p>
            <a:pPr>
              <a:defRPr/>
            </a:pPr>
            <a:r>
              <a:rPr lang="en-US" sz="2400" i="1" dirty="0"/>
              <a:t>Design thinking not only leads to increased innovation and improved end products, but it also creates a great team spirit, boosts work ethic and bolsters individuals’ confidence in their creative abilities.</a:t>
            </a:r>
            <a:endParaRPr lang="en-GB" sz="2000" i="1" dirty="0"/>
          </a:p>
          <a:p>
            <a:pPr marL="0" indent="0">
              <a:buNone/>
              <a:defRPr/>
            </a:pPr>
            <a:r>
              <a:rPr lang="en-US" sz="2400" i="1" dirty="0">
                <a:highlight>
                  <a:srgbClr val="FFFF00"/>
                </a:highlight>
              </a:rPr>
              <a:t>"The greatest fear in life is not of death, but unsolicited change.”- </a:t>
            </a:r>
            <a:r>
              <a:rPr lang="en-US" sz="2400" i="1" dirty="0" err="1">
                <a:highlight>
                  <a:srgbClr val="FFFF00"/>
                </a:highlight>
              </a:rPr>
              <a:t>Raheel</a:t>
            </a:r>
            <a:r>
              <a:rPr lang="en-US" sz="2400" i="1" dirty="0">
                <a:highlight>
                  <a:srgbClr val="FFFF00"/>
                </a:highlight>
              </a:rPr>
              <a:t> Farooq</a:t>
            </a:r>
          </a:p>
          <a:p>
            <a:pPr marL="0" indent="0">
              <a:buNone/>
              <a:defRPr/>
            </a:pPr>
            <a:endParaRPr lang="en-US" sz="2400" i="1" dirty="0"/>
          </a:p>
          <a:p>
            <a:pPr marL="0" indent="0">
              <a:buNone/>
              <a:defRPr/>
            </a:pPr>
            <a:r>
              <a:rPr lang="en-US" sz="2400" dirty="0"/>
              <a:t>Everyone thinks, feels and experiences things </a:t>
            </a:r>
            <a:r>
              <a:rPr lang="en-US" sz="2400" dirty="0">
                <a:solidFill>
                  <a:srgbClr val="FF0000"/>
                </a:solidFill>
              </a:rPr>
              <a:t>differently</a:t>
            </a:r>
            <a:r>
              <a:rPr lang="en-US" sz="2400" dirty="0"/>
              <a:t>. </a:t>
            </a:r>
          </a:p>
          <a:p>
            <a:pPr marL="0" indent="0">
              <a:buNone/>
              <a:defRPr/>
            </a:pPr>
            <a:r>
              <a:rPr lang="en-US" sz="2400" dirty="0"/>
              <a:t>Differences are what we need—especially in the world of design thinking. </a:t>
            </a:r>
          </a:p>
          <a:p>
            <a:pPr marL="0" indent="0">
              <a:buNone/>
              <a:defRPr/>
            </a:pPr>
            <a:r>
              <a:rPr lang="en-US" sz="2400" dirty="0"/>
              <a:t>These differences also mean certain activities in design thinking projects will not come naturally to the people involved.</a:t>
            </a:r>
          </a:p>
          <a:p>
            <a:pPr marL="0" indent="0">
              <a:buNone/>
              <a:defRPr/>
            </a:pPr>
            <a:r>
              <a:rPr lang="en-US" sz="2400" dirty="0"/>
              <a:t> </a:t>
            </a:r>
            <a:r>
              <a:rPr lang="en-US" sz="2400" dirty="0">
                <a:solidFill>
                  <a:srgbClr val="4472C4"/>
                </a:solidFill>
              </a:rPr>
              <a:t>Newcomers</a:t>
            </a:r>
            <a:r>
              <a:rPr lang="en-US" sz="2400" dirty="0"/>
              <a:t> may feel intimidated, confused or disoriented by the seemingly chaotic approach of the design thinking process.       conduct a few short exercises to break through this negative tension, loosen things up and make people feel positive and excited about the project</a:t>
            </a:r>
          </a:p>
        </p:txBody>
      </p:sp>
      <p:sp>
        <p:nvSpPr>
          <p:cNvPr id="7" name="Arrow: Right 6">
            <a:extLst>
              <a:ext uri="{FF2B5EF4-FFF2-40B4-BE49-F238E27FC236}">
                <a16:creationId xmlns:a16="http://schemas.microsoft.com/office/drawing/2014/main" id="{8EBFAEC3-1031-9BE0-68A4-15025EF300CB}"/>
              </a:ext>
            </a:extLst>
          </p:cNvPr>
          <p:cNvSpPr/>
          <p:nvPr/>
        </p:nvSpPr>
        <p:spPr>
          <a:xfrm>
            <a:off x="7012439" y="5129201"/>
            <a:ext cx="397565" cy="1743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B6BBD9EC-40C7-F574-6034-DBD2A0BAD9FE}"/>
              </a:ext>
            </a:extLst>
          </p:cNvPr>
          <p:cNvSpPr/>
          <p:nvPr/>
        </p:nvSpPr>
        <p:spPr>
          <a:xfrm>
            <a:off x="617280" y="1181686"/>
            <a:ext cx="10812720" cy="5120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7FFC4F-34A9-4BD0-CBA5-B9E6E6CEC1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8D62500-7A89-A208-FD6D-5AEB5ABB75B6}"/>
              </a:ext>
            </a:extLst>
          </p:cNvPr>
          <p:cNvPicPr>
            <a:picLocks noChangeAspect="1"/>
          </p:cNvPicPr>
          <p:nvPr/>
        </p:nvPicPr>
        <p:blipFill rotWithShape="1">
          <a:blip r:embed="rId3"/>
          <a:srcRect b="17681"/>
          <a:stretch/>
        </p:blipFill>
        <p:spPr>
          <a:xfrm>
            <a:off x="762000" y="1361613"/>
            <a:ext cx="10137913" cy="4694294"/>
          </a:xfrm>
          <a:prstGeom prst="rect">
            <a:avLst/>
          </a:prstGeom>
        </p:spPr>
      </p:pic>
    </p:spTree>
    <p:extLst>
      <p:ext uri="{BB962C8B-B14F-4D97-AF65-F5344CB8AC3E}">
        <p14:creationId xmlns:p14="http://schemas.microsoft.com/office/powerpoint/2010/main" val="2126412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1CF535E-9C7F-40B3-E97C-6EA9260311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02F5271-F94B-7200-2304-97B8C77DA7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0931" y="3460335"/>
            <a:ext cx="2305141" cy="1076343"/>
          </a:xfrm>
          <a:prstGeom prst="rect">
            <a:avLst/>
          </a:prstGeom>
        </p:spPr>
      </p:pic>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1: Tell Your Team Members About the Process of Design Thinking</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lnSpcReduction="10000"/>
          </a:bodyPr>
          <a:lstStyle/>
          <a:p>
            <a:pPr>
              <a:buFont typeface="Wingdings" panose="05000000000000000000" pitchFamily="2" charset="2"/>
              <a:buChar char="q"/>
              <a:defRPr/>
            </a:pPr>
            <a:r>
              <a:rPr lang="en-US" sz="2400" dirty="0">
                <a:highlight>
                  <a:srgbClr val="00FF00"/>
                </a:highlight>
              </a:rPr>
              <a:t> Print out </a:t>
            </a:r>
            <a:r>
              <a:rPr lang="en-US" sz="2400" dirty="0"/>
              <a:t>the 'Design Thinking: A Non-linear Process, and hand a copy to each member of your team. This will help them understand and recognize the different stages of the process before the project begins and will highlight the iterative and non-linear nature of design thinking.</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    </a:t>
            </a:r>
            <a:r>
              <a:rPr lang="en-US" sz="2400" dirty="0">
                <a:highlight>
                  <a:srgbClr val="00FF00"/>
                </a:highlight>
              </a:rPr>
              <a:t>Run through a definition of each of the five stages</a:t>
            </a:r>
            <a:r>
              <a:rPr lang="en-US" sz="2400" dirty="0"/>
              <a:t>:</a:t>
            </a:r>
          </a:p>
          <a:p>
            <a:pPr>
              <a:defRPr/>
            </a:pPr>
            <a:r>
              <a:rPr lang="en-US" sz="2400" dirty="0"/>
              <a:t>    Empathize—research your users' needs.</a:t>
            </a:r>
          </a:p>
          <a:p>
            <a:pPr>
              <a:defRPr/>
            </a:pPr>
            <a:r>
              <a:rPr lang="en-US" sz="2400" dirty="0"/>
              <a:t>    Define—state your users' needs and problems.</a:t>
            </a:r>
          </a:p>
          <a:p>
            <a:pPr>
              <a:defRPr/>
            </a:pPr>
            <a:r>
              <a:rPr lang="en-US" sz="2400" dirty="0"/>
              <a:t>    Ideate—challenge assumptions and create ideas.</a:t>
            </a:r>
          </a:p>
          <a:p>
            <a:pPr>
              <a:defRPr/>
            </a:pPr>
            <a:r>
              <a:rPr lang="en-US" sz="2400" dirty="0"/>
              <a:t>    Prototype—start to create solutions.</a:t>
            </a:r>
          </a:p>
          <a:p>
            <a:pPr>
              <a:defRPr/>
            </a:pPr>
            <a:r>
              <a:rPr lang="en-US" sz="2400" dirty="0"/>
              <a:t>    Test—try your solutions out.</a:t>
            </a:r>
            <a:endParaRPr lang="en-GB" sz="2000" dirty="0"/>
          </a:p>
          <a:p>
            <a:pPr marL="344487" lvl="1" indent="0">
              <a:buNone/>
              <a:defRPr/>
            </a:pPr>
            <a:endParaRPr lang="en-GB" sz="2000" dirty="0"/>
          </a:p>
          <a:p>
            <a:pPr>
              <a:defRPr/>
            </a:pPr>
            <a:endParaRPr lang="en-GB" sz="2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C9284FA-3D8A-8C77-AD31-B8596E0FFB66}"/>
              </a:ext>
            </a:extLst>
          </p:cNvPr>
          <p:cNvSpPr/>
          <p:nvPr/>
        </p:nvSpPr>
        <p:spPr>
          <a:xfrm>
            <a:off x="617280" y="16995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54C49B3-C262-F009-0219-1452E212E0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35" y="5820901"/>
            <a:ext cx="2305141" cy="1076343"/>
          </a:xfrm>
          <a:prstGeom prst="rect">
            <a:avLst/>
          </a:prstGeom>
        </p:spPr>
      </p:pic>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1: Tell Your Team Members About the Process of Design Thinking</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highlight>
                  <a:srgbClr val="00FF00"/>
                </a:highlight>
              </a:rPr>
              <a:t>  Explain </a:t>
            </a:r>
            <a:r>
              <a:rPr lang="en-US" sz="2400" dirty="0"/>
              <a:t>that the five stages of design thinking are not sequential steps but are there to serve as a guide. You should encourage your team to see the stages as different modes to put themselves in—to iterate on your problem definition, ideas or prototype. The various stages also enable you to learn more about your users at any point in the project.</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    </a:t>
            </a:r>
            <a:r>
              <a:rPr lang="en-US" sz="2400" dirty="0">
                <a:highlight>
                  <a:srgbClr val="00FF00"/>
                </a:highlight>
              </a:rPr>
              <a:t>Tell your team that the iterative, non-linear </a:t>
            </a:r>
            <a:r>
              <a:rPr lang="en-US" sz="2400" dirty="0"/>
              <a:t>nature of design thinking means you can carry these stages out in parallel, repeat them and even circle back to previous stages at any point in the design thinking process.</a:t>
            </a:r>
            <a:endParaRPr lang="en-GB" sz="2000" dirty="0"/>
          </a:p>
          <a:p>
            <a:pPr>
              <a:defRPr/>
            </a:pPr>
            <a:endParaRPr lang="en-GB" sz="2000" dirty="0"/>
          </a:p>
        </p:txBody>
      </p:sp>
    </p:spTree>
    <p:extLst>
      <p:ext uri="{BB962C8B-B14F-4D97-AF65-F5344CB8AC3E}">
        <p14:creationId xmlns:p14="http://schemas.microsoft.com/office/powerpoint/2010/main" val="21481006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9D50C20-DE88-50D0-E444-C325499887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A870A5E-A14C-E8EF-39A2-1BC80E8490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2308" y="164569"/>
            <a:ext cx="2305141" cy="1076343"/>
          </a:xfrm>
          <a:prstGeom prst="rect">
            <a:avLst/>
          </a:prstGeom>
        </p:spPr>
      </p:pic>
      <p:pic>
        <p:nvPicPr>
          <p:cNvPr id="3" name="Picture 2">
            <a:extLst>
              <a:ext uri="{FF2B5EF4-FFF2-40B4-BE49-F238E27FC236}">
                <a16:creationId xmlns:a16="http://schemas.microsoft.com/office/drawing/2014/main" id="{E9670408-7A2A-F59B-3BEC-E9DD628B76ED}"/>
              </a:ext>
            </a:extLst>
          </p:cNvPr>
          <p:cNvPicPr>
            <a:picLocks noChangeAspect="1"/>
          </p:cNvPicPr>
          <p:nvPr/>
        </p:nvPicPr>
        <p:blipFill>
          <a:blip r:embed="rId3"/>
          <a:stretch>
            <a:fillRect/>
          </a:stretch>
        </p:blipFill>
        <p:spPr>
          <a:xfrm>
            <a:off x="8270602" y="523759"/>
            <a:ext cx="3921398" cy="3964969"/>
          </a:xfrm>
          <a:prstGeom prst="rect">
            <a:avLst/>
          </a:prstGeom>
        </p:spPr>
      </p:pic>
      <p:pic>
        <p:nvPicPr>
          <p:cNvPr id="4" name="Picture 3">
            <a:extLst>
              <a:ext uri="{FF2B5EF4-FFF2-40B4-BE49-F238E27FC236}">
                <a16:creationId xmlns:a16="http://schemas.microsoft.com/office/drawing/2014/main" id="{652A9BDB-F484-9A83-B175-AE522DC85C37}"/>
              </a:ext>
            </a:extLst>
          </p:cNvPr>
          <p:cNvPicPr>
            <a:picLocks noChangeAspect="1"/>
          </p:cNvPicPr>
          <p:nvPr/>
        </p:nvPicPr>
        <p:blipFill>
          <a:blip r:embed="rId4"/>
          <a:stretch>
            <a:fillRect/>
          </a:stretch>
        </p:blipFill>
        <p:spPr>
          <a:xfrm>
            <a:off x="8270602" y="4550058"/>
            <a:ext cx="3921398" cy="2136469"/>
          </a:xfrm>
          <a:prstGeom prst="rect">
            <a:avLst/>
          </a:prstGeom>
        </p:spPr>
      </p:pic>
      <p:pic>
        <p:nvPicPr>
          <p:cNvPr id="5" name="Picture 4">
            <a:extLst>
              <a:ext uri="{FF2B5EF4-FFF2-40B4-BE49-F238E27FC236}">
                <a16:creationId xmlns:a16="http://schemas.microsoft.com/office/drawing/2014/main" id="{A350E7DC-0195-2204-C3AE-5D8A99740B97}"/>
              </a:ext>
            </a:extLst>
          </p:cNvPr>
          <p:cNvPicPr>
            <a:picLocks noChangeAspect="1"/>
          </p:cNvPicPr>
          <p:nvPr/>
        </p:nvPicPr>
        <p:blipFill rotWithShape="1">
          <a:blip r:embed="rId5"/>
          <a:srcRect b="8455"/>
          <a:stretch/>
        </p:blipFill>
        <p:spPr>
          <a:xfrm>
            <a:off x="761999" y="1937224"/>
            <a:ext cx="7603589" cy="3527714"/>
          </a:xfrm>
          <a:prstGeom prst="rect">
            <a:avLst/>
          </a:prstGeom>
        </p:spPr>
      </p:pic>
    </p:spTree>
    <p:extLst>
      <p:ext uri="{BB962C8B-B14F-4D97-AF65-F5344CB8AC3E}">
        <p14:creationId xmlns:p14="http://schemas.microsoft.com/office/powerpoint/2010/main" val="12298116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DFC3E68-0E66-9CDE-9CA7-851D208DDC85}"/>
              </a:ext>
            </a:extLst>
          </p:cNvPr>
          <p:cNvSpPr/>
          <p:nvPr/>
        </p:nvSpPr>
        <p:spPr>
          <a:xfrm>
            <a:off x="627555" y="15166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7F4509CB-B7CC-6EED-630F-8F3BF3262E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7584" y="5561696"/>
            <a:ext cx="2305141" cy="1076343"/>
          </a:xfrm>
          <a:prstGeom prst="rect">
            <a:avLst/>
          </a:prstGeom>
        </p:spPr>
      </p:pic>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1: Tell Your Team Members About the Process of Design Thinking</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t> Discuss how design thinking creates </a:t>
            </a:r>
            <a:r>
              <a:rPr lang="en-US" sz="2400" dirty="0">
                <a:highlight>
                  <a:srgbClr val="00FF00"/>
                </a:highlight>
              </a:rPr>
              <a:t>a third way to approach problem-solving</a:t>
            </a:r>
            <a:r>
              <a:rPr lang="en-US" sz="2400" dirty="0"/>
              <a:t>. It combines the analytical and information-driven approach of science with the holistic, empathic and creative ways of thinking in ethnography and design.</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    Highlight that you’ll apply lots of </a:t>
            </a:r>
            <a:r>
              <a:rPr lang="en-US" sz="2400" dirty="0">
                <a:highlight>
                  <a:srgbClr val="00FF00"/>
                </a:highlight>
              </a:rPr>
              <a:t>proven methods and techniques </a:t>
            </a:r>
            <a:r>
              <a:rPr lang="en-US" sz="2400" dirty="0"/>
              <a:t>throughout the process—user interviews, brainstorm sessions, affinity clustering, sketching, user testing, etc.</a:t>
            </a:r>
            <a:endParaRPr lang="en-GB" sz="2000" dirty="0"/>
          </a:p>
        </p:txBody>
      </p:sp>
    </p:spTree>
    <p:extLst>
      <p:ext uri="{BB962C8B-B14F-4D97-AF65-F5344CB8AC3E}">
        <p14:creationId xmlns:p14="http://schemas.microsoft.com/office/powerpoint/2010/main" val="24911897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F8E12E-B46A-5CC9-D7CC-08BA390304C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A56F9EB-D7E0-1F9D-26EA-A9F6C3D949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2: Break the Ice </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t> Icebreakers are important techniques to utilize when you want to </a:t>
            </a:r>
            <a:r>
              <a:rPr lang="en-US" sz="2400" dirty="0">
                <a:highlight>
                  <a:srgbClr val="00FF00"/>
                </a:highlight>
              </a:rPr>
              <a:t>overcome the barriers </a:t>
            </a:r>
            <a:r>
              <a:rPr lang="en-US" sz="2400" dirty="0"/>
              <a:t>which form when team members start to work on something new, or when they work with people they don't yet know or trust.</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Each </a:t>
            </a:r>
            <a:r>
              <a:rPr lang="en-US" sz="2400" dirty="0">
                <a:highlight>
                  <a:srgbClr val="00FF00"/>
                </a:highlight>
              </a:rPr>
              <a:t>design thinking setting is unique</a:t>
            </a:r>
            <a:r>
              <a:rPr lang="en-US" sz="2400" dirty="0"/>
              <a:t>, and the ice that needs to be broken will be different depending on the situation. You may just need to give people enough time to make a proper introduction, and follow that up with an explanation of the process they are about to engage in. Other situations may require more intervention</a:t>
            </a:r>
            <a:endParaRPr lang="en-GB" sz="2000" dirty="0"/>
          </a:p>
        </p:txBody>
      </p:sp>
    </p:spTree>
    <p:extLst>
      <p:ext uri="{BB962C8B-B14F-4D97-AF65-F5344CB8AC3E}">
        <p14:creationId xmlns:p14="http://schemas.microsoft.com/office/powerpoint/2010/main" val="21897405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462BFB9-F8DC-8ABF-6AF7-1AC969D3B3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5422D89-77EA-B584-02E1-59268A634D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33534" y="2712475"/>
            <a:ext cx="2305141" cy="1076343"/>
          </a:xfrm>
          <a:prstGeom prst="rect">
            <a:avLst/>
          </a:prstGeom>
        </p:spPr>
      </p:pic>
      <p:pic>
        <p:nvPicPr>
          <p:cNvPr id="3" name="Picture 2">
            <a:extLst>
              <a:ext uri="{FF2B5EF4-FFF2-40B4-BE49-F238E27FC236}">
                <a16:creationId xmlns:a16="http://schemas.microsoft.com/office/drawing/2014/main" id="{12EF8866-9E81-6B50-68FF-9AC110640FC3}"/>
              </a:ext>
            </a:extLst>
          </p:cNvPr>
          <p:cNvPicPr>
            <a:picLocks noChangeAspect="1"/>
          </p:cNvPicPr>
          <p:nvPr/>
        </p:nvPicPr>
        <p:blipFill>
          <a:blip r:embed="rId3"/>
          <a:stretch>
            <a:fillRect/>
          </a:stretch>
        </p:blipFill>
        <p:spPr>
          <a:xfrm>
            <a:off x="3357729" y="435954"/>
            <a:ext cx="3917531" cy="2434679"/>
          </a:xfrm>
          <a:prstGeom prst="rect">
            <a:avLst/>
          </a:prstGeom>
        </p:spPr>
      </p:pic>
      <p:pic>
        <p:nvPicPr>
          <p:cNvPr id="4" name="Picture 3">
            <a:extLst>
              <a:ext uri="{FF2B5EF4-FFF2-40B4-BE49-F238E27FC236}">
                <a16:creationId xmlns:a16="http://schemas.microsoft.com/office/drawing/2014/main" id="{DE348197-9A51-E5F9-A973-2A1E867EC37C}"/>
              </a:ext>
            </a:extLst>
          </p:cNvPr>
          <p:cNvPicPr>
            <a:picLocks noChangeAspect="1"/>
          </p:cNvPicPr>
          <p:nvPr/>
        </p:nvPicPr>
        <p:blipFill>
          <a:blip r:embed="rId4"/>
          <a:stretch>
            <a:fillRect/>
          </a:stretch>
        </p:blipFill>
        <p:spPr>
          <a:xfrm>
            <a:off x="7533491" y="428912"/>
            <a:ext cx="4128422" cy="2448765"/>
          </a:xfrm>
          <a:prstGeom prst="rect">
            <a:avLst/>
          </a:prstGeom>
        </p:spPr>
      </p:pic>
      <p:pic>
        <p:nvPicPr>
          <p:cNvPr id="5" name="Picture 4">
            <a:extLst>
              <a:ext uri="{FF2B5EF4-FFF2-40B4-BE49-F238E27FC236}">
                <a16:creationId xmlns:a16="http://schemas.microsoft.com/office/drawing/2014/main" id="{8CA5DCE5-D5D1-4F60-8056-762F189123E6}"/>
              </a:ext>
            </a:extLst>
          </p:cNvPr>
          <p:cNvPicPr>
            <a:picLocks noChangeAspect="1"/>
          </p:cNvPicPr>
          <p:nvPr/>
        </p:nvPicPr>
        <p:blipFill>
          <a:blip r:embed="rId5"/>
          <a:stretch>
            <a:fillRect/>
          </a:stretch>
        </p:blipFill>
        <p:spPr>
          <a:xfrm>
            <a:off x="7149300" y="3429000"/>
            <a:ext cx="4512611" cy="2747277"/>
          </a:xfrm>
          <a:prstGeom prst="rect">
            <a:avLst/>
          </a:prstGeom>
        </p:spPr>
      </p:pic>
      <p:pic>
        <p:nvPicPr>
          <p:cNvPr id="6" name="Picture 5">
            <a:extLst>
              <a:ext uri="{FF2B5EF4-FFF2-40B4-BE49-F238E27FC236}">
                <a16:creationId xmlns:a16="http://schemas.microsoft.com/office/drawing/2014/main" id="{D9E8C09C-81F7-7AD0-9066-8071236A6C3E}"/>
              </a:ext>
            </a:extLst>
          </p:cNvPr>
          <p:cNvPicPr>
            <a:picLocks noChangeAspect="1"/>
          </p:cNvPicPr>
          <p:nvPr/>
        </p:nvPicPr>
        <p:blipFill>
          <a:blip r:embed="rId6"/>
          <a:stretch>
            <a:fillRect/>
          </a:stretch>
        </p:blipFill>
        <p:spPr>
          <a:xfrm>
            <a:off x="3445565" y="3429000"/>
            <a:ext cx="3671103" cy="2749784"/>
          </a:xfrm>
          <a:prstGeom prst="rect">
            <a:avLst/>
          </a:prstGeom>
        </p:spPr>
      </p:pic>
      <p:pic>
        <p:nvPicPr>
          <p:cNvPr id="8" name="Picture 7" descr="A group of people holding hands&#10;&#10;Description automatically generated with low confidence">
            <a:extLst>
              <a:ext uri="{FF2B5EF4-FFF2-40B4-BE49-F238E27FC236}">
                <a16:creationId xmlns:a16="http://schemas.microsoft.com/office/drawing/2014/main" id="{C47B3D7E-922A-7ADA-06FE-DCF80F0E1D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4480" y="3987368"/>
            <a:ext cx="3143250" cy="1457325"/>
          </a:xfrm>
          <a:prstGeom prst="rect">
            <a:avLst/>
          </a:prstGeom>
        </p:spPr>
      </p:pic>
      <p:pic>
        <p:nvPicPr>
          <p:cNvPr id="9" name="Picture 8">
            <a:extLst>
              <a:ext uri="{FF2B5EF4-FFF2-40B4-BE49-F238E27FC236}">
                <a16:creationId xmlns:a16="http://schemas.microsoft.com/office/drawing/2014/main" id="{826AB677-3EE2-0182-2F3D-EFABE264CB4B}"/>
              </a:ext>
            </a:extLst>
          </p:cNvPr>
          <p:cNvPicPr>
            <a:picLocks noChangeAspect="1"/>
          </p:cNvPicPr>
          <p:nvPr/>
        </p:nvPicPr>
        <p:blipFill>
          <a:blip r:embed="rId8"/>
          <a:stretch>
            <a:fillRect/>
          </a:stretch>
        </p:blipFill>
        <p:spPr>
          <a:xfrm>
            <a:off x="236677" y="1024802"/>
            <a:ext cx="3028950" cy="1514475"/>
          </a:xfrm>
          <a:prstGeom prst="rect">
            <a:avLst/>
          </a:prstGeom>
        </p:spPr>
      </p:pic>
    </p:spTree>
    <p:extLst>
      <p:ext uri="{BB962C8B-B14F-4D97-AF65-F5344CB8AC3E}">
        <p14:creationId xmlns:p14="http://schemas.microsoft.com/office/powerpoint/2010/main" val="13319321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947558B-54EC-E28E-6C9A-730B121991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84545B2-3D76-E8A4-CE15-DD68944E27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634" y="5746839"/>
            <a:ext cx="2305141" cy="1076343"/>
          </a:xfrm>
          <a:prstGeom prst="rect">
            <a:avLst/>
          </a:prstGeom>
        </p:spPr>
      </p:pic>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US" altLang="en-US" dirty="0"/>
              <a:t>Step 3: Get People in the Mood for Creativity</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715617" y="1295536"/>
            <a:ext cx="10638183" cy="4748377"/>
          </a:xfrm>
        </p:spPr>
        <p:txBody>
          <a:bodyPr/>
          <a:lstStyle/>
          <a:p>
            <a:pPr marL="0" indent="0" algn="ctr">
              <a:buNone/>
              <a:defRPr/>
            </a:pPr>
            <a:r>
              <a:rPr lang="en-US" sz="2400" dirty="0">
                <a:highlight>
                  <a:srgbClr val="FFFF00"/>
                </a:highlight>
              </a:rPr>
              <a:t>“Creativity is contagious, pass it on.”—Albert Einstein</a:t>
            </a:r>
            <a:endParaRPr lang="en-GB" dirty="0">
              <a:highlight>
                <a:srgbClr val="FFFF00"/>
              </a:highlight>
            </a:endParaRPr>
          </a:p>
          <a:p>
            <a:pPr>
              <a:defRPr/>
            </a:pPr>
            <a:r>
              <a:rPr lang="en-US" sz="2400" dirty="0"/>
              <a:t>It is your job to encourage the creative side to emerge from each team member’s personality when you facilitate a design thinking session. </a:t>
            </a:r>
          </a:p>
          <a:p>
            <a:r>
              <a:rPr lang="en-US" sz="1800" b="1" dirty="0">
                <a:highlight>
                  <a:srgbClr val="00FF00"/>
                </a:highlight>
              </a:rPr>
              <a:t>Group storytelling </a:t>
            </a:r>
            <a:r>
              <a:rPr lang="en-US" sz="1800" b="1" dirty="0"/>
              <a:t>is a great way to get your design thinking team members to relax and enjoy the creative process.</a:t>
            </a:r>
          </a:p>
          <a:p>
            <a:pPr>
              <a:buFont typeface="Arial" panose="020B0604020202020204" pitchFamily="34" charset="0"/>
              <a:buChar char="•"/>
            </a:pPr>
            <a:r>
              <a:rPr lang="en-US" sz="1800" b="1" dirty="0"/>
              <a:t>Choose a topic for the story—it could be a completely unrelated story, something familiar to the team or something related to the challenge at hand.</a:t>
            </a:r>
          </a:p>
          <a:p>
            <a:pPr>
              <a:buFont typeface="Arial" panose="020B0604020202020204" pitchFamily="34" charset="0"/>
              <a:buChar char="•"/>
            </a:pPr>
            <a:r>
              <a:rPr lang="en-US" sz="1800" b="1" dirty="0"/>
              <a:t>Briefly outline the task and encourage team members to make the story as crazy as possible.</a:t>
            </a:r>
          </a:p>
          <a:p>
            <a:pPr>
              <a:buFont typeface="Arial" panose="020B0604020202020204" pitchFamily="34" charset="0"/>
              <a:buChar char="•"/>
            </a:pPr>
            <a:r>
              <a:rPr lang="en-US" sz="1800" b="1" dirty="0"/>
              <a:t>As the facilitator, start the story off with a brief intro.</a:t>
            </a:r>
          </a:p>
          <a:p>
            <a:pPr>
              <a:buFont typeface="Arial" panose="020B0604020202020204" pitchFamily="34" charset="0"/>
              <a:buChar char="•"/>
            </a:pPr>
            <a:r>
              <a:rPr lang="en-US" sz="1800" b="1" dirty="0"/>
              <a:t>Take it in turns to move the story around the team in a circle, with each team member adding a sentence or two.</a:t>
            </a:r>
          </a:p>
          <a:p>
            <a:pPr>
              <a:buFont typeface="Arial" panose="020B0604020202020204" pitchFamily="34" charset="0"/>
              <a:buChar char="•"/>
            </a:pPr>
            <a:r>
              <a:rPr lang="en-US" sz="1800" b="1" dirty="0"/>
              <a:t>End the story on your second turn and repeat the game with a different story topic if you feel it appropriate.</a:t>
            </a:r>
          </a:p>
          <a:p>
            <a:pPr>
              <a:defRPr/>
            </a:pPr>
            <a:endParaRPr lang="en-GB" sz="20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0B7CF6-4DD4-C096-C8DD-9913ECA373F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C7815DF2-9371-4A7D-797B-6C513ECC5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55349" y="216702"/>
            <a:ext cx="1630169" cy="761177"/>
          </a:xfrm>
          <a:prstGeom prst="rect">
            <a:avLst/>
          </a:prstGeom>
        </p:spPr>
      </p:pic>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US" altLang="en-US" dirty="0"/>
              <a:t>Step 3: Get People in the Mood for Creativity</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715617" y="1295536"/>
            <a:ext cx="10638183" cy="4748377"/>
          </a:xfrm>
        </p:spPr>
        <p:txBody>
          <a:bodyPr/>
          <a:lstStyle/>
          <a:p>
            <a:pPr marL="0" indent="0" algn="ctr">
              <a:buNone/>
              <a:defRPr/>
            </a:pPr>
            <a:r>
              <a:rPr lang="en-US" sz="2400" dirty="0">
                <a:highlight>
                  <a:srgbClr val="FFFF00"/>
                </a:highlight>
              </a:rPr>
              <a:t>“Creativity is contagious, pass it on.”—Albert Einstein</a:t>
            </a:r>
            <a:endParaRPr lang="en-GB" dirty="0">
              <a:highlight>
                <a:srgbClr val="FFFF00"/>
              </a:highlight>
            </a:endParaRPr>
          </a:p>
          <a:p>
            <a:pPr>
              <a:defRPr/>
            </a:pPr>
            <a:r>
              <a:rPr lang="en-US" sz="2400" dirty="0"/>
              <a:t>A set of story aids like </a:t>
            </a:r>
            <a:r>
              <a:rPr lang="en-US" sz="2400" dirty="0">
                <a:highlight>
                  <a:srgbClr val="00FF00"/>
                </a:highlight>
              </a:rPr>
              <a:t>Rory's Story Cubes </a:t>
            </a:r>
            <a:r>
              <a:rPr lang="en-US" sz="2400" dirty="0"/>
              <a:t>may help even further, especially with people who are too shy to suggest unconventional storylines or plot twists. The story cubes come with a range of objects, actions and themes which can be mixed and matched to encourage randomized storytelling. It's also an excellent tool to get people in the mood for brainstorming.</a:t>
            </a:r>
            <a:endParaRPr lang="en-US" sz="1800" b="1" dirty="0"/>
          </a:p>
          <a:p>
            <a:pPr>
              <a:defRPr/>
            </a:pPr>
            <a:endParaRPr lang="en-GB" sz="2000" dirty="0"/>
          </a:p>
        </p:txBody>
      </p:sp>
      <p:pic>
        <p:nvPicPr>
          <p:cNvPr id="7" name="Picture 6" descr="A picture containing text, paper product, paper, general supply&#10;&#10;Description automatically generated">
            <a:extLst>
              <a:ext uri="{FF2B5EF4-FFF2-40B4-BE49-F238E27FC236}">
                <a16:creationId xmlns:a16="http://schemas.microsoft.com/office/drawing/2014/main" id="{37BD5356-A222-1879-427B-021D9E46B7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4043" y="3729334"/>
            <a:ext cx="2466975" cy="1847850"/>
          </a:xfrm>
          <a:prstGeom prst="rect">
            <a:avLst/>
          </a:prstGeom>
        </p:spPr>
      </p:pic>
      <p:pic>
        <p:nvPicPr>
          <p:cNvPr id="8" name="Picture 7">
            <a:extLst>
              <a:ext uri="{FF2B5EF4-FFF2-40B4-BE49-F238E27FC236}">
                <a16:creationId xmlns:a16="http://schemas.microsoft.com/office/drawing/2014/main" id="{A926F9AF-FED2-2FC9-85D9-9518917B9E15}"/>
              </a:ext>
            </a:extLst>
          </p:cNvPr>
          <p:cNvPicPr>
            <a:picLocks noChangeAspect="1"/>
          </p:cNvPicPr>
          <p:nvPr/>
        </p:nvPicPr>
        <p:blipFill>
          <a:blip r:embed="rId4"/>
          <a:stretch>
            <a:fillRect/>
          </a:stretch>
        </p:blipFill>
        <p:spPr>
          <a:xfrm>
            <a:off x="8270098" y="3264915"/>
            <a:ext cx="3429000" cy="3429000"/>
          </a:xfrm>
          <a:prstGeom prst="rect">
            <a:avLst/>
          </a:prstGeom>
        </p:spPr>
      </p:pic>
    </p:spTree>
    <p:extLst>
      <p:ext uri="{BB962C8B-B14F-4D97-AF65-F5344CB8AC3E}">
        <p14:creationId xmlns:p14="http://schemas.microsoft.com/office/powerpoint/2010/main" val="38535824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BE43A8B-1DBD-3E4C-6688-3488DAE1081F}"/>
              </a:ext>
            </a:extLst>
          </p:cNvPr>
          <p:cNvSpPr/>
          <p:nvPr/>
        </p:nvSpPr>
        <p:spPr>
          <a:xfrm>
            <a:off x="617280" y="16573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52D7880-988C-F6D4-8B10-33C9E9EDAE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41090" y="5896482"/>
            <a:ext cx="2305141" cy="1076343"/>
          </a:xfrm>
          <a:prstGeom prst="rect">
            <a:avLst/>
          </a:prstGeom>
        </p:spPr>
      </p:pic>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Step 3: Get People in the Mood for Creativity</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715617" y="1295536"/>
            <a:ext cx="10638183" cy="4748377"/>
          </a:xfrm>
        </p:spPr>
        <p:txBody>
          <a:bodyPr>
            <a:normAutofit fontScale="85000" lnSpcReduction="20000"/>
          </a:bodyPr>
          <a:lstStyle/>
          <a:p>
            <a:pPr marL="0" indent="0" algn="ctr">
              <a:buNone/>
              <a:defRPr/>
            </a:pPr>
            <a:r>
              <a:rPr lang="en-US" sz="2400" dirty="0">
                <a:highlight>
                  <a:srgbClr val="FFFF00"/>
                </a:highlight>
              </a:rPr>
              <a:t>“Creativity is contagious, pass it on.”—Albert Einstein</a:t>
            </a:r>
            <a:endParaRPr lang="en-GB" dirty="0">
              <a:highlight>
                <a:srgbClr val="FFFF00"/>
              </a:highlight>
            </a:endParaRPr>
          </a:p>
          <a:p>
            <a:pPr>
              <a:defRPr/>
            </a:pPr>
            <a:r>
              <a:rPr lang="en-US" sz="2400" b="1" dirty="0"/>
              <a:t>The </a:t>
            </a:r>
            <a:r>
              <a:rPr lang="en-US" sz="2400" b="1" dirty="0">
                <a:highlight>
                  <a:srgbClr val="00FF00"/>
                </a:highlight>
              </a:rPr>
              <a:t>visual telephone </a:t>
            </a:r>
            <a:r>
              <a:rPr lang="en-US" sz="2400" b="1" dirty="0"/>
              <a:t>is another activity which encourages visualization rather than spoken stories. It’s also a great energizer to get everyone engaged in a conversation about creativity, communication and interpretation.</a:t>
            </a:r>
          </a:p>
          <a:p>
            <a:pPr>
              <a:defRPr/>
            </a:pPr>
            <a:endParaRPr lang="en-US" sz="2400" b="1" dirty="0"/>
          </a:p>
          <a:p>
            <a:pPr>
              <a:defRPr/>
            </a:pPr>
            <a:r>
              <a:rPr lang="en-US" sz="2400" b="1" dirty="0"/>
              <a:t>    Give everyone a small piece of paper and a pen.</a:t>
            </a:r>
          </a:p>
          <a:p>
            <a:pPr>
              <a:defRPr/>
            </a:pPr>
            <a:r>
              <a:rPr lang="en-US" sz="2400" b="1" dirty="0"/>
              <a:t>    Ask the first player to draw a simple picture in secret, and then pass it on to the person beside them without anyone else seeing the picture.</a:t>
            </a:r>
          </a:p>
          <a:p>
            <a:pPr>
              <a:defRPr/>
            </a:pPr>
            <a:r>
              <a:rPr lang="en-US" sz="2400" b="1" dirty="0"/>
              <a:t>    The second player looks at the image (without showing the rest of the team) and writes down their interpretation of what the image shows.</a:t>
            </a:r>
          </a:p>
          <a:p>
            <a:pPr>
              <a:defRPr/>
            </a:pPr>
            <a:r>
              <a:rPr lang="en-US" sz="2400" b="1" dirty="0"/>
              <a:t>    The next person takes the written explanation (again, without showing anyone) and draws an image to represent the words.</a:t>
            </a:r>
          </a:p>
          <a:p>
            <a:pPr>
              <a:defRPr/>
            </a:pPr>
            <a:r>
              <a:rPr lang="en-US" sz="2400" b="1" dirty="0"/>
              <a:t>    Repeat this method until all team members have either drawn a picture or written an interpretation.</a:t>
            </a:r>
          </a:p>
          <a:p>
            <a:pPr>
              <a:defRPr/>
            </a:pPr>
            <a:r>
              <a:rPr lang="en-US" sz="2400" b="1" dirty="0"/>
              <a:t>    The entire team will then review the end results to find out how each person interpreted the message they received.</a:t>
            </a:r>
            <a:endParaRPr lang="en-GB" sz="2000" b="1" dirty="0"/>
          </a:p>
        </p:txBody>
      </p:sp>
    </p:spTree>
    <p:extLst>
      <p:ext uri="{BB962C8B-B14F-4D97-AF65-F5344CB8AC3E}">
        <p14:creationId xmlns:p14="http://schemas.microsoft.com/office/powerpoint/2010/main" val="22235416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84CF795-6444-39DF-2F7A-65A3895A875A}"/>
              </a:ext>
            </a:extLst>
          </p:cNvPr>
          <p:cNvSpPr/>
          <p:nvPr/>
        </p:nvSpPr>
        <p:spPr>
          <a:xfrm>
            <a:off x="575077" y="176990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F921057-1A98-107D-DCF3-01D3B1A8DF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4792" y="58167"/>
            <a:ext cx="2305141" cy="1076343"/>
          </a:xfrm>
          <a:prstGeom prst="rect">
            <a:avLst/>
          </a:prstGeom>
        </p:spPr>
      </p:pic>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331763" y="517830"/>
            <a:ext cx="10515600" cy="1325563"/>
          </a:xfrm>
        </p:spPr>
        <p:txBody>
          <a:bodyPr/>
          <a:lstStyle/>
          <a:p>
            <a:r>
              <a:rPr lang="en-US" altLang="en-US" dirty="0"/>
              <a:t>Step 3: Get People in the Mood for Creativity</a:t>
            </a:r>
          </a:p>
        </p:txBody>
      </p:sp>
      <p:pic>
        <p:nvPicPr>
          <p:cNvPr id="8" name="Content Placeholder 7">
            <a:extLst>
              <a:ext uri="{FF2B5EF4-FFF2-40B4-BE49-F238E27FC236}">
                <a16:creationId xmlns:a16="http://schemas.microsoft.com/office/drawing/2014/main" id="{7591AD0A-AD3D-EC46-0B06-4E19C585FD41}"/>
              </a:ext>
            </a:extLst>
          </p:cNvPr>
          <p:cNvPicPr>
            <a:picLocks noGrp="1" noChangeAspect="1"/>
          </p:cNvPicPr>
          <p:nvPr>
            <p:ph idx="1"/>
          </p:nvPr>
        </p:nvPicPr>
        <p:blipFill>
          <a:blip r:embed="rId3"/>
          <a:stretch>
            <a:fillRect/>
          </a:stretch>
        </p:blipFill>
        <p:spPr>
          <a:xfrm>
            <a:off x="1611006" y="1979847"/>
            <a:ext cx="8743290" cy="2989159"/>
          </a:xfrm>
          <a:prstGeom prst="rect">
            <a:avLst/>
          </a:prstGeom>
        </p:spPr>
      </p:pic>
    </p:spTree>
    <p:extLst>
      <p:ext uri="{BB962C8B-B14F-4D97-AF65-F5344CB8AC3E}">
        <p14:creationId xmlns:p14="http://schemas.microsoft.com/office/powerpoint/2010/main" val="38193632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D1DB29A-B4B5-8EF1-8E42-577A1F82729E}"/>
              </a:ext>
            </a:extLst>
          </p:cNvPr>
          <p:cNvSpPr/>
          <p:nvPr/>
        </p:nvSpPr>
        <p:spPr>
          <a:xfrm>
            <a:off x="617280" y="1013457"/>
            <a:ext cx="10812720" cy="5042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B363E9F-58D2-B6C5-3D1B-C57552794A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083" y="5762889"/>
            <a:ext cx="2031999" cy="1094702"/>
          </a:xfrm>
          <a:prstGeom prst="rect">
            <a:avLst/>
          </a:prstGeom>
        </p:spPr>
      </p:pic>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Finally, Your team get involved and inspired </a:t>
            </a:r>
          </a:p>
        </p:txBody>
      </p:sp>
      <p:graphicFrame>
        <p:nvGraphicFramePr>
          <p:cNvPr id="4" name="Table 6">
            <a:extLst>
              <a:ext uri="{FF2B5EF4-FFF2-40B4-BE49-F238E27FC236}">
                <a16:creationId xmlns:a16="http://schemas.microsoft.com/office/drawing/2014/main" id="{A7CC0306-840E-3CEF-AC1F-0F70946EB642}"/>
              </a:ext>
            </a:extLst>
          </p:cNvPr>
          <p:cNvGraphicFramePr>
            <a:graphicFrameLocks noGrp="1"/>
          </p:cNvGraphicFramePr>
          <p:nvPr>
            <p:extLst>
              <p:ext uri="{D42A27DB-BD31-4B8C-83A1-F6EECF244321}">
                <p14:modId xmlns:p14="http://schemas.microsoft.com/office/powerpoint/2010/main" val="3750671587"/>
              </p:ext>
            </p:extLst>
          </p:nvPr>
        </p:nvGraphicFramePr>
        <p:xfrm>
          <a:off x="1736035" y="1073425"/>
          <a:ext cx="8423966" cy="4876800"/>
        </p:xfrm>
        <a:graphic>
          <a:graphicData uri="http://schemas.openxmlformats.org/drawingml/2006/table">
            <a:tbl>
              <a:tblPr firstRow="1" bandRow="1">
                <a:tableStyleId>{5C22544A-7EE6-4342-B048-85BDC9FD1C3A}</a:tableStyleId>
              </a:tblPr>
              <a:tblGrid>
                <a:gridCol w="4211983">
                  <a:extLst>
                    <a:ext uri="{9D8B030D-6E8A-4147-A177-3AD203B41FA5}">
                      <a16:colId xmlns:a16="http://schemas.microsoft.com/office/drawing/2014/main" val="3208724934"/>
                    </a:ext>
                  </a:extLst>
                </a:gridCol>
                <a:gridCol w="4211983">
                  <a:extLst>
                    <a:ext uri="{9D8B030D-6E8A-4147-A177-3AD203B41FA5}">
                      <a16:colId xmlns:a16="http://schemas.microsoft.com/office/drawing/2014/main" val="3960810601"/>
                    </a:ext>
                  </a:extLst>
                </a:gridCol>
              </a:tblGrid>
              <a:tr h="489272">
                <a:tc>
                  <a:txBody>
                    <a:bodyPr/>
                    <a:lstStyle/>
                    <a:p>
                      <a:pPr algn="ctr"/>
                      <a:r>
                        <a:rPr lang="en-US" sz="2800" dirty="0"/>
                        <a:t>BEFORE</a:t>
                      </a:r>
                    </a:p>
                  </a:txBody>
                  <a:tcPr/>
                </a:tc>
                <a:tc>
                  <a:txBody>
                    <a:bodyPr/>
                    <a:lstStyle/>
                    <a:p>
                      <a:pPr algn="ctr"/>
                      <a:r>
                        <a:rPr lang="en-US" sz="2800" dirty="0"/>
                        <a:t>After</a:t>
                      </a:r>
                    </a:p>
                  </a:txBody>
                  <a:tcPr/>
                </a:tc>
                <a:extLst>
                  <a:ext uri="{0D108BD9-81ED-4DB2-BD59-A6C34878D82A}">
                    <a16:rowId xmlns:a16="http://schemas.microsoft.com/office/drawing/2014/main" val="1677803116"/>
                  </a:ext>
                </a:extLst>
              </a:tr>
              <a:tr h="4115646">
                <a:tc>
                  <a:txBody>
                    <a:bodyPr/>
                    <a:lstStyle/>
                    <a:p>
                      <a:pPr algn="ctr"/>
                      <a:r>
                        <a:rPr lang="en-US" sz="2800" b="1" dirty="0"/>
                        <a:t>Obstacles to innovation</a:t>
                      </a:r>
                      <a:endParaRPr lang="en-US" sz="2800" dirty="0"/>
                    </a:p>
                    <a:p>
                      <a:pPr algn="ctr"/>
                      <a:r>
                        <a:rPr lang="en-US" sz="2800" dirty="0"/>
                        <a:t>Fear of failure</a:t>
                      </a:r>
                    </a:p>
                    <a:p>
                      <a:pPr algn="ctr"/>
                      <a:r>
                        <a:rPr lang="en-US" sz="2800" dirty="0"/>
                        <a:t>Intimidation</a:t>
                      </a:r>
                    </a:p>
                    <a:p>
                      <a:pPr algn="ctr"/>
                      <a:r>
                        <a:rPr lang="en-US" sz="2800" dirty="0"/>
                        <a:t>Low self-esteem</a:t>
                      </a:r>
                    </a:p>
                    <a:p>
                      <a:pPr algn="ctr"/>
                      <a:r>
                        <a:rPr lang="en-US" sz="2800" dirty="0"/>
                        <a:t>Hierarchy</a:t>
                      </a:r>
                    </a:p>
                    <a:p>
                      <a:pPr algn="ctr"/>
                      <a:r>
                        <a:rPr lang="en-US" sz="2800" dirty="0"/>
                        <a:t>Creative blocks</a:t>
                      </a:r>
                    </a:p>
                    <a:p>
                      <a:pPr algn="ctr"/>
                      <a:r>
                        <a:rPr lang="en-US" sz="2800" dirty="0"/>
                        <a:t>Blind spots</a:t>
                      </a:r>
                    </a:p>
                    <a:p>
                      <a:pPr algn="ctr"/>
                      <a:r>
                        <a:rPr lang="en-US" sz="2800" dirty="0"/>
                        <a:t>Specialization bias</a:t>
                      </a:r>
                    </a:p>
                    <a:p>
                      <a:pPr algn="ctr"/>
                      <a:endParaRPr lang="en-US" sz="2800" dirty="0"/>
                    </a:p>
                  </a:txBody>
                  <a:tcPr/>
                </a:tc>
                <a:tc>
                  <a:txBody>
                    <a:bodyPr/>
                    <a:lstStyle/>
                    <a:p>
                      <a:pPr algn="ctr"/>
                      <a:r>
                        <a:rPr lang="en-US" sz="2800" dirty="0"/>
                        <a:t> Greater inclusiveness</a:t>
                      </a:r>
                    </a:p>
                    <a:p>
                      <a:pPr algn="ctr"/>
                      <a:endParaRPr lang="en-US" sz="2800" dirty="0"/>
                    </a:p>
                    <a:p>
                      <a:pPr algn="ctr"/>
                      <a:r>
                        <a:rPr lang="en-US" sz="2800" dirty="0"/>
                        <a:t>    Better team cohesion</a:t>
                      </a:r>
                    </a:p>
                    <a:p>
                      <a:pPr algn="ctr"/>
                      <a:endParaRPr lang="en-US" sz="2800" dirty="0"/>
                    </a:p>
                    <a:p>
                      <a:pPr algn="ctr"/>
                      <a:r>
                        <a:rPr lang="en-US" sz="2800" dirty="0"/>
                        <a:t>    Higher levels of collaboration and interaction</a:t>
                      </a:r>
                    </a:p>
                    <a:p>
                      <a:pPr algn="ctr"/>
                      <a:endParaRPr lang="en-US" sz="2800" dirty="0"/>
                    </a:p>
                    <a:p>
                      <a:pPr algn="ctr"/>
                      <a:r>
                        <a:rPr lang="en-US" sz="2800" dirty="0"/>
                        <a:t>    Increased confidence in creative abilities</a:t>
                      </a:r>
                    </a:p>
                  </a:txBody>
                  <a:tcPr/>
                </a:tc>
                <a:extLst>
                  <a:ext uri="{0D108BD9-81ED-4DB2-BD59-A6C34878D82A}">
                    <a16:rowId xmlns:a16="http://schemas.microsoft.com/office/drawing/2014/main" val="1825714094"/>
                  </a:ext>
                </a:extLst>
              </a:tr>
            </a:tbl>
          </a:graphicData>
        </a:graphic>
      </p:graphicFrame>
    </p:spTree>
    <p:extLst>
      <p:ext uri="{BB962C8B-B14F-4D97-AF65-F5344CB8AC3E}">
        <p14:creationId xmlns:p14="http://schemas.microsoft.com/office/powerpoint/2010/main" val="18195395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4A9FEBD-1C71-76A9-E694-7670B9DAAB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2E8F59B-6084-397C-09F1-92AE647F8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Conclusion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03514" y="1821236"/>
            <a:ext cx="8808172" cy="415498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“Some people think design means how it looks. But of course, if you dig deeper, it's really how it works."</a:t>
            </a:r>
            <a:b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 Steve Jobs, Apple</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According </a:t>
            </a:r>
            <a:r>
              <a:rPr kumimoji="0" lang="en-US" sz="20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mn-cs"/>
              </a:rPr>
              <a:t>to Plattner et al. (2009),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the Design Thinking process consists of six process steps with iteration loops: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1- Understanding,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2- observing,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3- defining problems,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4- finding ideas,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5- developing prototypes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6- testing. </a:t>
            </a:r>
            <a:endPar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7" name="Picture 6" descr="A picture containing human face, portrait, person, black and white&#10;&#10;Description automatically generated">
            <a:extLst>
              <a:ext uri="{FF2B5EF4-FFF2-40B4-BE49-F238E27FC236}">
                <a16:creationId xmlns:a16="http://schemas.microsoft.com/office/drawing/2014/main" id="{CB84573E-5242-FE7C-B4A9-88D5B7ADA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6929" y="2303018"/>
            <a:ext cx="2892079" cy="3611502"/>
          </a:xfrm>
          <a:prstGeom prst="rect">
            <a:avLst/>
          </a:prstGeom>
        </p:spPr>
      </p:pic>
    </p:spTree>
    <p:extLst>
      <p:ext uri="{BB962C8B-B14F-4D97-AF65-F5344CB8AC3E}">
        <p14:creationId xmlns:p14="http://schemas.microsoft.com/office/powerpoint/2010/main" val="1038939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F7D086EB-A84D-33DE-C621-BD03A01F96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39C3582-75EC-499D-7A34-5E9093D990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675452" y="873683"/>
            <a:ext cx="664102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Tajawal Medium" panose="00000600000000000000" pitchFamily="2" charset="-78"/>
                <a:ea typeface="+mn-ea"/>
                <a:cs typeface="Tajawal Medium" panose="00000600000000000000" pitchFamily="2" charset="-78"/>
              </a:rPr>
              <a:t>In This Lecture: </a:t>
            </a: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379828" y="626752"/>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9948" y="877404"/>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83868" y="2279266"/>
            <a:ext cx="9176021" cy="230832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Detailed Convergent Vs Divergent Thinking in DT</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Tips to get the most out of divergent &amp; convergent exercises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Meaning of Co-design</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Unilever Case Study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Facilitate Design Thinking in Your Team</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5064516"/>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5042491"/>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Problem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5018500"/>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Solution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110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DF6BFC1-B035-4E14-B529-FC773EE9BDA0}"/>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20</TotalTime>
  <Words>2854</Words>
  <Application>Microsoft Office PowerPoint</Application>
  <PresentationFormat>Widescreen</PresentationFormat>
  <Paragraphs>236</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Step 1: Tell Your Team Members About the Process of Design Thinking</vt:lpstr>
      <vt:lpstr>Step 1: Tell Your Team Members About the Process of Design Thinking</vt:lpstr>
      <vt:lpstr>PowerPoint Presentation</vt:lpstr>
      <vt:lpstr>Step 1: Tell Your Team Members About the Process of Design Thinking</vt:lpstr>
      <vt:lpstr>Step 2: Break the Ice </vt:lpstr>
      <vt:lpstr>PowerPoint Presentation</vt:lpstr>
      <vt:lpstr>Step 3: Get People in the Mood for Creativity</vt:lpstr>
      <vt:lpstr>Step 3: Get People in the Mood for Creativity</vt:lpstr>
      <vt:lpstr>Step 3: Get People in the Mood for Creativity</vt:lpstr>
      <vt:lpstr>Step 3: Get People in the Mood for Creativity</vt:lpstr>
      <vt:lpstr>Finally, Your team get involved and inspired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11</cp:revision>
  <dcterms:created xsi:type="dcterms:W3CDTF">2023-04-29T09:08:00Z</dcterms:created>
  <dcterms:modified xsi:type="dcterms:W3CDTF">2025-06-20T12:33:34Z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