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sldIdLst>
    <p:sldId id="303" r:id="rId5"/>
    <p:sldId id="529" r:id="rId6"/>
    <p:sldId id="537" r:id="rId7"/>
    <p:sldId id="484" r:id="rId8"/>
    <p:sldId id="531" r:id="rId9"/>
    <p:sldId id="485" r:id="rId10"/>
    <p:sldId id="541" r:id="rId11"/>
    <p:sldId id="487" r:id="rId12"/>
    <p:sldId id="489" r:id="rId13"/>
    <p:sldId id="488" r:id="rId14"/>
    <p:sldId id="534" r:id="rId15"/>
    <p:sldId id="539" r:id="rId16"/>
    <p:sldId id="491" r:id="rId17"/>
    <p:sldId id="483" r:id="rId18"/>
    <p:sldId id="538" r:id="rId19"/>
    <p:sldId id="528" r:id="rId20"/>
    <p:sldId id="34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29"/>
            <p14:sldId id="537"/>
            <p14:sldId id="484"/>
            <p14:sldId id="531"/>
            <p14:sldId id="485"/>
            <p14:sldId id="541"/>
            <p14:sldId id="487"/>
            <p14:sldId id="489"/>
            <p14:sldId id="488"/>
            <p14:sldId id="534"/>
            <p14:sldId id="539"/>
            <p14:sldId id="491"/>
            <p14:sldId id="483"/>
            <p14:sldId id="538"/>
            <p14:sldId id="52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72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.png"/><Relationship Id="rId4" Type="http://schemas.openxmlformats.org/officeDocument/2006/relationships/image" Target="../media/image1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59992" y="-94935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Badur elgasim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271884" y="3468914"/>
            <a:ext cx="68779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PMG663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Risk and Supply Chain Risk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27670" y="4646291"/>
            <a:ext cx="38338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Orientation Lecture</a:t>
            </a:r>
            <a:endParaRPr lang="ar-SA" sz="2800" b="1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r>
              <a:rPr lang="ar-SA" sz="2800" b="1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محاضرة توجيهية</a:t>
            </a:r>
            <a:endParaRPr lang="en-US" sz="2800" b="1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85217" y="1381275"/>
            <a:ext cx="11678037" cy="48713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SA" sz="4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طلابنا الاعزاء </a:t>
            </a:r>
            <a:endParaRPr lang="en-US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955" y="1726128"/>
            <a:ext cx="9052560" cy="295275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226559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3995" y="1605635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b="1" dirty="0">
                <a:solidFill>
                  <a:schemeClr val="tx1"/>
                </a:solidFill>
              </a:rPr>
              <a:t> Risk Management: A Comprehensive Review ..</a:t>
            </a:r>
          </a:p>
          <a:p>
            <a:pPr algn="ctr"/>
            <a:endParaRPr lang="en-US" sz="2800" b="1" dirty="0">
              <a:solidFill>
                <a:schemeClr val="tx1"/>
              </a:solidFill>
            </a:endParaRPr>
          </a:p>
          <a:p>
            <a:r>
              <a:rPr lang="en-US" sz="2800" b="1" dirty="0">
                <a:solidFill>
                  <a:schemeClr val="tx1"/>
                </a:solidFill>
              </a:rPr>
              <a:t>Modeling Risk Emergence and propagation in Buyer-Supplier-Customer Relationships</a:t>
            </a:r>
          </a:p>
          <a:p>
            <a:endParaRPr lang="en-US" sz="2800" b="1" dirty="0">
              <a:solidFill>
                <a:schemeClr val="tx1"/>
              </a:solidFill>
            </a:endParaRPr>
          </a:p>
          <a:p>
            <a:r>
              <a:rPr lang="en-US" sz="2800" b="1" dirty="0">
                <a:solidFill>
                  <a:schemeClr val="tx1"/>
                </a:solidFill>
              </a:rPr>
              <a:t>Cost-Effectiveness and Manageability Based Prioritization of Supply chain Risk Mitigation Strategies</a:t>
            </a:r>
          </a:p>
          <a:p>
            <a:endParaRPr lang="en-US" sz="2800" b="1" dirty="0">
              <a:solidFill>
                <a:schemeClr val="tx1"/>
              </a:solidFill>
            </a:endParaRP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Managing Reputational Risks in Supply Chains..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Learning Objectives</a:t>
            </a:r>
          </a:p>
        </p:txBody>
      </p:sp>
    </p:spTree>
    <p:extLst>
      <p:ext uri="{BB962C8B-B14F-4D97-AF65-F5344CB8AC3E}">
        <p14:creationId xmlns:p14="http://schemas.microsoft.com/office/powerpoint/2010/main" val="35821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5170" y="150854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b="1" dirty="0">
                <a:solidFill>
                  <a:schemeClr val="tx1"/>
                </a:solidFill>
              </a:rPr>
              <a:t>Managing IT and Cyber Risks in Supply Chains.</a:t>
            </a:r>
          </a:p>
          <a:p>
            <a:endParaRPr lang="en-US" b="1" dirty="0">
              <a:solidFill>
                <a:schemeClr val="tx1"/>
              </a:solidFill>
            </a:endParaRPr>
          </a:p>
          <a:p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Learning Objectives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41960" y="2270760"/>
            <a:ext cx="69795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Developing Supply Chain Risk Mitigation Strategies ...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9319" y="3202402"/>
            <a:ext cx="74089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Supply Chain Vulnerability and Disruptions Management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1328" y="4161003"/>
            <a:ext cx="99288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Design and Evaluation of Global Supply Chain Considering Disruption Risk ....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9319" y="5019979"/>
            <a:ext cx="62587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Strategic Sourcing Under Supply Disruption Risk</a:t>
            </a:r>
          </a:p>
        </p:txBody>
      </p:sp>
    </p:spTree>
    <p:extLst>
      <p:ext uri="{BB962C8B-B14F-4D97-AF65-F5344CB8AC3E}">
        <p14:creationId xmlns:p14="http://schemas.microsoft.com/office/powerpoint/2010/main" val="325281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3995" y="179810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b="1" dirty="0">
                <a:solidFill>
                  <a:schemeClr val="tx1"/>
                </a:solidFill>
              </a:rPr>
              <a:t>Supply Chain Resiliency: A Review 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</a:p>
          <a:p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Learning Objectives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82880" y="2840366"/>
            <a:ext cx="8140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The Role of Resiliency in Managing Supply Chains Disruptions 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3995" y="3613978"/>
            <a:ext cx="98958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 Designing Resilience into Service Supply Chains: A Conceptual Methodology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2880" y="4387590"/>
            <a:ext cx="117281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Cultivating Supply Chain Agility: Managerial Actions Derived from Established Antecedents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2880" y="5429852"/>
            <a:ext cx="71730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Critical Infrastructure Disruption and Supply Chain Risk</a:t>
            </a:r>
          </a:p>
        </p:txBody>
      </p:sp>
    </p:spTree>
    <p:extLst>
      <p:ext uri="{BB962C8B-B14F-4D97-AF65-F5344CB8AC3E}">
        <p14:creationId xmlns:p14="http://schemas.microsoft.com/office/powerpoint/2010/main" val="343995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74320" y="1188719"/>
            <a:ext cx="11606505" cy="55040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b="1" dirty="0"/>
              <a:t>the American culture has traditionally placed higher values on democratic than on authoritarian leadership, certain biases can be detected in the research on the effects of these leadership styles. A great deal of research is designed to prove that democracy is superior to autocracy, rather than to test that proportion.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96458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03" y="1081377"/>
            <a:ext cx="11606505" cy="5718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77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81437" y="1188720"/>
            <a:ext cx="11399388" cy="53008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b="1" dirty="0"/>
              <a:t>the American culture has traditionally placed higher values on democratic than on authoritarian leadership, certain biases can be detected in the research on the effects of these leadership styles. A great deal of research is designed to prove that democracy is superior to autocracy, rather than to test that proportion.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96458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87" y="1073426"/>
            <a:ext cx="11201400" cy="5416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99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522" y="1390134"/>
            <a:ext cx="10550718" cy="5169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379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9508" y="1739786"/>
            <a:ext cx="9763125" cy="36195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190014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89559" y="1390134"/>
            <a:ext cx="11694431" cy="49954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 flipH="1">
            <a:off x="487680" y="1475928"/>
            <a:ext cx="1139314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جميع الاوقات المعلنة للمحاضرات وحلقات النقاش هي بتوقيت مكة المكرمة</a:t>
            </a:r>
          </a:p>
          <a:p>
            <a:pPr algn="r" rtl="1"/>
            <a:endParaRPr lang="ar-SA" sz="3200" b="1" dirty="0"/>
          </a:p>
          <a:p>
            <a:pPr algn="r" rtl="1"/>
            <a:r>
              <a:rPr lang="ar-SA" sz="3200" b="1" dirty="0"/>
              <a:t> --حلقات النقاش و هي حلقات أسبوعية اختيارية للطالب وغرضها مناقشة ما تم طرحه في المحاضرة المسجلة لهذا االاسبوع</a:t>
            </a:r>
            <a:r>
              <a:rPr lang="ar-SA" sz="3200" dirty="0">
                <a:solidFill>
                  <a:srgbClr val="002060"/>
                </a:solidFill>
              </a:rPr>
              <a:t>..</a:t>
            </a:r>
          </a:p>
          <a:p>
            <a:pPr algn="r" rtl="1"/>
            <a:endParaRPr lang="en-US" sz="3200" b="1" dirty="0">
              <a:cs typeface="+mj-cs"/>
            </a:endParaRPr>
          </a:p>
          <a:p>
            <a:pPr algn="r" rtl="1"/>
            <a:r>
              <a:rPr lang="ar-SA" sz="3200" b="1" dirty="0">
                <a:cs typeface="+mj-cs"/>
              </a:rPr>
              <a:t>حلقة النقاش </a:t>
            </a:r>
          </a:p>
          <a:p>
            <a:pPr algn="r" rtl="1"/>
            <a:endParaRPr lang="ar-SA" sz="3200" b="1" dirty="0">
              <a:cs typeface="+mj-cs"/>
            </a:endParaRPr>
          </a:p>
          <a:p>
            <a:pPr algn="r" rtl="1"/>
            <a:r>
              <a:rPr lang="ar-SA" sz="3200" b="1" dirty="0">
                <a:cs typeface="+mj-cs"/>
              </a:rPr>
              <a:t>يوم الاربعاء من كل اسبوع </a:t>
            </a:r>
          </a:p>
          <a:p>
            <a:pPr algn="r" rtl="1"/>
            <a:endParaRPr lang="ar-SA" sz="3200" b="1" dirty="0">
              <a:cs typeface="+mj-cs"/>
            </a:endParaRPr>
          </a:p>
          <a:p>
            <a:pPr algn="r" rtl="1"/>
            <a:r>
              <a:rPr lang="ar-SA" sz="3200" b="1" dirty="0">
                <a:cs typeface="+mj-cs"/>
              </a:rPr>
              <a:t>من الساعة 08:30 الي </a:t>
            </a:r>
            <a:r>
              <a:rPr lang="en-US" sz="3200" b="1" dirty="0">
                <a:cs typeface="+mj-cs"/>
              </a:rPr>
              <a:t>09:30</a:t>
            </a:r>
            <a:r>
              <a:rPr lang="ar-SA" sz="3200" b="1" dirty="0">
                <a:cs typeface="+mj-cs"/>
              </a:rPr>
              <a:t> مساء بتوقيت مكة المكرمة</a:t>
            </a:r>
            <a:endParaRPr lang="en-US" sz="3200" b="1" dirty="0">
              <a:cs typeface="+mj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361719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1466850"/>
            <a:ext cx="10363200" cy="39243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121137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95168" y="2663467"/>
            <a:ext cx="93062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3600" b="1" dirty="0">
                <a:cs typeface="+mj-cs"/>
              </a:rPr>
              <a:t>اللغة الاساسية في المحاضرات هي اللغة الانجليزية</a:t>
            </a:r>
            <a:endParaRPr lang="en-US" sz="3600" b="1" dirty="0">
              <a:cs typeface="+mj-cs"/>
            </a:endParaRPr>
          </a:p>
          <a:p>
            <a:pPr algn="just" rtl="1"/>
            <a:endParaRPr lang="en-US" sz="3600" b="1" dirty="0">
              <a:cs typeface="+mj-cs"/>
            </a:endParaRPr>
          </a:p>
          <a:p>
            <a:pPr algn="just" rtl="1"/>
            <a:r>
              <a:rPr lang="ar-SA" sz="3600" b="1" dirty="0">
                <a:cs typeface="+mj-cs"/>
              </a:rPr>
              <a:t>الاختبارات باللغة الانجليزية مع وجود ترجمة للسؤال</a:t>
            </a:r>
            <a:endParaRPr lang="en-US" sz="3600" b="1" dirty="0"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82301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573034"/>
            <a:ext cx="10812720" cy="45815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331007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41080" y="19875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55320" y="2551837"/>
            <a:ext cx="105918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2800" b="1" dirty="0">
                <a:cs typeface="+mj-cs"/>
              </a:rPr>
              <a:t>سيتم الاختبار القصير علي المنصة التعليمية </a:t>
            </a:r>
            <a:r>
              <a:rPr lang="en-US" sz="2800" b="1" dirty="0">
                <a:cs typeface="+mj-cs"/>
              </a:rPr>
              <a:t>Moodle </a:t>
            </a:r>
            <a:r>
              <a:rPr lang="ar-SA" sz="2800" b="1" dirty="0">
                <a:cs typeface="+mj-cs"/>
              </a:rPr>
              <a:t>كل يوم سبت في تمام الساعة 10 مساء بتوقيت مكة المكرمة ويغلق في السبت الذي يليه في تمام الساعة التاسعة مساء بتوقيت مكة المكرمة. </a:t>
            </a:r>
          </a:p>
          <a:p>
            <a:pPr algn="just" rtl="1"/>
            <a:r>
              <a:rPr lang="ar-SA" sz="2800" b="1" dirty="0">
                <a:cs typeface="+mj-cs"/>
              </a:rPr>
              <a:t>-- أسئلة الاختبار القصير ر</a:t>
            </a:r>
            <a:r>
              <a:rPr lang="en-US" sz="2800" b="1" dirty="0">
                <a:cs typeface="+mj-cs"/>
              </a:rPr>
              <a:t>false &amp; true / Matching/ MCQ / </a:t>
            </a:r>
            <a:r>
              <a:rPr lang="ar-SA" sz="2800" b="1" dirty="0">
                <a:cs typeface="+mj-cs"/>
              </a:rPr>
              <a:t>أسئلة صوتية </a:t>
            </a:r>
            <a:endParaRPr lang="en-US" sz="2800" b="1" dirty="0">
              <a:cs typeface="+mj-cs"/>
            </a:endParaRPr>
          </a:p>
          <a:p>
            <a:pPr algn="just" rtl="1"/>
            <a:r>
              <a:rPr lang="ar-SA" sz="2800" b="1" dirty="0">
                <a:cs typeface="+mj-cs"/>
              </a:rPr>
              <a:t>-- تعد</a:t>
            </a:r>
            <a:r>
              <a:rPr lang="en-US" sz="2800" b="1" dirty="0">
                <a:cs typeface="+mj-cs"/>
              </a:rPr>
              <a:t> </a:t>
            </a:r>
            <a:r>
              <a:rPr lang="ar-SA" sz="2800" b="1" dirty="0">
                <a:cs typeface="+mj-cs"/>
              </a:rPr>
              <a:t>الاجابة علي الاختبار القصير بمثابة الحضور للطالب.</a:t>
            </a:r>
          </a:p>
          <a:p>
            <a:pPr algn="just" rtl="1"/>
            <a:r>
              <a:rPr lang="ar-SA" sz="2800" b="1" dirty="0">
                <a:cs typeface="+mj-cs"/>
              </a:rPr>
              <a:t> -- الاختبار القصير من ٨ اسئلة. -- فترة السماحية للاختبار القصير ٢٤ دقيقة. </a:t>
            </a:r>
          </a:p>
          <a:p>
            <a:pPr algn="just" rtl="1"/>
            <a:r>
              <a:rPr lang="ar-SA" sz="2800" b="1" dirty="0">
                <a:cs typeface="+mj-cs"/>
              </a:rPr>
              <a:t>--كلمة المرورثابتة </a:t>
            </a:r>
            <a:r>
              <a:rPr lang="ar-SA" sz="2800" b="1">
                <a:cs typeface="+mj-cs"/>
              </a:rPr>
              <a:t>لكل الاختبارات </a:t>
            </a:r>
            <a:r>
              <a:rPr lang="ar-SA" sz="2800" b="1" dirty="0">
                <a:cs typeface="+mj-cs"/>
              </a:rPr>
              <a:t>وهي</a:t>
            </a:r>
            <a:r>
              <a:rPr lang="en-US" sz="2800" b="1" dirty="0">
                <a:cs typeface="+mj-cs"/>
              </a:rPr>
              <a:t>agree </a:t>
            </a:r>
            <a:r>
              <a:rPr lang="ar-SA" sz="2800" b="1" dirty="0">
                <a:cs typeface="+mj-cs"/>
              </a:rPr>
              <a:t> </a:t>
            </a:r>
            <a:endParaRPr lang="en-US" sz="2800" b="1" dirty="0"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84531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79810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65119" y="2052935"/>
            <a:ext cx="883282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en-US" sz="3200" b="1" dirty="0">
                <a:cs typeface="+mj-cs"/>
              </a:rPr>
              <a:t>FINAL EXAMS –</a:t>
            </a:r>
            <a:endParaRPr lang="ar-SA" sz="3200" b="1" dirty="0">
              <a:cs typeface="+mj-cs"/>
            </a:endParaRP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en-US" sz="3200" b="1" dirty="0">
                <a:cs typeface="+mj-cs"/>
              </a:rPr>
              <a:t> </a:t>
            </a:r>
            <a:r>
              <a:rPr lang="ar-SA" sz="3200" b="1" dirty="0">
                <a:cs typeface="+mj-cs"/>
              </a:rPr>
              <a:t>الاختبار النهائي سيكون من خلال المنصة التعلمية </a:t>
            </a:r>
            <a:r>
              <a:rPr lang="en-US" sz="3200" b="1" dirty="0">
                <a:cs typeface="+mj-cs"/>
              </a:rPr>
              <a:t>Moodle – </a:t>
            </a:r>
            <a:endParaRPr lang="ar-SA" sz="3200" b="1" dirty="0">
              <a:cs typeface="+mj-cs"/>
            </a:endParaRP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ar-SA" sz="3200" b="1" dirty="0">
                <a:cs typeface="+mj-cs"/>
              </a:rPr>
              <a:t>أسئلة الاختبار النهائي </a:t>
            </a:r>
            <a:r>
              <a:rPr lang="en-US" sz="3200" b="1" dirty="0">
                <a:cs typeface="+mj-cs"/>
              </a:rPr>
              <a:t>false &amp; true / MCQ / </a:t>
            </a:r>
            <a:r>
              <a:rPr lang="ar-SA" sz="3200" b="1" dirty="0">
                <a:cs typeface="+mj-cs"/>
              </a:rPr>
              <a:t>أسئلة صوتية</a:t>
            </a: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ar-SA" sz="3200" b="1" dirty="0">
                <a:cs typeface="+mj-cs"/>
              </a:rPr>
              <a:t> --الاختبار النهائي من ٢٠ درجة. </a:t>
            </a:r>
            <a:endParaRPr lang="en-US" sz="3200" b="1" dirty="0">
              <a:cs typeface="+mj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389361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305630" y="910925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Resources: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b="1" dirty="0"/>
          </a:p>
          <a:p>
            <a:pPr rtl="1"/>
            <a:r>
              <a:rPr lang="en-US" b="1" dirty="0"/>
              <a:t>Supply Chain Risk Management: Advanced Tools, Models, and Developments, </a:t>
            </a:r>
          </a:p>
          <a:p>
            <a:pPr rtl="1"/>
            <a:endParaRPr lang="en-US" b="1" dirty="0"/>
          </a:p>
          <a:p>
            <a:pPr rtl="1"/>
            <a:r>
              <a:rPr lang="en-US" b="1" dirty="0"/>
              <a:t>by </a:t>
            </a:r>
            <a:r>
              <a:rPr lang="en-US" b="1" dirty="0" err="1"/>
              <a:t>Yacob</a:t>
            </a:r>
            <a:r>
              <a:rPr lang="en-US" b="1" dirty="0"/>
              <a:t> </a:t>
            </a:r>
            <a:r>
              <a:rPr lang="en-US" b="1" dirty="0" err="1"/>
              <a:t>Khojasteh</a:t>
            </a:r>
            <a:r>
              <a:rPr lang="en-US" b="1" dirty="0"/>
              <a:t>.</a:t>
            </a: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0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F29792F-8884-422A-8444-8CF0E6E79FC3}">
  <ds:schemaRefs>
    <ds:schemaRef ds:uri="http://purl.org/dc/terms/"/>
    <ds:schemaRef ds:uri="http://schemas.microsoft.com/office/2006/documentManagement/types"/>
    <ds:schemaRef ds:uri="d13aca44-ef33-4cf4-9980-7f0b00e6eeb9"/>
    <ds:schemaRef ds:uri="http://schemas.openxmlformats.org/package/2006/metadata/core-properties"/>
    <ds:schemaRef ds:uri="49100919-8a76-4266-be0c-7dc583902cb4"/>
    <ds:schemaRef ds:uri="http://purl.org/dc/elements/1.1/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FB82105-F151-4DFD-AF47-A00CFB90DD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8E312E7-E04A-4876-B098-4EE346168E5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1049</TotalTime>
  <Words>487</Words>
  <Application>Microsoft Office PowerPoint</Application>
  <PresentationFormat>Widescreen</PresentationFormat>
  <Paragraphs>95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Roboto Light</vt:lpstr>
      <vt:lpstr>Simplified Arabic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USER</cp:lastModifiedBy>
  <cp:revision>70</cp:revision>
  <dcterms:created xsi:type="dcterms:W3CDTF">2023-04-29T09:08:23Z</dcterms:created>
  <dcterms:modified xsi:type="dcterms:W3CDTF">2025-01-31T08:18:30Z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