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gs/tag1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303" r:id="rId2"/>
    <p:sldId id="523" r:id="rId3"/>
    <p:sldId id="522" r:id="rId4"/>
    <p:sldId id="482" r:id="rId5"/>
    <p:sldId id="521" r:id="rId6"/>
    <p:sldId id="485" r:id="rId7"/>
    <p:sldId id="486" r:id="rId8"/>
    <p:sldId id="487" r:id="rId9"/>
    <p:sldId id="488" r:id="rId10"/>
    <p:sldId id="489" r:id="rId11"/>
    <p:sldId id="490" r:id="rId12"/>
    <p:sldId id="491" r:id="rId13"/>
    <p:sldId id="492" r:id="rId14"/>
    <p:sldId id="493" r:id="rId15"/>
    <p:sldId id="494" r:id="rId16"/>
    <p:sldId id="495" r:id="rId17"/>
    <p:sldId id="496" r:id="rId18"/>
    <p:sldId id="499" r:id="rId19"/>
    <p:sldId id="500" r:id="rId20"/>
    <p:sldId id="501" r:id="rId21"/>
    <p:sldId id="502" r:id="rId22"/>
    <p:sldId id="503" r:id="rId23"/>
    <p:sldId id="504" r:id="rId24"/>
    <p:sldId id="505" r:id="rId25"/>
    <p:sldId id="506" r:id="rId26"/>
    <p:sldId id="510" r:id="rId27"/>
    <p:sldId id="511" r:id="rId28"/>
    <p:sldId id="512" r:id="rId29"/>
    <p:sldId id="513" r:id="rId30"/>
    <p:sldId id="514" r:id="rId31"/>
    <p:sldId id="515" r:id="rId32"/>
    <p:sldId id="516" r:id="rId33"/>
    <p:sldId id="517" r:id="rId34"/>
    <p:sldId id="524" r:id="rId35"/>
    <p:sldId id="525" r:id="rId36"/>
    <p:sldId id="526" r:id="rId37"/>
    <p:sldId id="527" r:id="rId38"/>
    <p:sldId id="528" r:id="rId39"/>
    <p:sldId id="529" r:id="rId40"/>
    <p:sldId id="530" r:id="rId41"/>
    <p:sldId id="532" r:id="rId42"/>
    <p:sldId id="533" r:id="rId43"/>
    <p:sldId id="534" r:id="rId44"/>
    <p:sldId id="535" r:id="rId45"/>
    <p:sldId id="536" r:id="rId46"/>
    <p:sldId id="538" r:id="rId47"/>
    <p:sldId id="319" r:id="rId48"/>
    <p:sldId id="541" r:id="rId49"/>
    <p:sldId id="542" r:id="rId50"/>
    <p:sldId id="543" r:id="rId51"/>
    <p:sldId id="544" r:id="rId52"/>
    <p:sldId id="546" r:id="rId53"/>
    <p:sldId id="547" r:id="rId54"/>
    <p:sldId id="545" r:id="rId55"/>
    <p:sldId id="548" r:id="rId56"/>
    <p:sldId id="549" r:id="rId57"/>
    <p:sldId id="349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3"/>
            <p14:sldId id="522"/>
            <p14:sldId id="482"/>
            <p14:sldId id="521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24"/>
            <p14:sldId id="525"/>
            <p14:sldId id="526"/>
            <p14:sldId id="527"/>
            <p14:sldId id="528"/>
            <p14:sldId id="529"/>
            <p14:sldId id="530"/>
            <p14:sldId id="532"/>
            <p14:sldId id="533"/>
            <p14:sldId id="534"/>
            <p14:sldId id="535"/>
            <p14:sldId id="536"/>
            <p14:sldId id="538"/>
            <p14:sldId id="319"/>
            <p14:sldId id="541"/>
            <p14:sldId id="542"/>
            <p14:sldId id="543"/>
            <p14:sldId id="544"/>
            <p14:sldId id="546"/>
            <p14:sldId id="547"/>
            <p14:sldId id="545"/>
            <p14:sldId id="548"/>
            <p14:sldId id="54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82" d="100"/>
          <a:sy n="82" d="100"/>
        </p:scale>
        <p:origin x="72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3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65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IN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fld id="{BD3F57A1-8D5E-4840-A3AD-C9FF4CD61F65}" type="slidenum">
              <a:rPr lang="en-US" sz="1200" smtClean="0">
                <a:latin typeface="Arial" charset="0"/>
              </a:rPr>
              <a:pPr eaLnBrk="1" hangingPunct="1"/>
              <a:t>47</a:t>
            </a:fld>
            <a:endParaRPr lang="en-US" sz="12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162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businessjargons.com/business-level-strategy.html" TargetMode="External"/><Relationship Id="rId2" Type="http://schemas.openxmlformats.org/officeDocument/2006/relationships/hyperlink" Target="https://businessjargons.com/corporate-level-strategy.html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businessjargons.com/functional-level-strategy.html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businessjargons.com/business-level-strategy.html" TargetMode="Externa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slide" Target="slide46.xml"/><Relationship Id="rId5" Type="http://schemas.openxmlformats.org/officeDocument/2006/relationships/image" Target="../media/image40.png"/><Relationship Id="rId4" Type="http://schemas.openxmlformats.org/officeDocument/2006/relationships/slide" Target="slide4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3.jpg"/><Relationship Id="rId4" Type="http://schemas.openxmlformats.org/officeDocument/2006/relationships/image" Target="../media/image5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39725" y="-43544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14592" y="2759146"/>
            <a:ext cx="54270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Times New Roman"/>
                <a:cs typeface="Times New Roman"/>
              </a:rPr>
              <a:t>Planning, strategy and  project selection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02552"/>
            <a:ext cx="4658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101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Foundations of Project Management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264625" y="181602"/>
            <a:ext cx="2470340" cy="9034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47"/>
    </mc:Choice>
    <mc:Fallback xmlns="">
      <p:transition spd="slow" advTm="524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97E8647-4F52-FF20-DCDD-2235D9231454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1143000"/>
            <a:ext cx="9144000" cy="5715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9900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8C1515"/>
              </a:buClr>
              <a:buSzPct val="144000"/>
              <a:buFontTx/>
              <a:buChar char="-"/>
              <a:tabLst>
                <a:tab pos="300038" algn="l"/>
              </a:tabLst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عنصر نائب للمحتوى 2">
            <a:extLst>
              <a:ext uri="{FF2B5EF4-FFF2-40B4-BE49-F238E27FC236}">
                <a16:creationId xmlns:a16="http://schemas.microsoft.com/office/drawing/2014/main" id="{FF49BBE8-DA37-BA79-7A2C-D4260969F647}"/>
              </a:ext>
            </a:extLst>
          </p:cNvPr>
          <p:cNvSpPr txBox="1">
            <a:spLocks/>
          </p:cNvSpPr>
          <p:nvPr/>
        </p:nvSpPr>
        <p:spPr>
          <a:xfrm>
            <a:off x="3730551" y="729078"/>
            <a:ext cx="6850486" cy="4351338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 -Understand project planning steps.</a:t>
            </a:r>
          </a:p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 -Understand different levels of strategy.</a:t>
            </a:r>
          </a:p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 - Understand different types of generic business level strategies.</a:t>
            </a:r>
          </a:p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-You will be able to make SWOT analysis.</a:t>
            </a:r>
          </a:p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bg1"/>
                </a:solidFill>
              </a:rPr>
              <a:t>-Understand difference between plan and strategy.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" name="مربع نص 40">
            <a:extLst>
              <a:ext uri="{FF2B5EF4-FFF2-40B4-BE49-F238E27FC236}">
                <a16:creationId xmlns:a16="http://schemas.microsoft.com/office/drawing/2014/main" id="{9ADF9210-5EE0-3CF4-D847-51995860F49F}"/>
              </a:ext>
            </a:extLst>
          </p:cNvPr>
          <p:cNvSpPr txBox="1"/>
          <p:nvPr/>
        </p:nvSpPr>
        <p:spPr>
          <a:xfrm>
            <a:off x="1182414" y="1460519"/>
            <a:ext cx="463945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Learning </a:t>
            </a:r>
          </a:p>
          <a:p>
            <a:r>
              <a:rPr lang="en-US" sz="4000" b="1" dirty="0">
                <a:solidFill>
                  <a:schemeClr val="bg1"/>
                </a:solidFill>
              </a:rPr>
              <a:t>objectives</a:t>
            </a:r>
          </a:p>
        </p:txBody>
      </p:sp>
    </p:spTree>
    <p:extLst>
      <p:ext uri="{BB962C8B-B14F-4D97-AF65-F5344CB8AC3E}">
        <p14:creationId xmlns:p14="http://schemas.microsoft.com/office/powerpoint/2010/main" val="1097372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666750"/>
            <a:ext cx="12076386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54">
            <a:extLst>
              <a:ext uri="{FF2B5EF4-FFF2-40B4-BE49-F238E27FC236}">
                <a16:creationId xmlns:a16="http://schemas.microsoft.com/office/drawing/2014/main" id="{1E706C75-97B1-1636-A036-9FE69D192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7151" y="923735"/>
            <a:ext cx="73455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Take Excellent Notes!</a:t>
            </a:r>
          </a:p>
        </p:txBody>
      </p:sp>
      <p:grpSp>
        <p:nvGrpSpPr>
          <p:cNvPr id="3" name="Group 65">
            <a:extLst>
              <a:ext uri="{FF2B5EF4-FFF2-40B4-BE49-F238E27FC236}">
                <a16:creationId xmlns:a16="http://schemas.microsoft.com/office/drawing/2014/main" id="{9BD8B304-EFF7-BA3D-AAD3-4FB5CD22467E}"/>
              </a:ext>
            </a:extLst>
          </p:cNvPr>
          <p:cNvGrpSpPr>
            <a:grpSpLocks/>
          </p:cNvGrpSpPr>
          <p:nvPr/>
        </p:nvGrpSpPr>
        <p:grpSpPr bwMode="auto">
          <a:xfrm>
            <a:off x="1841190" y="1642385"/>
            <a:ext cx="7740650" cy="3944550"/>
            <a:chOff x="471488" y="1165225"/>
            <a:chExt cx="7740650" cy="3713163"/>
          </a:xfrm>
        </p:grpSpPr>
        <p:grpSp>
          <p:nvGrpSpPr>
            <p:cNvPr id="6" name="Group 117">
              <a:extLst>
                <a:ext uri="{FF2B5EF4-FFF2-40B4-BE49-F238E27FC236}">
                  <a16:creationId xmlns:a16="http://schemas.microsoft.com/office/drawing/2014/main" id="{03382FA8-DA76-96EF-E71E-4D14442158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9" name="Rounded Rectangle 6">
                <a:extLst>
                  <a:ext uri="{FF2B5EF4-FFF2-40B4-BE49-F238E27FC236}">
                    <a16:creationId xmlns:a16="http://schemas.microsoft.com/office/drawing/2014/main" id="{43E11479-3B52-D137-7E83-4F6ED94044BD}"/>
                  </a:ext>
                </a:extLst>
              </p:cNvPr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11" name="Rounded Rectangle 8">
                <a:extLst>
                  <a:ext uri="{FF2B5EF4-FFF2-40B4-BE49-F238E27FC236}">
                    <a16:creationId xmlns:a16="http://schemas.microsoft.com/office/drawing/2014/main" id="{21EF178F-95EB-1769-829D-1319A5D99B58}"/>
                  </a:ext>
                </a:extLst>
              </p:cNvPr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12" name="Gruppe 61">
                <a:extLst>
                  <a:ext uri="{FF2B5EF4-FFF2-40B4-BE49-F238E27FC236}">
                    <a16:creationId xmlns:a16="http://schemas.microsoft.com/office/drawing/2014/main" id="{601DCAB4-DA24-5A40-8BBF-01C4206B722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15" name="Gruppe 59">
                  <a:extLst>
                    <a:ext uri="{FF2B5EF4-FFF2-40B4-BE49-F238E27FC236}">
                      <a16:creationId xmlns:a16="http://schemas.microsoft.com/office/drawing/2014/main" id="{0EFFB090-BFEB-33A2-910D-E1B64452B00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7" name="Ellipse 30">
                    <a:extLst>
                      <a:ext uri="{FF2B5EF4-FFF2-40B4-BE49-F238E27FC236}">
                        <a16:creationId xmlns:a16="http://schemas.microsoft.com/office/drawing/2014/main" id="{DAA633EC-E458-DFAA-56C2-9C19AE545CAE}"/>
                      </a:ext>
                    </a:extLst>
                  </p:cNvPr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8" name="Ellipse 31">
                    <a:extLst>
                      <a:ext uri="{FF2B5EF4-FFF2-40B4-BE49-F238E27FC236}">
                        <a16:creationId xmlns:a16="http://schemas.microsoft.com/office/drawing/2014/main" id="{34C9FA63-B26A-1C65-8C01-CDF25236BAD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6" name="Måne 29">
                  <a:extLst>
                    <a:ext uri="{FF2B5EF4-FFF2-40B4-BE49-F238E27FC236}">
                      <a16:creationId xmlns:a16="http://schemas.microsoft.com/office/drawing/2014/main" id="{FFD061EE-A3A3-DA1A-ADB1-5AD49C76541F}"/>
                    </a:ext>
                  </a:extLst>
                </p:cNvPr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13" name="Rectangle 115">
                <a:extLst>
                  <a:ext uri="{FF2B5EF4-FFF2-40B4-BE49-F238E27FC236}">
                    <a16:creationId xmlns:a16="http://schemas.microsoft.com/office/drawing/2014/main" id="{EAFEEF9F-B2E7-08BC-71CA-27C15BBB25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ounded Rectangle 116">
                <a:extLst>
                  <a:ext uri="{FF2B5EF4-FFF2-40B4-BE49-F238E27FC236}">
                    <a16:creationId xmlns:a16="http://schemas.microsoft.com/office/drawing/2014/main" id="{445F51EF-7F7A-210A-BAC9-1C5FF444FE81}"/>
                  </a:ext>
                </a:extLst>
              </p:cNvPr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8" name="Rounded Rectangle 10">
              <a:extLst>
                <a:ext uri="{FF2B5EF4-FFF2-40B4-BE49-F238E27FC236}">
                  <a16:creationId xmlns:a16="http://schemas.microsoft.com/office/drawing/2014/main" id="{03329F81-82E7-B058-4480-2B79EA8CE73C}"/>
                </a:ext>
              </a:extLst>
            </p:cNvPr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0584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71458" y="57124"/>
            <a:ext cx="11584211" cy="622369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99085" marR="0" lvl="0" indent="-287020" algn="just" defTabSz="914400" rtl="0" eaLnBrk="1" fontAlgn="auto" latinLnBrk="0" hangingPunct="1">
              <a:lnSpc>
                <a:spcPct val="150000"/>
              </a:lnSpc>
              <a:spcBef>
                <a:spcPts val="810"/>
              </a:spcBef>
              <a:spcAft>
                <a:spcPts val="0"/>
              </a:spcAft>
              <a:buClr>
                <a:srgbClr val="83992A"/>
              </a:buClr>
              <a:buSzPct val="114583"/>
              <a:buFont typeface="Arial"/>
              <a:buChar char="•"/>
              <a:tabLst>
                <a:tab pos="299085" algn="l"/>
                <a:tab pos="299720" algn="l"/>
              </a:tabLst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DF7B4154-BC12-5575-7849-63E813C213BE}"/>
              </a:ext>
            </a:extLst>
          </p:cNvPr>
          <p:cNvSpPr txBox="1">
            <a:spLocks/>
          </p:cNvSpPr>
          <p:nvPr/>
        </p:nvSpPr>
        <p:spPr>
          <a:xfrm>
            <a:off x="4233248" y="685800"/>
            <a:ext cx="445071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endParaRPr lang="en-US" sz="4000" kern="0" dirty="0">
              <a:latin typeface="Times New Roman"/>
              <a:cs typeface="Times New Roman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2D73B5B-644B-C882-D3CB-7A115A4FD702}"/>
              </a:ext>
            </a:extLst>
          </p:cNvPr>
          <p:cNvSpPr/>
          <p:nvPr/>
        </p:nvSpPr>
        <p:spPr>
          <a:xfrm>
            <a:off x="336332" y="110379"/>
            <a:ext cx="11361682" cy="6622954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algn="ctr" defTabSz="914400">
              <a:lnSpc>
                <a:spcPct val="170000"/>
              </a:lnSpc>
              <a:spcAft>
                <a:spcPts val="600"/>
              </a:spcAft>
            </a:pPr>
            <a:r>
              <a:rPr lang="en-US" sz="5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Planning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b="1" dirty="0">
              <a:latin typeface="+mn-lt"/>
              <a:ea typeface="+mn-ea"/>
            </a:endParaRPr>
          </a:p>
          <a:p>
            <a:pPr indent="-228600" algn="just" defTabSz="914400">
              <a:lnSpc>
                <a:spcPct val="16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200" dirty="0">
                <a:latin typeface="+mn-lt"/>
                <a:ea typeface="+mn-ea"/>
              </a:rPr>
              <a:t>It’s often been said that project management really consists of </a:t>
            </a:r>
            <a:r>
              <a:rPr lang="en-US" sz="4200" b="1" dirty="0">
                <a:latin typeface="+mn-lt"/>
                <a:ea typeface="+mn-ea"/>
              </a:rPr>
              <a:t>two</a:t>
            </a:r>
            <a:r>
              <a:rPr lang="en-US" sz="4200" dirty="0">
                <a:latin typeface="+mn-lt"/>
                <a:ea typeface="+mn-ea"/>
              </a:rPr>
              <a:t> </a:t>
            </a:r>
            <a:r>
              <a:rPr lang="en-US" sz="4200" i="1" dirty="0">
                <a:latin typeface="+mn-lt"/>
                <a:ea typeface="+mn-ea"/>
              </a:rPr>
              <a:t>major </a:t>
            </a:r>
            <a:r>
              <a:rPr lang="en-US" sz="4200" dirty="0">
                <a:latin typeface="+mn-lt"/>
                <a:ea typeface="+mn-ea"/>
              </a:rPr>
              <a:t>phases—</a:t>
            </a:r>
            <a:r>
              <a:rPr lang="en-US" sz="4200" b="1" dirty="0">
                <a:latin typeface="+mn-lt"/>
                <a:ea typeface="+mn-ea"/>
              </a:rPr>
              <a:t>doing the right project </a:t>
            </a:r>
            <a:r>
              <a:rPr lang="en-US" sz="4200" dirty="0">
                <a:latin typeface="+mn-lt"/>
                <a:ea typeface="+mn-ea"/>
              </a:rPr>
              <a:t>and </a:t>
            </a:r>
            <a:r>
              <a:rPr lang="en-US" sz="4200" b="1" dirty="0">
                <a:latin typeface="+mn-lt"/>
                <a:ea typeface="+mn-ea"/>
              </a:rPr>
              <a:t>doing the project right</a:t>
            </a:r>
            <a:r>
              <a:rPr lang="en-US" sz="4200" dirty="0">
                <a:latin typeface="+mn-lt"/>
                <a:ea typeface="+mn-ea"/>
              </a:rPr>
              <a:t>. Ensuring that your </a:t>
            </a:r>
            <a:r>
              <a:rPr lang="en-US" sz="4200" u="sng" dirty="0">
                <a:latin typeface="+mn-lt"/>
                <a:ea typeface="+mn-ea"/>
              </a:rPr>
              <a:t>project is based upon a true need </a:t>
            </a:r>
            <a:r>
              <a:rPr lang="en-US" sz="4200" dirty="0">
                <a:latin typeface="+mn-lt"/>
                <a:ea typeface="+mn-ea"/>
              </a:rPr>
              <a:t>and </a:t>
            </a:r>
            <a:r>
              <a:rPr lang="en-US" sz="4200" u="sng" dirty="0">
                <a:latin typeface="+mn-lt"/>
                <a:ea typeface="+mn-ea"/>
              </a:rPr>
              <a:t>that it’s justified from a business standpoint </a:t>
            </a:r>
            <a:r>
              <a:rPr lang="en-US" sz="4200" dirty="0">
                <a:latin typeface="+mn-lt"/>
                <a:ea typeface="+mn-ea"/>
              </a:rPr>
              <a:t>are two important aspects of </a:t>
            </a:r>
            <a:r>
              <a:rPr lang="en-US" sz="4200" i="1" dirty="0">
                <a:latin typeface="+mn-lt"/>
                <a:ea typeface="+mn-ea"/>
              </a:rPr>
              <a:t>doing the </a:t>
            </a:r>
            <a:r>
              <a:rPr lang="en-US" sz="4200" b="1" i="1" dirty="0">
                <a:latin typeface="+mn-lt"/>
                <a:ea typeface="+mn-ea"/>
              </a:rPr>
              <a:t>right project</a:t>
            </a:r>
            <a:r>
              <a:rPr lang="en-US" sz="4200" dirty="0">
                <a:latin typeface="+mn-lt"/>
                <a:ea typeface="+mn-ea"/>
              </a:rPr>
              <a:t>. </a:t>
            </a:r>
            <a:r>
              <a:rPr lang="en-US" sz="4200" b="1" dirty="0">
                <a:latin typeface="+mn-lt"/>
                <a:ea typeface="+mn-ea"/>
              </a:rPr>
              <a:t>Project planning</a:t>
            </a:r>
            <a:r>
              <a:rPr lang="en-US" sz="4200" dirty="0">
                <a:latin typeface="+mn-lt"/>
                <a:ea typeface="+mn-ea"/>
              </a:rPr>
              <a:t>, on the other hand, </a:t>
            </a:r>
            <a:r>
              <a:rPr lang="en-US" sz="4200" u="sng" dirty="0">
                <a:latin typeface="+mn-lt"/>
                <a:ea typeface="+mn-ea"/>
              </a:rPr>
              <a:t>is all about </a:t>
            </a:r>
            <a:r>
              <a:rPr lang="en-US" sz="4200" i="1" u="sng" dirty="0">
                <a:latin typeface="+mn-lt"/>
                <a:ea typeface="+mn-ea"/>
              </a:rPr>
              <a:t>doing the project right</a:t>
            </a:r>
            <a:r>
              <a:rPr lang="en-US" sz="4200" u="sng" dirty="0">
                <a:latin typeface="+mn-lt"/>
                <a:ea typeface="+mn-ea"/>
              </a:rPr>
              <a:t>.</a:t>
            </a:r>
          </a:p>
          <a:p>
            <a:pPr algn="just" defTabSz="914400">
              <a:lnSpc>
                <a:spcPct val="160000"/>
              </a:lnSpc>
              <a:spcAft>
                <a:spcPts val="600"/>
              </a:spcAft>
            </a:pPr>
            <a:endParaRPr lang="en-US" sz="4200" u="sng" dirty="0">
              <a:latin typeface="+mn-lt"/>
              <a:ea typeface="+mn-ea"/>
            </a:endParaRPr>
          </a:p>
          <a:p>
            <a:pPr indent="-228600" algn="just" defTabSz="914400">
              <a:lnSpc>
                <a:spcPct val="16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200" dirty="0">
                <a:highlight>
                  <a:srgbClr val="27D8F3"/>
                </a:highlight>
                <a:latin typeface="+mn-lt"/>
                <a:ea typeface="+mn-ea"/>
              </a:rPr>
              <a:t>Planning</a:t>
            </a:r>
            <a:r>
              <a:rPr lang="en-US" sz="4200" dirty="0">
                <a:latin typeface="+mn-lt"/>
                <a:ea typeface="+mn-ea"/>
              </a:rPr>
              <a:t> is quite simply answering the questions shown this figure. They may be called the “who, what, when, why, how much, how long?” questions.</a:t>
            </a:r>
          </a:p>
          <a:p>
            <a:pPr algn="just" defTabSz="914400">
              <a:lnSpc>
                <a:spcPct val="160000"/>
              </a:lnSpc>
              <a:spcAft>
                <a:spcPts val="600"/>
              </a:spcAft>
            </a:pPr>
            <a:br>
              <a:rPr lang="en-US" sz="3400" dirty="0">
                <a:latin typeface="+mn-lt"/>
                <a:ea typeface="+mn-ea"/>
              </a:rPr>
            </a:br>
            <a:endParaRPr lang="en-US" sz="3400" dirty="0">
              <a:latin typeface="+mn-lt"/>
              <a:ea typeface="+mn-ea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1D63104A-8BC3-A732-B3A9-153F7BD166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264625" y="192235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194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1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99085" marR="0" lvl="0" indent="-287020" algn="ctr" defTabSz="914400" rtl="0" eaLnBrk="1" fontAlgn="auto" latinLnBrk="0" hangingPunct="1">
              <a:lnSpc>
                <a:spcPct val="150000"/>
              </a:lnSpc>
              <a:spcBef>
                <a:spcPts val="810"/>
              </a:spcBef>
              <a:spcAft>
                <a:spcPts val="0"/>
              </a:spcAft>
              <a:buClr>
                <a:srgbClr val="83992A"/>
              </a:buClr>
              <a:buSzPct val="114583"/>
              <a:buFont typeface="Arial"/>
              <a:buChar char="•"/>
              <a:tabLst>
                <a:tab pos="299085" algn="l"/>
                <a:tab pos="299720" algn="l"/>
              </a:tabLst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DF7B4154-BC12-5575-7849-63E813C213BE}"/>
              </a:ext>
            </a:extLst>
          </p:cNvPr>
          <p:cNvSpPr txBox="1">
            <a:spLocks/>
          </p:cNvSpPr>
          <p:nvPr/>
        </p:nvSpPr>
        <p:spPr>
          <a:xfrm>
            <a:off x="4233248" y="685800"/>
            <a:ext cx="445071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endParaRPr lang="en-US" sz="4000" kern="0" dirty="0">
              <a:latin typeface="Times New Roman"/>
              <a:cs typeface="Times New Roma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241C19-E018-7EB2-7582-D61ADA8E5163}"/>
              </a:ext>
            </a:extLst>
          </p:cNvPr>
          <p:cNvSpPr/>
          <p:nvPr/>
        </p:nvSpPr>
        <p:spPr>
          <a:xfrm>
            <a:off x="728661" y="572562"/>
            <a:ext cx="10734675" cy="1138773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Planning</a:t>
            </a:r>
          </a:p>
          <a:p>
            <a:pPr algn="just"/>
            <a:br>
              <a:rPr lang="en-US" b="1" dirty="0"/>
            </a:br>
            <a:endParaRPr lang="en-US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D219410C-08C9-1743-7B56-F8211C1D2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1" y="1322070"/>
            <a:ext cx="10734675" cy="473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Graphic 22">
            <a:extLst>
              <a:ext uri="{FF2B5EF4-FFF2-40B4-BE49-F238E27FC236}">
                <a16:creationId xmlns:a16="http://schemas.microsoft.com/office/drawing/2014/main" id="{887F5E07-68B6-2979-B69B-05D55F2F06D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8992996" y="572562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199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723491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7">
            <a:extLst>
              <a:ext uri="{FF2B5EF4-FFF2-40B4-BE49-F238E27FC236}">
                <a16:creationId xmlns:a16="http://schemas.microsoft.com/office/drawing/2014/main" id="{397357E2-23D3-E373-226A-9263DC0A5D74}"/>
              </a:ext>
            </a:extLst>
          </p:cNvPr>
          <p:cNvSpPr txBox="1"/>
          <p:nvPr/>
        </p:nvSpPr>
        <p:spPr>
          <a:xfrm>
            <a:off x="1057932" y="955835"/>
            <a:ext cx="10277475" cy="552450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3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Project Planning Steps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 </a:t>
            </a:r>
            <a:br>
              <a:rPr lang="en-US" sz="1400" dirty="0">
                <a:latin typeface="+mn-lt"/>
                <a:ea typeface="+mn-ea"/>
              </a:rPr>
            </a:br>
            <a:endParaRPr lang="en-US" sz="1400" dirty="0">
              <a:latin typeface="+mn-lt"/>
              <a:ea typeface="+mn-ea"/>
            </a:endParaRPr>
          </a:p>
          <a:p>
            <a:pPr defTabSz="914400">
              <a:lnSpc>
                <a:spcPct val="110000"/>
              </a:lnSpc>
              <a:spcAft>
                <a:spcPts val="600"/>
              </a:spcAft>
            </a:pPr>
            <a:r>
              <a:rPr lang="en-US" sz="2600" dirty="0">
                <a:latin typeface="+mn-lt"/>
                <a:ea typeface="+mn-ea"/>
              </a:rPr>
              <a:t>1- Define the problem to be solved by the project.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2- Develop a mission statement, followed by statements of major objectives.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3- Develop a project strategy that will meet all project objectives.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4- Write a scope statement to define project boundaries (what </a:t>
            </a:r>
            <a:r>
              <a:rPr lang="en-US" sz="2600" i="1" dirty="0">
                <a:latin typeface="+mn-lt"/>
                <a:ea typeface="+mn-ea"/>
              </a:rPr>
              <a:t>will </a:t>
            </a:r>
            <a:r>
              <a:rPr lang="en-US" sz="2600" dirty="0">
                <a:latin typeface="+mn-lt"/>
                <a:ea typeface="+mn-ea"/>
              </a:rPr>
              <a:t>and </a:t>
            </a:r>
            <a:r>
              <a:rPr lang="en-US" sz="2600" i="1" dirty="0">
                <a:latin typeface="+mn-lt"/>
                <a:ea typeface="+mn-ea"/>
              </a:rPr>
              <a:t>will not </a:t>
            </a:r>
            <a:r>
              <a:rPr lang="en-US" sz="2600" dirty="0">
                <a:latin typeface="+mn-lt"/>
                <a:ea typeface="+mn-ea"/>
              </a:rPr>
              <a:t>be done). </a:t>
            </a:r>
            <a:br>
              <a:rPr lang="en-US" sz="2600" dirty="0">
                <a:latin typeface="+mn-lt"/>
                <a:ea typeface="+mn-ea"/>
              </a:rPr>
            </a:b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5- Develop a Work Breakdown Structure (WBS).</a:t>
            </a:r>
          </a:p>
          <a:p>
            <a:pPr defTabSz="914400">
              <a:lnSpc>
                <a:spcPct val="110000"/>
              </a:lnSpc>
              <a:spcAft>
                <a:spcPts val="600"/>
              </a:spcAft>
            </a:pPr>
            <a:br>
              <a:rPr lang="en-US" sz="2600" dirty="0">
                <a:latin typeface="+mn-lt"/>
                <a:ea typeface="+mn-ea"/>
              </a:rPr>
            </a:br>
            <a:r>
              <a:rPr lang="en-US" sz="2600" dirty="0">
                <a:latin typeface="+mn-lt"/>
                <a:ea typeface="+mn-ea"/>
              </a:rPr>
              <a:t>6- Using the WBS, estimate activity durations, resource requirements, and costs (as appropriate for your environment).</a:t>
            </a:r>
            <a:br>
              <a:rPr lang="en-US" sz="2600" dirty="0">
                <a:latin typeface="+mn-lt"/>
                <a:ea typeface="+mn-ea"/>
              </a:rPr>
            </a:br>
            <a:endParaRPr lang="en-US" sz="2600" dirty="0">
              <a:latin typeface="+mn-lt"/>
              <a:ea typeface="+mn-ea"/>
            </a:endParaRP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95703F2C-8B47-B0D5-39AF-1D018232D4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8992997" y="723491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485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5">
            <a:extLst>
              <a:ext uri="{FF2B5EF4-FFF2-40B4-BE49-F238E27FC236}">
                <a16:creationId xmlns:a16="http://schemas.microsoft.com/office/drawing/2014/main" id="{305EB068-697D-FE16-1BE0-A95170CF47EA}"/>
              </a:ext>
            </a:extLst>
          </p:cNvPr>
          <p:cNvSpPr txBox="1"/>
          <p:nvPr/>
        </p:nvSpPr>
        <p:spPr>
          <a:xfrm>
            <a:off x="1024760" y="867103"/>
            <a:ext cx="10231820" cy="50134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</a:rPr>
              <a:t>Project Planning Steps</a:t>
            </a:r>
            <a:endParaRPr lang="en-US" sz="2400" dirty="0">
              <a:latin typeface="+mn-lt"/>
              <a:ea typeface="+mn-ea"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2400" dirty="0">
              <a:latin typeface="+mn-lt"/>
              <a:ea typeface="+mn-ea"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+mn-lt"/>
                <a:ea typeface="+mn-ea"/>
              </a:rPr>
              <a:t>7- Prepare the project master schedule and budget.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br>
              <a:rPr lang="en-US" sz="2400" dirty="0">
                <a:latin typeface="+mn-lt"/>
                <a:ea typeface="+mn-ea"/>
              </a:rPr>
            </a:br>
            <a:r>
              <a:rPr lang="en-US" sz="2400" dirty="0">
                <a:latin typeface="+mn-lt"/>
                <a:ea typeface="+mn-ea"/>
              </a:rPr>
              <a:t>8- Decide on the project organization structure—whether matrix or hierarchical (if you are free to choose).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br>
              <a:rPr lang="en-US" sz="2400" dirty="0">
                <a:latin typeface="+mn-lt"/>
                <a:ea typeface="+mn-ea"/>
              </a:rPr>
            </a:br>
            <a:r>
              <a:rPr lang="en-US" sz="2400" dirty="0">
                <a:latin typeface="+mn-lt"/>
                <a:ea typeface="+mn-ea"/>
              </a:rPr>
              <a:t>9- Create the project plan.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br>
              <a:rPr lang="en-US" sz="2400" dirty="0">
                <a:latin typeface="+mn-lt"/>
                <a:ea typeface="+mn-ea"/>
              </a:rPr>
            </a:br>
            <a:r>
              <a:rPr lang="en-US" sz="2400" dirty="0">
                <a:latin typeface="+mn-lt"/>
                <a:ea typeface="+mn-ea"/>
              </a:rPr>
              <a:t>10- Get the plan signed off by all project stakeholders. </a:t>
            </a:r>
            <a:br>
              <a:rPr lang="en-US" dirty="0">
                <a:latin typeface="+mn-lt"/>
                <a:ea typeface="+mn-ea"/>
              </a:rPr>
            </a:br>
            <a:endParaRPr lang="en-US" dirty="0">
              <a:latin typeface="+mn-lt"/>
              <a:ea typeface="+mn-ea"/>
            </a:endParaRP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FBB70DAF-03C1-1D62-327B-393126DA7B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042862" y="666750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605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139EA4-7B8E-0D74-2A10-E1B69F5510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52" t="27816" r="50000" b="25978"/>
          <a:stretch/>
        </p:blipFill>
        <p:spPr>
          <a:xfrm>
            <a:off x="761999" y="685800"/>
            <a:ext cx="10734675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96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04952" y="204952"/>
            <a:ext cx="11792607" cy="596724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5">
            <a:extLst>
              <a:ext uri="{FF2B5EF4-FFF2-40B4-BE49-F238E27FC236}">
                <a16:creationId xmlns:a16="http://schemas.microsoft.com/office/drawing/2014/main" id="{33F3C457-818A-48A3-3F49-F7144264302D}"/>
              </a:ext>
            </a:extLst>
          </p:cNvPr>
          <p:cNvSpPr txBox="1"/>
          <p:nvPr/>
        </p:nvSpPr>
        <p:spPr>
          <a:xfrm>
            <a:off x="362607" y="299777"/>
            <a:ext cx="11634952" cy="53319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sz="26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Corporate level strategy</a:t>
            </a:r>
            <a:r>
              <a:rPr lang="en-US" sz="2600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Corporate level strategy is a long-range, action-oriented, integrated and comprehensive plan </a:t>
            </a:r>
            <a:r>
              <a:rPr lang="en-US" sz="26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formulated by the top management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It is used to ascertain business lines, expansion and growth, takeovers and mergers, diversification, integration, new areas for investment and divestment and so forth.</a:t>
            </a:r>
          </a:p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sz="26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Business level strategy</a:t>
            </a:r>
            <a:r>
              <a:rPr lang="en-US" sz="2600" b="0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strategies that relate to a particular business are known as business-level strategies. It is </a:t>
            </a:r>
            <a:r>
              <a:rPr lang="en-US" sz="26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developed by the general managers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who convert mission and vision into concrete strategies. It is like a blueprint of the entire business.</a:t>
            </a:r>
          </a:p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sz="26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Functional level strategy</a:t>
            </a:r>
            <a:r>
              <a:rPr lang="en-US" sz="2600" b="0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6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Developed by the first-line managers or supervisors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functional level strategy involves decision making at the operational level concerning particular functional areas like marketing, production, human resource, research and development, finance and so on.</a:t>
            </a:r>
          </a:p>
        </p:txBody>
      </p:sp>
    </p:spTree>
    <p:extLst>
      <p:ext uri="{BB962C8B-B14F-4D97-AF65-F5344CB8AC3E}">
        <p14:creationId xmlns:p14="http://schemas.microsoft.com/office/powerpoint/2010/main" val="2581013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840828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0FD9FE85-346E-3D83-E802-51796047EDB3}"/>
              </a:ext>
            </a:extLst>
          </p:cNvPr>
          <p:cNvSpPr txBox="1"/>
          <p:nvPr/>
        </p:nvSpPr>
        <p:spPr>
          <a:xfrm>
            <a:off x="961697" y="1304733"/>
            <a:ext cx="10389475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0" i="0" dirty="0">
                <a:solidFill>
                  <a:srgbClr val="222222"/>
                </a:solidFill>
                <a:effectLst/>
                <a:latin typeface="Rubik"/>
              </a:rPr>
              <a:t> It refers to the combined set of moves and actions taken with an aim of offering value to the customers and developing a </a:t>
            </a:r>
            <a:r>
              <a:rPr lang="en-US" b="1" i="0" dirty="0">
                <a:solidFill>
                  <a:schemeClr val="accent5">
                    <a:lumMod val="75000"/>
                  </a:schemeClr>
                </a:solidFill>
                <a:effectLst/>
                <a:highlight>
                  <a:srgbClr val="DAE87F"/>
                </a:highlight>
                <a:latin typeface="Rubik"/>
              </a:rPr>
              <a:t>competitive advantage</a:t>
            </a:r>
            <a:r>
              <a:rPr lang="en-US" b="0" i="0" dirty="0">
                <a:solidFill>
                  <a:srgbClr val="222222"/>
                </a:solidFill>
                <a:effectLst/>
                <a:latin typeface="Rubik"/>
              </a:rPr>
              <a:t>, by using the firm’s core competencies, in the individual product or service market. It determines the market position of the enterprise, in relation to its rivals.</a:t>
            </a:r>
          </a:p>
          <a:p>
            <a:pPr algn="just"/>
            <a:endParaRPr lang="en-US" dirty="0">
              <a:solidFill>
                <a:srgbClr val="222222"/>
              </a:solidFill>
              <a:latin typeface="Rubik"/>
            </a:endParaRPr>
          </a:p>
          <a:p>
            <a:pPr algn="just"/>
            <a:r>
              <a:rPr lang="en-US" b="1" dirty="0">
                <a:solidFill>
                  <a:schemeClr val="accent5">
                    <a:lumMod val="75000"/>
                  </a:schemeClr>
                </a:solidFill>
                <a:highlight>
                  <a:srgbClr val="DAE87F"/>
                </a:highlight>
                <a:latin typeface="Rubik"/>
              </a:rPr>
              <a:t>Competitive advantage:</a:t>
            </a:r>
            <a:r>
              <a:rPr lang="en-US" dirty="0">
                <a:solidFill>
                  <a:srgbClr val="222222"/>
                </a:solidFill>
                <a:latin typeface="Rubik"/>
              </a:rPr>
              <a:t> </a:t>
            </a:r>
            <a:r>
              <a:rPr lang="en-GB" altLang="en-US" sz="2400" dirty="0"/>
              <a:t>is the ability of an organisation to add more value for its customers than its rivals and therefore attain a position of relative advantage. It is what gives a firm an edge over its rivals</a:t>
            </a:r>
          </a:p>
          <a:p>
            <a:pPr algn="just" eaLnBrk="1" hangingPunct="1"/>
            <a:endParaRPr lang="en-GB" altLang="en-US" sz="2400" dirty="0"/>
          </a:p>
          <a:p>
            <a:pPr algn="just" eaLnBrk="1" hangingPunct="1"/>
            <a:r>
              <a:rPr lang="en-GB" altLang="en-US" sz="2400" dirty="0"/>
              <a:t>Competitive advantage arises from the selection of the </a:t>
            </a:r>
            <a:r>
              <a:rPr lang="en-GB" altLang="en-US" sz="2400" b="1" dirty="0"/>
              <a:t>generic business level strategy</a:t>
            </a:r>
            <a:r>
              <a:rPr lang="en-GB" altLang="en-US" sz="2400" dirty="0"/>
              <a:t> that best fits the organisation’s </a:t>
            </a:r>
            <a:r>
              <a:rPr lang="en-GB" altLang="en-US" sz="2400" b="1" dirty="0"/>
              <a:t>competitive environment.</a:t>
            </a:r>
            <a:endParaRPr lang="en-GB" altLang="en-US" sz="2400" dirty="0"/>
          </a:p>
          <a:p>
            <a:pPr algn="just" eaLnBrk="1" hangingPunct="1"/>
            <a:r>
              <a:rPr lang="en-GB" altLang="en-US" sz="2400" dirty="0"/>
              <a:t>The  key drivers of competitive advantage are </a:t>
            </a:r>
            <a:r>
              <a:rPr lang="en-GB" altLang="en-US" sz="2400" b="1" dirty="0"/>
              <a:t>cost leadership</a:t>
            </a:r>
            <a:r>
              <a:rPr lang="en-GB" altLang="en-US" sz="2400" dirty="0"/>
              <a:t> and </a:t>
            </a:r>
            <a:r>
              <a:rPr lang="en-GB" altLang="en-US" sz="2400" b="1" dirty="0"/>
              <a:t>differentiation of product.</a:t>
            </a:r>
          </a:p>
          <a:p>
            <a:pPr algn="just"/>
            <a:endParaRPr lang="en-US" dirty="0"/>
          </a:p>
        </p:txBody>
      </p:sp>
      <p:sp>
        <p:nvSpPr>
          <p:cNvPr id="4" name="مربع نص 4">
            <a:extLst>
              <a:ext uri="{FF2B5EF4-FFF2-40B4-BE49-F238E27FC236}">
                <a16:creationId xmlns:a16="http://schemas.microsoft.com/office/drawing/2014/main" id="{43A06ED4-277C-B679-7E9B-7A80C0DF2736}"/>
              </a:ext>
            </a:extLst>
          </p:cNvPr>
          <p:cNvSpPr txBox="1"/>
          <p:nvPr/>
        </p:nvSpPr>
        <p:spPr>
          <a:xfrm>
            <a:off x="3831267" y="544779"/>
            <a:ext cx="53436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Business level strategy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20752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A3FBE9A2-740D-263D-81FC-F413E561BF87}"/>
              </a:ext>
            </a:extLst>
          </p:cNvPr>
          <p:cNvSpPr txBox="1"/>
          <p:nvPr/>
        </p:nvSpPr>
        <p:spPr>
          <a:xfrm>
            <a:off x="1029192" y="923842"/>
            <a:ext cx="10200290" cy="50103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en-US" sz="2500" b="1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Generic business level strategy</a:t>
            </a:r>
            <a:endParaRPr lang="en-US" altLang="en-US" sz="2500" dirty="0">
              <a:solidFill>
                <a:schemeClr val="accent5">
                  <a:lumMod val="75000"/>
                </a:schemeClr>
              </a:solidFill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500" dirty="0"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+mn-lt"/>
                <a:ea typeface="+mn-ea"/>
              </a:rPr>
              <a:t>Porter argues that a firm’s strengths ultimate fall into one of two headings: </a:t>
            </a:r>
            <a:r>
              <a:rPr lang="en-US" altLang="en-US" sz="2500" b="1" dirty="0">
                <a:latin typeface="+mn-lt"/>
                <a:ea typeface="+mn-ea"/>
              </a:rPr>
              <a:t>cost advantage</a:t>
            </a:r>
            <a:r>
              <a:rPr lang="en-US" altLang="en-US" sz="2500" dirty="0">
                <a:latin typeface="+mn-lt"/>
                <a:ea typeface="+mn-ea"/>
              </a:rPr>
              <a:t> and </a:t>
            </a:r>
            <a:r>
              <a:rPr lang="en-US" altLang="en-US" sz="2500" b="1" dirty="0">
                <a:latin typeface="+mn-lt"/>
                <a:ea typeface="+mn-ea"/>
              </a:rPr>
              <a:t>differentiation.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500" dirty="0"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+mn-lt"/>
                <a:ea typeface="+mn-ea"/>
              </a:rPr>
              <a:t>By applying these strengths in a broad or a narrow focus, four generic strategies result: </a:t>
            </a:r>
            <a:r>
              <a:rPr lang="en-US" altLang="en-US" sz="2500" dirty="0">
                <a:highlight>
                  <a:srgbClr val="DAE87F"/>
                </a:highlight>
                <a:latin typeface="+mn-lt"/>
                <a:ea typeface="+mn-ea"/>
              </a:rPr>
              <a:t>cost leadership</a:t>
            </a:r>
            <a:r>
              <a:rPr lang="en-US" altLang="en-US" sz="2500" dirty="0">
                <a:latin typeface="+mn-lt"/>
                <a:ea typeface="+mn-ea"/>
              </a:rPr>
              <a:t>, </a:t>
            </a:r>
            <a:r>
              <a:rPr lang="en-US" altLang="en-US" sz="2500" dirty="0">
                <a:highlight>
                  <a:srgbClr val="DAE87F"/>
                </a:highlight>
                <a:latin typeface="+mn-lt"/>
                <a:ea typeface="+mn-ea"/>
              </a:rPr>
              <a:t>differentiation</a:t>
            </a:r>
            <a:r>
              <a:rPr lang="en-US" altLang="en-US" sz="2500" dirty="0">
                <a:latin typeface="+mn-lt"/>
                <a:ea typeface="+mn-ea"/>
              </a:rPr>
              <a:t> and </a:t>
            </a:r>
            <a:r>
              <a:rPr lang="en-US" altLang="en-US" sz="2500" dirty="0">
                <a:highlight>
                  <a:srgbClr val="DAE87F"/>
                </a:highlight>
                <a:latin typeface="+mn-lt"/>
                <a:ea typeface="+mn-ea"/>
              </a:rPr>
              <a:t>cost focus </a:t>
            </a:r>
            <a:r>
              <a:rPr lang="en-US" altLang="en-US" sz="2500" dirty="0">
                <a:latin typeface="+mn-lt"/>
                <a:ea typeface="+mn-ea"/>
              </a:rPr>
              <a:t>and </a:t>
            </a:r>
            <a:r>
              <a:rPr lang="en-US" altLang="en-US" sz="2500" dirty="0">
                <a:highlight>
                  <a:srgbClr val="DAE87F"/>
                </a:highlight>
                <a:latin typeface="+mn-lt"/>
                <a:ea typeface="+mn-ea"/>
              </a:rPr>
              <a:t>differentiation focus</a:t>
            </a:r>
            <a:r>
              <a:rPr lang="en-US" altLang="en-US" sz="2500" dirty="0">
                <a:latin typeface="+mn-lt"/>
                <a:ea typeface="+mn-ea"/>
              </a:rPr>
              <a:t>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500" dirty="0">
              <a:latin typeface="+mn-lt"/>
              <a:ea typeface="+mn-ea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500" dirty="0">
                <a:latin typeface="+mn-lt"/>
                <a:ea typeface="+mn-ea"/>
              </a:rPr>
              <a:t>They are called generic strategies because they are not specific to a firm or an industry</a:t>
            </a: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6153E8F3-41E1-FD2D-00A3-4D53DF99AC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190194" y="670702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793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31379" y="57124"/>
            <a:ext cx="12260318" cy="634364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0121973F-F408-FAFB-3C35-F3E883505BFF}"/>
              </a:ext>
            </a:extLst>
          </p:cNvPr>
          <p:cNvSpPr txBox="1">
            <a:spLocks noChangeArrowheads="1"/>
          </p:cNvSpPr>
          <p:nvPr/>
        </p:nvSpPr>
        <p:spPr>
          <a:xfrm>
            <a:off x="2146738" y="27983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200" b="1" dirty="0">
                <a:solidFill>
                  <a:schemeClr val="accent5">
                    <a:lumMod val="75000"/>
                  </a:schemeClr>
                </a:solidFill>
              </a:rPr>
              <a:t>Porter’s Generic strategies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2729907-B4C5-3521-1D16-34DAD3B042BA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851338"/>
            <a:ext cx="12192000" cy="526568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altLang="en-US" sz="3000" dirty="0"/>
              <a:t>Porter identified </a:t>
            </a:r>
            <a:r>
              <a:rPr lang="en-GB" altLang="en-US" sz="3000" dirty="0">
                <a:solidFill>
                  <a:schemeClr val="accent5">
                    <a:lumMod val="75000"/>
                  </a:schemeClr>
                </a:solidFill>
                <a:highlight>
                  <a:srgbClr val="DAE87F"/>
                </a:highlight>
              </a:rPr>
              <a:t>the four strategies </a:t>
            </a:r>
            <a:r>
              <a:rPr lang="en-GB" altLang="en-US" sz="3000" dirty="0"/>
              <a:t>to achieve a competitive advantage </a:t>
            </a:r>
          </a:p>
          <a:p>
            <a:pPr>
              <a:lnSpc>
                <a:spcPct val="150000"/>
              </a:lnSpc>
            </a:pPr>
            <a:r>
              <a:rPr lang="en-GB" altLang="en-US" sz="3000" b="1" dirty="0">
                <a:highlight>
                  <a:srgbClr val="DAE87F"/>
                </a:highlight>
              </a:rPr>
              <a:t>Cost leadership </a:t>
            </a:r>
            <a:r>
              <a:rPr lang="en-GB" altLang="en-US" sz="3000" dirty="0"/>
              <a:t>: superior profits through lower costs. </a:t>
            </a:r>
          </a:p>
          <a:p>
            <a:pPr>
              <a:lnSpc>
                <a:spcPct val="150000"/>
              </a:lnSpc>
            </a:pPr>
            <a:r>
              <a:rPr lang="en-GB" altLang="en-US" sz="3000" b="1" dirty="0">
                <a:highlight>
                  <a:srgbClr val="DAE87F"/>
                </a:highlight>
              </a:rPr>
              <a:t>Differentiation</a:t>
            </a:r>
            <a:r>
              <a:rPr lang="en-GB" altLang="en-US" sz="3000" dirty="0"/>
              <a:t>: higher profits by adding value to the product areas which are of real significance for customers who in turn are willing to pay premium prices.</a:t>
            </a:r>
          </a:p>
          <a:p>
            <a:pPr>
              <a:lnSpc>
                <a:spcPct val="150000"/>
              </a:lnSpc>
            </a:pPr>
            <a:r>
              <a:rPr lang="en-GB" altLang="en-US" sz="3000" b="1" dirty="0">
                <a:highlight>
                  <a:srgbClr val="DAE87F"/>
                </a:highlight>
              </a:rPr>
              <a:t>Focus </a:t>
            </a:r>
            <a:r>
              <a:rPr lang="en-GB" altLang="en-US" sz="3000" dirty="0"/>
              <a:t>: concentrating on a limited part of the market Focus  strategy is then </a:t>
            </a:r>
            <a:r>
              <a:rPr lang="en-GB" altLang="en-US" sz="3000" u="sng" dirty="0"/>
              <a:t>subdivided into focus </a:t>
            </a:r>
            <a:r>
              <a:rPr lang="en-GB" altLang="en-US" sz="3000" u="sng" dirty="0">
                <a:highlight>
                  <a:srgbClr val="DAE87F"/>
                </a:highlight>
              </a:rPr>
              <a:t>cost leadership </a:t>
            </a:r>
            <a:r>
              <a:rPr lang="en-GB" altLang="en-US" sz="3000" u="sng" dirty="0"/>
              <a:t>and </a:t>
            </a:r>
            <a:r>
              <a:rPr lang="en-GB" altLang="en-US" sz="3000" u="sng" dirty="0">
                <a:highlight>
                  <a:srgbClr val="DAE87F"/>
                </a:highlight>
              </a:rPr>
              <a:t>focus differentiation</a:t>
            </a:r>
            <a:r>
              <a:rPr lang="en-GB" altLang="en-US" sz="3000" u="sng" dirty="0"/>
              <a:t>. </a:t>
            </a: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E755D1C9-EEA4-2A45-6070-8F0A3AA4AD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891948" y="160336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25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7470296-5E61-975C-7C34-02EB1A83F933}"/>
              </a:ext>
            </a:extLst>
          </p:cNvPr>
          <p:cNvSpPr txBox="1">
            <a:spLocks noChangeArrowheads="1"/>
          </p:cNvSpPr>
          <p:nvPr/>
        </p:nvSpPr>
        <p:spPr>
          <a:xfrm>
            <a:off x="2032329" y="238125"/>
            <a:ext cx="8569325" cy="9366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altLang="en-US" sz="3200" b="1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en-GB" altLang="en-US" sz="3200" b="1" dirty="0">
                <a:solidFill>
                  <a:schemeClr val="accent5">
                    <a:lumMod val="75000"/>
                  </a:schemeClr>
                </a:solidFill>
              </a:rPr>
              <a:t>Porter’s generic strategies</a:t>
            </a:r>
          </a:p>
        </p:txBody>
      </p:sp>
      <p:graphicFrame>
        <p:nvGraphicFramePr>
          <p:cNvPr id="4" name="Group 41">
            <a:extLst>
              <a:ext uri="{FF2B5EF4-FFF2-40B4-BE49-F238E27FC236}">
                <a16:creationId xmlns:a16="http://schemas.microsoft.com/office/drawing/2014/main" id="{79A1B043-B2CE-9858-0CD8-3A02BCB64D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8251748"/>
              </p:ext>
            </p:extLst>
          </p:nvPr>
        </p:nvGraphicFramePr>
        <p:xfrm>
          <a:off x="2032329" y="1535112"/>
          <a:ext cx="8569325" cy="4637088"/>
        </p:xfrm>
        <a:graphic>
          <a:graphicData uri="http://schemas.openxmlformats.org/drawingml/2006/table">
            <a:tbl>
              <a:tblPr/>
              <a:tblGrid>
                <a:gridCol w="2409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9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19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Target scope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Advantage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Low cost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Advantage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Product uniqueness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Broad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(industry wide)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Cost leadership strategy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Differentiation strategy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Narrow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(market wide)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Focus strategy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(low cost)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Focus strategy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(differentiation)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8361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3A04E6-40D1-DE9C-0162-C3EA9741FA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52" t="24828" r="52414" b="27816"/>
          <a:stretch/>
        </p:blipFill>
        <p:spPr>
          <a:xfrm>
            <a:off x="728663" y="666750"/>
            <a:ext cx="10559448" cy="535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60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6331"/>
    </mc:Choice>
    <mc:Fallback xmlns="">
      <p:transition spd="slow" advTm="190633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6034" y="690398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B4C067-22B4-10BF-6B90-8CE9B28E27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57" t="21609" r="50000" b="26207"/>
          <a:stretch/>
        </p:blipFill>
        <p:spPr>
          <a:xfrm>
            <a:off x="726034" y="690398"/>
            <a:ext cx="10734675" cy="54772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F9F6A0-8C9B-46E6-C2A8-3C38C75EAB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4810" y="69039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2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70DC04-8B6C-7EEC-67E3-3F3D6B107C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91" t="21379" r="50000" b="23908"/>
          <a:stretch/>
        </p:blipFill>
        <p:spPr>
          <a:xfrm>
            <a:off x="762001" y="685800"/>
            <a:ext cx="10668000" cy="54864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F74DC78-9A34-4F22-BBEB-2FD8A83B3F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0652" y="690399"/>
            <a:ext cx="1770057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6886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8370AD-F02C-51A2-38A6-8681D534C5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64" t="19444" r="50000" b="38620"/>
          <a:stretch/>
        </p:blipFill>
        <p:spPr>
          <a:xfrm>
            <a:off x="762000" y="685800"/>
            <a:ext cx="10668000" cy="53366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E438C83-4816-7C6D-6105-0E56BA7437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6750" y="690399"/>
            <a:ext cx="1673959" cy="1039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869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D505ED-F033-974B-2078-151B3501AB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69" t="21839" r="50000" b="24827"/>
          <a:stretch/>
        </p:blipFill>
        <p:spPr>
          <a:xfrm>
            <a:off x="930166" y="647700"/>
            <a:ext cx="10499834" cy="5562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D3510B5-A9C8-99C2-2AE0-D78228E6D7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4810" y="650643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032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46957" y="195942"/>
            <a:ext cx="11854543" cy="62048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2650DA-4D6A-222C-30B0-9B2F77E997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21904" r="50000" b="22381"/>
          <a:stretch/>
        </p:blipFill>
        <p:spPr>
          <a:xfrm>
            <a:off x="190500" y="310242"/>
            <a:ext cx="11811000" cy="609052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D0EFFBF-205E-836A-D6E9-8D72DC19C8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4261" y="195941"/>
            <a:ext cx="1267239" cy="837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4003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61258" y="244929"/>
            <a:ext cx="11657474" cy="615583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5B1AC2-0398-3EF7-FCD8-5A7602D0C5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71" t="19286" r="50000" b="26191"/>
          <a:stretch/>
        </p:blipFill>
        <p:spPr>
          <a:xfrm>
            <a:off x="273268" y="244929"/>
            <a:ext cx="11645464" cy="608875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37F6FA2-E545-FA2C-1F9F-BE91985CC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2740" y="24492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8803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537341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BA308C-3225-9124-7AA0-4916BB5E32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21904" r="50000" b="23810"/>
          <a:stretch/>
        </p:blipFill>
        <p:spPr>
          <a:xfrm>
            <a:off x="898072" y="537342"/>
            <a:ext cx="10565266" cy="540625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B57CA34-654F-D96A-D1F2-FC76D6CECB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438" y="537340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556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567559" y="351416"/>
            <a:ext cx="11303876" cy="636360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C9F9F7-B7B8-82E4-E314-D5A045D616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38" t="18810" r="50000" b="25952"/>
          <a:stretch/>
        </p:blipFill>
        <p:spPr>
          <a:xfrm>
            <a:off x="567559" y="351416"/>
            <a:ext cx="11303876" cy="623636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554229D-4866-BE97-D7A9-41E2B2345D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5536" y="351416"/>
            <a:ext cx="2015899" cy="9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8922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94138" y="220717"/>
            <a:ext cx="11757848" cy="611698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71AACC-BC39-8B2D-71EE-F643E1E7C7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70" t="19049" r="50000" b="26666"/>
          <a:stretch/>
        </p:blipFill>
        <p:spPr>
          <a:xfrm>
            <a:off x="457096" y="269703"/>
            <a:ext cx="11694890" cy="582085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C5EC284-B5E8-714C-E462-B9CFFB316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1036" y="269703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7103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94124" cy="575306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534A64-8F7B-B67B-5E3A-046F0E3DAE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048" r="50000" b="25714"/>
          <a:stretch/>
        </p:blipFill>
        <p:spPr>
          <a:xfrm>
            <a:off x="762000" y="647700"/>
            <a:ext cx="10794124" cy="575306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713867E-E28E-5A6B-84CD-59B6BCFD1A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4810" y="69039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32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88732" y="362607"/>
            <a:ext cx="11319640" cy="603815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92E66F-050C-31B8-109D-451EDC338A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524" r="50000" b="25238"/>
          <a:stretch/>
        </p:blipFill>
        <p:spPr>
          <a:xfrm>
            <a:off x="685800" y="457233"/>
            <a:ext cx="11017468" cy="581293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7B8ACB5-F02A-ECBD-6C1A-D6FFBA10F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4261" y="471741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550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149789"/>
            <a:ext cx="12192000" cy="625097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9BE5E6-1325-A173-2B92-A9B70C36BF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048" r="50000" b="25714"/>
          <a:stretch/>
        </p:blipFill>
        <p:spPr>
          <a:xfrm>
            <a:off x="0" y="149789"/>
            <a:ext cx="12066814" cy="60057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F272171-F3FC-CE43-9904-26BFCBE0B6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2132" y="14978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4446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876266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F41C14-DAE0-E24C-F4F9-D75C000001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38" t="19444" r="50000" b="25952"/>
          <a:stretch/>
        </p:blipFill>
        <p:spPr>
          <a:xfrm>
            <a:off x="728662" y="876265"/>
            <a:ext cx="10734674" cy="532859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801BAB4-47C9-DAE3-AE6F-DB7512D801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437" y="876264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213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A53208-9C85-89E1-6A73-201FC54C7D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445" r="50000" b="25476"/>
          <a:stretch/>
        </p:blipFill>
        <p:spPr>
          <a:xfrm>
            <a:off x="762000" y="685800"/>
            <a:ext cx="10668000" cy="54864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C279312-C2C3-4F18-821C-ADB8414639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438" y="685800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5455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83779" y="346841"/>
            <a:ext cx="11540359" cy="584440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B9CEB8-00A4-E565-00DE-3435085827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902" t="21190" r="50000" b="23571"/>
          <a:stretch/>
        </p:blipFill>
        <p:spPr>
          <a:xfrm>
            <a:off x="367862" y="346841"/>
            <a:ext cx="11456276" cy="584440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F7B606A-50DB-7134-BD78-80A7A14BF2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3349" y="382287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54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3232"/>
    </mc:Choice>
    <mc:Fallback xmlns="">
      <p:transition spd="slow" advTm="1343232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57503" y="110726"/>
            <a:ext cx="11740056" cy="669014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3414AA-96D1-3B0C-AC0D-F8174FA592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71" t="20952" r="50000" b="24285"/>
          <a:stretch/>
        </p:blipFill>
        <p:spPr>
          <a:xfrm>
            <a:off x="257504" y="110725"/>
            <a:ext cx="11676994" cy="663654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7B00CB1-74B2-48E9-3C29-6D2D02D746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2557" y="110723"/>
            <a:ext cx="2015899" cy="883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176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74279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E57CF3-6922-8825-F20B-63E0F50E79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71" t="19444" r="50000" b="25952"/>
          <a:stretch/>
        </p:blipFill>
        <p:spPr>
          <a:xfrm>
            <a:off x="805201" y="474279"/>
            <a:ext cx="10712653" cy="533869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9DF6F34-2020-86D6-A8A6-14649B1165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696" y="47427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991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99393" y="339632"/>
            <a:ext cx="11393214" cy="61787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4FC0CE-B3AA-E082-867F-AA3A98EDB1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05" t="20714" r="50000" b="25000"/>
          <a:stretch/>
        </p:blipFill>
        <p:spPr>
          <a:xfrm>
            <a:off x="575556" y="339632"/>
            <a:ext cx="11083044" cy="589788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5AAF191-5F58-2AE4-FC10-88AB3609A1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4506" y="412103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5831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E39DB82-DDE4-5F6A-DF7B-FF1001EA1A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04" t="19444" r="50000" b="22857"/>
          <a:stretch/>
        </p:blipFill>
        <p:spPr>
          <a:xfrm>
            <a:off x="728663" y="715900"/>
            <a:ext cx="10624315" cy="5227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CFB50F7-8060-6369-3880-E77B54FCFE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6271" y="876532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086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6C2222AF-8978-C502-D88C-7A1F8DC8A05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9630BD-78C1-5D92-0FBC-9D1855B1A2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0987" r="50000" b="23704"/>
          <a:stretch/>
        </p:blipFill>
        <p:spPr>
          <a:xfrm>
            <a:off x="169334" y="48344"/>
            <a:ext cx="11904134" cy="680965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97BEA5-3970-0160-3D29-77DC8DBBB1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7194" y="98644"/>
            <a:ext cx="2015899" cy="93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932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54C186F-198F-0960-FA29-6086D8C51F4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9F7652-C04B-1500-C05C-56CF134007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50" t="21235" r="50000" b="24691"/>
          <a:stretch/>
        </p:blipFill>
        <p:spPr>
          <a:xfrm>
            <a:off x="1" y="8467"/>
            <a:ext cx="12118124" cy="67879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C09752B-535E-8E55-ECDD-43F7D7535D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2010" y="0"/>
            <a:ext cx="2015899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165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F9C58AEA-AE93-A353-3853-3D1B534AA55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08EC89-461C-575A-4C7F-825A8ACBD3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95" t="20493" r="50000" b="24198"/>
          <a:stretch/>
        </p:blipFill>
        <p:spPr>
          <a:xfrm>
            <a:off x="1" y="118533"/>
            <a:ext cx="12056532" cy="659218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029A48F-8D5F-4AB9-A089-FD8C377262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1950" y="243138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1448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AEFA3E-57CB-3023-6AD8-5D122BA4F0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1728" r="50000" b="22716"/>
          <a:stretch/>
        </p:blipFill>
        <p:spPr>
          <a:xfrm>
            <a:off x="618303" y="621459"/>
            <a:ext cx="10734675" cy="545953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DE2FAB4-8F1A-3364-662C-2359E0E6C0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5664" y="620826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1014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2293C4-CDA0-6445-7B49-262CE0080D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11" t="21235" r="50000" b="25185"/>
          <a:stretch/>
        </p:blipFill>
        <p:spPr>
          <a:xfrm>
            <a:off x="618303" y="640077"/>
            <a:ext cx="10734675" cy="53204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B4B70E-84B8-52A8-B6E4-DF63C41DC0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6150" y="640077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4641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ECDC98-CB99-7453-0C2F-97B86534A8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89" t="19444" r="50000" b="25432"/>
          <a:stretch/>
        </p:blipFill>
        <p:spPr>
          <a:xfrm>
            <a:off x="618303" y="621459"/>
            <a:ext cx="10734675" cy="5524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D64F095-C686-EB35-2E02-1FF45E1909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6393" y="62145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4171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613DA5-AFFC-E930-0DFB-1020B7E613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11" t="21975" r="50000" b="21975"/>
          <a:stretch/>
        </p:blipFill>
        <p:spPr>
          <a:xfrm>
            <a:off x="728663" y="621459"/>
            <a:ext cx="10624315" cy="52690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C05998-1CAC-0BAC-64DE-D58E50B937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6150" y="62145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7904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876D1D-F206-0B58-CBDC-AF84F51B62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167" t="21481" r="50000" b="22963"/>
          <a:stretch/>
        </p:blipFill>
        <p:spPr>
          <a:xfrm>
            <a:off x="728663" y="621459"/>
            <a:ext cx="10624315" cy="54584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230C0D-A144-0B18-A735-0FEE3D99DD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6331" y="630348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1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7F724C-2FB6-1849-4726-05C319B50E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34" t="21975" r="48889" b="24198"/>
          <a:stretch/>
        </p:blipFill>
        <p:spPr>
          <a:xfrm>
            <a:off x="728663" y="555423"/>
            <a:ext cx="10582805" cy="53574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DD1EB68-CE4F-2CD7-6B6A-64B5150394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2353" y="552338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1380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3FF2B5-DAAC-D627-68B2-0E2D1F35E8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19444" r="50000" b="25432"/>
          <a:stretch/>
        </p:blipFill>
        <p:spPr>
          <a:xfrm>
            <a:off x="728663" y="621459"/>
            <a:ext cx="10624315" cy="54584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CBF3D97-BB3D-F3EF-99B1-D58E77C1F3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6454" y="630348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6315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F5EF89-A12B-8A0B-B8A1-B887BDAE95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1728" r="50000" b="23457"/>
          <a:stretch/>
        </p:blipFill>
        <p:spPr>
          <a:xfrm>
            <a:off x="728663" y="674775"/>
            <a:ext cx="10624315" cy="52157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188231-EBCC-F20A-B6D8-F3878C5008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0004" y="681628"/>
            <a:ext cx="1143892" cy="720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18622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73F6C6-12E4-490E-F9E1-2719C43BC5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19444" r="50000" b="26419"/>
          <a:stretch/>
        </p:blipFill>
        <p:spPr>
          <a:xfrm>
            <a:off x="1032932" y="621459"/>
            <a:ext cx="10109201" cy="52690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DA8B027-F5E8-F2A3-CE87-D284DAC763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7493" y="59100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6475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11B66E-3337-1CD0-3289-77CD37BEBF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33" t="21235" r="50000" b="23950"/>
          <a:stretch/>
        </p:blipFill>
        <p:spPr>
          <a:xfrm>
            <a:off x="728663" y="778077"/>
            <a:ext cx="10624315" cy="50393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2963AC9-7056-98A1-93B5-8732B8351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6393" y="796216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5487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ectangle 79"/>
          <p:cNvSpPr/>
          <p:nvPr/>
        </p:nvSpPr>
        <p:spPr>
          <a:xfrm>
            <a:off x="254000" y="0"/>
            <a:ext cx="11938000" cy="6381642"/>
          </a:xfrm>
          <a:prstGeom prst="rect">
            <a:avLst/>
          </a:prstGeom>
          <a:gradFill>
            <a:gsLst>
              <a:gs pos="2000">
                <a:schemeClr val="bg1">
                  <a:lumMod val="75000"/>
                </a:schemeClr>
              </a:gs>
              <a:gs pos="58000">
                <a:schemeClr val="bg1"/>
              </a:gs>
            </a:gsLst>
            <a:lin ang="54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ea typeface="ＭＳ Ｐゴシック" pitchFamily="-105" charset="-128"/>
            </a:endParaRPr>
          </a:p>
        </p:txBody>
      </p:sp>
      <p:sp>
        <p:nvSpPr>
          <p:cNvPr id="2051" name="TextBox 54"/>
          <p:cNvSpPr txBox="1">
            <a:spLocks noChangeArrowheads="1"/>
          </p:cNvSpPr>
          <p:nvPr/>
        </p:nvSpPr>
        <p:spPr bwMode="auto">
          <a:xfrm>
            <a:off x="2309814" y="285750"/>
            <a:ext cx="532447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sz="2500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Bring it all together!</a:t>
            </a:r>
          </a:p>
        </p:txBody>
      </p:sp>
      <p:sp>
        <p:nvSpPr>
          <p:cNvPr id="8196" name="Rektangel 76"/>
          <p:cNvSpPr>
            <a:spLocks noChangeArrowheads="1"/>
          </p:cNvSpPr>
          <p:nvPr/>
        </p:nvSpPr>
        <p:spPr bwMode="auto">
          <a:xfrm>
            <a:off x="2636838" y="5473701"/>
            <a:ext cx="2209800" cy="907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IN" sz="1300" b="1" noProof="1">
                <a:solidFill>
                  <a:srgbClr val="FFFFFF"/>
                </a:solidFill>
                <a:cs typeface="Arial" charset="0"/>
              </a:rPr>
              <a:t>Example text</a:t>
            </a:r>
          </a:p>
          <a:p>
            <a:r>
              <a:rPr lang="en-IN" sz="1100" noProof="1">
                <a:solidFill>
                  <a:srgbClr val="FFFFFF"/>
                </a:solidFill>
                <a:cs typeface="Arial" charset="0"/>
              </a:rPr>
              <a:t>Go ahead and replace it with your own text. This is an example text. </a:t>
            </a:r>
            <a:endParaRPr lang="da-DK" sz="1100">
              <a:solidFill>
                <a:srgbClr val="FFFFFF"/>
              </a:solidFill>
            </a:endParaRPr>
          </a:p>
          <a:p>
            <a:endParaRPr lang="da-DK">
              <a:solidFill>
                <a:srgbClr val="1E1C11"/>
              </a:solidFill>
            </a:endParaRPr>
          </a:p>
        </p:txBody>
      </p:sp>
      <p:grpSp>
        <p:nvGrpSpPr>
          <p:cNvPr id="8197" name="Group 19"/>
          <p:cNvGrpSpPr>
            <a:grpSpLocks/>
          </p:cNvGrpSpPr>
          <p:nvPr/>
        </p:nvGrpSpPr>
        <p:grpSpPr bwMode="auto">
          <a:xfrm>
            <a:off x="2332039" y="5562601"/>
            <a:ext cx="250825" cy="250825"/>
            <a:chOff x="530225" y="5016500"/>
            <a:chExt cx="393700" cy="393700"/>
          </a:xfrm>
        </p:grpSpPr>
        <p:sp>
          <p:nvSpPr>
            <p:cNvPr id="8226" name="Oval 175"/>
            <p:cNvSpPr>
              <a:spLocks noChangeArrowheads="1"/>
            </p:cNvSpPr>
            <p:nvPr/>
          </p:nvSpPr>
          <p:spPr bwMode="auto">
            <a:xfrm>
              <a:off x="530225" y="5016500"/>
              <a:ext cx="393700" cy="393700"/>
            </a:xfrm>
            <a:prstGeom prst="ellips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227" name="Isosceles Triangle 176"/>
            <p:cNvSpPr>
              <a:spLocks noChangeArrowheads="1"/>
            </p:cNvSpPr>
            <p:nvPr/>
          </p:nvSpPr>
          <p:spPr bwMode="auto">
            <a:xfrm rot="5400000">
              <a:off x="634879" y="5111187"/>
              <a:ext cx="234227" cy="20432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en-US">
                <a:solidFill>
                  <a:srgbClr val="353637"/>
                </a:solidFill>
              </a:endParaRPr>
            </a:p>
          </p:txBody>
        </p:sp>
      </p:grpSp>
      <p:sp>
        <p:nvSpPr>
          <p:cNvPr id="8198" name="Rectangle 4"/>
          <p:cNvSpPr>
            <a:spLocks noChangeArrowheads="1"/>
          </p:cNvSpPr>
          <p:nvPr/>
        </p:nvSpPr>
        <p:spPr bwMode="gray">
          <a:xfrm>
            <a:off x="2398714" y="6264276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defTabSz="801688"/>
            <a:r>
              <a:rPr lang="en-US" sz="1000">
                <a:solidFill>
                  <a:srgbClr val="FFFFFF"/>
                </a:solidFill>
              </a:rPr>
              <a:t>Your own footer</a:t>
            </a:r>
          </a:p>
        </p:txBody>
      </p:sp>
      <p:sp>
        <p:nvSpPr>
          <p:cNvPr id="8199" name="Rectangle 4"/>
          <p:cNvSpPr>
            <a:spLocks noChangeArrowheads="1"/>
          </p:cNvSpPr>
          <p:nvPr/>
        </p:nvSpPr>
        <p:spPr bwMode="gray">
          <a:xfrm>
            <a:off x="8291514" y="6264276"/>
            <a:ext cx="15382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r" defTabSz="801688"/>
            <a:r>
              <a:rPr lang="en-US" sz="1000">
                <a:solidFill>
                  <a:srgbClr val="FFFFFF"/>
                </a:solidFill>
              </a:rPr>
              <a:t>Your Logo</a:t>
            </a:r>
          </a:p>
        </p:txBody>
      </p: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040886" y="1068876"/>
            <a:ext cx="7740650" cy="5035550"/>
            <a:chOff x="471488" y="1165225"/>
            <a:chExt cx="7740650" cy="3713163"/>
          </a:xfrm>
        </p:grpSpPr>
        <p:grpSp>
          <p:nvGrpSpPr>
            <p:cNvPr id="8211" name="Group 117"/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7" name="Rounded Rectangle 6"/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/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8215" name="Gruppe 61"/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8218" name="Gruppe 59"/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15" name="Ellipse 30"/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8225" name="Ellipse 31"/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14" name="Måne 29"/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8216" name="Rectangle 115"/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7" name="Rounded Rectangle 116"/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11" name="Rounded Rectangle 10"/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grpSp>
        <p:nvGrpSpPr>
          <p:cNvPr id="20" name="Group 90"/>
          <p:cNvGrpSpPr>
            <a:grpSpLocks/>
          </p:cNvGrpSpPr>
          <p:nvPr/>
        </p:nvGrpSpPr>
        <p:grpSpPr bwMode="auto">
          <a:xfrm>
            <a:off x="6464300" y="4675189"/>
            <a:ext cx="4783138" cy="968375"/>
            <a:chOff x="4940193" y="4878304"/>
            <a:chExt cx="4783391" cy="968295"/>
          </a:xfrm>
        </p:grpSpPr>
        <p:sp>
          <p:nvSpPr>
            <p:cNvPr id="85" name="Oval 84"/>
            <p:cNvSpPr/>
            <p:nvPr/>
          </p:nvSpPr>
          <p:spPr>
            <a:xfrm rot="589461">
              <a:off x="4940193" y="5002119"/>
              <a:ext cx="1249429" cy="109528"/>
            </a:xfrm>
            <a:prstGeom prst="ellipse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 rot="589461">
              <a:off x="5329152" y="5340228"/>
              <a:ext cx="4384907" cy="109529"/>
            </a:xfrm>
            <a:prstGeom prst="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 rot="589461">
              <a:off x="8986945" y="5622779"/>
              <a:ext cx="736639" cy="223820"/>
            </a:xfrm>
            <a:prstGeom prst="roundRect">
              <a:avLst/>
            </a:prstGeom>
            <a:solidFill>
              <a:srgbClr val="0D0D0D">
                <a:alpha val="33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nb-NO">
                <a:solidFill>
                  <a:srgbClr val="FFFFFF"/>
                </a:solidFill>
                <a:ea typeface="ＭＳ Ｐゴシック" charset="-128"/>
              </a:endParaRPr>
            </a:p>
          </p:txBody>
        </p:sp>
        <p:grpSp>
          <p:nvGrpSpPr>
            <p:cNvPr id="8207" name="Group 87"/>
            <p:cNvGrpSpPr>
              <a:grpSpLocks/>
            </p:cNvGrpSpPr>
            <p:nvPr/>
          </p:nvGrpSpPr>
          <p:grpSpPr bwMode="auto">
            <a:xfrm>
              <a:off x="4940193" y="4878304"/>
              <a:ext cx="4783391" cy="825387"/>
              <a:chOff x="4940193" y="4878304"/>
              <a:chExt cx="4783391" cy="825387"/>
            </a:xfrm>
          </p:grpSpPr>
          <p:sp>
            <p:nvSpPr>
              <p:cNvPr id="79" name="Oval 78"/>
              <p:cNvSpPr/>
              <p:nvPr/>
            </p:nvSpPr>
            <p:spPr>
              <a:xfrm rot="589461">
                <a:off x="4940193" y="4878304"/>
                <a:ext cx="1249429" cy="109528"/>
              </a:xfrm>
              <a:prstGeom prst="ellipse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sp>
            <p:nvSpPr>
              <p:cNvPr id="8209" name="Rectangle 76"/>
              <p:cNvSpPr>
                <a:spLocks noChangeArrowheads="1"/>
              </p:cNvSpPr>
              <p:nvPr/>
            </p:nvSpPr>
            <p:spPr bwMode="auto">
              <a:xfrm rot="589461">
                <a:off x="5329152" y="5216413"/>
                <a:ext cx="4384907" cy="109529"/>
              </a:xfrm>
              <a:prstGeom prst="rect">
                <a:avLst/>
              </a:prstGeom>
              <a:gradFill rotWithShape="1">
                <a:gsLst>
                  <a:gs pos="0">
                    <a:srgbClr val="A6A6A6"/>
                  </a:gs>
                  <a:gs pos="5000">
                    <a:srgbClr val="A6A6A6"/>
                  </a:gs>
                  <a:gs pos="50000">
                    <a:srgbClr val="F2F2F2"/>
                  </a:gs>
                  <a:gs pos="100000">
                    <a:srgbClr val="BFBFBF"/>
                  </a:gs>
                </a:gsLst>
                <a:lin ang="5400000"/>
              </a:gradFill>
              <a:ln w="9525">
                <a:solidFill>
                  <a:srgbClr val="A6A6A6"/>
                </a:solidFill>
                <a:miter lim="800000"/>
                <a:headEnd/>
                <a:tailEnd/>
              </a:ln>
              <a:effectLst>
                <a:outerShdw dist="23000" dir="839963" rotWithShape="0">
                  <a:srgbClr val="808080">
                    <a:alpha val="34998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Rounded Rectangle 81"/>
              <p:cNvSpPr/>
              <p:nvPr/>
            </p:nvSpPr>
            <p:spPr>
              <a:xfrm rot="589461">
                <a:off x="8986945" y="5479916"/>
                <a:ext cx="736639" cy="223820"/>
              </a:xfrm>
              <a:prstGeom prst="roundRect">
                <a:avLst/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  <a:gs pos="59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498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</p:grpSp>
      <p:pic>
        <p:nvPicPr>
          <p:cNvPr id="32" name="Picture 3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051" y="6068042"/>
            <a:ext cx="685800" cy="685800"/>
          </a:xfrm>
          <a:prstGeom prst="rect">
            <a:avLst/>
          </a:prstGeom>
        </p:spPr>
      </p:pic>
      <p:pic>
        <p:nvPicPr>
          <p:cNvPr id="33" name="Picture 3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013" y="6061491"/>
            <a:ext cx="685800" cy="685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411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75 L -0.31164 -0.33263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-20394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164 -0.33263 L 3.88889E-6 0.075 " pathEditMode="relative" rAng="0" ptsTypes="AA">
                                      <p:cBhvr>
                                        <p:cTn id="20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2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EE35D1-4F4C-EAE2-35CD-7233457457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06" t="22469" r="50000" b="25679"/>
          <a:stretch/>
        </p:blipFill>
        <p:spPr>
          <a:xfrm>
            <a:off x="839023" y="621459"/>
            <a:ext cx="10513956" cy="54584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E612A5-1E26-FEB1-10D2-9E5B4EAD2A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6514" y="630348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70017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3F7AA7-968A-1A75-DA75-3F1F542761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2223" r="48333" b="24197"/>
          <a:stretch/>
        </p:blipFill>
        <p:spPr>
          <a:xfrm>
            <a:off x="839022" y="663918"/>
            <a:ext cx="10412886" cy="54160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012FE6B-87CD-4DDF-6A98-D346C9A2BE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0924" y="796216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60660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719389-6AFF-1D0D-2FCD-6A1256CA2D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95" t="19444" r="50000" b="25185"/>
          <a:stretch/>
        </p:blipFill>
        <p:spPr>
          <a:xfrm>
            <a:off x="728664" y="778077"/>
            <a:ext cx="10464270" cy="53678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A49B46-E890-52AF-1505-7C05835EB1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7366" y="791105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7111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08AADE-D06C-05E5-3692-DB595A4C7C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95" t="21235" r="50000" b="25432"/>
          <a:stretch/>
        </p:blipFill>
        <p:spPr>
          <a:xfrm>
            <a:off x="999066" y="517562"/>
            <a:ext cx="10353912" cy="5524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A6EDB9-EE54-3A9F-F7E2-AD390550ED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7035" y="517562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7992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140C23-C253-D79D-DE19-D9774AEA22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22963" r="50000" b="23457"/>
          <a:stretch/>
        </p:blipFill>
        <p:spPr>
          <a:xfrm>
            <a:off x="728663" y="555423"/>
            <a:ext cx="10624315" cy="5524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7664C9-40E4-1358-D335-D1821D444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6149" y="570297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25394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FA3804-AD52-9F2C-9898-3581EAA01F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11" t="21975" r="50000" b="25185"/>
          <a:stretch/>
        </p:blipFill>
        <p:spPr>
          <a:xfrm>
            <a:off x="618303" y="621459"/>
            <a:ext cx="10734675" cy="533907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5C08332-B5D1-A647-6ECA-155342B3E0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6149" y="621459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01072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63850F-60E3-CD73-9896-8E4465E641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33" t="19444" r="50000" b="28395"/>
          <a:stretch/>
        </p:blipFill>
        <p:spPr>
          <a:xfrm>
            <a:off x="618303" y="591417"/>
            <a:ext cx="10734675" cy="56451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AB4E7A-8119-8D0D-E973-F3AF75A472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1928" y="668518"/>
            <a:ext cx="517726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44947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80AB9D-C9FD-4B6F-0137-7142E3B9D6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2" t="19444" r="50000" b="25432"/>
          <a:stretch/>
        </p:blipFill>
        <p:spPr>
          <a:xfrm>
            <a:off x="839022" y="621459"/>
            <a:ext cx="10513956" cy="52690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A6E2745-2DB8-9472-E401-426AEA88BF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4991" y="668518"/>
            <a:ext cx="644663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2028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18303" y="555423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435B20-93B4-ED4C-BE86-9E38CB15C0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56" t="19444" r="50000" b="25432"/>
          <a:stretch/>
        </p:blipFill>
        <p:spPr>
          <a:xfrm>
            <a:off x="618303" y="555423"/>
            <a:ext cx="10734675" cy="5524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D5A93F-FF8F-ACE4-0EC8-4488D38AE4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5113" y="668518"/>
            <a:ext cx="664541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53768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DEMO Version"/>
  <p:tag name="GENSWF_ADVANCE_TIME" val="4.00"/>
  <p:tag name="ISPRING_SLIDE_INDENT_LEVEL" val="0"/>
  <p:tag name="ISPRING_PRESENTER_ID" val="{E1785DF5-A777-4601-A614-D600C6E530D9}"/>
  <p:tag name="ISPRING_CUSTOM_TIMING_USED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CB29B3D-E462-477B-B29D-07734CC2E5AF}"/>
</file>

<file path=customXml/itemProps2.xml><?xml version="1.0" encoding="utf-8"?>
<ds:datastoreItem xmlns:ds="http://schemas.openxmlformats.org/officeDocument/2006/customXml" ds:itemID="{92BBB0DE-BD38-4C99-9B0B-8F74164638D3}"/>
</file>

<file path=customXml/itemProps3.xml><?xml version="1.0" encoding="utf-8"?>
<ds:datastoreItem xmlns:ds="http://schemas.openxmlformats.org/officeDocument/2006/customXml" ds:itemID="{D0D69CED-4F31-4006-9495-F32723674C7C}"/>
</file>

<file path=docProps/app.xml><?xml version="1.0" encoding="utf-8"?>
<Properties xmlns="http://schemas.openxmlformats.org/officeDocument/2006/extended-properties" xmlns:vt="http://schemas.openxmlformats.org/officeDocument/2006/docPropsVTypes">
  <TotalTime>918</TotalTime>
  <Words>1064</Words>
  <Application>Microsoft Office PowerPoint</Application>
  <PresentationFormat>Widescreen</PresentationFormat>
  <Paragraphs>130</Paragraphs>
  <Slides>57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4" baseType="lpstr">
      <vt:lpstr>ＭＳ Ｐゴシック</vt:lpstr>
      <vt:lpstr>Arial</vt:lpstr>
      <vt:lpstr>Calibri</vt:lpstr>
      <vt:lpstr>Calibri Light</vt:lpstr>
      <vt:lpstr>Rubik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42</cp:revision>
  <dcterms:created xsi:type="dcterms:W3CDTF">2023-04-29T09:08:23Z</dcterms:created>
  <dcterms:modified xsi:type="dcterms:W3CDTF">2024-07-10T16:59:53Z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