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97" r:id="rId8"/>
    <p:sldId id="505" r:id="rId9"/>
    <p:sldId id="577" r:id="rId10"/>
    <p:sldId id="579" r:id="rId11"/>
    <p:sldId id="578" r:id="rId12"/>
    <p:sldId id="580" r:id="rId13"/>
    <p:sldId id="582" r:id="rId14"/>
    <p:sldId id="609"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 id="595" r:id="rId28"/>
    <p:sldId id="597" r:id="rId29"/>
    <p:sldId id="598" r:id="rId30"/>
    <p:sldId id="599" r:id="rId31"/>
    <p:sldId id="600" r:id="rId32"/>
    <p:sldId id="601" r:id="rId33"/>
    <p:sldId id="602" r:id="rId34"/>
    <p:sldId id="603" r:id="rId35"/>
    <p:sldId id="604" r:id="rId36"/>
    <p:sldId id="605" r:id="rId37"/>
    <p:sldId id="606" r:id="rId38"/>
    <p:sldId id="608" r:id="rId39"/>
    <p:sldId id="610" r:id="rId40"/>
    <p:sldId id="549" r:id="rId41"/>
    <p:sldId id="543" r:id="rId42"/>
    <p:sldId id="5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05"/>
            <p14:sldId id="577"/>
            <p14:sldId id="579"/>
            <p14:sldId id="578"/>
            <p14:sldId id="580"/>
            <p14:sldId id="582"/>
            <p14:sldId id="609"/>
            <p14:sldId id="583"/>
            <p14:sldId id="584"/>
            <p14:sldId id="585"/>
            <p14:sldId id="586"/>
            <p14:sldId id="587"/>
            <p14:sldId id="588"/>
            <p14:sldId id="589"/>
            <p14:sldId id="590"/>
            <p14:sldId id="591"/>
            <p14:sldId id="592"/>
            <p14:sldId id="593"/>
            <p14:sldId id="594"/>
            <p14:sldId id="595"/>
            <p14:sldId id="597"/>
            <p14:sldId id="598"/>
            <p14:sldId id="599"/>
            <p14:sldId id="600"/>
            <p14:sldId id="601"/>
            <p14:sldId id="602"/>
            <p14:sldId id="603"/>
            <p14:sldId id="604"/>
            <p14:sldId id="605"/>
            <p14:sldId id="606"/>
            <p14:sldId id="608"/>
            <p14:sldId id="610"/>
            <p14:sldId id="549"/>
            <p14:sldId id="543"/>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5020" autoAdjust="0"/>
  </p:normalViewPr>
  <p:slideViewPr>
    <p:cSldViewPr snapToGrid="0">
      <p:cViewPr varScale="1">
        <p:scale>
          <a:sx n="78" d="100"/>
          <a:sy n="78" d="100"/>
        </p:scale>
        <p:origin x="859"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الثقافة والسمعة المرآة والانعكاس</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الموظف كسفير للسمعة</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الثقافة كصمام أمان في الأزمات</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5EE16849-BD43-41F0-9A5F-0D9DB0936DB7}">
      <dgm:prSet phldrT="[نص]"/>
      <dgm:spPr/>
      <dgm:t>
        <a:bodyPr/>
        <a:lstStyle/>
        <a:p>
          <a:pPr rtl="1"/>
          <a:r>
            <a:rPr lang="ar-SA" dirty="0" smtClean="0"/>
            <a:t>قياس وإدارة الأثر الثقافي على السمعة</a:t>
          </a:r>
          <a:endParaRPr lang="ar-SA" dirty="0"/>
        </a:p>
      </dgm:t>
    </dgm:pt>
    <dgm:pt modelId="{D8FBB457-974B-4FB8-9402-7C9F712E504D}" type="parTrans" cxnId="{0E75F579-65B9-452B-9DAF-2C24599D20B6}">
      <dgm:prSet/>
      <dgm:spPr/>
      <dgm:t>
        <a:bodyPr/>
        <a:lstStyle/>
        <a:p>
          <a:pPr rtl="1"/>
          <a:endParaRPr lang="ar-SA"/>
        </a:p>
      </dgm:t>
    </dgm:pt>
    <dgm:pt modelId="{B70EC623-5339-4396-B7F0-CD72E485D896}" type="sibTrans" cxnId="{0E75F579-65B9-452B-9DAF-2C24599D20B6}">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4">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4">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4">
        <dgm:presLayoutVars>
          <dgm:bulletEnabled val="1"/>
        </dgm:presLayoutVars>
      </dgm:prSet>
      <dgm:spPr/>
      <dgm:t>
        <a:bodyPr/>
        <a:lstStyle/>
        <a:p>
          <a:pPr rtl="1"/>
          <a:endParaRPr lang="ar-SA"/>
        </a:p>
      </dgm:t>
    </dgm:pt>
    <dgm:pt modelId="{9B6D9673-C78D-4621-8D2A-9C4F3B6267D1}" type="pres">
      <dgm:prSet presAssocID="{5EE16849-BD43-41F0-9A5F-0D9DB0936DB7}" presName="nodeFollowingNodes" presStyleLbl="node1" presStyleIdx="3" presStyleCnt="4">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98FB08FF-A63C-407D-B0FF-E7503CB22F6B}" type="presOf" srcId="{5EE16849-BD43-41F0-9A5F-0D9DB0936DB7}" destId="{9B6D9673-C78D-4621-8D2A-9C4F3B6267D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0E75F579-65B9-452B-9DAF-2C24599D20B6}" srcId="{C11D3CE2-FA5B-412F-8F0C-A34AE5B6B256}" destId="{5EE16849-BD43-41F0-9A5F-0D9DB0936DB7}" srcOrd="3" destOrd="0" parTransId="{D8FBB457-974B-4FB8-9402-7C9F712E504D}" sibTransId="{B70EC623-5339-4396-B7F0-CD72E485D896}"/>
    <dgm:cxn modelId="{EC28C9E3-44B7-41D2-BE28-D038C4C7522F}" srcId="{C11D3CE2-FA5B-412F-8F0C-A34AE5B6B256}" destId="{73F8E068-AE05-4D1C-B9C2-614BA055545B}" srcOrd="2" destOrd="0" parTransId="{6609B155-12F3-43A2-8E8B-C98FD1E653FF}" sibTransId="{0E08B5BA-5796-49F2-9AA8-21AC3118CF7B}"/>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DDB6A42E-82A5-4184-A6AF-50534FF4438D}" type="presParOf" srcId="{74E7D350-C515-4AC2-894D-0DDE2B8FB828}" destId="{9B6D9673-C78D-4621-8D2A-9C4F3B6267D1}"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393542" y="-98103"/>
          <a:ext cx="3872106" cy="3872106"/>
        </a:xfrm>
        <a:prstGeom prst="circularArrow">
          <a:avLst>
            <a:gd name="adj1" fmla="val 4668"/>
            <a:gd name="adj2" fmla="val 272909"/>
            <a:gd name="adj3" fmla="val 12868915"/>
            <a:gd name="adj4" fmla="val 18005308"/>
            <a:gd name="adj5" fmla="val 484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052703" y="143"/>
          <a:ext cx="2553784" cy="1276892"/>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الثقافة والسمعة المرآة والانعكاس</a:t>
          </a:r>
          <a:endParaRPr lang="ar-SA" sz="2900" kern="1200" dirty="0"/>
        </a:p>
      </dsp:txBody>
      <dsp:txXfrm>
        <a:off x="3115036" y="62476"/>
        <a:ext cx="2429118" cy="1152226"/>
      </dsp:txXfrm>
    </dsp:sp>
    <dsp:sp modelId="{941453B0-24AE-49D5-AA81-5CABD6E9E121}">
      <dsp:nvSpPr>
        <dsp:cNvPr id="0" name=""/>
        <dsp:cNvSpPr/>
      </dsp:nvSpPr>
      <dsp:spPr>
        <a:xfrm>
          <a:off x="4443046" y="1390486"/>
          <a:ext cx="2553784" cy="1276892"/>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الموظف كسفير للسمعة</a:t>
          </a:r>
          <a:endParaRPr lang="ar-SA" sz="2900" kern="1200" dirty="0"/>
        </a:p>
      </dsp:txBody>
      <dsp:txXfrm>
        <a:off x="4505379" y="1452819"/>
        <a:ext cx="2429118" cy="1152226"/>
      </dsp:txXfrm>
    </dsp:sp>
    <dsp:sp modelId="{CE6BC1F0-AE41-4C88-A11B-A9E32B883CA1}">
      <dsp:nvSpPr>
        <dsp:cNvPr id="0" name=""/>
        <dsp:cNvSpPr/>
      </dsp:nvSpPr>
      <dsp:spPr>
        <a:xfrm>
          <a:off x="3052703" y="2780830"/>
          <a:ext cx="2553784" cy="1276892"/>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الثقافة كصمام أمان في الأزمات</a:t>
          </a:r>
          <a:endParaRPr lang="ar-SA" sz="2900" kern="1200" dirty="0"/>
        </a:p>
      </dsp:txBody>
      <dsp:txXfrm>
        <a:off x="3115036" y="2843163"/>
        <a:ext cx="2429118" cy="1152226"/>
      </dsp:txXfrm>
    </dsp:sp>
    <dsp:sp modelId="{9B6D9673-C78D-4621-8D2A-9C4F3B6267D1}">
      <dsp:nvSpPr>
        <dsp:cNvPr id="0" name=""/>
        <dsp:cNvSpPr/>
      </dsp:nvSpPr>
      <dsp:spPr>
        <a:xfrm>
          <a:off x="1662359" y="1390486"/>
          <a:ext cx="2553784" cy="1276892"/>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قياس وإدارة الأثر الثقافي على السمعة</a:t>
          </a:r>
          <a:endParaRPr lang="ar-SA" sz="2900" kern="1200" dirty="0"/>
        </a:p>
      </dsp:txBody>
      <dsp:txXfrm>
        <a:off x="1724692" y="1452819"/>
        <a:ext cx="2429118" cy="1152226"/>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23515" y="2523239"/>
            <a:ext cx="4855181" cy="1446550"/>
          </a:xfrm>
          <a:prstGeom prst="rect">
            <a:avLst/>
          </a:prstGeom>
          <a:noFill/>
        </p:spPr>
        <p:txBody>
          <a:bodyPr wrap="square" rtlCol="0">
            <a:spAutoFit/>
          </a:bodyPr>
          <a:lstStyle/>
          <a:p>
            <a:pPr algn="ctr" rtl="1"/>
            <a:r>
              <a:rPr lang="ar-SA" sz="4400" b="1" dirty="0" smtClean="0">
                <a:solidFill>
                  <a:srgbClr val="00AEEF"/>
                </a:solidFill>
                <a:latin typeface="Alexandria"/>
              </a:rPr>
              <a:t>دور الثقافة التنظيمية في تشكيل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Fourth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دور الثقافة التنظيمية في السمعة المؤسسية.</a:t>
            </a:r>
          </a:p>
          <a:p>
            <a:pPr algn="r" rtl="1">
              <a:lnSpc>
                <a:spcPts val="6000"/>
              </a:lnSpc>
            </a:pPr>
            <a:r>
              <a:rPr lang="ar-SA" sz="3200" b="1" dirty="0" smtClean="0">
                <a:latin typeface="Alexandria"/>
              </a:rPr>
              <a:t>2- الموظف كسفير للسمعة المؤسسية.</a:t>
            </a:r>
          </a:p>
          <a:p>
            <a:pPr algn="r" rtl="1">
              <a:lnSpc>
                <a:spcPts val="6000"/>
              </a:lnSpc>
            </a:pPr>
            <a:r>
              <a:rPr lang="ar-SA" sz="3200" b="1" dirty="0" smtClean="0">
                <a:latin typeface="Alexandria"/>
              </a:rPr>
              <a:t>3- قياس وإدارة الأثر الثقافي على السمعة.</a:t>
            </a:r>
          </a:p>
          <a:p>
            <a:pPr algn="r" rtl="1">
              <a:lnSpc>
                <a:spcPts val="6000"/>
              </a:lnSpc>
            </a:pPr>
            <a:r>
              <a:rPr lang="ar-SA" sz="3200" b="1" dirty="0" smtClean="0">
                <a:latin typeface="Alexandria"/>
              </a:rPr>
              <a:t>4- العلامة التجارية المؤسسية والسمعة المؤسسية.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a:t>
            </a:r>
            <a:r>
              <a:rPr lang="ar-SA" sz="2800" dirty="0" smtClean="0">
                <a:solidFill>
                  <a:schemeClr val="tx1"/>
                </a:solidFill>
                <a:latin typeface="Alexandria"/>
              </a:rPr>
              <a:t>ومعرفة دور الثقافة التنظيمية في السمعة المؤسسية.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كيف نستطيع تحويل الموظف إلى سفير للسمعة المؤسسية.</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معرفة كيف تدير الثقافة لتعزيز السمعة المؤسسية.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كيف نحول العلامة التجارية المؤسسية إلى سمعة مؤسسية.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965201" y="1666650"/>
            <a:ext cx="8615679" cy="393954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يقال دائماً إن السمعة المؤسسية هي ما يقوله الناس عنك عندما تغادر القاعة، ولكن السؤال الجوهري هو: من علمهم قول ذلك؟ إن الإجابة تكمن في الممرات الخلفية، وفي القرارات التي تتخذ خلف الأبواب المغلقة، وفي القيّم التي يعيشها الموظفون يومياً. نحن لا نتحدث هنا عن حملات العلاقات العامة، بل نتحدث عن الروح التي تحرك الجسد المؤسسي، وهي الثقافة التنظيمية.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061883" y="1339389"/>
            <a:ext cx="10117394"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الثقافة التنظيمية والسمعة المؤسسية يتقاطعان مع بعض عبر مجموعة من المحاور كالآتي </a:t>
            </a:r>
            <a:endParaRPr lang="en-US" sz="2800" dirty="0">
              <a:effectLst/>
              <a:latin typeface="Alexandria"/>
              <a:ea typeface="Calibri" panose="020F0502020204030204" pitchFamily="34" charset="0"/>
            </a:endParaRPr>
          </a:p>
        </p:txBody>
      </p:sp>
      <p:graphicFrame>
        <p:nvGraphicFramePr>
          <p:cNvPr id="15" name="رسم تخطيطي 14"/>
          <p:cNvGraphicFramePr/>
          <p:nvPr>
            <p:extLst>
              <p:ext uri="{D42A27DB-BD31-4B8C-83A1-F6EECF244321}">
                <p14:modId xmlns:p14="http://schemas.microsoft.com/office/powerpoint/2010/main" val="1193276414"/>
              </p:ext>
            </p:extLst>
          </p:nvPr>
        </p:nvGraphicFramePr>
        <p:xfrm>
          <a:off x="1440173" y="2087310"/>
          <a:ext cx="8659191" cy="4057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04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5">
                                            <p:graphicEl>
                                              <a:dgm id="{C33744C4-3559-4FBC-A3D3-EF40D86B2240}"/>
                                            </p:graphicEl>
                                          </p:spTgt>
                                        </p:tgtEl>
                                        <p:attrNameLst>
                                          <p:attrName>style.visibility</p:attrName>
                                        </p:attrNameLst>
                                      </p:cBhvr>
                                      <p:to>
                                        <p:strVal val="visible"/>
                                      </p:to>
                                    </p:set>
                                    <p:animEffect transition="in" filter="randombar(horizontal)">
                                      <p:cBhvr>
                                        <p:cTn id="22" dur="500"/>
                                        <p:tgtEl>
                                          <p:spTgt spid="15">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graphicEl>
                                              <a:dgm id="{4697BADB-4298-4DD1-A068-EEC2399D4FD3}"/>
                                            </p:graphicEl>
                                          </p:spTgt>
                                        </p:tgtEl>
                                        <p:attrNameLst>
                                          <p:attrName>style.visibility</p:attrName>
                                        </p:attrNameLst>
                                      </p:cBhvr>
                                      <p:to>
                                        <p:strVal val="visible"/>
                                      </p:to>
                                    </p:set>
                                    <p:animEffect transition="in" filter="randombar(horizontal)">
                                      <p:cBhvr>
                                        <p:cTn id="27" dur="500"/>
                                        <p:tgtEl>
                                          <p:spTgt spid="15">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5">
                                            <p:graphicEl>
                                              <a:dgm id="{941453B0-24AE-49D5-AA81-5CABD6E9E121}"/>
                                            </p:graphicEl>
                                          </p:spTgt>
                                        </p:tgtEl>
                                        <p:attrNameLst>
                                          <p:attrName>style.visibility</p:attrName>
                                        </p:attrNameLst>
                                      </p:cBhvr>
                                      <p:to>
                                        <p:strVal val="visible"/>
                                      </p:to>
                                    </p:set>
                                    <p:animEffect transition="in" filter="randombar(horizontal)">
                                      <p:cBhvr>
                                        <p:cTn id="30" dur="500"/>
                                        <p:tgtEl>
                                          <p:spTgt spid="15">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5">
                                            <p:graphicEl>
                                              <a:dgm id="{CE6BC1F0-AE41-4C88-A11B-A9E32B883CA1}"/>
                                            </p:graphicEl>
                                          </p:spTgt>
                                        </p:tgtEl>
                                        <p:attrNameLst>
                                          <p:attrName>style.visibility</p:attrName>
                                        </p:attrNameLst>
                                      </p:cBhvr>
                                      <p:to>
                                        <p:strVal val="visible"/>
                                      </p:to>
                                    </p:set>
                                    <p:animEffect transition="in" filter="randombar(horizontal)">
                                      <p:cBhvr>
                                        <p:cTn id="35" dur="500"/>
                                        <p:tgtEl>
                                          <p:spTgt spid="15">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5">
                                            <p:graphicEl>
                                              <a:dgm id="{9B6D9673-C78D-4621-8D2A-9C4F3B6267D1}"/>
                                            </p:graphicEl>
                                          </p:spTgt>
                                        </p:tgtEl>
                                        <p:attrNameLst>
                                          <p:attrName>style.visibility</p:attrName>
                                        </p:attrNameLst>
                                      </p:cBhvr>
                                      <p:to>
                                        <p:strVal val="visible"/>
                                      </p:to>
                                    </p:set>
                                    <p:animEffect transition="in" filter="randombar(horizontal)">
                                      <p:cBhvr>
                                        <p:cTn id="40" dur="500"/>
                                        <p:tgtEl>
                                          <p:spTgt spid="15">
                                            <p:graphicEl>
                                              <a:dgm id="{9B6D9673-C78D-4621-8D2A-9C4F3B6267D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Graphic spid="15"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485572" y="1384429"/>
            <a:ext cx="4864018"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الثقافة والسمعة المرآة والانعكاس</a:t>
            </a:r>
            <a:endParaRPr lang="en-US" sz="28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6515" y="1620546"/>
            <a:ext cx="3571249" cy="4386964"/>
          </a:xfrm>
          <a:prstGeom prst="rect">
            <a:avLst/>
          </a:prstGeom>
        </p:spPr>
      </p:pic>
      <p:sp>
        <p:nvSpPr>
          <p:cNvPr id="10" name="مستطيل 9"/>
          <p:cNvSpPr/>
          <p:nvPr/>
        </p:nvSpPr>
        <p:spPr>
          <a:xfrm>
            <a:off x="825910" y="1978003"/>
            <a:ext cx="7973962"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الثقافة التنظيمية: هي مجموعة القيّم والمعتقدات والعادات التي يتقاسمها أفراد المؤسسة، أما السمعة فهي القيمة التي يمنحها المجتمع للمؤسسة.</a:t>
            </a:r>
            <a:endParaRPr lang="en-US" sz="2800" dirty="0">
              <a:effectLst/>
              <a:latin typeface="Alexandria"/>
              <a:ea typeface="Calibri" panose="020F0502020204030204" pitchFamily="34" charset="0"/>
            </a:endParaRPr>
          </a:p>
        </p:txBody>
      </p:sp>
      <p:sp>
        <p:nvSpPr>
          <p:cNvPr id="11" name="مستطيل 10"/>
          <p:cNvSpPr/>
          <p:nvPr/>
        </p:nvSpPr>
        <p:spPr>
          <a:xfrm>
            <a:off x="924232" y="3635467"/>
            <a:ext cx="7973962" cy="1823576"/>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نموذج الثلج: </a:t>
            </a:r>
            <a:r>
              <a:rPr lang="ar-SA" sz="2800" dirty="0" smtClean="0">
                <a:effectLst/>
                <a:latin typeface="Alexandria"/>
                <a:ea typeface="Calibri" panose="020F0502020204030204" pitchFamily="34" charset="0"/>
              </a:rPr>
              <a:t>السمعة هي قمة جبل الجليد الظاهرة فوق سطح الماء، بينما الثقافة التنظيمية فهي الجزء الأكبر والأعمق القابع تحت الماء والذي يحمل القمة ويمنعها من الانهيار.</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2325852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782972" y="1263771"/>
            <a:ext cx="3033229"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الموظف كسفير للسمعة</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825910" y="1978003"/>
            <a:ext cx="7973962"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التركيز هنا أن السمعة لا تبنيها إدارة العلاقات العامة بل يبنيها الموظفون بكل تفاعل من خلال:</a:t>
            </a:r>
            <a:endParaRPr lang="en-US" sz="2800" dirty="0">
              <a:effectLst/>
              <a:latin typeface="Alexandria"/>
              <a:ea typeface="Calibri" panose="020F0502020204030204" pitchFamily="34" charset="0"/>
            </a:endParaRPr>
          </a:p>
        </p:txBody>
      </p:sp>
      <p:sp>
        <p:nvSpPr>
          <p:cNvPr id="11" name="مستطيل 10"/>
          <p:cNvSpPr/>
          <p:nvPr/>
        </p:nvSpPr>
        <p:spPr>
          <a:xfrm>
            <a:off x="1015213" y="4154368"/>
            <a:ext cx="7973962" cy="1584729"/>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المواطنة التنظيمية: </a:t>
            </a:r>
            <a:r>
              <a:rPr lang="ar-SA" sz="2800" dirty="0" smtClean="0">
                <a:effectLst/>
                <a:latin typeface="Alexandria"/>
                <a:ea typeface="Calibri" panose="020F0502020204030204" pitchFamily="34" charset="0"/>
              </a:rPr>
              <a:t>عندما يشعر الموظف بالانتماء لثقافة إيجابية فإنه يمارس سلوكيات تعزز السمعة تلقائياً (اللطف مع العميل، الدقة في المواعيد، التحدث بإيجابية عن الشركة).</a:t>
            </a:r>
            <a:endParaRPr lang="en-US" sz="2800" dirty="0">
              <a:effectLst/>
              <a:latin typeface="Alexandria"/>
              <a:ea typeface="Calibri" panose="020F0502020204030204" pitchFamily="34" charset="0"/>
            </a:endParaRPr>
          </a:p>
        </p:txBody>
      </p:sp>
      <p:pic>
        <p:nvPicPr>
          <p:cNvPr id="6" name="صورة 5"/>
          <p:cNvPicPr>
            <a:picLocks noChangeAspect="1"/>
          </p:cNvPicPr>
          <p:nvPr/>
        </p:nvPicPr>
        <p:blipFill rotWithShape="1">
          <a:blip r:embed="rId3" cstate="print">
            <a:extLst>
              <a:ext uri="{28A0092B-C50C-407E-A947-70E740481C1C}">
                <a14:useLocalDpi xmlns:a14="http://schemas.microsoft.com/office/drawing/2010/main" val="0"/>
              </a:ext>
            </a:extLst>
          </a:blip>
          <a:srcRect r="45256" b="6855"/>
          <a:stretch/>
        </p:blipFill>
        <p:spPr>
          <a:xfrm>
            <a:off x="8989175" y="1563124"/>
            <a:ext cx="3763418" cy="4414820"/>
          </a:xfrm>
          <a:prstGeom prst="rect">
            <a:avLst/>
          </a:prstGeom>
        </p:spPr>
      </p:pic>
      <p:sp>
        <p:nvSpPr>
          <p:cNvPr id="12" name="مستطيل 11"/>
          <p:cNvSpPr/>
          <p:nvPr/>
        </p:nvSpPr>
        <p:spPr>
          <a:xfrm>
            <a:off x="920562" y="3014836"/>
            <a:ext cx="7973962"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التسويق الداخلي: </a:t>
            </a:r>
            <a:r>
              <a:rPr lang="ar-SA" sz="2800" dirty="0" smtClean="0">
                <a:effectLst/>
                <a:latin typeface="Alexandria"/>
                <a:ea typeface="Calibri" panose="020F0502020204030204" pitchFamily="34" charset="0"/>
              </a:rPr>
              <a:t>عندما يؤمن الموظف بثقافة المؤسسة يتحول تلقائياً إلى مدافع شرس عن سمعتها في دوائره الاجتماعية والرقمية.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1638109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4390241" y="1330546"/>
            <a:ext cx="3033229"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الموظف كسفير للسمعة</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4610099" y="2077240"/>
            <a:ext cx="6504347" cy="1118255"/>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تأثير الدومينو: </a:t>
            </a:r>
            <a:r>
              <a:rPr lang="ar-SA" sz="2800" dirty="0" smtClean="0">
                <a:effectLst/>
                <a:latin typeface="Alexandria"/>
                <a:ea typeface="Calibri" panose="020F0502020204030204" pitchFamily="34" charset="0"/>
              </a:rPr>
              <a:t>بيئة عمل محفزة = موظف سعيد = خدمة استثنائية = عميل مخلص = سمعة ذهبية.  </a:t>
            </a:r>
            <a:endParaRPr lang="en-US" sz="2800" dirty="0">
              <a:effectLst/>
              <a:latin typeface="Alexandria"/>
              <a:ea typeface="Calibri" panose="020F0502020204030204" pitchFamily="34" charset="0"/>
            </a:endParaRPr>
          </a:p>
        </p:txBody>
      </p:sp>
      <p:sp>
        <p:nvSpPr>
          <p:cNvPr id="12" name="مستطيل 11"/>
          <p:cNvSpPr/>
          <p:nvPr/>
        </p:nvSpPr>
        <p:spPr>
          <a:xfrm>
            <a:off x="5191124" y="4045636"/>
            <a:ext cx="5932231" cy="1631216"/>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سفراء الرقمنة: </a:t>
            </a:r>
            <a:r>
              <a:rPr lang="ar-SA" sz="2800" dirty="0" smtClean="0">
                <a:effectLst/>
                <a:latin typeface="Alexandria"/>
                <a:ea typeface="Calibri" panose="020F0502020204030204" pitchFamily="34" charset="0"/>
              </a:rPr>
              <a:t>في عصر وسائل التواصل الاجتماعي كل منشور يكتبه الموظف هو لبنة في بناء أو هدم السمعة المؤسسية.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465" y="1524443"/>
            <a:ext cx="3533776" cy="2475555"/>
          </a:xfrm>
          <a:prstGeom prst="ellipse">
            <a:avLst/>
          </a:prstGeom>
          <a:ln>
            <a:noFill/>
          </a:ln>
          <a:effectLst>
            <a:softEdge rad="112500"/>
          </a:effectLst>
        </p:spPr>
      </p:pic>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1491" y="4161515"/>
            <a:ext cx="3488608" cy="2041421"/>
          </a:xfrm>
          <a:prstGeom prst="ellipse">
            <a:avLst/>
          </a:prstGeom>
          <a:ln>
            <a:noFill/>
          </a:ln>
          <a:effectLst>
            <a:softEdge rad="112500"/>
          </a:effectLst>
        </p:spPr>
      </p:pic>
    </p:spTree>
    <p:extLst>
      <p:ext uri="{BB962C8B-B14F-4D97-AF65-F5344CB8AC3E}">
        <p14:creationId xmlns:p14="http://schemas.microsoft.com/office/powerpoint/2010/main" val="2248651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randombar(horizontal)">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4390241" y="1330546"/>
            <a:ext cx="3033229"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الموظف كسفير للسمعة</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4610099" y="2077240"/>
            <a:ext cx="6504347" cy="1631216"/>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تجربة العميل: </a:t>
            </a:r>
            <a:r>
              <a:rPr lang="ar-SA" sz="2800" dirty="0" smtClean="0">
                <a:effectLst/>
                <a:latin typeface="Alexandria"/>
                <a:ea typeface="Calibri" panose="020F0502020204030204" pitchFamily="34" charset="0"/>
              </a:rPr>
              <a:t>تجربة العميل هي انعكاس لتجربة الموظف لا يمكن لموظف يعمل في بيئة سامة أن يقدم خدمة عملاء مُبهرة تبني سمعة إيجابية.  </a:t>
            </a:r>
            <a:endParaRPr lang="en-US" sz="2800" dirty="0">
              <a:effectLst/>
              <a:latin typeface="Alexandria"/>
              <a:ea typeface="Calibri" panose="020F0502020204030204" pitchFamily="34" charset="0"/>
            </a:endParaRPr>
          </a:p>
        </p:txBody>
      </p:sp>
      <p:sp>
        <p:nvSpPr>
          <p:cNvPr id="12" name="مستطيل 11"/>
          <p:cNvSpPr/>
          <p:nvPr/>
        </p:nvSpPr>
        <p:spPr>
          <a:xfrm>
            <a:off x="5191124" y="4045636"/>
            <a:ext cx="5932231" cy="2144177"/>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الموظف كنقطة تماس: </a:t>
            </a:r>
            <a:r>
              <a:rPr lang="ar-SA" sz="2800" dirty="0" smtClean="0">
                <a:effectLst/>
                <a:latin typeface="Alexandria"/>
                <a:ea typeface="Calibri" panose="020F0502020204030204" pitchFamily="34" charset="0"/>
              </a:rPr>
              <a:t>عندما يتعامل العميل مع موظف سعيد ومؤمن بقيمه فإنه يتلقى خدمة تفوق توقعاته هذه التجربة هي التي تشكل حكمه النهائي على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758" y="1882201"/>
            <a:ext cx="2657475" cy="1714500"/>
          </a:xfrm>
          <a:prstGeom prst="rect">
            <a:avLst/>
          </a:prstGeom>
        </p:spPr>
      </p:pic>
      <p:pic>
        <p:nvPicPr>
          <p:cNvPr id="6" name="صورة 5"/>
          <p:cNvPicPr>
            <a:picLocks noChangeAspect="1"/>
          </p:cNvPicPr>
          <p:nvPr/>
        </p:nvPicPr>
        <p:blipFill rotWithShape="1">
          <a:blip r:embed="rId4"/>
          <a:srcRect l="4904" t="1293" r="7043" b="2097"/>
          <a:stretch/>
        </p:blipFill>
        <p:spPr>
          <a:xfrm>
            <a:off x="970766" y="3759756"/>
            <a:ext cx="3305175" cy="2314031"/>
          </a:xfrm>
          <a:prstGeom prst="ellipse">
            <a:avLst/>
          </a:prstGeom>
          <a:ln>
            <a:noFill/>
          </a:ln>
          <a:effectLst>
            <a:softEdge rad="112500"/>
          </a:effectLst>
        </p:spPr>
      </p:pic>
    </p:spTree>
    <p:extLst>
      <p:ext uri="{BB962C8B-B14F-4D97-AF65-F5344CB8AC3E}">
        <p14:creationId xmlns:p14="http://schemas.microsoft.com/office/powerpoint/2010/main" val="27933340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randombar(horizontal)">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6743"/>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346300" y="1298877"/>
            <a:ext cx="4545415"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عندما يتحول السفير إلى ناقد</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1123453" y="1964877"/>
            <a:ext cx="6504347"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العملية لها وجهان فالموظف الذي يشعر بالظلم أو عدم التقدير هو أكبر مهدد للسمعة.  </a:t>
            </a:r>
            <a:endParaRPr lang="en-US" sz="2800" dirty="0">
              <a:effectLst/>
              <a:latin typeface="Alexandria"/>
              <a:ea typeface="Calibri" panose="020F0502020204030204" pitchFamily="34" charset="0"/>
            </a:endParaRPr>
          </a:p>
        </p:txBody>
      </p:sp>
      <p:sp>
        <p:nvSpPr>
          <p:cNvPr id="12" name="مستطيل 11"/>
          <p:cNvSpPr/>
          <p:nvPr/>
        </p:nvSpPr>
        <p:spPr>
          <a:xfrm>
            <a:off x="843458" y="3254825"/>
            <a:ext cx="6724975"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التسريبات: </a:t>
            </a:r>
            <a:r>
              <a:rPr lang="ar-SA" sz="2800" dirty="0" smtClean="0">
                <a:effectLst/>
                <a:latin typeface="Alexandria"/>
                <a:ea typeface="Calibri" panose="020F0502020204030204" pitchFamily="34" charset="0"/>
              </a:rPr>
              <a:t>الثقافات السامة تؤدي إلى خروج أسرار العمل للعلن بشكل مشوه.</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r="41887"/>
          <a:stretch/>
        </p:blipFill>
        <p:spPr>
          <a:xfrm>
            <a:off x="7789762" y="1516284"/>
            <a:ext cx="5197928" cy="4548850"/>
          </a:xfrm>
          <a:prstGeom prst="rect">
            <a:avLst/>
          </a:prstGeom>
        </p:spPr>
      </p:pic>
      <p:sp>
        <p:nvSpPr>
          <p:cNvPr id="13" name="مستطيل 12"/>
          <p:cNvSpPr/>
          <p:nvPr/>
        </p:nvSpPr>
        <p:spPr>
          <a:xfrm>
            <a:off x="850697" y="4577212"/>
            <a:ext cx="6724975" cy="1631216"/>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العدوى السلبية: </a:t>
            </a:r>
            <a:r>
              <a:rPr lang="ar-SA" sz="2800" dirty="0" smtClean="0">
                <a:effectLst/>
                <a:latin typeface="Alexandria"/>
                <a:ea typeface="Calibri" panose="020F0502020204030204" pitchFamily="34" charset="0"/>
              </a:rPr>
              <a:t>شكوى موظف واحد قد تنفر عشرات المواهب من الانضمام إلى المؤسسة مما يضر بسمعة صاحب العمل</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53079484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2449"/>
            <a:ext cx="5286555" cy="5080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23470" y="89590"/>
            <a:ext cx="450305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الموظف كسفير للسمعة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4390241" y="1330546"/>
            <a:ext cx="3033229"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مستويات سفراء السمعة</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1038225" y="2077240"/>
            <a:ext cx="1007622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يتساوى جميع الموظفين في تمثيل السمعة بل ينقسموا عادةً إلى ثلاثة مستويات كالآتي:</a:t>
            </a:r>
            <a:endParaRPr lang="en-US" sz="2800" dirty="0">
              <a:effectLst/>
              <a:latin typeface="Alexandria"/>
              <a:ea typeface="Calibri" panose="020F0502020204030204" pitchFamily="34" charset="0"/>
            </a:endParaRPr>
          </a:p>
        </p:txBody>
      </p:sp>
      <p:graphicFrame>
        <p:nvGraphicFramePr>
          <p:cNvPr id="4" name="جدول 3"/>
          <p:cNvGraphicFramePr>
            <a:graphicFrameLocks noGrp="1"/>
          </p:cNvGraphicFramePr>
          <p:nvPr>
            <p:extLst>
              <p:ext uri="{D42A27DB-BD31-4B8C-83A1-F6EECF244321}">
                <p14:modId xmlns:p14="http://schemas.microsoft.com/office/powerpoint/2010/main" val="637236801"/>
              </p:ext>
            </p:extLst>
          </p:nvPr>
        </p:nvGraphicFramePr>
        <p:xfrm>
          <a:off x="1262188" y="2682534"/>
          <a:ext cx="9542230" cy="3352800"/>
        </p:xfrm>
        <a:graphic>
          <a:graphicData uri="http://schemas.openxmlformats.org/drawingml/2006/table">
            <a:tbl>
              <a:tblPr rtl="1" firstRow="1" bandRow="1">
                <a:tableStyleId>{5C22544A-7EE6-4342-B048-85BDC9FD1C3A}</a:tableStyleId>
              </a:tblPr>
              <a:tblGrid>
                <a:gridCol w="1675208">
                  <a:extLst>
                    <a:ext uri="{9D8B030D-6E8A-4147-A177-3AD203B41FA5}">
                      <a16:colId xmlns:a16="http://schemas.microsoft.com/office/drawing/2014/main" val="4115511420"/>
                    </a:ext>
                  </a:extLst>
                </a:gridCol>
                <a:gridCol w="2404195">
                  <a:extLst>
                    <a:ext uri="{9D8B030D-6E8A-4147-A177-3AD203B41FA5}">
                      <a16:colId xmlns:a16="http://schemas.microsoft.com/office/drawing/2014/main" val="600247619"/>
                    </a:ext>
                  </a:extLst>
                </a:gridCol>
                <a:gridCol w="5462827">
                  <a:extLst>
                    <a:ext uri="{9D8B030D-6E8A-4147-A177-3AD203B41FA5}">
                      <a16:colId xmlns:a16="http://schemas.microsoft.com/office/drawing/2014/main" val="1760713767"/>
                    </a:ext>
                  </a:extLst>
                </a:gridCol>
              </a:tblGrid>
              <a:tr h="370840">
                <a:tc>
                  <a:txBody>
                    <a:bodyPr/>
                    <a:lstStyle/>
                    <a:p>
                      <a:pPr algn="ctr" rtl="1"/>
                      <a:r>
                        <a:rPr lang="ar-SA" sz="2800" dirty="0" smtClean="0"/>
                        <a:t>المستوى</a:t>
                      </a:r>
                      <a:endParaRPr lang="ar-SA" sz="2800" dirty="0"/>
                    </a:p>
                  </a:txBody>
                  <a:tcPr/>
                </a:tc>
                <a:tc>
                  <a:txBody>
                    <a:bodyPr/>
                    <a:lstStyle/>
                    <a:p>
                      <a:pPr algn="ctr" rtl="1"/>
                      <a:r>
                        <a:rPr lang="ar-SA" sz="2800" dirty="0" smtClean="0"/>
                        <a:t>التسمية</a:t>
                      </a:r>
                      <a:endParaRPr lang="ar-SA" sz="2800" dirty="0"/>
                    </a:p>
                  </a:txBody>
                  <a:tcPr/>
                </a:tc>
                <a:tc>
                  <a:txBody>
                    <a:bodyPr/>
                    <a:lstStyle/>
                    <a:p>
                      <a:pPr algn="ctr" rtl="1"/>
                      <a:r>
                        <a:rPr lang="ar-SA" sz="2800" dirty="0" smtClean="0"/>
                        <a:t>السلوك</a:t>
                      </a:r>
                      <a:endParaRPr lang="ar-SA" sz="2800" dirty="0"/>
                    </a:p>
                  </a:txBody>
                  <a:tcPr/>
                </a:tc>
                <a:extLst>
                  <a:ext uri="{0D108BD9-81ED-4DB2-BD59-A6C34878D82A}">
                    <a16:rowId xmlns:a16="http://schemas.microsoft.com/office/drawing/2014/main" val="3570570952"/>
                  </a:ext>
                </a:extLst>
              </a:tr>
              <a:tr h="370840">
                <a:tc>
                  <a:txBody>
                    <a:bodyPr/>
                    <a:lstStyle/>
                    <a:p>
                      <a:pPr algn="ctr" rtl="1"/>
                      <a:r>
                        <a:rPr lang="ar-SA" sz="2800" dirty="0" smtClean="0"/>
                        <a:t>الأول</a:t>
                      </a:r>
                      <a:endParaRPr lang="ar-SA" sz="2800" dirty="0"/>
                    </a:p>
                  </a:txBody>
                  <a:tcPr/>
                </a:tc>
                <a:tc>
                  <a:txBody>
                    <a:bodyPr/>
                    <a:lstStyle/>
                    <a:p>
                      <a:pPr algn="ctr" rtl="1"/>
                      <a:r>
                        <a:rPr lang="ar-SA" sz="2800" dirty="0" smtClean="0"/>
                        <a:t>السفير العفوي</a:t>
                      </a:r>
                      <a:endParaRPr lang="ar-SA" sz="2800" dirty="0"/>
                    </a:p>
                  </a:txBody>
                  <a:tcPr/>
                </a:tc>
                <a:tc>
                  <a:txBody>
                    <a:bodyPr/>
                    <a:lstStyle/>
                    <a:p>
                      <a:pPr algn="ctr" rtl="1"/>
                      <a:r>
                        <a:rPr lang="ar-SA" sz="2800" dirty="0" smtClean="0"/>
                        <a:t>يؤدي عمله بإخلاص</a:t>
                      </a:r>
                      <a:r>
                        <a:rPr lang="ar-SA" sz="2800" baseline="0" dirty="0" smtClean="0"/>
                        <a:t> ويترك انطباعاً إيجابياً لدى كل من يقابله</a:t>
                      </a:r>
                      <a:endParaRPr lang="ar-SA" sz="2800" dirty="0"/>
                    </a:p>
                  </a:txBody>
                  <a:tcPr/>
                </a:tc>
                <a:extLst>
                  <a:ext uri="{0D108BD9-81ED-4DB2-BD59-A6C34878D82A}">
                    <a16:rowId xmlns:a16="http://schemas.microsoft.com/office/drawing/2014/main" val="3906078328"/>
                  </a:ext>
                </a:extLst>
              </a:tr>
              <a:tr h="370840">
                <a:tc>
                  <a:txBody>
                    <a:bodyPr/>
                    <a:lstStyle/>
                    <a:p>
                      <a:pPr algn="ctr" rtl="1"/>
                      <a:r>
                        <a:rPr lang="ar-SA" sz="2800" dirty="0" smtClean="0"/>
                        <a:t>الثاني</a:t>
                      </a:r>
                      <a:endParaRPr lang="ar-SA" sz="2800" dirty="0"/>
                    </a:p>
                  </a:txBody>
                  <a:tcPr/>
                </a:tc>
                <a:tc>
                  <a:txBody>
                    <a:bodyPr/>
                    <a:lstStyle/>
                    <a:p>
                      <a:pPr algn="ctr" rtl="1"/>
                      <a:r>
                        <a:rPr lang="ar-SA" sz="2800" dirty="0" smtClean="0"/>
                        <a:t>السفير الرقمي</a:t>
                      </a:r>
                      <a:endParaRPr lang="ar-SA" sz="2800" dirty="0"/>
                    </a:p>
                  </a:txBody>
                  <a:tcPr/>
                </a:tc>
                <a:tc>
                  <a:txBody>
                    <a:bodyPr/>
                    <a:lstStyle/>
                    <a:p>
                      <a:pPr algn="ctr" rtl="1"/>
                      <a:r>
                        <a:rPr lang="ar-SA" sz="2800" dirty="0" smtClean="0"/>
                        <a:t>الموظف الذي</a:t>
                      </a:r>
                      <a:r>
                        <a:rPr lang="ar-SA" sz="2800" baseline="0" dirty="0" smtClean="0"/>
                        <a:t> يشارك نجاحات المؤسسة وقيمها عبر منصات التواصل.</a:t>
                      </a:r>
                      <a:endParaRPr lang="ar-SA" sz="2800" dirty="0"/>
                    </a:p>
                  </a:txBody>
                  <a:tcPr/>
                </a:tc>
                <a:extLst>
                  <a:ext uri="{0D108BD9-81ED-4DB2-BD59-A6C34878D82A}">
                    <a16:rowId xmlns:a16="http://schemas.microsoft.com/office/drawing/2014/main" val="38248864"/>
                  </a:ext>
                </a:extLst>
              </a:tr>
              <a:tr h="370840">
                <a:tc>
                  <a:txBody>
                    <a:bodyPr/>
                    <a:lstStyle/>
                    <a:p>
                      <a:pPr algn="ctr" rtl="1"/>
                      <a:r>
                        <a:rPr lang="ar-SA" sz="2800" dirty="0" smtClean="0"/>
                        <a:t>الثالث</a:t>
                      </a:r>
                      <a:endParaRPr lang="ar-SA" sz="2800" dirty="0"/>
                    </a:p>
                  </a:txBody>
                  <a:tcPr/>
                </a:tc>
                <a:tc>
                  <a:txBody>
                    <a:bodyPr/>
                    <a:lstStyle/>
                    <a:p>
                      <a:pPr algn="ctr" rtl="1"/>
                      <a:r>
                        <a:rPr lang="ar-SA" sz="2800" dirty="0" smtClean="0"/>
                        <a:t>المدافع الجسور</a:t>
                      </a:r>
                      <a:endParaRPr lang="ar-SA" sz="2800" dirty="0"/>
                    </a:p>
                  </a:txBody>
                  <a:tcPr/>
                </a:tc>
                <a:tc>
                  <a:txBody>
                    <a:bodyPr/>
                    <a:lstStyle/>
                    <a:p>
                      <a:pPr algn="ctr" rtl="1"/>
                      <a:r>
                        <a:rPr lang="ar-SA" sz="2800" dirty="0" smtClean="0"/>
                        <a:t>الموظف الذي يصحح المعلومات المغلوطة عن مؤسسته في وقت </a:t>
                      </a:r>
                      <a:r>
                        <a:rPr lang="ar-SA" sz="2800" dirty="0" smtClean="0"/>
                        <a:t>الأزمات </a:t>
                      </a:r>
                      <a:r>
                        <a:rPr lang="ar-SA" sz="2800" dirty="0" smtClean="0"/>
                        <a:t>بدافع الانتماء</a:t>
                      </a:r>
                      <a:endParaRPr lang="ar-SA" sz="2800" dirty="0"/>
                    </a:p>
                  </a:txBody>
                  <a:tcPr/>
                </a:tc>
                <a:extLst>
                  <a:ext uri="{0D108BD9-81ED-4DB2-BD59-A6C34878D82A}">
                    <a16:rowId xmlns:a16="http://schemas.microsoft.com/office/drawing/2014/main" val="808973605"/>
                  </a:ext>
                </a:extLst>
              </a:tr>
            </a:tbl>
          </a:graphicData>
        </a:graphic>
      </p:graphicFrame>
    </p:spTree>
    <p:extLst>
      <p:ext uri="{BB962C8B-B14F-4D97-AF65-F5344CB8AC3E}">
        <p14:creationId xmlns:p14="http://schemas.microsoft.com/office/powerpoint/2010/main" val="428891624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5"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vertic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2449"/>
            <a:ext cx="5286555" cy="5080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23470" y="89590"/>
            <a:ext cx="450305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الموظف كسفير للسمعة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698547" y="1363110"/>
            <a:ext cx="5715784"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كيف يتحول الموظف إلى سفير (المتطلبات)</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1038225" y="2077240"/>
            <a:ext cx="1007622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يمكن إجبار الموظف على أن يكون سفيراً بل يجب دفعه للرغبة بذلك من خلال:</a:t>
            </a:r>
            <a:endParaRPr lang="en-US" sz="2800" dirty="0">
              <a:effectLst/>
              <a:latin typeface="Alexandria"/>
              <a:ea typeface="Calibri" panose="020F0502020204030204" pitchFamily="34" charset="0"/>
            </a:endParaRPr>
          </a:p>
        </p:txBody>
      </p:sp>
      <p:sp>
        <p:nvSpPr>
          <p:cNvPr id="11" name="مستطيل 10"/>
          <p:cNvSpPr/>
          <p:nvPr/>
        </p:nvSpPr>
        <p:spPr>
          <a:xfrm>
            <a:off x="895351" y="2658670"/>
            <a:ext cx="10295294" cy="1071768"/>
          </a:xfrm>
          <a:prstGeom prst="rect">
            <a:avLst/>
          </a:prstGeom>
        </p:spPr>
        <p:txBody>
          <a:bodyPr wrap="square">
            <a:spAutoFit/>
          </a:bodyPr>
          <a:lstStyle/>
          <a:p>
            <a:pPr algn="justLow" rtl="1">
              <a:lnSpc>
                <a:spcPts val="4000"/>
              </a:lnSpc>
              <a:spcAft>
                <a:spcPts val="0"/>
              </a:spcAft>
            </a:pPr>
            <a:r>
              <a:rPr lang="ar-SA" sz="2800" b="1" dirty="0">
                <a:latin typeface="Alexandria"/>
                <a:ea typeface="Calibri" panose="020F0502020204030204" pitchFamily="34" charset="0"/>
              </a:rPr>
              <a:t>ا</a:t>
            </a:r>
            <a:r>
              <a:rPr lang="ar-SA" sz="2800" b="1" dirty="0" smtClean="0">
                <a:effectLst/>
                <a:latin typeface="Alexandria"/>
                <a:ea typeface="Calibri" panose="020F0502020204030204" pitchFamily="34" charset="0"/>
              </a:rPr>
              <a:t>لفخر المؤسسي: </a:t>
            </a:r>
            <a:r>
              <a:rPr lang="ar-SA" sz="2800" dirty="0" smtClean="0">
                <a:effectLst/>
                <a:latin typeface="Alexandria"/>
                <a:ea typeface="Calibri" panose="020F0502020204030204" pitchFamily="34" charset="0"/>
              </a:rPr>
              <a:t>لا يمكن لشخص أن يسوق لشيء لا يفخر به الفخر يأتي من عدالة الرواتب وبيئة العمل المريحة، والهدف النبيل للمنظمة.</a:t>
            </a:r>
            <a:endParaRPr lang="en-US" sz="2800" dirty="0">
              <a:effectLst/>
              <a:latin typeface="Alexandria"/>
              <a:ea typeface="Calibri" panose="020F0502020204030204" pitchFamily="34" charset="0"/>
            </a:endParaRPr>
          </a:p>
        </p:txBody>
      </p:sp>
      <p:sp>
        <p:nvSpPr>
          <p:cNvPr id="12" name="مستطيل 11"/>
          <p:cNvSpPr/>
          <p:nvPr/>
        </p:nvSpPr>
        <p:spPr>
          <a:xfrm>
            <a:off x="971551" y="3882048"/>
            <a:ext cx="10219094" cy="1118255"/>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الوضوح القيمي</a:t>
            </a:r>
            <a:r>
              <a:rPr lang="ar-SA" sz="2800" dirty="0" smtClean="0">
                <a:latin typeface="Alexandria"/>
                <a:ea typeface="Calibri" panose="020F0502020204030204" pitchFamily="34" charset="0"/>
              </a:rPr>
              <a:t>: يجب أن يعرف الموظف ماذا نمثل؟ إذا لم يفهم الموظف قيّم المؤسسة مثل (الأمانة – الابتكار) فكيف سيعكسها </a:t>
            </a:r>
            <a:r>
              <a:rPr lang="ar-SA" sz="2800" dirty="0" smtClean="0">
                <a:latin typeface="Alexandria"/>
                <a:ea typeface="Calibri" panose="020F0502020204030204" pitchFamily="34" charset="0"/>
              </a:rPr>
              <a:t>للآخرين</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4" name="مستطيل 13"/>
          <p:cNvSpPr/>
          <p:nvPr/>
        </p:nvSpPr>
        <p:spPr>
          <a:xfrm>
            <a:off x="895352" y="5071722"/>
            <a:ext cx="10295294"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التمكين: </a:t>
            </a:r>
            <a:r>
              <a:rPr lang="ar-SA" sz="2800" dirty="0" smtClean="0">
                <a:latin typeface="Alexandria"/>
                <a:ea typeface="Calibri" panose="020F0502020204030204" pitchFamily="34" charset="0"/>
              </a:rPr>
              <a:t>السفير يحتاج لصلاحيات عندما تمنح الموظف الثقة ليحل مشكلة عميل دون الرجوع للمدير أنت تصنع بطلاً في نظر الجمهور.</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9089465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2449"/>
            <a:ext cx="5286555" cy="5080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23470" y="89590"/>
            <a:ext cx="4503058"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الموظف كسفير للسمعة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698547" y="1363110"/>
            <a:ext cx="5715784"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استراتيجية بناء السفراء (خارطة طريق للقادة)</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1333001" y="2030884"/>
            <a:ext cx="7628296"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لتحقيق هذا المحور في الواقع يجب على المؤسسة القيام بالآتي:</a:t>
            </a:r>
            <a:endParaRPr lang="en-US" sz="2800" dirty="0">
              <a:effectLst/>
              <a:latin typeface="Alexandria"/>
              <a:ea typeface="Calibri" panose="020F0502020204030204" pitchFamily="34" charset="0"/>
            </a:endParaRPr>
          </a:p>
        </p:txBody>
      </p:sp>
      <p:sp>
        <p:nvSpPr>
          <p:cNvPr id="11" name="مستطيل 10"/>
          <p:cNvSpPr/>
          <p:nvPr/>
        </p:nvSpPr>
        <p:spPr>
          <a:xfrm>
            <a:off x="257175" y="2690878"/>
            <a:ext cx="9180870" cy="605294"/>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الاستثمار في التسويق الداخلي</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بيع الرؤية للموظفين قبل بيع المنتج للعملاء.</a:t>
            </a:r>
            <a:endParaRPr lang="en-US" sz="2800" dirty="0">
              <a:effectLst/>
              <a:latin typeface="Alexandria"/>
              <a:ea typeface="Calibri" panose="020F0502020204030204" pitchFamily="34" charset="0"/>
            </a:endParaRPr>
          </a:p>
        </p:txBody>
      </p:sp>
      <p:sp>
        <p:nvSpPr>
          <p:cNvPr id="12" name="مستطيل 11"/>
          <p:cNvSpPr/>
          <p:nvPr/>
        </p:nvSpPr>
        <p:spPr>
          <a:xfrm>
            <a:off x="895351" y="3491001"/>
            <a:ext cx="8542693" cy="1118255"/>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التدريب السلوكي</a:t>
            </a:r>
            <a:r>
              <a:rPr lang="ar-SA" sz="2800" dirty="0" smtClean="0">
                <a:latin typeface="Alexandria"/>
                <a:ea typeface="Calibri" panose="020F0502020204030204" pitchFamily="34" charset="0"/>
              </a:rPr>
              <a:t>: تعليم الموظفين مهارات التواصل وكيفية تمثيل العلامة التجارية.</a:t>
            </a:r>
            <a:endParaRPr lang="en-US" sz="2800" dirty="0">
              <a:effectLst/>
              <a:latin typeface="Alexandria"/>
              <a:ea typeface="Calibri" panose="020F0502020204030204" pitchFamily="34" charset="0"/>
            </a:endParaRPr>
          </a:p>
        </p:txBody>
      </p:sp>
      <p:sp>
        <p:nvSpPr>
          <p:cNvPr id="14" name="مستطيل 13"/>
          <p:cNvSpPr/>
          <p:nvPr/>
        </p:nvSpPr>
        <p:spPr>
          <a:xfrm>
            <a:off x="1076323" y="4831181"/>
            <a:ext cx="8361721" cy="605294"/>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التمكين: </a:t>
            </a:r>
            <a:r>
              <a:rPr lang="ar-SA" sz="2800" dirty="0" smtClean="0">
                <a:latin typeface="Alexandria"/>
                <a:ea typeface="Calibri" panose="020F0502020204030204" pitchFamily="34" charset="0"/>
              </a:rPr>
              <a:t>تكريم الموظف الذي يجسد قيّم المؤسسة ليكون قدوة لغيره.</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8044" y="1483016"/>
            <a:ext cx="3671889" cy="4575035"/>
          </a:xfrm>
          <a:prstGeom prst="rect">
            <a:avLst/>
          </a:prstGeom>
        </p:spPr>
      </p:pic>
    </p:spTree>
    <p:extLst>
      <p:ext uri="{BB962C8B-B14F-4D97-AF65-F5344CB8AC3E}">
        <p14:creationId xmlns:p14="http://schemas.microsoft.com/office/powerpoint/2010/main" val="3833470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6"/>
            <a:ext cx="732490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425" y="1081266"/>
            <a:ext cx="11449050" cy="5462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34500" y="89590"/>
            <a:ext cx="2592028"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أمثلة عملية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6353175" y="1363110"/>
            <a:ext cx="2061156" cy="654988"/>
          </a:xfrm>
          <a:prstGeom prst="rect">
            <a:avLst/>
          </a:prstGeom>
        </p:spPr>
        <p:txBody>
          <a:bodyPr wrap="square">
            <a:spAutoFit/>
          </a:bodyPr>
          <a:lstStyle/>
          <a:p>
            <a:pPr algn="justLow" rtl="1">
              <a:lnSpc>
                <a:spcPts val="5000"/>
              </a:lnSpc>
              <a:spcAft>
                <a:spcPts val="0"/>
              </a:spcAft>
            </a:pP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6181725" y="3714369"/>
            <a:ext cx="5343525" cy="2400657"/>
          </a:xfrm>
          <a:prstGeom prst="rect">
            <a:avLst/>
          </a:prstGeom>
        </p:spPr>
        <p:txBody>
          <a:bodyPr wrap="square">
            <a:spAutoFit/>
          </a:bodyPr>
          <a:lstStyle/>
          <a:p>
            <a:pPr algn="ctr" rtl="1">
              <a:lnSpc>
                <a:spcPts val="3000"/>
              </a:lnSpc>
              <a:spcAft>
                <a:spcPts val="0"/>
              </a:spcAft>
            </a:pPr>
            <a:r>
              <a:rPr lang="ar-SA" sz="2800" b="1" dirty="0" smtClean="0">
                <a:solidFill>
                  <a:srgbClr val="FF0000"/>
                </a:solidFill>
                <a:latin typeface="Alexandria"/>
                <a:ea typeface="Calibri" panose="020F0502020204030204" pitchFamily="34" charset="0"/>
              </a:rPr>
              <a:t>تقديم السعادة</a:t>
            </a:r>
          </a:p>
          <a:p>
            <a:pPr algn="justLow" rtl="1">
              <a:lnSpc>
                <a:spcPts val="3000"/>
              </a:lnSpc>
              <a:spcAft>
                <a:spcPts val="0"/>
              </a:spcAft>
            </a:pPr>
            <a:r>
              <a:rPr lang="ar-SA" sz="2800" dirty="0" smtClean="0">
                <a:effectLst/>
                <a:latin typeface="Alexandria"/>
                <a:ea typeface="Calibri" panose="020F0502020204030204" pitchFamily="34" charset="0"/>
              </a:rPr>
              <a:t>تعتبر النموذج الذهبي في تحويل الموظف إلى سفير حيث تؤمن الشركة بأن خدمة العملاء ليست قسماً بل هي الشركة بأكملها لديهم ثقافة تمنح الموظف صلاحية كاملة لإسعاد العملاء دون الرجوع للمدير</a:t>
            </a:r>
            <a:endParaRPr lang="en-US" sz="2800" dirty="0">
              <a:effectLst/>
              <a:latin typeface="Alexandria"/>
              <a:ea typeface="Calibri" panose="020F0502020204030204" pitchFamily="34" charset="0"/>
            </a:endParaRPr>
          </a:p>
        </p:txBody>
      </p:sp>
      <p:sp>
        <p:nvSpPr>
          <p:cNvPr id="14" name="مستطيل 13"/>
          <p:cNvSpPr/>
          <p:nvPr/>
        </p:nvSpPr>
        <p:spPr>
          <a:xfrm>
            <a:off x="661987" y="3602909"/>
            <a:ext cx="5176837" cy="2528897"/>
          </a:xfrm>
          <a:prstGeom prst="rect">
            <a:avLst/>
          </a:prstGeom>
        </p:spPr>
        <p:txBody>
          <a:bodyPr wrap="square">
            <a:spAutoFit/>
          </a:bodyPr>
          <a:lstStyle/>
          <a:p>
            <a:pPr algn="ctr" rtl="1">
              <a:lnSpc>
                <a:spcPts val="4000"/>
              </a:lnSpc>
              <a:spcAft>
                <a:spcPts val="0"/>
              </a:spcAft>
            </a:pPr>
            <a:r>
              <a:rPr lang="ar-SA" sz="2800" b="1" dirty="0" smtClean="0">
                <a:solidFill>
                  <a:srgbClr val="FF0000"/>
                </a:solidFill>
                <a:latin typeface="Alexandria"/>
                <a:ea typeface="Calibri" panose="020F0502020204030204" pitchFamily="34" charset="0"/>
              </a:rPr>
              <a:t>سيدات وسادة يخدمون سيدات وسادة</a:t>
            </a:r>
          </a:p>
          <a:p>
            <a:pPr algn="justLow" rtl="1">
              <a:lnSpc>
                <a:spcPts val="3000"/>
              </a:lnSpc>
              <a:spcAft>
                <a:spcPts val="0"/>
              </a:spcAft>
            </a:pPr>
            <a:r>
              <a:rPr lang="ar-SA" sz="2800" dirty="0" smtClean="0">
                <a:effectLst/>
                <a:latin typeface="Alexandria"/>
                <a:ea typeface="Calibri" panose="020F0502020204030204" pitchFamily="34" charset="0"/>
              </a:rPr>
              <a:t>هذا الشعار ليس مجرد جملة بل هو دستور ثقافي حيث تمنح الشركة كل موظف بمن فيهم عمال النظافة ميزانية تصل إلى ألفي دولار يومياً لاستخدامها في حل مشكلة أي نزيل أو إبهاره دون الحاجة لأخذ إذن رسمي.</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1325" y="1298925"/>
            <a:ext cx="4438650" cy="2133600"/>
          </a:xfrm>
          <a:prstGeom prst="rect">
            <a:avLst/>
          </a:prstGeom>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1525" y="1330718"/>
            <a:ext cx="4524375" cy="2167861"/>
          </a:xfrm>
          <a:prstGeom prst="rect">
            <a:avLst/>
          </a:prstGeom>
        </p:spPr>
      </p:pic>
    </p:spTree>
    <p:extLst>
      <p:ext uri="{BB962C8B-B14F-4D97-AF65-F5344CB8AC3E}">
        <p14:creationId xmlns:p14="http://schemas.microsoft.com/office/powerpoint/2010/main" val="32734259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الثقافة التنظيمية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428216" y="1352378"/>
            <a:ext cx="4344184"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الثقافة كصمام أمان في الأزمات</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1514169" y="2077240"/>
            <a:ext cx="9600278"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قبل وقوع أي أزمة تبني الثقافة التنظيمية ما نسميه رصيد الثقة من خلال:</a:t>
            </a:r>
            <a:endParaRPr lang="en-US" sz="2800" dirty="0">
              <a:effectLst/>
              <a:latin typeface="Alexandria"/>
              <a:ea typeface="Calibri" panose="020F0502020204030204" pitchFamily="34" charset="0"/>
            </a:endParaRPr>
          </a:p>
        </p:txBody>
      </p:sp>
      <p:sp>
        <p:nvSpPr>
          <p:cNvPr id="12" name="مستطيل 11"/>
          <p:cNvSpPr/>
          <p:nvPr/>
        </p:nvSpPr>
        <p:spPr>
          <a:xfrm>
            <a:off x="4581831" y="2822900"/>
            <a:ext cx="6679174"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المؤسسة التي تمتلك ثقافة قوية وصادقة تمتلك حصانة نسبية عندما تقع في خطأ يميل الجمهور لإعطائها فرصة ثانية لأن تاريخها الثقافي يشفع لها</a:t>
            </a:r>
            <a:endParaRPr lang="en-US" sz="2800" dirty="0">
              <a:effectLst/>
              <a:latin typeface="Alexandria"/>
              <a:ea typeface="Calibri" panose="020F0502020204030204" pitchFamily="34" charset="0"/>
            </a:endParaRPr>
          </a:p>
        </p:txBody>
      </p:sp>
      <p:sp>
        <p:nvSpPr>
          <p:cNvPr id="11" name="مستطيل 10"/>
          <p:cNvSpPr/>
          <p:nvPr/>
        </p:nvSpPr>
        <p:spPr>
          <a:xfrm>
            <a:off x="4581831" y="4652887"/>
            <a:ext cx="6679174"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الفرق بين الأزمة والانهيار: الأزمة هي حدث طارئ أما الانهيار فهو فشل الثقافة في التعامل مع هذا الحدث</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698" y="2920180"/>
            <a:ext cx="3381683" cy="3047607"/>
          </a:xfrm>
          <a:prstGeom prst="rect">
            <a:avLst/>
          </a:prstGeom>
        </p:spPr>
      </p:pic>
    </p:spTree>
    <p:extLst>
      <p:ext uri="{BB962C8B-B14F-4D97-AF65-F5344CB8AC3E}">
        <p14:creationId xmlns:p14="http://schemas.microsoft.com/office/powerpoint/2010/main" val="37610220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87034"/>
            <a:ext cx="39011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94322" y="227840"/>
            <a:ext cx="5781367" cy="733534"/>
          </a:xfrm>
          <a:prstGeom prst="rect">
            <a:avLst/>
          </a:prstGeom>
        </p:spPr>
        <p:txBody>
          <a:bodyPr wrap="square">
            <a:spAutoFit/>
          </a:bodyPr>
          <a:lstStyle/>
          <a:p>
            <a:pPr algn="justLow" rtl="1">
              <a:lnSpc>
                <a:spcPts val="5000"/>
              </a:lnSpc>
              <a:spcAft>
                <a:spcPts val="0"/>
              </a:spcAft>
            </a:pPr>
            <a:r>
              <a:rPr lang="ar-SA" sz="4400" b="1" dirty="0">
                <a:solidFill>
                  <a:srgbClr val="FF0000"/>
                </a:solidFill>
                <a:latin typeface="Alexandria"/>
                <a:ea typeface="Calibri" panose="020F0502020204030204" pitchFamily="34" charset="0"/>
              </a:rPr>
              <a:t>الثقافة كصمام أمان في الأزمات</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2362020" y="1352378"/>
            <a:ext cx="6093722"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كيف تعمل الثقافة كصمام أمان في الأزمات (الآليات)</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884903" y="2077240"/>
            <a:ext cx="10229544"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سرعة التدفق المعلوماتي (تحطيم ثقافة الصمت): في الثقافات البيروقراطية أو القائمة على الخوف يتم إخفاء الأخطاء خوفاً من العقاب مما يؤدي إلى انفجار الأزمة لاحقاً بشكل كارثي أما الثقافة الصحيحة: </a:t>
            </a:r>
            <a:endParaRPr lang="en-US" sz="2800" dirty="0">
              <a:effectLst/>
              <a:latin typeface="Alexandria"/>
              <a:ea typeface="Calibri" panose="020F0502020204030204" pitchFamily="34" charset="0"/>
            </a:endParaRPr>
          </a:p>
        </p:txBody>
      </p:sp>
      <p:sp>
        <p:nvSpPr>
          <p:cNvPr id="11" name="مستطيل 10"/>
          <p:cNvSpPr/>
          <p:nvPr/>
        </p:nvSpPr>
        <p:spPr>
          <a:xfrm>
            <a:off x="4312584" y="3798224"/>
            <a:ext cx="6679174"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تشجع الموظف على التبليغ عن الخطأ فور وقوعه.</a:t>
            </a:r>
            <a:endParaRPr lang="en-US" sz="2800" dirty="0">
              <a:effectLst/>
              <a:latin typeface="Alexandria"/>
              <a:ea typeface="Calibri" panose="020F0502020204030204" pitchFamily="34" charset="0"/>
            </a:endParaRPr>
          </a:p>
        </p:txBody>
      </p:sp>
      <p:sp>
        <p:nvSpPr>
          <p:cNvPr id="13" name="مستطيل 12"/>
          <p:cNvSpPr/>
          <p:nvPr/>
        </p:nvSpPr>
        <p:spPr>
          <a:xfrm>
            <a:off x="4435273" y="4738129"/>
            <a:ext cx="6679174"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السماح للمعلومات بالوصول للقيادة بسرعة مما يمكنها من احتواء الأزمة قبل أن تصبح قضية رأي عام.</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b="9666"/>
          <a:stretch/>
        </p:blipFill>
        <p:spPr>
          <a:xfrm>
            <a:off x="1002890" y="3244645"/>
            <a:ext cx="3308235" cy="2753032"/>
          </a:xfrm>
          <a:prstGeom prst="rect">
            <a:avLst/>
          </a:prstGeom>
        </p:spPr>
      </p:pic>
    </p:spTree>
    <p:extLst>
      <p:ext uri="{BB962C8B-B14F-4D97-AF65-F5344CB8AC3E}">
        <p14:creationId xmlns:p14="http://schemas.microsoft.com/office/powerpoint/2010/main" val="12046952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87034"/>
            <a:ext cx="39011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20568"/>
            <a:ext cx="10793393" cy="5335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94322" y="227840"/>
            <a:ext cx="5781367" cy="733534"/>
          </a:xfrm>
          <a:prstGeom prst="rect">
            <a:avLst/>
          </a:prstGeom>
        </p:spPr>
        <p:txBody>
          <a:bodyPr wrap="square">
            <a:spAutoFit/>
          </a:bodyPr>
          <a:lstStyle/>
          <a:p>
            <a:pPr algn="justLow" rtl="1">
              <a:lnSpc>
                <a:spcPts val="5000"/>
              </a:lnSpc>
              <a:spcAft>
                <a:spcPts val="0"/>
              </a:spcAft>
            </a:pPr>
            <a:r>
              <a:rPr lang="ar-SA" sz="4400" b="1" dirty="0">
                <a:solidFill>
                  <a:srgbClr val="FF0000"/>
                </a:solidFill>
                <a:latin typeface="Alexandria"/>
                <a:ea typeface="Calibri" panose="020F0502020204030204" pitchFamily="34" charset="0"/>
              </a:rPr>
              <a:t>الثقافة كصمام أمان في الأزمات</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2362020" y="1352378"/>
            <a:ext cx="6093722"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كيف تعمل الثقافة كصمام أمان في الأزمات (الآليات)</a:t>
            </a: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835740" y="2085912"/>
            <a:ext cx="8249265" cy="1857240"/>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2) الشفافية كخيار استراتيجي لا اضطراري: عندما تكون النزاهة قيمة مركزية في ثقافة الشركة فإن رد فعلها التلقائي عند الأزمة الاعتراف والاعتذار، والتعويض ينعكس هذا على السمعة لأن الجمهور يغفر الخطأ التقني لكنه لا يغفر الكذب والتضليل. </a:t>
            </a:r>
            <a:endParaRPr lang="en-US" sz="2800" dirty="0">
              <a:effectLst/>
              <a:latin typeface="Alexandria"/>
              <a:ea typeface="Calibri" panose="020F0502020204030204" pitchFamily="34" charset="0"/>
            </a:endParaRPr>
          </a:p>
        </p:txBody>
      </p:sp>
      <p:sp>
        <p:nvSpPr>
          <p:cNvPr id="12" name="مستطيل 11"/>
          <p:cNvSpPr/>
          <p:nvPr/>
        </p:nvSpPr>
        <p:spPr>
          <a:xfrm>
            <a:off x="835740" y="4117829"/>
            <a:ext cx="8249265" cy="233653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3) التماسك الداخلي (الجبهة الموحدة): في وقت الأزمات تتعرض السمعة للهجوم الخارجي فإذا كانت الثقافة الداخلية مفككة سيبدأ الموظفون في انتقاد مؤسستهم علناً مما يغذي الأزمة أما الثقافة القوية تجعل الموظفين يصطفون خلف قيادتهم وتحولهم لحائط صد يصحح المعلومات المغلوطة بدافع الولاء</a:t>
            </a:r>
            <a:r>
              <a:rPr lang="ar-SA" sz="2800" dirty="0" smtClean="0">
                <a:effectLst/>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5005" y="1495688"/>
            <a:ext cx="4070408" cy="4985484"/>
          </a:xfrm>
          <a:prstGeom prst="rect">
            <a:avLst/>
          </a:prstGeom>
        </p:spPr>
      </p:pic>
    </p:spTree>
    <p:extLst>
      <p:ext uri="{BB962C8B-B14F-4D97-AF65-F5344CB8AC3E}">
        <p14:creationId xmlns:p14="http://schemas.microsoft.com/office/powerpoint/2010/main" val="18325953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16529"/>
            <a:ext cx="7391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3291" y="1050938"/>
            <a:ext cx="11326762" cy="5605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47123" y="227840"/>
            <a:ext cx="2428566" cy="733534"/>
          </a:xfrm>
          <a:prstGeom prst="rect">
            <a:avLst/>
          </a:prstGeom>
        </p:spPr>
        <p:txBody>
          <a:bodyPr wrap="square">
            <a:spAutoFit/>
          </a:bodyPr>
          <a:lstStyle/>
          <a:p>
            <a:pPr algn="justLow" rtl="1">
              <a:lnSpc>
                <a:spcPts val="5000"/>
              </a:lnSpc>
              <a:spcAft>
                <a:spcPts val="0"/>
              </a:spcAft>
            </a:pPr>
            <a:r>
              <a:rPr lang="ar-SA" sz="4400" b="1" dirty="0" smtClean="0">
                <a:solidFill>
                  <a:srgbClr val="FF0000"/>
                </a:solidFill>
                <a:latin typeface="Alexandria"/>
                <a:ea typeface="Calibri" panose="020F0502020204030204" pitchFamily="34" charset="0"/>
              </a:rPr>
              <a:t>أمثلة عملية</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6086169" y="3870916"/>
            <a:ext cx="5338915" cy="2785378"/>
          </a:xfrm>
          <a:prstGeom prst="rect">
            <a:avLst/>
          </a:prstGeom>
        </p:spPr>
        <p:txBody>
          <a:bodyPr wrap="square">
            <a:spAutoFit/>
          </a:bodyPr>
          <a:lstStyle/>
          <a:p>
            <a:pPr algn="ctr" rtl="1">
              <a:lnSpc>
                <a:spcPts val="3500"/>
              </a:lnSpc>
              <a:spcAft>
                <a:spcPts val="0"/>
              </a:spcAft>
            </a:pPr>
            <a:r>
              <a:rPr lang="ar-SA" sz="2800" b="1" dirty="0" smtClean="0">
                <a:solidFill>
                  <a:srgbClr val="FF0000"/>
                </a:solidFill>
                <a:effectLst/>
                <a:latin typeface="Alexandria"/>
                <a:ea typeface="Calibri" panose="020F0502020204030204" pitchFamily="34" charset="0"/>
              </a:rPr>
              <a:t>نموذج فشل شركة </a:t>
            </a:r>
            <a:r>
              <a:rPr lang="en-US" sz="2800" b="1" dirty="0" smtClean="0">
                <a:solidFill>
                  <a:srgbClr val="FF0000"/>
                </a:solidFill>
                <a:latin typeface="Alexandria"/>
                <a:ea typeface="Calibri" panose="020F0502020204030204" pitchFamily="34" charset="0"/>
              </a:rPr>
              <a:t>Enron</a:t>
            </a:r>
            <a:endParaRPr lang="ar-SA" sz="2800" b="1" dirty="0" smtClean="0">
              <a:solidFill>
                <a:srgbClr val="FF0000"/>
              </a:solidFill>
              <a:latin typeface="Alexandria"/>
              <a:ea typeface="Calibri" panose="020F0502020204030204" pitchFamily="34" charset="0"/>
            </a:endParaRPr>
          </a:p>
          <a:p>
            <a:pPr algn="justLow" rtl="1">
              <a:lnSpc>
                <a:spcPts val="3500"/>
              </a:lnSpc>
              <a:spcAft>
                <a:spcPts val="0"/>
              </a:spcAft>
            </a:pPr>
            <a:r>
              <a:rPr lang="ar-SA" sz="2800" dirty="0" smtClean="0">
                <a:effectLst/>
                <a:latin typeface="Alexandria"/>
                <a:ea typeface="Calibri" panose="020F0502020204030204" pitchFamily="34" charset="0"/>
              </a:rPr>
              <a:t>كانت ثقافتها تمجد </a:t>
            </a:r>
            <a:r>
              <a:rPr lang="ar-SA" sz="2800" dirty="0" smtClean="0">
                <a:effectLst/>
                <a:latin typeface="Alexandria"/>
                <a:ea typeface="Calibri" panose="020F0502020204030204" pitchFamily="34" charset="0"/>
              </a:rPr>
              <a:t>الربح </a:t>
            </a:r>
            <a:r>
              <a:rPr lang="ar-SA" sz="2800" dirty="0" smtClean="0">
                <a:effectLst/>
                <a:latin typeface="Alexandria"/>
                <a:ea typeface="Calibri" panose="020F0502020204030204" pitchFamily="34" charset="0"/>
              </a:rPr>
              <a:t>السريع وتتجاهل الأخلاقيات عندما بدأت الأزمة انهار كل شيء لأن الثقافة نفسها كانت هشة وقائمة على الخداع مما أدى إلى زوال الشركة تماماً من الوجود.</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b="13182"/>
          <a:stretch/>
        </p:blipFill>
        <p:spPr>
          <a:xfrm>
            <a:off x="6951407" y="1199252"/>
            <a:ext cx="4473678" cy="2428851"/>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381" y="1245434"/>
            <a:ext cx="4638369" cy="2382670"/>
          </a:xfrm>
          <a:prstGeom prst="rect">
            <a:avLst/>
          </a:prstGeom>
        </p:spPr>
      </p:pic>
      <p:sp>
        <p:nvSpPr>
          <p:cNvPr id="13" name="مستطيل 12"/>
          <p:cNvSpPr/>
          <p:nvPr/>
        </p:nvSpPr>
        <p:spPr>
          <a:xfrm>
            <a:off x="640824" y="3822600"/>
            <a:ext cx="5338915" cy="2785378"/>
          </a:xfrm>
          <a:prstGeom prst="rect">
            <a:avLst/>
          </a:prstGeom>
        </p:spPr>
        <p:txBody>
          <a:bodyPr wrap="square">
            <a:spAutoFit/>
          </a:bodyPr>
          <a:lstStyle/>
          <a:p>
            <a:pPr algn="ctr" rtl="1">
              <a:lnSpc>
                <a:spcPts val="3500"/>
              </a:lnSpc>
              <a:spcAft>
                <a:spcPts val="0"/>
              </a:spcAft>
            </a:pPr>
            <a:r>
              <a:rPr lang="ar-SA" sz="2800" b="1" dirty="0" smtClean="0">
                <a:solidFill>
                  <a:srgbClr val="FF0000"/>
                </a:solidFill>
                <a:effectLst/>
                <a:latin typeface="Alexandria"/>
                <a:ea typeface="Calibri" panose="020F0502020204030204" pitchFamily="34" charset="0"/>
              </a:rPr>
              <a:t>نموذج نجاح شركة جونسون </a:t>
            </a:r>
            <a:r>
              <a:rPr lang="ar-SA" sz="2800" b="1" dirty="0" err="1" smtClean="0">
                <a:solidFill>
                  <a:srgbClr val="FF0000"/>
                </a:solidFill>
                <a:effectLst/>
                <a:latin typeface="Alexandria"/>
                <a:ea typeface="Calibri" panose="020F0502020204030204" pitchFamily="34" charset="0"/>
              </a:rPr>
              <a:t>آند</a:t>
            </a:r>
            <a:r>
              <a:rPr lang="ar-SA" sz="2800" b="1" dirty="0" smtClean="0">
                <a:solidFill>
                  <a:srgbClr val="FF0000"/>
                </a:solidFill>
                <a:effectLst/>
                <a:latin typeface="Alexandria"/>
                <a:ea typeface="Calibri" panose="020F0502020204030204" pitchFamily="34" charset="0"/>
              </a:rPr>
              <a:t> جونسون</a:t>
            </a:r>
            <a:endParaRPr lang="ar-SA" sz="2800" b="1" dirty="0" smtClean="0">
              <a:solidFill>
                <a:srgbClr val="FF0000"/>
              </a:solidFill>
              <a:latin typeface="Alexandria"/>
              <a:ea typeface="Calibri" panose="020F0502020204030204" pitchFamily="34" charset="0"/>
            </a:endParaRPr>
          </a:p>
          <a:p>
            <a:pPr algn="justLow" rtl="1">
              <a:lnSpc>
                <a:spcPts val="3500"/>
              </a:lnSpc>
              <a:spcAft>
                <a:spcPts val="0"/>
              </a:spcAft>
            </a:pPr>
            <a:r>
              <a:rPr lang="ar-SA" sz="2800" dirty="0" smtClean="0">
                <a:effectLst/>
                <a:latin typeface="Alexandria"/>
                <a:ea typeface="Calibri" panose="020F0502020204030204" pitchFamily="34" charset="0"/>
              </a:rPr>
              <a:t>عندما تعرضت عبوات الدواء للتسمم من طرف خارجي سحبت الشركة </a:t>
            </a:r>
            <a:r>
              <a:rPr lang="en-US" sz="2800" dirty="0" smtClean="0">
                <a:effectLst/>
                <a:latin typeface="Alexandria"/>
                <a:ea typeface="Calibri" panose="020F0502020204030204" pitchFamily="34" charset="0"/>
              </a:rPr>
              <a:t>31</a:t>
            </a:r>
            <a:r>
              <a:rPr lang="ar-SA" sz="2800" dirty="0" smtClean="0">
                <a:effectLst/>
                <a:latin typeface="Alexandria"/>
                <a:ea typeface="Calibri" panose="020F0502020204030204" pitchFamily="34" charset="0"/>
              </a:rPr>
              <a:t> مليون عبوة فوراً بخسارة مئة مليون دولار ورغم أن الخطأ ليس خطأها التصنيعي وذلك بسبب ثقافتها التي تضع مصلحة المريض أولاً.</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7763268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7"/>
            <a:ext cx="25814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2296" y="1081268"/>
            <a:ext cx="10793393" cy="5174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667161" y="89590"/>
            <a:ext cx="7259367" cy="733534"/>
          </a:xfrm>
          <a:prstGeom prst="rect">
            <a:avLst/>
          </a:prstGeom>
        </p:spPr>
        <p:txBody>
          <a:bodyPr wrap="square">
            <a:spAutoFit/>
          </a:bodyPr>
          <a:lstStyle/>
          <a:p>
            <a:pPr algn="justLow" rtl="1">
              <a:lnSpc>
                <a:spcPts val="5000"/>
              </a:lnSpc>
              <a:spcAft>
                <a:spcPts val="0"/>
              </a:spcAft>
            </a:pPr>
            <a:r>
              <a:rPr lang="ar-SA" sz="4400" b="1" dirty="0">
                <a:solidFill>
                  <a:srgbClr val="FF0000"/>
                </a:solidFill>
                <a:latin typeface="Alexandria"/>
                <a:ea typeface="Calibri" panose="020F0502020204030204" pitchFamily="34" charset="0"/>
              </a:rPr>
              <a:t>قياس وإدارة الأثر الثقافي على السمعة</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3428215" y="1352378"/>
            <a:ext cx="5460145" cy="654988"/>
          </a:xfrm>
          <a:prstGeom prst="rect">
            <a:avLst/>
          </a:prstGeom>
        </p:spPr>
        <p:txBody>
          <a:bodyPr wrap="square">
            <a:spAutoFit/>
          </a:bodyPr>
          <a:lstStyle/>
          <a:p>
            <a:pPr algn="justLow" rtl="1">
              <a:lnSpc>
                <a:spcPts val="5000"/>
              </a:lnSpc>
              <a:spcAft>
                <a:spcPts val="0"/>
              </a:spcAft>
            </a:pP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2095499" y="1241565"/>
            <a:ext cx="62947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أدوات قياس الثقافة التنظيمية (المؤشرات الداخلية)</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786639" y="1824866"/>
            <a:ext cx="10384705" cy="1408399"/>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	الهدف من القياس ليس مراقبة الموظفين بل التأكد من أن النبض الداخلي للمؤسسة متناغم مع الصورة الخارجية نحن هنا نبحث عن الفجوات قبل أن تتحول إلى أزمات سمعة من خلال مجموعة من الأدوات:</a:t>
            </a:r>
            <a:endParaRPr lang="en-US" sz="2800" dirty="0">
              <a:effectLst/>
              <a:latin typeface="Alexandria"/>
              <a:ea typeface="Calibri" panose="020F0502020204030204" pitchFamily="34" charset="0"/>
            </a:endParaRPr>
          </a:p>
        </p:txBody>
      </p:sp>
      <p:sp>
        <p:nvSpPr>
          <p:cNvPr id="11" name="مستطيل 10"/>
          <p:cNvSpPr/>
          <p:nvPr/>
        </p:nvSpPr>
        <p:spPr>
          <a:xfrm>
            <a:off x="1032608" y="3305156"/>
            <a:ext cx="10251355"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استطلاعات ارتباط الموظفين</a:t>
            </a:r>
            <a:r>
              <a:rPr lang="ar-SA" sz="2800" dirty="0" smtClean="0">
                <a:effectLst/>
                <a:latin typeface="Alexandria"/>
                <a:ea typeface="Calibri" panose="020F0502020204030204" pitchFamily="34" charset="0"/>
              </a:rPr>
              <a:t>: قياس مدى فخر الموظف بالانتماء للمؤسسة واستعداده للتوصية بها للآخرين.</a:t>
            </a:r>
            <a:endParaRPr lang="en-US" sz="2800" dirty="0">
              <a:effectLst/>
              <a:latin typeface="Alexandria"/>
              <a:ea typeface="Calibri" panose="020F0502020204030204" pitchFamily="34" charset="0"/>
            </a:endParaRPr>
          </a:p>
        </p:txBody>
      </p:sp>
      <p:sp>
        <p:nvSpPr>
          <p:cNvPr id="13" name="مستطيل 12"/>
          <p:cNvSpPr/>
          <p:nvPr/>
        </p:nvSpPr>
        <p:spPr>
          <a:xfrm>
            <a:off x="919989" y="4270202"/>
            <a:ext cx="1025135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معدل دوران العمل</a:t>
            </a:r>
            <a:r>
              <a:rPr lang="ar-SA" sz="2800" dirty="0" smtClean="0">
                <a:effectLst/>
                <a:latin typeface="Alexandria"/>
                <a:ea typeface="Calibri" panose="020F0502020204030204" pitchFamily="34" charset="0"/>
              </a:rPr>
              <a:t>: الارتفاع المفاجئ في استقالات الكفاءات هو إنذار مبكر بوجود تسمم ثقافي سيصل أثره للسمعة قريباً.</a:t>
            </a:r>
            <a:endParaRPr lang="en-US" sz="2800" dirty="0">
              <a:effectLst/>
              <a:latin typeface="Alexandria"/>
              <a:ea typeface="Calibri" panose="020F0502020204030204" pitchFamily="34" charset="0"/>
            </a:endParaRPr>
          </a:p>
        </p:txBody>
      </p:sp>
      <p:sp>
        <p:nvSpPr>
          <p:cNvPr id="14" name="مستطيل 13"/>
          <p:cNvSpPr/>
          <p:nvPr/>
        </p:nvSpPr>
        <p:spPr>
          <a:xfrm>
            <a:off x="919989" y="5243221"/>
            <a:ext cx="10251355"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مؤشر صافي الترويج الداخلي</a:t>
            </a:r>
            <a:r>
              <a:rPr lang="ar-SA" sz="2800" dirty="0" smtClean="0">
                <a:effectLst/>
                <a:latin typeface="Alexandria"/>
                <a:ea typeface="Calibri" panose="020F0502020204030204" pitchFamily="34" charset="0"/>
              </a:rPr>
              <a:t>: من خلال سؤال بسيط إلى أي مدى ترشح العمل في هذه المؤسسة لأصدقائك.</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8955103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11"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7"/>
            <a:ext cx="25814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2296" y="1081267"/>
            <a:ext cx="11085829" cy="542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667161" y="89590"/>
            <a:ext cx="7259367" cy="733534"/>
          </a:xfrm>
          <a:prstGeom prst="rect">
            <a:avLst/>
          </a:prstGeom>
        </p:spPr>
        <p:txBody>
          <a:bodyPr wrap="square">
            <a:spAutoFit/>
          </a:bodyPr>
          <a:lstStyle/>
          <a:p>
            <a:pPr algn="justLow" rtl="1">
              <a:lnSpc>
                <a:spcPts val="5000"/>
              </a:lnSpc>
              <a:spcAft>
                <a:spcPts val="0"/>
              </a:spcAft>
            </a:pPr>
            <a:r>
              <a:rPr lang="ar-SA" sz="4400" b="1" dirty="0">
                <a:solidFill>
                  <a:srgbClr val="FF0000"/>
                </a:solidFill>
                <a:latin typeface="Alexandria"/>
                <a:ea typeface="Calibri" panose="020F0502020204030204" pitchFamily="34" charset="0"/>
              </a:rPr>
              <a:t>قياس وإدارة الأثر الثقافي على السمعة</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3428215" y="1352378"/>
            <a:ext cx="5460145" cy="654988"/>
          </a:xfrm>
          <a:prstGeom prst="rect">
            <a:avLst/>
          </a:prstGeom>
        </p:spPr>
        <p:txBody>
          <a:bodyPr wrap="square">
            <a:spAutoFit/>
          </a:bodyPr>
          <a:lstStyle/>
          <a:p>
            <a:pPr algn="justLow" rtl="1">
              <a:lnSpc>
                <a:spcPts val="5000"/>
              </a:lnSpc>
              <a:spcAft>
                <a:spcPts val="0"/>
              </a:spcAft>
            </a:pP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4293680" y="1165767"/>
            <a:ext cx="3370621"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مصفوفة الربط (إدارة الأثر)</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786639" y="1702313"/>
            <a:ext cx="10384705"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بعد القياس تأتي مرحلة الإدارة يجب وضع مصفوفة تربط السلوك الداخلي بالأثر الخارجي:</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3538439944"/>
              </p:ext>
            </p:extLst>
          </p:nvPr>
        </p:nvGraphicFramePr>
        <p:xfrm>
          <a:off x="786639" y="2317505"/>
          <a:ext cx="10538586" cy="3870960"/>
        </p:xfrm>
        <a:graphic>
          <a:graphicData uri="http://schemas.openxmlformats.org/drawingml/2006/table">
            <a:tbl>
              <a:tblPr rtl="1" firstRow="1" bandRow="1">
                <a:tableStyleId>{5C22544A-7EE6-4342-B048-85BDC9FD1C3A}</a:tableStyleId>
              </a:tblPr>
              <a:tblGrid>
                <a:gridCol w="2391489">
                  <a:extLst>
                    <a:ext uri="{9D8B030D-6E8A-4147-A177-3AD203B41FA5}">
                      <a16:colId xmlns:a16="http://schemas.microsoft.com/office/drawing/2014/main" val="665748169"/>
                    </a:ext>
                  </a:extLst>
                </a:gridCol>
                <a:gridCol w="4026486">
                  <a:extLst>
                    <a:ext uri="{9D8B030D-6E8A-4147-A177-3AD203B41FA5}">
                      <a16:colId xmlns:a16="http://schemas.microsoft.com/office/drawing/2014/main" val="3581184519"/>
                    </a:ext>
                  </a:extLst>
                </a:gridCol>
                <a:gridCol w="4120611">
                  <a:extLst>
                    <a:ext uri="{9D8B030D-6E8A-4147-A177-3AD203B41FA5}">
                      <a16:colId xmlns:a16="http://schemas.microsoft.com/office/drawing/2014/main" val="2502348057"/>
                    </a:ext>
                  </a:extLst>
                </a:gridCol>
              </a:tblGrid>
              <a:tr h="370840">
                <a:tc>
                  <a:txBody>
                    <a:bodyPr/>
                    <a:lstStyle/>
                    <a:p>
                      <a:pPr algn="ctr" rtl="1"/>
                      <a:r>
                        <a:rPr lang="ar-SA" sz="2800" dirty="0" smtClean="0"/>
                        <a:t>السلوك الثقافي (الداخل)</a:t>
                      </a:r>
                      <a:endParaRPr lang="ar-SA" sz="2800" dirty="0"/>
                    </a:p>
                  </a:txBody>
                  <a:tcPr/>
                </a:tc>
                <a:tc>
                  <a:txBody>
                    <a:bodyPr/>
                    <a:lstStyle/>
                    <a:p>
                      <a:pPr algn="ctr" rtl="1"/>
                      <a:r>
                        <a:rPr lang="ar-SA" sz="2800" dirty="0" smtClean="0"/>
                        <a:t>مؤشر القياس</a:t>
                      </a:r>
                      <a:endParaRPr lang="ar-SA" sz="2800" dirty="0"/>
                    </a:p>
                  </a:txBody>
                  <a:tcPr/>
                </a:tc>
                <a:tc>
                  <a:txBody>
                    <a:bodyPr/>
                    <a:lstStyle/>
                    <a:p>
                      <a:pPr algn="ctr" rtl="1"/>
                      <a:r>
                        <a:rPr lang="ar-SA" sz="2800" dirty="0" smtClean="0"/>
                        <a:t>الأثر المتوقع على السمعة (الخارج)</a:t>
                      </a:r>
                      <a:endParaRPr lang="ar-SA" sz="2800" dirty="0"/>
                    </a:p>
                  </a:txBody>
                  <a:tcPr/>
                </a:tc>
                <a:extLst>
                  <a:ext uri="{0D108BD9-81ED-4DB2-BD59-A6C34878D82A}">
                    <a16:rowId xmlns:a16="http://schemas.microsoft.com/office/drawing/2014/main" val="158888190"/>
                  </a:ext>
                </a:extLst>
              </a:tr>
              <a:tr h="370840">
                <a:tc>
                  <a:txBody>
                    <a:bodyPr/>
                    <a:lstStyle/>
                    <a:p>
                      <a:pPr algn="ctr" rtl="1"/>
                      <a:r>
                        <a:rPr lang="ar-SA" sz="2800" dirty="0" smtClean="0"/>
                        <a:t>الشفافية</a:t>
                      </a:r>
                      <a:endParaRPr lang="ar-SA" sz="2800" dirty="0"/>
                    </a:p>
                  </a:txBody>
                  <a:tcPr/>
                </a:tc>
                <a:tc>
                  <a:txBody>
                    <a:bodyPr/>
                    <a:lstStyle/>
                    <a:p>
                      <a:pPr algn="ctr" rtl="1"/>
                      <a:r>
                        <a:rPr lang="ar-SA" sz="2800" dirty="0" smtClean="0"/>
                        <a:t>سرعة التبليغ عن</a:t>
                      </a:r>
                      <a:r>
                        <a:rPr lang="ar-SA" sz="2800" baseline="0" dirty="0" smtClean="0"/>
                        <a:t> الأخطاء</a:t>
                      </a:r>
                      <a:endParaRPr lang="ar-SA" sz="2800" dirty="0"/>
                    </a:p>
                  </a:txBody>
                  <a:tcPr/>
                </a:tc>
                <a:tc>
                  <a:txBody>
                    <a:bodyPr/>
                    <a:lstStyle/>
                    <a:p>
                      <a:pPr algn="ctr" rtl="1"/>
                      <a:r>
                        <a:rPr lang="ar-SA" sz="2800" dirty="0" smtClean="0"/>
                        <a:t>زيادة موثوقية</a:t>
                      </a:r>
                      <a:r>
                        <a:rPr lang="ar-SA" sz="2800" baseline="0" dirty="0" smtClean="0"/>
                        <a:t> العلامة التجارية</a:t>
                      </a:r>
                      <a:endParaRPr lang="ar-SA" sz="2800" dirty="0"/>
                    </a:p>
                  </a:txBody>
                  <a:tcPr/>
                </a:tc>
                <a:extLst>
                  <a:ext uri="{0D108BD9-81ED-4DB2-BD59-A6C34878D82A}">
                    <a16:rowId xmlns:a16="http://schemas.microsoft.com/office/drawing/2014/main" val="759934024"/>
                  </a:ext>
                </a:extLst>
              </a:tr>
              <a:tr h="370840">
                <a:tc>
                  <a:txBody>
                    <a:bodyPr/>
                    <a:lstStyle/>
                    <a:p>
                      <a:pPr algn="ctr" rtl="1"/>
                      <a:r>
                        <a:rPr lang="ar-SA" sz="2800" dirty="0" smtClean="0"/>
                        <a:t>تمكين الموظف</a:t>
                      </a:r>
                      <a:endParaRPr lang="ar-SA" sz="2800" dirty="0"/>
                    </a:p>
                  </a:txBody>
                  <a:tcPr/>
                </a:tc>
                <a:tc>
                  <a:txBody>
                    <a:bodyPr/>
                    <a:lstStyle/>
                    <a:p>
                      <a:pPr algn="ctr" rtl="1"/>
                      <a:r>
                        <a:rPr lang="ar-SA" sz="2800" dirty="0" smtClean="0"/>
                        <a:t>سرعة حل شكاوى العملاء</a:t>
                      </a:r>
                      <a:endParaRPr lang="ar-SA" sz="2800" dirty="0"/>
                    </a:p>
                  </a:txBody>
                  <a:tcPr/>
                </a:tc>
                <a:tc>
                  <a:txBody>
                    <a:bodyPr/>
                    <a:lstStyle/>
                    <a:p>
                      <a:pPr algn="ctr" rtl="1"/>
                      <a:r>
                        <a:rPr lang="ar-SA" sz="2800" dirty="0" smtClean="0"/>
                        <a:t>تحسن تقييمات العملاء والولاء</a:t>
                      </a:r>
                      <a:endParaRPr lang="ar-SA" sz="2800" dirty="0"/>
                    </a:p>
                  </a:txBody>
                  <a:tcPr/>
                </a:tc>
                <a:extLst>
                  <a:ext uri="{0D108BD9-81ED-4DB2-BD59-A6C34878D82A}">
                    <a16:rowId xmlns:a16="http://schemas.microsoft.com/office/drawing/2014/main" val="2738035362"/>
                  </a:ext>
                </a:extLst>
              </a:tr>
              <a:tr h="370840">
                <a:tc>
                  <a:txBody>
                    <a:bodyPr/>
                    <a:lstStyle/>
                    <a:p>
                      <a:pPr algn="ctr" rtl="1"/>
                      <a:r>
                        <a:rPr lang="ar-SA" sz="2800" dirty="0" smtClean="0"/>
                        <a:t>الابتكار</a:t>
                      </a:r>
                      <a:endParaRPr lang="ar-SA" sz="2800" dirty="0"/>
                    </a:p>
                  </a:txBody>
                  <a:tcPr/>
                </a:tc>
                <a:tc>
                  <a:txBody>
                    <a:bodyPr/>
                    <a:lstStyle/>
                    <a:p>
                      <a:pPr algn="ctr" rtl="1"/>
                      <a:r>
                        <a:rPr lang="ar-SA" sz="2800" dirty="0" smtClean="0"/>
                        <a:t>عدد الأفكار المطبقة سنوياً</a:t>
                      </a:r>
                      <a:endParaRPr lang="ar-SA" sz="2800" dirty="0"/>
                    </a:p>
                  </a:txBody>
                  <a:tcPr/>
                </a:tc>
                <a:tc>
                  <a:txBody>
                    <a:bodyPr/>
                    <a:lstStyle/>
                    <a:p>
                      <a:pPr algn="ctr" rtl="1"/>
                      <a:r>
                        <a:rPr lang="ar-SA" sz="2800" dirty="0" smtClean="0"/>
                        <a:t>ترسيخ صورة المؤسسة الرائدة في السوق</a:t>
                      </a:r>
                      <a:endParaRPr lang="ar-SA" sz="2800" dirty="0"/>
                    </a:p>
                  </a:txBody>
                  <a:tcPr/>
                </a:tc>
                <a:extLst>
                  <a:ext uri="{0D108BD9-81ED-4DB2-BD59-A6C34878D82A}">
                    <a16:rowId xmlns:a16="http://schemas.microsoft.com/office/drawing/2014/main" val="3745432405"/>
                  </a:ext>
                </a:extLst>
              </a:tr>
              <a:tr h="370840">
                <a:tc>
                  <a:txBody>
                    <a:bodyPr/>
                    <a:lstStyle/>
                    <a:p>
                      <a:pPr algn="ctr" rtl="1"/>
                      <a:r>
                        <a:rPr lang="ar-SA" sz="2800" dirty="0" smtClean="0"/>
                        <a:t>العدالة والشمول</a:t>
                      </a:r>
                      <a:endParaRPr lang="ar-SA" sz="2800" dirty="0"/>
                    </a:p>
                  </a:txBody>
                  <a:tcPr/>
                </a:tc>
                <a:tc>
                  <a:txBody>
                    <a:bodyPr/>
                    <a:lstStyle/>
                    <a:p>
                      <a:pPr algn="ctr" rtl="1"/>
                      <a:r>
                        <a:rPr lang="ar-SA" sz="2800" dirty="0" smtClean="0"/>
                        <a:t>تنوع القوى العاملة</a:t>
                      </a:r>
                      <a:endParaRPr lang="ar-SA" sz="2800" dirty="0"/>
                    </a:p>
                  </a:txBody>
                  <a:tcPr/>
                </a:tc>
                <a:tc>
                  <a:txBody>
                    <a:bodyPr/>
                    <a:lstStyle/>
                    <a:p>
                      <a:pPr algn="ctr" rtl="1"/>
                      <a:r>
                        <a:rPr lang="ar-SA" sz="2800" dirty="0" smtClean="0"/>
                        <a:t>جذب المواهب العالمية وتعزيز السمعة الأخلاقية</a:t>
                      </a:r>
                      <a:endParaRPr lang="ar-SA" sz="2800" dirty="0"/>
                    </a:p>
                  </a:txBody>
                  <a:tcPr/>
                </a:tc>
                <a:extLst>
                  <a:ext uri="{0D108BD9-81ED-4DB2-BD59-A6C34878D82A}">
                    <a16:rowId xmlns:a16="http://schemas.microsoft.com/office/drawing/2014/main" val="2826341956"/>
                  </a:ext>
                </a:extLst>
              </a:tr>
            </a:tbl>
          </a:graphicData>
        </a:graphic>
      </p:graphicFrame>
    </p:spTree>
    <p:extLst>
      <p:ext uri="{BB962C8B-B14F-4D97-AF65-F5344CB8AC3E}">
        <p14:creationId xmlns:p14="http://schemas.microsoft.com/office/powerpoint/2010/main" val="18387541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7"/>
            <a:ext cx="25814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2296" y="1081267"/>
            <a:ext cx="11085829" cy="542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667161" y="89590"/>
            <a:ext cx="7259367" cy="733534"/>
          </a:xfrm>
          <a:prstGeom prst="rect">
            <a:avLst/>
          </a:prstGeom>
        </p:spPr>
        <p:txBody>
          <a:bodyPr wrap="square">
            <a:spAutoFit/>
          </a:bodyPr>
          <a:lstStyle/>
          <a:p>
            <a:pPr algn="justLow" rtl="1">
              <a:lnSpc>
                <a:spcPts val="5000"/>
              </a:lnSpc>
              <a:spcAft>
                <a:spcPts val="0"/>
              </a:spcAft>
            </a:pPr>
            <a:r>
              <a:rPr lang="ar-SA" sz="4400" b="1" dirty="0">
                <a:solidFill>
                  <a:srgbClr val="FF0000"/>
                </a:solidFill>
                <a:latin typeface="Alexandria"/>
                <a:ea typeface="Calibri" panose="020F0502020204030204" pitchFamily="34" charset="0"/>
              </a:rPr>
              <a:t>قياس وإدارة الأثر الثقافي على السمعة</a:t>
            </a:r>
            <a:endParaRPr lang="en-US" sz="4400" b="1" dirty="0">
              <a:solidFill>
                <a:srgbClr val="FF0000"/>
              </a:solidFill>
              <a:latin typeface="Alexandria"/>
              <a:ea typeface="Calibri" panose="020F0502020204030204" pitchFamily="34" charset="0"/>
            </a:endParaRPr>
          </a:p>
        </p:txBody>
      </p:sp>
      <p:sp>
        <p:nvSpPr>
          <p:cNvPr id="9" name="مستطيل 8"/>
          <p:cNvSpPr/>
          <p:nvPr/>
        </p:nvSpPr>
        <p:spPr>
          <a:xfrm>
            <a:off x="3428215" y="1352378"/>
            <a:ext cx="5460145" cy="654988"/>
          </a:xfrm>
          <a:prstGeom prst="rect">
            <a:avLst/>
          </a:prstGeom>
        </p:spPr>
        <p:txBody>
          <a:bodyPr wrap="square">
            <a:spAutoFit/>
          </a:bodyPr>
          <a:lstStyle/>
          <a:p>
            <a:pPr algn="justLow" rtl="1">
              <a:lnSpc>
                <a:spcPts val="5000"/>
              </a:lnSpc>
              <a:spcAft>
                <a:spcPts val="0"/>
              </a:spcAft>
            </a:pPr>
            <a:endParaRPr lang="en-US" sz="2800" b="1" dirty="0">
              <a:solidFill>
                <a:srgbClr val="FF0000"/>
              </a:solidFill>
              <a:effectLst/>
              <a:latin typeface="Alexandria"/>
              <a:ea typeface="Calibri" panose="020F0502020204030204" pitchFamily="34" charset="0"/>
            </a:endParaRPr>
          </a:p>
        </p:txBody>
      </p:sp>
      <p:sp>
        <p:nvSpPr>
          <p:cNvPr id="10" name="مستطيل 9"/>
          <p:cNvSpPr/>
          <p:nvPr/>
        </p:nvSpPr>
        <p:spPr>
          <a:xfrm>
            <a:off x="3103055" y="1202257"/>
            <a:ext cx="4996545"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استراتيجيات الإدارة والتحسين المستمر</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929513" y="2809292"/>
            <a:ext cx="1038470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المواءمة</a:t>
            </a:r>
            <a:r>
              <a:rPr lang="ar-SA" sz="2800" dirty="0" smtClean="0">
                <a:effectLst/>
                <a:latin typeface="Alexandria"/>
                <a:ea typeface="Calibri" panose="020F0502020204030204" pitchFamily="34" charset="0"/>
              </a:rPr>
              <a:t>: مراجعة سياسات الموارد البشرية والتحقق من أنها تدعم القيّم التي نريد أن يراها الجمهور (مثلاً: إذا أردنا أن </a:t>
            </a:r>
            <a:r>
              <a:rPr lang="ar-SA" sz="2800" dirty="0" smtClean="0">
                <a:effectLst/>
                <a:latin typeface="Alexandria"/>
                <a:ea typeface="Calibri" panose="020F0502020204030204" pitchFamily="34" charset="0"/>
              </a:rPr>
              <a:t>تكون </a:t>
            </a:r>
            <a:r>
              <a:rPr lang="ar-SA" sz="2800" dirty="0" smtClean="0">
                <a:effectLst/>
                <a:latin typeface="Alexandria"/>
                <a:ea typeface="Calibri" panose="020F0502020204030204" pitchFamily="34" charset="0"/>
              </a:rPr>
              <a:t>سمعتنا السرعة يجب أن تكون ثقافتنا غير بيروقراطية.</a:t>
            </a:r>
            <a:endParaRPr lang="en-US" sz="2800" dirty="0">
              <a:effectLst/>
              <a:latin typeface="Alexandria"/>
              <a:ea typeface="Calibri" panose="020F0502020204030204" pitchFamily="34" charset="0"/>
            </a:endParaRPr>
          </a:p>
        </p:txBody>
      </p:sp>
      <p:sp>
        <p:nvSpPr>
          <p:cNvPr id="11" name="مستطيل 10"/>
          <p:cNvSpPr/>
          <p:nvPr/>
        </p:nvSpPr>
        <p:spPr>
          <a:xfrm>
            <a:off x="929514" y="1959951"/>
            <a:ext cx="10384705"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ندير الأثر بفعالية يجب اتباع دورة (خطط – نفذ – تحقق – صحح) وذلك من خلال:</a:t>
            </a:r>
            <a:endParaRPr lang="en-US" sz="2800" dirty="0">
              <a:effectLst/>
              <a:latin typeface="Alexandria"/>
              <a:ea typeface="Calibri" panose="020F0502020204030204" pitchFamily="34" charset="0"/>
            </a:endParaRPr>
          </a:p>
        </p:txBody>
      </p:sp>
      <p:sp>
        <p:nvSpPr>
          <p:cNvPr id="13" name="مستطيل 12"/>
          <p:cNvSpPr/>
          <p:nvPr/>
        </p:nvSpPr>
        <p:spPr>
          <a:xfrm>
            <a:off x="1034288" y="3993113"/>
            <a:ext cx="1038470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التغذية الراجعة العكسية</a:t>
            </a:r>
            <a:r>
              <a:rPr lang="ar-SA" sz="2800" dirty="0" smtClean="0">
                <a:effectLst/>
                <a:latin typeface="Alexandria"/>
                <a:ea typeface="Calibri" panose="020F0502020204030204" pitchFamily="34" charset="0"/>
              </a:rPr>
              <a:t>: إطلاع الموظفين على نتائج استطلاعات الرأي للسمعة الخارجية ليدركوا كيف تؤثر سلوكياتهم اليومية على مكانة مؤسستهم .</a:t>
            </a:r>
            <a:endParaRPr lang="en-US" sz="2800" dirty="0">
              <a:effectLst/>
              <a:latin typeface="Alexandria"/>
              <a:ea typeface="Calibri" panose="020F0502020204030204" pitchFamily="34" charset="0"/>
            </a:endParaRPr>
          </a:p>
        </p:txBody>
      </p:sp>
      <p:sp>
        <p:nvSpPr>
          <p:cNvPr id="14" name="مستطيل 13"/>
          <p:cNvSpPr/>
          <p:nvPr/>
        </p:nvSpPr>
        <p:spPr>
          <a:xfrm>
            <a:off x="1034288" y="5126746"/>
            <a:ext cx="1038470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إدارة الفجوات</a:t>
            </a:r>
            <a:r>
              <a:rPr lang="ar-SA" sz="2800" dirty="0" smtClean="0">
                <a:effectLst/>
                <a:latin typeface="Alexandria"/>
                <a:ea typeface="Calibri" panose="020F0502020204030204" pitchFamily="34" charset="0"/>
              </a:rPr>
              <a:t>: إذا كشف القياس أن الجمهور يرانا غير مبتكرين بينما ثقافتنا تدّعي الابتكار يجب إعادة تصميم الحوافز الداخلية لتشجيع الابتكار.</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9449358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11"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71525" y="1632641"/>
            <a:ext cx="10257197"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العلامة التجارية المؤسسية هي أداة استراتيجية تسويقية تمثل الوعود التي نطلقها وتعبر عن الهوية التي نصممها والرسائل التي نتحكم بها للتواصل مع الجمهور إنها ببساطة من نريد أن نكون وما يميزنا عن المنافسين.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8" y="3206546"/>
            <a:ext cx="10793392" cy="3030298"/>
          </a:xfrm>
          <a:prstGeom prst="rect">
            <a:avLst/>
          </a:prstGeom>
        </p:spPr>
      </p:pic>
    </p:spTree>
    <p:extLst>
      <p:ext uri="{BB962C8B-B14F-4D97-AF65-F5344CB8AC3E}">
        <p14:creationId xmlns:p14="http://schemas.microsoft.com/office/powerpoint/2010/main" val="12566917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90900" y="1499291"/>
            <a:ext cx="43897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هندسة العلامة التجارية وبناء الوعد.</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38029" y="2152478"/>
            <a:ext cx="8020221"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الهندسة تعني البناء على أسس وقواعد صلبة في العلامة التجارية نحن لا نختار ألواناً بل نصمم نظاماً من التوقعات ولكي تكون العلامة قوية يجب أن ترتكز على ثلاثة أعمدة:</a:t>
            </a:r>
            <a:endParaRPr lang="en-US" sz="2800" dirty="0">
              <a:effectLst/>
              <a:latin typeface="Alexandria"/>
              <a:ea typeface="Calibri" panose="020F0502020204030204" pitchFamily="34" charset="0"/>
            </a:endParaRPr>
          </a:p>
        </p:txBody>
      </p:sp>
      <p:sp>
        <p:nvSpPr>
          <p:cNvPr id="9" name="مستطيل 8"/>
          <p:cNvSpPr/>
          <p:nvPr/>
        </p:nvSpPr>
        <p:spPr>
          <a:xfrm>
            <a:off x="980905" y="3807481"/>
            <a:ext cx="7877346"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1) تحديد الجوهر: قبل أن نعد الجمهور بشيء يجب أن نعرف من نحن فعلاً فالقيم الجوهرية هي القيم الحقيقية التي تؤمن بها المؤسسة والمبادئ التي لا تقبل المؤسسة التنازل عنها حتى لو خسرت مالاً مثال (الابتكار لدى شركة تسلا، والأمان لدى شركة فولفو)</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srcRect l="859" t="13197" r="32305"/>
          <a:stretch/>
        </p:blipFill>
        <p:spPr>
          <a:xfrm>
            <a:off x="8858250" y="1330546"/>
            <a:ext cx="3824440" cy="4600982"/>
          </a:xfrm>
          <a:prstGeom prst="rect">
            <a:avLst/>
          </a:prstGeom>
        </p:spPr>
      </p:pic>
    </p:spTree>
    <p:extLst>
      <p:ext uri="{BB962C8B-B14F-4D97-AF65-F5344CB8AC3E}">
        <p14:creationId xmlns:p14="http://schemas.microsoft.com/office/powerpoint/2010/main" val="12290939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53178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90900" y="1499291"/>
            <a:ext cx="43897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هندسة العلامة التجارية وبناء الوعد.</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969041" y="1995454"/>
            <a:ext cx="7877346"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2) صياغة الوعد الاستراتيجي: هنا نحدد ما الذي سيحصل عليه العميل أو صاحب المصلحة منا ولا يجده عند غيرنا</a:t>
            </a:r>
            <a:endParaRPr lang="en-US" sz="2800" dirty="0">
              <a:effectLst/>
              <a:latin typeface="Alexandria"/>
              <a:ea typeface="Calibri" panose="020F0502020204030204" pitchFamily="34" charset="0"/>
            </a:endParaRPr>
          </a:p>
        </p:txBody>
      </p:sp>
      <p:sp>
        <p:nvSpPr>
          <p:cNvPr id="11" name="مستطيل 10"/>
          <p:cNvSpPr/>
          <p:nvPr/>
        </p:nvSpPr>
        <p:spPr>
          <a:xfrm>
            <a:off x="3690152" y="2872271"/>
            <a:ext cx="4686301"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الوعد الوظيفي: منتجنا يعمل بكفاءة.</a:t>
            </a:r>
            <a:endParaRPr lang="en-US" sz="2800" dirty="0">
              <a:effectLst/>
              <a:latin typeface="Alexandria"/>
              <a:ea typeface="Calibri" panose="020F0502020204030204" pitchFamily="34" charset="0"/>
            </a:endParaRPr>
          </a:p>
        </p:txBody>
      </p:sp>
      <p:sp>
        <p:nvSpPr>
          <p:cNvPr id="12" name="مستطيل 11"/>
          <p:cNvSpPr/>
          <p:nvPr/>
        </p:nvSpPr>
        <p:spPr>
          <a:xfrm>
            <a:off x="1192181" y="3445979"/>
            <a:ext cx="7210425"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الوعد العاطفي: معنا ستشعر بالتميز الأمان والذكاء</a:t>
            </a:r>
            <a:endParaRPr lang="en-US" sz="2800" dirty="0">
              <a:effectLst/>
              <a:latin typeface="Alexandria"/>
              <a:ea typeface="Calibri" panose="020F0502020204030204" pitchFamily="34" charset="0"/>
            </a:endParaRPr>
          </a:p>
        </p:txBody>
      </p:sp>
      <p:sp>
        <p:nvSpPr>
          <p:cNvPr id="13" name="مستطيل 12"/>
          <p:cNvSpPr/>
          <p:nvPr/>
        </p:nvSpPr>
        <p:spPr>
          <a:xfrm>
            <a:off x="969041" y="3989091"/>
            <a:ext cx="7598527"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القاعدة الذهبية: لا تعد بما لا تملك ثقافة تنظيمية قادرة على تنفيذه</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srcRect l="2575" t="2797" r="1628" b="1635"/>
          <a:stretch/>
        </p:blipFill>
        <p:spPr>
          <a:xfrm>
            <a:off x="8958179" y="1626143"/>
            <a:ext cx="4014872" cy="4807313"/>
          </a:xfrm>
          <a:prstGeom prst="rect">
            <a:avLst/>
          </a:prstGeom>
        </p:spPr>
      </p:pic>
      <p:sp>
        <p:nvSpPr>
          <p:cNvPr id="14" name="مستطيل 13"/>
          <p:cNvSpPr/>
          <p:nvPr/>
        </p:nvSpPr>
        <p:spPr>
          <a:xfrm>
            <a:off x="983159" y="4760695"/>
            <a:ext cx="7877346"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3) هندسة التوصيل: هي الجسر الواصل بين العلامة والسمعة كيف نضمن أن الوعد يصل للعميل في كل مرة. سواء من خلال نقاط التماس المتمثلة بالموقع الإلكتروني، ومراكز الخدمة، وحتى أسلوب رد الموظف على الهاتف مع المحافظة على الاتساق.</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2581957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90900" y="1499291"/>
            <a:ext cx="43897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صناعة العلامة إثبات المصداقية.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914399" y="2071208"/>
            <a:ext cx="8251372"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بمجرد أن تنتهي من هندسة الوعد تنتقل إلى المرحلة الأصعب والأهم وهي مرحلة الإثبات فالعلامة التجارية هي الكلام أما السمعة فهي البرهان. ولكي يصدق الجمهور وعود علامتك هناك أربعة ركائز للمصداقية: </a:t>
            </a:r>
            <a:endParaRPr lang="en-US" sz="2800" dirty="0">
              <a:effectLst/>
              <a:latin typeface="Alexandria"/>
              <a:ea typeface="Calibri" panose="020F0502020204030204" pitchFamily="34" charset="0"/>
            </a:endParaRPr>
          </a:p>
        </p:txBody>
      </p:sp>
      <p:sp>
        <p:nvSpPr>
          <p:cNvPr id="13" name="مستطيل 12"/>
          <p:cNvSpPr/>
          <p:nvPr/>
        </p:nvSpPr>
        <p:spPr>
          <a:xfrm>
            <a:off x="914399" y="4154026"/>
            <a:ext cx="8251372"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1) الجودة التشغيلية: هذا هو الاختبار الأول للمصداقية إذا كانت العلامة التجارية تعد بالرفاهية يجب أن يكون الملمس والرائحة والخدمة تعكس الرفاهية، المصداقية هنا تعني صفر فجوة بين المواصفات المعلنة والتجربة الفعلية.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48356" y="1581063"/>
            <a:ext cx="3195637" cy="4212773"/>
          </a:xfrm>
          <a:prstGeom prst="rect">
            <a:avLst/>
          </a:prstGeom>
        </p:spPr>
      </p:pic>
    </p:spTree>
    <p:extLst>
      <p:ext uri="{BB962C8B-B14F-4D97-AF65-F5344CB8AC3E}">
        <p14:creationId xmlns:p14="http://schemas.microsoft.com/office/powerpoint/2010/main" val="42467938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30546"/>
            <a:ext cx="107933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90900" y="1499291"/>
            <a:ext cx="43897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صناعة العلامة إثبات المصداقية.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914399" y="2071208"/>
            <a:ext cx="8251372"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2) </a:t>
            </a:r>
            <a:r>
              <a:rPr lang="ar-SA" sz="2800" b="1" dirty="0" err="1" smtClean="0">
                <a:effectLst/>
                <a:latin typeface="Alexandria"/>
                <a:ea typeface="Calibri" panose="020F0502020204030204" pitchFamily="34" charset="0"/>
              </a:rPr>
              <a:t>الحوكمة</a:t>
            </a:r>
            <a:r>
              <a:rPr lang="ar-SA" sz="2800" b="1" dirty="0" smtClean="0">
                <a:effectLst/>
                <a:latin typeface="Alexandria"/>
                <a:ea typeface="Calibri" panose="020F0502020204030204" pitchFamily="34" charset="0"/>
              </a:rPr>
              <a:t> والنزاهة</a:t>
            </a:r>
            <a:r>
              <a:rPr lang="ar-SA" sz="2800" dirty="0" smtClean="0">
                <a:effectLst/>
                <a:latin typeface="Alexandria"/>
                <a:ea typeface="Calibri" panose="020F0502020204030204" pitchFamily="34" charset="0"/>
              </a:rPr>
              <a:t>: المصداقية المؤسسية تُبنى حول كيفية اتخاذ القرار من خلال الشفافية الإفصاح عن الأخطاء قبل أن يكتشفها الآخرون، والعدالة كيف تتعامل المؤسسة مع مورديها ومنافسيها.</a:t>
            </a:r>
            <a:endParaRPr lang="en-US" sz="2800" dirty="0">
              <a:effectLst/>
              <a:latin typeface="Alexandria"/>
              <a:ea typeface="Calibri" panose="020F0502020204030204" pitchFamily="34" charset="0"/>
            </a:endParaRPr>
          </a:p>
        </p:txBody>
      </p:sp>
      <p:sp>
        <p:nvSpPr>
          <p:cNvPr id="13" name="مستطيل 12"/>
          <p:cNvSpPr/>
          <p:nvPr/>
        </p:nvSpPr>
        <p:spPr>
          <a:xfrm>
            <a:off x="835375" y="3764988"/>
            <a:ext cx="8251372"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3) </a:t>
            </a:r>
            <a:r>
              <a:rPr lang="ar-SA" sz="2800" b="1" dirty="0" smtClean="0">
                <a:effectLst/>
                <a:latin typeface="Alexandria"/>
                <a:ea typeface="Calibri" panose="020F0502020204030204" pitchFamily="34" charset="0"/>
              </a:rPr>
              <a:t>المسؤولية الاجتماعية الحقيقية</a:t>
            </a:r>
            <a:r>
              <a:rPr lang="ar-SA" sz="2800" dirty="0" smtClean="0">
                <a:effectLst/>
                <a:latin typeface="Alexandria"/>
                <a:ea typeface="Calibri" panose="020F0502020204030204" pitchFamily="34" charset="0"/>
              </a:rPr>
              <a:t>: من خلال الانتقال من التبرع بالمال إلى تبني قضايا حقيقية تتماشى مع جوهر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5514" y="1499291"/>
            <a:ext cx="3393622" cy="4531395"/>
          </a:xfrm>
          <a:prstGeom prst="rect">
            <a:avLst/>
          </a:prstGeom>
        </p:spPr>
      </p:pic>
      <p:sp>
        <p:nvSpPr>
          <p:cNvPr id="11" name="مستطيل 10"/>
          <p:cNvSpPr/>
          <p:nvPr/>
        </p:nvSpPr>
        <p:spPr>
          <a:xfrm>
            <a:off x="835375" y="5000915"/>
            <a:ext cx="8251372"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4) </a:t>
            </a:r>
            <a:r>
              <a:rPr lang="ar-SA" sz="2800" b="1" dirty="0" smtClean="0">
                <a:latin typeface="Alexandria"/>
                <a:ea typeface="Calibri" panose="020F0502020204030204" pitchFamily="34" charset="0"/>
              </a:rPr>
              <a:t>الثبات عبر الزمن</a:t>
            </a:r>
            <a:r>
              <a:rPr lang="ar-SA" sz="2800" dirty="0" smtClean="0">
                <a:latin typeface="Alexandria"/>
                <a:ea typeface="Calibri" panose="020F0502020204030204" pitchFamily="34" charset="0"/>
              </a:rPr>
              <a:t>: المصداقية لا تُبنى بموقف واحد بطل بل بآلاف المواقف الصغيرة </a:t>
            </a:r>
            <a:r>
              <a:rPr lang="ar-SA" sz="2800" dirty="0" smtClean="0">
                <a:latin typeface="Alexandria"/>
                <a:ea typeface="Calibri" panose="020F0502020204030204" pitchFamily="34" charset="0"/>
              </a:rPr>
              <a:t>المتسقة. </a:t>
            </a:r>
            <a:r>
              <a:rPr lang="ar-SA" sz="2800" dirty="0" smtClean="0">
                <a:latin typeface="Alexandria"/>
                <a:ea typeface="Calibri" panose="020F0502020204030204" pitchFamily="34" charset="0"/>
              </a:rPr>
              <a:t>التذبذب هو العدو الأول للمصداقية.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6200595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330546"/>
            <a:ext cx="11386456"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92086" y="1499291"/>
            <a:ext cx="5788611"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اقتصاد الثقة كيف ترفع المصداقية قيمة العلامة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685800" y="2071208"/>
            <a:ext cx="8479971"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عندما تنجح في إثبات مصداقيتك تتحول السمعة إلى أصل مالي من خلال:</a:t>
            </a:r>
            <a:endParaRPr lang="en-US" sz="2800" dirty="0">
              <a:effectLst/>
              <a:latin typeface="Alexandria"/>
              <a:ea typeface="Calibri" panose="020F0502020204030204" pitchFamily="34" charset="0"/>
            </a:endParaRPr>
          </a:p>
        </p:txBody>
      </p:sp>
      <p:sp>
        <p:nvSpPr>
          <p:cNvPr id="13" name="مستطيل 12"/>
          <p:cNvSpPr/>
          <p:nvPr/>
        </p:nvSpPr>
        <p:spPr>
          <a:xfrm>
            <a:off x="685800" y="2915452"/>
            <a:ext cx="8400947"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خفض تكاليف التسويق: العميل الواثق هو مسوق مجاني لا يحتاج لإقناع جديد.</a:t>
            </a:r>
            <a:endParaRPr lang="en-US" sz="2800" dirty="0">
              <a:effectLst/>
              <a:latin typeface="Alexandria"/>
              <a:ea typeface="Calibri" panose="020F0502020204030204" pitchFamily="34" charset="0"/>
            </a:endParaRPr>
          </a:p>
        </p:txBody>
      </p:sp>
      <p:sp>
        <p:nvSpPr>
          <p:cNvPr id="11" name="مستطيل 10"/>
          <p:cNvSpPr/>
          <p:nvPr/>
        </p:nvSpPr>
        <p:spPr>
          <a:xfrm>
            <a:off x="685800" y="4063285"/>
            <a:ext cx="8400947"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جذب المواهب: الكفاءات تبحث عن مؤسسات صادقة لتضمن استقرارها المهني.</a:t>
            </a:r>
            <a:endParaRPr lang="en-US" sz="2800" dirty="0">
              <a:effectLst/>
              <a:latin typeface="Alexandria"/>
              <a:ea typeface="Calibri" panose="020F0502020204030204" pitchFamily="34" charset="0"/>
            </a:endParaRPr>
          </a:p>
        </p:txBody>
      </p:sp>
      <p:sp>
        <p:nvSpPr>
          <p:cNvPr id="12" name="مستطيل 11"/>
          <p:cNvSpPr/>
          <p:nvPr/>
        </p:nvSpPr>
        <p:spPr>
          <a:xfrm>
            <a:off x="685800" y="5165197"/>
            <a:ext cx="8550023"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دعم المستثمرين: السمعة القوية تقلل من المخاطر المتصورة لدى الممولين والمساهمين.</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12770" r="26298"/>
          <a:stretch/>
        </p:blipFill>
        <p:spPr>
          <a:xfrm>
            <a:off x="9314847" y="1499291"/>
            <a:ext cx="3497640" cy="4542280"/>
          </a:xfrm>
          <a:prstGeom prst="rect">
            <a:avLst/>
          </a:prstGeom>
        </p:spPr>
      </p:pic>
    </p:spTree>
    <p:extLst>
      <p:ext uri="{BB962C8B-B14F-4D97-AF65-F5344CB8AC3E}">
        <p14:creationId xmlns:p14="http://schemas.microsoft.com/office/powerpoint/2010/main" val="27488143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330546"/>
            <a:ext cx="11386456"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734608" y="1499291"/>
            <a:ext cx="3644126"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الفخاخ التي تدمر المصداقية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531368" y="2337086"/>
            <a:ext cx="847997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المبالغة: الوعد بما يفوق القدرات يقتل السمعة فوراً.</a:t>
            </a:r>
            <a:endParaRPr lang="en-US" sz="2800" dirty="0">
              <a:effectLst/>
              <a:latin typeface="Alexandria"/>
              <a:ea typeface="Calibri" panose="020F0502020204030204" pitchFamily="34" charset="0"/>
            </a:endParaRPr>
          </a:p>
        </p:txBody>
      </p:sp>
      <p:sp>
        <p:nvSpPr>
          <p:cNvPr id="13" name="مستطيل 12"/>
          <p:cNvSpPr/>
          <p:nvPr/>
        </p:nvSpPr>
        <p:spPr>
          <a:xfrm>
            <a:off x="610392" y="3186582"/>
            <a:ext cx="8400947"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الانفصال عن الموظفين: عندما يقول التسويق شيئاً لا يعرفه الموظفون في الفروع تسقط المصداقية عند أول احتكاك مع العميل.</a:t>
            </a:r>
            <a:endParaRPr lang="en-US" sz="2800" dirty="0">
              <a:effectLst/>
              <a:latin typeface="Alexandria"/>
              <a:ea typeface="Calibri" panose="020F0502020204030204" pitchFamily="34" charset="0"/>
            </a:endParaRPr>
          </a:p>
        </p:txBody>
      </p:sp>
      <p:sp>
        <p:nvSpPr>
          <p:cNvPr id="11" name="مستطيل 10"/>
          <p:cNvSpPr/>
          <p:nvPr/>
        </p:nvSpPr>
        <p:spPr>
          <a:xfrm>
            <a:off x="610393" y="4504621"/>
            <a:ext cx="8400947" cy="1071768"/>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تجاهل النقد: المؤسسة التي لا ترد على الشكاوي بجدية تعطي انطباعاً بعدم الاكتراث مما يضرب مصداقية اهتمامها بالعميل.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06046" y="1679775"/>
            <a:ext cx="3199622" cy="4269611"/>
          </a:xfrm>
          <a:prstGeom prst="rect">
            <a:avLst/>
          </a:prstGeom>
        </p:spPr>
      </p:pic>
    </p:spTree>
    <p:extLst>
      <p:ext uri="{BB962C8B-B14F-4D97-AF65-F5344CB8AC3E}">
        <p14:creationId xmlns:p14="http://schemas.microsoft.com/office/powerpoint/2010/main" val="18155936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330546"/>
            <a:ext cx="11386456"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734608" y="1499291"/>
            <a:ext cx="3644126"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أسباب نشوء الفجوة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562388" y="2083279"/>
            <a:ext cx="847997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تظهر الفجوة فجأة بل تسلل عبر ثلاثة قنوات:</a:t>
            </a:r>
            <a:endParaRPr lang="en-US" sz="2800" dirty="0">
              <a:effectLst/>
              <a:latin typeface="Alexandria"/>
              <a:ea typeface="Calibri" panose="020F0502020204030204" pitchFamily="34" charset="0"/>
            </a:endParaRPr>
          </a:p>
        </p:txBody>
      </p:sp>
      <p:sp>
        <p:nvSpPr>
          <p:cNvPr id="13" name="مستطيل 12"/>
          <p:cNvSpPr/>
          <p:nvPr/>
        </p:nvSpPr>
        <p:spPr>
          <a:xfrm>
            <a:off x="702989" y="2702815"/>
            <a:ext cx="8400947"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انفصال التسويق عن العمليات</a:t>
            </a:r>
            <a:r>
              <a:rPr lang="ar-SA" sz="2800" dirty="0" smtClean="0">
                <a:effectLst/>
                <a:latin typeface="Alexandria"/>
                <a:ea typeface="Calibri" panose="020F0502020204030204" pitchFamily="34" charset="0"/>
              </a:rPr>
              <a:t>: عندما يطلق قسم التسويق حملات مُبهرة دون التأكد من جاهزية المصنع أو الموظفين لتنفيذها.</a:t>
            </a:r>
            <a:endParaRPr lang="en-US" sz="2800" dirty="0">
              <a:effectLst/>
              <a:latin typeface="Alexandria"/>
              <a:ea typeface="Calibri" panose="020F0502020204030204" pitchFamily="34" charset="0"/>
            </a:endParaRPr>
          </a:p>
        </p:txBody>
      </p:sp>
      <p:sp>
        <p:nvSpPr>
          <p:cNvPr id="11" name="مستطيل 10"/>
          <p:cNvSpPr/>
          <p:nvPr/>
        </p:nvSpPr>
        <p:spPr>
          <a:xfrm>
            <a:off x="702988" y="3916159"/>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الثقافة الداخلية المتآكلة</a:t>
            </a:r>
            <a:r>
              <a:rPr lang="ar-SA" sz="2800" dirty="0" smtClean="0">
                <a:latin typeface="Alexandria"/>
                <a:ea typeface="Calibri" panose="020F0502020204030204" pitchFamily="34" charset="0"/>
              </a:rPr>
              <a:t>: حينما لا يؤمن الموظفون بالقيّم التي تروج لها القيادة فيقدمون أداءً فاتراً يتناقض مع وعود التميز.</a:t>
            </a:r>
            <a:endParaRPr lang="en-US" sz="2800" dirty="0">
              <a:effectLst/>
              <a:latin typeface="Alexandria"/>
              <a:ea typeface="Calibri" panose="020F0502020204030204" pitchFamily="34" charset="0"/>
            </a:endParaRPr>
          </a:p>
        </p:txBody>
      </p:sp>
      <p:sp>
        <p:nvSpPr>
          <p:cNvPr id="12" name="مستطيل 11"/>
          <p:cNvSpPr/>
          <p:nvPr/>
        </p:nvSpPr>
        <p:spPr>
          <a:xfrm>
            <a:off x="702987" y="5102228"/>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التوسع السريع</a:t>
            </a:r>
            <a:r>
              <a:rPr lang="ar-SA" sz="2800" dirty="0" smtClean="0">
                <a:latin typeface="Alexandria"/>
                <a:ea typeface="Calibri" panose="020F0502020204030204" pitchFamily="34" charset="0"/>
              </a:rPr>
              <a:t>: النمو الذي يفوق القدرة على التحكم في الجودة مما يجعل العلامة تضعف عند كل توسع جديد.</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9059" y="1499291"/>
            <a:ext cx="3712187" cy="4426198"/>
          </a:xfrm>
          <a:prstGeom prst="rect">
            <a:avLst/>
          </a:prstGeom>
        </p:spPr>
      </p:pic>
    </p:spTree>
    <p:extLst>
      <p:ext uri="{BB962C8B-B14F-4D97-AF65-F5344CB8AC3E}">
        <p14:creationId xmlns:p14="http://schemas.microsoft.com/office/powerpoint/2010/main" val="15233191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746183" y="1285949"/>
            <a:ext cx="3644126"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استراتيجيات </a:t>
            </a:r>
            <a:r>
              <a:rPr lang="ar-SA" sz="2800" b="1" dirty="0" smtClean="0">
                <a:solidFill>
                  <a:srgbClr val="FF0000"/>
                </a:solidFill>
                <a:latin typeface="Alexandria"/>
                <a:ea typeface="Calibri" panose="020F0502020204030204" pitchFamily="34" charset="0"/>
              </a:rPr>
              <a:t>ردم </a:t>
            </a:r>
            <a:r>
              <a:rPr lang="ar-SA" sz="2800" b="1" dirty="0" smtClean="0">
                <a:solidFill>
                  <a:srgbClr val="FF0000"/>
                </a:solidFill>
                <a:effectLst/>
                <a:latin typeface="Alexandria"/>
                <a:ea typeface="Calibri" panose="020F0502020204030204" pitchFamily="34" charset="0"/>
              </a:rPr>
              <a:t>الفجوة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623962" y="1816033"/>
            <a:ext cx="847997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لمعالجة الفجوة يجب التحرك في ثلاثة اتجاهات متوازية:</a:t>
            </a:r>
            <a:endParaRPr lang="en-US" sz="2800" dirty="0">
              <a:effectLst/>
              <a:latin typeface="Alexandria"/>
              <a:ea typeface="Calibri" panose="020F0502020204030204" pitchFamily="34" charset="0"/>
            </a:endParaRPr>
          </a:p>
        </p:txBody>
      </p:sp>
      <p:sp>
        <p:nvSpPr>
          <p:cNvPr id="13" name="مستطيل 12"/>
          <p:cNvSpPr/>
          <p:nvPr/>
        </p:nvSpPr>
        <p:spPr>
          <a:xfrm>
            <a:off x="702987" y="2365316"/>
            <a:ext cx="8400947"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استراتيجية الصدق الراديكالي</a:t>
            </a:r>
            <a:r>
              <a:rPr lang="ar-SA" sz="2800" dirty="0" smtClean="0">
                <a:effectLst/>
                <a:latin typeface="Alexandria"/>
                <a:ea typeface="Calibri" panose="020F0502020204030204" pitchFamily="34" charset="0"/>
              </a:rPr>
              <a:t>: إذا اكتشفت المؤسسة أن وعودها أكبر من واقعها فإن الحل ليس في تحسين الإعلانات بل في خفض سقف الوعود.</a:t>
            </a:r>
            <a:endParaRPr lang="en-US" sz="2800" dirty="0">
              <a:effectLst/>
              <a:latin typeface="Alexandria"/>
              <a:ea typeface="Calibri" panose="020F0502020204030204" pitchFamily="34" charset="0"/>
            </a:endParaRPr>
          </a:p>
        </p:txBody>
      </p:sp>
      <p:sp>
        <p:nvSpPr>
          <p:cNvPr id="11" name="مستطيل 10"/>
          <p:cNvSpPr/>
          <p:nvPr/>
        </p:nvSpPr>
        <p:spPr>
          <a:xfrm>
            <a:off x="702987" y="3533860"/>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استراتيجية التجسيد الداخلي</a:t>
            </a:r>
            <a:r>
              <a:rPr lang="ar-SA" sz="2800" dirty="0" smtClean="0">
                <a:latin typeface="Alexandria"/>
                <a:ea typeface="Calibri" panose="020F0502020204030204" pitchFamily="34" charset="0"/>
              </a:rPr>
              <a:t>: ردم الفجوة يبدأ من الداخل يجب تحويل الموظف من منفذ مهام إلى مؤمن بالرسالة.</a:t>
            </a:r>
            <a:endParaRPr lang="en-US" sz="2800" dirty="0">
              <a:effectLst/>
              <a:latin typeface="Alexandria"/>
              <a:ea typeface="Calibri" panose="020F0502020204030204" pitchFamily="34" charset="0"/>
            </a:endParaRPr>
          </a:p>
        </p:txBody>
      </p:sp>
      <p:sp>
        <p:nvSpPr>
          <p:cNvPr id="12" name="مستطيل 11"/>
          <p:cNvSpPr/>
          <p:nvPr/>
        </p:nvSpPr>
        <p:spPr>
          <a:xfrm>
            <a:off x="702987" y="4646530"/>
            <a:ext cx="8400947" cy="1631216"/>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استراتيجية الاستماع النشط</a:t>
            </a:r>
            <a:r>
              <a:rPr lang="ar-SA" sz="2800" dirty="0" smtClean="0">
                <a:latin typeface="Alexandria"/>
                <a:ea typeface="Calibri" panose="020F0502020204030204" pitchFamily="34" charset="0"/>
              </a:rPr>
              <a:t>: إنشاء قنوات اتصال دائمة لسماع صوت العميل والموظف الفجوة تكتشف أولاً في شكاوي العملاء وأحاديث الموظفين.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3934" y="1499291"/>
            <a:ext cx="3711153" cy="4541355"/>
          </a:xfrm>
          <a:prstGeom prst="rect">
            <a:avLst/>
          </a:prstGeom>
        </p:spPr>
      </p:pic>
    </p:spTree>
    <p:extLst>
      <p:ext uri="{BB962C8B-B14F-4D97-AF65-F5344CB8AC3E}">
        <p14:creationId xmlns:p14="http://schemas.microsoft.com/office/powerpoint/2010/main" val="7816547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10228" y="1285949"/>
            <a:ext cx="6580081"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إدارة التكامل كيف نحول العلامة التجارية إلى سمعة</a:t>
            </a:r>
            <a:endParaRPr lang="en-US" sz="2800" b="1" dirty="0">
              <a:solidFill>
                <a:srgbClr val="FF0000"/>
              </a:solidFill>
              <a:effectLst/>
              <a:latin typeface="Alexandria"/>
              <a:ea typeface="Calibri" panose="020F0502020204030204" pitchFamily="34" charset="0"/>
            </a:endParaRPr>
          </a:p>
        </p:txBody>
      </p:sp>
      <p:sp>
        <p:nvSpPr>
          <p:cNvPr id="9" name="مستطيل 8"/>
          <p:cNvSpPr/>
          <p:nvPr/>
        </p:nvSpPr>
        <p:spPr>
          <a:xfrm>
            <a:off x="623962" y="1816033"/>
            <a:ext cx="8479971"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لتحويل العلامة إلى سمعة يجب المرور في أربع محطات تكاملية:</a:t>
            </a:r>
            <a:endParaRPr lang="en-US" sz="2800" dirty="0">
              <a:effectLst/>
              <a:latin typeface="Alexandria"/>
              <a:ea typeface="Calibri" panose="020F0502020204030204" pitchFamily="34" charset="0"/>
            </a:endParaRPr>
          </a:p>
        </p:txBody>
      </p:sp>
      <p:sp>
        <p:nvSpPr>
          <p:cNvPr id="13" name="مستطيل 12"/>
          <p:cNvSpPr/>
          <p:nvPr/>
        </p:nvSpPr>
        <p:spPr>
          <a:xfrm>
            <a:off x="702987" y="2365316"/>
            <a:ext cx="8400947" cy="1631216"/>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1) المواءمة الثقافية</a:t>
            </a:r>
            <a:r>
              <a:rPr lang="ar-SA" sz="2800" dirty="0" smtClean="0">
                <a:effectLst/>
                <a:latin typeface="Alexandria"/>
                <a:ea typeface="Calibri" panose="020F0502020204030204" pitchFamily="34" charset="0"/>
              </a:rPr>
              <a:t>: لا يمكن تحويل العلامة إلى سمعة إذا كان الموظف مغيباً، يجب بيع العلامة التجارية للموظفين أولاً لكي تتحول العلامة من شعار إلى سلوك موظف وهذا السلوك هو ما يبني السمعة.</a:t>
            </a:r>
            <a:endParaRPr lang="en-US" sz="2800" dirty="0">
              <a:effectLst/>
              <a:latin typeface="Alexandria"/>
              <a:ea typeface="Calibri" panose="020F0502020204030204" pitchFamily="34" charset="0"/>
            </a:endParaRPr>
          </a:p>
        </p:txBody>
      </p:sp>
      <p:sp>
        <p:nvSpPr>
          <p:cNvPr id="12" name="مستطيل 11"/>
          <p:cNvSpPr/>
          <p:nvPr/>
        </p:nvSpPr>
        <p:spPr>
          <a:xfrm>
            <a:off x="663473" y="4195518"/>
            <a:ext cx="8400947" cy="1631216"/>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2) تجربة العميل الموحدة</a:t>
            </a:r>
            <a:r>
              <a:rPr lang="ar-SA" sz="2800" dirty="0" smtClean="0">
                <a:latin typeface="Alexandria"/>
                <a:ea typeface="Calibri" panose="020F0502020204030204" pitchFamily="34" charset="0"/>
              </a:rPr>
              <a:t>: السمعة تُبنى من تراكم التجارب، والتراكم يعني أن يجد العميل نفس روح العلامة سواء تعامل مع التطبيق الإلكتروني، أو اتصل مع مركز الاتصال، أو زار الفرع.</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srcRect l="3787" t="5733" r="3306" b="3679"/>
          <a:stretch/>
        </p:blipFill>
        <p:spPr>
          <a:xfrm>
            <a:off x="9103932" y="1350722"/>
            <a:ext cx="3798855" cy="4837521"/>
          </a:xfrm>
          <a:prstGeom prst="rect">
            <a:avLst/>
          </a:prstGeom>
        </p:spPr>
      </p:pic>
    </p:spTree>
    <p:extLst>
      <p:ext uri="{BB962C8B-B14F-4D97-AF65-F5344CB8AC3E}">
        <p14:creationId xmlns:p14="http://schemas.microsoft.com/office/powerpoint/2010/main" val="26315291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10228" y="1285949"/>
            <a:ext cx="6580081"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إدارة التكامل كيف نحول العلامة التجارية إلى سمعة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702987" y="2365316"/>
            <a:ext cx="8400947" cy="1631216"/>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3) </a:t>
            </a:r>
            <a:r>
              <a:rPr lang="ar-SA" sz="2800" b="1" dirty="0" smtClean="0">
                <a:effectLst/>
                <a:latin typeface="Alexandria"/>
                <a:ea typeface="Calibri" panose="020F0502020204030204" pitchFamily="34" charset="0"/>
              </a:rPr>
              <a:t>الشفافية في الأداء</a:t>
            </a:r>
            <a:r>
              <a:rPr lang="ar-SA" sz="2800" dirty="0" smtClean="0">
                <a:effectLst/>
                <a:latin typeface="Alexandria"/>
                <a:ea typeface="Calibri" panose="020F0502020204030204" pitchFamily="34" charset="0"/>
              </a:rPr>
              <a:t>: التحويل يكتمل عندما تدعم المؤسسة وعودها بحقائق كنشر تقارير الاستدامة، نتائج رضا العملاء، هذه الأدلة تأخذ وعود العلامة من حيذ الادعاء إلى حيز الحقيقة المثبتة (السمعة).</a:t>
            </a:r>
            <a:endParaRPr lang="en-US" sz="2800" dirty="0">
              <a:effectLst/>
              <a:latin typeface="Alexandria"/>
              <a:ea typeface="Calibri" panose="020F0502020204030204" pitchFamily="34" charset="0"/>
            </a:endParaRPr>
          </a:p>
        </p:txBody>
      </p:sp>
      <p:sp>
        <p:nvSpPr>
          <p:cNvPr id="12" name="مستطيل 11"/>
          <p:cNvSpPr/>
          <p:nvPr/>
        </p:nvSpPr>
        <p:spPr>
          <a:xfrm>
            <a:off x="702986" y="4493480"/>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4) إدارة الاستجابة</a:t>
            </a:r>
            <a:r>
              <a:rPr lang="ar-SA" sz="2800" dirty="0" smtClean="0">
                <a:latin typeface="Alexandria"/>
                <a:ea typeface="Calibri" panose="020F0502020204030204" pitchFamily="34" charset="0"/>
              </a:rPr>
              <a:t>: كيف تتصرف العلامة عندما تخطئ، التكامل يقتضي أن يكون رد الفعل عند الخطأ متسقاً مع قيّم العلامة .</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srcRect l="3787" t="5733" r="3306" b="3679"/>
          <a:stretch/>
        </p:blipFill>
        <p:spPr>
          <a:xfrm>
            <a:off x="9103932" y="1350722"/>
            <a:ext cx="3798855" cy="4837521"/>
          </a:xfrm>
          <a:prstGeom prst="rect">
            <a:avLst/>
          </a:prstGeom>
        </p:spPr>
      </p:pic>
    </p:spTree>
    <p:extLst>
      <p:ext uri="{BB962C8B-B14F-4D97-AF65-F5344CB8AC3E}">
        <p14:creationId xmlns:p14="http://schemas.microsoft.com/office/powerpoint/2010/main" val="27385981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57538"/>
            <a:ext cx="29375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102942" y="89590"/>
            <a:ext cx="6823586"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العلامة التجارية والسمعة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10228" y="1285949"/>
            <a:ext cx="6580081"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مؤشرات نجاح عملية التحويل</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606160" y="2088705"/>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انتقال العميل من مشترٍ إلى مدافع</a:t>
            </a:r>
            <a:r>
              <a:rPr lang="ar-SA" sz="2800" dirty="0" smtClean="0">
                <a:latin typeface="Alexandria"/>
                <a:ea typeface="Calibri" panose="020F0502020204030204" pitchFamily="34" charset="0"/>
              </a:rPr>
              <a:t>: عندما يبدأ العميل في الدفاع عن علامتك ضد الشائعات فقد تحولت علامتك بنجاح إلى سمعة.</a:t>
            </a:r>
            <a:endParaRPr lang="en-US" sz="2800" dirty="0">
              <a:effectLst/>
              <a:latin typeface="Alexandria"/>
              <a:ea typeface="Calibri" panose="020F0502020204030204" pitchFamily="34" charset="0"/>
            </a:endParaRPr>
          </a:p>
        </p:txBody>
      </p:sp>
      <p:sp>
        <p:nvSpPr>
          <p:cNvPr id="12" name="مستطيل 11"/>
          <p:cNvSpPr/>
          <p:nvPr/>
        </p:nvSpPr>
        <p:spPr>
          <a:xfrm>
            <a:off x="658120" y="3404422"/>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انخفاض نسبة الاكتساب: </a:t>
            </a:r>
            <a:r>
              <a:rPr lang="ar-SA" sz="2800" dirty="0" smtClean="0">
                <a:latin typeface="Alexandria"/>
                <a:ea typeface="Calibri" panose="020F0502020204030204" pitchFamily="34" charset="0"/>
              </a:rPr>
              <a:t>السمعة القوية تجعل الناس يأتون إليك دون الحاجة لإعلانات مكثفة.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3932" y="1406387"/>
            <a:ext cx="3897315" cy="4543184"/>
          </a:xfrm>
          <a:prstGeom prst="rect">
            <a:avLst/>
          </a:prstGeom>
        </p:spPr>
      </p:pic>
      <p:sp>
        <p:nvSpPr>
          <p:cNvPr id="11" name="مستطيل 10"/>
          <p:cNvSpPr/>
          <p:nvPr/>
        </p:nvSpPr>
        <p:spPr>
          <a:xfrm>
            <a:off x="582758" y="4720139"/>
            <a:ext cx="8400947"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علاوة السعر</a:t>
            </a:r>
            <a:r>
              <a:rPr lang="ar-SA" sz="2800" dirty="0" smtClean="0">
                <a:latin typeface="Alexandria"/>
                <a:ea typeface="Calibri" panose="020F0502020204030204" pitchFamily="34" charset="0"/>
              </a:rPr>
              <a:t>: قدرتك على بيع منتجك بسعر أعلى من المنافسين لأن الجمهور يثق باسمك (سمعتك).</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5577375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29039"/>
            <a:ext cx="7441737" cy="74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83838" y="89590"/>
            <a:ext cx="234269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10228" y="1285949"/>
            <a:ext cx="6580081"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اعتراف بشجاعة – تحول من الإخفاق إلى الريادة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315687" y="2000743"/>
            <a:ext cx="8839234" cy="605294"/>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عام </a:t>
            </a:r>
            <a:r>
              <a:rPr lang="en-US" sz="2800" dirty="0" smtClean="0">
                <a:latin typeface="Alexandria"/>
                <a:ea typeface="Calibri" panose="020F0502020204030204" pitchFamily="34" charset="0"/>
              </a:rPr>
              <a:t>2009</a:t>
            </a:r>
            <a:r>
              <a:rPr lang="ar-SA" sz="2800" dirty="0" smtClean="0">
                <a:latin typeface="Alexandria"/>
                <a:ea typeface="Calibri" panose="020F0502020204030204" pitchFamily="34" charset="0"/>
              </a:rPr>
              <a:t> عانت الشركة من مشكلة تخص مذاق المنتج تعاملت معها كالآتي:</a:t>
            </a:r>
            <a:endParaRPr lang="en-US" sz="2800" dirty="0">
              <a:effectLst/>
              <a:latin typeface="Alexandria"/>
              <a:ea typeface="Calibri" panose="020F0502020204030204" pitchFamily="34" charset="0"/>
            </a:endParaRPr>
          </a:p>
        </p:txBody>
      </p:sp>
      <p:sp>
        <p:nvSpPr>
          <p:cNvPr id="12" name="مستطيل 11"/>
          <p:cNvSpPr/>
          <p:nvPr/>
        </p:nvSpPr>
        <p:spPr>
          <a:xfrm>
            <a:off x="753974" y="2683486"/>
            <a:ext cx="8400947" cy="55880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أطلقت الشركة حملة وثائقية عرضت فيها تعليقات القاسية والمهينة لمنتجها</a:t>
            </a:r>
            <a:endParaRPr lang="en-US" sz="2800" dirty="0">
              <a:effectLst/>
              <a:latin typeface="Alexandria"/>
              <a:ea typeface="Calibri" panose="020F0502020204030204" pitchFamily="34" charset="0"/>
            </a:endParaRPr>
          </a:p>
        </p:txBody>
      </p:sp>
      <p:sp>
        <p:nvSpPr>
          <p:cNvPr id="11" name="مستطيل 10"/>
          <p:cNvSpPr/>
          <p:nvPr/>
        </p:nvSpPr>
        <p:spPr>
          <a:xfrm>
            <a:off x="666455" y="3319742"/>
            <a:ext cx="8400947" cy="1071768"/>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خرج الرئيس التنفيذي في فيديو رسمي قائلاً لقد استمعنا إليكم نحن نعترف أن منتجنا لم يكن جيداً وسنقوم بتغيير كل شيء.</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srcRect l="2217" t="2915" r="4159" b="3623"/>
          <a:stretch/>
        </p:blipFill>
        <p:spPr>
          <a:xfrm>
            <a:off x="9250776" y="1300930"/>
            <a:ext cx="4108711" cy="4490977"/>
          </a:xfrm>
          <a:prstGeom prst="rect">
            <a:avLst/>
          </a:prstGeom>
        </p:spPr>
      </p:pic>
      <p:sp>
        <p:nvSpPr>
          <p:cNvPr id="14" name="مستطيل 13"/>
          <p:cNvSpPr/>
          <p:nvPr/>
        </p:nvSpPr>
        <p:spPr>
          <a:xfrm>
            <a:off x="753973" y="4468959"/>
            <a:ext cx="8400947" cy="1631216"/>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إعادة بناء الثقة: تمّ تغيير الوصفة بالكامل وتدريب الموظفين على معايير الجودة الجديدة وربط نظام المكافآت برضا العميل عن الطعم وليس فقط سرعة التوصيل.</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9311501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P spid="11"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529039"/>
            <a:ext cx="7441737" cy="74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5687" y="1155870"/>
            <a:ext cx="11386456" cy="508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83838" y="89590"/>
            <a:ext cx="234269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10228" y="1285949"/>
            <a:ext cx="6580081"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الدروس المستفادة</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572233" y="1922205"/>
            <a:ext cx="8400947"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الشجاعة الثقافية: السمعة المنهارة لا ترمم بالطلاء بل بالهدم وإعادة البناء من الداخل.</a:t>
            </a:r>
            <a:endParaRPr lang="en-US" sz="2800" dirty="0">
              <a:effectLst/>
              <a:latin typeface="Alexandria"/>
              <a:ea typeface="Calibri" panose="020F0502020204030204" pitchFamily="34" charset="0"/>
            </a:endParaRPr>
          </a:p>
        </p:txBody>
      </p:sp>
      <p:sp>
        <p:nvSpPr>
          <p:cNvPr id="11" name="مستطيل 10"/>
          <p:cNvSpPr/>
          <p:nvPr/>
        </p:nvSpPr>
        <p:spPr>
          <a:xfrm>
            <a:off x="700505" y="3170795"/>
            <a:ext cx="8400947"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الاستماع للجمهور: العلامة التجارية التي لا تنصت لانعكاسها في مرآة الجمهور هي علامة محكوم عليها بالفناء.</a:t>
            </a:r>
            <a:endParaRPr lang="en-US" sz="2800" dirty="0">
              <a:effectLst/>
              <a:latin typeface="Alexandria"/>
              <a:ea typeface="Calibri" panose="020F0502020204030204" pitchFamily="34" charset="0"/>
            </a:endParaRPr>
          </a:p>
        </p:txBody>
      </p:sp>
      <p:sp>
        <p:nvSpPr>
          <p:cNvPr id="14" name="مستطيل 13"/>
          <p:cNvSpPr/>
          <p:nvPr/>
        </p:nvSpPr>
        <p:spPr>
          <a:xfrm>
            <a:off x="753973" y="4468959"/>
            <a:ext cx="8400947" cy="1631216"/>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الشفافية كرافعة للسمعة: الاعتراف بالخطأ هو أقصر طريق لاستعادة الثقة الجمهور يغفر للمؤسسة التي تعترف وتتغير ولكنه لا يرحم المؤسسة التي تكابر على الخطأ.</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9725" y="1333978"/>
            <a:ext cx="3243686" cy="4776845"/>
          </a:xfrm>
          <a:prstGeom prst="rect">
            <a:avLst/>
          </a:prstGeom>
        </p:spPr>
      </p:pic>
    </p:spTree>
    <p:extLst>
      <p:ext uri="{BB962C8B-B14F-4D97-AF65-F5344CB8AC3E}">
        <p14:creationId xmlns:p14="http://schemas.microsoft.com/office/powerpoint/2010/main" val="2393837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11" grpId="0"/>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1"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4708981"/>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هذه الجولة الأكاديمية ندرك أن السمعة هي رأس مال غير ملموس والثقافة التنظيمية هي المصنع الذي ينتج هذا المال إذا أردتم سمعة تدوم لعقود لا تبحثوا في ميزانيات التسويق أولاً بل ابحثوا في قلوب وعقول موظفيكم وفي صدق علامتكم التجارية في وعودها واعتناقها للثقافة التنظيمية التي تحمل بحق قيّم المؤسسة.</a:t>
            </a:r>
          </a:p>
          <a:p>
            <a:pPr algn="ctr" rtl="1">
              <a:lnSpc>
                <a:spcPts val="6000"/>
              </a:lnSpc>
              <a:spcAft>
                <a:spcPts val="0"/>
              </a:spcAft>
            </a:pPr>
            <a:r>
              <a:rPr lang="ar-SA" sz="2800" dirty="0" smtClean="0">
                <a:latin typeface="Alexandria"/>
                <a:ea typeface="Calibri" panose="020F0502020204030204" pitchFamily="34" charset="0"/>
              </a:rPr>
              <a:t>"الثقافة هي ما يفعله الموظفون عندما لا يراهم أحد"</a:t>
            </a:r>
          </a:p>
          <a:p>
            <a:pPr algn="ctr" rtl="1">
              <a:lnSpc>
                <a:spcPts val="6000"/>
              </a:lnSpc>
              <a:spcAft>
                <a:spcPts val="0"/>
              </a:spcAft>
            </a:pPr>
            <a:r>
              <a:rPr lang="ar-SA" sz="2800" dirty="0" smtClean="0">
                <a:latin typeface="Alexandria"/>
                <a:ea typeface="Calibri" panose="020F0502020204030204" pitchFamily="34" charset="0"/>
              </a:rPr>
              <a:t>"السمعة هي ما يقوله الناس عنك عندما لا تكون موجوداً"</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تحديد وتحليل أصحاب المصلحة</a:t>
            </a:r>
            <a:endParaRPr lang="ar-SA" sz="2800" dirty="0">
              <a:solidFill>
                <a:schemeClr val="tx1"/>
              </a:solidFill>
              <a:latin typeface="Alexandria"/>
            </a:endParaRP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إدارة العلاقة مع أصحاب المصلحة.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D45AE154-58F3-4440-B9FE-354F806438D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4583</TotalTime>
  <Words>2550</Words>
  <Application>Microsoft Office PowerPoint</Application>
  <PresentationFormat>شاشة عريضة</PresentationFormat>
  <Paragraphs>221</Paragraphs>
  <Slides>40</Slides>
  <Notes>3</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283</cp:revision>
  <dcterms:created xsi:type="dcterms:W3CDTF">2023-04-29T09:08:00Z</dcterms:created>
  <dcterms:modified xsi:type="dcterms:W3CDTF">2026-02-08T18:33:09Z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