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3"/>
  </p:notesMasterIdLst>
  <p:sldIdLst>
    <p:sldId id="496" r:id="rId3"/>
    <p:sldId id="333" r:id="rId4"/>
    <p:sldId id="497" r:id="rId5"/>
    <p:sldId id="498" r:id="rId6"/>
    <p:sldId id="499" r:id="rId7"/>
    <p:sldId id="500" r:id="rId8"/>
    <p:sldId id="501" r:id="rId9"/>
    <p:sldId id="502" r:id="rId10"/>
    <p:sldId id="503" r:id="rId11"/>
    <p:sldId id="504" r:id="rId12"/>
    <p:sldId id="505" r:id="rId13"/>
    <p:sldId id="506" r:id="rId14"/>
    <p:sldId id="507" r:id="rId15"/>
    <p:sldId id="508" r:id="rId16"/>
    <p:sldId id="509" r:id="rId17"/>
    <p:sldId id="510" r:id="rId18"/>
    <p:sldId id="511" r:id="rId19"/>
    <p:sldId id="512" r:id="rId20"/>
    <p:sldId id="513" r:id="rId21"/>
    <p:sldId id="514" r:id="rId22"/>
    <p:sldId id="515" r:id="rId23"/>
    <p:sldId id="516" r:id="rId24"/>
    <p:sldId id="517" r:id="rId25"/>
    <p:sldId id="518" r:id="rId26"/>
    <p:sldId id="519" r:id="rId27"/>
    <p:sldId id="520" r:id="rId28"/>
    <p:sldId id="521" r:id="rId29"/>
    <p:sldId id="522" r:id="rId30"/>
    <p:sldId id="523" r:id="rId31"/>
    <p:sldId id="343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A9E1"/>
    <a:srgbClr val="0A1F61"/>
    <a:srgbClr val="FF951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98" d="100"/>
          <a:sy n="98" d="100"/>
        </p:scale>
        <p:origin x="11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75" d="100"/>
        <a:sy n="75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Relationship Id="rId8" Type="http://schemas.openxmlformats.org/officeDocument/2006/relationships/slide" Target="slides/slide6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DFA47C-8412-4F09-919C-A816A241D7D1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C3D70D-28D4-48A5-9C6C-4FFB3DF7830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06370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88088B5-5D3D-41C5-9929-9FAB3A249D9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920586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36C0AD9-F3EC-49D5-B219-D36EA4F2CDD0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45943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6/29/2026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712033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6/29/2026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924213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6/29/2026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520645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6/29/2026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326982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6/29/2026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623684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6/29/2026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67353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6/29/2026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327964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6/29/2026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865655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6/29/2026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6348604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6/29/2026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61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6/29/2026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40037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781256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7966825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785904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6529843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557524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448337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019370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18" Type="http://schemas.openxmlformats.org/officeDocument/2006/relationships/slideLayout" Target="../slideLayouts/slideLayout2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17" Type="http://schemas.openxmlformats.org/officeDocument/2006/relationships/slideLayout" Target="../slideLayouts/slideLayout28.xml"/><Relationship Id="rId2" Type="http://schemas.openxmlformats.org/officeDocument/2006/relationships/slideLayout" Target="../slideLayouts/slideLayout13.xml"/><Relationship Id="rId16" Type="http://schemas.openxmlformats.org/officeDocument/2006/relationships/slideLayout" Target="../slideLayouts/slideLayout27.xml"/><Relationship Id="rId20" Type="http://schemas.openxmlformats.org/officeDocument/2006/relationships/image" Target="../media/image1.png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6/29/2026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0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7AD86B2E-B702-4422-B277-3A08C7449694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6/29/2026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fld id="{F7542ADD-394E-41F3-B704-951748884AEE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 panose="020F0502020204030204"/>
              </a:rPr>
              <a:pPr eaLnBrk="1" fontAlgn="auto" hangingPunct="1">
                <a:spcBef>
                  <a:spcPts val="0"/>
                </a:spcBef>
                <a:spcAft>
                  <a:spcPts val="0"/>
                </a:spcAft>
              </a:pPr>
              <a:t>‹#›</a:t>
            </a:fld>
            <a:endParaRPr lang="en-US">
              <a:solidFill>
                <a:prstClr val="black">
                  <a:tint val="75000"/>
                </a:prstClr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182854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ID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6965879" cy="4263990"/>
          </a:xfr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5345648" y="4239731"/>
            <a:ext cx="586740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Investigate endpoint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800" b="1" i="1" u="none" strike="noStrike" kern="1200" cap="none" spc="0" normalizeH="0" baseline="0" noProof="0" dirty="0">
                <a:ln>
                  <a:noFill/>
                </a:ln>
                <a:solidFill>
                  <a:srgbClr val="35A8E0"/>
                </a:solidFill>
                <a:effectLst/>
                <a:uLnTx/>
                <a:uFillTx/>
                <a:latin typeface="Calibri" panose="020F0502020204030204"/>
                <a:ea typeface="+mn-ea"/>
                <a:cs typeface="Arial" panose="020B0604020202020204" pitchFamily="34" charset="0"/>
              </a:rPr>
              <a:t>vulnerabilities and attacks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4503474" y="2190705"/>
            <a:ext cx="7688526" cy="1257636"/>
          </a:xfrm>
          <a:prstGeom prst="rect">
            <a:avLst/>
          </a:prstGeom>
        </p:spPr>
        <p:txBody>
          <a:bodyPr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Information Security Operations Center</a:t>
            </a:r>
          </a:p>
          <a:p>
            <a:pPr algn="ctr"/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(Info SOC)</a:t>
            </a:r>
          </a:p>
          <a:p>
            <a:pPr algn="ctr"/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000" b="32222"/>
          <a:stretch/>
        </p:blipFill>
        <p:spPr>
          <a:xfrm>
            <a:off x="8855237" y="55031"/>
            <a:ext cx="3025588" cy="1143000"/>
          </a:xfrm>
          <a:prstGeom prst="rect">
            <a:avLst/>
          </a:prstGeom>
        </p:spPr>
      </p:pic>
      <p:sp>
        <p:nvSpPr>
          <p:cNvPr id="6" name="Google Shape;500;p1">
            <a:extLst>
              <a:ext uri="{FF2B5EF4-FFF2-40B4-BE49-F238E27FC236}">
                <a16:creationId xmlns:a16="http://schemas.microsoft.com/office/drawing/2014/main" id="{1603EA72-68FD-BB81-3932-82532A2B8842}"/>
              </a:ext>
            </a:extLst>
          </p:cNvPr>
          <p:cNvSpPr txBox="1"/>
          <p:nvPr/>
        </p:nvSpPr>
        <p:spPr>
          <a:xfrm>
            <a:off x="4952003" y="3347469"/>
            <a:ext cx="6791468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ajawal Medium"/>
                <a:cs typeface="Times New Roman" panose="02020603050405020304" pitchFamily="18" charset="0"/>
                <a:sym typeface="Tajawal Medium"/>
              </a:rPr>
              <a:t>Lecture 5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905961B-39A3-D3DA-81EE-BAC44E2D7E53}"/>
              </a:ext>
            </a:extLst>
          </p:cNvPr>
          <p:cNvSpPr txBox="1"/>
          <p:nvPr/>
        </p:nvSpPr>
        <p:spPr>
          <a:xfrm>
            <a:off x="459185" y="6187539"/>
            <a:ext cx="4886463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Dr. </a:t>
            </a:r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Ibrahim Gomaa</a:t>
            </a: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Alexandria" charset="0"/>
              <a:ea typeface="+mn-ea"/>
              <a:cs typeface="Alexandria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0A65115-726D-82B6-66A3-40D5A94EA4CB}"/>
              </a:ext>
            </a:extLst>
          </p:cNvPr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Alexandria" charset="0"/>
                <a:ea typeface="+mn-ea"/>
                <a:cs typeface="Alexandria" charset="0"/>
              </a:rPr>
              <a:t>Prepared by</a:t>
            </a:r>
          </a:p>
        </p:txBody>
      </p:sp>
    </p:spTree>
    <p:extLst>
      <p:ext uri="{BB962C8B-B14F-4D97-AF65-F5344CB8AC3E}">
        <p14:creationId xmlns:p14="http://schemas.microsoft.com/office/powerpoint/2010/main" val="75079657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2397" y="318557"/>
            <a:ext cx="215315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Contents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5088194" y="6252521"/>
            <a:ext cx="7103806" cy="40558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6190575-5B28-913F-5A8C-B41E8C4CA4A8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1172105-5DDF-7BBE-4C8C-EBF8952756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5539585"/>
              </p:ext>
            </p:extLst>
          </p:nvPr>
        </p:nvGraphicFramePr>
        <p:xfrm>
          <a:off x="638628" y="1779799"/>
          <a:ext cx="11164165" cy="355475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941685">
                  <a:extLst>
                    <a:ext uri="{9D8B030D-6E8A-4147-A177-3AD203B41FA5}">
                      <a16:colId xmlns:a16="http://schemas.microsoft.com/office/drawing/2014/main" val="399010295"/>
                    </a:ext>
                  </a:extLst>
                </a:gridCol>
                <a:gridCol w="7222480">
                  <a:extLst>
                    <a:ext uri="{9D8B030D-6E8A-4147-A177-3AD203B41FA5}">
                      <a16:colId xmlns:a16="http://schemas.microsoft.com/office/drawing/2014/main" val="3417728144"/>
                    </a:ext>
                  </a:extLst>
                </a:gridCol>
              </a:tblGrid>
              <a:tr h="3067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Topic Title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Topic Objective</a:t>
                      </a:r>
                      <a:endParaRPr lang="en-US" sz="20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0168" marR="60168" marT="0" marB="0"/>
                </a:tc>
                <a:extLst>
                  <a:ext uri="{0D108BD9-81ED-4DB2-BD59-A6C34878D82A}">
                    <a16:rowId xmlns:a16="http://schemas.microsoft.com/office/drawing/2014/main" val="364302898"/>
                  </a:ext>
                </a:extLst>
              </a:tr>
              <a:tr h="403593">
                <a:tc>
                  <a:txBody>
                    <a:bodyPr/>
                    <a:lstStyle/>
                    <a:p>
                      <a:pPr marL="0" algn="l" defTabSz="685777" rtl="0" eaLnBrk="1" fontAlgn="ctr" latinLnBrk="0" hangingPunct="1"/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Antimalware Protection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Explain methods of mitigating malware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3274301724"/>
                  </a:ext>
                </a:extLst>
              </a:tr>
              <a:tr h="711092">
                <a:tc>
                  <a:txBody>
                    <a:bodyPr/>
                    <a:lstStyle/>
                    <a:p>
                      <a:pPr marL="0" algn="l" defTabSz="685777" rtl="0" eaLnBrk="1" fontAlgn="ctr" latinLnBrk="0" hangingPunct="1"/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Host-based Intrusion Prevention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Explain host-based IPS/IDS log entries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471976045"/>
                  </a:ext>
                </a:extLst>
              </a:tr>
              <a:tr h="711092">
                <a:tc>
                  <a:txBody>
                    <a:bodyPr/>
                    <a:lstStyle/>
                    <a:p>
                      <a:pPr marL="0" algn="l" defTabSz="685777" rtl="0" eaLnBrk="1" fontAlgn="ctr" latinLnBrk="0" hangingPunct="1"/>
                      <a:r>
                        <a:rPr lang="en-US" sz="2000" b="1" kern="1200" dirty="0">
                          <a:solidFill>
                            <a:schemeClr val="lt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Application Security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2000" b="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Explain how a sandbox is used to analyze malware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762570969"/>
                  </a:ext>
                </a:extLst>
              </a:tr>
              <a:tr h="711092">
                <a:tc>
                  <a:txBody>
                    <a:bodyPr/>
                    <a:lstStyle/>
                    <a:p>
                      <a:pPr fontAlgn="ctr"/>
                      <a:r>
                        <a:rPr lang="en-US" sz="20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Network and Server Profiling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Explain the value of network and server profiling.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836270570"/>
                  </a:ext>
                </a:extLst>
              </a:tr>
              <a:tr h="711092">
                <a:tc>
                  <a:txBody>
                    <a:bodyPr/>
                    <a:lstStyle/>
                    <a:p>
                      <a:pPr fontAlgn="ctr"/>
                      <a:r>
                        <a:rPr lang="en-GB" sz="2000" b="1" dirty="0">
                          <a:solidFill>
                            <a:schemeClr val="bg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Common Vulnerability Scoring System (CVSS)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200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Explain how CVSS reports are used to describe security vulnerabilities.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241037416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288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Antimalware Protection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9" y="1197252"/>
            <a:ext cx="4497928" cy="45436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Endpoint Security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93C773-01B7-7C5D-F2C0-3E9CBAA73966}"/>
              </a:ext>
            </a:extLst>
          </p:cNvPr>
          <p:cNvSpPr txBox="1"/>
          <p:nvPr/>
        </p:nvSpPr>
        <p:spPr>
          <a:xfrm>
            <a:off x="418319" y="1606886"/>
            <a:ext cx="6545562" cy="3954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300"/>
              </a:spcBef>
              <a:spcAft>
                <a:spcPts val="300"/>
              </a:spcAft>
              <a:buClrTx/>
              <a:buSzPct val="100000"/>
              <a:buFont typeface="Arial" panose="020B0604020202020204" pitchFamily="34" charset="0"/>
              <a:buChar char="•"/>
            </a:pP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many attacks originate from inside the network, securing an internal LAN is nearly as important as securing the outside network perimeter.	</a:t>
            </a:r>
          </a:p>
          <a:p>
            <a:pPr>
              <a:spcBef>
                <a:spcPts val="300"/>
              </a:spcBef>
              <a:spcAft>
                <a:spcPts val="300"/>
              </a:spcAft>
              <a:buClrTx/>
              <a:buSzPct val="100000"/>
              <a:buFont typeface="Arial" panose="020B0604020202020204" pitchFamily="34" charset="0"/>
              <a:buChar char="•"/>
            </a:pP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an internal host is infiltrated, it can become a starting point for an attacker to gain access to critical system devices, such as servers and sensitive information.</a:t>
            </a:r>
          </a:p>
          <a:p>
            <a:pPr>
              <a:spcBef>
                <a:spcPts val="300"/>
              </a:spcBef>
              <a:spcAft>
                <a:spcPts val="300"/>
              </a:spcAft>
              <a:buClrTx/>
              <a:buSzPct val="100000"/>
              <a:buFont typeface="Arial" panose="020B0604020202020204" pitchFamily="34" charset="0"/>
              <a:buChar char="•"/>
            </a:pP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There are two internal LAN elements to secure:</a:t>
            </a:r>
          </a:p>
          <a:p>
            <a:pPr marL="361950" indent="-185738">
              <a:spcBef>
                <a:spcPts val="300"/>
              </a:spcBef>
              <a:spcAft>
                <a:spcPts val="300"/>
              </a:spcAft>
              <a:buClrTx/>
              <a:buSzPct val="100000"/>
              <a:buFont typeface="Arial" panose="020B0604020202020204" pitchFamily="34" charset="0"/>
              <a:buChar char="•"/>
            </a:pP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Endpoints 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Hosts are susceptible to malware-related attacks.</a:t>
            </a:r>
          </a:p>
          <a:p>
            <a:pPr marL="361950" indent="-185738">
              <a:spcBef>
                <a:spcPts val="300"/>
              </a:spcBef>
              <a:spcAft>
                <a:spcPts val="300"/>
              </a:spcAft>
              <a:buClrTx/>
              <a:buSzPct val="100000"/>
              <a:buFont typeface="Arial" panose="020B0604020202020204" pitchFamily="34" charset="0"/>
              <a:buChar char="•"/>
            </a:pP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 infrastructure 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LAN infrastructure devices interconnect endpoints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F697A2C4-8049-025F-B438-DEB54041F7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26664" y="1695389"/>
            <a:ext cx="4783228" cy="3622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67862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Antimalware Protection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9" y="1197252"/>
            <a:ext cx="4497928" cy="45436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Host-Based Malware Protection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DF7FC071-C2D0-A317-0FE8-256F08E3B1A8}"/>
              </a:ext>
            </a:extLst>
          </p:cNvPr>
          <p:cNvSpPr txBox="1">
            <a:spLocks/>
          </p:cNvSpPr>
          <p:nvPr/>
        </p:nvSpPr>
        <p:spPr>
          <a:xfrm>
            <a:off x="357820" y="1602473"/>
            <a:ext cx="11639441" cy="38293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Host-based antimalware/antivirus software and host-based firewalls are used to protect mobile devices using VPN.</a:t>
            </a:r>
          </a:p>
          <a:p>
            <a:pPr marL="0" indent="0">
              <a:spcBef>
                <a:spcPts val="30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None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Antivirus/Antimalware Software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a software that is installed on a host to detect and mitigate viruses and malware. For example, Windows Defender Virus &amp; Threat Protection, Cisco AMP for Endpoints, Norton Security, McAfee, Trend Micro, and others. 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Antimalware programs may detect viruses using three different approaches:</a:t>
            </a:r>
          </a:p>
          <a:p>
            <a:pPr marL="361950" indent="-174625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Signature-based: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Recognizes various characteristics of known malware files</a:t>
            </a:r>
          </a:p>
          <a:p>
            <a:pPr marL="361950" indent="-174625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Heuristics-based: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Recognizes general features shared by various types of malware</a:t>
            </a:r>
          </a:p>
          <a:p>
            <a:pPr marL="361950" indent="-174625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Behavior-based: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Employs analysis of suspicious behavior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Host-based antivirus protection, also known as agent-based, runs on every protected machine.</a:t>
            </a:r>
          </a:p>
        </p:txBody>
      </p:sp>
    </p:spTree>
    <p:extLst>
      <p:ext uri="{BB962C8B-B14F-4D97-AF65-F5344CB8AC3E}">
        <p14:creationId xmlns:p14="http://schemas.microsoft.com/office/powerpoint/2010/main" val="31924986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Antimalware Protection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9" y="1197252"/>
            <a:ext cx="4497928" cy="45436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Host-Based Malware Protection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F80D344D-43CC-1AD9-EA4A-F1895114FE2E}"/>
              </a:ext>
            </a:extLst>
          </p:cNvPr>
          <p:cNvSpPr txBox="1">
            <a:spLocks/>
          </p:cNvSpPr>
          <p:nvPr/>
        </p:nvSpPr>
        <p:spPr>
          <a:xfrm>
            <a:off x="513282" y="1716624"/>
            <a:ext cx="6314239" cy="38293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30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Host-based Firewall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software is installed on a host.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restricts incoming and outgoing connections to connections initiated by that host only.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firewall software can prevent a host from becoming infected and stop infected hosts from spreading malware to other hosts. This function is included in some operating systems.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For example, Windows includes Windows Defender Firewall with Advanced Security. 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46A57C9C-51AF-BF62-8A3C-D15085F1F13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1827" y="1640382"/>
            <a:ext cx="5006476" cy="36524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46184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Antimalware Protection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9" y="1197252"/>
            <a:ext cx="4497928" cy="45436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Host-Based Malware Protection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FC2A5CAD-F9EB-7730-1B3E-7F645520321F}"/>
              </a:ext>
            </a:extLst>
          </p:cNvPr>
          <p:cNvSpPr txBox="1">
            <a:spLocks/>
          </p:cNvSpPr>
          <p:nvPr/>
        </p:nvSpPr>
        <p:spPr>
          <a:xfrm>
            <a:off x="439334" y="1716624"/>
            <a:ext cx="11465298" cy="38293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30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Host-based Security Suites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is recommended to install a host-based suite of security products on home and business networks to provide a layered defense that will protect against most common threats.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include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antivirus, anti-phishing, safe browsing, Host-based intrusion prevention system, and firewall capabilities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 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Host-based security products also provide telemetry function.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Most host-based security software includes robust logging functionality that is essential to cyber security operations. 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independent testing laboratory AV-TEST provides high-quality reviews of host-based protections, as well as information about many other security products.</a:t>
            </a:r>
          </a:p>
        </p:txBody>
      </p:sp>
    </p:spTree>
    <p:extLst>
      <p:ext uri="{BB962C8B-B14F-4D97-AF65-F5344CB8AC3E}">
        <p14:creationId xmlns:p14="http://schemas.microsoft.com/office/powerpoint/2010/main" val="39336600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Antimalware Protection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Network-Based Malware Protection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 1">
            <a:extLst>
              <a:ext uri="{FF2B5EF4-FFF2-40B4-BE49-F238E27FC236}">
                <a16:creationId xmlns:a16="http://schemas.microsoft.com/office/drawing/2014/main" id="{B3E2637F-A8DF-A078-9C40-14F0620D9450}"/>
              </a:ext>
            </a:extLst>
          </p:cNvPr>
          <p:cNvSpPr txBox="1"/>
          <p:nvPr/>
        </p:nvSpPr>
        <p:spPr>
          <a:xfrm>
            <a:off x="329137" y="1610200"/>
            <a:ext cx="11545015" cy="15234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00025">
              <a:spcBef>
                <a:spcPts val="300"/>
              </a:spcBef>
              <a:spcAft>
                <a:spcPts val="300"/>
              </a:spcAft>
              <a:buClrTx/>
              <a:buSzPct val="100000"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Network-based malware prevention devices are capable of sharing information among themselves to make better informed decisions.</a:t>
            </a:r>
          </a:p>
          <a:p>
            <a:pPr marL="285750" indent="-200025">
              <a:spcBef>
                <a:spcPts val="300"/>
              </a:spcBef>
              <a:spcAft>
                <a:spcPts val="300"/>
              </a:spcAft>
              <a:buClrTx/>
              <a:buSzPct val="100000"/>
              <a:buFont typeface="Arial" panose="020B0604020202020204" pitchFamily="34" charset="0"/>
              <a:buChar char="•"/>
            </a:pPr>
            <a:r>
              <a:rPr lang="en-US" sz="22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Protecting endpoints in a borderless network can be accomplished using network-based, as well as host-based techniques.</a:t>
            </a: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A05EA114-6435-8743-8523-578BFE69576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9" t="1900" r="889" b="3076"/>
          <a:stretch/>
        </p:blipFill>
        <p:spPr bwMode="auto">
          <a:xfrm>
            <a:off x="3632544" y="3034815"/>
            <a:ext cx="6532536" cy="2474164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Text Box 1">
            <a:extLst>
              <a:ext uri="{FF2B5EF4-FFF2-40B4-BE49-F238E27FC236}">
                <a16:creationId xmlns:a16="http://schemas.microsoft.com/office/drawing/2014/main" id="{52CE9234-12F6-EB9D-A33C-DB9B762A9E2B}"/>
              </a:ext>
            </a:extLst>
          </p:cNvPr>
          <p:cNvSpPr/>
          <p:nvPr/>
        </p:nvSpPr>
        <p:spPr>
          <a:xfrm>
            <a:off x="3449664" y="5472750"/>
            <a:ext cx="653253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Advanced Malware Protection Everywhere</a:t>
            </a:r>
          </a:p>
        </p:txBody>
      </p:sp>
    </p:spTree>
    <p:extLst>
      <p:ext uri="{BB962C8B-B14F-4D97-AF65-F5344CB8AC3E}">
        <p14:creationId xmlns:p14="http://schemas.microsoft.com/office/powerpoint/2010/main" val="3144362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Antimalware Protection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Network-Based Malware Protection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303FCF81-B444-5B24-6C97-BE0151A0321E}"/>
              </a:ext>
            </a:extLst>
          </p:cNvPr>
          <p:cNvSpPr txBox="1">
            <a:spLocks/>
          </p:cNvSpPr>
          <p:nvPr/>
        </p:nvSpPr>
        <p:spPr>
          <a:xfrm>
            <a:off x="169605" y="2334239"/>
            <a:ext cx="7503814" cy="303688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2438" indent="-285750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Advanced Malware Protection (AMP)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Provides endpoint protection from viruses and malware.</a:t>
            </a:r>
          </a:p>
          <a:p>
            <a:pPr marL="452438" indent="-285750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 Security Appliance (ESA)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filtering of SPAM and potentially malicious emails before they reach the endpoint. </a:t>
            </a:r>
          </a:p>
          <a:p>
            <a:pPr marL="452438" indent="-285750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Web Security Appliance (WSA)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filtering of websites and blacklisting </a:t>
            </a:r>
          </a:p>
          <a:p>
            <a:pPr marL="452438" indent="-285750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 Admission Control (NAC)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Permits only authorized and compliant systems to connect to the network.</a:t>
            </a:r>
          </a:p>
          <a:p>
            <a:pPr marL="0" indent="0">
              <a:spcBef>
                <a:spcPts val="30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Content Placeholder 1">
            <a:extLst>
              <a:ext uri="{FF2B5EF4-FFF2-40B4-BE49-F238E27FC236}">
                <a16:creationId xmlns:a16="http://schemas.microsoft.com/office/drawing/2014/main" id="{444168A4-0CC1-F782-E252-DFB9861E6DF7}"/>
              </a:ext>
            </a:extLst>
          </p:cNvPr>
          <p:cNvSpPr/>
          <p:nvPr/>
        </p:nvSpPr>
        <p:spPr>
          <a:xfrm>
            <a:off x="439335" y="1779879"/>
            <a:ext cx="11337060" cy="399007"/>
          </a:xfrm>
          <a:prstGeom prst="rect">
            <a:avLst/>
          </a:prstGeom>
          <a:noFill/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Some examples of devices and techniques that implement host protections at the network level:</a:t>
            </a:r>
          </a:p>
        </p:txBody>
      </p:sp>
      <p:pic>
        <p:nvPicPr>
          <p:cNvPr id="16" name="Picture 2">
            <a:extLst>
              <a:ext uri="{FF2B5EF4-FFF2-40B4-BE49-F238E27FC236}">
                <a16:creationId xmlns:a16="http://schemas.microsoft.com/office/drawing/2014/main" id="{ABF85CD1-4BAD-8A44-C34E-D106A5A3DA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12409" y="2246061"/>
            <a:ext cx="4077657" cy="3091578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93021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Host-Based Protection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Host-Based Firewalls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FA305299-C4B6-20DE-463D-F1ABA19E0646}"/>
              </a:ext>
            </a:extLst>
          </p:cNvPr>
          <p:cNvSpPr txBox="1">
            <a:spLocks/>
          </p:cNvSpPr>
          <p:nvPr/>
        </p:nvSpPr>
        <p:spPr>
          <a:xfrm>
            <a:off x="362155" y="1602473"/>
            <a:ext cx="11682175" cy="417615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Host-based personal firewalls are standalone software programs that control traffic entering or leaving a computer. </a:t>
            </a:r>
          </a:p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Host-based firewall applications can also be configured to issue alerts to users if suspicious behavior is detected. </a:t>
            </a:r>
          </a:p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examples of host-based firewalls:</a:t>
            </a:r>
          </a:p>
          <a:p>
            <a:pPr marL="361950" indent="-176213"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Windows Defender Firewall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First included with Windows XP, Windows Firewall (now Windows Defender Firewall) uses a profile-based approach to firewall functionality. </a:t>
            </a:r>
          </a:p>
          <a:p>
            <a:pPr marL="361950" indent="-176213"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iptables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This is an application that allows Linux system administrators to configure network access rules that are part of the Linux kernel Netfilter modules.</a:t>
            </a:r>
          </a:p>
          <a:p>
            <a:pPr marL="361950" indent="-176213"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nftables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The successor to iptables, nftables is a Linux firewall application that uses a simple virtual machine in the Linux kernel. </a:t>
            </a:r>
          </a:p>
          <a:p>
            <a:pPr marL="361950" indent="-176213"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TCP Wrappers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– This is a rule-based access control and logging system for Linux.</a:t>
            </a:r>
          </a:p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033678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Host-Based Protection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Host-Based Intrusion Detection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D2B05715-B57D-C6EE-6B0A-DF5E8B757C84}"/>
              </a:ext>
            </a:extLst>
          </p:cNvPr>
          <p:cNvSpPr txBox="1">
            <a:spLocks/>
          </p:cNvSpPr>
          <p:nvPr/>
        </p:nvSpPr>
        <p:spPr>
          <a:xfrm>
            <a:off x="337702" y="1635582"/>
            <a:ext cx="6748654" cy="39641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Host-based Intrusion Detection System (HIDS) is designed to protect hosts against known and unknown malware.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HIDS can perform detailed monitoring and reporting on the system configuration and application activity. 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HIDS is a comprehensive security application that combines the functionalities of antimalware applications with firewall functionality.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HIDS must run directly on the host, it is considered as an agent-based system.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C3BC179A-AD5C-4B32-ED3D-3CD4935995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2755" y="1991908"/>
            <a:ext cx="4971704" cy="3383560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5842011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Host-Based Protection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Host-Based Intrusion Detection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C92A361D-EC50-D02F-ED02-E99BE730AF75}"/>
              </a:ext>
            </a:extLst>
          </p:cNvPr>
          <p:cNvSpPr txBox="1">
            <a:spLocks/>
          </p:cNvSpPr>
          <p:nvPr/>
        </p:nvSpPr>
        <p:spPr>
          <a:xfrm>
            <a:off x="310902" y="1544854"/>
            <a:ext cx="11652498" cy="396412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500"/>
              </a:spcBef>
              <a:spcAft>
                <a:spcPts val="500"/>
              </a:spcAft>
              <a:buSzPct val="100000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HIDS can prevent intrusion because it uses signatures to detect known malware and prevent it from infecting a system.</a:t>
            </a:r>
          </a:p>
          <a:p>
            <a:pPr>
              <a:spcBef>
                <a:spcPts val="500"/>
              </a:spcBef>
              <a:spcAft>
                <a:spcPts val="500"/>
              </a:spcAft>
              <a:buSzPct val="100000"/>
            </a:pP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Some malware families exhibit </a:t>
            </a:r>
            <a:r>
              <a:rPr lang="en-US" sz="23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polymorphism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(many shapes).</a:t>
            </a:r>
          </a:p>
          <a:p>
            <a:pPr>
              <a:spcBef>
                <a:spcPts val="500"/>
              </a:spcBef>
              <a:spcAft>
                <a:spcPts val="500"/>
              </a:spcAft>
              <a:buSzPct val="100000"/>
            </a:pPr>
            <a:r>
              <a:rPr lang="en-US" sz="23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additional set of strategies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used to detect the possibility of successful intrusions by malware that evades signature detection:</a:t>
            </a:r>
          </a:p>
          <a:p>
            <a:pPr marL="361950" indent="-176213">
              <a:spcBef>
                <a:spcPts val="500"/>
              </a:spcBef>
              <a:spcAft>
                <a:spcPts val="500"/>
              </a:spcAft>
              <a:buSzPct val="100000"/>
            </a:pPr>
            <a:r>
              <a:rPr lang="en-US" sz="23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Anomaly based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Host system behavior is compared to a learned baseline model of normal behavior. </a:t>
            </a:r>
            <a:r>
              <a:rPr lang="en-IN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If an intrusion is detected, the HIDS can log details of the intrusion, send alerts to security management systems, and take action to prevent the attack. 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1950" indent="-176213">
              <a:spcBef>
                <a:spcPts val="500"/>
              </a:spcBef>
              <a:spcAft>
                <a:spcPts val="500"/>
              </a:spcAft>
              <a:buSzPct val="100000"/>
            </a:pPr>
            <a:r>
              <a:rPr lang="en-US" sz="2300" b="1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Policy based </a:t>
            </a:r>
            <a:r>
              <a:rPr lang="en-US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Normal system behavior is described by rules, or the violation of rules, that are predefined. </a:t>
            </a:r>
            <a:r>
              <a:rPr lang="en-IN" sz="23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Violation of these policies will result in action by the HIDS, such as shut down of software processes.</a:t>
            </a:r>
            <a:endParaRPr lang="en-US" sz="23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2877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Security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Attack Surface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D04D925-3028-5290-1FDD-A551FAAD5F2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7032" y="1894517"/>
            <a:ext cx="4310734" cy="306896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2BEF866A-9138-A039-89A3-F17E7C937C97}"/>
              </a:ext>
            </a:extLst>
          </p:cNvPr>
          <p:cNvSpPr txBox="1">
            <a:spLocks/>
          </p:cNvSpPr>
          <p:nvPr/>
        </p:nvSpPr>
        <p:spPr>
          <a:xfrm>
            <a:off x="362067" y="1614641"/>
            <a:ext cx="7363161" cy="393731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 attack surface is the total sum of the vulnerabilities in each system that is accessible to an attacker.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IN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can consist of open ports on servers or hosts, software running on internet-facing servers, wireless network protocols, and users.</a:t>
            </a:r>
            <a:endParaRPr lang="en-US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Components of the Attack Surface:</a:t>
            </a:r>
          </a:p>
          <a:p>
            <a:pPr marL="533400" indent="-177800">
              <a:spcBef>
                <a:spcPts val="100"/>
              </a:spcBef>
              <a:spcAft>
                <a:spcPts val="100"/>
              </a:spcAft>
              <a:buSzPct val="100000"/>
            </a:pP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 Attack Surface: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Exploits vulnerabilities in networks. </a:t>
            </a:r>
          </a:p>
          <a:p>
            <a:pPr marL="533400" indent="-177800">
              <a:spcBef>
                <a:spcPts val="100"/>
              </a:spcBef>
              <a:spcAft>
                <a:spcPts val="100"/>
              </a:spcAft>
              <a:buSzPct val="100000"/>
            </a:pP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Attack Surface: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Delivered through exploitation of vulnerabilities in web, cloud, or host-based software applications.</a:t>
            </a:r>
          </a:p>
          <a:p>
            <a:pPr marL="533400" indent="-177800">
              <a:spcBef>
                <a:spcPts val="100"/>
              </a:spcBef>
              <a:spcAft>
                <a:spcPts val="100"/>
              </a:spcAft>
              <a:buSzPct val="100000"/>
            </a:pPr>
            <a:r>
              <a:rPr lang="en-US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Human Attack Surface:</a:t>
            </a:r>
            <a:r>
              <a:rPr lang="en-US" sz="21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Exploits weaknesses in user behavior.</a:t>
            </a:r>
          </a:p>
          <a:p>
            <a:pPr marL="188912" lvl="1" indent="0">
              <a:buSzPct val="100000"/>
              <a:buFont typeface="Arial" panose="020B0604020202020204" pitchFamily="34" charset="0"/>
              <a:buNone/>
            </a:pPr>
            <a:endParaRPr lang="en-US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endParaRPr lang="en-US" sz="21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 Box 1">
            <a:extLst>
              <a:ext uri="{FF2B5EF4-FFF2-40B4-BE49-F238E27FC236}">
                <a16:creationId xmlns:a16="http://schemas.microsoft.com/office/drawing/2014/main" id="{D23A8512-FE13-5690-F413-AB5C8FF3E286}"/>
              </a:ext>
            </a:extLst>
          </p:cNvPr>
          <p:cNvSpPr/>
          <p:nvPr/>
        </p:nvSpPr>
        <p:spPr>
          <a:xfrm>
            <a:off x="7150691" y="5088441"/>
            <a:ext cx="473729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 Expanding Attack Surface</a:t>
            </a:r>
          </a:p>
        </p:txBody>
      </p:sp>
    </p:spTree>
    <p:extLst>
      <p:ext uri="{BB962C8B-B14F-4D97-AF65-F5344CB8AC3E}">
        <p14:creationId xmlns:p14="http://schemas.microsoft.com/office/powerpoint/2010/main" val="380239547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Security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Blacklisting and Whitelisting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45DB004-E209-33FD-FBFD-DE5508CADA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3889" y="2233875"/>
            <a:ext cx="4900408" cy="2970736"/>
          </a:xfrm>
          <a:prstGeom prst="rect">
            <a:avLst/>
          </a:prstGeom>
          <a:ln w="3175">
            <a:solidFill>
              <a:schemeClr val="tx1"/>
            </a:solidFill>
          </a:ln>
        </p:spPr>
      </p:pic>
      <p:sp>
        <p:nvSpPr>
          <p:cNvPr id="15" name="Content Placeholder 1">
            <a:extLst>
              <a:ext uri="{FF2B5EF4-FFF2-40B4-BE49-F238E27FC236}">
                <a16:creationId xmlns:a16="http://schemas.microsoft.com/office/drawing/2014/main" id="{26298DC2-2F91-8D74-8235-53BB33D8705F}"/>
              </a:ext>
            </a:extLst>
          </p:cNvPr>
          <p:cNvSpPr txBox="1">
            <a:spLocks/>
          </p:cNvSpPr>
          <p:nvPr/>
        </p:nvSpPr>
        <p:spPr>
          <a:xfrm>
            <a:off x="345041" y="1769854"/>
            <a:ext cx="6658130" cy="38293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Limiting access to potential threats by creating lists of prohibited applications is known as blacklisting.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Application blacklists can dictate which user applications are not permitted to run on a computer. 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Whitelists specify which programs are allowed to run. 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way, known vulnerable applications can be prevented from creating vulnerabilities on network hosts.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9971185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Security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Blacklisting and Whitelisting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22D8024-A735-4EFA-3135-080A756E86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48707" y="1622000"/>
            <a:ext cx="4825624" cy="3875177"/>
          </a:xfrm>
          <a:prstGeom prst="rect">
            <a:avLst/>
          </a:prstGeom>
        </p:spPr>
      </p:pic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EF00C738-B5A2-2557-5EC8-DE19DE286FAA}"/>
              </a:ext>
            </a:extLst>
          </p:cNvPr>
          <p:cNvSpPr txBox="1">
            <a:spLocks/>
          </p:cNvSpPr>
          <p:nvPr/>
        </p:nvSpPr>
        <p:spPr>
          <a:xfrm>
            <a:off x="439334" y="1706378"/>
            <a:ext cx="6798366" cy="38293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Websites can also be whitelisted and 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blacklisted. 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These blacklists can be manually created, or they can be obtained from various security services. 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Blacklists can be continuously updated by security services and distributed to 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firewalls and other security systems that 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them.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Cisco’s Firepower security management </a:t>
            </a:r>
            <a:b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an example of a system that can access the Cisco Talos security intelligence service to obtain blacklists.</a:t>
            </a:r>
            <a:endParaRPr lang="en-US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07965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Application Security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System-Based Sandboxing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275EE1-BE80-51DC-C751-28F8266FB51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7700" y="2067448"/>
            <a:ext cx="4803190" cy="2723103"/>
          </a:xfrm>
          <a:prstGeom prst="rect">
            <a:avLst/>
          </a:prstGeom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217A1B0E-96EF-5D66-CD9E-E50F6DA7AA5F}"/>
              </a:ext>
            </a:extLst>
          </p:cNvPr>
          <p:cNvSpPr txBox="1">
            <a:spLocks/>
          </p:cNvSpPr>
          <p:nvPr/>
        </p:nvSpPr>
        <p:spPr>
          <a:xfrm>
            <a:off x="418318" y="2006847"/>
            <a:ext cx="6686834" cy="382932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Sandboxing is a technique that allows suspicious files to be executed and analyzed in a safe environment. 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Cuckoo Sandbox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popular free malware analysis system sandbox. 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can be run locally and have malware samples submitted to it for analysis.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400" dirty="0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ANY.RUN is an online tool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that offers the ability to upload a malware sample for analysis like any online sandbox.</a:t>
            </a:r>
          </a:p>
          <a:p>
            <a:pPr marL="0" indent="0">
              <a:spcBef>
                <a:spcPts val="300"/>
              </a:spcBef>
              <a:spcAft>
                <a:spcPts val="300"/>
              </a:spcAft>
              <a:buSzPct val="100000"/>
              <a:buFont typeface="Arial" panose="020B0604020202020204" pitchFamily="34" charset="0"/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071621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Network and Server Profiling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Profiling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nw-profile-elements.png">
            <a:extLst>
              <a:ext uri="{FF2B5EF4-FFF2-40B4-BE49-F238E27FC236}">
                <a16:creationId xmlns:a16="http://schemas.microsoft.com/office/drawing/2014/main" id="{9CD7D7E5-CB61-A705-E2A4-2CF96BCC23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37700" y="2033743"/>
            <a:ext cx="4656190" cy="3051692"/>
          </a:xfrm>
          <a:prstGeom prst="rect">
            <a:avLst/>
          </a:prstGeom>
        </p:spPr>
      </p:pic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C68DB795-4313-D6C4-8227-BA6C549C9D5D}"/>
              </a:ext>
            </a:extLst>
          </p:cNvPr>
          <p:cNvSpPr txBox="1">
            <a:spLocks/>
          </p:cNvSpPr>
          <p:nvPr/>
        </p:nvSpPr>
        <p:spPr>
          <a:xfrm>
            <a:off x="374174" y="1893200"/>
            <a:ext cx="6942009" cy="345618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100000"/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 and device profiling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provides statistical baseline information that can serve as a reference point for normal network and device performance.</a:t>
            </a:r>
          </a:p>
          <a:p>
            <a:pPr marL="177800" indent="-177800">
              <a:buSzPct val="100000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Elements of network profile: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Session duration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Total throughput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Critical asset address space</a:t>
            </a:r>
          </a:p>
          <a:p>
            <a:pPr lvl="1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Typical traffic type</a:t>
            </a: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buSzPct val="100000"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buSzPct val="100000"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227559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Network and Server Profiling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Server Profiling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9FBD87BF-4B63-356A-A235-0B03339CFDCB}"/>
              </a:ext>
            </a:extLst>
          </p:cNvPr>
          <p:cNvSpPr txBox="1">
            <a:spLocks/>
          </p:cNvSpPr>
          <p:nvPr/>
        </p:nvSpPr>
        <p:spPr>
          <a:xfrm>
            <a:off x="571779" y="1698500"/>
            <a:ext cx="9902228" cy="17305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SzPct val="100000"/>
            </a:pPr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server profile 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security baseline for a given server. 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SzPct val="100000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Server profiling is used to establish the accepted operating state of servers. </a:t>
            </a:r>
          </a:p>
          <a:p>
            <a:pPr>
              <a:buSzPct val="100000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server profile elements 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are as follows:</a:t>
            </a:r>
          </a:p>
          <a:p>
            <a:pPr lvl="2" fontAlgn="ctr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Listening ports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fontAlgn="ctr">
              <a:spcBef>
                <a:spcPts val="600"/>
              </a:spcBef>
              <a:spcAft>
                <a:spcPts val="600"/>
              </a:spcAft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Logged in users and accounts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fontAlgn="ctr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Service accounts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2" fontAlgn="ctr">
              <a:spcBef>
                <a:spcPts val="600"/>
              </a:spcBef>
              <a:spcAft>
                <a:spcPts val="600"/>
              </a:spcAft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environment</a:t>
            </a:r>
            <a:endParaRPr lang="en-I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>
              <a:spcBef>
                <a:spcPts val="600"/>
              </a:spcBef>
              <a:spcAft>
                <a:spcPts val="600"/>
              </a:spcAft>
              <a:buSzPct val="100000"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SzPct val="100000"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9CB9B92-F709-4023-DCB2-D7D6B849BC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3801" y="2632300"/>
            <a:ext cx="3367198" cy="29845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854667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Network and Server Profiling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Anomaly Detection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 descr="anomaly-dtection.png">
            <a:extLst>
              <a:ext uri="{FF2B5EF4-FFF2-40B4-BE49-F238E27FC236}">
                <a16:creationId xmlns:a16="http://schemas.microsoft.com/office/drawing/2014/main" id="{9C6C95AE-5F39-C802-133B-541123CB58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28050" y="1610200"/>
            <a:ext cx="4994030" cy="4013815"/>
          </a:xfrm>
          <a:prstGeom prst="rect">
            <a:avLst/>
          </a:prstGeom>
        </p:spPr>
      </p:pic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19E9CC84-9960-9053-5D41-206150AD6CC8}"/>
              </a:ext>
            </a:extLst>
          </p:cNvPr>
          <p:cNvSpPr txBox="1">
            <a:spLocks/>
          </p:cNvSpPr>
          <p:nvPr/>
        </p:nvSpPr>
        <p:spPr>
          <a:xfrm>
            <a:off x="418318" y="1724034"/>
            <a:ext cx="6523440" cy="367111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 behaviour is described by a large amount of diverse data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such as the features of packet flow, features of the packets themselves, and telemetry from multiple sources</a:t>
            </a:r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marL="177800" indent="-177800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Big Data analytics techniques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be used to analyze this data and detect variations from the baseline.</a:t>
            </a:r>
          </a:p>
          <a:p>
            <a:pPr marL="177800" indent="-177800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Anomaly detection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can identify infected hosts on the network that are scanning for other vulnerable hosts.</a:t>
            </a:r>
          </a:p>
          <a:p>
            <a:pPr marL="177800" indent="-177800">
              <a:spcBef>
                <a:spcPts val="300"/>
              </a:spcBef>
              <a:spcAft>
                <a:spcPts val="300"/>
              </a:spcAft>
              <a:buSzPct val="100000"/>
            </a:pPr>
            <a:r>
              <a:rPr lang="en-IN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figure illustrates a simplified version of an algorithm designed to detect an unusual condition at the border routers of an enterprise.</a:t>
            </a:r>
            <a:endParaRPr lang="en-GB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0088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Network and Server Profiling 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Network Vulnerability Testing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53E19AA7-430B-D799-88A6-44B881C36E3D}"/>
              </a:ext>
            </a:extLst>
          </p:cNvPr>
          <p:cNvSpPr txBox="1">
            <a:spLocks/>
          </p:cNvSpPr>
          <p:nvPr/>
        </p:nvSpPr>
        <p:spPr>
          <a:xfrm>
            <a:off x="425268" y="1726312"/>
            <a:ext cx="11536679" cy="49139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Network Vulnerability Testing includes Risk Analysis, Vulnerability Assessment and Penetration Testing.</a:t>
            </a:r>
          </a:p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table lists examples of activities and tools that are used in vulnerability testing:</a:t>
            </a:r>
          </a:p>
          <a:p>
            <a:pPr marL="177800" indent="-177800">
              <a:spcBef>
                <a:spcPts val="400"/>
              </a:spcBef>
              <a:spcAft>
                <a:spcPts val="400"/>
              </a:spcAft>
              <a:buSzPct val="100000"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0CC8CCB-77CA-AD0F-353E-FF8761B1A06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4567173"/>
              </p:ext>
            </p:extLst>
          </p:nvPr>
        </p:nvGraphicFramePr>
        <p:xfrm>
          <a:off x="425267" y="3001683"/>
          <a:ext cx="11536680" cy="25722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984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0661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3720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3302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5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Activity</a:t>
                      </a:r>
                      <a:endParaRPr lang="en-US" sz="175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5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Description</a:t>
                      </a:r>
                      <a:endParaRPr lang="en-US" sz="175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75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Tools</a:t>
                      </a:r>
                      <a:endParaRPr lang="en-US" sz="175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fontAlgn="ctr"/>
                      <a:r>
                        <a:rPr lang="en-US" sz="175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Risk analysis</a:t>
                      </a:r>
                      <a:endParaRPr lang="en-US" sz="175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175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Individuals conduct comprehensive analysis of impacts of attacks on core company assets and functioning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175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Internal or external consultants, risk management frameworks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86325">
                <a:tc>
                  <a:txBody>
                    <a:bodyPr/>
                    <a:lstStyle/>
                    <a:p>
                      <a:pPr fontAlgn="ctr"/>
                      <a:r>
                        <a:rPr lang="en-US" sz="175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Vulnerability Assessment</a:t>
                      </a:r>
                      <a:endParaRPr lang="en-US" sz="175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175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Patch management, host scans, port scanning, other vulnerability scans and services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75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OpenVas, Microsoft Baseline Analyzer, Nessus, Qualys, Nmap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59481">
                <a:tc>
                  <a:txBody>
                    <a:bodyPr/>
                    <a:lstStyle/>
                    <a:p>
                      <a:pPr fontAlgn="ctr"/>
                      <a:r>
                        <a:rPr lang="en-US" sz="1750" b="1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Penetration Testing</a:t>
                      </a:r>
                      <a:endParaRPr lang="en-US" sz="1750" b="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GB" sz="175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Use of hacking techniques and tools to penetrate network defenses and identify depth of potential penetration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sz="1750" b="0" dirty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Metasploit, CORE Impact, ethical hackers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3514605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Vulnerability Scoring System (CVSS)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CVSS Overview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2">
            <a:extLst>
              <a:ext uri="{FF2B5EF4-FFF2-40B4-BE49-F238E27FC236}">
                <a16:creationId xmlns:a16="http://schemas.microsoft.com/office/drawing/2014/main" id="{80FC3E01-A4F5-248C-1ABC-4A423FA2FE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6150" y="1814563"/>
            <a:ext cx="4890432" cy="3228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26006A2D-140C-63DF-8CEC-A19A9351EFE3}"/>
              </a:ext>
            </a:extLst>
          </p:cNvPr>
          <p:cNvSpPr txBox="1">
            <a:spLocks/>
          </p:cNvSpPr>
          <p:nvPr/>
        </p:nvSpPr>
        <p:spPr>
          <a:xfrm>
            <a:off x="418318" y="1572666"/>
            <a:ext cx="6743726" cy="31436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</a:pP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Common Vulnerability Scoring System 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(CVSS) is a risk assessment tool designed to convey the common attributes and severity of vulnerabilities in computer hardware and software systems. </a:t>
            </a:r>
          </a:p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CVSS provides 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standardized vulnerability scores.</a:t>
            </a:r>
          </a:p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provides an open framework with metrics to all users.</a:t>
            </a:r>
          </a:p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CVSS helps prioritize risk.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Forum of Incident Response and Security Teams (FIRST) has been designated as the custodian of the CVSS to promote its adoption globally. </a:t>
            </a:r>
          </a:p>
        </p:txBody>
      </p:sp>
    </p:spTree>
    <p:extLst>
      <p:ext uri="{BB962C8B-B14F-4D97-AF65-F5344CB8AC3E}">
        <p14:creationId xmlns:p14="http://schemas.microsoft.com/office/powerpoint/2010/main" val="8094842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Vulnerability Scoring System (CVSS)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CVSS Metric Groups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30855C-86C3-45E3-28D2-6B959F54DA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541" y="1886149"/>
            <a:ext cx="5140864" cy="3463066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9E127ECB-03A5-B940-FA12-2F7EB93678A3}"/>
              </a:ext>
            </a:extLst>
          </p:cNvPr>
          <p:cNvSpPr txBox="1">
            <a:spLocks/>
          </p:cNvSpPr>
          <p:nvPr/>
        </p:nvSpPr>
        <p:spPr>
          <a:xfrm>
            <a:off x="418318" y="1798882"/>
            <a:ext cx="6299228" cy="207488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77800" indent="-177800">
              <a:buSzPct val="100000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CVSS uses three groups of metrics to assess vulnerability.</a:t>
            </a:r>
          </a:p>
          <a:p>
            <a:pPr marL="366712" lvl="1" indent="-177800">
              <a:buSzPct val="100000"/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Base Metric Group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Represents the characteristics of a vulnerability that are constant over time and across contexts. 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6712" lvl="1" indent="-177800">
              <a:buSzPct val="100000"/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Temporal Metric Group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Measures the characteristics of a vulnerability that may change over time, but not across user environments. 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6712" lvl="1" indent="-177800">
              <a:buSzPct val="100000"/>
            </a:pPr>
            <a:r>
              <a:rPr lang="en-GB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Environmental Metric Group</a:t>
            </a: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Measures the aspects of a vulnerability that are rooted in a specific organization’s environment.</a:t>
            </a:r>
            <a:endParaRPr lang="en-GB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66712" lvl="1" indent="-177800">
              <a:buSzPct val="100000"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177800" indent="-17780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87837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Vulnerability Scoring System (CVSS)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CVSS Base Metric Group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5" name="Group 14">
            <a:extLst>
              <a:ext uri="{FF2B5EF4-FFF2-40B4-BE49-F238E27FC236}">
                <a16:creationId xmlns:a16="http://schemas.microsoft.com/office/drawing/2014/main" id="{FD27D145-5EFA-6680-DEA6-4850C099E5A1}"/>
              </a:ext>
            </a:extLst>
          </p:cNvPr>
          <p:cNvGrpSpPr/>
          <p:nvPr/>
        </p:nvGrpSpPr>
        <p:grpSpPr>
          <a:xfrm>
            <a:off x="149013" y="1507057"/>
            <a:ext cx="11736255" cy="4422371"/>
            <a:chOff x="149013" y="1347403"/>
            <a:chExt cx="11736255" cy="4422371"/>
          </a:xfrm>
        </p:grpSpPr>
        <p:pic>
          <p:nvPicPr>
            <p:cNvPr id="16" name="Picture 2">
              <a:extLst>
                <a:ext uri="{FF2B5EF4-FFF2-40B4-BE49-F238E27FC236}">
                  <a16:creationId xmlns:a16="http://schemas.microsoft.com/office/drawing/2014/main" id="{0A4E74EC-5840-9557-07B1-5B5300B0FA2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457680" y="1347403"/>
              <a:ext cx="2427588" cy="416157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Content Placeholder 2">
              <a:extLst>
                <a:ext uri="{FF2B5EF4-FFF2-40B4-BE49-F238E27FC236}">
                  <a16:creationId xmlns:a16="http://schemas.microsoft.com/office/drawing/2014/main" id="{4B882F99-04B9-AD0E-229A-32FCD6CA2E55}"/>
                </a:ext>
              </a:extLst>
            </p:cNvPr>
            <p:cNvSpPr txBox="1">
              <a:spLocks/>
            </p:cNvSpPr>
            <p:nvPr/>
          </p:nvSpPr>
          <p:spPr>
            <a:xfrm>
              <a:off x="149013" y="1688620"/>
              <a:ext cx="8947713" cy="3923180"/>
            </a:xfrm>
            <a:prstGeom prst="rect">
              <a:avLst/>
            </a:prstGeom>
          </p:spPr>
          <p:txBody>
            <a:bodyPr>
              <a:normAutofit lnSpcReduction="10000"/>
            </a:bodyPr>
            <a:lstStyle>
              <a:lvl1pPr marL="228600" indent="-228600" algn="l" defTabSz="914400" rtl="0" eaLnBrk="1" latinLnBrk="0" hangingPunct="1"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685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Base Metric Group Exploitability metrics include the following criteria:</a:t>
              </a:r>
            </a:p>
            <a:p>
              <a:pPr lvl="1"/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Attack vector </a:t>
              </a:r>
            </a:p>
            <a:p>
              <a:pPr lvl="1"/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Attack complexity</a:t>
              </a:r>
            </a:p>
            <a:p>
              <a:pPr lvl="1"/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Privileges required</a:t>
              </a:r>
            </a:p>
            <a:p>
              <a:pPr lvl="1"/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User interaction </a:t>
              </a:r>
            </a:p>
            <a:p>
              <a:pPr lvl="1"/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Scope</a:t>
              </a:r>
            </a:p>
            <a:p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Impact metric components include:</a:t>
              </a:r>
            </a:p>
            <a:p>
              <a:pPr lvl="1"/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Confidentiality Impact</a:t>
              </a:r>
            </a:p>
            <a:p>
              <a:pPr lvl="1"/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Integrity Impact </a:t>
              </a:r>
            </a:p>
            <a:p>
              <a:pPr lvl="1"/>
              <a:r>
                <a:rPr lang="en-US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Availability Impact</a:t>
              </a:r>
            </a:p>
            <a:p>
              <a:pPr lvl="1"/>
              <a:endParaRPr lang="en-US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E05B8870-A1D7-E6E0-D393-142F94B3A9B1}"/>
                </a:ext>
              </a:extLst>
            </p:cNvPr>
            <p:cNvSpPr/>
            <p:nvPr/>
          </p:nvSpPr>
          <p:spPr>
            <a:xfrm>
              <a:off x="2973619" y="1352687"/>
              <a:ext cx="3206968" cy="369332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dirty="0">
                  <a:solidFill>
                    <a:srgbClr val="00B0F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These are features of the exploit</a:t>
              </a:r>
            </a:p>
          </p:txBody>
        </p:sp>
        <p:sp>
          <p:nvSpPr>
            <p:cNvPr id="22" name="Rectangle 21">
              <a:extLst>
                <a:ext uri="{FF2B5EF4-FFF2-40B4-BE49-F238E27FC236}">
                  <a16:creationId xmlns:a16="http://schemas.microsoft.com/office/drawing/2014/main" id="{BF01E5E0-9B49-425E-6415-C9EB9519BC8F}"/>
                </a:ext>
              </a:extLst>
            </p:cNvPr>
            <p:cNvSpPr/>
            <p:nvPr/>
          </p:nvSpPr>
          <p:spPr>
            <a:xfrm>
              <a:off x="4983703" y="4342844"/>
              <a:ext cx="2909455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dirty="0">
                  <a:solidFill>
                    <a:srgbClr val="00B0F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The impacts of the exploit are rooted in the CIA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6AE100AB-6994-6137-D071-450D09A962C1}"/>
                </a:ext>
              </a:extLst>
            </p:cNvPr>
            <p:cNvSpPr/>
            <p:nvPr/>
          </p:nvSpPr>
          <p:spPr>
            <a:xfrm>
              <a:off x="2697703" y="2001197"/>
              <a:ext cx="4572000" cy="27699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sz="1200" dirty="0">
                  <a:solidFill>
                    <a:srgbClr val="00B0F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Threat actors close to your network (inside your network) or remote. 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E61A0C6D-8B21-9520-28B3-FFFC39F2F496}"/>
                </a:ext>
              </a:extLst>
            </p:cNvPr>
            <p:cNvSpPr/>
            <p:nvPr/>
          </p:nvSpPr>
          <p:spPr>
            <a:xfrm>
              <a:off x="3141575" y="2349971"/>
              <a:ext cx="6316105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>
                  <a:solidFill>
                    <a:srgbClr val="00B0F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 the number of components, software, hardware, or networks, that are beyond the attacker’s control</a:t>
              </a:r>
            </a:p>
          </p:txBody>
        </p: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8F6F7474-24ED-B3AE-0448-86163C53F0B0}"/>
                </a:ext>
              </a:extLst>
            </p:cNvPr>
            <p:cNvSpPr/>
            <p:nvPr/>
          </p:nvSpPr>
          <p:spPr>
            <a:xfrm>
              <a:off x="3321158" y="2698745"/>
              <a:ext cx="4572000" cy="27699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sz="1200" dirty="0">
                  <a:solidFill>
                    <a:srgbClr val="00B0F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the level of access that is required for a successful exploit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A923C9A1-430B-3058-9E5F-668D1CEBEA65}"/>
                </a:ext>
              </a:extLst>
            </p:cNvPr>
            <p:cNvSpPr/>
            <p:nvPr/>
          </p:nvSpPr>
          <p:spPr>
            <a:xfrm>
              <a:off x="2947774" y="3066441"/>
              <a:ext cx="5872327" cy="27699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1200" dirty="0">
                  <a:solidFill>
                    <a:srgbClr val="00B0F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the presence or absence of the requirement for user interaction</a:t>
              </a:r>
            </a:p>
          </p:txBody>
        </p:sp>
        <p:sp>
          <p:nvSpPr>
            <p:cNvPr id="28" name="Rectangle 27">
              <a:extLst>
                <a:ext uri="{FF2B5EF4-FFF2-40B4-BE49-F238E27FC236}">
                  <a16:creationId xmlns:a16="http://schemas.microsoft.com/office/drawing/2014/main" id="{3BD1D421-F78D-FEA1-3E8E-F46DB38A2AF0}"/>
                </a:ext>
              </a:extLst>
            </p:cNvPr>
            <p:cNvSpPr/>
            <p:nvPr/>
          </p:nvSpPr>
          <p:spPr>
            <a:xfrm>
              <a:off x="1740954" y="3419586"/>
              <a:ext cx="4572000" cy="27699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sz="1200" dirty="0">
                  <a:solidFill>
                    <a:srgbClr val="00B0F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whether multiple authorities must be involved in an exploit</a:t>
              </a:r>
            </a:p>
          </p:txBody>
        </p:sp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9E524B19-BAD4-29C8-953B-97A4C8690431}"/>
                </a:ext>
              </a:extLst>
            </p:cNvPr>
            <p:cNvSpPr/>
            <p:nvPr/>
          </p:nvSpPr>
          <p:spPr>
            <a:xfrm>
              <a:off x="2522038" y="5492775"/>
              <a:ext cx="4572000" cy="27699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en-US" sz="1200" dirty="0">
                  <a:solidFill>
                    <a:srgbClr val="00B0F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the impact to (CIA) due to a successfully exploited vulnerability. 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652691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Vulnerability Scoring System (CVSS)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CVSS Process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A019C277-7D5B-CAF3-255F-1E02C7D9EA93}"/>
              </a:ext>
            </a:extLst>
          </p:cNvPr>
          <p:cNvSpPr txBox="1">
            <a:spLocks/>
          </p:cNvSpPr>
          <p:nvPr/>
        </p:nvSpPr>
        <p:spPr>
          <a:xfrm>
            <a:off x="492197" y="1575046"/>
            <a:ext cx="11621215" cy="8636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CVSS process uses a tool called </a:t>
            </a:r>
            <a:r>
              <a:rPr lang="en-GB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CVSS v3.1 Calculator</a:t>
            </a: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calculator is like a questionnaire in which the choices are made that describe the vulnerability for each metric group. </a:t>
            </a:r>
          </a:p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Later, a score is generated, and numeric severity rating is displayed.</a:t>
            </a:r>
          </a:p>
          <a:p>
            <a:pPr>
              <a:spcBef>
                <a:spcPts val="0"/>
              </a:spcBef>
              <a:spcAft>
                <a:spcPts val="400"/>
              </a:spcAft>
              <a:buSzPct val="100000"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4">
            <a:extLst>
              <a:ext uri="{FF2B5EF4-FFF2-40B4-BE49-F238E27FC236}">
                <a16:creationId xmlns:a16="http://schemas.microsoft.com/office/drawing/2014/main" id="{F14E43B5-0BA3-DE64-D250-D24265EFCDC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02" t="3198" r="1273" b="3178"/>
          <a:stretch/>
        </p:blipFill>
        <p:spPr bwMode="auto">
          <a:xfrm>
            <a:off x="3739425" y="3185245"/>
            <a:ext cx="6498034" cy="2585137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6378168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Vulnerability Scoring System (CVSS)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CVSS Process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score-interactions.PNG">
            <a:extLst>
              <a:ext uri="{FF2B5EF4-FFF2-40B4-BE49-F238E27FC236}">
                <a16:creationId xmlns:a16="http://schemas.microsoft.com/office/drawing/2014/main" id="{9CE9983D-D840-AE9A-AE0E-A20722E35D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2213" y="1532154"/>
            <a:ext cx="5478571" cy="3905279"/>
          </a:xfrm>
          <a:prstGeom prst="rect">
            <a:avLst/>
          </a:prstGeom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49EBE9D7-3142-3F6F-D2C9-787130686CE7}"/>
              </a:ext>
            </a:extLst>
          </p:cNvPr>
          <p:cNvSpPr txBox="1">
            <a:spLocks/>
          </p:cNvSpPr>
          <p:nvPr/>
        </p:nvSpPr>
        <p:spPr>
          <a:xfrm>
            <a:off x="725713" y="1961309"/>
            <a:ext cx="5672699" cy="8873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the Base Metric group is completed, the Temporal and Environmental metric values modify the Base Metric results to provide an overall score. 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83106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Vulnerability Scoring System (CVSS)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CVSS Process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7" descr="score-interactions.PNG">
            <a:extLst>
              <a:ext uri="{FF2B5EF4-FFF2-40B4-BE49-F238E27FC236}">
                <a16:creationId xmlns:a16="http://schemas.microsoft.com/office/drawing/2014/main" id="{9CE9983D-D840-AE9A-AE0E-A20722E35D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22213" y="1532154"/>
            <a:ext cx="5478571" cy="3905279"/>
          </a:xfrm>
          <a:prstGeom prst="rect">
            <a:avLst/>
          </a:prstGeom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49EBE9D7-3142-3F6F-D2C9-787130686CE7}"/>
              </a:ext>
            </a:extLst>
          </p:cNvPr>
          <p:cNvSpPr txBox="1">
            <a:spLocks/>
          </p:cNvSpPr>
          <p:nvPr/>
        </p:nvSpPr>
        <p:spPr>
          <a:xfrm>
            <a:off x="725713" y="1961309"/>
            <a:ext cx="5672699" cy="88735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After the Base Metric group is completed, the Temporal and Environmental metric values modify the Base Metric results to provide an overall score. 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6817200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Vulnerability Scoring System (CVSS)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5779281" cy="46166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CVSS Reports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1">
            <a:extLst>
              <a:ext uri="{FF2B5EF4-FFF2-40B4-BE49-F238E27FC236}">
                <a16:creationId xmlns:a16="http://schemas.microsoft.com/office/drawing/2014/main" id="{393D69F4-0E4D-86A9-1409-4B74C4C2C580}"/>
              </a:ext>
            </a:extLst>
          </p:cNvPr>
          <p:cNvSpPr txBox="1">
            <a:spLocks/>
          </p:cNvSpPr>
          <p:nvPr/>
        </p:nvSpPr>
        <p:spPr>
          <a:xfrm>
            <a:off x="477704" y="1728625"/>
            <a:ext cx="11468815" cy="1298051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85750" indent="-285750"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GB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higher the severity rating, the greater the potential impact of an exploit and the greater the urgency in addressing the vulnerability.</a:t>
            </a: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GB" sz="2400" dirty="0">
                <a:solidFill>
                  <a:sysClr val="windowText" lastClr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Any vulnerability that exceeds 3.9 should be addressed.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SzPct val="100000"/>
            </a:pPr>
            <a:r>
              <a:rPr lang="en-GB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ranges of scores and the corresponding qualitative meaning is shown in the table:</a:t>
            </a: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55A48E4-C6DC-AE8E-A055-960AD647A7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37988965"/>
              </p:ext>
            </p:extLst>
          </p:nvPr>
        </p:nvGraphicFramePr>
        <p:xfrm>
          <a:off x="2556900" y="3509562"/>
          <a:ext cx="7695445" cy="2217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3414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9612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73805"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/>
                        <a:t>Rating</a:t>
                      </a:r>
                      <a:endParaRPr lang="en-US" b="0" dirty="0"/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b="1" dirty="0"/>
                        <a:t>CVSS Score</a:t>
                      </a:r>
                      <a:endParaRPr lang="en-US" b="0" dirty="0"/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487"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None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0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2376"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Low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0.1 – 3.9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5410"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Medium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4.0 – 6.9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8444"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High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7.0 – 8.9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41160"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Critical</a:t>
                      </a:r>
                    </a:p>
                  </a:txBody>
                  <a:tcPr marL="47625" marR="47625" marT="47625" marB="47625" anchor="ctr"/>
                </a:tc>
                <a:tc>
                  <a:txBody>
                    <a:bodyPr/>
                    <a:lstStyle/>
                    <a:p>
                      <a:pPr fontAlgn="ctr"/>
                      <a:r>
                        <a:rPr lang="en-US" b="0" dirty="0"/>
                        <a:t>9.0 – 10.0</a:t>
                      </a:r>
                    </a:p>
                  </a:txBody>
                  <a:tcPr marL="47625" marR="47625" marT="47625" marB="47625"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97405122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 Vulnerability Information Sources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7012996" cy="4860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Common Vulnerabilities and Exposures (CVE)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Picture 2">
            <a:extLst>
              <a:ext uri="{FF2B5EF4-FFF2-40B4-BE49-F238E27FC236}">
                <a16:creationId xmlns:a16="http://schemas.microsoft.com/office/drawing/2014/main" id="{9586A15D-24D6-99D1-5448-9DF297D93A9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400" y="2132244"/>
            <a:ext cx="5935460" cy="3232128"/>
          </a:xfrm>
          <a:prstGeom prst="rect">
            <a:avLst/>
          </a:prstGeom>
          <a:noFill/>
          <a:ln w="3175">
            <a:solidFill>
              <a:schemeClr val="bg1">
                <a:lumMod val="8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10" name="Content Placeholder 1">
            <a:extLst>
              <a:ext uri="{FF2B5EF4-FFF2-40B4-BE49-F238E27FC236}">
                <a16:creationId xmlns:a16="http://schemas.microsoft.com/office/drawing/2014/main" id="{78706C8E-BDA7-45F9-8C14-C0D3DD6674E5}"/>
              </a:ext>
            </a:extLst>
          </p:cNvPr>
          <p:cNvSpPr txBox="1">
            <a:spLocks/>
          </p:cNvSpPr>
          <p:nvPr/>
        </p:nvSpPr>
        <p:spPr>
          <a:xfrm>
            <a:off x="397183" y="1879590"/>
            <a:ext cx="5561239" cy="3737435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Common Vulnerabilities and Exposures (CVE): 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CVE identifier provides a standard way to research a reference to vulnerabilities. </a:t>
            </a:r>
          </a:p>
          <a:p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Threat intelligence services 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use CVE identifiers, and they appear in various </a:t>
            </a:r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security system logs.</a:t>
            </a:r>
          </a:p>
          <a:p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CVE Details website provides a linkage between CVSS scores and CVE information. 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spcBef>
                <a:spcPts val="0"/>
              </a:spcBef>
              <a:spcAft>
                <a:spcPts val="400"/>
              </a:spcAft>
              <a:buSzPct val="100000"/>
              <a:buFont typeface="Arial" panose="020B0604020202020204" pitchFamily="34" charset="0"/>
              <a:buNone/>
            </a:pP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735691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Other Vulnerability Information Sources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7012996" cy="4860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National Vulnerability Database (NVD)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B2F404-610A-E71F-15E2-D1D63D6C34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6022" y="1771320"/>
            <a:ext cx="5931564" cy="3315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82380273-D283-661A-69CD-7ACB40D6A7F5}"/>
              </a:ext>
            </a:extLst>
          </p:cNvPr>
          <p:cNvSpPr txBox="1">
            <a:spLocks/>
          </p:cNvSpPr>
          <p:nvPr/>
        </p:nvSpPr>
        <p:spPr>
          <a:xfrm>
            <a:off x="595086" y="1893200"/>
            <a:ext cx="5500914" cy="350213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National Vulnerability Database (NVD)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utilizes CVE identifiers and supplies additional information on vulnerabilities such as </a:t>
            </a:r>
            <a:r>
              <a:rPr lang="en-I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CVSS threat scores, technical details, affected entities, and resources for further investigation</a:t>
            </a:r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I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database was created and is maintained by the U.S. government National Institute of Standards and Technology (NIST) agency.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042615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DFE66840-D412-3936-77D4-0E995F097F93}"/>
              </a:ext>
            </a:extLst>
          </p:cNvPr>
          <p:cNvSpPr/>
          <p:nvPr/>
        </p:nvSpPr>
        <p:spPr>
          <a:xfrm>
            <a:off x="6363438" y="631061"/>
            <a:ext cx="3313962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5EF2FDA4-30E5-44B6-8DB0-6513DA5EEA8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14" name="Rectangle 13">
            <a:extLst>
              <a:ext uri="{FF2B5EF4-FFF2-40B4-BE49-F238E27FC236}">
                <a16:creationId xmlns:a16="http://schemas.microsoft.com/office/drawing/2014/main" id="{591E0D1C-E338-5E04-0454-9AA0CC139881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A485275-C19F-8D08-4D13-9F41BB458441}"/>
              </a:ext>
            </a:extLst>
          </p:cNvPr>
          <p:cNvSpPr txBox="1"/>
          <p:nvPr/>
        </p:nvSpPr>
        <p:spPr>
          <a:xfrm>
            <a:off x="1629942" y="385635"/>
            <a:ext cx="50396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78465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Activity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25F37ED2-7101-D86E-2372-21E0D8CE5F63}"/>
              </a:ext>
            </a:extLst>
          </p:cNvPr>
          <p:cNvSpPr/>
          <p:nvPr/>
        </p:nvSpPr>
        <p:spPr>
          <a:xfrm>
            <a:off x="0" y="1651621"/>
            <a:ext cx="439334" cy="3554758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32ACAD5-409A-E210-B6F7-EDA57F49AD4A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1009324-75EA-6286-5D07-6D0C5F50FF8C}"/>
              </a:ext>
            </a:extLst>
          </p:cNvPr>
          <p:cNvSpPr/>
          <p:nvPr/>
        </p:nvSpPr>
        <p:spPr>
          <a:xfrm>
            <a:off x="4916246" y="6252521"/>
            <a:ext cx="7275753" cy="413515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E695F83B-21FF-F856-B914-3E0B6B636E95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1A937418-8533-7223-6C99-D524F1E70EA0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DC7CB82-A0B5-9C7F-F0EF-76B3B9AD42C3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7182605-D526-B5CD-CF17-AD2504EC9991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136AAB79-6B84-0E06-A7C1-4C9D9A86CC12}"/>
              </a:ext>
            </a:extLst>
          </p:cNvPr>
          <p:cNvSpPr txBox="1">
            <a:spLocks/>
          </p:cNvSpPr>
          <p:nvPr/>
        </p:nvSpPr>
        <p:spPr>
          <a:xfrm>
            <a:off x="418318" y="1197252"/>
            <a:ext cx="7012996" cy="48600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Snort and Firewall Rules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EEA374-D81A-FBA0-5C9B-4272801A3D66}"/>
              </a:ext>
            </a:extLst>
          </p:cNvPr>
          <p:cNvSpPr txBox="1"/>
          <p:nvPr/>
        </p:nvSpPr>
        <p:spPr>
          <a:xfrm>
            <a:off x="4916247" y="6260451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Content Placeholder 1">
            <a:extLst>
              <a:ext uri="{FF2B5EF4-FFF2-40B4-BE49-F238E27FC236}">
                <a16:creationId xmlns:a16="http://schemas.microsoft.com/office/drawing/2014/main" id="{58560168-BF8A-A381-35F7-867A00594084}"/>
              </a:ext>
            </a:extLst>
          </p:cNvPr>
          <p:cNvSpPr txBox="1">
            <a:spLocks/>
          </p:cNvSpPr>
          <p:nvPr/>
        </p:nvSpPr>
        <p:spPr>
          <a:xfrm>
            <a:off x="609600" y="1814845"/>
            <a:ext cx="11193194" cy="365378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this activity, you will complete the following objectives: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Perform live monitoring of IDS and events.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Configure your own customized firewall rule to stop internal hosts from contacting a malware-hosting server.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Craft a malicious packet and launch it against an internal target.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Create a customized IDS rule to detect the customized attack and issue an alert based on it.</a:t>
            </a:r>
          </a:p>
        </p:txBody>
      </p:sp>
    </p:spTree>
    <p:extLst>
      <p:ext uri="{BB962C8B-B14F-4D97-AF65-F5344CB8AC3E}">
        <p14:creationId xmlns:p14="http://schemas.microsoft.com/office/powerpoint/2010/main" val="239903519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C944E65-1BF2-B075-4ABF-A33EC7E22EF5}"/>
              </a:ext>
            </a:extLst>
          </p:cNvPr>
          <p:cNvSpPr/>
          <p:nvPr/>
        </p:nvSpPr>
        <p:spPr>
          <a:xfrm>
            <a:off x="1651819" y="631061"/>
            <a:ext cx="8025581" cy="45988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5326B8-C239-A883-A009-BB42D9F56C7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59140" y="-284028"/>
            <a:ext cx="2036258" cy="180099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70F667D2-A4C3-567F-4B0E-27E030CC6D7B}"/>
              </a:ext>
            </a:extLst>
          </p:cNvPr>
          <p:cNvSpPr/>
          <p:nvPr/>
        </p:nvSpPr>
        <p:spPr>
          <a:xfrm>
            <a:off x="310902" y="222425"/>
            <a:ext cx="1116793" cy="962568"/>
          </a:xfrm>
          <a:prstGeom prst="rect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ea typeface="Roboto Light" panose="02000000000000000000" pitchFamily="2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3A5E1D9-C23F-82CB-BF78-F00BDDADC714}"/>
              </a:ext>
            </a:extLst>
          </p:cNvPr>
          <p:cNvSpPr txBox="1"/>
          <p:nvPr/>
        </p:nvSpPr>
        <p:spPr>
          <a:xfrm>
            <a:off x="431054" y="244061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981642C-E4DD-4091-7AE1-D505A8E19C4F}"/>
              </a:ext>
            </a:extLst>
          </p:cNvPr>
          <p:cNvSpPr/>
          <p:nvPr/>
        </p:nvSpPr>
        <p:spPr>
          <a:xfrm>
            <a:off x="4984955" y="6252521"/>
            <a:ext cx="7207044" cy="368051"/>
          </a:xfrm>
          <a:prstGeom prst="rect">
            <a:avLst/>
          </a:pr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152FDB4-783F-7C16-7C6B-266FC9AD4FFA}"/>
              </a:ext>
            </a:extLst>
          </p:cNvPr>
          <p:cNvSpPr txBox="1"/>
          <p:nvPr/>
        </p:nvSpPr>
        <p:spPr>
          <a:xfrm>
            <a:off x="8700472" y="6260451"/>
            <a:ext cx="2891078" cy="381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Ibrahim Gomaa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76ED870-C6F5-0F77-963B-6B716DDEBB44}"/>
              </a:ext>
            </a:extLst>
          </p:cNvPr>
          <p:cNvSpPr/>
          <p:nvPr/>
        </p:nvSpPr>
        <p:spPr>
          <a:xfrm>
            <a:off x="6304982" y="5858094"/>
            <a:ext cx="5887018" cy="405585"/>
          </a:xfrm>
          <a:prstGeom prst="rect">
            <a:avLst/>
          </a:prstGeom>
          <a:solidFill>
            <a:srgbClr val="7846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" dirty="0"/>
          </a:p>
        </p:txBody>
      </p:sp>
      <p:sp>
        <p:nvSpPr>
          <p:cNvPr id="18" name="Rectangle: Rounded Corners 17">
            <a:extLst>
              <a:ext uri="{FF2B5EF4-FFF2-40B4-BE49-F238E27FC236}">
                <a16:creationId xmlns:a16="http://schemas.microsoft.com/office/drawing/2014/main" id="{C4E714E0-C495-C33D-DE6C-E17C4C8E43BE}"/>
              </a:ext>
            </a:extLst>
          </p:cNvPr>
          <p:cNvSpPr/>
          <p:nvPr/>
        </p:nvSpPr>
        <p:spPr>
          <a:xfrm>
            <a:off x="310902" y="1499618"/>
            <a:ext cx="11684496" cy="414236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6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E64F4E6-BF20-F105-F54B-9593D1F2A021}"/>
              </a:ext>
            </a:extLst>
          </p:cNvPr>
          <p:cNvSpPr txBox="1"/>
          <p:nvPr/>
        </p:nvSpPr>
        <p:spPr>
          <a:xfrm>
            <a:off x="418319" y="594125"/>
            <a:ext cx="9426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rgbClr val="8E5A6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31CCFD5-4ECB-2F66-5558-B65240568702}"/>
              </a:ext>
            </a:extLst>
          </p:cNvPr>
          <p:cNvSpPr txBox="1"/>
          <p:nvPr/>
        </p:nvSpPr>
        <p:spPr>
          <a:xfrm>
            <a:off x="6489040" y="5857608"/>
            <a:ext cx="53137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Information Security Operations Center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5B247E3-90A5-50F7-5D5A-32A7A3B51091}"/>
              </a:ext>
            </a:extLst>
          </p:cNvPr>
          <p:cNvSpPr txBox="1"/>
          <p:nvPr/>
        </p:nvSpPr>
        <p:spPr>
          <a:xfrm>
            <a:off x="4869519" y="6251726"/>
            <a:ext cx="159017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5</a:t>
            </a:r>
          </a:p>
          <a:p>
            <a:pPr algn="ctr"/>
            <a:endParaRPr lang="en-US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6373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9804"/>
    </mc:Choice>
    <mc:Fallback xmlns="">
      <p:transition spd="slow" advTm="19804"/>
    </mc:Fallback>
  </mc:AlternateContent>
  <p:extLst>
    <p:ext uri="{E180D4A7-C9FB-4DFB-919C-405C955672EB}">
      <p14:showEvtLst xmlns:p14="http://schemas.microsoft.com/office/powerpoint/2010/main">
        <p14:playEvt time="70" objId="4"/>
        <p14:pauseEvt time="11100" objId="4"/>
        <p14:seekEvt time="11100" objId="4" seek="10935"/>
        <p14:resumeEvt time="11300" objId="4"/>
      </p14:showEvtLst>
    </p:ext>
  </p:extLs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2629</Words>
  <Application>Microsoft Office PowerPoint</Application>
  <PresentationFormat>Widescreen</PresentationFormat>
  <Paragraphs>383</Paragraphs>
  <Slides>30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30</vt:i4>
      </vt:variant>
    </vt:vector>
  </HeadingPairs>
  <TitlesOfParts>
    <vt:vector size="39" baseType="lpstr">
      <vt:lpstr>Alexandria</vt:lpstr>
      <vt:lpstr>Aptos</vt:lpstr>
      <vt:lpstr>Arial</vt:lpstr>
      <vt:lpstr>Calibri</vt:lpstr>
      <vt:lpstr>Calibri Light</vt:lpstr>
      <vt:lpstr>Roboto Light</vt:lpstr>
      <vt:lpstr>Times New Roman</vt:lpstr>
      <vt:lpstr>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Dr. Ibrahim Gomaa</cp:lastModifiedBy>
  <cp:revision>38</cp:revision>
  <dcterms:created xsi:type="dcterms:W3CDTF">2021-08-03T13:03:26Z</dcterms:created>
  <dcterms:modified xsi:type="dcterms:W3CDTF">2026-06-29T11:39:14Z</dcterms:modified>
</cp:coreProperties>
</file>