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303" r:id="rId6"/>
    <p:sldId id="276" r:id="rId7"/>
    <p:sldId id="481" r:id="rId8"/>
    <p:sldId id="482" r:id="rId9"/>
    <p:sldId id="483" r:id="rId10"/>
    <p:sldId id="484" r:id="rId11"/>
    <p:sldId id="485" r:id="rId12"/>
    <p:sldId id="486" r:id="rId13"/>
    <p:sldId id="487" r:id="rId14"/>
    <p:sldId id="488" r:id="rId15"/>
    <p:sldId id="490" r:id="rId16"/>
    <p:sldId id="491" r:id="rId17"/>
    <p:sldId id="492" r:id="rId18"/>
    <p:sldId id="494" r:id="rId19"/>
    <p:sldId id="493" r:id="rId20"/>
    <p:sldId id="495" r:id="rId21"/>
    <p:sldId id="496" r:id="rId22"/>
    <p:sldId id="497" r:id="rId23"/>
    <p:sldId id="498" r:id="rId24"/>
    <p:sldId id="499" r:id="rId25"/>
    <p:sldId id="500" r:id="rId26"/>
    <p:sldId id="501" r:id="rId27"/>
    <p:sldId id="502" r:id="rId28"/>
    <p:sldId id="503" r:id="rId29"/>
    <p:sldId id="504" r:id="rId30"/>
    <p:sldId id="505"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81"/>
            <p14:sldId id="482"/>
            <p14:sldId id="483"/>
            <p14:sldId id="484"/>
            <p14:sldId id="485"/>
            <p14:sldId id="486"/>
            <p14:sldId id="487"/>
            <p14:sldId id="488"/>
            <p14:sldId id="490"/>
            <p14:sldId id="491"/>
            <p14:sldId id="492"/>
            <p14:sldId id="494"/>
            <p14:sldId id="493"/>
            <p14:sldId id="495"/>
            <p14:sldId id="496"/>
            <p14:sldId id="497"/>
            <p14:sldId id="498"/>
            <p14:sldId id="499"/>
            <p14:sldId id="500"/>
            <p14:sldId id="501"/>
            <p14:sldId id="502"/>
            <p14:sldId id="503"/>
            <p14:sldId id="50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C3DFA6-9A29-402B-BAED-684CA6689612}" v="83" dt="2026-09-12T13:11:28.751"/>
    <p1510:client id="{F7638828-EA00-47EB-BE4F-2F3C9B1C66D3}" v="1" dt="2026-09-12T13:27:14.0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1NoLn">
    <dgm:fillClrLst meth="repeat">
      <a:schemeClr val="accent1"/>
    </dgm:fillClrLst>
    <dgm:linClrLst meth="repeat">
      <a:schemeClr val="lt1">
        <a:alpha val="0"/>
      </a:schemeClr>
    </dgm:linClrLst>
    <dgm:effectClrLst/>
    <dgm:txLinClrLst/>
    <dgm:txFillClrLst/>
    <dgm:txEffectClrLst/>
  </dgm:styleLbl>
  <dgm:styleLbl name="ltNode1NoLn">
    <dgm:fillClrLst meth="repeat">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2NoLn">
    <dgm:fillClrLst meth="repeat">
      <a:schemeClr val="accent1"/>
    </dgm:fillClrLst>
    <dgm:linClrLst meth="repeat">
      <a:schemeClr val="lt1">
        <a:alpha val="0"/>
      </a:schemeClr>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3NoLn">
    <dgm:fillClrLst meth="repeat">
      <a:schemeClr val="accent1"/>
    </dgm:fillClrLst>
    <dgm:linClrLst meth="repeat">
      <a:schemeClr val="lt1">
        <a:alpha val="0"/>
      </a:schemeClr>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node4NoLn">
    <dgm:fillClrLst meth="repeat">
      <a:schemeClr val="accent1"/>
    </dgm:fillClrLst>
    <dgm:linClrLst meth="repeat">
      <a:schemeClr val="lt1">
        <a:alpha val="0"/>
      </a:schemeClr>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1NoLn">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ltNode1NoLn">
    <dgm:fillClrLst meth="repeat">
      <a:schemeClr val="accent2">
        <a:tint val="75000"/>
      </a:schemeClr>
      <a:schemeClr val="accent3">
        <a:tint val="75000"/>
      </a:schemeClr>
      <a:schemeClr val="accent4">
        <a:tint val="75000"/>
      </a:schemeClr>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2NoLn">
    <dgm:fillClrLst>
      <a:schemeClr val="accent2"/>
    </dgm:fillClrLst>
    <dgm:linClrLst meth="repeat">
      <a:schemeClr val="lt1">
        <a:alpha val="0"/>
      </a:schemeClr>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3NoLn">
    <dgm:fillClrLst>
      <a:schemeClr val="accent3"/>
    </dgm:fillClrLst>
    <dgm:linClrLst meth="repeat">
      <a:schemeClr val="lt1">
        <a:alpha val="0"/>
      </a:schemeClr>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node4NoLn">
    <dgm:fillClrLst>
      <a:schemeClr val="accent4"/>
    </dgm:fillClrLst>
    <dgm:linClrLst meth="repeat">
      <a:schemeClr val="lt1">
        <a:alpha val="0"/>
      </a:schemeClr>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ECFBB11-7695-43AE-9F60-6BF2A177A243}" type="doc">
      <dgm:prSet loTypeId="urn:microsoft.com/office/officeart/2005/8/layout/hProcess7" loCatId="list" qsTypeId="urn:microsoft.com/office/officeart/2005/8/quickstyle/simple1#1" qsCatId="simple" csTypeId="urn:microsoft.com/office/officeart/2005/8/colors/accent1_2#1" csCatId="accent1" phldr="1"/>
      <dgm:spPr/>
      <dgm:t>
        <a:bodyPr/>
        <a:lstStyle/>
        <a:p>
          <a:endParaRPr lang="en-US"/>
        </a:p>
      </dgm:t>
    </dgm:pt>
    <dgm:pt modelId="{9E8C85D8-1EF8-4703-880C-89049E92C37D}">
      <dgm:prSet phldrT="[Text]" phldr="0"/>
      <dgm:spPr>
        <a:solidFill>
          <a:schemeClr val="accent2">
            <a:lumMod val="75000"/>
          </a:schemeClr>
        </a:solidFill>
      </dgm:spPr>
      <dgm:t>
        <a:bodyPr/>
        <a:lstStyle/>
        <a:p>
          <a:r>
            <a:rPr lang="en-US" b="1" dirty="0"/>
            <a:t>Marketing 1.0</a:t>
          </a:r>
        </a:p>
      </dgm:t>
    </dgm:pt>
    <dgm:pt modelId="{E6055190-E3E3-4EAF-8208-EDD3E6EF4464}" type="parTrans" cxnId="{5A9B37ED-9C8B-482F-ADBC-1B97A3A46E3B}">
      <dgm:prSet/>
      <dgm:spPr/>
      <dgm:t>
        <a:bodyPr/>
        <a:lstStyle/>
        <a:p>
          <a:endParaRPr lang="en-US" b="0"/>
        </a:p>
      </dgm:t>
    </dgm:pt>
    <dgm:pt modelId="{4A3D6AB8-CC30-4EDE-AB54-A48B54B01773}" type="sibTrans" cxnId="{5A9B37ED-9C8B-482F-ADBC-1B97A3A46E3B}">
      <dgm:prSet/>
      <dgm:spPr/>
      <dgm:t>
        <a:bodyPr/>
        <a:lstStyle/>
        <a:p>
          <a:endParaRPr lang="en-US" b="0"/>
        </a:p>
      </dgm:t>
    </dgm:pt>
    <dgm:pt modelId="{7E24034E-07C8-4B54-90CB-5524AEBFE86D}">
      <dgm:prSet phldrT="[Text]" phldr="0" custT="1"/>
      <dgm:spPr/>
      <dgm:t>
        <a:bodyPr/>
        <a:lstStyle/>
        <a:p>
          <a:pPr rtl="1"/>
          <a:r>
            <a:rPr lang="en-US" sz="2000" b="0" i="0" dirty="0"/>
            <a:t>Websites</a:t>
          </a:r>
          <a:endParaRPr lang="en-US" sz="2000" b="0" dirty="0"/>
        </a:p>
      </dgm:t>
    </dgm:pt>
    <dgm:pt modelId="{A9F6297E-05A6-4461-B476-06FC5E67B26F}" type="parTrans" cxnId="{81586AB0-0F87-468D-8C59-6D92FB78381B}">
      <dgm:prSet/>
      <dgm:spPr/>
      <dgm:t>
        <a:bodyPr/>
        <a:lstStyle/>
        <a:p>
          <a:endParaRPr lang="en-US" b="0"/>
        </a:p>
      </dgm:t>
    </dgm:pt>
    <dgm:pt modelId="{7B761B67-D0E5-4AF7-85FD-A91603F5C7CA}" type="sibTrans" cxnId="{81586AB0-0F87-468D-8C59-6D92FB78381B}">
      <dgm:prSet/>
      <dgm:spPr/>
      <dgm:t>
        <a:bodyPr/>
        <a:lstStyle/>
        <a:p>
          <a:endParaRPr lang="en-US" b="0"/>
        </a:p>
      </dgm:t>
    </dgm:pt>
    <dgm:pt modelId="{6C24F5A8-CEE9-4F27-B90B-AF3CB2409CB1}">
      <dgm:prSet phldrT="[Text]" phldr="0"/>
      <dgm:spPr/>
      <dgm:t>
        <a:bodyPr/>
        <a:lstStyle/>
        <a:p>
          <a:r>
            <a:rPr lang="en-US" b="1" dirty="0"/>
            <a:t>Marketing 2.0</a:t>
          </a:r>
        </a:p>
      </dgm:t>
    </dgm:pt>
    <dgm:pt modelId="{633BC81D-2DD3-40D6-9F60-343E23A97972}" type="parTrans" cxnId="{127F63F7-5728-498A-ADD1-B25A22F7C47A}">
      <dgm:prSet/>
      <dgm:spPr/>
      <dgm:t>
        <a:bodyPr/>
        <a:lstStyle/>
        <a:p>
          <a:endParaRPr lang="en-US" b="0"/>
        </a:p>
      </dgm:t>
    </dgm:pt>
    <dgm:pt modelId="{2F78027C-5D03-4D01-BA45-5FC2E4B2D131}" type="sibTrans" cxnId="{127F63F7-5728-498A-ADD1-B25A22F7C47A}">
      <dgm:prSet/>
      <dgm:spPr/>
      <dgm:t>
        <a:bodyPr/>
        <a:lstStyle/>
        <a:p>
          <a:endParaRPr lang="en-US" b="0"/>
        </a:p>
      </dgm:t>
    </dgm:pt>
    <dgm:pt modelId="{99283507-725B-4112-987A-804A4EC0FFCF}">
      <dgm:prSet phldrT="[Text]" phldr="0" custT="1"/>
      <dgm:spPr/>
      <dgm:t>
        <a:bodyPr/>
        <a:lstStyle/>
        <a:p>
          <a:pPr rtl="1"/>
          <a:r>
            <a:rPr lang="en-US" sz="2000" b="0"/>
            <a:t>Social Media </a:t>
          </a:r>
          <a:endParaRPr lang="en-US" sz="2000" b="0" dirty="0"/>
        </a:p>
      </dgm:t>
    </dgm:pt>
    <dgm:pt modelId="{FCA06209-BE35-47F3-9339-D1B4CAE17A86}" type="parTrans" cxnId="{CC6B83FB-43F6-4210-A8C2-8B9C950B6A07}">
      <dgm:prSet/>
      <dgm:spPr/>
      <dgm:t>
        <a:bodyPr/>
        <a:lstStyle/>
        <a:p>
          <a:endParaRPr lang="en-US" b="0"/>
        </a:p>
      </dgm:t>
    </dgm:pt>
    <dgm:pt modelId="{E9C7FECA-1532-44B3-9433-36E1F901453F}" type="sibTrans" cxnId="{CC6B83FB-43F6-4210-A8C2-8B9C950B6A07}">
      <dgm:prSet/>
      <dgm:spPr/>
      <dgm:t>
        <a:bodyPr/>
        <a:lstStyle/>
        <a:p>
          <a:endParaRPr lang="en-US" b="0"/>
        </a:p>
      </dgm:t>
    </dgm:pt>
    <dgm:pt modelId="{53148DEE-123C-4B84-8AAF-54A10854483C}">
      <dgm:prSet phldrT="[Text]" phldr="0" custT="1"/>
      <dgm:spPr/>
      <dgm:t>
        <a:bodyPr/>
        <a:lstStyle/>
        <a:p>
          <a:pPr rtl="1">
            <a:buFont typeface="Arial" panose="020B0604020202020204" pitchFamily="34" charset="0"/>
            <a:buChar char="•"/>
          </a:pPr>
          <a:r>
            <a:rPr lang="en-US" sz="2000" b="0" dirty="0"/>
            <a:t>AI </a:t>
          </a:r>
        </a:p>
      </dgm:t>
    </dgm:pt>
    <dgm:pt modelId="{BCC9E432-E08F-4435-A2AE-81840A8D4E96}" type="parTrans" cxnId="{42177E78-B193-49F3-8E89-2E4AE85DF8F3}">
      <dgm:prSet/>
      <dgm:spPr/>
      <dgm:t>
        <a:bodyPr/>
        <a:lstStyle/>
        <a:p>
          <a:endParaRPr lang="en-US" b="0"/>
        </a:p>
      </dgm:t>
    </dgm:pt>
    <dgm:pt modelId="{F7A478BE-ADFA-4346-8479-B46428B55CA6}" type="sibTrans" cxnId="{42177E78-B193-49F3-8E89-2E4AE85DF8F3}">
      <dgm:prSet/>
      <dgm:spPr/>
      <dgm:t>
        <a:bodyPr/>
        <a:lstStyle/>
        <a:p>
          <a:endParaRPr lang="en-US" b="0"/>
        </a:p>
      </dgm:t>
    </dgm:pt>
    <dgm:pt modelId="{699DCD8D-A6ED-4E58-9685-A35BCA8CE28D}">
      <dgm:prSet phldrT="[Text]" phldr="0" custT="1"/>
      <dgm:spPr/>
      <dgm:t>
        <a:bodyPr/>
        <a:lstStyle/>
        <a:p>
          <a:pPr rtl="1"/>
          <a:r>
            <a:rPr lang="en-US" sz="2000" b="0"/>
            <a:t>Content Marketing </a:t>
          </a:r>
          <a:endParaRPr lang="en-US" sz="2000" b="0" dirty="0"/>
        </a:p>
      </dgm:t>
    </dgm:pt>
    <dgm:pt modelId="{AFBE484C-3B9C-4CAC-96FB-2ABC7EA76C58}" type="parTrans" cxnId="{47BA5008-B2EE-4A8C-A53C-E47866BEC32F}">
      <dgm:prSet/>
      <dgm:spPr/>
      <dgm:t>
        <a:bodyPr/>
        <a:lstStyle/>
        <a:p>
          <a:endParaRPr lang="en-US" b="0"/>
        </a:p>
      </dgm:t>
    </dgm:pt>
    <dgm:pt modelId="{AB76ABA7-38E7-4451-969A-CEA59E93ABD1}" type="sibTrans" cxnId="{47BA5008-B2EE-4A8C-A53C-E47866BEC32F}">
      <dgm:prSet/>
      <dgm:spPr/>
      <dgm:t>
        <a:bodyPr/>
        <a:lstStyle/>
        <a:p>
          <a:endParaRPr lang="en-US" b="0"/>
        </a:p>
      </dgm:t>
    </dgm:pt>
    <dgm:pt modelId="{FDA909F8-6092-4CB2-9EAD-02E1DEEB22CA}">
      <dgm:prSet phldrT="[Text]" phldr="0" custT="1"/>
      <dgm:spPr/>
      <dgm:t>
        <a:bodyPr/>
        <a:lstStyle/>
        <a:p>
          <a:pPr rtl="1"/>
          <a:r>
            <a:rPr lang="en-US" sz="2000" b="0"/>
            <a:t>E-Commerce</a:t>
          </a:r>
          <a:endParaRPr lang="en-US" sz="2000" b="0" dirty="0"/>
        </a:p>
      </dgm:t>
    </dgm:pt>
    <dgm:pt modelId="{D529C1B0-A0B0-4F36-B19F-0C1023F0821B}" type="parTrans" cxnId="{44D355FC-814D-477C-8335-0AB0096DEF4B}">
      <dgm:prSet/>
      <dgm:spPr/>
      <dgm:t>
        <a:bodyPr/>
        <a:lstStyle/>
        <a:p>
          <a:endParaRPr lang="en-US" b="0"/>
        </a:p>
      </dgm:t>
    </dgm:pt>
    <dgm:pt modelId="{F75F4842-7A7C-4A08-B775-4DE93A84AFAB}" type="sibTrans" cxnId="{44D355FC-814D-477C-8335-0AB0096DEF4B}">
      <dgm:prSet/>
      <dgm:spPr/>
      <dgm:t>
        <a:bodyPr/>
        <a:lstStyle/>
        <a:p>
          <a:endParaRPr lang="en-US" b="0"/>
        </a:p>
      </dgm:t>
    </dgm:pt>
    <dgm:pt modelId="{8E360B2B-0FDB-4FE1-A36B-0FB6A443717B}">
      <dgm:prSet phldrT="[Text]" phldr="0" custT="1"/>
      <dgm:spPr/>
      <dgm:t>
        <a:bodyPr/>
        <a:lstStyle/>
        <a:p>
          <a:pPr rtl="1">
            <a:buFont typeface="Arial" panose="020B0604020202020204" pitchFamily="34" charset="0"/>
            <a:buChar char="•"/>
          </a:pPr>
          <a:r>
            <a:rPr lang="en-US" sz="2000" b="0"/>
            <a:t>Smart Automation </a:t>
          </a:r>
          <a:endParaRPr lang="en-US" sz="2000" b="0" dirty="0"/>
        </a:p>
      </dgm:t>
    </dgm:pt>
    <dgm:pt modelId="{9A8EFCDB-9B92-4002-8BF8-B67EA13AC3CE}" type="parTrans" cxnId="{2CC2F198-E0DB-496C-9130-B74A12AFC93A}">
      <dgm:prSet/>
      <dgm:spPr/>
      <dgm:t>
        <a:bodyPr/>
        <a:lstStyle/>
        <a:p>
          <a:endParaRPr lang="en-US" b="0"/>
        </a:p>
      </dgm:t>
    </dgm:pt>
    <dgm:pt modelId="{92CA92C4-ED16-4067-AFE7-6B7808101021}" type="sibTrans" cxnId="{2CC2F198-E0DB-496C-9130-B74A12AFC93A}">
      <dgm:prSet/>
      <dgm:spPr/>
      <dgm:t>
        <a:bodyPr/>
        <a:lstStyle/>
        <a:p>
          <a:endParaRPr lang="en-US" b="0"/>
        </a:p>
      </dgm:t>
    </dgm:pt>
    <dgm:pt modelId="{F2752E35-0A1E-4A6D-BC92-C82B6BD6C5CC}">
      <dgm:prSet phldrT="[Text]" phldr="0" custT="1"/>
      <dgm:spPr/>
      <dgm:t>
        <a:bodyPr/>
        <a:lstStyle/>
        <a:p>
          <a:pPr rtl="1">
            <a:buFont typeface="Arial" panose="020B0604020202020204" pitchFamily="34" charset="0"/>
            <a:buChar char="•"/>
          </a:pPr>
          <a:r>
            <a:rPr lang="en-US" sz="2000" b="0" dirty="0"/>
            <a:t>Digital Agents </a:t>
          </a:r>
        </a:p>
      </dgm:t>
    </dgm:pt>
    <dgm:pt modelId="{8ED2987E-776F-4F20-9C64-724C9E32451C}" type="parTrans" cxnId="{9AE08A7A-72B0-41E5-AD91-F94CECE5ED95}">
      <dgm:prSet/>
      <dgm:spPr/>
      <dgm:t>
        <a:bodyPr/>
        <a:lstStyle/>
        <a:p>
          <a:endParaRPr lang="en-US" b="0"/>
        </a:p>
      </dgm:t>
    </dgm:pt>
    <dgm:pt modelId="{D42F84B0-DAF8-4AA6-AD3A-123CC0592A6B}" type="sibTrans" cxnId="{9AE08A7A-72B0-41E5-AD91-F94CECE5ED95}">
      <dgm:prSet/>
      <dgm:spPr/>
      <dgm:t>
        <a:bodyPr/>
        <a:lstStyle/>
        <a:p>
          <a:endParaRPr lang="en-US" b="0"/>
        </a:p>
      </dgm:t>
    </dgm:pt>
    <dgm:pt modelId="{BBCB0548-EE3B-46C8-AAB7-ED2D3B8A8B58}">
      <dgm:prSet custT="1"/>
      <dgm:spPr/>
      <dgm:t>
        <a:bodyPr/>
        <a:lstStyle/>
        <a:p>
          <a:pPr rtl="1">
            <a:buNone/>
          </a:pPr>
          <a:r>
            <a:rPr lang="en-US" sz="2000" dirty="0"/>
            <a:t>Email</a:t>
          </a:r>
        </a:p>
      </dgm:t>
    </dgm:pt>
    <dgm:pt modelId="{893263CD-5390-4DDC-AA2D-DA379FC86154}" type="parTrans" cxnId="{E6A041D2-5891-4E63-B64A-623E27859103}">
      <dgm:prSet/>
      <dgm:spPr/>
      <dgm:t>
        <a:bodyPr/>
        <a:lstStyle/>
        <a:p>
          <a:endParaRPr lang="en-US"/>
        </a:p>
      </dgm:t>
    </dgm:pt>
    <dgm:pt modelId="{4AB879A1-3EE1-46B7-84D0-59717287033A}" type="sibTrans" cxnId="{E6A041D2-5891-4E63-B64A-623E27859103}">
      <dgm:prSet/>
      <dgm:spPr/>
      <dgm:t>
        <a:bodyPr/>
        <a:lstStyle/>
        <a:p>
          <a:endParaRPr lang="en-US"/>
        </a:p>
      </dgm:t>
    </dgm:pt>
    <dgm:pt modelId="{CCD4B2D6-2551-4567-BC18-76C2FB800268}">
      <dgm:prSet custT="1"/>
      <dgm:spPr/>
      <dgm:t>
        <a:bodyPr/>
        <a:lstStyle/>
        <a:p>
          <a:pPr rtl="1">
            <a:buNone/>
          </a:pPr>
          <a:r>
            <a:rPr lang="en-US" sz="2000" dirty="0"/>
            <a:t>Search Engines </a:t>
          </a:r>
        </a:p>
      </dgm:t>
    </dgm:pt>
    <dgm:pt modelId="{388B3F58-F045-40BB-9914-F9BA03B1A9BD}" type="parTrans" cxnId="{8689B2B9-1AF8-44BA-BF29-FE98364536A9}">
      <dgm:prSet/>
      <dgm:spPr/>
      <dgm:t>
        <a:bodyPr/>
        <a:lstStyle/>
        <a:p>
          <a:endParaRPr lang="en-US"/>
        </a:p>
      </dgm:t>
    </dgm:pt>
    <dgm:pt modelId="{BE78E6E8-C143-4EB3-B82B-17305EEEDFB0}" type="sibTrans" cxnId="{8689B2B9-1AF8-44BA-BF29-FE98364536A9}">
      <dgm:prSet/>
      <dgm:spPr/>
      <dgm:t>
        <a:bodyPr/>
        <a:lstStyle/>
        <a:p>
          <a:endParaRPr lang="en-US"/>
        </a:p>
      </dgm:t>
    </dgm:pt>
    <dgm:pt modelId="{09985E5A-FC21-409F-AF2C-C678092717B7}">
      <dgm:prSet phldrT="[Text]" phldr="0"/>
      <dgm:spPr>
        <a:solidFill>
          <a:srgbClr val="7030A0"/>
        </a:solidFill>
      </dgm:spPr>
      <dgm:t>
        <a:bodyPr/>
        <a:lstStyle/>
        <a:p>
          <a:r>
            <a:rPr lang="en-US" b="1" dirty="0"/>
            <a:t>Marketing 3.0</a:t>
          </a:r>
        </a:p>
      </dgm:t>
    </dgm:pt>
    <dgm:pt modelId="{C61FE6D4-6446-4AF4-92F3-158B7E6EDB72}" type="parTrans" cxnId="{964E6B1C-0C96-4E44-96A1-FE3457653FDA}">
      <dgm:prSet/>
      <dgm:spPr/>
      <dgm:t>
        <a:bodyPr/>
        <a:lstStyle/>
        <a:p>
          <a:endParaRPr lang="en-US" b="0"/>
        </a:p>
      </dgm:t>
    </dgm:pt>
    <dgm:pt modelId="{8743C154-8294-423E-88E0-76CE638482CC}" type="sibTrans" cxnId="{964E6B1C-0C96-4E44-96A1-FE3457653FDA}">
      <dgm:prSet/>
      <dgm:spPr/>
      <dgm:t>
        <a:bodyPr/>
        <a:lstStyle/>
        <a:p>
          <a:endParaRPr lang="en-US" b="0"/>
        </a:p>
      </dgm:t>
    </dgm:pt>
    <dgm:pt modelId="{29054E92-FA97-4B44-A336-62558A0AA8B7}" type="pres">
      <dgm:prSet presAssocID="{9ECFBB11-7695-43AE-9F60-6BF2A177A243}" presName="Name0" presStyleCnt="0">
        <dgm:presLayoutVars>
          <dgm:dir/>
          <dgm:animLvl val="lvl"/>
          <dgm:resizeHandles val="exact"/>
        </dgm:presLayoutVars>
      </dgm:prSet>
      <dgm:spPr/>
    </dgm:pt>
    <dgm:pt modelId="{885AC17C-C8FA-4D9C-B5D3-376283414B2A}" type="pres">
      <dgm:prSet presAssocID="{9E8C85D8-1EF8-4703-880C-89049E92C37D}" presName="compositeNode" presStyleCnt="0">
        <dgm:presLayoutVars>
          <dgm:bulletEnabled val="1"/>
        </dgm:presLayoutVars>
      </dgm:prSet>
      <dgm:spPr/>
    </dgm:pt>
    <dgm:pt modelId="{AEEDAB56-EC23-454A-AAF4-BD5F9DC27FEE}" type="pres">
      <dgm:prSet presAssocID="{9E8C85D8-1EF8-4703-880C-89049E92C37D}" presName="bgRect" presStyleLbl="node1" presStyleIdx="0" presStyleCnt="3"/>
      <dgm:spPr/>
    </dgm:pt>
    <dgm:pt modelId="{C5A233E0-1E1F-4AE1-89E0-E140BEA5868D}" type="pres">
      <dgm:prSet presAssocID="{9E8C85D8-1EF8-4703-880C-89049E92C37D}" presName="parentNode" presStyleLbl="node1" presStyleIdx="0" presStyleCnt="3">
        <dgm:presLayoutVars>
          <dgm:chMax val="0"/>
          <dgm:bulletEnabled val="1"/>
        </dgm:presLayoutVars>
      </dgm:prSet>
      <dgm:spPr/>
    </dgm:pt>
    <dgm:pt modelId="{0A6ADBF7-9E8E-49E4-A265-DD7DB01DCF52}" type="pres">
      <dgm:prSet presAssocID="{9E8C85D8-1EF8-4703-880C-89049E92C37D}" presName="childNode" presStyleLbl="node1" presStyleIdx="0" presStyleCnt="3">
        <dgm:presLayoutVars>
          <dgm:bulletEnabled val="1"/>
        </dgm:presLayoutVars>
      </dgm:prSet>
      <dgm:spPr/>
    </dgm:pt>
    <dgm:pt modelId="{7D44C01D-2EF0-4800-8926-785FA58EC893}" type="pres">
      <dgm:prSet presAssocID="{4A3D6AB8-CC30-4EDE-AB54-A48B54B01773}" presName="hSp" presStyleCnt="0"/>
      <dgm:spPr/>
    </dgm:pt>
    <dgm:pt modelId="{3D72C84F-9657-4049-BFC9-A2A1C48990C1}" type="pres">
      <dgm:prSet presAssocID="{4A3D6AB8-CC30-4EDE-AB54-A48B54B01773}" presName="vProcSp" presStyleCnt="0"/>
      <dgm:spPr/>
    </dgm:pt>
    <dgm:pt modelId="{53C8EC42-F2A7-45E6-9512-BA0B3FDE2AD6}" type="pres">
      <dgm:prSet presAssocID="{4A3D6AB8-CC30-4EDE-AB54-A48B54B01773}" presName="vSp1" presStyleCnt="0"/>
      <dgm:spPr/>
    </dgm:pt>
    <dgm:pt modelId="{0BF8951A-4C21-4FC3-A378-2F9B1337B882}" type="pres">
      <dgm:prSet presAssocID="{4A3D6AB8-CC30-4EDE-AB54-A48B54B01773}" presName="simulatedConn" presStyleLbl="solidFgAcc1" presStyleIdx="0" presStyleCnt="2"/>
      <dgm:spPr/>
    </dgm:pt>
    <dgm:pt modelId="{FE78C782-90E4-477D-96C9-C6D43628FDE9}" type="pres">
      <dgm:prSet presAssocID="{4A3D6AB8-CC30-4EDE-AB54-A48B54B01773}" presName="vSp2" presStyleCnt="0"/>
      <dgm:spPr/>
    </dgm:pt>
    <dgm:pt modelId="{AF6A3B9F-68B2-4538-AC1B-960960A69B71}" type="pres">
      <dgm:prSet presAssocID="{4A3D6AB8-CC30-4EDE-AB54-A48B54B01773}" presName="sibTrans" presStyleCnt="0"/>
      <dgm:spPr/>
    </dgm:pt>
    <dgm:pt modelId="{ABB223B6-5E17-40F5-BF0F-165E26F132F8}" type="pres">
      <dgm:prSet presAssocID="{6C24F5A8-CEE9-4F27-B90B-AF3CB2409CB1}" presName="compositeNode" presStyleCnt="0">
        <dgm:presLayoutVars>
          <dgm:bulletEnabled val="1"/>
        </dgm:presLayoutVars>
      </dgm:prSet>
      <dgm:spPr/>
    </dgm:pt>
    <dgm:pt modelId="{074241F5-2047-4F9C-8C09-B0490381BD87}" type="pres">
      <dgm:prSet presAssocID="{6C24F5A8-CEE9-4F27-B90B-AF3CB2409CB1}" presName="bgRect" presStyleLbl="node1" presStyleIdx="1" presStyleCnt="3"/>
      <dgm:spPr/>
    </dgm:pt>
    <dgm:pt modelId="{31FC3E51-6C96-4983-A72B-23758FFAB6DE}" type="pres">
      <dgm:prSet presAssocID="{6C24F5A8-CEE9-4F27-B90B-AF3CB2409CB1}" presName="parentNode" presStyleLbl="node1" presStyleIdx="1" presStyleCnt="3">
        <dgm:presLayoutVars>
          <dgm:chMax val="0"/>
          <dgm:bulletEnabled val="1"/>
        </dgm:presLayoutVars>
      </dgm:prSet>
      <dgm:spPr/>
    </dgm:pt>
    <dgm:pt modelId="{DC309F51-339A-44BE-B4B3-03E775C493D1}" type="pres">
      <dgm:prSet presAssocID="{6C24F5A8-CEE9-4F27-B90B-AF3CB2409CB1}" presName="childNode" presStyleLbl="node1" presStyleIdx="1" presStyleCnt="3">
        <dgm:presLayoutVars>
          <dgm:bulletEnabled val="1"/>
        </dgm:presLayoutVars>
      </dgm:prSet>
      <dgm:spPr/>
    </dgm:pt>
    <dgm:pt modelId="{00E94C94-8727-495C-898D-8C0995CB3309}" type="pres">
      <dgm:prSet presAssocID="{2F78027C-5D03-4D01-BA45-5FC2E4B2D131}" presName="hSp" presStyleCnt="0"/>
      <dgm:spPr/>
    </dgm:pt>
    <dgm:pt modelId="{CD90C220-AC0D-4352-9D32-32297FBCB27F}" type="pres">
      <dgm:prSet presAssocID="{2F78027C-5D03-4D01-BA45-5FC2E4B2D131}" presName="vProcSp" presStyleCnt="0"/>
      <dgm:spPr/>
    </dgm:pt>
    <dgm:pt modelId="{75362F87-F337-46DD-91EB-24BF45C8BA07}" type="pres">
      <dgm:prSet presAssocID="{2F78027C-5D03-4D01-BA45-5FC2E4B2D131}" presName="vSp1" presStyleCnt="0"/>
      <dgm:spPr/>
    </dgm:pt>
    <dgm:pt modelId="{713DB0E4-0BDA-4BAD-8DD5-29825F979570}" type="pres">
      <dgm:prSet presAssocID="{2F78027C-5D03-4D01-BA45-5FC2E4B2D131}" presName="simulatedConn" presStyleLbl="solidFgAcc1" presStyleIdx="1" presStyleCnt="2"/>
      <dgm:spPr/>
    </dgm:pt>
    <dgm:pt modelId="{C79C4A90-9188-45AD-83F5-42A1384C238A}" type="pres">
      <dgm:prSet presAssocID="{2F78027C-5D03-4D01-BA45-5FC2E4B2D131}" presName="vSp2" presStyleCnt="0"/>
      <dgm:spPr/>
    </dgm:pt>
    <dgm:pt modelId="{E48FFF15-5540-4A6F-937F-F824231B4614}" type="pres">
      <dgm:prSet presAssocID="{2F78027C-5D03-4D01-BA45-5FC2E4B2D131}" presName="sibTrans" presStyleCnt="0"/>
      <dgm:spPr/>
    </dgm:pt>
    <dgm:pt modelId="{7765338E-26D0-4432-8E6C-A7D9EEC92AD9}" type="pres">
      <dgm:prSet presAssocID="{09985E5A-FC21-409F-AF2C-C678092717B7}" presName="compositeNode" presStyleCnt="0">
        <dgm:presLayoutVars>
          <dgm:bulletEnabled val="1"/>
        </dgm:presLayoutVars>
      </dgm:prSet>
      <dgm:spPr/>
    </dgm:pt>
    <dgm:pt modelId="{C6AE0EBF-DF82-4D6E-B671-5C90AD5B1F09}" type="pres">
      <dgm:prSet presAssocID="{09985E5A-FC21-409F-AF2C-C678092717B7}" presName="bgRect" presStyleLbl="node1" presStyleIdx="2" presStyleCnt="3"/>
      <dgm:spPr/>
    </dgm:pt>
    <dgm:pt modelId="{2DF556DA-7947-4EC9-B929-C0B65C5A0FA6}" type="pres">
      <dgm:prSet presAssocID="{09985E5A-FC21-409F-AF2C-C678092717B7}" presName="parentNode" presStyleLbl="node1" presStyleIdx="2" presStyleCnt="3">
        <dgm:presLayoutVars>
          <dgm:chMax val="0"/>
          <dgm:bulletEnabled val="1"/>
        </dgm:presLayoutVars>
      </dgm:prSet>
      <dgm:spPr/>
    </dgm:pt>
    <dgm:pt modelId="{420D5498-AD99-4D0D-A65C-3CF1EF624211}" type="pres">
      <dgm:prSet presAssocID="{09985E5A-FC21-409F-AF2C-C678092717B7}" presName="childNode" presStyleLbl="node1" presStyleIdx="2" presStyleCnt="3">
        <dgm:presLayoutVars>
          <dgm:bulletEnabled val="1"/>
        </dgm:presLayoutVars>
      </dgm:prSet>
      <dgm:spPr/>
    </dgm:pt>
  </dgm:ptLst>
  <dgm:cxnLst>
    <dgm:cxn modelId="{78627903-DC80-4C04-8F65-331EA3F57076}" type="presOf" srcId="{99283507-725B-4112-987A-804A4EC0FFCF}" destId="{DC309F51-339A-44BE-B4B3-03E775C493D1}" srcOrd="0" destOrd="0" presId="urn:microsoft.com/office/officeart/2005/8/layout/hProcess7"/>
    <dgm:cxn modelId="{47BA5008-B2EE-4A8C-A53C-E47866BEC32F}" srcId="{6C24F5A8-CEE9-4F27-B90B-AF3CB2409CB1}" destId="{699DCD8D-A6ED-4E58-9685-A35BCA8CE28D}" srcOrd="1" destOrd="0" parTransId="{AFBE484C-3B9C-4CAC-96FB-2ABC7EA76C58}" sibTransId="{AB76ABA7-38E7-4451-969A-CEA59E93ABD1}"/>
    <dgm:cxn modelId="{C8E9891A-5638-413E-BAB3-632AA2A9CA65}" type="presOf" srcId="{9E8C85D8-1EF8-4703-880C-89049E92C37D}" destId="{AEEDAB56-EC23-454A-AAF4-BD5F9DC27FEE}" srcOrd="0" destOrd="0" presId="urn:microsoft.com/office/officeart/2005/8/layout/hProcess7"/>
    <dgm:cxn modelId="{964E6B1C-0C96-4E44-96A1-FE3457653FDA}" srcId="{9ECFBB11-7695-43AE-9F60-6BF2A177A243}" destId="{09985E5A-FC21-409F-AF2C-C678092717B7}" srcOrd="2" destOrd="0" parTransId="{C61FE6D4-6446-4AF4-92F3-158B7E6EDB72}" sibTransId="{8743C154-8294-423E-88E0-76CE638482CC}"/>
    <dgm:cxn modelId="{A648AA3D-19C4-402D-B9A9-FCCF39D98F03}" type="presOf" srcId="{09985E5A-FC21-409F-AF2C-C678092717B7}" destId="{C6AE0EBF-DF82-4D6E-B671-5C90AD5B1F09}" srcOrd="0" destOrd="0" presId="urn:microsoft.com/office/officeart/2005/8/layout/hProcess7"/>
    <dgm:cxn modelId="{99D7DA40-A295-4431-AF5E-CC1FB6892574}" type="presOf" srcId="{699DCD8D-A6ED-4E58-9685-A35BCA8CE28D}" destId="{DC309F51-339A-44BE-B4B3-03E775C493D1}" srcOrd="0" destOrd="1" presId="urn:microsoft.com/office/officeart/2005/8/layout/hProcess7"/>
    <dgm:cxn modelId="{D5B5E25E-8466-4CD1-87C2-F5CE99546272}" type="presOf" srcId="{BBCB0548-EE3B-46C8-AAB7-ED2D3B8A8B58}" destId="{0A6ADBF7-9E8E-49E4-A265-DD7DB01DCF52}" srcOrd="0" destOrd="1" presId="urn:microsoft.com/office/officeart/2005/8/layout/hProcess7"/>
    <dgm:cxn modelId="{759A1276-5AF7-4C3C-B286-E33144F0C4A2}" type="presOf" srcId="{7E24034E-07C8-4B54-90CB-5524AEBFE86D}" destId="{0A6ADBF7-9E8E-49E4-A265-DD7DB01DCF52}" srcOrd="0" destOrd="0" presId="urn:microsoft.com/office/officeart/2005/8/layout/hProcess7"/>
    <dgm:cxn modelId="{42177E78-B193-49F3-8E89-2E4AE85DF8F3}" srcId="{09985E5A-FC21-409F-AF2C-C678092717B7}" destId="{53148DEE-123C-4B84-8AAF-54A10854483C}" srcOrd="0" destOrd="0" parTransId="{BCC9E432-E08F-4435-A2AE-81840A8D4E96}" sibTransId="{F7A478BE-ADFA-4346-8479-B46428B55CA6}"/>
    <dgm:cxn modelId="{1A983679-B201-4519-9D8A-CC6DBF222882}" type="presOf" srcId="{09985E5A-FC21-409F-AF2C-C678092717B7}" destId="{2DF556DA-7947-4EC9-B929-C0B65C5A0FA6}" srcOrd="1" destOrd="0" presId="urn:microsoft.com/office/officeart/2005/8/layout/hProcess7"/>
    <dgm:cxn modelId="{9AE08A7A-72B0-41E5-AD91-F94CECE5ED95}" srcId="{09985E5A-FC21-409F-AF2C-C678092717B7}" destId="{F2752E35-0A1E-4A6D-BC92-C82B6BD6C5CC}" srcOrd="2" destOrd="0" parTransId="{8ED2987E-776F-4F20-9C64-724C9E32451C}" sibTransId="{D42F84B0-DAF8-4AA6-AD3A-123CC0592A6B}"/>
    <dgm:cxn modelId="{26EF5D91-7EC5-4DAF-9904-35BFE1497A82}" type="presOf" srcId="{FDA909F8-6092-4CB2-9EAD-02E1DEEB22CA}" destId="{DC309F51-339A-44BE-B4B3-03E775C493D1}" srcOrd="0" destOrd="2" presId="urn:microsoft.com/office/officeart/2005/8/layout/hProcess7"/>
    <dgm:cxn modelId="{2CC2F198-E0DB-496C-9130-B74A12AFC93A}" srcId="{09985E5A-FC21-409F-AF2C-C678092717B7}" destId="{8E360B2B-0FDB-4FE1-A36B-0FB6A443717B}" srcOrd="1" destOrd="0" parTransId="{9A8EFCDB-9B92-4002-8BF8-B67EA13AC3CE}" sibTransId="{92CA92C4-ED16-4067-AFE7-6B7808101021}"/>
    <dgm:cxn modelId="{81586AB0-0F87-468D-8C59-6D92FB78381B}" srcId="{9E8C85D8-1EF8-4703-880C-89049E92C37D}" destId="{7E24034E-07C8-4B54-90CB-5524AEBFE86D}" srcOrd="0" destOrd="0" parTransId="{A9F6297E-05A6-4461-B476-06FC5E67B26F}" sibTransId="{7B761B67-D0E5-4AF7-85FD-A91603F5C7CA}"/>
    <dgm:cxn modelId="{8689B2B9-1AF8-44BA-BF29-FE98364536A9}" srcId="{9E8C85D8-1EF8-4703-880C-89049E92C37D}" destId="{CCD4B2D6-2551-4567-BC18-76C2FB800268}" srcOrd="2" destOrd="0" parTransId="{388B3F58-F045-40BB-9914-F9BA03B1A9BD}" sibTransId="{BE78E6E8-C143-4EB3-B82B-17305EEEDFB0}"/>
    <dgm:cxn modelId="{F206BFC8-16F0-43D6-B811-079160C9CC35}" type="presOf" srcId="{8E360B2B-0FDB-4FE1-A36B-0FB6A443717B}" destId="{420D5498-AD99-4D0D-A65C-3CF1EF624211}" srcOrd="0" destOrd="1" presId="urn:microsoft.com/office/officeart/2005/8/layout/hProcess7"/>
    <dgm:cxn modelId="{9D8063CA-444F-4B27-8538-3AF2C335DE00}" type="presOf" srcId="{6C24F5A8-CEE9-4F27-B90B-AF3CB2409CB1}" destId="{074241F5-2047-4F9C-8C09-B0490381BD87}" srcOrd="0" destOrd="0" presId="urn:microsoft.com/office/officeart/2005/8/layout/hProcess7"/>
    <dgm:cxn modelId="{E6A041D2-5891-4E63-B64A-623E27859103}" srcId="{9E8C85D8-1EF8-4703-880C-89049E92C37D}" destId="{BBCB0548-EE3B-46C8-AAB7-ED2D3B8A8B58}" srcOrd="1" destOrd="0" parTransId="{893263CD-5390-4DDC-AA2D-DA379FC86154}" sibTransId="{4AB879A1-3EE1-46B7-84D0-59717287033A}"/>
    <dgm:cxn modelId="{5E47DAD5-5891-40C5-A13B-DFFBDDC26D58}" type="presOf" srcId="{CCD4B2D6-2551-4567-BC18-76C2FB800268}" destId="{0A6ADBF7-9E8E-49E4-A265-DD7DB01DCF52}" srcOrd="0" destOrd="2" presId="urn:microsoft.com/office/officeart/2005/8/layout/hProcess7"/>
    <dgm:cxn modelId="{2352F3D9-FF34-4971-A3B0-3CA766895D68}" type="presOf" srcId="{9E8C85D8-1EF8-4703-880C-89049E92C37D}" destId="{C5A233E0-1E1F-4AE1-89E0-E140BEA5868D}" srcOrd="1" destOrd="0" presId="urn:microsoft.com/office/officeart/2005/8/layout/hProcess7"/>
    <dgm:cxn modelId="{E7C426DB-7D2B-499D-B5B8-67349AA7E1FA}" type="presOf" srcId="{9ECFBB11-7695-43AE-9F60-6BF2A177A243}" destId="{29054E92-FA97-4B44-A336-62558A0AA8B7}" srcOrd="0" destOrd="0" presId="urn:microsoft.com/office/officeart/2005/8/layout/hProcess7"/>
    <dgm:cxn modelId="{D8A6B2EC-48C6-404F-BC5C-1816DCB2CE91}" type="presOf" srcId="{F2752E35-0A1E-4A6D-BC92-C82B6BD6C5CC}" destId="{420D5498-AD99-4D0D-A65C-3CF1EF624211}" srcOrd="0" destOrd="2" presId="urn:microsoft.com/office/officeart/2005/8/layout/hProcess7"/>
    <dgm:cxn modelId="{5A9B37ED-9C8B-482F-ADBC-1B97A3A46E3B}" srcId="{9ECFBB11-7695-43AE-9F60-6BF2A177A243}" destId="{9E8C85D8-1EF8-4703-880C-89049E92C37D}" srcOrd="0" destOrd="0" parTransId="{E6055190-E3E3-4EAF-8208-EDD3E6EF4464}" sibTransId="{4A3D6AB8-CC30-4EDE-AB54-A48B54B01773}"/>
    <dgm:cxn modelId="{A28CA2ED-1F02-4B4E-A890-CB144AD86D22}" type="presOf" srcId="{6C24F5A8-CEE9-4F27-B90B-AF3CB2409CB1}" destId="{31FC3E51-6C96-4983-A72B-23758FFAB6DE}" srcOrd="1" destOrd="0" presId="urn:microsoft.com/office/officeart/2005/8/layout/hProcess7"/>
    <dgm:cxn modelId="{127F63F7-5728-498A-ADD1-B25A22F7C47A}" srcId="{9ECFBB11-7695-43AE-9F60-6BF2A177A243}" destId="{6C24F5A8-CEE9-4F27-B90B-AF3CB2409CB1}" srcOrd="1" destOrd="0" parTransId="{633BC81D-2DD3-40D6-9F60-343E23A97972}" sibTransId="{2F78027C-5D03-4D01-BA45-5FC2E4B2D131}"/>
    <dgm:cxn modelId="{CC6B83FB-43F6-4210-A8C2-8B9C950B6A07}" srcId="{6C24F5A8-CEE9-4F27-B90B-AF3CB2409CB1}" destId="{99283507-725B-4112-987A-804A4EC0FFCF}" srcOrd="0" destOrd="0" parTransId="{FCA06209-BE35-47F3-9339-D1B4CAE17A86}" sibTransId="{E9C7FECA-1532-44B3-9433-36E1F901453F}"/>
    <dgm:cxn modelId="{44D355FC-814D-477C-8335-0AB0096DEF4B}" srcId="{6C24F5A8-CEE9-4F27-B90B-AF3CB2409CB1}" destId="{FDA909F8-6092-4CB2-9EAD-02E1DEEB22CA}" srcOrd="2" destOrd="0" parTransId="{D529C1B0-A0B0-4F36-B19F-0C1023F0821B}" sibTransId="{F75F4842-7A7C-4A08-B775-4DE93A84AFAB}"/>
    <dgm:cxn modelId="{AD7EC7FD-3238-4123-96D2-D35EC872554F}" type="presOf" srcId="{53148DEE-123C-4B84-8AAF-54A10854483C}" destId="{420D5498-AD99-4D0D-A65C-3CF1EF624211}" srcOrd="0" destOrd="0" presId="urn:microsoft.com/office/officeart/2005/8/layout/hProcess7"/>
    <dgm:cxn modelId="{CD0733A5-1077-49B4-94CE-79D858FB9E82}" type="presParOf" srcId="{29054E92-FA97-4B44-A336-62558A0AA8B7}" destId="{885AC17C-C8FA-4D9C-B5D3-376283414B2A}" srcOrd="0" destOrd="0" presId="urn:microsoft.com/office/officeart/2005/8/layout/hProcess7"/>
    <dgm:cxn modelId="{58A21F84-36B8-4676-80E1-3CBDEBE756C0}" type="presParOf" srcId="{885AC17C-C8FA-4D9C-B5D3-376283414B2A}" destId="{AEEDAB56-EC23-454A-AAF4-BD5F9DC27FEE}" srcOrd="0" destOrd="0" presId="urn:microsoft.com/office/officeart/2005/8/layout/hProcess7"/>
    <dgm:cxn modelId="{9FAB0E89-DB5C-4F66-A8F0-CF7E1ADCF9FF}" type="presParOf" srcId="{885AC17C-C8FA-4D9C-B5D3-376283414B2A}" destId="{C5A233E0-1E1F-4AE1-89E0-E140BEA5868D}" srcOrd="1" destOrd="0" presId="urn:microsoft.com/office/officeart/2005/8/layout/hProcess7"/>
    <dgm:cxn modelId="{9A97BD3D-0E3D-4FA2-8D27-36A2BA1C1936}" type="presParOf" srcId="{885AC17C-C8FA-4D9C-B5D3-376283414B2A}" destId="{0A6ADBF7-9E8E-49E4-A265-DD7DB01DCF52}" srcOrd="2" destOrd="0" presId="urn:microsoft.com/office/officeart/2005/8/layout/hProcess7"/>
    <dgm:cxn modelId="{E692EB64-C469-450A-B342-77EF0F4E8D19}" type="presParOf" srcId="{29054E92-FA97-4B44-A336-62558A0AA8B7}" destId="{7D44C01D-2EF0-4800-8926-785FA58EC893}" srcOrd="1" destOrd="0" presId="urn:microsoft.com/office/officeart/2005/8/layout/hProcess7"/>
    <dgm:cxn modelId="{D815AEDD-4E1C-41AE-820B-8411088A9279}" type="presParOf" srcId="{29054E92-FA97-4B44-A336-62558A0AA8B7}" destId="{3D72C84F-9657-4049-BFC9-A2A1C48990C1}" srcOrd="2" destOrd="0" presId="urn:microsoft.com/office/officeart/2005/8/layout/hProcess7"/>
    <dgm:cxn modelId="{1A4552DB-37AB-460B-9252-8D2DC4A3BD75}" type="presParOf" srcId="{3D72C84F-9657-4049-BFC9-A2A1C48990C1}" destId="{53C8EC42-F2A7-45E6-9512-BA0B3FDE2AD6}" srcOrd="0" destOrd="0" presId="urn:microsoft.com/office/officeart/2005/8/layout/hProcess7"/>
    <dgm:cxn modelId="{F184FAE2-C928-449C-848A-576D63C26D8B}" type="presParOf" srcId="{3D72C84F-9657-4049-BFC9-A2A1C48990C1}" destId="{0BF8951A-4C21-4FC3-A378-2F9B1337B882}" srcOrd="1" destOrd="0" presId="urn:microsoft.com/office/officeart/2005/8/layout/hProcess7"/>
    <dgm:cxn modelId="{B9C95FEB-9F20-4921-9B94-C3D6DB615669}" type="presParOf" srcId="{3D72C84F-9657-4049-BFC9-A2A1C48990C1}" destId="{FE78C782-90E4-477D-96C9-C6D43628FDE9}" srcOrd="2" destOrd="0" presId="urn:microsoft.com/office/officeart/2005/8/layout/hProcess7"/>
    <dgm:cxn modelId="{DC9FE0DE-D32A-4C51-B603-87D97F515753}" type="presParOf" srcId="{29054E92-FA97-4B44-A336-62558A0AA8B7}" destId="{AF6A3B9F-68B2-4538-AC1B-960960A69B71}" srcOrd="3" destOrd="0" presId="urn:microsoft.com/office/officeart/2005/8/layout/hProcess7"/>
    <dgm:cxn modelId="{582570F5-BDC6-4FA8-A317-AAE892C969CE}" type="presParOf" srcId="{29054E92-FA97-4B44-A336-62558A0AA8B7}" destId="{ABB223B6-5E17-40F5-BF0F-165E26F132F8}" srcOrd="4" destOrd="0" presId="urn:microsoft.com/office/officeart/2005/8/layout/hProcess7"/>
    <dgm:cxn modelId="{8007961D-95EE-4881-866D-ABD0FD671C11}" type="presParOf" srcId="{ABB223B6-5E17-40F5-BF0F-165E26F132F8}" destId="{074241F5-2047-4F9C-8C09-B0490381BD87}" srcOrd="0" destOrd="0" presId="urn:microsoft.com/office/officeart/2005/8/layout/hProcess7"/>
    <dgm:cxn modelId="{E52F91B7-EDFB-4566-83E6-02BED8BE5F59}" type="presParOf" srcId="{ABB223B6-5E17-40F5-BF0F-165E26F132F8}" destId="{31FC3E51-6C96-4983-A72B-23758FFAB6DE}" srcOrd="1" destOrd="0" presId="urn:microsoft.com/office/officeart/2005/8/layout/hProcess7"/>
    <dgm:cxn modelId="{3AB7A304-CAB4-4BF0-A076-F86C6D2D289F}" type="presParOf" srcId="{ABB223B6-5E17-40F5-BF0F-165E26F132F8}" destId="{DC309F51-339A-44BE-B4B3-03E775C493D1}" srcOrd="2" destOrd="0" presId="urn:microsoft.com/office/officeart/2005/8/layout/hProcess7"/>
    <dgm:cxn modelId="{D9433EDD-4C53-4C66-AFE8-1246F3D71F2B}" type="presParOf" srcId="{29054E92-FA97-4B44-A336-62558A0AA8B7}" destId="{00E94C94-8727-495C-898D-8C0995CB3309}" srcOrd="5" destOrd="0" presId="urn:microsoft.com/office/officeart/2005/8/layout/hProcess7"/>
    <dgm:cxn modelId="{ABE04608-3050-4B56-9ED5-C05C5F19E0C3}" type="presParOf" srcId="{29054E92-FA97-4B44-A336-62558A0AA8B7}" destId="{CD90C220-AC0D-4352-9D32-32297FBCB27F}" srcOrd="6" destOrd="0" presId="urn:microsoft.com/office/officeart/2005/8/layout/hProcess7"/>
    <dgm:cxn modelId="{0D06F7EC-A2BE-427D-A1EB-28045C300E05}" type="presParOf" srcId="{CD90C220-AC0D-4352-9D32-32297FBCB27F}" destId="{75362F87-F337-46DD-91EB-24BF45C8BA07}" srcOrd="0" destOrd="0" presId="urn:microsoft.com/office/officeart/2005/8/layout/hProcess7"/>
    <dgm:cxn modelId="{479C3F80-B19A-4CD9-8BC0-5F8092196247}" type="presParOf" srcId="{CD90C220-AC0D-4352-9D32-32297FBCB27F}" destId="{713DB0E4-0BDA-4BAD-8DD5-29825F979570}" srcOrd="1" destOrd="0" presId="urn:microsoft.com/office/officeart/2005/8/layout/hProcess7"/>
    <dgm:cxn modelId="{1CD780C5-4175-486C-92F8-D828D592BB51}" type="presParOf" srcId="{CD90C220-AC0D-4352-9D32-32297FBCB27F}" destId="{C79C4A90-9188-45AD-83F5-42A1384C238A}" srcOrd="2" destOrd="0" presId="urn:microsoft.com/office/officeart/2005/8/layout/hProcess7"/>
    <dgm:cxn modelId="{CB4CEC13-ACE3-42F7-A342-9646E2DC8F93}" type="presParOf" srcId="{29054E92-FA97-4B44-A336-62558A0AA8B7}" destId="{E48FFF15-5540-4A6F-937F-F824231B4614}" srcOrd="7" destOrd="0" presId="urn:microsoft.com/office/officeart/2005/8/layout/hProcess7"/>
    <dgm:cxn modelId="{1C178EC6-5C29-4D05-B75C-CDDEC4CF1951}" type="presParOf" srcId="{29054E92-FA97-4B44-A336-62558A0AA8B7}" destId="{7765338E-26D0-4432-8E6C-A7D9EEC92AD9}" srcOrd="8" destOrd="0" presId="urn:microsoft.com/office/officeart/2005/8/layout/hProcess7"/>
    <dgm:cxn modelId="{B22BD817-6D89-436D-BCAB-3CC2438916F9}" type="presParOf" srcId="{7765338E-26D0-4432-8E6C-A7D9EEC92AD9}" destId="{C6AE0EBF-DF82-4D6E-B671-5C90AD5B1F09}" srcOrd="0" destOrd="0" presId="urn:microsoft.com/office/officeart/2005/8/layout/hProcess7"/>
    <dgm:cxn modelId="{E1B0034D-594C-4F52-BF50-C7BF6A0C1569}" type="presParOf" srcId="{7765338E-26D0-4432-8E6C-A7D9EEC92AD9}" destId="{2DF556DA-7947-4EC9-B929-C0B65C5A0FA6}" srcOrd="1" destOrd="0" presId="urn:microsoft.com/office/officeart/2005/8/layout/hProcess7"/>
    <dgm:cxn modelId="{DCADF0F3-E0CF-4AFE-A726-AAF758E22DD9}" type="presParOf" srcId="{7765338E-26D0-4432-8E6C-A7D9EEC92AD9}" destId="{420D5498-AD99-4D0D-A65C-3CF1EF624211}"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405D89-D8BD-4168-8591-AEF922BFCB52}" type="doc">
      <dgm:prSet loTypeId="urn:microsoft.com/office/officeart/2005/8/layout/cycle8" loCatId="cycle" qsTypeId="urn:microsoft.com/office/officeart/2005/8/quickstyle/simple1#2" qsCatId="simple" csTypeId="urn:microsoft.com/office/officeart/2005/8/colors/colorful1#1" csCatId="colorful" phldr="1"/>
      <dgm:spPr/>
      <dgm:t>
        <a:bodyPr/>
        <a:lstStyle/>
        <a:p>
          <a:endParaRPr lang="en-US"/>
        </a:p>
      </dgm:t>
    </dgm:pt>
    <dgm:pt modelId="{FD5E1DE8-933C-44D7-A3E1-8ABF15EA1020}">
      <dgm:prSet phldrT="[Text]" phldr="0"/>
      <dgm:spPr/>
      <dgm:t>
        <a:bodyPr/>
        <a:lstStyle/>
        <a:p>
          <a:r>
            <a:rPr lang="en-US" b="1" i="0" dirty="0"/>
            <a:t>Digital Marketing Fundamentals</a:t>
          </a:r>
        </a:p>
        <a:p>
          <a:pPr>
            <a:buNone/>
          </a:pPr>
          <a:endParaRPr lang="en-US" dirty="0"/>
        </a:p>
      </dgm:t>
    </dgm:pt>
    <dgm:pt modelId="{95412929-361C-4A3D-9FBC-56080014651C}" type="parTrans" cxnId="{E75534C7-1AF4-427B-A024-D7D9F608F5C2}">
      <dgm:prSet/>
      <dgm:spPr/>
      <dgm:t>
        <a:bodyPr/>
        <a:lstStyle/>
        <a:p>
          <a:endParaRPr lang="en-US"/>
        </a:p>
      </dgm:t>
    </dgm:pt>
    <dgm:pt modelId="{EA94566E-546F-4754-A180-A9322D1C33F4}" type="sibTrans" cxnId="{E75534C7-1AF4-427B-A024-D7D9F608F5C2}">
      <dgm:prSet/>
      <dgm:spPr/>
      <dgm:t>
        <a:bodyPr/>
        <a:lstStyle/>
        <a:p>
          <a:endParaRPr lang="en-US"/>
        </a:p>
      </dgm:t>
    </dgm:pt>
    <dgm:pt modelId="{6489C4DC-B14C-4522-8FD0-B8D4BB68ACCC}">
      <dgm:prSet phldrT="[Text]" phldr="0"/>
      <dgm:spPr/>
      <dgm:t>
        <a:bodyPr/>
        <a:lstStyle/>
        <a:p>
          <a:r>
            <a:rPr lang="en-US" b="1" i="0" dirty="0"/>
            <a:t>Understanding Local Customer Behavior</a:t>
          </a:r>
        </a:p>
        <a:p>
          <a:pPr>
            <a:buNone/>
          </a:pPr>
          <a:endParaRPr lang="en-US" dirty="0"/>
        </a:p>
      </dgm:t>
    </dgm:pt>
    <dgm:pt modelId="{16AFF906-367C-4858-B779-8239DDAFC804}" type="parTrans" cxnId="{7D75DFEE-5D55-48EB-98D2-EC2F47604E37}">
      <dgm:prSet/>
      <dgm:spPr/>
      <dgm:t>
        <a:bodyPr/>
        <a:lstStyle/>
        <a:p>
          <a:endParaRPr lang="en-US"/>
        </a:p>
      </dgm:t>
    </dgm:pt>
    <dgm:pt modelId="{BC9A7337-30A8-4DCA-A8B6-4C7C97EE67E9}" type="sibTrans" cxnId="{7D75DFEE-5D55-48EB-98D2-EC2F47604E37}">
      <dgm:prSet/>
      <dgm:spPr/>
      <dgm:t>
        <a:bodyPr/>
        <a:lstStyle/>
        <a:p>
          <a:endParaRPr lang="en-US"/>
        </a:p>
      </dgm:t>
    </dgm:pt>
    <dgm:pt modelId="{AF6B8931-6BE6-4195-9E90-F5746B322AED}">
      <dgm:prSet phldrT="[Text]" phldr="0"/>
      <dgm:spPr/>
      <dgm:t>
        <a:bodyPr/>
        <a:lstStyle/>
        <a:p>
          <a:r>
            <a:rPr lang="en-US" b="1" i="0" dirty="0"/>
            <a:t>Understanding How AI Works</a:t>
          </a:r>
        </a:p>
      </dgm:t>
    </dgm:pt>
    <dgm:pt modelId="{48E15A8C-D93D-4FFE-ABE4-944B889AAB68}" type="parTrans" cxnId="{1316193C-B7E2-4787-88CE-A9ECAE733C53}">
      <dgm:prSet/>
      <dgm:spPr/>
      <dgm:t>
        <a:bodyPr/>
        <a:lstStyle/>
        <a:p>
          <a:endParaRPr lang="en-US"/>
        </a:p>
      </dgm:t>
    </dgm:pt>
    <dgm:pt modelId="{E8AD345F-BC02-465C-9EEA-5AC0B3A589DD}" type="sibTrans" cxnId="{1316193C-B7E2-4787-88CE-A9ECAE733C53}">
      <dgm:prSet/>
      <dgm:spPr/>
      <dgm:t>
        <a:bodyPr/>
        <a:lstStyle/>
        <a:p>
          <a:endParaRPr lang="en-US"/>
        </a:p>
      </dgm:t>
    </dgm:pt>
    <dgm:pt modelId="{3D1370C5-D425-4265-A989-3EAAD676EA64}" type="pres">
      <dgm:prSet presAssocID="{12405D89-D8BD-4168-8591-AEF922BFCB52}" presName="compositeShape" presStyleCnt="0">
        <dgm:presLayoutVars>
          <dgm:chMax val="7"/>
          <dgm:dir/>
          <dgm:resizeHandles val="exact"/>
        </dgm:presLayoutVars>
      </dgm:prSet>
      <dgm:spPr/>
    </dgm:pt>
    <dgm:pt modelId="{78F21FDE-1F1F-4AE4-BE75-AD4FD2A942F6}" type="pres">
      <dgm:prSet presAssocID="{12405D89-D8BD-4168-8591-AEF922BFCB52}" presName="wedge1" presStyleLbl="node1" presStyleIdx="0" presStyleCnt="3"/>
      <dgm:spPr/>
    </dgm:pt>
    <dgm:pt modelId="{3E2B5D2F-1A88-4486-AA3C-87BC22FFC6C0}" type="pres">
      <dgm:prSet presAssocID="{12405D89-D8BD-4168-8591-AEF922BFCB52}" presName="dummy1a" presStyleCnt="0"/>
      <dgm:spPr/>
    </dgm:pt>
    <dgm:pt modelId="{A678EB3C-CE4B-460D-873D-48AA2297E2F1}" type="pres">
      <dgm:prSet presAssocID="{12405D89-D8BD-4168-8591-AEF922BFCB52}" presName="dummy1b" presStyleCnt="0"/>
      <dgm:spPr/>
    </dgm:pt>
    <dgm:pt modelId="{6AD8EC65-2188-4D57-954D-35488850D662}" type="pres">
      <dgm:prSet presAssocID="{12405D89-D8BD-4168-8591-AEF922BFCB52}" presName="wedge1Tx" presStyleLbl="node1" presStyleIdx="0" presStyleCnt="3">
        <dgm:presLayoutVars>
          <dgm:chMax val="0"/>
          <dgm:chPref val="0"/>
          <dgm:bulletEnabled val="1"/>
        </dgm:presLayoutVars>
      </dgm:prSet>
      <dgm:spPr/>
    </dgm:pt>
    <dgm:pt modelId="{AE4BB2A1-F46C-4AD6-9F8C-46A467ABE6D2}" type="pres">
      <dgm:prSet presAssocID="{12405D89-D8BD-4168-8591-AEF922BFCB52}" presName="wedge2" presStyleLbl="node1" presStyleIdx="1" presStyleCnt="3"/>
      <dgm:spPr/>
    </dgm:pt>
    <dgm:pt modelId="{A7D60AD9-9B03-4D77-AE79-DB5D2774E160}" type="pres">
      <dgm:prSet presAssocID="{12405D89-D8BD-4168-8591-AEF922BFCB52}" presName="dummy2a" presStyleCnt="0"/>
      <dgm:spPr/>
    </dgm:pt>
    <dgm:pt modelId="{B2471801-44BF-41ED-8FD1-1CA3AF182AEF}" type="pres">
      <dgm:prSet presAssocID="{12405D89-D8BD-4168-8591-AEF922BFCB52}" presName="dummy2b" presStyleCnt="0"/>
      <dgm:spPr/>
    </dgm:pt>
    <dgm:pt modelId="{0A40EFF6-0EA2-45DF-BEC3-0CB7A85B8C30}" type="pres">
      <dgm:prSet presAssocID="{12405D89-D8BD-4168-8591-AEF922BFCB52}" presName="wedge2Tx" presStyleLbl="node1" presStyleIdx="1" presStyleCnt="3">
        <dgm:presLayoutVars>
          <dgm:chMax val="0"/>
          <dgm:chPref val="0"/>
          <dgm:bulletEnabled val="1"/>
        </dgm:presLayoutVars>
      </dgm:prSet>
      <dgm:spPr/>
    </dgm:pt>
    <dgm:pt modelId="{E6A67D62-983C-4B07-BFCE-22521082849E}" type="pres">
      <dgm:prSet presAssocID="{12405D89-D8BD-4168-8591-AEF922BFCB52}" presName="wedge3" presStyleLbl="node1" presStyleIdx="2" presStyleCnt="3"/>
      <dgm:spPr/>
    </dgm:pt>
    <dgm:pt modelId="{C8FC11AE-5B3C-48FA-901F-7AA8553B3E24}" type="pres">
      <dgm:prSet presAssocID="{12405D89-D8BD-4168-8591-AEF922BFCB52}" presName="dummy3a" presStyleCnt="0"/>
      <dgm:spPr/>
    </dgm:pt>
    <dgm:pt modelId="{D8F35588-7186-466B-A146-74716273E8B4}" type="pres">
      <dgm:prSet presAssocID="{12405D89-D8BD-4168-8591-AEF922BFCB52}" presName="dummy3b" presStyleCnt="0"/>
      <dgm:spPr/>
    </dgm:pt>
    <dgm:pt modelId="{C3760667-FFBC-4B9A-8B75-8DEBFC417ADD}" type="pres">
      <dgm:prSet presAssocID="{12405D89-D8BD-4168-8591-AEF922BFCB52}" presName="wedge3Tx" presStyleLbl="node1" presStyleIdx="2" presStyleCnt="3">
        <dgm:presLayoutVars>
          <dgm:chMax val="0"/>
          <dgm:chPref val="0"/>
          <dgm:bulletEnabled val="1"/>
        </dgm:presLayoutVars>
      </dgm:prSet>
      <dgm:spPr/>
    </dgm:pt>
    <dgm:pt modelId="{DB62385E-12B8-4D38-BEFF-ACF50F98823E}" type="pres">
      <dgm:prSet presAssocID="{EA94566E-546F-4754-A180-A9322D1C33F4}" presName="arrowWedge1" presStyleLbl="fgSibTrans2D1" presStyleIdx="0" presStyleCnt="3"/>
      <dgm:spPr/>
    </dgm:pt>
    <dgm:pt modelId="{36A4551E-0F88-4FE9-812C-8228092A1A9A}" type="pres">
      <dgm:prSet presAssocID="{BC9A7337-30A8-4DCA-A8B6-4C7C97EE67E9}" presName="arrowWedge2" presStyleLbl="fgSibTrans2D1" presStyleIdx="1" presStyleCnt="3"/>
      <dgm:spPr/>
    </dgm:pt>
    <dgm:pt modelId="{E2EEE26E-760F-4609-AAD4-AD9CAF1E95EF}" type="pres">
      <dgm:prSet presAssocID="{E8AD345F-BC02-465C-9EEA-5AC0B3A589DD}" presName="arrowWedge3" presStyleLbl="fgSibTrans2D1" presStyleIdx="2" presStyleCnt="3"/>
      <dgm:spPr/>
    </dgm:pt>
  </dgm:ptLst>
  <dgm:cxnLst>
    <dgm:cxn modelId="{5092081B-837F-4162-9C40-86B3951CF757}" type="presOf" srcId="{FD5E1DE8-933C-44D7-A3E1-8ABF15EA1020}" destId="{78F21FDE-1F1F-4AE4-BE75-AD4FD2A942F6}" srcOrd="0" destOrd="0" presId="urn:microsoft.com/office/officeart/2005/8/layout/cycle8"/>
    <dgm:cxn modelId="{1316193C-B7E2-4787-88CE-A9ECAE733C53}" srcId="{12405D89-D8BD-4168-8591-AEF922BFCB52}" destId="{AF6B8931-6BE6-4195-9E90-F5746B322AED}" srcOrd="2" destOrd="0" parTransId="{48E15A8C-D93D-4FFE-ABE4-944B889AAB68}" sibTransId="{E8AD345F-BC02-465C-9EEA-5AC0B3A589DD}"/>
    <dgm:cxn modelId="{82D7624E-2B00-4E53-AC42-181D2A51A876}" type="presOf" srcId="{FD5E1DE8-933C-44D7-A3E1-8ABF15EA1020}" destId="{6AD8EC65-2188-4D57-954D-35488850D662}" srcOrd="1" destOrd="0" presId="urn:microsoft.com/office/officeart/2005/8/layout/cycle8"/>
    <dgm:cxn modelId="{4D37666E-38C1-4343-87AC-0733FAA83BD0}" type="presOf" srcId="{AF6B8931-6BE6-4195-9E90-F5746B322AED}" destId="{E6A67D62-983C-4B07-BFCE-22521082849E}" srcOrd="0" destOrd="0" presId="urn:microsoft.com/office/officeart/2005/8/layout/cycle8"/>
    <dgm:cxn modelId="{BB11CE8B-A229-477C-B04B-3C6699824809}" type="presOf" srcId="{6489C4DC-B14C-4522-8FD0-B8D4BB68ACCC}" destId="{0A40EFF6-0EA2-45DF-BEC3-0CB7A85B8C30}" srcOrd="1" destOrd="0" presId="urn:microsoft.com/office/officeart/2005/8/layout/cycle8"/>
    <dgm:cxn modelId="{E75534C7-1AF4-427B-A024-D7D9F608F5C2}" srcId="{12405D89-D8BD-4168-8591-AEF922BFCB52}" destId="{FD5E1DE8-933C-44D7-A3E1-8ABF15EA1020}" srcOrd="0" destOrd="0" parTransId="{95412929-361C-4A3D-9FBC-56080014651C}" sibTransId="{EA94566E-546F-4754-A180-A9322D1C33F4}"/>
    <dgm:cxn modelId="{DD3C27D9-DE4C-4D14-ADC1-281A8D4F5FBE}" type="presOf" srcId="{12405D89-D8BD-4168-8591-AEF922BFCB52}" destId="{3D1370C5-D425-4265-A989-3EAAD676EA64}" srcOrd="0" destOrd="0" presId="urn:microsoft.com/office/officeart/2005/8/layout/cycle8"/>
    <dgm:cxn modelId="{701972E0-2EF8-4D6E-9662-6014EB9EA889}" type="presOf" srcId="{AF6B8931-6BE6-4195-9E90-F5746B322AED}" destId="{C3760667-FFBC-4B9A-8B75-8DEBFC417ADD}" srcOrd="1" destOrd="0" presId="urn:microsoft.com/office/officeart/2005/8/layout/cycle8"/>
    <dgm:cxn modelId="{B5B5F3ED-6619-4D49-A3CF-9CA323FB2EA7}" type="presOf" srcId="{6489C4DC-B14C-4522-8FD0-B8D4BB68ACCC}" destId="{AE4BB2A1-F46C-4AD6-9F8C-46A467ABE6D2}" srcOrd="0" destOrd="0" presId="urn:microsoft.com/office/officeart/2005/8/layout/cycle8"/>
    <dgm:cxn modelId="{7D75DFEE-5D55-48EB-98D2-EC2F47604E37}" srcId="{12405D89-D8BD-4168-8591-AEF922BFCB52}" destId="{6489C4DC-B14C-4522-8FD0-B8D4BB68ACCC}" srcOrd="1" destOrd="0" parTransId="{16AFF906-367C-4858-B779-8239DDAFC804}" sibTransId="{BC9A7337-30A8-4DCA-A8B6-4C7C97EE67E9}"/>
    <dgm:cxn modelId="{7D8A77D7-BA29-45A0-B965-022B03F4531F}" type="presParOf" srcId="{3D1370C5-D425-4265-A989-3EAAD676EA64}" destId="{78F21FDE-1F1F-4AE4-BE75-AD4FD2A942F6}" srcOrd="0" destOrd="0" presId="urn:microsoft.com/office/officeart/2005/8/layout/cycle8"/>
    <dgm:cxn modelId="{A3BF45CC-4D37-46B8-AEE1-C205BA200EE5}" type="presParOf" srcId="{3D1370C5-D425-4265-A989-3EAAD676EA64}" destId="{3E2B5D2F-1A88-4486-AA3C-87BC22FFC6C0}" srcOrd="1" destOrd="0" presId="urn:microsoft.com/office/officeart/2005/8/layout/cycle8"/>
    <dgm:cxn modelId="{4AE3D910-254B-429E-8342-91271047FF29}" type="presParOf" srcId="{3D1370C5-D425-4265-A989-3EAAD676EA64}" destId="{A678EB3C-CE4B-460D-873D-48AA2297E2F1}" srcOrd="2" destOrd="0" presId="urn:microsoft.com/office/officeart/2005/8/layout/cycle8"/>
    <dgm:cxn modelId="{A815E1CD-03F1-4223-8CCA-E1DF4BBF7E23}" type="presParOf" srcId="{3D1370C5-D425-4265-A989-3EAAD676EA64}" destId="{6AD8EC65-2188-4D57-954D-35488850D662}" srcOrd="3" destOrd="0" presId="urn:microsoft.com/office/officeart/2005/8/layout/cycle8"/>
    <dgm:cxn modelId="{04D8168A-F8EC-4A8E-8158-1F9B4E2DA552}" type="presParOf" srcId="{3D1370C5-D425-4265-A989-3EAAD676EA64}" destId="{AE4BB2A1-F46C-4AD6-9F8C-46A467ABE6D2}" srcOrd="4" destOrd="0" presId="urn:microsoft.com/office/officeart/2005/8/layout/cycle8"/>
    <dgm:cxn modelId="{BAA0F817-C72F-4949-A4EF-5174CCE8F3A2}" type="presParOf" srcId="{3D1370C5-D425-4265-A989-3EAAD676EA64}" destId="{A7D60AD9-9B03-4D77-AE79-DB5D2774E160}" srcOrd="5" destOrd="0" presId="urn:microsoft.com/office/officeart/2005/8/layout/cycle8"/>
    <dgm:cxn modelId="{DEB2F1B1-B547-4DAB-ADDB-A985ACAB103B}" type="presParOf" srcId="{3D1370C5-D425-4265-A989-3EAAD676EA64}" destId="{B2471801-44BF-41ED-8FD1-1CA3AF182AEF}" srcOrd="6" destOrd="0" presId="urn:microsoft.com/office/officeart/2005/8/layout/cycle8"/>
    <dgm:cxn modelId="{40724E5F-7567-48F9-9E21-6722F72C4151}" type="presParOf" srcId="{3D1370C5-D425-4265-A989-3EAAD676EA64}" destId="{0A40EFF6-0EA2-45DF-BEC3-0CB7A85B8C30}" srcOrd="7" destOrd="0" presId="urn:microsoft.com/office/officeart/2005/8/layout/cycle8"/>
    <dgm:cxn modelId="{D1C16017-EEF6-4BCB-BAD8-2087801FE47D}" type="presParOf" srcId="{3D1370C5-D425-4265-A989-3EAAD676EA64}" destId="{E6A67D62-983C-4B07-BFCE-22521082849E}" srcOrd="8" destOrd="0" presId="urn:microsoft.com/office/officeart/2005/8/layout/cycle8"/>
    <dgm:cxn modelId="{34DFFD12-5811-4906-81BE-DB34CDAB54BE}" type="presParOf" srcId="{3D1370C5-D425-4265-A989-3EAAD676EA64}" destId="{C8FC11AE-5B3C-48FA-901F-7AA8553B3E24}" srcOrd="9" destOrd="0" presId="urn:microsoft.com/office/officeart/2005/8/layout/cycle8"/>
    <dgm:cxn modelId="{9E48ED26-0A51-40FA-8B92-1C3576F86207}" type="presParOf" srcId="{3D1370C5-D425-4265-A989-3EAAD676EA64}" destId="{D8F35588-7186-466B-A146-74716273E8B4}" srcOrd="10" destOrd="0" presId="urn:microsoft.com/office/officeart/2005/8/layout/cycle8"/>
    <dgm:cxn modelId="{1440E44A-4E39-4301-AED2-3147AD6F8EB8}" type="presParOf" srcId="{3D1370C5-D425-4265-A989-3EAAD676EA64}" destId="{C3760667-FFBC-4B9A-8B75-8DEBFC417ADD}" srcOrd="11" destOrd="0" presId="urn:microsoft.com/office/officeart/2005/8/layout/cycle8"/>
    <dgm:cxn modelId="{51955716-9D66-4453-ACCA-057C7F80F298}" type="presParOf" srcId="{3D1370C5-D425-4265-A989-3EAAD676EA64}" destId="{DB62385E-12B8-4D38-BEFF-ACF50F98823E}" srcOrd="12" destOrd="0" presId="urn:microsoft.com/office/officeart/2005/8/layout/cycle8"/>
    <dgm:cxn modelId="{BB9260C0-2901-4C8E-B111-A905B04715F6}" type="presParOf" srcId="{3D1370C5-D425-4265-A989-3EAAD676EA64}" destId="{36A4551E-0F88-4FE9-812C-8228092A1A9A}" srcOrd="13" destOrd="0" presId="urn:microsoft.com/office/officeart/2005/8/layout/cycle8"/>
    <dgm:cxn modelId="{BF828565-E7A4-412B-8E4B-516B2FE13A6C}" type="presParOf" srcId="{3D1370C5-D425-4265-A989-3EAAD676EA64}" destId="{E2EEE26E-760F-4609-AAD4-AD9CAF1E95EF}" srcOrd="14" destOrd="0" presId="urn:microsoft.com/office/officeart/2005/8/layout/cycle8"/>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DAB56-EC23-454A-AAF4-BD5F9DC27FEE}">
      <dsp:nvSpPr>
        <dsp:cNvPr id="0" name=""/>
        <dsp:cNvSpPr/>
      </dsp:nvSpPr>
      <dsp:spPr>
        <a:xfrm>
          <a:off x="615" y="1121039"/>
          <a:ext cx="2647156" cy="3176587"/>
        </a:xfrm>
        <a:prstGeom prst="roundRect">
          <a:avLst>
            <a:gd name="adj" fmla="val 5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1.0</a:t>
          </a:r>
        </a:p>
      </dsp:txBody>
      <dsp:txXfrm rot="16200000">
        <a:off x="-1037070" y="2158725"/>
        <a:ext cx="2604801" cy="529431"/>
      </dsp:txXfrm>
    </dsp:sp>
    <dsp:sp modelId="{0A6ADBF7-9E8E-49E4-A265-DD7DB01DCF52}">
      <dsp:nvSpPr>
        <dsp:cNvPr id="0" name=""/>
        <dsp:cNvSpPr/>
      </dsp:nvSpPr>
      <dsp:spPr>
        <a:xfrm>
          <a:off x="530046"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None/>
          </a:pPr>
          <a:r>
            <a:rPr lang="en-US" sz="2000" b="0" i="0" kern="1200" dirty="0"/>
            <a:t>Websites</a:t>
          </a:r>
          <a:endParaRPr lang="en-US" sz="2000" b="0" kern="1200" dirty="0"/>
        </a:p>
        <a:p>
          <a:pPr marL="0" lvl="0" indent="0" algn="r" defTabSz="889000" rtl="1">
            <a:lnSpc>
              <a:spcPct val="90000"/>
            </a:lnSpc>
            <a:spcBef>
              <a:spcPct val="0"/>
            </a:spcBef>
            <a:spcAft>
              <a:spcPct val="35000"/>
            </a:spcAft>
            <a:buNone/>
          </a:pPr>
          <a:r>
            <a:rPr lang="en-US" sz="2000" kern="1200" dirty="0"/>
            <a:t>Email</a:t>
          </a:r>
        </a:p>
        <a:p>
          <a:pPr marL="0" lvl="0" indent="0" algn="r" defTabSz="889000" rtl="1">
            <a:lnSpc>
              <a:spcPct val="90000"/>
            </a:lnSpc>
            <a:spcBef>
              <a:spcPct val="0"/>
            </a:spcBef>
            <a:spcAft>
              <a:spcPct val="35000"/>
            </a:spcAft>
            <a:buNone/>
          </a:pPr>
          <a:r>
            <a:rPr lang="en-US" sz="2000" kern="1200" dirty="0"/>
            <a:t>Search Engines </a:t>
          </a:r>
        </a:p>
      </dsp:txBody>
      <dsp:txXfrm>
        <a:off x="530046" y="1121039"/>
        <a:ext cx="1972131" cy="3176587"/>
      </dsp:txXfrm>
    </dsp:sp>
    <dsp:sp modelId="{074241F5-2047-4F9C-8C09-B0490381BD87}">
      <dsp:nvSpPr>
        <dsp:cNvPr id="0" name=""/>
        <dsp:cNvSpPr/>
      </dsp:nvSpPr>
      <dsp:spPr>
        <a:xfrm>
          <a:off x="2740421" y="1121039"/>
          <a:ext cx="2647156" cy="3176587"/>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2.0</a:t>
          </a:r>
        </a:p>
      </dsp:txBody>
      <dsp:txXfrm rot="16200000">
        <a:off x="1702736" y="2158725"/>
        <a:ext cx="2604801" cy="529431"/>
      </dsp:txXfrm>
    </dsp:sp>
    <dsp:sp modelId="{0BF8951A-4C21-4FC3-A378-2F9B1337B882}">
      <dsp:nvSpPr>
        <dsp:cNvPr id="0" name=""/>
        <dsp:cNvSpPr/>
      </dsp:nvSpPr>
      <dsp:spPr>
        <a:xfrm rot="5400000">
          <a:off x="2520299" y="3645011"/>
          <a:ext cx="466715" cy="397073"/>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309F51-339A-44BE-B4B3-03E775C493D1}">
      <dsp:nvSpPr>
        <dsp:cNvPr id="0" name=""/>
        <dsp:cNvSpPr/>
      </dsp:nvSpPr>
      <dsp:spPr>
        <a:xfrm>
          <a:off x="3269853"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None/>
          </a:pPr>
          <a:r>
            <a:rPr lang="en-US" sz="2000" b="0" kern="1200"/>
            <a:t>Social Media </a:t>
          </a:r>
          <a:endParaRPr lang="en-US" sz="2000" b="0" kern="1200" dirty="0"/>
        </a:p>
        <a:p>
          <a:pPr marL="0" lvl="0" indent="0" algn="r" defTabSz="889000" rtl="1">
            <a:lnSpc>
              <a:spcPct val="90000"/>
            </a:lnSpc>
            <a:spcBef>
              <a:spcPct val="0"/>
            </a:spcBef>
            <a:spcAft>
              <a:spcPct val="35000"/>
            </a:spcAft>
            <a:buNone/>
          </a:pPr>
          <a:r>
            <a:rPr lang="en-US" sz="2000" b="0" kern="1200"/>
            <a:t>Content Marketing </a:t>
          </a:r>
          <a:endParaRPr lang="en-US" sz="2000" b="0" kern="1200" dirty="0"/>
        </a:p>
        <a:p>
          <a:pPr marL="0" lvl="0" indent="0" algn="r" defTabSz="889000" rtl="1">
            <a:lnSpc>
              <a:spcPct val="90000"/>
            </a:lnSpc>
            <a:spcBef>
              <a:spcPct val="0"/>
            </a:spcBef>
            <a:spcAft>
              <a:spcPct val="35000"/>
            </a:spcAft>
            <a:buNone/>
          </a:pPr>
          <a:r>
            <a:rPr lang="en-US" sz="2000" b="0" kern="1200"/>
            <a:t>E-Commerce</a:t>
          </a:r>
          <a:endParaRPr lang="en-US" sz="2000" b="0" kern="1200" dirty="0"/>
        </a:p>
      </dsp:txBody>
      <dsp:txXfrm>
        <a:off x="3269853" y="1121039"/>
        <a:ext cx="1972131" cy="3176587"/>
      </dsp:txXfrm>
    </dsp:sp>
    <dsp:sp modelId="{C6AE0EBF-DF82-4D6E-B671-5C90AD5B1F09}">
      <dsp:nvSpPr>
        <dsp:cNvPr id="0" name=""/>
        <dsp:cNvSpPr/>
      </dsp:nvSpPr>
      <dsp:spPr>
        <a:xfrm>
          <a:off x="5480228" y="1121039"/>
          <a:ext cx="2647156" cy="3176587"/>
        </a:xfrm>
        <a:prstGeom prst="roundRect">
          <a:avLst>
            <a:gd name="adj" fmla="val 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3.0</a:t>
          </a:r>
        </a:p>
      </dsp:txBody>
      <dsp:txXfrm rot="16200000">
        <a:off x="4442543" y="2158725"/>
        <a:ext cx="2604801" cy="529431"/>
      </dsp:txXfrm>
    </dsp:sp>
    <dsp:sp modelId="{713DB0E4-0BDA-4BAD-8DD5-29825F979570}">
      <dsp:nvSpPr>
        <dsp:cNvPr id="0" name=""/>
        <dsp:cNvSpPr/>
      </dsp:nvSpPr>
      <dsp:spPr>
        <a:xfrm rot="5400000">
          <a:off x="5260106" y="3645011"/>
          <a:ext cx="466715" cy="397073"/>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0D5498-AD99-4D0D-A65C-3CF1EF624211}">
      <dsp:nvSpPr>
        <dsp:cNvPr id="0" name=""/>
        <dsp:cNvSpPr/>
      </dsp:nvSpPr>
      <dsp:spPr>
        <a:xfrm>
          <a:off x="6009659"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en-US" sz="2000" b="0" kern="1200" dirty="0"/>
            <a:t>AI </a:t>
          </a:r>
        </a:p>
        <a:p>
          <a:pPr marL="0" lvl="0" indent="0" algn="r" defTabSz="889000" rtl="1">
            <a:lnSpc>
              <a:spcPct val="90000"/>
            </a:lnSpc>
            <a:spcBef>
              <a:spcPct val="0"/>
            </a:spcBef>
            <a:spcAft>
              <a:spcPct val="35000"/>
            </a:spcAft>
            <a:buFont typeface="Arial" panose="020B0604020202020204" pitchFamily="34" charset="0"/>
            <a:buNone/>
          </a:pPr>
          <a:r>
            <a:rPr lang="en-US" sz="2000" b="0" kern="1200"/>
            <a:t>Smart Automation </a:t>
          </a:r>
          <a:endParaRPr lang="en-US" sz="2000" b="0" kern="1200" dirty="0"/>
        </a:p>
        <a:p>
          <a:pPr marL="0" lvl="0" indent="0" algn="r" defTabSz="889000" rtl="1">
            <a:lnSpc>
              <a:spcPct val="90000"/>
            </a:lnSpc>
            <a:spcBef>
              <a:spcPct val="0"/>
            </a:spcBef>
            <a:spcAft>
              <a:spcPct val="35000"/>
            </a:spcAft>
            <a:buFont typeface="Arial" panose="020B0604020202020204" pitchFamily="34" charset="0"/>
            <a:buNone/>
          </a:pPr>
          <a:r>
            <a:rPr lang="en-US" sz="2000" b="0" kern="1200" dirty="0"/>
            <a:t>Digital Agents </a:t>
          </a:r>
        </a:p>
      </dsp:txBody>
      <dsp:txXfrm>
        <a:off x="6009659" y="1121039"/>
        <a:ext cx="1972131" cy="31765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F21FDE-1F1F-4AE4-BE75-AD4FD2A942F6}">
      <dsp:nvSpPr>
        <dsp:cNvPr id="0" name=""/>
        <dsp:cNvSpPr/>
      </dsp:nvSpPr>
      <dsp:spPr>
        <a:xfrm>
          <a:off x="2158536" y="307561"/>
          <a:ext cx="3974644" cy="3974644"/>
        </a:xfrm>
        <a:prstGeom prst="pie">
          <a:avLst>
            <a:gd name="adj1" fmla="val 16200000"/>
            <a:gd name="adj2" fmla="val 1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Digital Marketing Fundamentals</a:t>
          </a:r>
        </a:p>
        <a:p>
          <a:pPr marL="0" lvl="0" indent="0" algn="ctr" defTabSz="755650">
            <a:lnSpc>
              <a:spcPct val="90000"/>
            </a:lnSpc>
            <a:spcBef>
              <a:spcPct val="0"/>
            </a:spcBef>
            <a:spcAft>
              <a:spcPct val="35000"/>
            </a:spcAft>
            <a:buNone/>
          </a:pPr>
          <a:endParaRPr lang="en-US" sz="1700" kern="1200" dirty="0"/>
        </a:p>
      </dsp:txBody>
      <dsp:txXfrm>
        <a:off x="4253268" y="1149807"/>
        <a:ext cx="1419516" cy="1182930"/>
      </dsp:txXfrm>
    </dsp:sp>
    <dsp:sp modelId="{AE4BB2A1-F46C-4AD6-9F8C-46A467ABE6D2}">
      <dsp:nvSpPr>
        <dsp:cNvPr id="0" name=""/>
        <dsp:cNvSpPr/>
      </dsp:nvSpPr>
      <dsp:spPr>
        <a:xfrm>
          <a:off x="2076677" y="449513"/>
          <a:ext cx="3974644" cy="3974644"/>
        </a:xfrm>
        <a:prstGeom prst="pie">
          <a:avLst>
            <a:gd name="adj1" fmla="val 1800000"/>
            <a:gd name="adj2" fmla="val 90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Understanding Local Customer Behavior</a:t>
          </a:r>
        </a:p>
        <a:p>
          <a:pPr marL="0" lvl="0" indent="0" algn="ctr" defTabSz="755650">
            <a:lnSpc>
              <a:spcPct val="90000"/>
            </a:lnSpc>
            <a:spcBef>
              <a:spcPct val="0"/>
            </a:spcBef>
            <a:spcAft>
              <a:spcPct val="35000"/>
            </a:spcAft>
            <a:buNone/>
          </a:pPr>
          <a:endParaRPr lang="en-US" sz="1700" kern="1200" dirty="0"/>
        </a:p>
      </dsp:txBody>
      <dsp:txXfrm>
        <a:off x="3023021" y="3028300"/>
        <a:ext cx="2129274" cy="1040978"/>
      </dsp:txXfrm>
    </dsp:sp>
    <dsp:sp modelId="{E6A67D62-983C-4B07-BFCE-22521082849E}">
      <dsp:nvSpPr>
        <dsp:cNvPr id="0" name=""/>
        <dsp:cNvSpPr/>
      </dsp:nvSpPr>
      <dsp:spPr>
        <a:xfrm>
          <a:off x="1994818" y="307561"/>
          <a:ext cx="3974644" cy="3974644"/>
        </a:xfrm>
        <a:prstGeom prst="pie">
          <a:avLst>
            <a:gd name="adj1" fmla="val 90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i="0" kern="1200" dirty="0"/>
            <a:t>Understanding How AI Works</a:t>
          </a:r>
        </a:p>
      </dsp:txBody>
      <dsp:txXfrm>
        <a:off x="2455215" y="1149807"/>
        <a:ext cx="1419516" cy="1182930"/>
      </dsp:txXfrm>
    </dsp:sp>
    <dsp:sp modelId="{DB62385E-12B8-4D38-BEFF-ACF50F98823E}">
      <dsp:nvSpPr>
        <dsp:cNvPr id="0" name=""/>
        <dsp:cNvSpPr/>
      </dsp:nvSpPr>
      <dsp:spPr>
        <a:xfrm>
          <a:off x="1912814" y="61512"/>
          <a:ext cx="4466743" cy="4466743"/>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6A4551E-0F88-4FE9-812C-8228092A1A9A}">
      <dsp:nvSpPr>
        <dsp:cNvPr id="0" name=""/>
        <dsp:cNvSpPr/>
      </dsp:nvSpPr>
      <dsp:spPr>
        <a:xfrm>
          <a:off x="1830628" y="203212"/>
          <a:ext cx="4466743" cy="4466743"/>
        </a:xfrm>
        <a:prstGeom prst="circularArrow">
          <a:avLst>
            <a:gd name="adj1" fmla="val 5085"/>
            <a:gd name="adj2" fmla="val 327528"/>
            <a:gd name="adj3" fmla="val 8671970"/>
            <a:gd name="adj4" fmla="val 180050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2EEE26E-760F-4609-AAD4-AD9CAF1E95EF}">
      <dsp:nvSpPr>
        <dsp:cNvPr id="0" name=""/>
        <dsp:cNvSpPr/>
      </dsp:nvSpPr>
      <dsp:spPr>
        <a:xfrm>
          <a:off x="1748441" y="61512"/>
          <a:ext cx="4466743" cy="4466743"/>
        </a:xfrm>
        <a:prstGeom prst="circularArrow">
          <a:avLst>
            <a:gd name="adj1" fmla="val 5085"/>
            <a:gd name="adj2" fmla="val 327528"/>
            <a:gd name="adj3" fmla="val 15873039"/>
            <a:gd name="adj4" fmla="val 90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51341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72520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85752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2303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95969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9955619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48484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FE0F6-B1C4-9843-C21F-2BA8F97FC1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6164B8-670B-04EB-109E-BDDE4943A5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8E4154-0544-C902-FDDB-F049B69F51F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5B6C43A-A88C-9387-7E1B-D8AB8566A65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8755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zionmarketresearch.com/report/digital-marketing-analytics-market-size" TargetMode="Externa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bls.gov/ooh/business-and-financial/market-research-analysts.htm" TargetMode="Externa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jessup.edu/blog/engineering-technology/data-analyst-career-outlook/" TargetMode="Externa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Orientation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8CB01E3-5281-4431-E179-1EB60C05C32D}"/>
              </a:ext>
            </a:extLst>
          </p:cNvPr>
          <p:cNvGrpSpPr/>
          <p:nvPr/>
        </p:nvGrpSpPr>
        <p:grpSpPr>
          <a:xfrm>
            <a:off x="942308" y="935396"/>
            <a:ext cx="1404457" cy="665725"/>
            <a:chOff x="942308" y="935396"/>
            <a:chExt cx="1404457" cy="665725"/>
          </a:xfrm>
        </p:grpSpPr>
        <p:sp>
          <p:nvSpPr>
            <p:cNvPr id="5" name="Rectangle 4"/>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Dr. Karim Ahmed</a:t>
            </a:r>
          </a:p>
          <a:p>
            <a:pPr algn="just">
              <a:lnSpc>
                <a:spcPct val="150000"/>
              </a:lnSpc>
            </a:pPr>
            <a:r>
              <a:rPr lang="en-US" sz="2600" dirty="0">
                <a:latin typeface="Times New Roman" panose="02020603050405020304" pitchFamily="18" charset="0"/>
                <a:cs typeface="Times New Roman" panose="02020603050405020304" pitchFamily="18" charset="0"/>
              </a:rPr>
              <a:t>I hold a Ph.D. and an M.Sc. in Digital Marketing and currently lecture in Marketing and Digital Marketing at undergraduate programs in Egypt and Saudi Arabia. In parallel, I have provided management and marketing consultancy to leading firms across both countries. My research centers on digital platforms and marketing innovation, with a particular focus on how emerging technologies reshape customer engagement and business models.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7BB4-5D83-1A88-A7CD-0457ED745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A6D5F6-6219-8C3A-3E67-523155DB9E3A}"/>
              </a:ext>
            </a:extLst>
          </p:cNvPr>
          <p:cNvSpPr/>
          <p:nvPr/>
        </p:nvSpPr>
        <p:spPr>
          <a:xfrm>
            <a:off x="617279" y="1518796"/>
            <a:ext cx="10812720" cy="4989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F05EF8B-F60C-5A25-AEC4-984147E25C27}"/>
              </a:ext>
            </a:extLst>
          </p:cNvPr>
          <p:cNvGrpSpPr/>
          <p:nvPr/>
        </p:nvGrpSpPr>
        <p:grpSpPr>
          <a:xfrm>
            <a:off x="942308" y="478193"/>
            <a:ext cx="1404457" cy="665725"/>
            <a:chOff x="942308" y="935396"/>
            <a:chExt cx="1404457" cy="665725"/>
          </a:xfrm>
        </p:grpSpPr>
        <p:sp>
          <p:nvSpPr>
            <p:cNvPr id="5" name="Rectangle 4">
              <a:extLst>
                <a:ext uri="{FF2B5EF4-FFF2-40B4-BE49-F238E27FC236}">
                  <a16:creationId xmlns:a16="http://schemas.microsoft.com/office/drawing/2014/main" id="{98818AAC-E59A-BFFC-18E1-911284724D8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C43E1-C64E-B26C-FA96-4C2D3EEEAA75}"/>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BBD42D8-3F39-C406-B480-C3E290DA0B76}"/>
              </a:ext>
            </a:extLst>
          </p:cNvPr>
          <p:cNvSpPr txBox="1"/>
          <p:nvPr/>
        </p:nvSpPr>
        <p:spPr>
          <a:xfrm>
            <a:off x="902068" y="1526630"/>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Digital Analytics (MKT631) explores how data informs decision making in modern marketing environments. Through this course, students will learn to gather, measure, and interpret a variety of online metrics using established analytics platforms and complementary AI techniques. We will cover web, social, and mobile data sources; examine key tools; and discuss best practices for reporting insights so that organizational leaders appreciate both the strategic and technological dimensions of analytics. </a:t>
            </a:r>
          </a:p>
        </p:txBody>
      </p:sp>
      <p:pic>
        <p:nvPicPr>
          <p:cNvPr id="7" name="Graphic 21">
            <a:extLst>
              <a:ext uri="{FF2B5EF4-FFF2-40B4-BE49-F238E27FC236}">
                <a16:creationId xmlns:a16="http://schemas.microsoft.com/office/drawing/2014/main" id="{6855E504-79F2-60E8-8EA5-8C4DAF8C6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186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F26A76C-4ACF-DE12-FBD4-4E937B31F0B4}"/>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902068" y="1760556"/>
            <a:ext cx="10243143" cy="311360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Course Description</a:t>
            </a:r>
          </a:p>
          <a:p>
            <a:pPr algn="just">
              <a:lnSpc>
                <a:spcPct val="150000"/>
              </a:lnSpc>
            </a:pPr>
            <a:r>
              <a:rPr lang="en-US" sz="2600" dirty="0">
                <a:latin typeface="Times New Roman" panose="02020603050405020304" pitchFamily="18" charset="0"/>
                <a:cs typeface="Times New Roman" panose="02020603050405020304" pitchFamily="18" charset="0"/>
              </a:rPr>
              <a:t>AI will be presented as an advanced option to enhance predictive modeling and automation alongside traditional methods. By the end of the semester, participants will be prepared to apply data driven approaches—including AI assisted analyses—toward measurable marketing objectives.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209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5BFCC-127B-7D7F-9B40-D0FE7FD91C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447AF-A0B8-6412-6175-AAA0A76ACCC4}"/>
              </a:ext>
            </a:extLst>
          </p:cNvPr>
          <p:cNvSpPr/>
          <p:nvPr/>
        </p:nvSpPr>
        <p:spPr>
          <a:xfrm>
            <a:off x="617280" y="1207030"/>
            <a:ext cx="10812720" cy="5153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39DB35CE-8840-DD7C-8343-86CFACD2765B}"/>
              </a:ext>
            </a:extLst>
          </p:cNvPr>
          <p:cNvGrpSpPr/>
          <p:nvPr/>
        </p:nvGrpSpPr>
        <p:grpSpPr>
          <a:xfrm>
            <a:off x="942308" y="456932"/>
            <a:ext cx="1404457" cy="665725"/>
            <a:chOff x="942308" y="935396"/>
            <a:chExt cx="1404457" cy="665725"/>
          </a:xfrm>
        </p:grpSpPr>
        <p:sp>
          <p:nvSpPr>
            <p:cNvPr id="5" name="Rectangle 4">
              <a:extLst>
                <a:ext uri="{FF2B5EF4-FFF2-40B4-BE49-F238E27FC236}">
                  <a16:creationId xmlns:a16="http://schemas.microsoft.com/office/drawing/2014/main" id="{EB27986B-4560-44E7-9682-0CC09544086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7DFAAB-5157-F9D3-27C8-E82C81D5A0DE}"/>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9918B02B-84F4-E4AB-1E0C-17B550E1947B}"/>
              </a:ext>
            </a:extLst>
          </p:cNvPr>
          <p:cNvSpPr txBox="1"/>
          <p:nvPr/>
        </p:nvSpPr>
        <p:spPr>
          <a:xfrm>
            <a:off x="902068" y="1282092"/>
            <a:ext cx="10243143" cy="4914102"/>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Upon successful completion of MKT631, students will be able to:</a:t>
            </a:r>
          </a:p>
          <a:p>
            <a:pPr>
              <a:lnSpc>
                <a:spcPct val="150000"/>
              </a:lnSpc>
            </a:pPr>
            <a:r>
              <a:rPr lang="en-US" sz="2600" dirty="0">
                <a:latin typeface="Times New Roman" panose="02020603050405020304" pitchFamily="18" charset="0"/>
                <a:cs typeface="Times New Roman" panose="02020603050405020304" pitchFamily="18" charset="0"/>
              </a:rPr>
              <a:t>1.</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Describe the historical development of digital analytics and its relationship with the evolution of the Internet.</a:t>
            </a:r>
          </a:p>
          <a:p>
            <a:pPr>
              <a:lnSpc>
                <a:spcPct val="150000"/>
              </a:lnSpc>
            </a:pPr>
            <a:r>
              <a:rPr lang="en-US" sz="2600" dirty="0">
                <a:latin typeface="Times New Roman" panose="02020603050405020304" pitchFamily="18" charset="0"/>
                <a:cs typeface="Times New Roman" panose="02020603050405020304" pitchFamily="18" charset="0"/>
              </a:rPr>
              <a:t>2.</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Explain key AI algorithms and machine learning techniques used to enhance predictive accuracy and automate data analysis.</a:t>
            </a:r>
          </a:p>
          <a:p>
            <a:pPr>
              <a:lnSpc>
                <a:spcPct val="150000"/>
              </a:lnSpc>
            </a:pPr>
            <a:r>
              <a:rPr lang="en-US" sz="2600" dirty="0">
                <a:latin typeface="Times New Roman" panose="02020603050405020304" pitchFamily="18" charset="0"/>
                <a:cs typeface="Times New Roman" panose="02020603050405020304" pitchFamily="18" charset="0"/>
              </a:rPr>
              <a:t>3.</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Evaluate search engine mechanics and apply SEO/SEM analytics to optimize website visibility and traffic.</a:t>
            </a:r>
          </a:p>
        </p:txBody>
      </p:sp>
      <p:pic>
        <p:nvPicPr>
          <p:cNvPr id="7" name="Graphic 21">
            <a:extLst>
              <a:ext uri="{FF2B5EF4-FFF2-40B4-BE49-F238E27FC236}">
                <a16:creationId xmlns:a16="http://schemas.microsoft.com/office/drawing/2014/main" id="{432D2458-5AEE-732D-C354-F93A65B84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6642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9852A-EFE1-FA97-A6D0-EF4343DAD0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898819-A4BB-DAE3-FD96-A2A872C41472}"/>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DA1DCCB-D4CE-346C-924A-E56AB2EB4022}"/>
              </a:ext>
            </a:extLst>
          </p:cNvPr>
          <p:cNvGrpSpPr/>
          <p:nvPr/>
        </p:nvGrpSpPr>
        <p:grpSpPr>
          <a:xfrm>
            <a:off x="942308" y="935396"/>
            <a:ext cx="1404457" cy="665725"/>
            <a:chOff x="942308" y="935396"/>
            <a:chExt cx="1404457" cy="665725"/>
          </a:xfrm>
        </p:grpSpPr>
        <p:sp>
          <p:nvSpPr>
            <p:cNvPr id="5" name="Rectangle 4">
              <a:extLst>
                <a:ext uri="{FF2B5EF4-FFF2-40B4-BE49-F238E27FC236}">
                  <a16:creationId xmlns:a16="http://schemas.microsoft.com/office/drawing/2014/main" id="{8AB06DA7-085D-9FC1-A8BC-839E94061A2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90C3C1-1ECB-ACAD-E948-7B097A4BE5D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7335738A-F55C-5E0C-B60C-ABD098AFD3B7}"/>
              </a:ext>
            </a:extLst>
          </p:cNvPr>
          <p:cNvSpPr txBox="1"/>
          <p:nvPr/>
        </p:nvSpPr>
        <p:spPr>
          <a:xfrm>
            <a:off x="902068" y="1760556"/>
            <a:ext cx="10243143" cy="4313938"/>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4.</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Compare major industry platforms and vendors, understanding their strengths, limitations, and appropriate use cases in digital analytics.</a:t>
            </a:r>
          </a:p>
          <a:p>
            <a:pPr>
              <a:lnSpc>
                <a:spcPct val="150000"/>
              </a:lnSpc>
            </a:pPr>
            <a:r>
              <a:rPr lang="en-US" sz="2600" dirty="0">
                <a:latin typeface="Times New Roman" panose="02020603050405020304" pitchFamily="18" charset="0"/>
                <a:cs typeface="Times New Roman" panose="02020603050405020304" pitchFamily="18" charset="0"/>
              </a:rPr>
              <a:t>5.</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Assess consumer–brand relationship metrics, including awareness, sentiment, and engagement, to inform marketing strategy.</a:t>
            </a:r>
          </a:p>
          <a:p>
            <a:pPr>
              <a:lnSpc>
                <a:spcPct val="150000"/>
              </a:lnSpc>
            </a:pPr>
            <a:r>
              <a:rPr lang="en-US" sz="2600" dirty="0">
                <a:latin typeface="Times New Roman" panose="02020603050405020304" pitchFamily="18" charset="0"/>
                <a:cs typeface="Times New Roman" panose="02020603050405020304" pitchFamily="18" charset="0"/>
              </a:rPr>
              <a:t>6.</a:t>
            </a:r>
            <a:r>
              <a:rPr lang="ar-EG"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Implement robust measurement strategies, configuring tracking tags, events, and variables to ensure high quality data collection.</a:t>
            </a:r>
          </a:p>
        </p:txBody>
      </p:sp>
      <p:pic>
        <p:nvPicPr>
          <p:cNvPr id="7" name="Graphic 21">
            <a:extLst>
              <a:ext uri="{FF2B5EF4-FFF2-40B4-BE49-F238E27FC236}">
                <a16:creationId xmlns:a16="http://schemas.microsoft.com/office/drawing/2014/main" id="{7CEB8771-6226-06FE-E589-98D984C289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150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8EDB8-B6AA-2378-55CA-C5DB90B8DA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363BB6-EC65-5E06-3C82-94B3B36D146D}"/>
              </a:ext>
            </a:extLst>
          </p:cNvPr>
          <p:cNvSpPr/>
          <p:nvPr/>
        </p:nvSpPr>
        <p:spPr>
          <a:xfrm>
            <a:off x="617280" y="1185771"/>
            <a:ext cx="10812720" cy="54032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0429DBA6-20CD-FB4E-3432-7B784045B395}"/>
              </a:ext>
            </a:extLst>
          </p:cNvPr>
          <p:cNvGrpSpPr/>
          <p:nvPr/>
        </p:nvGrpSpPr>
        <p:grpSpPr>
          <a:xfrm>
            <a:off x="942308" y="435672"/>
            <a:ext cx="1404457" cy="665725"/>
            <a:chOff x="942308" y="935396"/>
            <a:chExt cx="1404457" cy="665725"/>
          </a:xfrm>
        </p:grpSpPr>
        <p:sp>
          <p:nvSpPr>
            <p:cNvPr id="5" name="Rectangle 4">
              <a:extLst>
                <a:ext uri="{FF2B5EF4-FFF2-40B4-BE49-F238E27FC236}">
                  <a16:creationId xmlns:a16="http://schemas.microsoft.com/office/drawing/2014/main" id="{F3B1CFAB-C610-28D7-78AC-FDCF5CBE193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00E85A-F11D-AF5E-B1AE-8B69CC043F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8A99096D-33DD-931B-B647-EF692E8FF8DE}"/>
              </a:ext>
            </a:extLst>
          </p:cNvPr>
          <p:cNvSpPr txBox="1"/>
          <p:nvPr/>
        </p:nvSpPr>
        <p:spPr>
          <a:xfrm>
            <a:off x="902068" y="1260832"/>
            <a:ext cx="10379076" cy="5150449"/>
          </a:xfrm>
          <a:prstGeom prst="rect">
            <a:avLst/>
          </a:prstGeom>
          <a:noFill/>
        </p:spPr>
        <p:txBody>
          <a:bodyPr wrap="square" rtlCol="0">
            <a:spAutoFit/>
          </a:bodyPr>
          <a:lstStyle/>
          <a:p>
            <a:pPr>
              <a:lnSpc>
                <a:spcPct val="150000"/>
              </a:lnSpc>
            </a:pPr>
            <a:r>
              <a:rPr lang="en-US" sz="3000" b="1" u="sng" dirty="0">
                <a:latin typeface="Times New Roman" panose="02020603050405020304" pitchFamily="18" charset="0"/>
                <a:cs typeface="Times New Roman" panose="02020603050405020304" pitchFamily="18" charset="0"/>
              </a:rPr>
              <a:t>Learning Outcomes</a:t>
            </a:r>
            <a:endParaRPr lang="ar-EG" sz="3000" b="1" u="sng"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Utilize analytics and data visualization tools, creating interactive dashboards and reports that convey insights clearly.</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Apply analytical frameworks to define KPIs, segment audiences, and detect meaningful patterns in raw digital data.</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Conduct advanced analyses, such as attribution modeling and funnel optimization, to measure multi channel marketing impact.</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Synthesize and communicate actionable insights, crafting data driven narratives and executive level recommendations that drive continuous improvement.</a:t>
            </a:r>
          </a:p>
        </p:txBody>
      </p:sp>
      <p:pic>
        <p:nvPicPr>
          <p:cNvPr id="7" name="Graphic 21">
            <a:extLst>
              <a:ext uri="{FF2B5EF4-FFF2-40B4-BE49-F238E27FC236}">
                <a16:creationId xmlns:a16="http://schemas.microsoft.com/office/drawing/2014/main" id="{212E1968-4AF8-6F55-18BD-26800CBBF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6959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E8B5C-70A7-BB63-7151-5561A5DEE5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60881B-5C94-B582-48CA-66EA76F7350A}"/>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60BD85E1-0F2A-56B4-AEF8-30624789A145}"/>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EA08E0E1-7318-3CE5-6B72-1B6113609CD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46F7A4-AF40-2DC8-2BF2-50886B765EC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A9832ACA-DCEE-D9DE-FF16-28958CE4EAFD}"/>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1.</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Evolution of Digital Analytics and the Internet</a:t>
            </a:r>
          </a:p>
          <a:p>
            <a:pPr>
              <a:lnSpc>
                <a:spcPct val="150000"/>
              </a:lnSpc>
            </a:pPr>
            <a:r>
              <a:rPr lang="en-US" sz="2400" dirty="0">
                <a:latin typeface="Times New Roman" panose="02020603050405020304" pitchFamily="18" charset="0"/>
                <a:cs typeface="Times New Roman" panose="02020603050405020304" pitchFamily="18" charset="0"/>
              </a:rPr>
              <a:t>An historical overview of how web technologies and data collection methods have developed, from server logs to modern real time tracking.</a:t>
            </a:r>
          </a:p>
          <a:p>
            <a:pPr>
              <a:lnSpc>
                <a:spcPct val="150000"/>
              </a:lnSpc>
            </a:pPr>
            <a:r>
              <a:rPr lang="en-US" sz="2400" dirty="0">
                <a:latin typeface="Times New Roman" panose="02020603050405020304" pitchFamily="18" charset="0"/>
                <a:cs typeface="Times New Roman" panose="02020603050405020304" pitchFamily="18" charset="0"/>
              </a:rPr>
              <a:t>2.</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Advanced AI and Algorithms</a:t>
            </a:r>
          </a:p>
          <a:p>
            <a:pPr>
              <a:lnSpc>
                <a:spcPct val="150000"/>
              </a:lnSpc>
            </a:pPr>
            <a:r>
              <a:rPr lang="en-US" sz="2400" dirty="0">
                <a:latin typeface="Times New Roman" panose="02020603050405020304" pitchFamily="18" charset="0"/>
                <a:cs typeface="Times New Roman" panose="02020603050405020304" pitchFamily="18" charset="0"/>
              </a:rPr>
              <a:t>Examination of machine learning algorithms, predictive models, and AI techniques that enhance pattern detection, forecasting, and automation in analytics.</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9317C97-40A0-A322-1AC3-4B118030F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0578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D6C3B-9781-43AF-3A3F-D138EEE864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475A08-3705-D1D0-FDEE-61DB9297EED3}"/>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7A999950-4815-A321-24E1-3F765C42CCCC}"/>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EB0D1E5-FC3A-0DDF-6D04-2D43D1B278A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899FA8-7D97-980F-FC82-281BC9494C5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1E066E75-F83D-6549-C50D-217B2F6F8BB3}"/>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3.</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Search Engines and the Internet</a:t>
            </a:r>
          </a:p>
          <a:p>
            <a:pPr>
              <a:lnSpc>
                <a:spcPct val="150000"/>
              </a:lnSpc>
            </a:pPr>
            <a:r>
              <a:rPr lang="en-US" sz="2400" dirty="0">
                <a:latin typeface="Times New Roman" panose="02020603050405020304" pitchFamily="18" charset="0"/>
                <a:cs typeface="Times New Roman" panose="02020603050405020304" pitchFamily="18" charset="0"/>
              </a:rPr>
              <a:t>Insights into how search engines index and rank content, and how marketers measure SEO and SEM performance to optimize visibility and traffic.</a:t>
            </a:r>
          </a:p>
          <a:p>
            <a:pPr>
              <a:lnSpc>
                <a:spcPct val="150000"/>
              </a:lnSpc>
            </a:pPr>
            <a:r>
              <a:rPr lang="en-US" sz="2400" dirty="0">
                <a:latin typeface="Times New Roman" panose="02020603050405020304" pitchFamily="18" charset="0"/>
                <a:cs typeface="Times New Roman" panose="02020603050405020304" pitchFamily="18" charset="0"/>
              </a:rPr>
              <a:t>4.</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Analytics Industry Players</a:t>
            </a:r>
          </a:p>
          <a:p>
            <a:pPr>
              <a:lnSpc>
                <a:spcPct val="150000"/>
              </a:lnSpc>
            </a:pPr>
            <a:r>
              <a:rPr lang="en-US" sz="2400" dirty="0">
                <a:latin typeface="Times New Roman" panose="02020603050405020304" pitchFamily="18" charset="0"/>
                <a:cs typeface="Times New Roman" panose="02020603050405020304" pitchFamily="18" charset="0"/>
              </a:rPr>
              <a:t>Survey of leading platforms, vendors, and service providers—such as Google Analytics, Adobe Analytics, and emerging niche tools—and their roles in the analytics ecosystem.</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AE12A0C-B23E-51E2-E210-999187D99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5609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A98AE-E8AD-B126-0FCA-27C037D5B7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AB2C4-4A90-527C-8C46-34EE68FCDFF6}"/>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45F06FD8-8E66-7D3D-A5BD-4BD1C62BCFB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581A6E40-D74A-CCDD-660D-D50B60D08EC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030463-28EF-D34A-1B5B-23411EC0BCD2}"/>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5C0C4996-A757-2CC0-A1AD-6DCAF503554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5.</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Consumer/Brand Relationships</a:t>
            </a:r>
          </a:p>
          <a:p>
            <a:pPr>
              <a:lnSpc>
                <a:spcPct val="150000"/>
              </a:lnSpc>
            </a:pPr>
            <a:r>
              <a:rPr lang="en-US" sz="2400" dirty="0">
                <a:latin typeface="Times New Roman" panose="02020603050405020304" pitchFamily="18" charset="0"/>
                <a:cs typeface="Times New Roman" panose="02020603050405020304" pitchFamily="18" charset="0"/>
              </a:rPr>
              <a:t>Exploration of metrics that capture brand awareness, sentiment, and engagement, and how analytics informs the cultivation and measurement of consumer loyalty.</a:t>
            </a:r>
          </a:p>
          <a:p>
            <a:pPr>
              <a:lnSpc>
                <a:spcPct val="150000"/>
              </a:lnSpc>
            </a:pPr>
            <a:r>
              <a:rPr lang="en-US" sz="2400" dirty="0">
                <a:latin typeface="Times New Roman" panose="02020603050405020304" pitchFamily="18" charset="0"/>
                <a:cs typeface="Times New Roman" panose="02020603050405020304" pitchFamily="18" charset="0"/>
              </a:rPr>
              <a:t>6.</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Digital Measurement</a:t>
            </a:r>
          </a:p>
          <a:p>
            <a:pPr>
              <a:lnSpc>
                <a:spcPct val="150000"/>
              </a:lnSpc>
            </a:pPr>
            <a:r>
              <a:rPr lang="en-US" sz="2400" dirty="0">
                <a:latin typeface="Times New Roman" panose="02020603050405020304" pitchFamily="18" charset="0"/>
                <a:cs typeface="Times New Roman" panose="02020603050405020304" pitchFamily="18" charset="0"/>
              </a:rPr>
              <a:t>Techniques for implementing tracking tags, configuring event based data collection, and validating data quality to ensure accuracy and integrity.</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DE501D2-79CD-4DBD-85BE-F1A6830E6B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389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83AC8-908D-FA9A-CED6-DCD2BEC067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455AB-983E-D4FC-C7C8-6BD545CC2684}"/>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ACF71DA5-4585-DA48-93F1-19E200AFAE0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72F3F8D1-DDE6-79FA-7F85-31DF0208A79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C63A1A-D5A5-087D-95B6-FF125A46339C}"/>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02368B1-8305-1877-61F3-BF50334EF496}"/>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7.</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Analytics and Data Visualization Tools</a:t>
            </a:r>
          </a:p>
          <a:p>
            <a:pPr>
              <a:lnSpc>
                <a:spcPct val="150000"/>
              </a:lnSpc>
            </a:pPr>
            <a:r>
              <a:rPr lang="en-US" sz="2400" dirty="0">
                <a:latin typeface="Times New Roman" panose="02020603050405020304" pitchFamily="18" charset="0"/>
                <a:cs typeface="Times New Roman" panose="02020603050405020304" pitchFamily="18" charset="0"/>
              </a:rPr>
              <a:t>Hands on review of dashboarding solutions (e.g., Tableau, Power BI), reporting frameworks, and best practices for presenting complex data in clear, actionable formats.</a:t>
            </a:r>
          </a:p>
          <a:p>
            <a:pPr>
              <a:lnSpc>
                <a:spcPct val="150000"/>
              </a:lnSpc>
            </a:pPr>
            <a:r>
              <a:rPr lang="en-US" sz="2400" dirty="0">
                <a:latin typeface="Times New Roman" panose="02020603050405020304" pitchFamily="18" charset="0"/>
                <a:cs typeface="Times New Roman" panose="02020603050405020304" pitchFamily="18" charset="0"/>
              </a:rPr>
              <a:t>8.</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1</a:t>
            </a:r>
          </a:p>
          <a:p>
            <a:pPr>
              <a:lnSpc>
                <a:spcPct val="150000"/>
              </a:lnSpc>
            </a:pPr>
            <a:r>
              <a:rPr lang="en-US" sz="2400" dirty="0">
                <a:latin typeface="Times New Roman" panose="02020603050405020304" pitchFamily="18" charset="0"/>
                <a:cs typeface="Times New Roman" panose="02020603050405020304" pitchFamily="18" charset="0"/>
              </a:rPr>
              <a:t>Introduction to analytical thinking and introduction to analytical planning.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BFCCC3F-1610-C13F-3214-9B18CF6A9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603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0F4C6-9BA7-384A-4233-4C66DBFF4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986B57-0AE5-3078-97B2-71E14DD9E98E}"/>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1BA61186-17E8-4409-94F9-C2553890340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3CA718C-D9A8-11DF-B852-71ECAC628DE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48BA0-2D55-4098-5C61-AA1E07D5069F}"/>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2B14A658-5E4F-BDB4-7A57-00DECCFB8418}"/>
              </a:ext>
            </a:extLst>
          </p:cNvPr>
          <p:cNvSpPr txBox="1"/>
          <p:nvPr/>
        </p:nvSpPr>
        <p:spPr>
          <a:xfrm>
            <a:off x="902068" y="1611710"/>
            <a:ext cx="10379076" cy="4457952"/>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Course Topics</a:t>
            </a:r>
          </a:p>
          <a:p>
            <a:pPr>
              <a:lnSpc>
                <a:spcPct val="150000"/>
              </a:lnSpc>
            </a:pPr>
            <a:r>
              <a:rPr lang="en-US" sz="2400" dirty="0">
                <a:latin typeface="Times New Roman" panose="02020603050405020304" pitchFamily="18" charset="0"/>
                <a:cs typeface="Times New Roman" panose="02020603050405020304" pitchFamily="18" charset="0"/>
              </a:rPr>
              <a:t>9.</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2</a:t>
            </a:r>
          </a:p>
          <a:p>
            <a:pPr>
              <a:lnSpc>
                <a:spcPct val="150000"/>
              </a:lnSpc>
            </a:pPr>
            <a:r>
              <a:rPr lang="en-US" sz="2400" dirty="0">
                <a:latin typeface="Times New Roman" panose="02020603050405020304" pitchFamily="18" charset="0"/>
                <a:cs typeface="Times New Roman" panose="02020603050405020304" pitchFamily="18" charset="0"/>
              </a:rPr>
              <a:t>Exploring the marketing objectives and building an analysis plan around the objectives.  </a:t>
            </a:r>
          </a:p>
          <a:p>
            <a:pPr>
              <a:lnSpc>
                <a:spcPct val="150000"/>
              </a:lnSpc>
            </a:pPr>
            <a:r>
              <a:rPr lang="en-US" sz="2400" dirty="0">
                <a:latin typeface="Times New Roman" panose="02020603050405020304" pitchFamily="18" charset="0"/>
                <a:cs typeface="Times New Roman" panose="02020603050405020304" pitchFamily="18" charset="0"/>
              </a:rPr>
              <a:t>10.</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Art of Analytics, Part 3</a:t>
            </a:r>
          </a:p>
          <a:p>
            <a:pPr>
              <a:lnSpc>
                <a:spcPct val="150000"/>
              </a:lnSpc>
            </a:pPr>
            <a:r>
              <a:rPr lang="en-US" sz="2400" dirty="0">
                <a:latin typeface="Times New Roman" panose="02020603050405020304" pitchFamily="18" charset="0"/>
                <a:cs typeface="Times New Roman" panose="02020603050405020304" pitchFamily="18" charset="0"/>
              </a:rPr>
              <a:t>Data collection, analyzing for insights, countering bias in analysis, and storytelling with data. </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F6CCB5-C857-FFCF-78E4-CA523D426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0096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C2F1E-CACA-1408-7D0C-AD8D0D669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EE13B7-6E4B-7844-1258-08E3C7CF21EF}"/>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DE659B4-D353-51CE-C829-8CFC118C2CA4}"/>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864FF5D-A78B-F6A3-7017-1788CEE63B6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9FF0F-36B7-FCA2-0640-0E0474E69207}"/>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9046594-73B9-D8C4-8286-8757479B9701}"/>
              </a:ext>
            </a:extLst>
          </p:cNvPr>
          <p:cNvSpPr txBox="1"/>
          <p:nvPr/>
        </p:nvSpPr>
        <p:spPr>
          <a:xfrm>
            <a:off x="902068" y="1611710"/>
            <a:ext cx="10379076" cy="1687963"/>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Student Assessment </a:t>
            </a:r>
          </a:p>
          <a:p>
            <a:pPr>
              <a:lnSpc>
                <a:spcPct val="150000"/>
              </a:lnSpc>
            </a:pPr>
            <a:endParaRPr lang="en-US" sz="2400" dirty="0">
              <a:latin typeface="Times New Roman" panose="02020603050405020304" pitchFamily="18" charset="0"/>
              <a:cs typeface="Times New Roman" panose="02020603050405020304" pitchFamily="18" charset="0"/>
            </a:endParaRP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9EA4CED-87C6-809A-CA60-B94E927D0A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6DA19E-7216-BD7F-2428-1165628BC274}"/>
              </a:ext>
            </a:extLst>
          </p:cNvPr>
          <p:cNvSpPr txBox="1"/>
          <p:nvPr/>
        </p:nvSpPr>
        <p:spPr>
          <a:xfrm>
            <a:off x="4012344" y="2730811"/>
            <a:ext cx="4843980" cy="165474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Weekly Exam</a:t>
            </a:r>
          </a:p>
          <a:p>
            <a:pPr marL="342900" indent="-342900" algn="just">
              <a:lnSpc>
                <a:spcPct val="150000"/>
              </a:lnSpc>
              <a:buFont typeface="Wingdings" panose="05000000000000000000" pitchFamily="2" charset="2"/>
              <a:buChar char="Ø"/>
            </a:pPr>
            <a:r>
              <a:rPr lang="en-US" sz="3600" b="1" dirty="0">
                <a:latin typeface="Times New Roman" panose="02020603050405020304" pitchFamily="18" charset="0"/>
                <a:ea typeface="Times New Roman" panose="02020603050405020304" pitchFamily="18" charset="0"/>
                <a:cs typeface="Arial" panose="020B0604020202020204" pitchFamily="34" charset="0"/>
              </a:rPr>
              <a:t>Final Exam </a:t>
            </a:r>
            <a:endParaRPr lang="en-US" sz="3600" b="1" dirty="0">
              <a:effectLst/>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606582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7A01F-607B-CBA7-151D-6374793336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00E528-9E55-0693-4AFA-B958593ABBDB}"/>
              </a:ext>
            </a:extLst>
          </p:cNvPr>
          <p:cNvSpPr/>
          <p:nvPr/>
        </p:nvSpPr>
        <p:spPr>
          <a:xfrm>
            <a:off x="617280" y="1536649"/>
            <a:ext cx="10812720" cy="4651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4E93688-05C1-9C5F-F305-35B1923A69E9}"/>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97F94C39-69E4-1D59-DFCF-5891407818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975038-2A23-FB3B-5741-A17CF704D883}"/>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F26B678F-8266-F04C-78EB-071CC63D0DED}"/>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Global Market Size</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The </a:t>
            </a:r>
            <a:r>
              <a:rPr lang="en-US" altLang="en-US" sz="2400" b="1" dirty="0">
                <a:latin typeface="Times New Roman" panose="02020603050405020304" pitchFamily="18" charset="0"/>
                <a:cs typeface="Times New Roman" panose="02020603050405020304" pitchFamily="18" charset="0"/>
              </a:rPr>
              <a:t>global digital marketing analytics </a:t>
            </a:r>
            <a:r>
              <a:rPr lang="en-US" altLang="en-US" sz="2400" dirty="0">
                <a:latin typeface="Times New Roman" panose="02020603050405020304" pitchFamily="18" charset="0"/>
                <a:cs typeface="Times New Roman" panose="02020603050405020304" pitchFamily="18" charset="0"/>
              </a:rPr>
              <a:t>market was valued at approximately USD 6.8 billion in 2023, and it is projected to grow to about USD 31.3 billion by 2032 as companies increasingly rely on data to understand consumer behavior and optimize their marketing strategies.</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https://www.zionmarketresearch.com/report/digital-marketing-analytics-market-size</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56214C-F98A-06B4-3759-C45E3DD6B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3912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0D0E0-C60C-4B5B-131E-2EE884E938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80D6A-4C52-6460-040A-528B15081EC7}"/>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46898C0-A04D-E50C-040B-CFF0BD842878}"/>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80D1478B-E386-CB33-1BB0-49495B4EC84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44403A-D6AF-5A51-ACB8-5025E3225521}"/>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591AAA1-71C5-EF28-6378-057CF5FE0190}"/>
              </a:ext>
            </a:extLst>
          </p:cNvPr>
          <p:cNvSpPr txBox="1"/>
          <p:nvPr/>
        </p:nvSpPr>
        <p:spPr>
          <a:xfrm>
            <a:off x="902068" y="1611710"/>
            <a:ext cx="10379076" cy="5710025"/>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Careers </a:t>
            </a:r>
            <a:br>
              <a:rPr lang="en-US" sz="2400" dirty="0">
                <a:latin typeface="Times New Roman" panose="02020603050405020304" pitchFamily="18" charset="0"/>
                <a:cs typeface="Times New Roman" panose="02020603050405020304" pitchFamily="18" charset="0"/>
              </a:rPr>
            </a:br>
            <a:r>
              <a:rPr lang="en-US" altLang="en-US" sz="2200" dirty="0">
                <a:latin typeface="Times New Roman" panose="02020603050405020304" pitchFamily="18" charset="0"/>
                <a:cs typeface="Times New Roman" panose="02020603050405020304" pitchFamily="18" charset="0"/>
              </a:rPr>
              <a:t>The U.S. Bureau of Labor Statistics projects an 8% increase in employment for Market Research Analysts between 2023 and 2033, with roughly 88,500 openings each year to replace retiring workers or those moving into other occupations.</a:t>
            </a:r>
          </a:p>
          <a:p>
            <a:pPr>
              <a:lnSpc>
                <a:spcPct val="150000"/>
              </a:lnSpc>
            </a:pPr>
            <a:r>
              <a:rPr lang="en-US" altLang="en-US" sz="2200" dirty="0">
                <a:latin typeface="Times New Roman" panose="02020603050405020304" pitchFamily="18" charset="0"/>
                <a:cs typeface="Times New Roman" panose="02020603050405020304" pitchFamily="18" charset="0"/>
              </a:rPr>
              <a:t>Data Analyst roles are among the most in‑demand positions in the digital sector, as organizations seek professionals capable of deriving insights from large datasets to support decision‑making.</a:t>
            </a:r>
          </a:p>
          <a:p>
            <a:pPr>
              <a:lnSpc>
                <a:spcPct val="150000"/>
              </a:lnSpc>
            </a:pPr>
            <a:r>
              <a:rPr lang="en-US" altLang="en-US" sz="2200" dirty="0">
                <a:latin typeface="Times New Roman" panose="02020603050405020304" pitchFamily="18" charset="0"/>
                <a:cs typeface="Times New Roman" panose="02020603050405020304" pitchFamily="18" charset="0"/>
                <a:hlinkClick r:id="rId2"/>
              </a:rPr>
              <a:t>www.bls.gov/ooh/business-and-financial/market-research-analysts.htm</a:t>
            </a: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a:p>
            <a:pPr>
              <a:lnSpc>
                <a:spcPct val="150000"/>
              </a:lnSpc>
            </a:pPr>
            <a:endParaRPr lang="en-US" altLang="en-US" sz="22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0F674A3-2657-3170-E859-218A1E38B2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0455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BBAC8-F2B7-4A5B-6560-19035AE90B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E60713-F4A1-1A62-4D79-E59FAAF3E7BB}"/>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1A0A3EA-ACB2-1C77-6817-CF196F98E23D}"/>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D46DBFDA-8CFD-A095-A145-9F6236455E3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C6E389-A836-81AF-0F5E-FDD755A0D9AD}"/>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D94071CB-1270-0F9F-C9DD-B645527A066C}"/>
              </a:ext>
            </a:extLst>
          </p:cNvPr>
          <p:cNvSpPr txBox="1"/>
          <p:nvPr/>
        </p:nvSpPr>
        <p:spPr>
          <a:xfrm>
            <a:off x="902068" y="1611710"/>
            <a:ext cx="10379076" cy="5011949"/>
          </a:xfrm>
          <a:prstGeom prst="rect">
            <a:avLst/>
          </a:prstGeom>
          <a:noFill/>
        </p:spPr>
        <p:txBody>
          <a:bodyPr wrap="square" rtlCol="0">
            <a:spAutoFit/>
          </a:bodyPr>
          <a:lstStyle/>
          <a:p>
            <a:pPr marL="63500" algn="just">
              <a:lnSpc>
                <a:spcPct val="150000"/>
              </a:lnSpc>
            </a:pPr>
            <a:r>
              <a:rPr lang="en-US" sz="2400" b="1" kern="0" dirty="0">
                <a:effectLst/>
                <a:latin typeface="Times New Roman" panose="02020603050405020304" pitchFamily="18" charset="0"/>
                <a:ea typeface="Times New Roman" panose="02020603050405020304" pitchFamily="18" charset="0"/>
              </a:rPr>
              <a:t>The Emergence of Digital Analytics</a:t>
            </a:r>
          </a:p>
          <a:p>
            <a:pPr marL="342900" indent="-34290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Future Outlook and In‑Demand Skills  </a:t>
            </a:r>
            <a:br>
              <a:rPr lang="en-US" sz="2400" dirty="0">
                <a:latin typeface="Times New Roman" panose="02020603050405020304" pitchFamily="18" charset="0"/>
                <a:cs typeface="Times New Roman" panose="02020603050405020304" pitchFamily="18" charset="0"/>
              </a:rPr>
            </a:br>
            <a:r>
              <a:rPr lang="en-US" altLang="en-US" sz="2400" dirty="0">
                <a:latin typeface="Times New Roman" panose="02020603050405020304" pitchFamily="18" charset="0"/>
                <a:cs typeface="Times New Roman" panose="02020603050405020304" pitchFamily="18" charset="0"/>
              </a:rPr>
              <a:t>Demand for Data Analysts is expected to grow by 35% from 2022 to 2032—much faster than the average for all occupations.</a:t>
            </a:r>
          </a:p>
          <a:p>
            <a:pPr>
              <a:lnSpc>
                <a:spcPct val="150000"/>
              </a:lnSpc>
            </a:pPr>
            <a:r>
              <a:rPr lang="en-US" altLang="en-US" sz="2400" dirty="0">
                <a:latin typeface="Times New Roman" panose="02020603050405020304" pitchFamily="18" charset="0"/>
                <a:cs typeface="Times New Roman" panose="02020603050405020304" pitchFamily="18" charset="0"/>
              </a:rPr>
              <a:t>Key skills sought by employers include proficiency in SQL, Python, and Excel; experience with cloud platforms such as AWS or Google Cloud; and expertise in visualization tools like Tableau and Power BI.</a:t>
            </a:r>
          </a:p>
          <a:p>
            <a:pPr>
              <a:lnSpc>
                <a:spcPct val="150000"/>
              </a:lnSpc>
            </a:pPr>
            <a:r>
              <a:rPr lang="en-US" altLang="en-US" sz="2400" dirty="0">
                <a:latin typeface="Times New Roman" panose="02020603050405020304" pitchFamily="18" charset="0"/>
                <a:cs typeface="Times New Roman" panose="02020603050405020304" pitchFamily="18" charset="0"/>
                <a:hlinkClick r:id="rId2"/>
              </a:rPr>
              <a:t>https://jessup.edu/blog/engineering-technology/data-analyst-career-outlook/</a:t>
            </a:r>
            <a:endParaRPr lang="en-US" altLang="en-US" sz="2400" dirty="0">
              <a:latin typeface="Times New Roman" panose="02020603050405020304" pitchFamily="18" charset="0"/>
              <a:cs typeface="Times New Roman" panose="02020603050405020304" pitchFamily="18" charset="0"/>
            </a:endParaRPr>
          </a:p>
          <a:p>
            <a:pPr>
              <a:lnSpc>
                <a:spcPct val="150000"/>
              </a:lnSpc>
            </a:pPr>
            <a:endParaRPr lang="en-US" alt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C83D4D5-DBFC-DFF2-55FB-6A0E067C2A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679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5AB19-F299-0436-5223-5AFD9D411C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611D-E06B-1939-C842-0A2161773191}"/>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0EB9D91-A5D3-04A4-2182-D97CB4DECBEE}"/>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C56BFD84-098F-EC25-5739-4A65791F5D6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57B39-8012-913A-4FCF-BC459E9A2F4A}"/>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C66901C4-24B4-8CB2-49E1-17DB282625F8}"/>
              </a:ext>
            </a:extLst>
          </p:cNvPr>
          <p:cNvSpPr txBox="1"/>
          <p:nvPr/>
        </p:nvSpPr>
        <p:spPr>
          <a:xfrm>
            <a:off x="902068" y="1611710"/>
            <a:ext cx="10379076" cy="1200329"/>
          </a:xfrm>
          <a:prstGeom prst="rect">
            <a:avLst/>
          </a:prstGeom>
          <a:noFill/>
        </p:spPr>
        <p:txBody>
          <a:bodyPr wrap="square" rtlCol="0">
            <a:spAutoFit/>
          </a:bodyPr>
          <a:lstStyle/>
          <a:p>
            <a:pPr fontAlgn="t">
              <a:lnSpc>
                <a:spcPct val="200000"/>
              </a:lnSpc>
              <a:buNone/>
            </a:pPr>
            <a:r>
              <a:rPr lang="en-US" b="1" dirty="0"/>
              <a:t>Digital Marketing and Data Analytics in the Age of Artificial Intelligence</a:t>
            </a:r>
          </a:p>
          <a:p>
            <a:pPr fontAlgn="t">
              <a:lnSpc>
                <a:spcPct val="200000"/>
              </a:lnSpc>
              <a:buNone/>
            </a:pPr>
            <a:r>
              <a:rPr lang="en-US" b="1" dirty="0">
                <a:highlight>
                  <a:srgbClr val="00FF00"/>
                </a:highlight>
              </a:rPr>
              <a:t>How has marketing changed over the past 20 years?</a:t>
            </a:r>
          </a:p>
        </p:txBody>
      </p:sp>
      <p:pic>
        <p:nvPicPr>
          <p:cNvPr id="7" name="Graphic 21">
            <a:extLst>
              <a:ext uri="{FF2B5EF4-FFF2-40B4-BE49-F238E27FC236}">
                <a16:creationId xmlns:a16="http://schemas.microsoft.com/office/drawing/2014/main" id="{23AD0AAF-C547-3977-3551-D552DEB664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C3D7FE06-80FE-4A13-71E8-1B9574FEF47E}"/>
              </a:ext>
            </a:extLst>
          </p:cNvPr>
          <p:cNvGraphicFramePr/>
          <p:nvPr>
            <p:extLst>
              <p:ext uri="{D42A27DB-BD31-4B8C-83A1-F6EECF244321}">
                <p14:modId xmlns:p14="http://schemas.microsoft.com/office/powerpoint/2010/main" val="507266784"/>
              </p:ext>
            </p:extLst>
          </p:nvPr>
        </p:nvGraphicFramePr>
        <p:xfrm>
          <a:off x="1717040" y="182762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10883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B7EF2-2CCA-40A0-209C-9C66F222F9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03E126-8CC8-7B96-19A2-CEAB5E8723F3}"/>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C8375B5C-9F3E-32BE-47A3-51243DEE93D9}"/>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2E53B003-CDFE-5FE2-7009-1A082100A07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479028-264E-8DAD-8FF0-D837340C1346}"/>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72F5F31C-7C28-67A0-8FD2-6F73BC696268}"/>
              </a:ext>
            </a:extLst>
          </p:cNvPr>
          <p:cNvSpPr txBox="1"/>
          <p:nvPr/>
        </p:nvSpPr>
        <p:spPr>
          <a:xfrm>
            <a:off x="902068" y="1611710"/>
            <a:ext cx="10379076" cy="3416320"/>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200000"/>
              </a:lnSpc>
              <a:buNone/>
            </a:pPr>
            <a:r>
              <a:rPr lang="en-US" sz="2400" b="1" dirty="0">
                <a:highlight>
                  <a:srgbClr val="00FF00"/>
                </a:highlight>
              </a:rPr>
              <a:t>How has marketing changed over the past 20 years?</a:t>
            </a:r>
          </a:p>
          <a:p>
            <a:pPr fontAlgn="t">
              <a:lnSpc>
                <a:spcPct val="200000"/>
              </a:lnSpc>
            </a:pPr>
            <a:r>
              <a:rPr lang="en-US" dirty="0"/>
              <a:t>Noon started as an e-commerce platform that relied on digital advertising, then evolved to use advanced recommendation and personalization systems to display the most relevant products to each user.</a:t>
            </a:r>
          </a:p>
          <a:p>
            <a:pPr fontAlgn="t">
              <a:lnSpc>
                <a:spcPct val="200000"/>
              </a:lnSpc>
              <a:buNone/>
            </a:pPr>
            <a:endParaRPr lang="en-US" sz="2400" b="1" dirty="0">
              <a:highlight>
                <a:srgbClr val="00FF00"/>
              </a:highlight>
            </a:endParaRPr>
          </a:p>
        </p:txBody>
      </p:sp>
      <p:pic>
        <p:nvPicPr>
          <p:cNvPr id="7" name="Graphic 21">
            <a:extLst>
              <a:ext uri="{FF2B5EF4-FFF2-40B4-BE49-F238E27FC236}">
                <a16:creationId xmlns:a16="http://schemas.microsoft.com/office/drawing/2014/main" id="{75873AAF-B2F8-F0A8-5655-9DEB53BDD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العبار&quot;: &quot;نون&quot; خفضت قوتها العاملة 10% لتقليل التكاليف">
            <a:extLst>
              <a:ext uri="{FF2B5EF4-FFF2-40B4-BE49-F238E27FC236}">
                <a16:creationId xmlns:a16="http://schemas.microsoft.com/office/drawing/2014/main" id="{359C1580-F43A-1BF2-A1AA-B5AEB34C6EF0}"/>
              </a:ext>
            </a:extLst>
          </p:cNvPr>
          <p:cNvPicPr>
            <a:picLocks noChangeAspect="1"/>
          </p:cNvPicPr>
          <p:nvPr/>
        </p:nvPicPr>
        <p:blipFill>
          <a:blip r:embed="rId3"/>
          <a:stretch>
            <a:fillRect/>
          </a:stretch>
        </p:blipFill>
        <p:spPr>
          <a:xfrm>
            <a:off x="5556250" y="4515312"/>
            <a:ext cx="5143500" cy="2073725"/>
          </a:xfrm>
          <a:prstGeom prst="rect">
            <a:avLst/>
          </a:prstGeom>
        </p:spPr>
      </p:pic>
    </p:spTree>
    <p:extLst>
      <p:ext uri="{BB962C8B-B14F-4D97-AF65-F5344CB8AC3E}">
        <p14:creationId xmlns:p14="http://schemas.microsoft.com/office/powerpoint/2010/main" val="2432487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8FB11-FD0F-B798-4152-DEF7233E04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E2962F-E649-DE54-2D32-ED73190DA81E}"/>
              </a:ext>
            </a:extLst>
          </p:cNvPr>
          <p:cNvSpPr/>
          <p:nvPr/>
        </p:nvSpPr>
        <p:spPr>
          <a:xfrm>
            <a:off x="617280" y="1536649"/>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EE874FB-113B-8C2C-F2FE-FB9AAD32C04C}"/>
              </a:ext>
            </a:extLst>
          </p:cNvPr>
          <p:cNvGrpSpPr/>
          <p:nvPr/>
        </p:nvGrpSpPr>
        <p:grpSpPr>
          <a:xfrm>
            <a:off x="942308" y="786550"/>
            <a:ext cx="1404457" cy="665725"/>
            <a:chOff x="942308" y="935396"/>
            <a:chExt cx="1404457" cy="665725"/>
          </a:xfrm>
        </p:grpSpPr>
        <p:sp>
          <p:nvSpPr>
            <p:cNvPr id="5" name="Rectangle 4">
              <a:extLst>
                <a:ext uri="{FF2B5EF4-FFF2-40B4-BE49-F238E27FC236}">
                  <a16:creationId xmlns:a16="http://schemas.microsoft.com/office/drawing/2014/main" id="{5FC85264-A065-C943-96E1-EF9E28FC037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E068EC-B96D-1FA1-31B5-57C8EDAD0E2B}"/>
                </a:ext>
              </a:extLst>
            </p:cNvPr>
            <p:cNvSpPr txBox="1"/>
            <p:nvPr/>
          </p:nvSpPr>
          <p:spPr>
            <a:xfrm>
              <a:off x="1111584" y="975974"/>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9218E55D-81A5-9EF7-6641-7225AD304E2F}"/>
              </a:ext>
            </a:extLst>
          </p:cNvPr>
          <p:cNvSpPr txBox="1"/>
          <p:nvPr/>
        </p:nvSpPr>
        <p:spPr>
          <a:xfrm>
            <a:off x="902068" y="1611710"/>
            <a:ext cx="10379076" cy="3693319"/>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200000"/>
              </a:lnSpc>
              <a:buNone/>
            </a:pPr>
            <a:r>
              <a:rPr lang="en-US" sz="2400" b="1" dirty="0">
                <a:highlight>
                  <a:srgbClr val="FF0000"/>
                </a:highlight>
              </a:rPr>
              <a:t>Why Is Artificial Intelligence Transforming Marketing?</a:t>
            </a:r>
            <a:endParaRPr lang="ar-AE" sz="2400" b="1" dirty="0">
              <a:highlight>
                <a:srgbClr val="FF0000"/>
              </a:highlight>
            </a:endParaRPr>
          </a:p>
          <a:p>
            <a:pPr fontAlgn="t"/>
            <a:r>
              <a:rPr lang="en-US" dirty="0"/>
              <a:t>Because customers now want:</a:t>
            </a:r>
            <a:endParaRPr lang="ar-AE" dirty="0"/>
          </a:p>
          <a:p>
            <a:pPr marL="342900" lvl="0" indent="-342900" fontAlgn="t">
              <a:lnSpc>
                <a:spcPct val="100000"/>
              </a:lnSpc>
              <a:buFont typeface="Arial" panose="020B0604020202020204" pitchFamily="34" charset="0"/>
              <a:buChar char="•"/>
            </a:pPr>
            <a:r>
              <a:rPr lang="en-US" dirty="0"/>
              <a:t>Faster responses.</a:t>
            </a:r>
          </a:p>
          <a:p>
            <a:pPr marL="342900" lvl="0" indent="-342900" fontAlgn="t">
              <a:lnSpc>
                <a:spcPct val="100000"/>
              </a:lnSpc>
              <a:buFont typeface="Arial" panose="020B0604020202020204" pitchFamily="34" charset="0"/>
              <a:buChar char="•"/>
            </a:pPr>
            <a:r>
              <a:rPr lang="en-US" dirty="0"/>
              <a:t>A personalized experience.</a:t>
            </a:r>
          </a:p>
          <a:p>
            <a:pPr marL="342900" lvl="0" indent="-342900" fontAlgn="t">
              <a:lnSpc>
                <a:spcPct val="100000"/>
              </a:lnSpc>
              <a:buFont typeface="Arial" panose="020B0604020202020204" pitchFamily="34" charset="0"/>
              <a:buChar char="•"/>
            </a:pPr>
            <a:r>
              <a:rPr lang="en-US" dirty="0"/>
              <a:t>Accurate recommendations.</a:t>
            </a:r>
          </a:p>
          <a:p>
            <a:pPr marL="342900" lvl="0" indent="-342900" fontAlgn="t">
              <a:lnSpc>
                <a:spcPct val="100000"/>
              </a:lnSpc>
              <a:buFont typeface="Arial" panose="020B0604020202020204" pitchFamily="34" charset="0"/>
              <a:buChar char="•"/>
            </a:pPr>
            <a:r>
              <a:rPr lang="en-US" dirty="0"/>
              <a:t>Content that matches their needs.</a:t>
            </a:r>
          </a:p>
          <a:p>
            <a:pPr fontAlgn="t">
              <a:lnSpc>
                <a:spcPct val="200000"/>
              </a:lnSpc>
              <a:buNone/>
            </a:pPr>
            <a:endParaRPr lang="en-US" sz="2400" b="1" dirty="0">
              <a:highlight>
                <a:srgbClr val="00FF00"/>
              </a:highlight>
            </a:endParaRPr>
          </a:p>
        </p:txBody>
      </p:sp>
      <p:pic>
        <p:nvPicPr>
          <p:cNvPr id="7" name="Graphic 21">
            <a:extLst>
              <a:ext uri="{FF2B5EF4-FFF2-40B4-BE49-F238E27FC236}">
                <a16:creationId xmlns:a16="http://schemas.microsoft.com/office/drawing/2014/main" id="{682698A3-8C2F-6AE9-2605-3BBF3A3E66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D98084D7-6832-5062-4298-17D40EC1575D}"/>
              </a:ext>
            </a:extLst>
          </p:cNvPr>
          <p:cNvGraphicFramePr>
            <a:graphicFrameLocks noGrp="1"/>
          </p:cNvGraphicFramePr>
          <p:nvPr>
            <p:extLst>
              <p:ext uri="{D42A27DB-BD31-4B8C-83A1-F6EECF244321}">
                <p14:modId xmlns:p14="http://schemas.microsoft.com/office/powerpoint/2010/main" val="1961540464"/>
              </p:ext>
            </p:extLst>
          </p:nvPr>
        </p:nvGraphicFramePr>
        <p:xfrm>
          <a:off x="753212" y="4621278"/>
          <a:ext cx="10515600" cy="1750187"/>
        </p:xfrm>
        <a:graphic>
          <a:graphicData uri="http://schemas.openxmlformats.org/drawingml/2006/table">
            <a:tbl>
              <a:tblPr>
                <a:tableStyleId>{5C22544A-7EE6-4342-B048-85BDC9FD1C3A}</a:tableStyleId>
              </a:tblPr>
              <a:tblGrid>
                <a:gridCol w="5257800">
                  <a:extLst>
                    <a:ext uri="{9D8B030D-6E8A-4147-A177-3AD203B41FA5}">
                      <a16:colId xmlns:a16="http://schemas.microsoft.com/office/drawing/2014/main" val="1889823748"/>
                    </a:ext>
                  </a:extLst>
                </a:gridCol>
                <a:gridCol w="5257800">
                  <a:extLst>
                    <a:ext uri="{9D8B030D-6E8A-4147-A177-3AD203B41FA5}">
                      <a16:colId xmlns:a16="http://schemas.microsoft.com/office/drawing/2014/main" val="2670736619"/>
                    </a:ext>
                  </a:extLst>
                </a:gridCol>
              </a:tblGrid>
              <a:tr h="0">
                <a:tc>
                  <a:txBody>
                    <a:bodyPr/>
                    <a:lstStyle/>
                    <a:p>
                      <a:pPr>
                        <a:buNone/>
                      </a:pPr>
                      <a:r>
                        <a:rPr lang="en-US" dirty="0">
                          <a:effectLst/>
                        </a:rPr>
                        <a:t>Previously</a:t>
                      </a:r>
                    </a:p>
                  </a:txBody>
                  <a:tcPr anchor="ctr">
                    <a:solidFill>
                      <a:srgbClr val="FFFF00"/>
                    </a:solidFill>
                  </a:tcPr>
                </a:tc>
                <a:tc>
                  <a:txBody>
                    <a:bodyPr/>
                    <a:lstStyle/>
                    <a:p>
                      <a:pPr>
                        <a:buNone/>
                      </a:pPr>
                      <a:r>
                        <a:rPr lang="en-US" dirty="0">
                          <a:effectLst/>
                        </a:rPr>
                        <a:t>Now</a:t>
                      </a:r>
                    </a:p>
                  </a:txBody>
                  <a:tcPr anchor="ctr">
                    <a:solidFill>
                      <a:schemeClr val="accent6">
                        <a:lumMod val="60000"/>
                        <a:lumOff val="40000"/>
                      </a:schemeClr>
                    </a:solidFill>
                  </a:tcPr>
                </a:tc>
                <a:extLst>
                  <a:ext uri="{0D108BD9-81ED-4DB2-BD59-A6C34878D82A}">
                    <a16:rowId xmlns:a16="http://schemas.microsoft.com/office/drawing/2014/main" val="2464535201"/>
                  </a:ext>
                </a:extLst>
              </a:tr>
              <a:tr h="0">
                <a:tc>
                  <a:txBody>
                    <a:bodyPr/>
                    <a:lstStyle/>
                    <a:p>
                      <a:pPr>
                        <a:buNone/>
                      </a:pPr>
                      <a:r>
                        <a:rPr lang="en-US" dirty="0">
                          <a:effectLst/>
                        </a:rPr>
                        <a:t>“I am looking for the best phone.”</a:t>
                      </a:r>
                    </a:p>
                  </a:txBody>
                  <a:tcPr anchor="ctr">
                    <a:solidFill>
                      <a:srgbClr val="FFFF00"/>
                    </a:solidFill>
                  </a:tcPr>
                </a:tc>
                <a:tc>
                  <a:txBody>
                    <a:bodyPr/>
                    <a:lstStyle/>
                    <a:p>
                      <a:pPr>
                        <a:buNone/>
                      </a:pPr>
                      <a:r>
                        <a:rPr lang="en-US" dirty="0">
                          <a:effectLst/>
                        </a:rPr>
                        <a:t>“I want a phone for photography, priced under EGP 20,000, with a powerful battery.”</a:t>
                      </a:r>
                    </a:p>
                  </a:txBody>
                  <a:tcPr anchor="ctr">
                    <a:solidFill>
                      <a:schemeClr val="accent6">
                        <a:lumMod val="60000"/>
                        <a:lumOff val="40000"/>
                      </a:schemeClr>
                    </a:solidFill>
                  </a:tcPr>
                </a:tc>
                <a:extLst>
                  <a:ext uri="{0D108BD9-81ED-4DB2-BD59-A6C34878D82A}">
                    <a16:rowId xmlns:a16="http://schemas.microsoft.com/office/drawing/2014/main" val="4052422090"/>
                  </a:ext>
                </a:extLst>
              </a:tr>
              <a:tr h="0">
                <a:tc>
                  <a:txBody>
                    <a:bodyPr/>
                    <a:lstStyle/>
                    <a:p>
                      <a:pPr>
                        <a:buNone/>
                      </a:pPr>
                      <a:r>
                        <a:rPr lang="en-US" dirty="0">
                          <a:effectLst/>
                        </a:rPr>
                        <a:t>Keywords were the most important factor.</a:t>
                      </a:r>
                    </a:p>
                  </a:txBody>
                  <a:tcPr anchor="ctr">
                    <a:solidFill>
                      <a:srgbClr val="FFFF00"/>
                    </a:solidFill>
                  </a:tcPr>
                </a:tc>
                <a:tc>
                  <a:txBody>
                    <a:bodyPr/>
                    <a:lstStyle/>
                    <a:p>
                      <a:pPr fontAlgn="t">
                        <a:lnSpc>
                          <a:spcPct val="119048"/>
                        </a:lnSpc>
                        <a:buNone/>
                      </a:pPr>
                      <a:r>
                        <a:rPr lang="en-US" dirty="0">
                          <a:effectLst/>
                        </a:rPr>
                        <a:t>Conversations have become more important than keywords.</a:t>
                      </a:r>
                      <a:endParaRPr lang="en-US" sz="1050" b="0" i="0" dirty="0">
                        <a:effectLst/>
                        <a:latin typeface="Segoe UI" panose="020B0502040204020203" pitchFamily="34" charset="0"/>
                      </a:endParaRPr>
                    </a:p>
                  </a:txBody>
                  <a:tcPr anchor="ctr">
                    <a:solidFill>
                      <a:schemeClr val="accent6">
                        <a:lumMod val="60000"/>
                        <a:lumOff val="40000"/>
                      </a:schemeClr>
                    </a:solidFill>
                  </a:tcPr>
                </a:tc>
                <a:extLst>
                  <a:ext uri="{0D108BD9-81ED-4DB2-BD59-A6C34878D82A}">
                    <a16:rowId xmlns:a16="http://schemas.microsoft.com/office/drawing/2014/main" val="777891853"/>
                  </a:ext>
                </a:extLst>
              </a:tr>
            </a:tbl>
          </a:graphicData>
        </a:graphic>
      </p:graphicFrame>
    </p:spTree>
    <p:extLst>
      <p:ext uri="{BB962C8B-B14F-4D97-AF65-F5344CB8AC3E}">
        <p14:creationId xmlns:p14="http://schemas.microsoft.com/office/powerpoint/2010/main" val="4005982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C6F0-1C23-4F38-FD82-45396A180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ADC89-7542-6E87-2363-42801A78E7BE}"/>
              </a:ext>
            </a:extLst>
          </p:cNvPr>
          <p:cNvSpPr/>
          <p:nvPr/>
        </p:nvSpPr>
        <p:spPr>
          <a:xfrm>
            <a:off x="689640" y="968657"/>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7DCCF80F-4F1D-0370-6E7E-0001AB943F66}"/>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F30BD32D-86B7-E411-7815-A2757ED6FAFF}"/>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2F0D2-F6D5-0575-6537-4B092A8343BC}"/>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F252E03D-AF2F-CC90-4856-37F5335D5495}"/>
              </a:ext>
            </a:extLst>
          </p:cNvPr>
          <p:cNvSpPr txBox="1"/>
          <p:nvPr/>
        </p:nvSpPr>
        <p:spPr>
          <a:xfrm>
            <a:off x="902068" y="958465"/>
            <a:ext cx="10379076" cy="2308324"/>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200000"/>
              </a:lnSpc>
              <a:buNone/>
            </a:pPr>
            <a:r>
              <a:rPr lang="en-US" sz="2400" b="1" dirty="0">
                <a:highlight>
                  <a:srgbClr val="FF0000"/>
                </a:highlight>
              </a:rPr>
              <a:t>From Search Engines to Intelligent Assistants</a:t>
            </a:r>
            <a:endParaRPr lang="ar-AE" sz="2400" b="1" dirty="0">
              <a:highlight>
                <a:srgbClr val="FF0000"/>
              </a:highlight>
            </a:endParaRPr>
          </a:p>
          <a:p>
            <a:pPr fontAlgn="t">
              <a:lnSpc>
                <a:spcPct val="200000"/>
              </a:lnSpc>
              <a:buNone/>
            </a:pPr>
            <a:endParaRPr lang="en-US" sz="2400" b="1" dirty="0">
              <a:highlight>
                <a:srgbClr val="00FF00"/>
              </a:highlight>
            </a:endParaRPr>
          </a:p>
        </p:txBody>
      </p:sp>
      <p:pic>
        <p:nvPicPr>
          <p:cNvPr id="7" name="Graphic 21">
            <a:extLst>
              <a:ext uri="{FF2B5EF4-FFF2-40B4-BE49-F238E27FC236}">
                <a16:creationId xmlns:a16="http://schemas.microsoft.com/office/drawing/2014/main" id="{6D9F0336-1759-8789-6DF7-9656E26270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graphicFrame>
        <p:nvGraphicFramePr>
          <p:cNvPr id="4" name="Table 3">
            <a:extLst>
              <a:ext uri="{FF2B5EF4-FFF2-40B4-BE49-F238E27FC236}">
                <a16:creationId xmlns:a16="http://schemas.microsoft.com/office/drawing/2014/main" id="{512C5C16-7D00-9157-4DE4-3D386FB9DB0E}"/>
              </a:ext>
            </a:extLst>
          </p:cNvPr>
          <p:cNvGraphicFramePr>
            <a:graphicFrameLocks noGrp="1"/>
          </p:cNvGraphicFramePr>
          <p:nvPr>
            <p:extLst>
              <p:ext uri="{D42A27DB-BD31-4B8C-83A1-F6EECF244321}">
                <p14:modId xmlns:p14="http://schemas.microsoft.com/office/powerpoint/2010/main" val="3503053854"/>
              </p:ext>
            </p:extLst>
          </p:nvPr>
        </p:nvGraphicFramePr>
        <p:xfrm>
          <a:off x="902068" y="2942232"/>
          <a:ext cx="10379076" cy="2377440"/>
        </p:xfrm>
        <a:graphic>
          <a:graphicData uri="http://schemas.openxmlformats.org/drawingml/2006/table">
            <a:tbl>
              <a:tblPr>
                <a:tableStyleId>{5C22544A-7EE6-4342-B048-85BDC9FD1C3A}</a:tableStyleId>
              </a:tblPr>
              <a:tblGrid>
                <a:gridCol w="5189538">
                  <a:extLst>
                    <a:ext uri="{9D8B030D-6E8A-4147-A177-3AD203B41FA5}">
                      <a16:colId xmlns:a16="http://schemas.microsoft.com/office/drawing/2014/main" val="2411758323"/>
                    </a:ext>
                  </a:extLst>
                </a:gridCol>
                <a:gridCol w="5189538">
                  <a:extLst>
                    <a:ext uri="{9D8B030D-6E8A-4147-A177-3AD203B41FA5}">
                      <a16:colId xmlns:a16="http://schemas.microsoft.com/office/drawing/2014/main" val="2562675263"/>
                    </a:ext>
                  </a:extLst>
                </a:gridCol>
              </a:tblGrid>
              <a:tr h="0">
                <a:tc>
                  <a:txBody>
                    <a:bodyPr/>
                    <a:lstStyle/>
                    <a:p>
                      <a:pPr>
                        <a:buNone/>
                      </a:pPr>
                      <a:r>
                        <a:rPr lang="en-US" dirty="0">
                          <a:effectLst/>
                        </a:rPr>
                        <a:t>Search Engine Era</a:t>
                      </a:r>
                    </a:p>
                  </a:txBody>
                  <a:tcPr anchor="ctr">
                    <a:solidFill>
                      <a:srgbClr val="FFFF00"/>
                    </a:solidFill>
                  </a:tcPr>
                </a:tc>
                <a:tc>
                  <a:txBody>
                    <a:bodyPr/>
                    <a:lstStyle/>
                    <a:p>
                      <a:pPr>
                        <a:buNone/>
                      </a:pPr>
                      <a:r>
                        <a:rPr lang="en-US" dirty="0">
                          <a:effectLst/>
                        </a:rPr>
                        <a:t>AI Search Era</a:t>
                      </a:r>
                    </a:p>
                  </a:txBody>
                  <a:tcPr anchor="ctr">
                    <a:solidFill>
                      <a:schemeClr val="accent6">
                        <a:lumMod val="60000"/>
                        <a:lumOff val="40000"/>
                      </a:schemeClr>
                    </a:solidFill>
                  </a:tcPr>
                </a:tc>
                <a:extLst>
                  <a:ext uri="{0D108BD9-81ED-4DB2-BD59-A6C34878D82A}">
                    <a16:rowId xmlns:a16="http://schemas.microsoft.com/office/drawing/2014/main" val="3049777140"/>
                  </a:ext>
                </a:extLst>
              </a:tr>
              <a:tr h="0">
                <a:tc>
                  <a:txBody>
                    <a:bodyPr/>
                    <a:lstStyle/>
                    <a:p>
                      <a:pPr>
                        <a:buNone/>
                      </a:pPr>
                      <a:r>
                        <a:rPr lang="en-US">
                          <a:effectLst/>
                        </a:rPr>
                        <a:t>Google Search</a:t>
                      </a:r>
                    </a:p>
                  </a:txBody>
                  <a:tcPr anchor="ctr">
                    <a:solidFill>
                      <a:srgbClr val="FFFF00"/>
                    </a:solidFill>
                  </a:tcPr>
                </a:tc>
                <a:tc>
                  <a:txBody>
                    <a:bodyPr/>
                    <a:lstStyle/>
                    <a:p>
                      <a:pPr>
                        <a:buNone/>
                      </a:pPr>
                      <a:r>
                        <a:rPr lang="en-US" dirty="0">
                          <a:effectLst/>
                        </a:rPr>
                        <a:t>Copilot</a:t>
                      </a:r>
                    </a:p>
                  </a:txBody>
                  <a:tcPr anchor="ctr">
                    <a:solidFill>
                      <a:schemeClr val="accent6">
                        <a:lumMod val="60000"/>
                        <a:lumOff val="40000"/>
                      </a:schemeClr>
                    </a:solidFill>
                  </a:tcPr>
                </a:tc>
                <a:extLst>
                  <a:ext uri="{0D108BD9-81ED-4DB2-BD59-A6C34878D82A}">
                    <a16:rowId xmlns:a16="http://schemas.microsoft.com/office/drawing/2014/main" val="2555812220"/>
                  </a:ext>
                </a:extLst>
              </a:tr>
              <a:tr h="0">
                <a:tc>
                  <a:txBody>
                    <a:bodyPr/>
                    <a:lstStyle/>
                    <a:p>
                      <a:pPr>
                        <a:buNone/>
                      </a:pPr>
                      <a:r>
                        <a:rPr lang="en-US">
                          <a:effectLst/>
                        </a:rPr>
                        <a:t>Bing Search</a:t>
                      </a:r>
                    </a:p>
                  </a:txBody>
                  <a:tcPr anchor="ctr">
                    <a:solidFill>
                      <a:srgbClr val="FFFF00"/>
                    </a:solidFill>
                  </a:tcPr>
                </a:tc>
                <a:tc>
                  <a:txBody>
                    <a:bodyPr/>
                    <a:lstStyle/>
                    <a:p>
                      <a:pPr>
                        <a:buNone/>
                      </a:pPr>
                      <a:r>
                        <a:rPr lang="en-US" dirty="0">
                          <a:effectLst/>
                        </a:rPr>
                        <a:t>ChatGPT</a:t>
                      </a:r>
                    </a:p>
                  </a:txBody>
                  <a:tcPr anchor="ctr">
                    <a:solidFill>
                      <a:schemeClr val="accent6">
                        <a:lumMod val="60000"/>
                        <a:lumOff val="40000"/>
                      </a:schemeClr>
                    </a:solidFill>
                  </a:tcPr>
                </a:tc>
                <a:extLst>
                  <a:ext uri="{0D108BD9-81ED-4DB2-BD59-A6C34878D82A}">
                    <a16:rowId xmlns:a16="http://schemas.microsoft.com/office/drawing/2014/main" val="3237062247"/>
                  </a:ext>
                </a:extLst>
              </a:tr>
              <a:tr h="0">
                <a:tc>
                  <a:txBody>
                    <a:bodyPr/>
                    <a:lstStyle/>
                    <a:p>
                      <a:pPr>
                        <a:buNone/>
                      </a:pPr>
                      <a:endParaRPr lang="en-US">
                        <a:effectLst/>
                      </a:endParaRPr>
                    </a:p>
                  </a:txBody>
                  <a:tcPr anchor="ctr">
                    <a:solidFill>
                      <a:srgbClr val="FFFF00"/>
                    </a:solidFill>
                  </a:tcPr>
                </a:tc>
                <a:tc>
                  <a:txBody>
                    <a:bodyPr/>
                    <a:lstStyle/>
                    <a:p>
                      <a:pPr>
                        <a:buNone/>
                      </a:pPr>
                      <a:r>
                        <a:rPr lang="en-US" dirty="0">
                          <a:effectLst/>
                        </a:rPr>
                        <a:t>Gemini</a:t>
                      </a:r>
                    </a:p>
                  </a:txBody>
                  <a:tcPr anchor="ctr">
                    <a:solidFill>
                      <a:schemeClr val="accent6">
                        <a:lumMod val="60000"/>
                        <a:lumOff val="40000"/>
                      </a:schemeClr>
                    </a:solidFill>
                  </a:tcPr>
                </a:tc>
                <a:extLst>
                  <a:ext uri="{0D108BD9-81ED-4DB2-BD59-A6C34878D82A}">
                    <a16:rowId xmlns:a16="http://schemas.microsoft.com/office/drawing/2014/main" val="424421467"/>
                  </a:ext>
                </a:extLst>
              </a:tr>
              <a:tr h="0">
                <a:tc>
                  <a:txBody>
                    <a:bodyPr/>
                    <a:lstStyle/>
                    <a:p>
                      <a:pPr fontAlgn="t">
                        <a:lnSpc>
                          <a:spcPct val="119048"/>
                        </a:lnSpc>
                        <a:buNone/>
                      </a:pPr>
                      <a:r>
                        <a:rPr lang="en-US" dirty="0">
                          <a:effectLst/>
                        </a:rPr>
                        <a:t>Users only search for information.</a:t>
                      </a:r>
                      <a:endParaRPr lang="en-US" sz="1050" b="0" i="0" dirty="0">
                        <a:effectLst/>
                        <a:latin typeface="Segoe UI" panose="020B0502040204020203" pitchFamily="34" charset="0"/>
                      </a:endParaRPr>
                    </a:p>
                  </a:txBody>
                  <a:tcPr anchor="ctr">
                    <a:solidFill>
                      <a:srgbClr val="FFFF00"/>
                    </a:solidFill>
                  </a:tcPr>
                </a:tc>
                <a:tc>
                  <a:txBody>
                    <a:bodyPr/>
                    <a:lstStyle/>
                    <a:p>
                      <a:pPr>
                        <a:buNone/>
                      </a:pPr>
                      <a:r>
                        <a:rPr lang="en-US" dirty="0">
                          <a:effectLst/>
                        </a:rPr>
                        <a:t>Users ask questions, compare options, seek recommendations, and make purchasing decisions within the AI interface.</a:t>
                      </a:r>
                    </a:p>
                  </a:txBody>
                  <a:tcPr anchor="ctr">
                    <a:solidFill>
                      <a:schemeClr val="accent6">
                        <a:lumMod val="60000"/>
                        <a:lumOff val="40000"/>
                      </a:schemeClr>
                    </a:solidFill>
                  </a:tcPr>
                </a:tc>
                <a:extLst>
                  <a:ext uri="{0D108BD9-81ED-4DB2-BD59-A6C34878D82A}">
                    <a16:rowId xmlns:a16="http://schemas.microsoft.com/office/drawing/2014/main" val="90608128"/>
                  </a:ext>
                </a:extLst>
              </a:tr>
            </a:tbl>
          </a:graphicData>
        </a:graphic>
      </p:graphicFrame>
    </p:spTree>
    <p:extLst>
      <p:ext uri="{BB962C8B-B14F-4D97-AF65-F5344CB8AC3E}">
        <p14:creationId xmlns:p14="http://schemas.microsoft.com/office/powerpoint/2010/main" val="155367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3792F-6CBA-59E0-76F1-AFE3F7DD7B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6D154-BDC6-9FD1-B251-28C3741CABE8}"/>
              </a:ext>
            </a:extLst>
          </p:cNvPr>
          <p:cNvSpPr/>
          <p:nvPr/>
        </p:nvSpPr>
        <p:spPr>
          <a:xfrm>
            <a:off x="689640" y="968657"/>
            <a:ext cx="10812720" cy="5204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B6E53AC3-8970-0C63-2134-82852B9967F6}"/>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29803F3B-EEC2-86D4-A163-7ECC7DBF7CED}"/>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EB0198-2370-11EF-DD80-EF055C94E8DD}"/>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437C2A35-1A93-F180-9712-14EBEDDD58F8}"/>
              </a:ext>
            </a:extLst>
          </p:cNvPr>
          <p:cNvSpPr txBox="1"/>
          <p:nvPr/>
        </p:nvSpPr>
        <p:spPr>
          <a:xfrm>
            <a:off x="902068" y="958465"/>
            <a:ext cx="10379076" cy="1384995"/>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00AEEF"/>
                </a:highlight>
              </a:rPr>
              <a:t>The Shift from SEO to GEO</a:t>
            </a:r>
          </a:p>
        </p:txBody>
      </p:sp>
      <p:pic>
        <p:nvPicPr>
          <p:cNvPr id="7" name="Graphic 21">
            <a:extLst>
              <a:ext uri="{FF2B5EF4-FFF2-40B4-BE49-F238E27FC236}">
                <a16:creationId xmlns:a16="http://schemas.microsoft.com/office/drawing/2014/main" id="{DFF368C9-662E-E5BC-8F8A-92295FE538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graphicFrame>
        <p:nvGraphicFramePr>
          <p:cNvPr id="3" name="Table 2">
            <a:extLst>
              <a:ext uri="{FF2B5EF4-FFF2-40B4-BE49-F238E27FC236}">
                <a16:creationId xmlns:a16="http://schemas.microsoft.com/office/drawing/2014/main" id="{5C36EDDB-EA97-D0CD-103C-225ABCF0A952}"/>
              </a:ext>
            </a:extLst>
          </p:cNvPr>
          <p:cNvGraphicFramePr>
            <a:graphicFrameLocks noGrp="1"/>
          </p:cNvGraphicFramePr>
          <p:nvPr>
            <p:extLst>
              <p:ext uri="{D42A27DB-BD31-4B8C-83A1-F6EECF244321}">
                <p14:modId xmlns:p14="http://schemas.microsoft.com/office/powerpoint/2010/main" val="1254797442"/>
              </p:ext>
            </p:extLst>
          </p:nvPr>
        </p:nvGraphicFramePr>
        <p:xfrm>
          <a:off x="856064" y="2343460"/>
          <a:ext cx="10425080" cy="4019420"/>
        </p:xfrm>
        <a:graphic>
          <a:graphicData uri="http://schemas.openxmlformats.org/drawingml/2006/table">
            <a:tbl>
              <a:tblPr>
                <a:tableStyleId>{5C22544A-7EE6-4342-B048-85BDC9FD1C3A}</a:tableStyleId>
              </a:tblPr>
              <a:tblGrid>
                <a:gridCol w="5212540">
                  <a:extLst>
                    <a:ext uri="{9D8B030D-6E8A-4147-A177-3AD203B41FA5}">
                      <a16:colId xmlns:a16="http://schemas.microsoft.com/office/drawing/2014/main" val="680770477"/>
                    </a:ext>
                  </a:extLst>
                </a:gridCol>
                <a:gridCol w="5212540">
                  <a:extLst>
                    <a:ext uri="{9D8B030D-6E8A-4147-A177-3AD203B41FA5}">
                      <a16:colId xmlns:a16="http://schemas.microsoft.com/office/drawing/2014/main" val="792341786"/>
                    </a:ext>
                  </a:extLst>
                </a:gridCol>
              </a:tblGrid>
              <a:tr h="362611">
                <a:tc>
                  <a:txBody>
                    <a:bodyPr/>
                    <a:lstStyle/>
                    <a:p>
                      <a:pPr>
                        <a:buNone/>
                      </a:pPr>
                      <a:r>
                        <a:rPr lang="en-US" sz="1800" b="1" dirty="0">
                          <a:effectLst/>
                        </a:rPr>
                        <a:t>What is SEO?</a:t>
                      </a:r>
                    </a:p>
                  </a:txBody>
                  <a:tcPr marL="90653" marR="90653" marT="45326" marB="45326" anchor="ctr">
                    <a:solidFill>
                      <a:srgbClr val="FFFF00"/>
                    </a:solidFill>
                  </a:tcPr>
                </a:tc>
                <a:tc>
                  <a:txBody>
                    <a:bodyPr/>
                    <a:lstStyle/>
                    <a:p>
                      <a:pPr>
                        <a:buNone/>
                      </a:pPr>
                      <a:r>
                        <a:rPr lang="en-US" sz="1800" b="1" dirty="0">
                          <a:effectLst/>
                        </a:rPr>
                        <a:t>What is GEO?</a:t>
                      </a:r>
                    </a:p>
                  </a:txBody>
                  <a:tcPr marL="90653" marR="90653" marT="45326" marB="45326" anchor="ctr">
                    <a:solidFill>
                      <a:schemeClr val="accent6">
                        <a:lumMod val="60000"/>
                        <a:lumOff val="40000"/>
                      </a:schemeClr>
                    </a:solidFill>
                  </a:tcPr>
                </a:tc>
                <a:extLst>
                  <a:ext uri="{0D108BD9-81ED-4DB2-BD59-A6C34878D82A}">
                    <a16:rowId xmlns:a16="http://schemas.microsoft.com/office/drawing/2014/main" val="955397003"/>
                  </a:ext>
                </a:extLst>
              </a:tr>
              <a:tr h="906529">
                <a:tc>
                  <a:txBody>
                    <a:bodyPr/>
                    <a:lstStyle/>
                    <a:p>
                      <a:pPr>
                        <a:buNone/>
                      </a:pPr>
                      <a:r>
                        <a:rPr lang="en-US" sz="1800">
                          <a:effectLst/>
                        </a:rPr>
                        <a:t>A set of activities aimed at making a website appear in traditional search results.</a:t>
                      </a:r>
                    </a:p>
                  </a:txBody>
                  <a:tcPr marL="90653" marR="90653" marT="45326" marB="45326" anchor="ctr">
                    <a:solidFill>
                      <a:srgbClr val="FFFF00"/>
                    </a:solidFill>
                  </a:tcPr>
                </a:tc>
                <a:tc>
                  <a:txBody>
                    <a:bodyPr/>
                    <a:lstStyle/>
                    <a:p>
                      <a:pPr>
                        <a:buNone/>
                      </a:pPr>
                      <a:r>
                        <a:rPr lang="en-US" sz="1800">
                          <a:effectLst/>
                        </a:rPr>
                        <a:t>Optimizing content so that it becomes a trusted source used by AI systems when generating answers for users.</a:t>
                      </a:r>
                    </a:p>
                  </a:txBody>
                  <a:tcPr marL="90653" marR="90653" marT="45326" marB="45326" anchor="ctr">
                    <a:solidFill>
                      <a:schemeClr val="accent6">
                        <a:lumMod val="60000"/>
                        <a:lumOff val="40000"/>
                      </a:schemeClr>
                    </a:solidFill>
                  </a:tcPr>
                </a:tc>
                <a:extLst>
                  <a:ext uri="{0D108BD9-81ED-4DB2-BD59-A6C34878D82A}">
                    <a16:rowId xmlns:a16="http://schemas.microsoft.com/office/drawing/2014/main" val="741841398"/>
                  </a:ext>
                </a:extLst>
              </a:tr>
              <a:tr h="634570">
                <a:tc>
                  <a:txBody>
                    <a:bodyPr/>
                    <a:lstStyle/>
                    <a:p>
                      <a:pPr>
                        <a:buNone/>
                      </a:pPr>
                      <a:r>
                        <a:rPr lang="en-US" sz="1800">
                          <a:effectLst/>
                        </a:rPr>
                        <a:t>When a user searches: “Best pizza restaurant in Cairo”</a:t>
                      </a:r>
                    </a:p>
                  </a:txBody>
                  <a:tcPr marL="90653" marR="90653" marT="45326" marB="45326" anchor="ctr">
                    <a:solidFill>
                      <a:srgbClr val="FFFF00"/>
                    </a:solidFill>
                  </a:tcPr>
                </a:tc>
                <a:tc>
                  <a:txBody>
                    <a:bodyPr/>
                    <a:lstStyle/>
                    <a:p>
                      <a:pPr>
                        <a:buNone/>
                      </a:pPr>
                      <a:r>
                        <a:rPr lang="en-US" sz="1800" dirty="0">
                          <a:effectLst/>
                        </a:rPr>
                        <a:t>When a user asks: “What are the best places to eat pizza in Cairo?”</a:t>
                      </a:r>
                    </a:p>
                  </a:txBody>
                  <a:tcPr marL="90653" marR="90653" marT="45326" marB="45326" anchor="ctr">
                    <a:solidFill>
                      <a:schemeClr val="accent6">
                        <a:lumMod val="60000"/>
                        <a:lumOff val="40000"/>
                      </a:schemeClr>
                    </a:solidFill>
                  </a:tcPr>
                </a:tc>
                <a:extLst>
                  <a:ext uri="{0D108BD9-81ED-4DB2-BD59-A6C34878D82A}">
                    <a16:rowId xmlns:a16="http://schemas.microsoft.com/office/drawing/2014/main" val="563123660"/>
                  </a:ext>
                </a:extLst>
              </a:tr>
              <a:tr h="906529">
                <a:tc>
                  <a:txBody>
                    <a:bodyPr/>
                    <a:lstStyle/>
                    <a:p>
                      <a:pPr>
                        <a:buNone/>
                      </a:pPr>
                      <a:r>
                        <a:rPr lang="en-US" sz="1800">
                          <a:effectLst/>
                        </a:rPr>
                        <a:t>The company aims to have its website appear among the top results on Google or Bing.</a:t>
                      </a:r>
                    </a:p>
                  </a:txBody>
                  <a:tcPr marL="90653" marR="90653" marT="45326" marB="45326" anchor="ctr">
                    <a:solidFill>
                      <a:srgbClr val="FFFF00"/>
                    </a:solidFill>
                  </a:tcPr>
                </a:tc>
                <a:tc>
                  <a:txBody>
                    <a:bodyPr/>
                    <a:lstStyle/>
                    <a:p>
                      <a:pPr>
                        <a:buNone/>
                      </a:pPr>
                      <a:r>
                        <a:rPr lang="en-US" sz="1800">
                          <a:effectLst/>
                        </a:rPr>
                        <a:t>Instead of seeing a list of links, the user receives a direct answer that includes specific restaurant recommendations.</a:t>
                      </a:r>
                    </a:p>
                  </a:txBody>
                  <a:tcPr marL="90653" marR="90653" marT="45326" marB="45326" anchor="ctr">
                    <a:solidFill>
                      <a:schemeClr val="accent6">
                        <a:lumMod val="60000"/>
                        <a:lumOff val="40000"/>
                      </a:schemeClr>
                    </a:solidFill>
                  </a:tcPr>
                </a:tc>
                <a:extLst>
                  <a:ext uri="{0D108BD9-81ED-4DB2-BD59-A6C34878D82A}">
                    <a16:rowId xmlns:a16="http://schemas.microsoft.com/office/drawing/2014/main" val="996323358"/>
                  </a:ext>
                </a:extLst>
              </a:tr>
              <a:tr h="1178487">
                <a:tc>
                  <a:txBody>
                    <a:bodyPr/>
                    <a:lstStyle/>
                    <a:p>
                      <a:pPr>
                        <a:buNone/>
                      </a:pPr>
                      <a:r>
                        <a:rPr lang="en-US" sz="1800" dirty="0">
                          <a:effectLst/>
                        </a:rPr>
                        <a:t>Success is measured by: </a:t>
                      </a:r>
                      <a:br>
                        <a:rPr lang="en-US" sz="1800" dirty="0">
                          <a:effectLst/>
                        </a:rPr>
                      </a:br>
                      <a:r>
                        <a:rPr lang="en-US" sz="1800" dirty="0">
                          <a:effectLst/>
                        </a:rPr>
                        <a:t>• Search ranking </a:t>
                      </a:r>
                      <a:br>
                        <a:rPr lang="en-US" sz="1800" dirty="0">
                          <a:effectLst/>
                        </a:rPr>
                      </a:br>
                      <a:r>
                        <a:rPr lang="en-US" sz="1800" dirty="0">
                          <a:effectLst/>
                        </a:rPr>
                        <a:t>• Website traffic </a:t>
                      </a:r>
                      <a:br>
                        <a:rPr lang="en-US" sz="1800" dirty="0">
                          <a:effectLst/>
                        </a:rPr>
                      </a:br>
                      <a:r>
                        <a:rPr lang="en-US" sz="1800" dirty="0">
                          <a:effectLst/>
                        </a:rPr>
                        <a:t>• Click-through rate (CTR)</a:t>
                      </a:r>
                    </a:p>
                  </a:txBody>
                  <a:tcPr marL="90653" marR="90653" marT="45326" marB="45326" anchor="ctr">
                    <a:solidFill>
                      <a:srgbClr val="FFFF00"/>
                    </a:solidFill>
                  </a:tcPr>
                </a:tc>
                <a:tc>
                  <a:txBody>
                    <a:bodyPr/>
                    <a:lstStyle/>
                    <a:p>
                      <a:pPr fontAlgn="t">
                        <a:lnSpc>
                          <a:spcPct val="119048"/>
                        </a:lnSpc>
                        <a:buNone/>
                      </a:pPr>
                      <a:r>
                        <a:rPr lang="en-US" sz="1800" dirty="0">
                          <a:effectLst/>
                        </a:rPr>
                        <a:t>In this case, the goal is for your brand to be mentioned directly within the AI-generated answer itself.</a:t>
                      </a:r>
                      <a:endParaRPr lang="en-US" sz="1000" b="0" i="0" dirty="0">
                        <a:effectLst/>
                        <a:latin typeface="Segoe UI" panose="020B0502040204020203" pitchFamily="34" charset="0"/>
                      </a:endParaRPr>
                    </a:p>
                  </a:txBody>
                  <a:tcPr marL="90653" marR="90653" marT="45326" marB="45326" anchor="ctr">
                    <a:solidFill>
                      <a:schemeClr val="accent6">
                        <a:lumMod val="60000"/>
                        <a:lumOff val="40000"/>
                      </a:schemeClr>
                    </a:solidFill>
                  </a:tcPr>
                </a:tc>
                <a:extLst>
                  <a:ext uri="{0D108BD9-81ED-4DB2-BD59-A6C34878D82A}">
                    <a16:rowId xmlns:a16="http://schemas.microsoft.com/office/drawing/2014/main" val="2305415500"/>
                  </a:ext>
                </a:extLst>
              </a:tr>
            </a:tbl>
          </a:graphicData>
        </a:graphic>
      </p:graphicFrame>
    </p:spTree>
    <p:extLst>
      <p:ext uri="{BB962C8B-B14F-4D97-AF65-F5344CB8AC3E}">
        <p14:creationId xmlns:p14="http://schemas.microsoft.com/office/powerpoint/2010/main" val="201804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0C0B0-BD16-F7A9-BD96-42AF622BB7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9AC5B8-89E3-CEAC-FC6A-78CCE85B47A7}"/>
              </a:ext>
            </a:extLst>
          </p:cNvPr>
          <p:cNvSpPr/>
          <p:nvPr/>
        </p:nvSpPr>
        <p:spPr>
          <a:xfrm>
            <a:off x="689640" y="928017"/>
            <a:ext cx="10812720" cy="588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3FD70C78-D058-6631-1564-866EAD771BC7}"/>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BC935CE3-88E6-54AA-8E21-DD1A4E2202F9}"/>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80F585-4FF7-F0BC-87C6-12EDF7BEFADC}"/>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A647DC8D-69B3-C667-1A20-E4C54C9A1B7A}"/>
              </a:ext>
            </a:extLst>
          </p:cNvPr>
          <p:cNvSpPr txBox="1"/>
          <p:nvPr/>
        </p:nvSpPr>
        <p:spPr>
          <a:xfrm>
            <a:off x="902068" y="745105"/>
            <a:ext cx="10379076" cy="5955476"/>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F58221"/>
                </a:highlight>
              </a:rPr>
              <a:t>What Does It Take to Succeed in GEO?</a:t>
            </a:r>
          </a:p>
          <a:p>
            <a:pPr fontAlgn="t">
              <a:lnSpc>
                <a:spcPct val="150000"/>
              </a:lnSpc>
              <a:buNone/>
            </a:pPr>
            <a:r>
              <a:rPr lang="en-US" b="1" dirty="0"/>
              <a:t>1. Clear Content</a:t>
            </a:r>
          </a:p>
          <a:p>
            <a:pPr fontAlgn="t">
              <a:lnSpc>
                <a:spcPct val="150000"/>
              </a:lnSpc>
              <a:buNone/>
            </a:pPr>
            <a:r>
              <a:rPr lang="en-US" dirty="0"/>
              <a:t>AI systems prefer content that answers questions directly.</a:t>
            </a:r>
          </a:p>
          <a:p>
            <a:pPr fontAlgn="t">
              <a:lnSpc>
                <a:spcPct val="150000"/>
              </a:lnSpc>
              <a:buNone/>
            </a:pPr>
            <a:r>
              <a:rPr lang="en-US" b="1" dirty="0"/>
              <a:t>Bad Example</a:t>
            </a:r>
          </a:p>
          <a:p>
            <a:pPr fontAlgn="t">
              <a:lnSpc>
                <a:spcPct val="150000"/>
              </a:lnSpc>
              <a:buNone/>
            </a:pPr>
            <a:r>
              <a:rPr lang="en-US" dirty="0"/>
              <a:t>We are a leading company that offers the best innovative solutions in the market.</a:t>
            </a:r>
          </a:p>
          <a:p>
            <a:pPr marL="342900" lvl="0" indent="-342900" fontAlgn="t">
              <a:lnSpc>
                <a:spcPct val="150000"/>
              </a:lnSpc>
              <a:buFont typeface="Arial" panose="020B0604020202020204" pitchFamily="34" charset="0"/>
              <a:buChar char="•"/>
            </a:pPr>
            <a:r>
              <a:rPr lang="en-US" dirty="0"/>
              <a:t>What does “best” mean?</a:t>
            </a:r>
          </a:p>
          <a:p>
            <a:pPr marL="342900" lvl="0" indent="-342900" fontAlgn="t">
              <a:lnSpc>
                <a:spcPct val="150000"/>
              </a:lnSpc>
              <a:buFont typeface="Arial" panose="020B0604020202020204" pitchFamily="34" charset="0"/>
              <a:buChar char="•"/>
            </a:pPr>
            <a:r>
              <a:rPr lang="en-US" dirty="0"/>
              <a:t>What does “innovative” mean?</a:t>
            </a:r>
          </a:p>
          <a:p>
            <a:pPr fontAlgn="t">
              <a:lnSpc>
                <a:spcPct val="150000"/>
              </a:lnSpc>
              <a:buNone/>
            </a:pPr>
            <a:r>
              <a:rPr lang="en-US" dirty="0"/>
              <a:t>There is no real, specific information.</a:t>
            </a:r>
          </a:p>
          <a:p>
            <a:pPr fontAlgn="t">
              <a:lnSpc>
                <a:spcPct val="150000"/>
              </a:lnSpc>
              <a:buNone/>
            </a:pPr>
            <a:r>
              <a:rPr lang="en-US" b="1" dirty="0"/>
              <a:t>Good Example</a:t>
            </a:r>
          </a:p>
          <a:p>
            <a:pPr fontAlgn="t">
              <a:lnSpc>
                <a:spcPct val="150000"/>
              </a:lnSpc>
              <a:buNone/>
            </a:pPr>
            <a:r>
              <a:rPr lang="en-US" dirty="0"/>
              <a:t>We provide a delivery service within Riyadh city in less than two hours, with real-time order tracking.</a:t>
            </a:r>
          </a:p>
          <a:p>
            <a:pPr fontAlgn="t">
              <a:lnSpc>
                <a:spcPct val="150000"/>
              </a:lnSpc>
              <a:buNone/>
            </a:pPr>
            <a:r>
              <a:rPr lang="en-US" dirty="0"/>
              <a:t>This is a clear and specific description that AI systems can easily understand and use when generating responses.</a:t>
            </a:r>
          </a:p>
        </p:txBody>
      </p:sp>
      <p:pic>
        <p:nvPicPr>
          <p:cNvPr id="7" name="Graphic 21">
            <a:extLst>
              <a:ext uri="{FF2B5EF4-FFF2-40B4-BE49-F238E27FC236}">
                <a16:creationId xmlns:a16="http://schemas.microsoft.com/office/drawing/2014/main" id="{EB093B6F-04FA-51F7-E021-E6A80E327D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spTree>
    <p:extLst>
      <p:ext uri="{BB962C8B-B14F-4D97-AF65-F5344CB8AC3E}">
        <p14:creationId xmlns:p14="http://schemas.microsoft.com/office/powerpoint/2010/main" val="3718492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B7392-2D5A-5F96-D505-17FD14D1D6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4C7C5-8F3E-BFA2-D7B9-5CBD55E2BA27}"/>
              </a:ext>
            </a:extLst>
          </p:cNvPr>
          <p:cNvSpPr/>
          <p:nvPr/>
        </p:nvSpPr>
        <p:spPr>
          <a:xfrm>
            <a:off x="689640" y="928017"/>
            <a:ext cx="10812720" cy="588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5E4E5BCC-F2F2-4FD6-4104-5CFF9A45C18F}"/>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4AC6633E-816C-D8E7-DA5F-E33F99BC06BC}"/>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90F0CF-5F80-79A1-3260-F0DB40086F5E}"/>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3771AD9F-A4F6-9794-5171-6A9D160ADD4A}"/>
              </a:ext>
            </a:extLst>
          </p:cNvPr>
          <p:cNvSpPr txBox="1"/>
          <p:nvPr/>
        </p:nvSpPr>
        <p:spPr>
          <a:xfrm>
            <a:off x="902068" y="745105"/>
            <a:ext cx="10379076" cy="5539978"/>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F58221"/>
                </a:highlight>
              </a:rPr>
              <a:t>What Does It Take to Succeed in GEO?</a:t>
            </a:r>
          </a:p>
          <a:p>
            <a:pPr fontAlgn="t">
              <a:lnSpc>
                <a:spcPct val="150000"/>
              </a:lnSpc>
              <a:buNone/>
            </a:pPr>
            <a:r>
              <a:rPr lang="en-US" b="1" dirty="0"/>
              <a:t>2. Credible Information</a:t>
            </a:r>
          </a:p>
          <a:p>
            <a:pPr fontAlgn="t">
              <a:lnSpc>
                <a:spcPct val="150000"/>
              </a:lnSpc>
              <a:buNone/>
            </a:pPr>
            <a:r>
              <a:rPr lang="en-US" dirty="0"/>
              <a:t>AI systems prefer content that is supported by evidence and facts.</a:t>
            </a:r>
          </a:p>
          <a:p>
            <a:pPr fontAlgn="t">
              <a:lnSpc>
                <a:spcPct val="150000"/>
              </a:lnSpc>
              <a:buNone/>
            </a:pPr>
            <a:r>
              <a:rPr lang="en-US" b="1" dirty="0"/>
              <a:t>Example</a:t>
            </a:r>
          </a:p>
          <a:p>
            <a:pPr fontAlgn="t">
              <a:lnSpc>
                <a:spcPct val="150000"/>
              </a:lnSpc>
              <a:buNone/>
            </a:pPr>
            <a:r>
              <a:rPr lang="en-US" dirty="0"/>
              <a:t>Instead of writing:</a:t>
            </a:r>
          </a:p>
          <a:p>
            <a:pPr fontAlgn="t">
              <a:lnSpc>
                <a:spcPct val="150000"/>
              </a:lnSpc>
              <a:buNone/>
            </a:pPr>
            <a:r>
              <a:rPr lang="en-US" b="1" dirty="0"/>
              <a:t>“We are the best bank in Saudi Arabia.”</a:t>
            </a:r>
            <a:endParaRPr lang="en-US" dirty="0"/>
          </a:p>
          <a:p>
            <a:pPr fontAlgn="t">
              <a:lnSpc>
                <a:spcPct val="150000"/>
              </a:lnSpc>
              <a:buNone/>
            </a:pPr>
            <a:r>
              <a:rPr lang="en-US" dirty="0"/>
              <a:t>Write:</a:t>
            </a:r>
          </a:p>
          <a:p>
            <a:pPr fontAlgn="t">
              <a:lnSpc>
                <a:spcPct val="150000"/>
              </a:lnSpc>
              <a:buNone/>
            </a:pPr>
            <a:r>
              <a:rPr lang="en-US" b="1" dirty="0"/>
              <a:t>“The bank serves more than 5 million customers and provides digital banking services through its mobile app 24/7.”</a:t>
            </a:r>
            <a:endParaRPr lang="en-US" dirty="0"/>
          </a:p>
          <a:p>
            <a:pPr fontAlgn="t">
              <a:lnSpc>
                <a:spcPct val="150000"/>
              </a:lnSpc>
              <a:buNone/>
            </a:pPr>
            <a:r>
              <a:rPr lang="en-US" dirty="0"/>
              <a:t>The more factual and verifiable information your content contains, the more likely it is to be cited and used by AI systems when generating responses.</a:t>
            </a:r>
          </a:p>
        </p:txBody>
      </p:sp>
      <p:pic>
        <p:nvPicPr>
          <p:cNvPr id="7" name="Graphic 21">
            <a:extLst>
              <a:ext uri="{FF2B5EF4-FFF2-40B4-BE49-F238E27FC236}">
                <a16:creationId xmlns:a16="http://schemas.microsoft.com/office/drawing/2014/main" id="{E78CA5CA-63C6-A117-3C86-4A9A560CB6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spTree>
    <p:extLst>
      <p:ext uri="{BB962C8B-B14F-4D97-AF65-F5344CB8AC3E}">
        <p14:creationId xmlns:p14="http://schemas.microsoft.com/office/powerpoint/2010/main" val="3790421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867B7-B094-D0AE-2AE1-C53D5F6D77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6E831E-7D74-3F39-4C88-576DDDF9D5D6}"/>
              </a:ext>
            </a:extLst>
          </p:cNvPr>
          <p:cNvSpPr/>
          <p:nvPr/>
        </p:nvSpPr>
        <p:spPr>
          <a:xfrm>
            <a:off x="689640" y="928017"/>
            <a:ext cx="10812720" cy="588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748C0808-5F77-302A-AF5F-D8B6AC04848C}"/>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0EBB0D72-9DCD-BC01-9271-50A183FC0AE6}"/>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8AA767-5FC7-C285-61F2-3E6D748A1751}"/>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ABC914DA-0B64-36F2-699D-3CAC7C248746}"/>
              </a:ext>
            </a:extLst>
          </p:cNvPr>
          <p:cNvSpPr txBox="1"/>
          <p:nvPr/>
        </p:nvSpPr>
        <p:spPr>
          <a:xfrm>
            <a:off x="902068" y="745105"/>
            <a:ext cx="10379076" cy="5955476"/>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F58221"/>
                </a:highlight>
              </a:rPr>
              <a:t>What Does It Take to Succeed in GEO?</a:t>
            </a:r>
          </a:p>
          <a:p>
            <a:pPr fontAlgn="t">
              <a:lnSpc>
                <a:spcPct val="150000"/>
              </a:lnSpc>
              <a:buNone/>
            </a:pPr>
            <a:r>
              <a:rPr lang="en-US" b="1" dirty="0"/>
              <a:t>3. Structured Data</a:t>
            </a:r>
          </a:p>
          <a:p>
            <a:pPr fontAlgn="t">
              <a:lnSpc>
                <a:spcPct val="150000"/>
              </a:lnSpc>
              <a:buNone/>
            </a:pPr>
            <a:r>
              <a:rPr lang="en-US" dirty="0"/>
              <a:t>Information should be organized in a clear and easy-to-understand format.</a:t>
            </a:r>
          </a:p>
          <a:p>
            <a:pPr fontAlgn="t">
              <a:lnSpc>
                <a:spcPct val="150000"/>
              </a:lnSpc>
              <a:buNone/>
            </a:pPr>
            <a:r>
              <a:rPr lang="en-US" b="1" dirty="0"/>
              <a:t>Example:</a:t>
            </a:r>
          </a:p>
          <a:p>
            <a:pPr fontAlgn="t">
              <a:lnSpc>
                <a:spcPct val="150000"/>
              </a:lnSpc>
              <a:buNone/>
            </a:pPr>
            <a:r>
              <a:rPr lang="en-US" b="1" dirty="0"/>
              <a:t>Unstructured:</a:t>
            </a:r>
            <a:r>
              <a:rPr lang="en-US" dirty="0"/>
              <a:t> A long paragraph containing 500 words.</a:t>
            </a:r>
          </a:p>
          <a:p>
            <a:pPr fontAlgn="t">
              <a:lnSpc>
                <a:spcPct val="150000"/>
              </a:lnSpc>
              <a:buNone/>
            </a:pPr>
            <a:r>
              <a:rPr lang="en-US" b="1" dirty="0"/>
              <a:t>Structured:</a:t>
            </a:r>
            <a:endParaRPr lang="en-US" dirty="0"/>
          </a:p>
          <a:p>
            <a:pPr marL="342900" lvl="0" indent="-342900" fontAlgn="t">
              <a:lnSpc>
                <a:spcPct val="150000"/>
              </a:lnSpc>
              <a:buFont typeface="Arial" panose="020B0604020202020204" pitchFamily="34" charset="0"/>
              <a:buChar char="•"/>
            </a:pPr>
            <a:r>
              <a:rPr lang="en-US" b="1" dirty="0"/>
              <a:t>Price:</a:t>
            </a:r>
            <a:r>
              <a:rPr lang="en-US" dirty="0"/>
              <a:t> SAR 200</a:t>
            </a:r>
          </a:p>
          <a:p>
            <a:pPr marL="342900" lvl="0" indent="-342900" fontAlgn="t">
              <a:lnSpc>
                <a:spcPct val="150000"/>
              </a:lnSpc>
              <a:buFont typeface="Arial" panose="020B0604020202020204" pitchFamily="34" charset="0"/>
              <a:buChar char="•"/>
            </a:pPr>
            <a:r>
              <a:rPr lang="en-US" b="1" dirty="0"/>
              <a:t>Delivery Time:</a:t>
            </a:r>
            <a:r>
              <a:rPr lang="en-US" dirty="0"/>
              <a:t> 2 days</a:t>
            </a:r>
          </a:p>
          <a:p>
            <a:pPr marL="342900" lvl="0" indent="-342900" fontAlgn="t">
              <a:lnSpc>
                <a:spcPct val="150000"/>
              </a:lnSpc>
              <a:buFont typeface="Arial" panose="020B0604020202020204" pitchFamily="34" charset="0"/>
              <a:buChar char="•"/>
            </a:pPr>
            <a:r>
              <a:rPr lang="en-US" b="1" dirty="0"/>
              <a:t>Warranty:</a:t>
            </a:r>
            <a:r>
              <a:rPr lang="en-US" dirty="0"/>
              <a:t> 1 year</a:t>
            </a:r>
          </a:p>
          <a:p>
            <a:pPr marL="342900" lvl="0" indent="-342900" fontAlgn="t">
              <a:lnSpc>
                <a:spcPct val="150000"/>
              </a:lnSpc>
              <a:buFont typeface="Arial" panose="020B0604020202020204" pitchFamily="34" charset="0"/>
              <a:buChar char="•"/>
            </a:pPr>
            <a:r>
              <a:rPr lang="en-US" b="1" dirty="0"/>
              <a:t>Country of Origin:</a:t>
            </a:r>
            <a:r>
              <a:rPr lang="en-US" dirty="0"/>
              <a:t> Saudi Arabia</a:t>
            </a:r>
          </a:p>
          <a:p>
            <a:pPr fontAlgn="t">
              <a:lnSpc>
                <a:spcPct val="150000"/>
              </a:lnSpc>
              <a:buNone/>
            </a:pPr>
            <a:r>
              <a:rPr lang="en-US" dirty="0"/>
              <a:t>Structured data makes it easier for AI systems to extract, understand, and reuse information when generating answers.</a:t>
            </a:r>
          </a:p>
        </p:txBody>
      </p:sp>
      <p:pic>
        <p:nvPicPr>
          <p:cNvPr id="7" name="Graphic 21">
            <a:extLst>
              <a:ext uri="{FF2B5EF4-FFF2-40B4-BE49-F238E27FC236}">
                <a16:creationId xmlns:a16="http://schemas.microsoft.com/office/drawing/2014/main" id="{9F58E408-3173-6401-675D-96B70042BB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spTree>
    <p:extLst>
      <p:ext uri="{BB962C8B-B14F-4D97-AF65-F5344CB8AC3E}">
        <p14:creationId xmlns:p14="http://schemas.microsoft.com/office/powerpoint/2010/main" val="25161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5D32D-B07E-06EB-6C24-C5C9D2088C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DF2A79-7323-AF45-654E-84FF98AEFCDF}"/>
              </a:ext>
            </a:extLst>
          </p:cNvPr>
          <p:cNvSpPr/>
          <p:nvPr/>
        </p:nvSpPr>
        <p:spPr>
          <a:xfrm>
            <a:off x="689640" y="928017"/>
            <a:ext cx="10812720" cy="588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D0448FDB-00F5-27A7-4DD2-3A52235B4BA4}"/>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68391703-EE51-1AAF-7C81-A219687B7079}"/>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512640-999C-0CBD-9E3F-F3401429263B}"/>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C5B0F70C-7A7A-E81B-2224-3A171019DCA9}"/>
              </a:ext>
            </a:extLst>
          </p:cNvPr>
          <p:cNvSpPr txBox="1"/>
          <p:nvPr/>
        </p:nvSpPr>
        <p:spPr>
          <a:xfrm>
            <a:off x="902068" y="745105"/>
            <a:ext cx="10379076" cy="6001643"/>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F58221"/>
                </a:highlight>
              </a:rPr>
              <a:t>What Does It Take to Succeed in GEO?</a:t>
            </a:r>
          </a:p>
          <a:p>
            <a:pPr fontAlgn="t">
              <a:lnSpc>
                <a:spcPts val="3000"/>
              </a:lnSpc>
              <a:buNone/>
            </a:pPr>
            <a:r>
              <a:rPr lang="en-US" b="1" dirty="0"/>
              <a:t>Example: An Egyptian Tourism Company</a:t>
            </a:r>
          </a:p>
          <a:p>
            <a:pPr fontAlgn="t">
              <a:lnSpc>
                <a:spcPts val="3000"/>
              </a:lnSpc>
              <a:buNone/>
            </a:pPr>
            <a:r>
              <a:rPr lang="en-US" b="1" dirty="0"/>
              <a:t>Traditional Content </a:t>
            </a:r>
            <a:r>
              <a:rPr lang="en-US" i="1" dirty="0"/>
              <a:t>“We offer the best tour packages in Egypt at the best prices.”</a:t>
            </a:r>
            <a:endParaRPr lang="en-US" dirty="0"/>
          </a:p>
          <a:p>
            <a:pPr fontAlgn="t">
              <a:lnSpc>
                <a:spcPts val="3000"/>
              </a:lnSpc>
              <a:buNone/>
            </a:pPr>
            <a:r>
              <a:rPr lang="en-US" dirty="0"/>
              <a:t>This content is very generic.</a:t>
            </a:r>
          </a:p>
          <a:p>
            <a:pPr fontAlgn="t">
              <a:lnSpc>
                <a:spcPts val="3000"/>
              </a:lnSpc>
              <a:buNone/>
            </a:pPr>
            <a:r>
              <a:rPr lang="en-US" b="1" dirty="0"/>
              <a:t>GEO-Optimized Content </a:t>
            </a:r>
            <a:r>
              <a:rPr lang="en-US" i="1" dirty="0"/>
              <a:t>“A 3-day diving trip in Sharm El-Sheikh, including accommodation, transportation, and equipment. Suitable for beginners, with prices starting from EGP 6,500.”</a:t>
            </a:r>
            <a:endParaRPr lang="en-US" dirty="0"/>
          </a:p>
          <a:p>
            <a:pPr fontAlgn="t">
              <a:lnSpc>
                <a:spcPts val="3000"/>
              </a:lnSpc>
              <a:buNone/>
            </a:pPr>
            <a:r>
              <a:rPr lang="en-US" dirty="0"/>
              <a:t>If a user asks:</a:t>
            </a:r>
          </a:p>
          <a:p>
            <a:pPr fontAlgn="t">
              <a:lnSpc>
                <a:spcPts val="3000"/>
              </a:lnSpc>
              <a:buNone/>
            </a:pPr>
            <a:r>
              <a:rPr lang="en-US" b="1" dirty="0"/>
              <a:t>“What are the best diving activities for beginners in Sharm El-Sheikh?”</a:t>
            </a:r>
            <a:endParaRPr lang="en-US" dirty="0"/>
          </a:p>
          <a:p>
            <a:pPr fontAlgn="t">
              <a:lnSpc>
                <a:spcPts val="3000"/>
              </a:lnSpc>
              <a:buNone/>
            </a:pPr>
            <a:r>
              <a:rPr lang="en-US" dirty="0"/>
              <a:t>AI systems are more likely to use this content because it:</a:t>
            </a:r>
          </a:p>
          <a:p>
            <a:pPr fontAlgn="t">
              <a:lnSpc>
                <a:spcPts val="3000"/>
              </a:lnSpc>
              <a:buNone/>
            </a:pPr>
            <a:r>
              <a:rPr lang="en-US" dirty="0"/>
              <a:t>✅ Is clear and specific.</a:t>
            </a:r>
            <a:br>
              <a:rPr lang="en-US" dirty="0"/>
            </a:br>
            <a:r>
              <a:rPr lang="en-US" dirty="0"/>
              <a:t>✅ Contains accurate information.</a:t>
            </a:r>
            <a:br>
              <a:rPr lang="en-US" dirty="0"/>
            </a:br>
            <a:r>
              <a:rPr lang="en-US" dirty="0"/>
              <a:t>✅ Provides details that can be compared with alternatives.</a:t>
            </a:r>
            <a:br>
              <a:rPr lang="en-US" dirty="0"/>
            </a:br>
            <a:r>
              <a:rPr lang="en-US" dirty="0"/>
              <a:t>✅ Directly answers the user’s question.</a:t>
            </a:r>
          </a:p>
        </p:txBody>
      </p:sp>
      <p:pic>
        <p:nvPicPr>
          <p:cNvPr id="7" name="Graphic 21">
            <a:extLst>
              <a:ext uri="{FF2B5EF4-FFF2-40B4-BE49-F238E27FC236}">
                <a16:creationId xmlns:a16="http://schemas.microsoft.com/office/drawing/2014/main" id="{7823CE4F-80AA-8452-6361-23F4C361BF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spTree>
    <p:extLst>
      <p:ext uri="{BB962C8B-B14F-4D97-AF65-F5344CB8AC3E}">
        <p14:creationId xmlns:p14="http://schemas.microsoft.com/office/powerpoint/2010/main" val="2933745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D25BD-FB8F-5F1E-EC98-E6D5CC2AE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434D9B-814E-F947-7EBD-0D8D6217C514}"/>
              </a:ext>
            </a:extLst>
          </p:cNvPr>
          <p:cNvSpPr/>
          <p:nvPr/>
        </p:nvSpPr>
        <p:spPr>
          <a:xfrm>
            <a:off x="689640" y="928017"/>
            <a:ext cx="10812720" cy="5889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8CEE2075-A644-DC64-3E0A-B9ECC802A6DC}"/>
              </a:ext>
            </a:extLst>
          </p:cNvPr>
          <p:cNvGrpSpPr/>
          <p:nvPr/>
        </p:nvGrpSpPr>
        <p:grpSpPr>
          <a:xfrm>
            <a:off x="1027057" y="252264"/>
            <a:ext cx="1404457" cy="665725"/>
            <a:chOff x="1022663" y="299510"/>
            <a:chExt cx="1404457" cy="665725"/>
          </a:xfrm>
        </p:grpSpPr>
        <p:sp>
          <p:nvSpPr>
            <p:cNvPr id="5" name="Rectangle 4">
              <a:extLst>
                <a:ext uri="{FF2B5EF4-FFF2-40B4-BE49-F238E27FC236}">
                  <a16:creationId xmlns:a16="http://schemas.microsoft.com/office/drawing/2014/main" id="{9D665029-9051-0450-8EB3-D469954BF5C6}"/>
                </a:ext>
              </a:extLst>
            </p:cNvPr>
            <p:cNvSpPr/>
            <p:nvPr/>
          </p:nvSpPr>
          <p:spPr>
            <a:xfrm>
              <a:off x="1022663" y="299510"/>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D73A13-C3F9-FA3F-9868-FFEDCCC3FCF0}"/>
                </a:ext>
              </a:extLst>
            </p:cNvPr>
            <p:cNvSpPr txBox="1"/>
            <p:nvPr/>
          </p:nvSpPr>
          <p:spPr>
            <a:xfrm>
              <a:off x="1233504" y="339986"/>
              <a:ext cx="1193616"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Intro</a:t>
              </a:r>
            </a:p>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sp>
        <p:nvSpPr>
          <p:cNvPr id="48" name="TextBox 47">
            <a:extLst>
              <a:ext uri="{FF2B5EF4-FFF2-40B4-BE49-F238E27FC236}">
                <a16:creationId xmlns:a16="http://schemas.microsoft.com/office/drawing/2014/main" id="{072A2F38-D665-4DD0-BE5C-4A6ACAE10ACF}"/>
              </a:ext>
            </a:extLst>
          </p:cNvPr>
          <p:cNvSpPr txBox="1"/>
          <p:nvPr/>
        </p:nvSpPr>
        <p:spPr>
          <a:xfrm>
            <a:off x="902068" y="745105"/>
            <a:ext cx="10379076" cy="1384995"/>
          </a:xfrm>
          <a:prstGeom prst="rect">
            <a:avLst/>
          </a:prstGeom>
          <a:noFill/>
        </p:spPr>
        <p:txBody>
          <a:bodyPr wrap="square" rtlCol="0">
            <a:spAutoFit/>
          </a:bodyPr>
          <a:lstStyle/>
          <a:p>
            <a:pPr fontAlgn="t">
              <a:lnSpc>
                <a:spcPct val="200000"/>
              </a:lnSpc>
              <a:buNone/>
            </a:pPr>
            <a:r>
              <a:rPr lang="en-US" sz="2400" b="1" dirty="0"/>
              <a:t>Digital Marketing and Data Analytics in the Age of Artificial Intelligence</a:t>
            </a:r>
          </a:p>
          <a:p>
            <a:pPr fontAlgn="t">
              <a:lnSpc>
                <a:spcPct val="150000"/>
              </a:lnSpc>
              <a:buNone/>
            </a:pPr>
            <a:r>
              <a:rPr lang="en-US" sz="2400" b="1" dirty="0">
                <a:highlight>
                  <a:srgbClr val="F58221"/>
                </a:highlight>
              </a:rPr>
              <a:t>What Does It Take to Succeed in GEO?</a:t>
            </a:r>
          </a:p>
        </p:txBody>
      </p:sp>
      <p:pic>
        <p:nvPicPr>
          <p:cNvPr id="7" name="Graphic 21">
            <a:extLst>
              <a:ext uri="{FF2B5EF4-FFF2-40B4-BE49-F238E27FC236}">
                <a16:creationId xmlns:a16="http://schemas.microsoft.com/office/drawing/2014/main" id="{4C9FB699-DE9F-D7FE-439C-1F8DBD04C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010" y="-107686"/>
            <a:ext cx="2305141" cy="1076343"/>
          </a:xfrm>
          <a:prstGeom prst="rect">
            <a:avLst/>
          </a:prstGeom>
        </p:spPr>
      </p:pic>
      <p:graphicFrame>
        <p:nvGraphicFramePr>
          <p:cNvPr id="4" name="Diagram 3">
            <a:extLst>
              <a:ext uri="{FF2B5EF4-FFF2-40B4-BE49-F238E27FC236}">
                <a16:creationId xmlns:a16="http://schemas.microsoft.com/office/drawing/2014/main" id="{D6C6077E-7688-99E1-4B26-49CF7F1623D9}"/>
              </a:ext>
            </a:extLst>
          </p:cNvPr>
          <p:cNvGraphicFramePr/>
          <p:nvPr>
            <p:extLst>
              <p:ext uri="{D42A27DB-BD31-4B8C-83A1-F6EECF244321}">
                <p14:modId xmlns:p14="http://schemas.microsoft.com/office/powerpoint/2010/main" val="3146670672"/>
              </p:ext>
            </p:extLst>
          </p:nvPr>
        </p:nvGraphicFramePr>
        <p:xfrm>
          <a:off x="3730864" y="2004360"/>
          <a:ext cx="8128000" cy="47317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1227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A21E198-ACA7-420E-8F75-98619A9342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TotalTime>
  <Words>1929</Words>
  <Application>Microsoft Office PowerPoint</Application>
  <PresentationFormat>Widescreen</PresentationFormat>
  <Paragraphs>230</Paragraphs>
  <Slides>28</Slides>
  <Notes>10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6</cp:revision>
  <dcterms:created xsi:type="dcterms:W3CDTF">2023-04-29T09:08:00Z</dcterms:created>
  <dcterms:modified xsi:type="dcterms:W3CDTF">2026-09-25T12:30:53Z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2025-05-16T15:42:01Z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5a9a582e-7832-40a7-9279-3fa039a7492d</vt:lpwstr>
  </property>
  <property fmtid="{D5CDD505-2E9C-101B-9397-08002B2CF9AE}" pid="12" name="MSIP_Label_ea4c0c79-1302-4598-89cc-fc5f9b666c02_ContentBits">
    <vt:lpwstr>0</vt:lpwstr>
  </property>
  <property fmtid="{D5CDD505-2E9C-101B-9397-08002B2CF9AE}" pid="13" name="MSIP_Label_ea4c0c79-1302-4598-89cc-fc5f9b666c02_Tag">
    <vt:lpwstr>10, 3, 0, 1</vt:lpwstr>
  </property>
</Properties>
</file>