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02" r:id="rId2"/>
    <p:sldId id="387" r:id="rId3"/>
    <p:sldId id="452" r:id="rId4"/>
    <p:sldId id="562" r:id="rId5"/>
    <p:sldId id="564" r:id="rId6"/>
    <p:sldId id="565" r:id="rId7"/>
    <p:sldId id="566" r:id="rId8"/>
    <p:sldId id="563" r:id="rId9"/>
    <p:sldId id="541" r:id="rId10"/>
    <p:sldId id="488" r:id="rId11"/>
    <p:sldId id="487" r:id="rId12"/>
    <p:sldId id="489" r:id="rId13"/>
    <p:sldId id="491" r:id="rId14"/>
    <p:sldId id="542" r:id="rId15"/>
    <p:sldId id="512" r:id="rId16"/>
    <p:sldId id="513" r:id="rId17"/>
    <p:sldId id="567" r:id="rId18"/>
    <p:sldId id="514" r:id="rId19"/>
    <p:sldId id="449" r:id="rId20"/>
    <p:sldId id="496" r:id="rId21"/>
    <p:sldId id="540" r:id="rId22"/>
    <p:sldId id="450" r:id="rId23"/>
    <p:sldId id="543" r:id="rId24"/>
    <p:sldId id="546" r:id="rId25"/>
    <p:sldId id="547" r:id="rId26"/>
    <p:sldId id="548" r:id="rId27"/>
    <p:sldId id="549" r:id="rId28"/>
    <p:sldId id="550" r:id="rId29"/>
    <p:sldId id="481" r:id="rId30"/>
    <p:sldId id="480" r:id="rId31"/>
    <p:sldId id="493" r:id="rId32"/>
    <p:sldId id="494" r:id="rId33"/>
    <p:sldId id="568" r:id="rId34"/>
    <p:sldId id="555" r:id="rId35"/>
    <p:sldId id="495" r:id="rId36"/>
    <p:sldId id="552" r:id="rId37"/>
    <p:sldId id="553" r:id="rId38"/>
    <p:sldId id="551" r:id="rId39"/>
    <p:sldId id="558" r:id="rId40"/>
    <p:sldId id="482" r:id="rId41"/>
    <p:sldId id="559" r:id="rId42"/>
    <p:sldId id="560" r:id="rId43"/>
    <p:sldId id="556" r:id="rId44"/>
    <p:sldId id="557" r:id="rId45"/>
    <p:sldId id="483" r:id="rId46"/>
    <p:sldId id="484" r:id="rId47"/>
    <p:sldId id="485" r:id="rId48"/>
    <p:sldId id="561" r:id="rId49"/>
    <p:sldId id="490" r:id="rId50"/>
    <p:sldId id="41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81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blog.hootsuite.com/social-media-risk-management/" TargetMode="External"/><Relationship Id="rId7" Type="http://schemas.openxmlformats.org/officeDocument/2006/relationships/image" Target="../media/image4.svg"/><Relationship Id="rId2" Type="http://schemas.openxmlformats.org/officeDocument/2006/relationships/hyperlink" Target="https://www.isaca.org/resources/isaca-journal/issues/2017/volume-4/social-media-rewards-and-risk" TargetMode="Externa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5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6.png"/><Relationship Id="rId7"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66013"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The Social Media Crisis Plan</a:t>
            </a:r>
          </a:p>
          <a:p>
            <a:r>
              <a:rPr lang="en-US" sz="2000" dirty="0">
                <a:solidFill>
                  <a:srgbClr val="FAC748"/>
                </a:solidFill>
                <a:latin typeface="Tajawal Medium" panose="00000600000000000000" pitchFamily="2" charset="-78"/>
                <a:cs typeface="Tajawal Medium" panose="00000600000000000000" pitchFamily="2" charset="-78"/>
              </a:rPr>
              <a:t>         (Issues &amp; Risks)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347787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The Social Media Crisis Plan (Issues &amp; Risks)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Seven Functional Blocks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 </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 24/7 information stream</a:t>
            </a:r>
            <a:r>
              <a:rPr lang="ar-EG" sz="2400" b="1" dirty="0">
                <a:solidFill>
                  <a:srgbClr val="2E3957"/>
                </a:solidFill>
                <a:latin typeface="Tajawal ExtraBold" panose="00000800000000000000" pitchFamily="2" charset="-78"/>
                <a:cs typeface="Tajawal ExtraBold" panose="00000800000000000000" pitchFamily="2" charset="-78"/>
              </a:rPr>
              <a:t>تدفق المعلومات </a:t>
            </a:r>
            <a:endParaRPr lang="en-US" sz="24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Best practices in risk and crisis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and Managing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Preventing Social Media Risk</a:t>
            </a:r>
          </a:p>
        </p:txBody>
      </p:sp>
      <p:sp>
        <p:nvSpPr>
          <p:cNvPr id="8" name="TextBox 7">
            <a:extLst>
              <a:ext uri="{FF2B5EF4-FFF2-40B4-BE49-F238E27FC236}">
                <a16:creationId xmlns:a16="http://schemas.microsoft.com/office/drawing/2014/main" id="{A8A8395F-9BFD-A15B-EC2F-05D35AAD10AB}"/>
              </a:ext>
            </a:extLst>
          </p:cNvPr>
          <p:cNvSpPr txBox="1"/>
          <p:nvPr/>
        </p:nvSpPr>
        <p:spPr>
          <a:xfrm>
            <a:off x="5470568" y="2050402"/>
            <a:ext cx="6096000" cy="400110"/>
          </a:xfrm>
          <a:prstGeom prst="rect">
            <a:avLst/>
          </a:prstGeom>
          <a:noFill/>
        </p:spPr>
        <p:txBody>
          <a:bodyPr wrap="square">
            <a:spAutoFit/>
          </a:bodyPr>
          <a:lstStyle/>
          <a:p>
            <a:pPr algn="r" rtl="1"/>
            <a:r>
              <a:rPr lang="en-US" sz="2000" b="1" dirty="0" err="1">
                <a:solidFill>
                  <a:srgbClr val="FF0000"/>
                </a:solidFill>
              </a:rPr>
              <a:t>خطة</a:t>
            </a:r>
            <a:r>
              <a:rPr lang="en-US" sz="2000" b="1" dirty="0">
                <a:solidFill>
                  <a:srgbClr val="FF0000"/>
                </a:solidFill>
              </a:rPr>
              <a:t> </a:t>
            </a:r>
            <a:r>
              <a:rPr lang="en-US" sz="2000" b="1" dirty="0" err="1">
                <a:solidFill>
                  <a:srgbClr val="FF0000"/>
                </a:solidFill>
              </a:rPr>
              <a:t>أزمة</a:t>
            </a:r>
            <a:r>
              <a:rPr lang="en-US" sz="2000" b="1" dirty="0">
                <a:solidFill>
                  <a:srgbClr val="FF0000"/>
                </a:solidFill>
              </a:rPr>
              <a:t> وسائل التواصل </a:t>
            </a:r>
            <a:r>
              <a:rPr lang="en-US" sz="2000" b="1" dirty="0" err="1">
                <a:solidFill>
                  <a:srgbClr val="FF0000"/>
                </a:solidFill>
              </a:rPr>
              <a:t>الاجتماعي</a:t>
            </a:r>
            <a:r>
              <a:rPr lang="en-US" sz="2000" b="1" dirty="0">
                <a:solidFill>
                  <a:srgbClr val="FF0000"/>
                </a:solidFill>
              </a:rPr>
              <a:t> </a:t>
            </a:r>
            <a:r>
              <a:rPr lang="ar-EG" sz="2000" b="1" dirty="0">
                <a:solidFill>
                  <a:srgbClr val="FF0000"/>
                </a:solidFill>
              </a:rPr>
              <a:t>(</a:t>
            </a:r>
            <a:r>
              <a:rPr lang="en-US" sz="2000" b="1" dirty="0" err="1">
                <a:solidFill>
                  <a:srgbClr val="FF0000"/>
                </a:solidFill>
              </a:rPr>
              <a:t>القضايا</a:t>
            </a:r>
            <a:r>
              <a:rPr lang="en-US" sz="2000" b="1" dirty="0">
                <a:solidFill>
                  <a:srgbClr val="FF0000"/>
                </a:solidFill>
              </a:rPr>
              <a:t> </a:t>
            </a:r>
            <a:r>
              <a:rPr lang="en-US" sz="2000" b="1" dirty="0" err="1">
                <a:solidFill>
                  <a:srgbClr val="FF0000"/>
                </a:solidFill>
              </a:rPr>
              <a:t>والمخاطر</a:t>
            </a:r>
            <a:r>
              <a:rPr lang="ar-EG" sz="2000" b="1" dirty="0">
                <a:solidFill>
                  <a:srgbClr val="FF0000"/>
                </a:solidFill>
              </a:rPr>
              <a:t>)</a:t>
            </a:r>
            <a:endParaRPr lang="en-US" sz="2000" b="1" dirty="0">
              <a:solidFill>
                <a:srgbClr val="FF0000"/>
              </a:solidFill>
            </a:endParaRPr>
          </a:p>
        </p:txBody>
      </p:sp>
      <p:sp>
        <p:nvSpPr>
          <p:cNvPr id="11" name="TextBox 10">
            <a:extLst>
              <a:ext uri="{FF2B5EF4-FFF2-40B4-BE49-F238E27FC236}">
                <a16:creationId xmlns:a16="http://schemas.microsoft.com/office/drawing/2014/main" id="{0425E38E-7267-54C3-86C6-FD457F54CEB3}"/>
              </a:ext>
            </a:extLst>
          </p:cNvPr>
          <p:cNvSpPr txBox="1"/>
          <p:nvPr/>
        </p:nvSpPr>
        <p:spPr>
          <a:xfrm>
            <a:off x="7467599" y="3184267"/>
            <a:ext cx="4051467" cy="369332"/>
          </a:xfrm>
          <a:prstGeom prst="rect">
            <a:avLst/>
          </a:prstGeom>
          <a:noFill/>
        </p:spPr>
        <p:txBody>
          <a:bodyPr wrap="square">
            <a:spAutoFit/>
          </a:bodyPr>
          <a:lstStyle/>
          <a:p>
            <a:pPr algn="r" rtl="1"/>
            <a:r>
              <a:rPr lang="en-US" b="1" dirty="0" err="1">
                <a:solidFill>
                  <a:srgbClr val="FF0000"/>
                </a:solidFill>
              </a:rPr>
              <a:t>كيف</a:t>
            </a:r>
            <a:r>
              <a:rPr lang="en-US" b="1" dirty="0">
                <a:solidFill>
                  <a:srgbClr val="FF0000"/>
                </a:solidFill>
              </a:rPr>
              <a:t> </a:t>
            </a:r>
            <a:r>
              <a:rPr lang="en-US" b="1" dirty="0" err="1">
                <a:solidFill>
                  <a:srgbClr val="FF0000"/>
                </a:solidFill>
              </a:rPr>
              <a:t>تظهر</a:t>
            </a:r>
            <a:r>
              <a:rPr lang="en-US" b="1" dirty="0">
                <a:solidFill>
                  <a:srgbClr val="FF0000"/>
                </a:solidFill>
              </a:rPr>
              <a:t> </a:t>
            </a:r>
            <a:r>
              <a:rPr lang="en-US" b="1" dirty="0" err="1">
                <a:solidFill>
                  <a:srgbClr val="FF0000"/>
                </a:solidFill>
              </a:rPr>
              <a:t>بشكل</a:t>
            </a:r>
            <a:r>
              <a:rPr lang="en-US" b="1" dirty="0">
                <a:solidFill>
                  <a:srgbClr val="FF0000"/>
                </a:solidFill>
              </a:rPr>
              <a:t> </a:t>
            </a:r>
            <a:r>
              <a:rPr lang="en-US" b="1" dirty="0" err="1">
                <a:solidFill>
                  <a:srgbClr val="FF0000"/>
                </a:solidFill>
              </a:rPr>
              <a:t>شفاف</a:t>
            </a:r>
            <a:r>
              <a:rPr lang="en-US" b="1" dirty="0">
                <a:solidFill>
                  <a:srgbClr val="FF0000"/>
                </a:solidFill>
              </a:rPr>
              <a:t> </a:t>
            </a:r>
            <a:r>
              <a:rPr lang="en-US" b="1" dirty="0" err="1">
                <a:solidFill>
                  <a:srgbClr val="FF0000"/>
                </a:solidFill>
              </a:rPr>
              <a:t>ومرئي</a:t>
            </a:r>
            <a:r>
              <a:rPr lang="en-US" b="1" dirty="0">
                <a:solidFill>
                  <a:srgbClr val="FF0000"/>
                </a:solidFill>
              </a:rPr>
              <a:t> </a:t>
            </a:r>
            <a:r>
              <a:rPr lang="en-US" b="1" dirty="0" err="1">
                <a:solidFill>
                  <a:srgbClr val="FF0000"/>
                </a:solidFill>
              </a:rPr>
              <a:t>ويمكن</a:t>
            </a:r>
            <a:r>
              <a:rPr lang="en-US" b="1" dirty="0">
                <a:solidFill>
                  <a:srgbClr val="FF0000"/>
                </a:solidFill>
              </a:rPr>
              <a:t> </a:t>
            </a:r>
            <a:r>
              <a:rPr lang="en-US" b="1" dirty="0" err="1">
                <a:solidFill>
                  <a:srgbClr val="FF0000"/>
                </a:solidFill>
              </a:rPr>
              <a:t>الوصول</a:t>
            </a:r>
            <a:r>
              <a:rPr lang="en-US" b="1" dirty="0">
                <a:solidFill>
                  <a:srgbClr val="FF0000"/>
                </a:solidFill>
              </a:rPr>
              <a:t> </a:t>
            </a:r>
            <a:r>
              <a:rPr lang="en-US" b="1" dirty="0" err="1">
                <a:solidFill>
                  <a:srgbClr val="FF0000"/>
                </a:solidFill>
              </a:rPr>
              <a:t>إليه</a:t>
            </a:r>
            <a:endParaRPr lang="en-US" b="1" dirty="0">
              <a:solidFill>
                <a:srgbClr val="FF0000"/>
              </a:solidFill>
            </a:endParaRPr>
          </a:p>
        </p:txBody>
      </p:sp>
      <p:sp>
        <p:nvSpPr>
          <p:cNvPr id="13" name="TextBox 12">
            <a:extLst>
              <a:ext uri="{FF2B5EF4-FFF2-40B4-BE49-F238E27FC236}">
                <a16:creationId xmlns:a16="http://schemas.microsoft.com/office/drawing/2014/main" id="{15F6F14C-9224-E458-3A33-EA2535789743}"/>
              </a:ext>
            </a:extLst>
          </p:cNvPr>
          <p:cNvSpPr txBox="1"/>
          <p:nvPr/>
        </p:nvSpPr>
        <p:spPr>
          <a:xfrm>
            <a:off x="5376330" y="3235433"/>
            <a:ext cx="1866404" cy="369332"/>
          </a:xfrm>
          <a:prstGeom prst="rect">
            <a:avLst/>
          </a:prstGeom>
          <a:noFill/>
        </p:spPr>
        <p:txBody>
          <a:bodyPr wrap="square">
            <a:spAutoFit/>
          </a:bodyPr>
          <a:lstStyle/>
          <a:p>
            <a:pPr algn="r" rtl="1"/>
            <a:r>
              <a:rPr lang="en-US" b="1" dirty="0" err="1">
                <a:solidFill>
                  <a:srgbClr val="FF0000"/>
                </a:solidFill>
              </a:rPr>
              <a:t>إدارة</a:t>
            </a:r>
            <a:r>
              <a:rPr lang="en-US" b="1" dirty="0">
                <a:solidFill>
                  <a:srgbClr val="FF0000"/>
                </a:solidFill>
              </a:rPr>
              <a:t> </a:t>
            </a:r>
            <a:r>
              <a:rPr lang="en-US" b="1" dirty="0" err="1">
                <a:solidFill>
                  <a:srgbClr val="FF0000"/>
                </a:solidFill>
              </a:rPr>
              <a:t>إمكانية</a:t>
            </a:r>
            <a:r>
              <a:rPr lang="en-US" b="1" dirty="0">
                <a:solidFill>
                  <a:srgbClr val="FF0000"/>
                </a:solidFill>
              </a:rPr>
              <a:t> </a:t>
            </a:r>
            <a:r>
              <a:rPr lang="en-US" b="1" dirty="0" err="1">
                <a:solidFill>
                  <a:srgbClr val="FF0000"/>
                </a:solidFill>
              </a:rPr>
              <a:t>الوصول</a:t>
            </a:r>
            <a:endParaRPr lang="en-US" b="1" dirty="0">
              <a:solidFill>
                <a:srgbClr val="FF0000"/>
              </a:solidFill>
            </a:endParaRPr>
          </a:p>
        </p:txBody>
      </p:sp>
    </p:spTree>
    <p:extLst>
      <p:ext uri="{BB962C8B-B14F-4D97-AF65-F5344CB8AC3E}">
        <p14:creationId xmlns:p14="http://schemas.microsoft.com/office/powerpoint/2010/main" val="32401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Case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protesting in front of a coffee shop&#10;&#10;Description automatically generated">
            <a:extLst>
              <a:ext uri="{FF2B5EF4-FFF2-40B4-BE49-F238E27FC236}">
                <a16:creationId xmlns:a16="http://schemas.microsoft.com/office/drawing/2014/main" id="{369E8F6B-4115-0E88-333A-9BC0571AC5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07970" y="2246563"/>
            <a:ext cx="6376060" cy="3825636"/>
          </a:xfrm>
          <a:prstGeom prst="rect">
            <a:avLst/>
          </a:prstGeom>
        </p:spPr>
      </p:pic>
    </p:spTree>
    <p:extLst>
      <p:ext uri="{BB962C8B-B14F-4D97-AF65-F5344CB8AC3E}">
        <p14:creationId xmlns:p14="http://schemas.microsoft.com/office/powerpoint/2010/main" val="80186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Starbucks - Using a crisis as an opportunity for improving business practices</a:t>
            </a:r>
          </a:p>
          <a:p>
            <a:pPr algn="just"/>
            <a:r>
              <a:rPr lang="en-US" sz="2400" b="1" dirty="0">
                <a:solidFill>
                  <a:srgbClr val="2D3956"/>
                </a:solidFill>
                <a:latin typeface="Tajawal ExtraBold" panose="00000800000000000000" pitchFamily="2" charset="-78"/>
                <a:cs typeface="Tajawal ExtraBold" panose="00000800000000000000" pitchFamily="2" charset="-78"/>
              </a:rPr>
              <a:t>In April 2018, two black men who were waiting for a friend in a Philadelphia Starbucks were arrested after a store manager called the police on them, causing an uproar and garnering national attention. Naturally, the incident also went viral on social media.</a:t>
            </a:r>
          </a:p>
          <a:p>
            <a:pPr algn="just" rtl="1"/>
            <a:r>
              <a:rPr lang="ar-EG" sz="2400" dirty="0"/>
              <a:t>ستاربكس - استخدام الأزمة كفرصة لتحسين الممارسات التجارية في أبريل 2018، ألقي القبض على رجلين أسودين كانا ينتظران صديقًا في مقهى ستاربكس بفيلادلفيا بعد أن اتصل مدير المتجر بالشرطة بشأنهما، مما أثار ضجة وحظي باهتمام وطني. وبطبيعة الحال، انتشرت الحادثة أيضًا على وسائل التواصل الاجتماعي.</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6520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In response, Starbucks CEO Kevin Johnson apologized and acknowledged that the arrest “should not have happened”. Starbucks also announced that the manager involved in the incident was no longer working at the store, and that all 8,000 company-owned stores across the United States would close for one afternoon to provide a racial bias training to employees the following month.</a:t>
            </a:r>
          </a:p>
          <a:p>
            <a:pPr algn="just" rtl="1"/>
            <a:r>
              <a:rPr lang="ar-EG" sz="2400" dirty="0"/>
              <a:t>ورداً على ذلك، اعتذر كيفن جونسون، الرئيس التنفيذي لشركة ستاربكس، واعترف بأن الاعتقال "لم يكن من المفترض أن يحدث". أعلنت شركة ستاربكس أيضًا أن المدير المتورط في الحادث لم يعد يعمل في المتجر، وأن جميع المتاجر المملوكة للشركة البالغ عددها 8000 متجرًا في جميع أنحاء الولايات المتحدة ستغلق أبوابها بعد ظهر أحد الأيام لتوفير تدريب على التحيز العنصري للموظفين في الشهر التالي.</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1299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company's quick response to the situation allowed them to reclaim and take control of the narrative. People ended up talking about Starbucks’ response in a largely positive way, instead of focusing on the unfortunate incident. The company also made a smart move by issuing an immediate response from their CEO, but having a “cooling down” period of a month before making news again with their attempt to right the wrong.</a:t>
            </a:r>
          </a:p>
          <a:p>
            <a:pPr algn="just" rtl="1"/>
            <a:r>
              <a:rPr lang="ar-EG" sz="2400" dirty="0"/>
              <a:t>سمحت لهم استجابة الشركة السريعة للموقف باستعادة السرد والسيطرة عليه. وانتهى الأمر بالناس إلى الحديث عن رد فعل ستاربكس بطريقة إيجابية إلى حد كبير، بدلا من التركيز على الحادث المؤسف. اتخذت الشركة أيضًا خطوة ذكية من خلال إصدار رد فوري من رئيسها التنفيذي، ولكن مع فترة "تهدئة" مدتها شهر قبل إصدار الأخبار مرة أخرى بمحاولتها تصحيح الخطأ.</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86190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456965-AF2C-B4FC-C05A-FD52E3725D88}"/>
              </a:ext>
            </a:extLst>
          </p:cNvPr>
          <p:cNvPicPr>
            <a:picLocks noChangeAspect="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Lst>
          </a:blip>
          <a:srcRect l="26689" t="21412" r="27759" b="6381"/>
          <a:stretch/>
        </p:blipFill>
        <p:spPr>
          <a:xfrm>
            <a:off x="2597292" y="899249"/>
            <a:ext cx="6406136" cy="5712031"/>
          </a:xfrm>
          <a:prstGeom prst="rect">
            <a:avLst/>
          </a:prstGeom>
        </p:spPr>
      </p:pic>
    </p:spTree>
    <p:extLst>
      <p:ext uri="{BB962C8B-B14F-4D97-AF65-F5344CB8AC3E}">
        <p14:creationId xmlns:p14="http://schemas.microsoft.com/office/powerpoint/2010/main" val="3917979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Seven Functional Blocks </a:t>
            </a:r>
          </a:p>
          <a:p>
            <a:pPr algn="ctr"/>
            <a:r>
              <a:rPr lang="en-US" sz="4000" b="1" dirty="0">
                <a:solidFill>
                  <a:srgbClr val="2E3957"/>
                </a:solidFill>
                <a:latin typeface="Tajawal ExtraBold" panose="00000800000000000000" pitchFamily="2" charset="-78"/>
                <a:cs typeface="Tajawal ExtraBold" panose="00000800000000000000" pitchFamily="2" charset="-78"/>
              </a:rPr>
              <a:t>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logos on a white background&#10;&#10;Description automatically generated">
            <a:extLst>
              <a:ext uri="{FF2B5EF4-FFF2-40B4-BE49-F238E27FC236}">
                <a16:creationId xmlns:a16="http://schemas.microsoft.com/office/drawing/2014/main" id="{3F9C3613-79FB-B475-D4D6-A2A12191EE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0660" y="2834182"/>
            <a:ext cx="8953500" cy="2638425"/>
          </a:xfrm>
          <a:prstGeom prst="rect">
            <a:avLst/>
          </a:prstGeom>
        </p:spPr>
      </p:pic>
    </p:spTree>
    <p:extLst>
      <p:ext uri="{BB962C8B-B14F-4D97-AF65-F5344CB8AC3E}">
        <p14:creationId xmlns:p14="http://schemas.microsoft.com/office/powerpoint/2010/main" val="4293398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3198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seven functional blocks of social media </a:t>
            </a:r>
            <a:r>
              <a:rPr lang="en-US" sz="2400" b="1" dirty="0">
                <a:solidFill>
                  <a:srgbClr val="2D3956"/>
                </a:solidFill>
                <a:latin typeface="Tajawal ExtraBold" panose="00000800000000000000" pitchFamily="2" charset="-78"/>
                <a:cs typeface="Tajawal ExtraBold" panose="00000800000000000000" pitchFamily="2" charset="-78"/>
              </a:rPr>
              <a:t>that apply to all users across any given platform:</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Identity, </a:t>
            </a:r>
            <a:r>
              <a:rPr lang="en-US" b="1" dirty="0">
                <a:solidFill>
                  <a:srgbClr val="2D3956"/>
                </a:solidFill>
                <a:latin typeface="Tajawal ExtraBold" panose="00000800000000000000" pitchFamily="2" charset="-78"/>
                <a:cs typeface="Tajawal ExtraBold" panose="00000800000000000000" pitchFamily="2" charset="-78"/>
              </a:rPr>
              <a:t>(Identity deals with </a:t>
            </a:r>
            <a:r>
              <a:rPr lang="en-US" b="1" dirty="0">
                <a:solidFill>
                  <a:srgbClr val="FF0000"/>
                </a:solidFill>
                <a:latin typeface="Tajawal ExtraBold" panose="00000800000000000000" pitchFamily="2" charset="-78"/>
                <a:cs typeface="Tajawal ExtraBold" panose="00000800000000000000" pitchFamily="2" charset="-78"/>
              </a:rPr>
              <a:t>how users reveal themselves in a social media </a:t>
            </a:r>
            <a:r>
              <a:rPr lang="en-US" b="1" dirty="0">
                <a:solidFill>
                  <a:srgbClr val="2D3956"/>
                </a:solidFill>
                <a:latin typeface="Tajawal ExtraBold" panose="00000800000000000000" pitchFamily="2" charset="-78"/>
                <a:cs typeface="Tajawal ExtraBold" panose="00000800000000000000" pitchFamily="2" charset="-78"/>
              </a:rPr>
              <a:t>setting. Most of the information disclosed in this block is personal characteristics of the users such as </a:t>
            </a:r>
            <a:r>
              <a:rPr lang="en-US" b="1" dirty="0">
                <a:solidFill>
                  <a:srgbClr val="FF0000"/>
                </a:solidFill>
                <a:latin typeface="Tajawal ExtraBold" panose="00000800000000000000" pitchFamily="2" charset="-78"/>
                <a:cs typeface="Tajawal ExtraBold" panose="00000800000000000000" pitchFamily="2" charset="-78"/>
              </a:rPr>
              <a:t>age, name, gender, profession, and other information </a:t>
            </a:r>
            <a:r>
              <a:rPr lang="en-US" b="1" dirty="0">
                <a:solidFill>
                  <a:srgbClr val="2D3956"/>
                </a:solidFill>
                <a:latin typeface="Tajawal ExtraBold" panose="00000800000000000000" pitchFamily="2" charset="-78"/>
                <a:cs typeface="Tajawal ExtraBold" panose="00000800000000000000" pitchFamily="2" charset="-78"/>
              </a:rPr>
              <a:t>that represents them. This identity that is formed, generally happens through expression of what a person likes, dislikes, feels and thinks whether it is done consciously or unconsciously.)</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2) Conversations, </a:t>
            </a:r>
            <a:r>
              <a:rPr lang="en-US" b="1" dirty="0">
                <a:solidFill>
                  <a:srgbClr val="2D3956"/>
                </a:solidFill>
                <a:latin typeface="Tajawal ExtraBold" panose="00000800000000000000" pitchFamily="2" charset="-78"/>
                <a:cs typeface="Tajawal ExtraBold" panose="00000800000000000000" pitchFamily="2" charset="-78"/>
              </a:rPr>
              <a:t>(This refers to the way in which users' communication in a social media setting, either </a:t>
            </a:r>
            <a:r>
              <a:rPr lang="en-US" b="1" dirty="0">
                <a:solidFill>
                  <a:srgbClr val="FF0000"/>
                </a:solidFill>
                <a:latin typeface="Tajawal ExtraBold" panose="00000800000000000000" pitchFamily="2" charset="-78"/>
                <a:cs typeface="Tajawal ExtraBold" panose="00000800000000000000" pitchFamily="2" charset="-78"/>
              </a:rPr>
              <a:t>as a group user </a:t>
            </a:r>
            <a:r>
              <a:rPr lang="en-US" b="1" dirty="0">
                <a:solidFill>
                  <a:srgbClr val="2D3956"/>
                </a:solidFill>
                <a:latin typeface="Tajawal ExtraBold" panose="00000800000000000000" pitchFamily="2" charset="-78"/>
                <a:cs typeface="Tajawal ExtraBold" panose="00000800000000000000" pitchFamily="2" charset="-78"/>
              </a:rPr>
              <a:t>or </a:t>
            </a:r>
            <a:r>
              <a:rPr lang="en-US" b="1" dirty="0">
                <a:solidFill>
                  <a:srgbClr val="FF0000"/>
                </a:solidFill>
                <a:latin typeface="Tajawal ExtraBold" panose="00000800000000000000" pitchFamily="2" charset="-78"/>
                <a:cs typeface="Tajawal ExtraBold" panose="00000800000000000000" pitchFamily="2" charset="-78"/>
              </a:rPr>
              <a:t>an individual</a:t>
            </a:r>
            <a:r>
              <a:rPr lang="en-US" b="1" dirty="0">
                <a:solidFill>
                  <a:srgbClr val="2D3956"/>
                </a:solidFill>
                <a:latin typeface="Tajawal ExtraBold" panose="00000800000000000000" pitchFamily="2" charset="-78"/>
                <a:cs typeface="Tajawal ExtraBold" panose="00000800000000000000" pitchFamily="2" charset="-78"/>
              </a:rPr>
              <a:t>. People communicate </a:t>
            </a:r>
            <a:r>
              <a:rPr lang="en-US" b="1" dirty="0">
                <a:solidFill>
                  <a:srgbClr val="FF0000"/>
                </a:solidFill>
                <a:latin typeface="Tajawal ExtraBold" panose="00000800000000000000" pitchFamily="2" charset="-78"/>
                <a:cs typeface="Tajawal ExtraBold" panose="00000800000000000000" pitchFamily="2" charset="-78"/>
              </a:rPr>
              <a:t>daily</a:t>
            </a:r>
            <a:r>
              <a:rPr lang="en-US" b="1" dirty="0">
                <a:solidFill>
                  <a:srgbClr val="2D3956"/>
                </a:solidFill>
                <a:latin typeface="Tajawal ExtraBold" panose="00000800000000000000" pitchFamily="2" charset="-78"/>
                <a:cs typeface="Tajawal ExtraBold" panose="00000800000000000000" pitchFamily="2" charset="-78"/>
              </a:rPr>
              <a:t>, using social media for a </a:t>
            </a:r>
            <a:r>
              <a:rPr lang="en-US" b="1" dirty="0">
                <a:solidFill>
                  <a:srgbClr val="FF0000"/>
                </a:solidFill>
                <a:latin typeface="Tajawal ExtraBold" panose="00000800000000000000" pitchFamily="2" charset="-78"/>
                <a:cs typeface="Tajawal ExtraBold" panose="00000800000000000000" pitchFamily="2" charset="-78"/>
              </a:rPr>
              <a:t>variety of purposes</a:t>
            </a:r>
            <a:r>
              <a:rPr lang="en-US" b="1" dirty="0">
                <a:solidFill>
                  <a:srgbClr val="2D3956"/>
                </a:solidFill>
                <a:latin typeface="Tajawal ExtraBold" panose="00000800000000000000" pitchFamily="2" charset="-78"/>
                <a:cs typeface="Tajawal ExtraBold" panose="00000800000000000000" pitchFamily="2" charset="-78"/>
              </a:rPr>
              <a:t>, often </a:t>
            </a:r>
            <a:r>
              <a:rPr lang="en-US" b="1" dirty="0">
                <a:solidFill>
                  <a:srgbClr val="FF0000"/>
                </a:solidFill>
                <a:latin typeface="Tajawal ExtraBold" panose="00000800000000000000" pitchFamily="2" charset="-78"/>
                <a:cs typeface="Tajawal ExtraBold" panose="00000800000000000000" pitchFamily="2" charset="-78"/>
              </a:rPr>
              <a:t>to, obtain information </a:t>
            </a:r>
            <a:r>
              <a:rPr lang="en-US" b="1" dirty="0">
                <a:solidFill>
                  <a:srgbClr val="2D3956"/>
                </a:solidFill>
                <a:latin typeface="Tajawal ExtraBold" panose="00000800000000000000" pitchFamily="2" charset="-78"/>
                <a:cs typeface="Tajawal ExtraBold" panose="00000800000000000000" pitchFamily="2" charset="-78"/>
              </a:rPr>
              <a:t>on important topics or </a:t>
            </a:r>
            <a:r>
              <a:rPr lang="en-US" b="1" dirty="0">
                <a:solidFill>
                  <a:srgbClr val="FF0000"/>
                </a:solidFill>
                <a:latin typeface="Tajawal ExtraBold" panose="00000800000000000000" pitchFamily="2" charset="-78"/>
                <a:cs typeface="Tajawal ExtraBold" panose="00000800000000000000" pitchFamily="2" charset="-78"/>
              </a:rPr>
              <a:t>to stay in touch with friends and family</a:t>
            </a:r>
            <a:r>
              <a:rPr lang="en-US"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31983"/>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3) sharing, </a:t>
            </a:r>
            <a:r>
              <a:rPr lang="en-US" b="1" dirty="0">
                <a:solidFill>
                  <a:srgbClr val="2D3956"/>
                </a:solidFill>
                <a:latin typeface="Tajawal ExtraBold" panose="00000800000000000000" pitchFamily="2" charset="-78"/>
                <a:cs typeface="Tajawal ExtraBold" panose="00000800000000000000" pitchFamily="2" charset="-78"/>
              </a:rPr>
              <a:t>(The </a:t>
            </a:r>
            <a:r>
              <a:rPr lang="en-US" b="1" dirty="0">
                <a:solidFill>
                  <a:srgbClr val="FF0000"/>
                </a:solidFill>
                <a:latin typeface="Tajawal ExtraBold" panose="00000800000000000000" pitchFamily="2" charset="-78"/>
                <a:cs typeface="Tajawal ExtraBold" panose="00000800000000000000" pitchFamily="2" charset="-78"/>
              </a:rPr>
              <a:t>dissemination of information </a:t>
            </a:r>
            <a:r>
              <a:rPr lang="en-US" b="1" dirty="0">
                <a:solidFill>
                  <a:srgbClr val="2D3956"/>
                </a:solidFill>
                <a:latin typeface="Tajawal ExtraBold" panose="00000800000000000000" pitchFamily="2" charset="-78"/>
                <a:cs typeface="Tajawal ExtraBold" panose="00000800000000000000" pitchFamily="2" charset="-78"/>
              </a:rPr>
              <a:t>by the users and groups based on what each think is relevant. </a:t>
            </a:r>
            <a:r>
              <a:rPr lang="en-US" b="1" dirty="0">
                <a:solidFill>
                  <a:srgbClr val="FF0000"/>
                </a:solidFill>
                <a:latin typeface="Tajawal ExtraBold" panose="00000800000000000000" pitchFamily="2" charset="-78"/>
                <a:cs typeface="Tajawal ExtraBold" panose="00000800000000000000" pitchFamily="2" charset="-78"/>
              </a:rPr>
              <a:t>Sharing</a:t>
            </a:r>
            <a:r>
              <a:rPr lang="en-US" b="1" dirty="0">
                <a:solidFill>
                  <a:srgbClr val="2D3956"/>
                </a:solidFill>
                <a:latin typeface="Tajawal ExtraBold" panose="00000800000000000000" pitchFamily="2" charset="-78"/>
                <a:cs typeface="Tajawal ExtraBold" panose="00000800000000000000" pitchFamily="2" charset="-78"/>
              </a:rPr>
              <a:t> is one of the key facets of social media, but each medium has a different intention. </a:t>
            </a:r>
            <a:r>
              <a:rPr lang="en-US" b="1" dirty="0">
                <a:solidFill>
                  <a:srgbClr val="00B0F0"/>
                </a:solidFill>
                <a:latin typeface="Tajawal ExtraBold" panose="00000800000000000000" pitchFamily="2" charset="-78"/>
                <a:cs typeface="Tajawal ExtraBold" panose="00000800000000000000" pitchFamily="2" charset="-78"/>
              </a:rPr>
              <a:t>For example, </a:t>
            </a:r>
            <a:r>
              <a:rPr lang="en-US" b="1" dirty="0">
                <a:solidFill>
                  <a:srgbClr val="C00000"/>
                </a:solidFill>
                <a:latin typeface="Tajawal ExtraBold" panose="00000800000000000000" pitchFamily="2" charset="-78"/>
                <a:cs typeface="Tajawal ExtraBold" panose="00000800000000000000" pitchFamily="2" charset="-78"/>
              </a:rPr>
              <a:t>Facebook</a:t>
            </a:r>
            <a:r>
              <a:rPr lang="en-US" b="1" dirty="0">
                <a:solidFill>
                  <a:srgbClr val="2D3956"/>
                </a:solidFill>
                <a:latin typeface="Tajawal ExtraBold" panose="00000800000000000000" pitchFamily="2" charset="-78"/>
                <a:cs typeface="Tajawal ExtraBold" panose="00000800000000000000" pitchFamily="2" charset="-78"/>
              </a:rPr>
              <a:t> is based on status updates of users and groups whereas</a:t>
            </a:r>
            <a:r>
              <a:rPr lang="en-US" b="1" dirty="0">
                <a:solidFill>
                  <a:srgbClr val="C00000"/>
                </a:solidFill>
                <a:latin typeface="Tajawal ExtraBold" panose="00000800000000000000" pitchFamily="2" charset="-78"/>
                <a:cs typeface="Tajawal ExtraBold" panose="00000800000000000000" pitchFamily="2" charset="-78"/>
              </a:rPr>
              <a:t> Twitter </a:t>
            </a:r>
            <a:r>
              <a:rPr lang="en-US" b="1" dirty="0">
                <a:solidFill>
                  <a:srgbClr val="2D3956"/>
                </a:solidFill>
                <a:latin typeface="Tajawal ExtraBold" panose="00000800000000000000" pitchFamily="2" charset="-78"/>
                <a:cs typeface="Tajawal ExtraBold" panose="00000800000000000000" pitchFamily="2" charset="-78"/>
              </a:rPr>
              <a:t>is for short bits of information and links to information or video. </a:t>
            </a:r>
            <a:r>
              <a:rPr lang="en-US" b="1" dirty="0">
                <a:solidFill>
                  <a:srgbClr val="C00000"/>
                </a:solidFill>
                <a:latin typeface="Tajawal ExtraBold" panose="00000800000000000000" pitchFamily="2" charset="-78"/>
                <a:cs typeface="Tajawal ExtraBold" panose="00000800000000000000" pitchFamily="2" charset="-78"/>
              </a:rPr>
              <a:t>YouTube</a:t>
            </a:r>
            <a:r>
              <a:rPr lang="en-US" b="1" dirty="0">
                <a:solidFill>
                  <a:srgbClr val="2D3956"/>
                </a:solidFill>
                <a:latin typeface="Tajawal ExtraBold" panose="00000800000000000000" pitchFamily="2" charset="-78"/>
                <a:cs typeface="Tajawal ExtraBold" panose="00000800000000000000" pitchFamily="2" charset="-78"/>
              </a:rPr>
              <a:t> on the other hand, presents video representation of information.)</a:t>
            </a:r>
          </a:p>
          <a:p>
            <a:pPr algn="just"/>
            <a:r>
              <a:rPr lang="en-US" sz="2200" b="1" dirty="0">
                <a:solidFill>
                  <a:srgbClr val="C00000"/>
                </a:solidFill>
                <a:latin typeface="Tajawal ExtraBold" panose="00000800000000000000" pitchFamily="2" charset="-78"/>
                <a:cs typeface="Tajawal ExtraBold" panose="00000800000000000000" pitchFamily="2" charset="-78"/>
              </a:rPr>
              <a:t>4) presence,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Social media allows for constant connectivity </a:t>
            </a:r>
            <a:r>
              <a:rPr lang="en-US" b="1" dirty="0">
                <a:solidFill>
                  <a:srgbClr val="2D3956"/>
                </a:solidFill>
                <a:latin typeface="Tajawal ExtraBold" panose="00000800000000000000" pitchFamily="2" charset="-78"/>
                <a:cs typeface="Tajawal ExtraBold" panose="00000800000000000000" pitchFamily="2" charset="-78"/>
              </a:rPr>
              <a:t>even when individuals are nowhere near each other. This gives ease of </a:t>
            </a:r>
            <a:r>
              <a:rPr lang="en-US" b="1" dirty="0">
                <a:solidFill>
                  <a:srgbClr val="FF0000"/>
                </a:solidFill>
                <a:latin typeface="Tajawal ExtraBold" panose="00000800000000000000" pitchFamily="2" charset="-78"/>
                <a:cs typeface="Tajawal ExtraBold" panose="00000800000000000000" pitchFamily="2" charset="-78"/>
              </a:rPr>
              <a:t>access to users to know when others are accessible and when they are not</a:t>
            </a:r>
            <a:r>
              <a:rPr lang="en-US" b="1" dirty="0">
                <a:solidFill>
                  <a:srgbClr val="2D3956"/>
                </a:solidFill>
                <a:latin typeface="Tajawal ExtraBold" panose="00000800000000000000" pitchFamily="2" charset="-78"/>
                <a:cs typeface="Tajawal ExtraBold" panose="00000800000000000000" pitchFamily="2" charset="-78"/>
              </a:rPr>
              <a:t>. In Facebook, users know if someone is online if a green dot appears next to their name </a:t>
            </a:r>
            <a:r>
              <a:rPr lang="en-US" b="1" dirty="0">
                <a:solidFill>
                  <a:srgbClr val="FF0000"/>
                </a:solidFill>
                <a:latin typeface="Tajawal ExtraBold" panose="00000800000000000000" pitchFamily="2" charset="-78"/>
                <a:cs typeface="Tajawal ExtraBold" panose="00000800000000000000" pitchFamily="2" charset="-78"/>
              </a:rPr>
              <a:t>stating “available”. </a:t>
            </a:r>
            <a:r>
              <a:rPr lang="en-US" b="1" dirty="0">
                <a:solidFill>
                  <a:srgbClr val="2D3956"/>
                </a:solidFill>
                <a:latin typeface="Tajawal ExtraBold" panose="00000800000000000000" pitchFamily="2" charset="-78"/>
                <a:cs typeface="Tajawal ExtraBold" panose="00000800000000000000" pitchFamily="2" charset="-78"/>
              </a:rPr>
              <a:t>Constant connectivity allows for constant communication on the go, thus users can access and converse about information at anytime during the day with each other or as a group community.)</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5) relationships, </a:t>
            </a:r>
            <a:r>
              <a:rPr lang="en-US" b="1" dirty="0">
                <a:solidFill>
                  <a:srgbClr val="2D3956"/>
                </a:solidFill>
                <a:latin typeface="Tajawal ExtraBold" panose="00000800000000000000" pitchFamily="2" charset="-78"/>
                <a:cs typeface="Tajawal ExtraBold" panose="00000800000000000000" pitchFamily="2" charset="-78"/>
              </a:rPr>
              <a:t>(The relationship </a:t>
            </a:r>
            <a:r>
              <a:rPr lang="en-US" b="1" dirty="0">
                <a:solidFill>
                  <a:srgbClr val="FF0000"/>
                </a:solidFill>
                <a:latin typeface="Tajawal ExtraBold" panose="00000800000000000000" pitchFamily="2" charset="-78"/>
                <a:cs typeface="Tajawal ExtraBold" panose="00000800000000000000" pitchFamily="2" charset="-78"/>
              </a:rPr>
              <a:t>means “two or more users have some form of association </a:t>
            </a:r>
            <a:r>
              <a:rPr lang="en-US" b="1" dirty="0">
                <a:solidFill>
                  <a:srgbClr val="2D3956"/>
                </a:solidFill>
                <a:latin typeface="Tajawal ExtraBold" panose="00000800000000000000" pitchFamily="2" charset="-78"/>
                <a:cs typeface="Tajawal ExtraBold" panose="00000800000000000000" pitchFamily="2" charset="-78"/>
              </a:rPr>
              <a:t>that leads them to converse, share objects of sociality, encounter, or simply just list each other as a friend or fan. E.G.: Twitter and YouTube do not value relationships as much as other sites do.)</a:t>
            </a:r>
            <a:endParaRPr lang="en-US"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50B1457F-6271-5F48-2E5C-603754FBF565}"/>
              </a:ext>
            </a:extLst>
          </p:cNvPr>
          <p:cNvSpPr/>
          <p:nvPr/>
        </p:nvSpPr>
        <p:spPr>
          <a:xfrm>
            <a:off x="556249" y="2009553"/>
            <a:ext cx="1027258" cy="591661"/>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Content Format</a:t>
            </a:r>
          </a:p>
        </p:txBody>
      </p:sp>
    </p:spTree>
    <p:extLst>
      <p:ext uri="{BB962C8B-B14F-4D97-AF65-F5344CB8AC3E}">
        <p14:creationId xmlns:p14="http://schemas.microsoft.com/office/powerpoint/2010/main" val="3888201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reputation, </a:t>
            </a:r>
            <a:r>
              <a:rPr lang="en-US" b="1" dirty="0">
                <a:solidFill>
                  <a:srgbClr val="2D3956"/>
                </a:solidFill>
                <a:latin typeface="Tajawal ExtraBold" panose="00000800000000000000" pitchFamily="2" charset="-78"/>
                <a:cs typeface="Tajawal ExtraBold" panose="00000800000000000000" pitchFamily="2" charset="-78"/>
              </a:rPr>
              <a:t>(Organizations need to always keep </a:t>
            </a:r>
            <a:r>
              <a:rPr lang="en-US" b="1" dirty="0">
                <a:solidFill>
                  <a:srgbClr val="FF0000"/>
                </a:solidFill>
                <a:latin typeface="Tajawal ExtraBold" panose="00000800000000000000" pitchFamily="2" charset="-78"/>
                <a:cs typeface="Tajawal ExtraBold" panose="00000800000000000000" pitchFamily="2" charset="-78"/>
              </a:rPr>
              <a:t>the public aware of what channels are official</a:t>
            </a:r>
            <a:r>
              <a:rPr lang="en-US" b="1" dirty="0">
                <a:solidFill>
                  <a:srgbClr val="2D3956"/>
                </a:solidFill>
                <a:latin typeface="Tajawal ExtraBold" panose="00000800000000000000" pitchFamily="2" charset="-78"/>
                <a:cs typeface="Tajawal ExtraBold" panose="00000800000000000000" pitchFamily="2" charset="-78"/>
              </a:rPr>
              <a:t>, so that information is not misconstrued. If an </a:t>
            </a:r>
            <a:r>
              <a:rPr lang="en-US" b="1" dirty="0">
                <a:solidFill>
                  <a:srgbClr val="FF0000"/>
                </a:solidFill>
                <a:latin typeface="Tajawal ExtraBold" panose="00000800000000000000" pitchFamily="2" charset="-78"/>
                <a:cs typeface="Tajawal ExtraBold" panose="00000800000000000000" pitchFamily="2" charset="-78"/>
              </a:rPr>
              <a:t>unofficial page </a:t>
            </a:r>
            <a:r>
              <a:rPr lang="en-US" b="1" dirty="0">
                <a:solidFill>
                  <a:srgbClr val="2D3956"/>
                </a:solidFill>
                <a:latin typeface="Tajawal ExtraBold" panose="00000800000000000000" pitchFamily="2" charset="-78"/>
                <a:cs typeface="Tajawal ExtraBold" panose="00000800000000000000" pitchFamily="2" charset="-78"/>
              </a:rPr>
              <a:t>is </a:t>
            </a:r>
            <a:r>
              <a:rPr lang="en-US" b="1" dirty="0">
                <a:solidFill>
                  <a:srgbClr val="FF0000"/>
                </a:solidFill>
                <a:latin typeface="Tajawal ExtraBold" panose="00000800000000000000" pitchFamily="2" charset="-78"/>
                <a:cs typeface="Tajawal ExtraBold" panose="00000800000000000000" pitchFamily="2" charset="-78"/>
              </a:rPr>
              <a:t>perceived to be official </a:t>
            </a:r>
            <a:r>
              <a:rPr lang="en-US" b="1" dirty="0">
                <a:solidFill>
                  <a:srgbClr val="2D3956"/>
                </a:solidFill>
                <a:latin typeface="Tajawal ExtraBold" panose="00000800000000000000" pitchFamily="2" charset="-78"/>
                <a:cs typeface="Tajawal ExtraBold" panose="00000800000000000000" pitchFamily="2" charset="-78"/>
              </a:rPr>
              <a:t>by the public and </a:t>
            </a:r>
            <a:r>
              <a:rPr lang="en-US" b="1" dirty="0">
                <a:solidFill>
                  <a:srgbClr val="FF0000"/>
                </a:solidFill>
                <a:latin typeface="Tajawal ExtraBold" panose="00000800000000000000" pitchFamily="2" charset="-78"/>
                <a:cs typeface="Tajawal ExtraBold" panose="00000800000000000000" pitchFamily="2" charset="-78"/>
              </a:rPr>
              <a:t>disseminates false </a:t>
            </a:r>
            <a:r>
              <a:rPr lang="en-US" b="1" dirty="0">
                <a:solidFill>
                  <a:srgbClr val="2D3956"/>
                </a:solidFill>
                <a:latin typeface="Tajawal ExtraBold" panose="00000800000000000000" pitchFamily="2" charset="-78"/>
                <a:cs typeface="Tajawal ExtraBold" panose="00000800000000000000" pitchFamily="2" charset="-78"/>
              </a:rPr>
              <a:t>or skewed </a:t>
            </a:r>
            <a:r>
              <a:rPr lang="en-US" b="1" dirty="0">
                <a:solidFill>
                  <a:srgbClr val="FF0000"/>
                </a:solidFill>
                <a:latin typeface="Tajawal ExtraBold" panose="00000800000000000000" pitchFamily="2" charset="-78"/>
                <a:cs typeface="Tajawal ExtraBold" panose="00000800000000000000" pitchFamily="2" charset="-78"/>
              </a:rPr>
              <a:t>information</a:t>
            </a:r>
            <a:r>
              <a:rPr lang="en-US" b="1" dirty="0">
                <a:solidFill>
                  <a:srgbClr val="2D3956"/>
                </a:solidFill>
                <a:latin typeface="Tajawal ExtraBold" panose="00000800000000000000" pitchFamily="2" charset="-78"/>
                <a:cs typeface="Tajawal ExtraBold" panose="00000800000000000000" pitchFamily="2" charset="-78"/>
              </a:rPr>
              <a:t>, this could aid </a:t>
            </a:r>
            <a:r>
              <a:rPr lang="en-US" b="1" dirty="0">
                <a:solidFill>
                  <a:srgbClr val="FF0000"/>
                </a:solidFill>
                <a:latin typeface="Tajawal ExtraBold" panose="00000800000000000000" pitchFamily="2" charset="-78"/>
                <a:cs typeface="Tajawal ExtraBold" panose="00000800000000000000" pitchFamily="2" charset="-78"/>
              </a:rPr>
              <a:t>in the damage of an organization’s image</a:t>
            </a:r>
            <a:r>
              <a:rPr lang="en-US"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7) groups, </a:t>
            </a:r>
            <a:r>
              <a:rPr lang="en-US" b="1" dirty="0">
                <a:solidFill>
                  <a:srgbClr val="2D3956"/>
                </a:solidFill>
                <a:latin typeface="Tajawal ExtraBold" panose="00000800000000000000" pitchFamily="2" charset="-78"/>
                <a:cs typeface="Tajawal ExtraBold" panose="00000800000000000000" pitchFamily="2" charset="-78"/>
              </a:rPr>
              <a:t>(This function allows for users to come together as </a:t>
            </a:r>
            <a:r>
              <a:rPr lang="en-US" b="1" dirty="0">
                <a:solidFill>
                  <a:srgbClr val="FF0000"/>
                </a:solidFill>
                <a:latin typeface="Tajawal ExtraBold" panose="00000800000000000000" pitchFamily="2" charset="-78"/>
                <a:cs typeface="Tajawal ExtraBold" panose="00000800000000000000" pitchFamily="2" charset="-78"/>
              </a:rPr>
              <a:t>a community for a common goal or purpose</a:t>
            </a:r>
            <a:r>
              <a:rPr lang="en-US" b="1" dirty="0">
                <a:solidFill>
                  <a:srgbClr val="2D3956"/>
                </a:solidFill>
                <a:latin typeface="Tajawal ExtraBold" panose="00000800000000000000" pitchFamily="2" charset="-78"/>
                <a:cs typeface="Tajawal ExtraBold" panose="00000800000000000000" pitchFamily="2" charset="-78"/>
              </a:rPr>
              <a:t>. Facebook and Flickr for example have the ability to create two different kinds of groups that people can be a part of.)</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following figure shows </a:t>
            </a:r>
            <a:r>
              <a:rPr lang="en-US" sz="2200" b="1" dirty="0">
                <a:solidFill>
                  <a:srgbClr val="FF0000"/>
                </a:solidFill>
                <a:latin typeface="Tajawal ExtraBold" panose="00000800000000000000" pitchFamily="2" charset="-78"/>
                <a:cs typeface="Tajawal ExtraBold" panose="00000800000000000000" pitchFamily="2" charset="-78"/>
              </a:rPr>
              <a:t>the functions of social media along with the implication</a:t>
            </a:r>
            <a:r>
              <a:rPr lang="ar-EG" sz="2200" b="1" dirty="0">
                <a:solidFill>
                  <a:srgbClr val="FF0000"/>
                </a:solidFill>
                <a:latin typeface="Tajawal ExtraBold" panose="00000800000000000000" pitchFamily="2" charset="-78"/>
                <a:cs typeface="Tajawal ExtraBold" panose="00000800000000000000" pitchFamily="2" charset="-78"/>
              </a:rPr>
              <a:t>النتيجة </a:t>
            </a:r>
            <a:r>
              <a:rPr lang="en-US" sz="2200" b="1" dirty="0">
                <a:solidFill>
                  <a:srgbClr val="FF0000"/>
                </a:solidFill>
                <a:latin typeface="Tajawal ExtraBold" panose="00000800000000000000" pitchFamily="2" charset="-78"/>
                <a:cs typeface="Tajawal ExtraBold" panose="00000800000000000000" pitchFamily="2" charset="-78"/>
              </a:rPr>
              <a:t> of each function</a:t>
            </a:r>
            <a:r>
              <a:rPr lang="en-US" sz="2200" b="1" dirty="0">
                <a:solidFill>
                  <a:srgbClr val="2D3956"/>
                </a:solidFill>
                <a:latin typeface="Tajawal ExtraBold" panose="00000800000000000000" pitchFamily="2" charset="-78"/>
                <a:cs typeface="Tajawal ExtraBold" panose="00000800000000000000" pitchFamily="2" charset="-78"/>
              </a:rPr>
              <a:t>. With the growth and expansion of social media in society in particular fields such as public relations, it is necessary for the academic community to analyze them for patterns that could emerge to help predict future of certain channels of social media in the professional world.</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2EE9647-BC85-DFB1-E700-8A647DF5A9CF}"/>
              </a:ext>
            </a:extLst>
          </p:cNvPr>
          <p:cNvSpPr txBox="1"/>
          <p:nvPr/>
        </p:nvSpPr>
        <p:spPr>
          <a:xfrm>
            <a:off x="1376042" y="5915620"/>
            <a:ext cx="10238444" cy="923330"/>
          </a:xfrm>
          <a:prstGeom prst="rect">
            <a:avLst/>
          </a:prstGeom>
          <a:solidFill>
            <a:schemeClr val="accent4">
              <a:lumMod val="20000"/>
              <a:lumOff val="80000"/>
            </a:schemeClr>
          </a:solidFill>
        </p:spPr>
        <p:txBody>
          <a:bodyPr wrap="square">
            <a:spAutoFit/>
          </a:bodyPr>
          <a:lstStyle/>
          <a:p>
            <a:pPr algn="r" rtl="1"/>
            <a:r>
              <a:rPr lang="en-US" b="1" dirty="0" err="1"/>
              <a:t>ويوضح</a:t>
            </a:r>
            <a:r>
              <a:rPr lang="en-US" b="1" dirty="0"/>
              <a:t> </a:t>
            </a:r>
            <a:r>
              <a:rPr lang="en-US" b="1" dirty="0" err="1"/>
              <a:t>الشكل</a:t>
            </a:r>
            <a:r>
              <a:rPr lang="en-US" b="1" dirty="0"/>
              <a:t> </a:t>
            </a:r>
            <a:r>
              <a:rPr lang="en-US" b="1" dirty="0" err="1"/>
              <a:t>التالي</a:t>
            </a:r>
            <a:r>
              <a:rPr lang="en-US" b="1" dirty="0"/>
              <a:t> </a:t>
            </a:r>
            <a:r>
              <a:rPr lang="en-US" b="1" dirty="0" err="1"/>
              <a:t>وظائف</a:t>
            </a:r>
            <a:r>
              <a:rPr lang="en-US" b="1" dirty="0"/>
              <a:t> وسائل التواصل </a:t>
            </a:r>
            <a:r>
              <a:rPr lang="en-US" b="1" dirty="0" err="1"/>
              <a:t>الاجتماعي</a:t>
            </a:r>
            <a:r>
              <a:rPr lang="en-US" b="1" dirty="0"/>
              <a:t> مع </a:t>
            </a:r>
            <a:r>
              <a:rPr lang="en-US" b="1" dirty="0" err="1"/>
              <a:t>النتيجة</a:t>
            </a:r>
            <a:r>
              <a:rPr lang="en-US" b="1" dirty="0"/>
              <a:t> </a:t>
            </a:r>
            <a:r>
              <a:rPr lang="en-US" b="1" dirty="0" err="1"/>
              <a:t>الضمنية</a:t>
            </a:r>
            <a:r>
              <a:rPr lang="en-US" b="1" dirty="0"/>
              <a:t> </a:t>
            </a:r>
            <a:r>
              <a:rPr lang="en-US" b="1" dirty="0" err="1"/>
              <a:t>لكل</a:t>
            </a:r>
            <a:r>
              <a:rPr lang="en-US" b="1" dirty="0"/>
              <a:t> </a:t>
            </a:r>
            <a:r>
              <a:rPr lang="en-US" b="1" dirty="0" err="1"/>
              <a:t>وظيفة</a:t>
            </a:r>
            <a:r>
              <a:rPr lang="en-US" b="1" dirty="0"/>
              <a:t>. مع </a:t>
            </a:r>
            <a:r>
              <a:rPr lang="en-US" b="1" dirty="0" err="1"/>
              <a:t>نمو</a:t>
            </a:r>
            <a:r>
              <a:rPr lang="en-US" b="1" dirty="0"/>
              <a:t> </a:t>
            </a:r>
            <a:r>
              <a:rPr lang="en-US" b="1" dirty="0" err="1"/>
              <a:t>وتوسع</a:t>
            </a:r>
            <a:r>
              <a:rPr lang="en-US" b="1" dirty="0"/>
              <a:t> وسائل التواصل </a:t>
            </a:r>
            <a:r>
              <a:rPr lang="en-US" b="1" dirty="0" err="1"/>
              <a:t>الاجتماعي</a:t>
            </a:r>
            <a:r>
              <a:rPr lang="en-US" b="1" dirty="0"/>
              <a:t> في </a:t>
            </a:r>
            <a:r>
              <a:rPr lang="en-US" b="1" dirty="0" err="1"/>
              <a:t>المجتمع</a:t>
            </a:r>
            <a:r>
              <a:rPr lang="en-US" b="1" dirty="0"/>
              <a:t> في </a:t>
            </a:r>
            <a:r>
              <a:rPr lang="en-US" b="1" dirty="0" err="1"/>
              <a:t>مجالات</a:t>
            </a:r>
            <a:r>
              <a:rPr lang="en-US" b="1" dirty="0"/>
              <a:t> </a:t>
            </a:r>
            <a:r>
              <a:rPr lang="en-US" b="1" dirty="0" err="1"/>
              <a:t>معينة</a:t>
            </a:r>
            <a:r>
              <a:rPr lang="en-US" b="1" dirty="0"/>
              <a:t> </a:t>
            </a:r>
            <a:r>
              <a:rPr lang="en-US" b="1" dirty="0" err="1"/>
              <a:t>مثل</a:t>
            </a:r>
            <a:r>
              <a:rPr lang="en-US" b="1" dirty="0"/>
              <a:t> </a:t>
            </a:r>
            <a:r>
              <a:rPr lang="en-US" b="1" dirty="0" err="1"/>
              <a:t>العلاقات</a:t>
            </a:r>
            <a:r>
              <a:rPr lang="en-US" b="1" dirty="0"/>
              <a:t> </a:t>
            </a:r>
            <a:r>
              <a:rPr lang="en-US" b="1" dirty="0" err="1"/>
              <a:t>العامة</a:t>
            </a:r>
            <a:r>
              <a:rPr lang="en-US" b="1" dirty="0"/>
              <a:t>، من </a:t>
            </a:r>
            <a:r>
              <a:rPr lang="en-US" b="1" dirty="0" err="1"/>
              <a:t>الضروري</a:t>
            </a:r>
            <a:r>
              <a:rPr lang="en-US" b="1" dirty="0"/>
              <a:t> أن </a:t>
            </a:r>
            <a:r>
              <a:rPr lang="en-US" b="1" dirty="0" err="1"/>
              <a:t>يقوم</a:t>
            </a:r>
            <a:r>
              <a:rPr lang="en-US" b="1" dirty="0"/>
              <a:t> </a:t>
            </a:r>
            <a:r>
              <a:rPr lang="en-US" b="1" dirty="0" err="1"/>
              <a:t>المجتمع</a:t>
            </a:r>
            <a:r>
              <a:rPr lang="en-US" b="1" dirty="0"/>
              <a:t> </a:t>
            </a:r>
            <a:r>
              <a:rPr lang="en-US" b="1" dirty="0" err="1"/>
              <a:t>الأكاديمي</a:t>
            </a:r>
            <a:r>
              <a:rPr lang="en-US" b="1" dirty="0"/>
              <a:t> </a:t>
            </a:r>
            <a:r>
              <a:rPr lang="en-US" b="1" dirty="0" err="1"/>
              <a:t>بتحليلها</a:t>
            </a:r>
            <a:r>
              <a:rPr lang="en-US" b="1" dirty="0"/>
              <a:t> </a:t>
            </a:r>
            <a:r>
              <a:rPr lang="en-US" b="1" dirty="0" err="1"/>
              <a:t>بحثًا</a:t>
            </a:r>
            <a:r>
              <a:rPr lang="en-US" b="1" dirty="0"/>
              <a:t> عن </a:t>
            </a:r>
            <a:r>
              <a:rPr lang="en-US" b="1" dirty="0" err="1"/>
              <a:t>الأنماط</a:t>
            </a:r>
            <a:r>
              <a:rPr lang="en-US" b="1" dirty="0"/>
              <a:t> التي </a:t>
            </a:r>
            <a:r>
              <a:rPr lang="en-US" b="1" dirty="0" err="1"/>
              <a:t>يمكن</a:t>
            </a:r>
            <a:r>
              <a:rPr lang="en-US" b="1" dirty="0"/>
              <a:t> أن </a:t>
            </a:r>
            <a:r>
              <a:rPr lang="en-US" b="1" dirty="0" err="1"/>
              <a:t>تظهر</a:t>
            </a:r>
            <a:r>
              <a:rPr lang="en-US" b="1" dirty="0"/>
              <a:t> </a:t>
            </a:r>
            <a:r>
              <a:rPr lang="en-US" b="1" dirty="0" err="1"/>
              <a:t>للمساعدة</a:t>
            </a:r>
            <a:r>
              <a:rPr lang="en-US" b="1" dirty="0"/>
              <a:t> في </a:t>
            </a:r>
            <a:r>
              <a:rPr lang="en-US" b="1" dirty="0" err="1"/>
              <a:t>التنبؤ</a:t>
            </a:r>
            <a:r>
              <a:rPr lang="en-US" b="1" dirty="0"/>
              <a:t> </a:t>
            </a:r>
            <a:r>
              <a:rPr lang="en-US" b="1" dirty="0" err="1"/>
              <a:t>بمستقبل</a:t>
            </a:r>
            <a:r>
              <a:rPr lang="en-US" b="1" dirty="0"/>
              <a:t> </a:t>
            </a:r>
            <a:r>
              <a:rPr lang="en-US" b="1" dirty="0" err="1"/>
              <a:t>قنوات</a:t>
            </a:r>
            <a:r>
              <a:rPr lang="en-US" b="1" dirty="0"/>
              <a:t> </a:t>
            </a:r>
            <a:r>
              <a:rPr lang="en-US" b="1" dirty="0" err="1"/>
              <a:t>معينة</a:t>
            </a:r>
            <a:r>
              <a:rPr lang="en-US" b="1" dirty="0"/>
              <a:t> </a:t>
            </a:r>
            <a:r>
              <a:rPr lang="en-US" b="1" dirty="0" err="1"/>
              <a:t>لوسائل</a:t>
            </a:r>
            <a:r>
              <a:rPr lang="en-US" b="1" dirty="0"/>
              <a:t> التواصل </a:t>
            </a:r>
            <a:r>
              <a:rPr lang="en-US" b="1" dirty="0" err="1"/>
              <a:t>الاجتماعي</a:t>
            </a:r>
            <a:r>
              <a:rPr lang="en-US" b="1" dirty="0"/>
              <a:t> في </a:t>
            </a:r>
            <a:r>
              <a:rPr lang="en-US" b="1" dirty="0" err="1"/>
              <a:t>العالم</a:t>
            </a:r>
            <a:r>
              <a:rPr lang="en-US" b="1" dirty="0"/>
              <a:t> </a:t>
            </a:r>
            <a:r>
              <a:rPr lang="en-US" b="1" dirty="0" err="1"/>
              <a:t>المهني</a:t>
            </a:r>
            <a:r>
              <a:rPr lang="en-US" b="1" dirty="0"/>
              <a:t>.</a:t>
            </a:r>
          </a:p>
        </p:txBody>
      </p:sp>
    </p:spTree>
    <p:extLst>
      <p:ext uri="{BB962C8B-B14F-4D97-AF65-F5344CB8AC3E}">
        <p14:creationId xmlns:p14="http://schemas.microsoft.com/office/powerpoint/2010/main" val="321045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4">
            <a:lum bright="-20000" contrast="40000"/>
          </a:blip>
          <a:srcRect t="2258" r="2118" b="2049"/>
          <a:stretch/>
        </p:blipFill>
        <p:spPr>
          <a:xfrm>
            <a:off x="945889" y="1405282"/>
            <a:ext cx="10878645" cy="5452716"/>
          </a:xfrm>
          <a:prstGeom prst="rect">
            <a:avLst/>
          </a:prstGeom>
        </p:spPr>
      </p:pic>
      <p:sp>
        <p:nvSpPr>
          <p:cNvPr id="8" name="TextBox 7">
            <a:extLst>
              <a:ext uri="{FF2B5EF4-FFF2-40B4-BE49-F238E27FC236}">
                <a16:creationId xmlns:a16="http://schemas.microsoft.com/office/drawing/2014/main" id="{27D89F48-25D6-5E3A-FAE9-A2294512BA23}"/>
              </a:ext>
            </a:extLst>
          </p:cNvPr>
          <p:cNvSpPr txBox="1"/>
          <p:nvPr/>
        </p:nvSpPr>
        <p:spPr>
          <a:xfrm>
            <a:off x="6368841" y="4516256"/>
            <a:ext cx="578223" cy="230832"/>
          </a:xfrm>
          <a:prstGeom prst="rect">
            <a:avLst/>
          </a:prstGeom>
          <a:noFill/>
        </p:spPr>
        <p:txBody>
          <a:bodyPr wrap="square">
            <a:spAutoFit/>
          </a:bodyPr>
          <a:lstStyle/>
          <a:p>
            <a:pPr algn="r" rtl="1"/>
            <a:r>
              <a:rPr lang="en-US" sz="900" b="1" dirty="0" err="1">
                <a:solidFill>
                  <a:srgbClr val="FF0000"/>
                </a:solidFill>
              </a:rPr>
              <a:t>سرعة</a:t>
            </a:r>
            <a:endParaRPr lang="en-US" sz="800" b="1" dirty="0">
              <a:solidFill>
                <a:srgbClr val="FF0000"/>
              </a:solidFill>
            </a:endParaRPr>
          </a:p>
        </p:txBody>
      </p:sp>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creates a media of the masses.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b="1" dirty="0">
                <a:solidFill>
                  <a:srgbClr val="2D3956"/>
                </a:solidFill>
                <a:latin typeface="Tajawal ExtraBold" panose="00000800000000000000" pitchFamily="2" charset="-78"/>
                <a:cs typeface="Tajawal ExtraBold" panose="00000800000000000000" pitchFamily="2" charset="-78"/>
              </a:rPr>
              <a:t>have been classified into these </a:t>
            </a:r>
            <a:r>
              <a:rPr lang="en-US" sz="2200" b="1" dirty="0">
                <a:solidFill>
                  <a:srgbClr val="C00000"/>
                </a:solidFill>
                <a:latin typeface="Tajawal ExtraBold" panose="00000800000000000000" pitchFamily="2" charset="-78"/>
                <a:cs typeface="Tajawal ExtraBold" panose="00000800000000000000" pitchFamily="2" charset="-78"/>
              </a:rPr>
              <a:t>categories</a:t>
            </a:r>
            <a:r>
              <a:rPr lang="en-US" sz="2200" b="1" dirty="0">
                <a:solidFill>
                  <a:srgbClr val="2D3956"/>
                </a:solidFill>
                <a:latin typeface="Tajawal ExtraBold" panose="00000800000000000000" pitchFamily="2" charset="-78"/>
                <a:cs typeface="Tajawal ExtraBold" panose="00000800000000000000" pitchFamily="2" charset="-78"/>
              </a:rPr>
              <a:t>: Internet forums, weblogs, social blogs, wikis, podcasts, pictures and video.</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From a public relations perspective</a:t>
            </a:r>
            <a:r>
              <a:rPr lang="en-US" sz="2200" b="1" dirty="0">
                <a:solidFill>
                  <a:srgbClr val="2D3956"/>
                </a:solidFill>
                <a:latin typeface="Tajawal ExtraBold" panose="00000800000000000000" pitchFamily="2" charset="-78"/>
                <a:cs typeface="Tajawal ExtraBold" panose="00000800000000000000" pitchFamily="2" charset="-78"/>
              </a:rPr>
              <a:t>, blogs and other forms of social networking are excellent ways </a:t>
            </a:r>
            <a:r>
              <a:rPr lang="en-US" sz="2200" b="1" dirty="0">
                <a:solidFill>
                  <a:srgbClr val="FF0000"/>
                </a:solidFill>
                <a:latin typeface="Tajawal ExtraBold" panose="00000800000000000000" pitchFamily="2" charset="-78"/>
                <a:cs typeface="Tajawal ExtraBold" panose="00000800000000000000" pitchFamily="2" charset="-78"/>
              </a:rPr>
              <a:t>to segment the public as groups of individuals </a:t>
            </a:r>
            <a:r>
              <a:rPr lang="en-US" sz="2200" b="1" dirty="0">
                <a:solidFill>
                  <a:srgbClr val="2D3956"/>
                </a:solidFill>
                <a:latin typeface="Tajawal ExtraBold" panose="00000800000000000000" pitchFamily="2" charset="-78"/>
                <a:cs typeface="Tajawal ExtraBold" panose="00000800000000000000" pitchFamily="2" charset="-78"/>
              </a:rPr>
              <a:t>who read the same blog or visit the same social networking site as those who share common interests.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a:t>
            </a:r>
            <a:r>
              <a:rPr lang="en-US" sz="2200" b="1" dirty="0">
                <a:solidFill>
                  <a:srgbClr val="C00000"/>
                </a:solidFill>
                <a:latin typeface="Tajawal ExtraBold" panose="00000800000000000000" pitchFamily="2" charset="-78"/>
                <a:cs typeface="Tajawal ExtraBold" panose="00000800000000000000" pitchFamily="2" charset="-78"/>
              </a:rPr>
              <a:t>interaction</a:t>
            </a:r>
            <a:r>
              <a:rPr lang="en-US" sz="2200" b="1" dirty="0">
                <a:solidFill>
                  <a:srgbClr val="2D3956"/>
                </a:solidFill>
                <a:latin typeface="Tajawal ExtraBold" panose="00000800000000000000" pitchFamily="2" charset="-78"/>
                <a:cs typeface="Tajawal ExtraBold" panose="00000800000000000000" pitchFamily="2" charset="-78"/>
              </a:rPr>
              <a:t> has resulted in a </a:t>
            </a:r>
            <a:r>
              <a:rPr lang="en-US" sz="2200" b="1" dirty="0">
                <a:solidFill>
                  <a:srgbClr val="FF0000"/>
                </a:solidFill>
                <a:latin typeface="Tajawal ExtraBold" panose="00000800000000000000" pitchFamily="2" charset="-78"/>
                <a:cs typeface="Tajawal ExtraBold" panose="00000800000000000000" pitchFamily="2" charset="-78"/>
              </a:rPr>
              <a:t>participatory culture </a:t>
            </a:r>
            <a:r>
              <a:rPr lang="ar-EG" sz="2200" b="1" dirty="0">
                <a:solidFill>
                  <a:srgbClr val="FF0000"/>
                </a:solidFill>
                <a:latin typeface="Tajawal ExtraBold" panose="00000800000000000000" pitchFamily="2" charset="-78"/>
                <a:cs typeface="Tajawal ExtraBold" panose="00000800000000000000" pitchFamily="2" charset="-78"/>
              </a:rPr>
              <a:t>الثقافة التشاركية </a:t>
            </a:r>
            <a:r>
              <a:rPr lang="en-US" sz="2200" b="1" dirty="0">
                <a:solidFill>
                  <a:srgbClr val="FF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where ordinary citizens can </a:t>
            </a:r>
            <a:r>
              <a:rPr lang="en-US" sz="2200" b="1" dirty="0">
                <a:solidFill>
                  <a:srgbClr val="FF0000"/>
                </a:solidFill>
                <a:latin typeface="Tajawal ExtraBold" panose="00000800000000000000" pitchFamily="2" charset="-78"/>
                <a:cs typeface="Tajawal ExtraBold" panose="00000800000000000000" pitchFamily="2" charset="-78"/>
              </a:rPr>
              <a:t>have their voices be heard by the general public and large organizations</a:t>
            </a:r>
            <a:r>
              <a:rPr lang="en-US" sz="2200" b="1" dirty="0">
                <a:solidFill>
                  <a:srgbClr val="2D3956"/>
                </a:solidFill>
                <a:latin typeface="Tajawal ExtraBold" panose="00000800000000000000" pitchFamily="2" charset="-78"/>
                <a:cs typeface="Tajawal ExtraBold" panose="00000800000000000000" pitchFamily="2" charset="-78"/>
              </a:rPr>
              <a:t>, if they are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Because of these reasons it is time </a:t>
            </a:r>
            <a:r>
              <a:rPr lang="en-US" sz="2200" b="1" dirty="0">
                <a:solidFill>
                  <a:srgbClr val="C00000"/>
                </a:solidFill>
                <a:latin typeface="Tajawal ExtraBold" panose="00000800000000000000" pitchFamily="2" charset="-78"/>
                <a:cs typeface="Tajawal ExtraBold" panose="00000800000000000000" pitchFamily="2" charset="-78"/>
              </a:rPr>
              <a:t>organizations and public relations </a:t>
            </a:r>
            <a:r>
              <a:rPr lang="en-US" sz="2200" b="1" dirty="0">
                <a:solidFill>
                  <a:srgbClr val="2D3956"/>
                </a:solidFill>
                <a:latin typeface="Tajawal ExtraBold" panose="00000800000000000000" pitchFamily="2" charset="-78"/>
                <a:cs typeface="Tajawal ExtraBold" panose="00000800000000000000" pitchFamily="2" charset="-78"/>
              </a:rPr>
              <a:t>practitioners to pay attention to the online conversations taking part without them and learn ways </a:t>
            </a:r>
            <a:r>
              <a:rPr lang="en-US" sz="2200" b="1" dirty="0">
                <a:solidFill>
                  <a:srgbClr val="C00000"/>
                </a:solidFill>
                <a:latin typeface="Tajawal ExtraBold" panose="00000800000000000000" pitchFamily="2" charset="-78"/>
                <a:cs typeface="Tajawal ExtraBold" panose="00000800000000000000" pitchFamily="2" charset="-78"/>
              </a:rPr>
              <a:t>to get involved with their online publics</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4443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appear transparent, </a:t>
            </a:r>
          </a:p>
          <a:p>
            <a:pPr algn="ctr"/>
            <a:r>
              <a:rPr lang="en-US" sz="4000" b="1" dirty="0">
                <a:solidFill>
                  <a:srgbClr val="2E3957"/>
                </a:solidFill>
                <a:latin typeface="Tajawal ExtraBold" panose="00000800000000000000" pitchFamily="2" charset="-78"/>
                <a:cs typeface="Tajawal ExtraBold" panose="00000800000000000000" pitchFamily="2" charset="-78"/>
              </a:rPr>
              <a:t>visible and accessible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F7F7F7"/>
              </a:clrFrom>
              <a:clrTo>
                <a:srgbClr val="F7F7F7">
                  <a:alpha val="0"/>
                </a:srgbClr>
              </a:clrTo>
            </a:clrChange>
            <a:extLst>
              <a:ext uri="{28A0092B-C50C-407E-A947-70E740481C1C}">
                <a14:useLocalDpi xmlns:a14="http://schemas.microsoft.com/office/drawing/2010/main" val="0"/>
              </a:ext>
            </a:extLst>
          </a:blip>
          <a:srcRect l="17500" t="8296" r="18839" b="15600"/>
          <a:stretch/>
        </p:blipFill>
        <p:spPr>
          <a:xfrm>
            <a:off x="3997689" y="2555587"/>
            <a:ext cx="3994403" cy="3183394"/>
          </a:xfrm>
          <a:prstGeom prst="rect">
            <a:avLst/>
          </a:prstGeom>
        </p:spPr>
      </p:pic>
    </p:spTree>
    <p:extLst>
      <p:ext uri="{BB962C8B-B14F-4D97-AF65-F5344CB8AC3E}">
        <p14:creationId xmlns:p14="http://schemas.microsoft.com/office/powerpoint/2010/main" val="1602296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How to use social insights to inform decision-making </a:t>
            </a:r>
            <a:endParaRPr lang="en-US" sz="2400" b="1" dirty="0"/>
          </a:p>
          <a:p>
            <a:pPr algn="just"/>
            <a:r>
              <a:rPr lang="en-US" sz="2400" b="1" dirty="0"/>
              <a:t>Social media is a powerful source of </a:t>
            </a:r>
            <a:r>
              <a:rPr lang="en-US" sz="2400" b="1" dirty="0">
                <a:solidFill>
                  <a:srgbClr val="FF0000"/>
                </a:solidFill>
              </a:rPr>
              <a:t>inspiration and data </a:t>
            </a:r>
            <a:r>
              <a:rPr lang="en-US" sz="2400" b="1" dirty="0"/>
              <a:t>that can inform the best approach for your business </a:t>
            </a:r>
            <a:r>
              <a:rPr lang="en-US" sz="2400" b="1" dirty="0">
                <a:solidFill>
                  <a:srgbClr val="FF0000"/>
                </a:solidFill>
              </a:rPr>
              <a:t>during a crisis</a:t>
            </a:r>
            <a:r>
              <a:rPr lang="en-US" sz="2400" b="1" dirty="0"/>
              <a:t>—both in terms of new ideas to serve customers and strategic discussions</a:t>
            </a:r>
            <a:r>
              <a:rPr lang="ar-EG" sz="2400" dirty="0"/>
              <a:t>من حيث الأفكار الجديدة لخدمة العملاء أو المناقشات الإستراتيجية</a:t>
            </a:r>
            <a:r>
              <a:rPr lang="en-US" sz="2400" b="1" dirty="0"/>
              <a:t> to have within your organization. While social can certainly fuel a crisis, it can also be used to manage one.</a:t>
            </a:r>
            <a:r>
              <a:rPr lang="ar-EG" sz="2400" dirty="0"/>
              <a:t> في حين أن وسائل التواصل الاجتماعي يمكن أن تؤجج الأزمات بالتأكيد، إلا أنها يمكن استخدامها أيضًا لإدارة الأزمة.</a:t>
            </a:r>
            <a:endParaRPr lang="en-US" sz="2400" b="1" dirty="0"/>
          </a:p>
          <a:p>
            <a:pPr algn="just"/>
            <a:r>
              <a:rPr lang="en-US" sz="2400" b="1" dirty="0">
                <a:solidFill>
                  <a:srgbClr val="FF0000"/>
                </a:solidFill>
              </a:rPr>
              <a:t>What challenges are top of mind for your brand </a:t>
            </a:r>
            <a:r>
              <a:rPr lang="en-US" sz="2400" b="1" dirty="0"/>
              <a:t>right now? Use social to look at:</a:t>
            </a:r>
            <a:r>
              <a:rPr lang="ar-EG" sz="2000" b="1" dirty="0"/>
              <a:t>ما هي التحديات التي تتصدر اهتمامات علامتك التجارية الآن؟ استخدم وسائل التواصل الاجتماعي للنظر إلى:</a:t>
            </a:r>
            <a:endParaRPr lang="en-US" sz="2000" b="1" dirty="0"/>
          </a:p>
          <a:p>
            <a:pPr algn="just"/>
            <a:r>
              <a:rPr lang="en-US" sz="2400" b="1" dirty="0"/>
              <a:t>    What your target audience has to say about related topics</a:t>
            </a:r>
          </a:p>
          <a:p>
            <a:pPr algn="just"/>
            <a:r>
              <a:rPr lang="en-US" sz="2400" b="1" dirty="0"/>
              <a:t>    How competitors are responding</a:t>
            </a:r>
          </a:p>
          <a:p>
            <a:pPr algn="just"/>
            <a:r>
              <a:rPr lang="en-US" sz="2400" b="1" dirty="0"/>
              <a:t>    What the local community is searching for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50CB405-D7C3-DA61-7656-7DF55974B817}"/>
              </a:ext>
            </a:extLst>
          </p:cNvPr>
          <p:cNvSpPr txBox="1"/>
          <p:nvPr/>
        </p:nvSpPr>
        <p:spPr>
          <a:xfrm>
            <a:off x="8207828" y="1442984"/>
            <a:ext cx="3159826" cy="646331"/>
          </a:xfrm>
          <a:prstGeom prst="rect">
            <a:avLst/>
          </a:prstGeom>
          <a:noFill/>
        </p:spPr>
        <p:txBody>
          <a:bodyPr wrap="square">
            <a:spAutoFit/>
          </a:bodyPr>
          <a:lstStyle/>
          <a:p>
            <a:pPr algn="r" rtl="1"/>
            <a:r>
              <a:rPr lang="ar-EG" b="1" dirty="0">
                <a:solidFill>
                  <a:srgbClr val="FF0000"/>
                </a:solidFill>
              </a:rPr>
              <a:t>كيفية استخدام الرؤى الاجتماعية لإرشاد عملية صنع القرار</a:t>
            </a:r>
            <a:endParaRPr lang="en-US" b="1" dirty="0">
              <a:solidFill>
                <a:srgbClr val="FF0000"/>
              </a:solidFill>
            </a:endParaRPr>
          </a:p>
        </p:txBody>
      </p:sp>
    </p:spTree>
    <p:extLst>
      <p:ext uri="{BB962C8B-B14F-4D97-AF65-F5344CB8AC3E}">
        <p14:creationId xmlns:p14="http://schemas.microsoft.com/office/powerpoint/2010/main" val="333719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You can use </a:t>
            </a:r>
            <a:r>
              <a:rPr lang="en-US" sz="2400" b="1" dirty="0">
                <a:solidFill>
                  <a:srgbClr val="FF0000"/>
                </a:solidFill>
              </a:rPr>
              <a:t>social listening tools </a:t>
            </a:r>
            <a:r>
              <a:rPr lang="en-US" sz="2400" b="1" dirty="0">
                <a:solidFill>
                  <a:srgbClr val="0070C0"/>
                </a:solidFill>
              </a:rPr>
              <a:t>to evaluate </a:t>
            </a:r>
            <a:r>
              <a:rPr lang="en-US" sz="2400" b="1" dirty="0"/>
              <a:t>a wide spectrum of </a:t>
            </a:r>
            <a:r>
              <a:rPr lang="en-US" sz="2400" b="1" dirty="0">
                <a:solidFill>
                  <a:srgbClr val="0070C0"/>
                </a:solidFill>
              </a:rPr>
              <a:t>global social media messages</a:t>
            </a:r>
            <a:r>
              <a:rPr lang="en-US" sz="2400" b="1" dirty="0"/>
              <a:t>, or you can simply </a:t>
            </a:r>
            <a:r>
              <a:rPr lang="en-US" sz="2400" b="1" dirty="0">
                <a:solidFill>
                  <a:srgbClr val="0070C0"/>
                </a:solidFill>
              </a:rPr>
              <a:t>search for keywords </a:t>
            </a:r>
            <a:r>
              <a:rPr lang="en-US" sz="2400" b="1" dirty="0"/>
              <a:t>or </a:t>
            </a:r>
            <a:r>
              <a:rPr lang="en-US" sz="2400" b="1" dirty="0">
                <a:solidFill>
                  <a:srgbClr val="0070C0"/>
                </a:solidFill>
              </a:rPr>
              <a:t>hashtags</a:t>
            </a:r>
            <a:r>
              <a:rPr lang="en-US" sz="2400" b="1" dirty="0"/>
              <a:t> to find examples </a:t>
            </a:r>
            <a:r>
              <a:rPr lang="en-US" sz="2400" b="1" dirty="0">
                <a:solidFill>
                  <a:srgbClr val="0070C0"/>
                </a:solidFill>
              </a:rPr>
              <a:t>to inspire your next steps</a:t>
            </a:r>
            <a:r>
              <a:rPr lang="en-US" sz="2400" b="1" dirty="0"/>
              <a:t>.</a:t>
            </a:r>
          </a:p>
          <a:p>
            <a:pPr algn="just"/>
            <a:r>
              <a:rPr lang="en-US" sz="2400" b="1" dirty="0">
                <a:solidFill>
                  <a:srgbClr val="FF0000"/>
                </a:solidFill>
              </a:rPr>
              <a:t>Listening can help you mitigate a crisis by catching it early</a:t>
            </a:r>
            <a:r>
              <a:rPr lang="en-US" sz="2400" b="1" dirty="0"/>
              <a:t>. When a popular Twitter account unearthed insensitive Tweets written by a tenured </a:t>
            </a:r>
            <a:r>
              <a:rPr lang="en-US" sz="2400" b="1" dirty="0">
                <a:solidFill>
                  <a:srgbClr val="FF0000"/>
                </a:solidFill>
              </a:rPr>
              <a:t>I</a:t>
            </a:r>
            <a:r>
              <a:rPr lang="en-US" sz="2400" b="1" dirty="0"/>
              <a:t>ndiana </a:t>
            </a:r>
            <a:r>
              <a:rPr lang="en-US" sz="2400" b="1" dirty="0">
                <a:solidFill>
                  <a:srgbClr val="FF0000"/>
                </a:solidFill>
              </a:rPr>
              <a:t>U</a:t>
            </a:r>
            <a:r>
              <a:rPr lang="en-US" sz="2400" b="1" dirty="0"/>
              <a:t>niversity professor, </a:t>
            </a:r>
            <a:r>
              <a:rPr lang="en-US" sz="2400" b="1" dirty="0">
                <a:solidFill>
                  <a:srgbClr val="FF0000"/>
                </a:solidFill>
              </a:rPr>
              <a:t>IU</a:t>
            </a:r>
            <a:r>
              <a:rPr lang="en-US" sz="2400" b="1" dirty="0"/>
              <a:t> used Sprout’s Listening tools to monitor the topic. Within almost 24 hours of the conversation escalating, IU was able to present their listening data, quickly put out a statement from the provost condemning the professor’s Tweets and get ahead of a potential PR nightmare.</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7168CF4-F2E1-A8CC-60C9-4E61F71FEC6B}"/>
              </a:ext>
            </a:extLst>
          </p:cNvPr>
          <p:cNvSpPr txBox="1"/>
          <p:nvPr/>
        </p:nvSpPr>
        <p:spPr>
          <a:xfrm>
            <a:off x="3359485" y="1979060"/>
            <a:ext cx="2214230" cy="369332"/>
          </a:xfrm>
          <a:prstGeom prst="rect">
            <a:avLst/>
          </a:prstGeom>
          <a:noFill/>
        </p:spPr>
        <p:txBody>
          <a:bodyPr wrap="square">
            <a:spAutoFit/>
          </a:bodyPr>
          <a:lstStyle/>
          <a:p>
            <a:pPr algn="r" rtl="1"/>
            <a:r>
              <a:rPr lang="en-US" b="1" dirty="0" err="1"/>
              <a:t>أدوات</a:t>
            </a:r>
            <a:r>
              <a:rPr lang="en-US" b="1" dirty="0"/>
              <a:t> </a:t>
            </a:r>
            <a:r>
              <a:rPr lang="en-US" b="1" dirty="0" err="1"/>
              <a:t>الاستماع</a:t>
            </a:r>
            <a:r>
              <a:rPr lang="en-US" b="1" dirty="0"/>
              <a:t> </a:t>
            </a:r>
            <a:r>
              <a:rPr lang="en-US" b="1" dirty="0" err="1"/>
              <a:t>الاجتماعي</a:t>
            </a:r>
            <a:endParaRPr lang="en-US" b="1" dirty="0"/>
          </a:p>
        </p:txBody>
      </p:sp>
      <p:sp>
        <p:nvSpPr>
          <p:cNvPr id="10" name="TextBox 9">
            <a:extLst>
              <a:ext uri="{FF2B5EF4-FFF2-40B4-BE49-F238E27FC236}">
                <a16:creationId xmlns:a16="http://schemas.microsoft.com/office/drawing/2014/main" id="{65A3D78A-FFA4-23A8-3D80-D1C0A8425079}"/>
              </a:ext>
            </a:extLst>
          </p:cNvPr>
          <p:cNvSpPr txBox="1"/>
          <p:nvPr/>
        </p:nvSpPr>
        <p:spPr>
          <a:xfrm>
            <a:off x="3168473" y="5589675"/>
            <a:ext cx="8656061" cy="1200329"/>
          </a:xfrm>
          <a:prstGeom prst="rect">
            <a:avLst/>
          </a:prstGeom>
          <a:solidFill>
            <a:schemeClr val="accent4">
              <a:lumMod val="20000"/>
              <a:lumOff val="80000"/>
            </a:schemeClr>
          </a:solidFill>
        </p:spPr>
        <p:txBody>
          <a:bodyPr wrap="square">
            <a:spAutoFit/>
          </a:bodyPr>
          <a:lstStyle/>
          <a:p>
            <a:pPr algn="just" rtl="1"/>
            <a:r>
              <a:rPr lang="en-US" b="1" dirty="0" err="1"/>
              <a:t>عندما</a:t>
            </a:r>
            <a:r>
              <a:rPr lang="en-US" b="1" dirty="0"/>
              <a:t> </a:t>
            </a:r>
            <a:r>
              <a:rPr lang="en-US" b="1" dirty="0" err="1"/>
              <a:t>اكتشف</a:t>
            </a:r>
            <a:r>
              <a:rPr lang="en-US" b="1" dirty="0"/>
              <a:t> </a:t>
            </a:r>
            <a:r>
              <a:rPr lang="en-US" b="1" dirty="0" err="1"/>
              <a:t>أحد</a:t>
            </a:r>
            <a:r>
              <a:rPr lang="en-US" b="1" dirty="0"/>
              <a:t> </a:t>
            </a:r>
            <a:r>
              <a:rPr lang="en-US" b="1" dirty="0" err="1"/>
              <a:t>حسابات</a:t>
            </a:r>
            <a:r>
              <a:rPr lang="en-US" b="1" dirty="0"/>
              <a:t> </a:t>
            </a:r>
            <a:r>
              <a:rPr lang="en-US" b="1" dirty="0" err="1"/>
              <a:t>تويتر</a:t>
            </a:r>
            <a:r>
              <a:rPr lang="en-US" b="1" dirty="0"/>
              <a:t> </a:t>
            </a:r>
            <a:r>
              <a:rPr lang="en-US" b="1" dirty="0" err="1"/>
              <a:t>الشهيرة</a:t>
            </a:r>
            <a:r>
              <a:rPr lang="en-US" b="1" dirty="0"/>
              <a:t> </a:t>
            </a:r>
            <a:r>
              <a:rPr lang="en-US" b="1" dirty="0" err="1"/>
              <a:t>تغريدات</a:t>
            </a:r>
            <a:r>
              <a:rPr lang="en-US" b="1" dirty="0"/>
              <a:t> </a:t>
            </a:r>
            <a:r>
              <a:rPr lang="en-US" b="1" dirty="0" err="1"/>
              <a:t>غير</a:t>
            </a:r>
            <a:r>
              <a:rPr lang="en-US" b="1" dirty="0"/>
              <a:t> </a:t>
            </a:r>
            <a:r>
              <a:rPr lang="en-US" b="1" dirty="0" err="1"/>
              <a:t>حساسة</a:t>
            </a:r>
            <a:r>
              <a:rPr lang="en-US" b="1" dirty="0"/>
              <a:t> </a:t>
            </a:r>
            <a:r>
              <a:rPr lang="en-US" b="1" dirty="0" err="1"/>
              <a:t>كتبها</a:t>
            </a:r>
            <a:r>
              <a:rPr lang="en-US" b="1" dirty="0"/>
              <a:t> </a:t>
            </a:r>
            <a:r>
              <a:rPr lang="en-US" b="1" dirty="0" err="1"/>
              <a:t>أستاذ</a:t>
            </a:r>
            <a:r>
              <a:rPr lang="en-US" b="1" dirty="0"/>
              <a:t> </a:t>
            </a:r>
            <a:r>
              <a:rPr lang="en-US" b="1" dirty="0" err="1"/>
              <a:t>دائم</a:t>
            </a:r>
            <a:r>
              <a:rPr lang="en-US" b="1" dirty="0"/>
              <a:t> في </a:t>
            </a:r>
            <a:r>
              <a:rPr lang="en-US" b="1" dirty="0" err="1"/>
              <a:t>جامعة</a:t>
            </a:r>
            <a:r>
              <a:rPr lang="en-US" b="1" dirty="0"/>
              <a:t> </a:t>
            </a:r>
            <a:r>
              <a:rPr lang="en-US" b="1" dirty="0" err="1"/>
              <a:t>إنديانا</a:t>
            </a:r>
            <a:r>
              <a:rPr lang="en-US" b="1" dirty="0"/>
              <a:t>، </a:t>
            </a:r>
            <a:r>
              <a:rPr lang="en-US" b="1" dirty="0" err="1"/>
              <a:t>استخدمت</a:t>
            </a:r>
            <a:r>
              <a:rPr lang="en-US" b="1" dirty="0"/>
              <a:t> IU </a:t>
            </a:r>
            <a:r>
              <a:rPr lang="en-US" b="1" dirty="0" err="1"/>
              <a:t>أدوات</a:t>
            </a:r>
            <a:r>
              <a:rPr lang="en-US" b="1" dirty="0"/>
              <a:t> </a:t>
            </a:r>
            <a:r>
              <a:rPr lang="en-US" b="1" dirty="0" err="1"/>
              <a:t>الاستماع</a:t>
            </a:r>
            <a:r>
              <a:rPr lang="en-US" b="1" dirty="0"/>
              <a:t> الخاصة بـ Sprout </a:t>
            </a:r>
            <a:r>
              <a:rPr lang="en-US" b="1" dirty="0" err="1"/>
              <a:t>لمراقبة</a:t>
            </a:r>
            <a:r>
              <a:rPr lang="en-US" b="1" dirty="0"/>
              <a:t> </a:t>
            </a:r>
            <a:r>
              <a:rPr lang="en-US" b="1" dirty="0" err="1"/>
              <a:t>الموضوع</a:t>
            </a:r>
            <a:r>
              <a:rPr lang="en-US" b="1" dirty="0"/>
              <a:t>. في </a:t>
            </a:r>
            <a:r>
              <a:rPr lang="en-US" b="1" dirty="0" err="1"/>
              <a:t>غضون</a:t>
            </a:r>
            <a:r>
              <a:rPr lang="en-US" b="1" dirty="0"/>
              <a:t> 24 </a:t>
            </a:r>
            <a:r>
              <a:rPr lang="en-US" b="1" dirty="0" err="1"/>
              <a:t>ساعة</a:t>
            </a:r>
            <a:r>
              <a:rPr lang="en-US" b="1" dirty="0"/>
              <a:t> </a:t>
            </a:r>
            <a:r>
              <a:rPr lang="en-US" b="1" dirty="0" err="1"/>
              <a:t>تقريبًا</a:t>
            </a:r>
            <a:r>
              <a:rPr lang="en-US" b="1" dirty="0"/>
              <a:t> من </a:t>
            </a:r>
            <a:r>
              <a:rPr lang="en-US" b="1" dirty="0" err="1"/>
              <a:t>تصاعد</a:t>
            </a:r>
            <a:r>
              <a:rPr lang="en-US" b="1" dirty="0"/>
              <a:t> </a:t>
            </a:r>
            <a:r>
              <a:rPr lang="en-US" b="1" dirty="0" err="1"/>
              <a:t>المحادثة</a:t>
            </a:r>
            <a:r>
              <a:rPr lang="en-US" b="1" dirty="0"/>
              <a:t>، </a:t>
            </a:r>
            <a:r>
              <a:rPr lang="en-US" b="1" dirty="0" err="1"/>
              <a:t>تمكنت</a:t>
            </a:r>
            <a:r>
              <a:rPr lang="en-US" b="1" dirty="0"/>
              <a:t> IU من تقديم </a:t>
            </a:r>
            <a:r>
              <a:rPr lang="en-US" b="1" dirty="0" err="1"/>
              <a:t>بيانات</a:t>
            </a:r>
            <a:r>
              <a:rPr lang="en-US" b="1" dirty="0"/>
              <a:t> </a:t>
            </a:r>
            <a:r>
              <a:rPr lang="en-US" b="1" dirty="0" err="1"/>
              <a:t>الاستماع</a:t>
            </a:r>
            <a:r>
              <a:rPr lang="en-US" b="1" dirty="0"/>
              <a:t> الخاصة </a:t>
            </a:r>
            <a:r>
              <a:rPr lang="en-US" b="1" dirty="0" err="1"/>
              <a:t>بها</a:t>
            </a:r>
            <a:r>
              <a:rPr lang="en-US" b="1" dirty="0"/>
              <a:t>، </a:t>
            </a:r>
            <a:r>
              <a:rPr lang="en-US" b="1" dirty="0" err="1"/>
              <a:t>وسرعان</a:t>
            </a:r>
            <a:r>
              <a:rPr lang="en-US" b="1" dirty="0"/>
              <a:t> </a:t>
            </a:r>
            <a:r>
              <a:rPr lang="en-US" b="1" dirty="0" err="1"/>
              <a:t>ما</a:t>
            </a:r>
            <a:r>
              <a:rPr lang="en-US" b="1" dirty="0"/>
              <a:t> </a:t>
            </a:r>
            <a:r>
              <a:rPr lang="en-US" b="1" dirty="0" err="1"/>
              <a:t>أصدرت</a:t>
            </a:r>
            <a:r>
              <a:rPr lang="en-US" b="1" dirty="0"/>
              <a:t> </a:t>
            </a:r>
            <a:r>
              <a:rPr lang="en-US" b="1" dirty="0" err="1"/>
              <a:t>بيانًا</a:t>
            </a:r>
            <a:r>
              <a:rPr lang="en-US" b="1" dirty="0"/>
              <a:t> من </a:t>
            </a:r>
            <a:r>
              <a:rPr lang="en-US" b="1" dirty="0" err="1"/>
              <a:t>العميد</a:t>
            </a:r>
            <a:r>
              <a:rPr lang="en-US" b="1" dirty="0"/>
              <a:t> </a:t>
            </a:r>
            <a:r>
              <a:rPr lang="en-US" b="1" dirty="0" err="1"/>
              <a:t>يدين</a:t>
            </a:r>
            <a:r>
              <a:rPr lang="en-US" b="1" dirty="0"/>
              <a:t> </a:t>
            </a:r>
            <a:r>
              <a:rPr lang="en-US" b="1" dirty="0" err="1"/>
              <a:t>تغريدات</a:t>
            </a:r>
            <a:r>
              <a:rPr lang="en-US" b="1" dirty="0"/>
              <a:t> </a:t>
            </a:r>
            <a:r>
              <a:rPr lang="en-US" b="1" dirty="0" err="1"/>
              <a:t>الأستاذ</a:t>
            </a:r>
            <a:r>
              <a:rPr lang="en-US" b="1" dirty="0"/>
              <a:t>، </a:t>
            </a:r>
            <a:r>
              <a:rPr lang="en-US" b="1" dirty="0" err="1"/>
              <a:t>وتجاوز</a:t>
            </a:r>
            <a:r>
              <a:rPr lang="en-US" b="1" dirty="0"/>
              <a:t> </a:t>
            </a:r>
            <a:r>
              <a:rPr lang="en-US" b="1" dirty="0" err="1"/>
              <a:t>كابوس</a:t>
            </a:r>
            <a:r>
              <a:rPr lang="en-US" b="1" dirty="0"/>
              <a:t> </a:t>
            </a:r>
            <a:r>
              <a:rPr lang="en-US" b="1" dirty="0" err="1"/>
              <a:t>العلاقات</a:t>
            </a:r>
            <a:r>
              <a:rPr lang="en-US" b="1" dirty="0"/>
              <a:t> </a:t>
            </a:r>
            <a:r>
              <a:rPr lang="en-US" b="1" dirty="0" err="1"/>
              <a:t>العامة</a:t>
            </a:r>
            <a:r>
              <a:rPr lang="en-US" b="1" dirty="0"/>
              <a:t> </a:t>
            </a:r>
            <a:r>
              <a:rPr lang="en-US" b="1" dirty="0" err="1"/>
              <a:t>المحتمل</a:t>
            </a:r>
            <a:r>
              <a:rPr lang="en-US" b="1" dirty="0"/>
              <a:t>.</a:t>
            </a:r>
          </a:p>
        </p:txBody>
      </p:sp>
    </p:spTree>
    <p:extLst>
      <p:ext uri="{BB962C8B-B14F-4D97-AF65-F5344CB8AC3E}">
        <p14:creationId xmlns:p14="http://schemas.microsoft.com/office/powerpoint/2010/main" val="377369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9CB9F562-14B0-DB11-9562-8EB8720DD6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0068" y="1289663"/>
            <a:ext cx="9911863" cy="5562499"/>
          </a:xfrm>
          <a:prstGeom prst="rect">
            <a:avLst/>
          </a:prstGeom>
        </p:spPr>
      </p:pic>
      <p:sp>
        <p:nvSpPr>
          <p:cNvPr id="9" name="Explosion: 8 Points 8">
            <a:extLst>
              <a:ext uri="{FF2B5EF4-FFF2-40B4-BE49-F238E27FC236}">
                <a16:creationId xmlns:a16="http://schemas.microsoft.com/office/drawing/2014/main" id="{2B1CE46E-DC79-9EE7-3B7E-34943E171F44}"/>
              </a:ext>
            </a:extLst>
          </p:cNvPr>
          <p:cNvSpPr/>
          <p:nvPr/>
        </p:nvSpPr>
        <p:spPr>
          <a:xfrm>
            <a:off x="6415308" y="77673"/>
            <a:ext cx="2275368" cy="1279030"/>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264883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2677656"/>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Package these insights into a </a:t>
            </a:r>
            <a:r>
              <a:rPr lang="en-US" sz="2400" b="1" dirty="0">
                <a:solidFill>
                  <a:srgbClr val="FF0000"/>
                </a:solidFill>
              </a:rPr>
              <a:t>report </a:t>
            </a:r>
            <a:r>
              <a:rPr lang="en-US" sz="2400" b="1" dirty="0"/>
              <a:t>that you can </a:t>
            </a:r>
            <a:r>
              <a:rPr lang="en-US" sz="2400" b="1" dirty="0">
                <a:solidFill>
                  <a:srgbClr val="FF0000"/>
                </a:solidFill>
              </a:rPr>
              <a:t>share with </a:t>
            </a:r>
            <a:r>
              <a:rPr lang="en-US" sz="2400" b="1" dirty="0"/>
              <a:t>the rest of your </a:t>
            </a:r>
            <a:r>
              <a:rPr lang="en-US" sz="2400" b="1" dirty="0">
                <a:solidFill>
                  <a:srgbClr val="FF0000"/>
                </a:solidFill>
              </a:rPr>
              <a:t>team</a:t>
            </a:r>
            <a:r>
              <a:rPr lang="en-US" sz="2400" b="1" dirty="0"/>
              <a:t>. Include high-level takeaways about the </a:t>
            </a:r>
            <a:r>
              <a:rPr lang="en-US" sz="2400" b="1" dirty="0">
                <a:solidFill>
                  <a:srgbClr val="FF0000"/>
                </a:solidFill>
              </a:rPr>
              <a:t>social conversation </a:t>
            </a:r>
            <a:r>
              <a:rPr lang="en-US" sz="2400" b="1" dirty="0"/>
              <a:t>as well as </a:t>
            </a:r>
            <a:r>
              <a:rPr lang="en-US" sz="2400" b="1" dirty="0">
                <a:solidFill>
                  <a:srgbClr val="00B0F0"/>
                </a:solidFill>
              </a:rPr>
              <a:t>examples of messages </a:t>
            </a:r>
            <a:r>
              <a:rPr lang="en-US" sz="2400" b="1" dirty="0"/>
              <a:t>so your team members who aren’t on the social front lines can hear </a:t>
            </a:r>
            <a:r>
              <a:rPr lang="en-US" sz="2400" b="1" dirty="0">
                <a:solidFill>
                  <a:srgbClr val="00B0F0"/>
                </a:solidFill>
              </a:rPr>
              <a:t>from people in their own words</a:t>
            </a:r>
            <a:r>
              <a:rPr lang="en-US" sz="2400" b="1" dirty="0"/>
              <a:t>. Make sure to share this report along with </a:t>
            </a:r>
            <a:r>
              <a:rPr lang="en-US" sz="2400" b="1" dirty="0">
                <a:solidFill>
                  <a:srgbClr val="FF0000"/>
                </a:solidFill>
              </a:rPr>
              <a:t>your own recommendations</a:t>
            </a:r>
            <a:r>
              <a:rPr lang="en-US" sz="2400" b="1" dirty="0"/>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706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accessibility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10" b="810"/>
          <a:stretch/>
        </p:blipFill>
        <p:spPr>
          <a:xfrm>
            <a:off x="3384855" y="2612914"/>
            <a:ext cx="5223059" cy="2904310"/>
          </a:xfrm>
          <a:prstGeom prst="rect">
            <a:avLst/>
          </a:prstGeom>
        </p:spPr>
      </p:pic>
    </p:spTree>
    <p:extLst>
      <p:ext uri="{BB962C8B-B14F-4D97-AF65-F5344CB8AC3E}">
        <p14:creationId xmlns:p14="http://schemas.microsoft.com/office/powerpoint/2010/main" val="6494638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308872"/>
          </a:xfrm>
          <a:prstGeom prst="rect">
            <a:avLst/>
          </a:prstGeom>
          <a:noFill/>
        </p:spPr>
        <p:txBody>
          <a:bodyPr wrap="square" rtlCol="0">
            <a:spAutoFit/>
          </a:bodyPr>
          <a:lstStyle/>
          <a:p>
            <a:r>
              <a:rPr lang="en-US" sz="2600" b="1" dirty="0"/>
              <a:t>What is social media accessibility?</a:t>
            </a:r>
            <a:r>
              <a:rPr lang="ar-EG" sz="2600" b="1" dirty="0"/>
              <a:t> ما هي إمكانية الوصول إلى وسائل التواصل الاجتماعي؟</a:t>
            </a:r>
            <a:endParaRPr lang="en-US" sz="2600" b="1" dirty="0"/>
          </a:p>
          <a:p>
            <a:endParaRPr lang="en-US" sz="1200" b="1" dirty="0"/>
          </a:p>
          <a:p>
            <a:r>
              <a:rPr lang="en-US" sz="2600" b="1" dirty="0">
                <a:solidFill>
                  <a:srgbClr val="FF0000"/>
                </a:solidFill>
              </a:rPr>
              <a:t>Social media accessibility </a:t>
            </a:r>
            <a:r>
              <a:rPr lang="en-US" sz="2600" b="1" dirty="0"/>
              <a:t>is the practice of </a:t>
            </a:r>
            <a:r>
              <a:rPr lang="en-US" sz="2600" b="1" dirty="0">
                <a:solidFill>
                  <a:srgbClr val="0070C0"/>
                </a:solidFill>
              </a:rPr>
              <a:t>designing and developing social media content and posts that provide a smooth, inclusive experience for everyone</a:t>
            </a:r>
            <a:r>
              <a:rPr lang="en-US" sz="2600" b="1" dirty="0"/>
              <a:t>—including for you, the marketer.</a:t>
            </a:r>
          </a:p>
          <a:p>
            <a:endParaRPr lang="en-US" sz="2600" b="1" dirty="0"/>
          </a:p>
          <a:p>
            <a:r>
              <a:rPr lang="en-US" sz="2600" b="1" dirty="0">
                <a:solidFill>
                  <a:srgbClr val="FF0000"/>
                </a:solidFill>
              </a:rPr>
              <a:t>Non-accessible content </a:t>
            </a:r>
            <a:r>
              <a:rPr lang="en-US" sz="2600" b="1" dirty="0"/>
              <a:t>can cause all sorts of</a:t>
            </a:r>
            <a:r>
              <a:rPr lang="en-US" sz="2600" b="1" dirty="0">
                <a:solidFill>
                  <a:srgbClr val="0070C0"/>
                </a:solidFill>
              </a:rPr>
              <a:t> annoying, disruptive experiences—like videos with a lot of background noise </a:t>
            </a:r>
            <a:r>
              <a:rPr lang="en-US" sz="2600" b="1" dirty="0"/>
              <a:t>that don’t use captions. </a:t>
            </a:r>
            <a:r>
              <a:rPr lang="en-US" sz="2600" b="1" dirty="0">
                <a:solidFill>
                  <a:srgbClr val="C00000"/>
                </a:solidFill>
              </a:rPr>
              <a:t>Creating more accessible social content is truly a win-win for everyone involved—from you, to your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62760"/>
          </a:xfrm>
          <a:prstGeom prst="rect">
            <a:avLst/>
          </a:prstGeom>
          <a:noFill/>
        </p:spPr>
        <p:txBody>
          <a:bodyPr wrap="square" rtlCol="0">
            <a:spAutoFit/>
          </a:bodyPr>
          <a:lstStyle/>
          <a:p>
            <a:r>
              <a:rPr lang="en-US" sz="2600" b="1" dirty="0"/>
              <a:t>Here are </a:t>
            </a:r>
            <a:r>
              <a:rPr lang="en-US" sz="2600" b="1" dirty="0">
                <a:solidFill>
                  <a:srgbClr val="C00000"/>
                </a:solidFill>
              </a:rPr>
              <a:t>8 social media accessibility best practices </a:t>
            </a:r>
            <a:r>
              <a:rPr lang="en-US" sz="2600" b="1" dirty="0"/>
              <a:t>and tips you can start implementing today:</a:t>
            </a:r>
          </a:p>
          <a:p>
            <a:r>
              <a:rPr lang="en-US" sz="2600" b="1" dirty="0"/>
              <a:t>    Add alt text to images (Short Image description)</a:t>
            </a:r>
          </a:p>
          <a:p>
            <a:r>
              <a:rPr lang="en-US" sz="2600" b="1" dirty="0"/>
              <a:t>    Make your text accessible</a:t>
            </a:r>
          </a:p>
          <a:p>
            <a:r>
              <a:rPr lang="en-US" sz="2600" b="1" dirty="0"/>
              <a:t>    Be mindful of emojis</a:t>
            </a:r>
          </a:p>
          <a:p>
            <a:r>
              <a:rPr lang="en-US" sz="2600" b="1" dirty="0"/>
              <a:t>    Add closed captions and subtitles to videos</a:t>
            </a:r>
          </a:p>
          <a:p>
            <a:r>
              <a:rPr lang="en-US" sz="2600" b="1" dirty="0"/>
              <a:t>    Make your visual content accessible</a:t>
            </a:r>
          </a:p>
          <a:p>
            <a:r>
              <a:rPr lang="en-US" sz="2600" b="1" dirty="0"/>
              <a:t>    Use inclusive language</a:t>
            </a:r>
          </a:p>
          <a:p>
            <a:r>
              <a:rPr lang="en-US" sz="2600" b="1" dirty="0"/>
              <a:t>    Prioritize inclusivity in your images</a:t>
            </a:r>
            <a:endParaRPr lang="ar-EG" sz="2600" b="1" dirty="0"/>
          </a:p>
          <a:p>
            <a:r>
              <a:rPr lang="ar-EG" sz="2400" b="1" dirty="0"/>
              <a:t>إعطاء الأولوية للشمولية في الصور الخاصة بك (الخدمات والأشخاص)</a:t>
            </a:r>
            <a:endParaRPr lang="en-US" sz="2400" b="1" dirty="0"/>
          </a:p>
          <a:p>
            <a:r>
              <a:rPr lang="en-US" sz="2600" b="1" dirty="0"/>
              <a:t>    Make accessibility and inclusion part of your routine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FE61ADE-AFA8-5BC0-A0B4-CFB497F3203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39200" y="2913434"/>
            <a:ext cx="4252800" cy="2126400"/>
          </a:xfrm>
          <a:prstGeom prst="rect">
            <a:avLst/>
          </a:prstGeom>
        </p:spPr>
      </p:pic>
      <p:sp>
        <p:nvSpPr>
          <p:cNvPr id="10" name="TextBox 9">
            <a:extLst>
              <a:ext uri="{FF2B5EF4-FFF2-40B4-BE49-F238E27FC236}">
                <a16:creationId xmlns:a16="http://schemas.microsoft.com/office/drawing/2014/main" id="{C49B800E-D053-21AF-72A3-CDD0A3E82490}"/>
              </a:ext>
            </a:extLst>
          </p:cNvPr>
          <p:cNvSpPr txBox="1"/>
          <p:nvPr/>
        </p:nvSpPr>
        <p:spPr>
          <a:xfrm>
            <a:off x="3987208" y="6090080"/>
            <a:ext cx="3577373" cy="369332"/>
          </a:xfrm>
          <a:prstGeom prst="rect">
            <a:avLst/>
          </a:prstGeom>
          <a:noFill/>
        </p:spPr>
        <p:txBody>
          <a:bodyPr wrap="square">
            <a:spAutoFit/>
          </a:bodyPr>
          <a:lstStyle/>
          <a:p>
            <a:pPr algn="r" rtl="1"/>
            <a:r>
              <a:rPr lang="en-US" b="1" dirty="0" err="1"/>
              <a:t>تستفيد</a:t>
            </a:r>
            <a:r>
              <a:rPr lang="en-US" b="1" dirty="0"/>
              <a:t> </a:t>
            </a:r>
            <a:r>
              <a:rPr lang="en-US" b="1" dirty="0" err="1"/>
              <a:t>جميع</a:t>
            </a:r>
            <a:r>
              <a:rPr lang="en-US" b="1" dirty="0"/>
              <a:t> </a:t>
            </a:r>
            <a:r>
              <a:rPr lang="en-US" b="1" dirty="0" err="1"/>
              <a:t>الجماهير</a:t>
            </a:r>
            <a:r>
              <a:rPr lang="en-US" b="1" dirty="0"/>
              <a:t> من </a:t>
            </a:r>
            <a:r>
              <a:rPr lang="en-US" b="1" dirty="0" err="1"/>
              <a:t>التصميم</a:t>
            </a:r>
            <a:r>
              <a:rPr lang="en-US" b="1" dirty="0"/>
              <a:t> </a:t>
            </a:r>
            <a:r>
              <a:rPr lang="en-US" b="1" dirty="0" err="1"/>
              <a:t>الشامل</a:t>
            </a:r>
            <a:endParaRPr lang="en-US" b="1" dirty="0"/>
          </a:p>
        </p:txBody>
      </p:sp>
    </p:spTree>
    <p:extLst>
      <p:ext uri="{BB962C8B-B14F-4D97-AF65-F5344CB8AC3E}">
        <p14:creationId xmlns:p14="http://schemas.microsoft.com/office/powerpoint/2010/main" val="127191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 24/7 information stream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000000"/>
              </a:clrFrom>
              <a:clrTo>
                <a:srgbClr val="000000">
                  <a:alpha val="0"/>
                </a:srgbClr>
              </a:clrTo>
            </a:clrChange>
            <a:extLst>
              <a:ext uri="{28A0092B-C50C-407E-A947-70E740481C1C}">
                <a14:useLocalDpi xmlns:a14="http://schemas.microsoft.com/office/drawing/2010/main" val="0"/>
              </a:ext>
            </a:extLst>
          </a:blip>
          <a:srcRect t="14061" b="14061"/>
          <a:stretch/>
        </p:blipFill>
        <p:spPr>
          <a:xfrm>
            <a:off x="3384855" y="2612914"/>
            <a:ext cx="5223059" cy="2904310"/>
          </a:xfrm>
          <a:prstGeom prst="rect">
            <a:avLst/>
          </a:prstGeom>
        </p:spPr>
      </p:pic>
    </p:spTree>
    <p:extLst>
      <p:ext uri="{BB962C8B-B14F-4D97-AF65-F5344CB8AC3E}">
        <p14:creationId xmlns:p14="http://schemas.microsoft.com/office/powerpoint/2010/main" val="29807195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01205"/>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for business is important—particularly when your brand is managing a crisis. When an emergency strikes, your social feeds should help mitigate the problem, serve as a way to stay in touch with customers, and help create a feeling of consistency. But it takes some finesse. After all, we’ve all seen how badly a mismanaged crisis can play out on social media.</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Monitor Social Media 24/7</a:t>
            </a:r>
          </a:p>
          <a:p>
            <a:pPr algn="just"/>
            <a:r>
              <a:rPr lang="en-US" sz="2100" b="1" dirty="0">
                <a:solidFill>
                  <a:srgbClr val="2D3956"/>
                </a:solidFill>
                <a:latin typeface="Tajawal ExtraBold" panose="00000800000000000000" pitchFamily="2" charset="-78"/>
                <a:cs typeface="Tajawal ExtraBold" panose="00000800000000000000" pitchFamily="2" charset="-78"/>
              </a:rPr>
              <a:t>One of the best ways to ensure a quick response? Have employees monitor your social media feeds at all times. You need dedicated resources for 24/7 monitoring of crises, customer questions and complaints, and opportunities—because you never know when your organization might actually benefit from an unexpected incident.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012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0887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C0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r>
              <a:rPr lang="en-US" sz="2100" b="1" dirty="0">
                <a:solidFill>
                  <a:srgbClr val="C00000"/>
                </a:solidFill>
                <a:latin typeface="Tajawal ExtraBold" panose="00000800000000000000" pitchFamily="2" charset="-78"/>
                <a:cs typeface="Tajawal ExtraBold" panose="00000800000000000000" pitchFamily="2" charset="-78"/>
              </a:rPr>
              <a:t>Social media monitoring </a:t>
            </a:r>
            <a:r>
              <a:rPr lang="en-US" sz="2100" b="1" dirty="0">
                <a:solidFill>
                  <a:srgbClr val="0070C0"/>
                </a:solidFill>
                <a:latin typeface="Tajawal ExtraBold" panose="00000800000000000000" pitchFamily="2" charset="-78"/>
                <a:cs typeface="Tajawal ExtraBold" panose="00000800000000000000" pitchFamily="2" charset="-78"/>
              </a:rPr>
              <a:t>is </a:t>
            </a:r>
            <a:r>
              <a:rPr lang="en-US" sz="2100" b="1" dirty="0">
                <a:solidFill>
                  <a:srgbClr val="C00000"/>
                </a:solidFill>
                <a:latin typeface="Tajawal ExtraBold" panose="00000800000000000000" pitchFamily="2" charset="-78"/>
                <a:cs typeface="Tajawal ExtraBold" panose="00000800000000000000" pitchFamily="2" charset="-78"/>
              </a:rPr>
              <a:t>keyword monitoring </a:t>
            </a:r>
            <a:r>
              <a:rPr lang="en-US" sz="2100" b="1" dirty="0">
                <a:solidFill>
                  <a:srgbClr val="0070C0"/>
                </a:solidFill>
                <a:latin typeface="Tajawal ExtraBold" panose="00000800000000000000" pitchFamily="2" charset="-78"/>
                <a:cs typeface="Tajawal ExtraBold" panose="00000800000000000000" pitchFamily="2" charset="-78"/>
              </a:rPr>
              <a:t>on social media platforms to search for mentions of predefined keywords</a:t>
            </a:r>
            <a:r>
              <a:rPr lang="en-US" sz="2100" b="1" dirty="0">
                <a:solidFill>
                  <a:srgbClr val="2D3956"/>
                </a:solidFill>
                <a:latin typeface="Tajawal ExtraBold" panose="00000800000000000000" pitchFamily="2" charset="-78"/>
                <a:cs typeface="Tajawal ExtraBold" panose="00000800000000000000" pitchFamily="2" charset="-78"/>
              </a:rPr>
              <a:t>. What keywords are worth tracking? In business, they could be connected to:</a:t>
            </a:r>
          </a:p>
          <a:p>
            <a:pPr lvl="1" algn="just"/>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Furthermore, social media monitoring tools have plenty of analytical features that get you heaps of data and insights about monitored keywords.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Some of them include: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Metrics of volume</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engagement</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sentiment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influence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reach and online presence</a:t>
            </a:r>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910420E-7336-D9A4-4AF0-B7A411684E70}"/>
              </a:ext>
            </a:extLst>
          </p:cNvPr>
          <p:cNvSpPr txBox="1"/>
          <p:nvPr/>
        </p:nvSpPr>
        <p:spPr>
          <a:xfrm>
            <a:off x="7115446" y="3260466"/>
            <a:ext cx="3304631" cy="2125069"/>
          </a:xfrm>
          <a:prstGeom prst="rect">
            <a:avLst/>
          </a:prstGeom>
          <a:noFill/>
        </p:spPr>
        <p:txBody>
          <a:bodyPr wrap="square">
            <a:spAutoFit/>
          </a:bodyPr>
          <a:lstStyle/>
          <a:p>
            <a:pPr algn="r" rtl="1">
              <a:lnSpc>
                <a:spcPct val="150000"/>
              </a:lnSpc>
            </a:pPr>
            <a:r>
              <a:rPr lang="en-US" b="1" dirty="0" err="1"/>
              <a:t>مقاييس</a:t>
            </a:r>
            <a:r>
              <a:rPr lang="en-US" b="1" dirty="0"/>
              <a:t> </a:t>
            </a:r>
            <a:r>
              <a:rPr lang="en-US" b="1" dirty="0" err="1"/>
              <a:t>الحجم</a:t>
            </a:r>
            <a:r>
              <a:rPr lang="en-US" b="1" dirty="0"/>
              <a:t>     </a:t>
            </a:r>
          </a:p>
          <a:p>
            <a:pPr algn="r" rtl="1">
              <a:lnSpc>
                <a:spcPct val="150000"/>
              </a:lnSpc>
            </a:pPr>
            <a:r>
              <a:rPr lang="en-US" b="1" dirty="0" err="1"/>
              <a:t>مقاييس</a:t>
            </a:r>
            <a:r>
              <a:rPr lang="en-US" b="1" dirty="0"/>
              <a:t> </a:t>
            </a:r>
            <a:r>
              <a:rPr lang="en-US" b="1" dirty="0" err="1"/>
              <a:t>المشاركة</a:t>
            </a:r>
            <a:r>
              <a:rPr lang="en-US" b="1" dirty="0"/>
              <a:t>     </a:t>
            </a:r>
          </a:p>
          <a:p>
            <a:pPr algn="r" rtl="1">
              <a:lnSpc>
                <a:spcPct val="150000"/>
              </a:lnSpc>
            </a:pPr>
            <a:r>
              <a:rPr lang="en-US" b="1" dirty="0" err="1"/>
              <a:t>مقاييس</a:t>
            </a:r>
            <a:r>
              <a:rPr lang="en-US" b="1" dirty="0"/>
              <a:t> </a:t>
            </a:r>
            <a:r>
              <a:rPr lang="en-US" b="1" dirty="0" err="1"/>
              <a:t>المشاعر</a:t>
            </a:r>
            <a:r>
              <a:rPr lang="en-US" b="1" dirty="0"/>
              <a:t>    </a:t>
            </a:r>
          </a:p>
          <a:p>
            <a:pPr algn="r" rtl="1">
              <a:lnSpc>
                <a:spcPct val="150000"/>
              </a:lnSpc>
            </a:pPr>
            <a:r>
              <a:rPr lang="en-US" b="1" dirty="0"/>
              <a:t> </a:t>
            </a:r>
            <a:r>
              <a:rPr lang="en-US" b="1" dirty="0" err="1"/>
              <a:t>مقاييس</a:t>
            </a:r>
            <a:r>
              <a:rPr lang="en-US" b="1" dirty="0"/>
              <a:t> </a:t>
            </a:r>
            <a:r>
              <a:rPr lang="en-US" b="1" dirty="0" err="1"/>
              <a:t>التأثير</a:t>
            </a:r>
            <a:r>
              <a:rPr lang="en-US" b="1" dirty="0"/>
              <a:t>     </a:t>
            </a:r>
          </a:p>
          <a:p>
            <a:pPr algn="r" rtl="1">
              <a:lnSpc>
                <a:spcPct val="150000"/>
              </a:lnSpc>
            </a:pPr>
            <a:r>
              <a:rPr lang="en-US" b="1" dirty="0" err="1"/>
              <a:t>مقاييس</a:t>
            </a:r>
            <a:r>
              <a:rPr lang="en-US" b="1" dirty="0"/>
              <a:t> </a:t>
            </a:r>
            <a:r>
              <a:rPr lang="en-US" b="1" dirty="0" err="1"/>
              <a:t>الوصول</a:t>
            </a:r>
            <a:r>
              <a:rPr lang="en-US" b="1" dirty="0"/>
              <a:t> </a:t>
            </a:r>
            <a:r>
              <a:rPr lang="en-US" b="1" dirty="0" err="1"/>
              <a:t>والتواجد</a:t>
            </a:r>
            <a:r>
              <a:rPr lang="en-US" b="1" dirty="0"/>
              <a:t> عبر </a:t>
            </a:r>
            <a:r>
              <a:rPr lang="en-US" b="1" dirty="0" err="1"/>
              <a:t>الإنترنت</a:t>
            </a:r>
            <a:endParaRPr lang="en-US" b="1" dirty="0"/>
          </a:p>
        </p:txBody>
      </p:sp>
    </p:spTree>
    <p:extLst>
      <p:ext uri="{BB962C8B-B14F-4D97-AF65-F5344CB8AC3E}">
        <p14:creationId xmlns:p14="http://schemas.microsoft.com/office/powerpoint/2010/main" val="810222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401205"/>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three main aspects to social listening</a:t>
            </a:r>
            <a:r>
              <a:rPr lang="en-US" sz="2200" b="1" dirty="0">
                <a:solidFill>
                  <a:srgbClr val="2D3956"/>
                </a:solidFill>
                <a:latin typeface="Tajawal ExtraBold" panose="00000800000000000000" pitchFamily="2" charset="-78"/>
                <a:cs typeface="Tajawal ExtraBold" panose="00000800000000000000" pitchFamily="2" charset="-78"/>
              </a:rPr>
              <a:t>:</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Setting-up</a:t>
            </a:r>
            <a:r>
              <a:rPr lang="en-US" sz="2200" b="1" dirty="0">
                <a:solidFill>
                  <a:srgbClr val="2D3956"/>
                </a:solidFill>
                <a:latin typeface="Tajawal ExtraBold" panose="00000800000000000000" pitchFamily="2" charset="-78"/>
                <a:cs typeface="Tajawal ExtraBold" panose="00000800000000000000" pitchFamily="2" charset="-78"/>
              </a:rPr>
              <a:t>. First of all, it starts with setting up a project. You need to provide the keywords you want to track across social media. There’s often an advanced set-up with required and excluded keywords that can be used to make your query even more specific. </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Collecting</a:t>
            </a:r>
            <a:r>
              <a:rPr lang="en-US" sz="2200" b="1" dirty="0">
                <a:solidFill>
                  <a:srgbClr val="2D3956"/>
                </a:solidFill>
                <a:latin typeface="Tajawal ExtraBold" panose="00000800000000000000" pitchFamily="2" charset="-78"/>
                <a:cs typeface="Tajawal ExtraBold" panose="00000800000000000000" pitchFamily="2" charset="-78"/>
              </a:rPr>
              <a:t>. Secondly, the tool collects mentions into a dashboard. There’s usually plenty of filters you can use to clean up, group, mark, delete collected mentions. Apart from the dashboard, you can receive mentions directly to your inbox in various shapes and quantities: daily, weekly, or real-time reports.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Analyzing</a:t>
            </a:r>
            <a:r>
              <a:rPr lang="en-US" sz="2200" b="1" dirty="0">
                <a:solidFill>
                  <a:srgbClr val="2D3956"/>
                </a:solidFill>
                <a:latin typeface="Tajawal ExtraBold" panose="00000800000000000000" pitchFamily="2" charset="-78"/>
                <a:cs typeface="Tajawal ExtraBold" panose="00000800000000000000" pitchFamily="2" charset="-78"/>
              </a:rPr>
              <a:t>. Thirdly, there’s the analytics. It depends on a tool, as different tools analyze different data. Some tools analyze metrics of volume, engagement, reach, sentiment, and influence of social media mentions.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0682855-9154-A251-E237-0EA88E6A6DF8}"/>
              </a:ext>
            </a:extLst>
          </p:cNvPr>
          <p:cNvSpPr txBox="1"/>
          <p:nvPr/>
        </p:nvSpPr>
        <p:spPr>
          <a:xfrm>
            <a:off x="1596292" y="1837670"/>
            <a:ext cx="617739" cy="369332"/>
          </a:xfrm>
          <a:prstGeom prst="rect">
            <a:avLst/>
          </a:prstGeom>
          <a:noFill/>
        </p:spPr>
        <p:txBody>
          <a:bodyPr wrap="square">
            <a:spAutoFit/>
          </a:bodyPr>
          <a:lstStyle/>
          <a:p>
            <a:r>
              <a:rPr lang="ar-EG" dirty="0"/>
              <a:t>إ</a:t>
            </a:r>
            <a:r>
              <a:rPr lang="en-US" dirty="0" err="1"/>
              <a:t>عداد</a:t>
            </a:r>
            <a:endParaRPr lang="en-US" dirty="0"/>
          </a:p>
        </p:txBody>
      </p:sp>
    </p:spTree>
    <p:extLst>
      <p:ext uri="{BB962C8B-B14F-4D97-AF65-F5344CB8AC3E}">
        <p14:creationId xmlns:p14="http://schemas.microsoft.com/office/powerpoint/2010/main" val="367658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What can you do with your monitoring data?</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Here are a few things you can do by monitoring different terms: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brand or company name </a:t>
            </a:r>
            <a:r>
              <a:rPr lang="en-US" sz="2200" b="1" dirty="0">
                <a:solidFill>
                  <a:srgbClr val="2D3956"/>
                </a:solidFill>
                <a:latin typeface="Tajawal ExtraBold" panose="00000800000000000000" pitchFamily="2" charset="-78"/>
                <a:cs typeface="Tajawal ExtraBold" panose="00000800000000000000" pitchFamily="2" charset="-78"/>
              </a:rPr>
              <a:t>– Find out where your audience is talking about you and distribute more content and ads there. Learn more about the type of audience that you have. See what your audience is saying about you and manage your reputation.</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product </a:t>
            </a:r>
            <a:r>
              <a:rPr lang="en-US" sz="2200" b="1" dirty="0">
                <a:solidFill>
                  <a:srgbClr val="2D3956"/>
                </a:solidFill>
                <a:latin typeface="Tajawal ExtraBold" panose="00000800000000000000" pitchFamily="2" charset="-78"/>
                <a:cs typeface="Tajawal ExtraBold" panose="00000800000000000000" pitchFamily="2" charset="-78"/>
              </a:rPr>
              <a:t>– Measure what the public thinks about your product. See how it’s being used. This will help you find the right angle to promote your product or reposition it on the market if necessary.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Tracking hashtags </a:t>
            </a:r>
            <a:r>
              <a:rPr lang="en-US" sz="2200" b="1" dirty="0">
                <a:solidFill>
                  <a:srgbClr val="2D3956"/>
                </a:solidFill>
                <a:latin typeface="Tajawal ExtraBold" panose="00000800000000000000" pitchFamily="2" charset="-78"/>
                <a:cs typeface="Tajawal ExtraBold" panose="00000800000000000000" pitchFamily="2" charset="-78"/>
              </a:rPr>
              <a:t>– A social media marketing campaign is incomplete without a #hashtag. Monitor your #hashtag to see how often it’s being used and what the conversations are about.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1119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Investigate similar products </a:t>
            </a:r>
            <a:r>
              <a:rPr lang="en-US" sz="2200" b="1" dirty="0">
                <a:solidFill>
                  <a:srgbClr val="2D3956"/>
                </a:solidFill>
                <a:latin typeface="Tajawal ExtraBold" panose="00000800000000000000" pitchFamily="2" charset="-78"/>
                <a:cs typeface="Tajawal ExtraBold" panose="00000800000000000000" pitchFamily="2" charset="-78"/>
              </a:rPr>
              <a:t>– See what people are saying about products similar to yours. Are they better? Are they worse? These are key insights that your R&amp;D team needs to see.</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Find key influencers </a:t>
            </a:r>
            <a:r>
              <a:rPr lang="en-US" sz="2200" b="1" dirty="0">
                <a:solidFill>
                  <a:srgbClr val="2D3956"/>
                </a:solidFill>
                <a:latin typeface="Tajawal ExtraBold" panose="00000800000000000000" pitchFamily="2" charset="-78"/>
                <a:cs typeface="Tajawal ExtraBold" panose="00000800000000000000" pitchFamily="2" charset="-78"/>
              </a:rPr>
              <a:t>– There are people who set trends and people who follow them. If you’re not a trendsetter (yet), at least stay up to date by following important industry influencers.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Analyze competitors </a:t>
            </a:r>
            <a:r>
              <a:rPr lang="en-US" sz="2200" b="1" dirty="0">
                <a:solidFill>
                  <a:srgbClr val="2D3956"/>
                </a:solidFill>
                <a:latin typeface="Tajawal ExtraBold" panose="00000800000000000000" pitchFamily="2" charset="-78"/>
                <a:cs typeface="Tajawal ExtraBold" panose="00000800000000000000" pitchFamily="2" charset="-78"/>
              </a:rPr>
              <a:t>– See where they fall short, and this may be something that you can cover with your own company.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    Key execs at your company </a:t>
            </a:r>
            <a:r>
              <a:rPr lang="en-US" sz="2200" b="1" dirty="0">
                <a:solidFill>
                  <a:srgbClr val="2D3956"/>
                </a:solidFill>
                <a:latin typeface="Tajawal ExtraBold" panose="00000800000000000000" pitchFamily="2" charset="-78"/>
                <a:cs typeface="Tajawal ExtraBold" panose="00000800000000000000" pitchFamily="2" charset="-78"/>
              </a:rPr>
              <a:t>– It’s likely that your CEO or Public Relations specialist talks about your company… a lot. Monitor what they’re saying and see how people are reacting.</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Manage a social media crisis </a:t>
            </a:r>
            <a:r>
              <a:rPr lang="en-US" sz="2200" b="1" dirty="0">
                <a:solidFill>
                  <a:srgbClr val="2D3956"/>
                </a:solidFill>
                <a:latin typeface="Tajawal ExtraBold" panose="00000800000000000000" pitchFamily="2" charset="-78"/>
                <a:cs typeface="Tajawal ExtraBold" panose="00000800000000000000" pitchFamily="2" charset="-78"/>
              </a:rPr>
              <a:t>– You can detect crises early thanks to sentiment analysis, storm alerts, and daily mentions monitoring.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0CB5EFC-8ECB-DF00-C095-F5883FD006AC}"/>
              </a:ext>
            </a:extLst>
          </p:cNvPr>
          <p:cNvSpPr txBox="1"/>
          <p:nvPr/>
        </p:nvSpPr>
        <p:spPr>
          <a:xfrm>
            <a:off x="-61353" y="4026456"/>
            <a:ext cx="2317666" cy="369332"/>
          </a:xfrm>
          <a:prstGeom prst="rect">
            <a:avLst/>
          </a:prstGeom>
          <a:noFill/>
        </p:spPr>
        <p:txBody>
          <a:bodyPr wrap="square">
            <a:spAutoFit/>
          </a:bodyPr>
          <a:lstStyle/>
          <a:p>
            <a:r>
              <a:rPr lang="ar-EG" dirty="0"/>
              <a:t>المديرين التنفيذيين الرئيسيين</a:t>
            </a:r>
            <a:endParaRPr lang="en-US" dirty="0"/>
          </a:p>
        </p:txBody>
      </p:sp>
    </p:spTree>
    <p:extLst>
      <p:ext uri="{BB962C8B-B14F-4D97-AF65-F5344CB8AC3E}">
        <p14:creationId xmlns:p14="http://schemas.microsoft.com/office/powerpoint/2010/main" val="12336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333E7170-2E32-7AE2-41AE-40DECD9CA97C}"/>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Best practices in risk </a:t>
            </a:r>
          </a:p>
          <a:p>
            <a:pPr algn="ctr"/>
            <a:r>
              <a:rPr lang="en-US" sz="4000" b="1" dirty="0">
                <a:solidFill>
                  <a:srgbClr val="2E3957"/>
                </a:solidFill>
                <a:latin typeface="Tajawal ExtraBold" panose="00000800000000000000" pitchFamily="2" charset="-78"/>
                <a:cs typeface="Tajawal ExtraBold" panose="00000800000000000000" pitchFamily="2" charset="-78"/>
              </a:rPr>
              <a:t>and crisis communication</a:t>
            </a:r>
          </a:p>
        </p:txBody>
      </p:sp>
      <p:pic>
        <p:nvPicPr>
          <p:cNvPr id="3" name="Picture 2" descr="A group of people standing around a megaphone&#10;&#10;Description automatically generated">
            <a:extLst>
              <a:ext uri="{FF2B5EF4-FFF2-40B4-BE49-F238E27FC236}">
                <a16:creationId xmlns:a16="http://schemas.microsoft.com/office/drawing/2014/main" id="{1C8D12D9-BC89-198F-1F6D-4B34DD82AA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3844" y="2961007"/>
            <a:ext cx="4370119" cy="2458192"/>
          </a:xfrm>
          <a:prstGeom prst="rect">
            <a:avLst/>
          </a:prstGeom>
        </p:spPr>
      </p:pic>
    </p:spTree>
    <p:extLst>
      <p:ext uri="{BB962C8B-B14F-4D97-AF65-F5344CB8AC3E}">
        <p14:creationId xmlns:p14="http://schemas.microsoft.com/office/powerpoint/2010/main" val="1191712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85816"/>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Tying into traditional tactics used by PR practitioners, Veil, </a:t>
            </a:r>
            <a:r>
              <a:rPr lang="en-US" sz="2200" b="1" dirty="0" err="1">
                <a:solidFill>
                  <a:srgbClr val="2D3956"/>
                </a:solidFill>
                <a:latin typeface="Tajawal ExtraBold" panose="00000800000000000000" pitchFamily="2" charset="-78"/>
                <a:cs typeface="Tajawal ExtraBold" panose="00000800000000000000" pitchFamily="2" charset="-78"/>
              </a:rPr>
              <a:t>Buehner</a:t>
            </a:r>
            <a:r>
              <a:rPr lang="en-US" sz="2200" b="1" dirty="0">
                <a:solidFill>
                  <a:srgbClr val="2D3956"/>
                </a:solidFill>
                <a:latin typeface="Tajawal ExtraBold" panose="00000800000000000000" pitchFamily="2" charset="-78"/>
                <a:cs typeface="Tajawal ExtraBold" panose="00000800000000000000" pitchFamily="2" charset="-78"/>
              </a:rPr>
              <a:t>, &amp; </a:t>
            </a:r>
            <a:r>
              <a:rPr lang="en-US" sz="2200" b="1" dirty="0" err="1">
                <a:solidFill>
                  <a:srgbClr val="2D3956"/>
                </a:solidFill>
                <a:latin typeface="Tajawal ExtraBold" panose="00000800000000000000" pitchFamily="2" charset="-78"/>
                <a:cs typeface="Tajawal ExtraBold" panose="00000800000000000000" pitchFamily="2" charset="-78"/>
              </a:rPr>
              <a:t>Palenchar</a:t>
            </a:r>
            <a:r>
              <a:rPr lang="en-US" sz="2200" b="1" dirty="0">
                <a:solidFill>
                  <a:srgbClr val="2D3956"/>
                </a:solidFill>
                <a:latin typeface="Tajawal ExtraBold" panose="00000800000000000000" pitchFamily="2" charset="-78"/>
                <a:cs typeface="Tajawal ExtraBold" panose="00000800000000000000" pitchFamily="2" charset="-78"/>
              </a:rPr>
              <a:t> (2011) review </a:t>
            </a:r>
            <a:r>
              <a:rPr lang="en-US" sz="2200" b="1" dirty="0">
                <a:solidFill>
                  <a:srgbClr val="FF0000"/>
                </a:solidFill>
                <a:latin typeface="Tajawal ExtraBold" panose="00000800000000000000" pitchFamily="2" charset="-78"/>
                <a:cs typeface="Tajawal ExtraBold" panose="00000800000000000000" pitchFamily="2" charset="-78"/>
              </a:rPr>
              <a:t>ten of the best practices used in risk and crisis communication</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establish risk and crisis management policies and process approaches;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plan pre-event logistics;</a:t>
            </a:r>
            <a:r>
              <a:rPr lang="ar-EG" sz="2100" b="1" dirty="0">
                <a:solidFill>
                  <a:srgbClr val="2D3956"/>
                </a:solidFill>
                <a:latin typeface="Tajawal ExtraBold" panose="00000800000000000000" pitchFamily="2" charset="-78"/>
                <a:cs typeface="Tajawal ExtraBold" panose="00000800000000000000" pitchFamily="2" charset="-78"/>
              </a:rPr>
              <a:t> الخدمات اللوجستية/ السوقية</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partner with the public;</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listen to the public’s concerns and understand the audience;</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honesty, candor</a:t>
            </a:r>
            <a:r>
              <a:rPr lang="ar-EG" sz="2100" b="1" dirty="0">
                <a:solidFill>
                  <a:srgbClr val="2D3956"/>
                </a:solidFill>
                <a:latin typeface="Tajawal ExtraBold" panose="00000800000000000000" pitchFamily="2" charset="-78"/>
                <a:cs typeface="Tajawal ExtraBold" panose="00000800000000000000" pitchFamily="2" charset="-78"/>
              </a:rPr>
              <a:t> الصراحة</a:t>
            </a:r>
            <a:r>
              <a:rPr lang="en-US" sz="2100" b="1" dirty="0">
                <a:solidFill>
                  <a:srgbClr val="2D3956"/>
                </a:solidFill>
                <a:latin typeface="Tajawal ExtraBold" panose="00000800000000000000" pitchFamily="2" charset="-78"/>
                <a:cs typeface="Tajawal ExtraBold" panose="00000800000000000000" pitchFamily="2" charset="-78"/>
              </a:rPr>
              <a:t>, and openness;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collaborate and coordinate with credible sources;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meet the needs of the media and remain accessible;</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compassion</a:t>
            </a:r>
            <a:r>
              <a:rPr lang="ar-EG" sz="2100" b="1" dirty="0">
                <a:solidFill>
                  <a:srgbClr val="2D3956"/>
                </a:solidFill>
                <a:latin typeface="Tajawal ExtraBold" panose="00000800000000000000" pitchFamily="2" charset="-78"/>
                <a:cs typeface="Tajawal ExtraBold" panose="00000800000000000000" pitchFamily="2" charset="-78"/>
              </a:rPr>
              <a:t> عطف</a:t>
            </a:r>
            <a:r>
              <a:rPr lang="en-US" sz="2100" b="1" dirty="0">
                <a:solidFill>
                  <a:srgbClr val="2D3956"/>
                </a:solidFill>
                <a:latin typeface="Tajawal ExtraBold" panose="00000800000000000000" pitchFamily="2" charset="-78"/>
                <a:cs typeface="Tajawal ExtraBold" panose="00000800000000000000" pitchFamily="2" charset="-78"/>
              </a:rPr>
              <a:t>, concerns, and empathy</a:t>
            </a:r>
            <a:r>
              <a:rPr lang="ar-EG" sz="2100" b="1" dirty="0">
                <a:solidFill>
                  <a:srgbClr val="2D3956"/>
                </a:solidFill>
                <a:latin typeface="Tajawal ExtraBold" panose="00000800000000000000" pitchFamily="2" charset="-78"/>
                <a:cs typeface="Tajawal ExtraBold" panose="00000800000000000000" pitchFamily="2" charset="-78"/>
              </a:rPr>
              <a:t> تعاطف</a:t>
            </a:r>
            <a:r>
              <a:rPr lang="en-US" sz="21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accept uncertainty and ambiguity;</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provide messages of self-efficacy.</a:t>
            </a:r>
            <a:r>
              <a:rPr lang="ar-EG" sz="2400" dirty="0"/>
              <a:t> الكفاءة الذاتية</a:t>
            </a:r>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8CB38B3-5812-B00D-D87A-D8C62CC94E91}"/>
              </a:ext>
            </a:extLst>
          </p:cNvPr>
          <p:cNvSpPr txBox="1"/>
          <p:nvPr/>
        </p:nvSpPr>
        <p:spPr>
          <a:xfrm>
            <a:off x="2862943" y="1424375"/>
            <a:ext cx="6096000" cy="369332"/>
          </a:xfrm>
          <a:prstGeom prst="rect">
            <a:avLst/>
          </a:prstGeom>
          <a:noFill/>
        </p:spPr>
        <p:txBody>
          <a:bodyPr wrap="square">
            <a:spAutoFit/>
          </a:bodyPr>
          <a:lstStyle/>
          <a:p>
            <a:pPr algn="r" rtl="1"/>
            <a:r>
              <a:rPr lang="ar-EG" b="1" dirty="0">
                <a:solidFill>
                  <a:srgbClr val="C00000"/>
                </a:solidFill>
              </a:rPr>
              <a:t>التكتيكات التقليدية التي يستخدمها ممارسون العلاقات العامة،</a:t>
            </a:r>
            <a:endParaRPr lang="en-US" b="1" dirty="0">
              <a:solidFill>
                <a:srgbClr val="C00000"/>
              </a:solidFill>
            </a:endParaRPr>
          </a:p>
        </p:txBody>
      </p:sp>
      <p:sp>
        <p:nvSpPr>
          <p:cNvPr id="10" name="TextBox 9">
            <a:extLst>
              <a:ext uri="{FF2B5EF4-FFF2-40B4-BE49-F238E27FC236}">
                <a16:creationId xmlns:a16="http://schemas.microsoft.com/office/drawing/2014/main" id="{B32C587A-E203-E55A-73DB-BD01ED7088B6}"/>
              </a:ext>
            </a:extLst>
          </p:cNvPr>
          <p:cNvSpPr txBox="1"/>
          <p:nvPr/>
        </p:nvSpPr>
        <p:spPr>
          <a:xfrm>
            <a:off x="4672875" y="2284821"/>
            <a:ext cx="6096000" cy="369332"/>
          </a:xfrm>
          <a:prstGeom prst="rect">
            <a:avLst/>
          </a:prstGeom>
          <a:noFill/>
        </p:spPr>
        <p:txBody>
          <a:bodyPr wrap="square">
            <a:spAutoFit/>
          </a:bodyPr>
          <a:lstStyle/>
          <a:p>
            <a:pPr algn="r" rtl="1"/>
            <a:r>
              <a:rPr lang="ar-EG" b="1" dirty="0">
                <a:solidFill>
                  <a:srgbClr val="C00000"/>
                </a:solidFill>
              </a:rPr>
              <a:t>عشرة من أفضل الممارسات المستخدمة في التواصل بشأن المخاطر والأزمات</a:t>
            </a:r>
            <a:endParaRPr lang="en-US" b="1" dirty="0">
              <a:solidFill>
                <a:srgbClr val="C00000"/>
              </a:solidFill>
            </a:endParaRPr>
          </a:p>
        </p:txBody>
      </p:sp>
      <p:sp>
        <p:nvSpPr>
          <p:cNvPr id="9" name="TextBox 8">
            <a:extLst>
              <a:ext uri="{FF2B5EF4-FFF2-40B4-BE49-F238E27FC236}">
                <a16:creationId xmlns:a16="http://schemas.microsoft.com/office/drawing/2014/main" id="{7B64A62C-EA1E-175E-8BB6-0F1A8BA35F22}"/>
              </a:ext>
            </a:extLst>
          </p:cNvPr>
          <p:cNvSpPr txBox="1"/>
          <p:nvPr/>
        </p:nvSpPr>
        <p:spPr>
          <a:xfrm>
            <a:off x="5625802" y="2801572"/>
            <a:ext cx="6097772" cy="369332"/>
          </a:xfrm>
          <a:prstGeom prst="rect">
            <a:avLst/>
          </a:prstGeom>
          <a:noFill/>
        </p:spPr>
        <p:txBody>
          <a:bodyPr wrap="square">
            <a:spAutoFit/>
          </a:bodyPr>
          <a:lstStyle/>
          <a:p>
            <a:pPr algn="r" rtl="1"/>
            <a:r>
              <a:rPr lang="en-US" b="1" dirty="0" err="1">
                <a:solidFill>
                  <a:srgbClr val="C00000"/>
                </a:solidFill>
              </a:rPr>
              <a:t>وضع</a:t>
            </a:r>
            <a:r>
              <a:rPr lang="en-US" b="1" dirty="0">
                <a:solidFill>
                  <a:srgbClr val="C00000"/>
                </a:solidFill>
              </a:rPr>
              <a:t> </a:t>
            </a:r>
            <a:r>
              <a:rPr lang="en-US" b="1" dirty="0" err="1">
                <a:solidFill>
                  <a:srgbClr val="C00000"/>
                </a:solidFill>
              </a:rPr>
              <a:t>سياسات</a:t>
            </a:r>
            <a:r>
              <a:rPr lang="en-US" b="1" dirty="0">
                <a:solidFill>
                  <a:srgbClr val="C00000"/>
                </a:solidFill>
              </a:rPr>
              <a:t> </a:t>
            </a:r>
            <a:r>
              <a:rPr lang="en-US" b="1" dirty="0" err="1">
                <a:solidFill>
                  <a:srgbClr val="C00000"/>
                </a:solidFill>
              </a:rPr>
              <a:t>إدارة</a:t>
            </a:r>
            <a:r>
              <a:rPr lang="en-US" b="1" dirty="0">
                <a:solidFill>
                  <a:srgbClr val="C00000"/>
                </a:solidFill>
              </a:rPr>
              <a:t> </a:t>
            </a:r>
            <a:r>
              <a:rPr lang="en-US" b="1" dirty="0" err="1">
                <a:solidFill>
                  <a:srgbClr val="C00000"/>
                </a:solidFill>
              </a:rPr>
              <a:t>المخاطر</a:t>
            </a:r>
            <a:r>
              <a:rPr lang="en-US" b="1" dirty="0">
                <a:solidFill>
                  <a:srgbClr val="C00000"/>
                </a:solidFill>
              </a:rPr>
              <a:t> </a:t>
            </a:r>
            <a:r>
              <a:rPr lang="en-US" b="1" dirty="0" err="1">
                <a:solidFill>
                  <a:srgbClr val="C00000"/>
                </a:solidFill>
              </a:rPr>
              <a:t>والأزمات</a:t>
            </a:r>
            <a:r>
              <a:rPr lang="en-US" b="1" dirty="0">
                <a:solidFill>
                  <a:srgbClr val="C00000"/>
                </a:solidFill>
              </a:rPr>
              <a:t> </a:t>
            </a:r>
            <a:r>
              <a:rPr lang="en-US" b="1" dirty="0" err="1">
                <a:solidFill>
                  <a:srgbClr val="C00000"/>
                </a:solidFill>
              </a:rPr>
              <a:t>ونهج</a:t>
            </a:r>
            <a:r>
              <a:rPr lang="en-US" b="1" dirty="0">
                <a:solidFill>
                  <a:srgbClr val="C00000"/>
                </a:solidFill>
              </a:rPr>
              <a:t> </a:t>
            </a:r>
            <a:r>
              <a:rPr lang="en-US" b="1" dirty="0" err="1">
                <a:solidFill>
                  <a:srgbClr val="C00000"/>
                </a:solidFill>
              </a:rPr>
              <a:t>العمليات</a:t>
            </a:r>
            <a:endParaRPr lang="en-US" b="1" dirty="0">
              <a:solidFill>
                <a:srgbClr val="C00000"/>
              </a:solidFill>
            </a:endParaRPr>
          </a:p>
        </p:txBody>
      </p:sp>
    </p:spTree>
    <p:extLst>
      <p:ext uri="{BB962C8B-B14F-4D97-AF65-F5344CB8AC3E}">
        <p14:creationId xmlns:p14="http://schemas.microsoft.com/office/powerpoint/2010/main" val="94923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7814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Best practices for crisis communication through social media</a:t>
            </a:r>
            <a:endParaRPr lang="ar-EG" sz="2200" b="1" dirty="0">
              <a:solidFill>
                <a:srgbClr val="C00000"/>
              </a:solidFill>
              <a:latin typeface="Tajawal ExtraBold" panose="00000800000000000000" pitchFamily="2" charset="-78"/>
              <a:cs typeface="Tajawal ExtraBold" panose="00000800000000000000" pitchFamily="2" charset="-78"/>
            </a:endParaRPr>
          </a:p>
          <a:p>
            <a:pPr algn="just"/>
            <a:r>
              <a:rPr lang="ar-EG" sz="2200" b="1" dirty="0">
                <a:solidFill>
                  <a:srgbClr val="C00000"/>
                </a:solidFill>
                <a:latin typeface="Tajawal ExtraBold" panose="00000800000000000000" pitchFamily="2" charset="-78"/>
                <a:cs typeface="Tajawal ExtraBold" panose="00000800000000000000" pitchFamily="2" charset="-78"/>
              </a:rPr>
              <a:t>أفضل الممارسات للتواصل في الأزمات عبر وسائل التواصل الاجتماعي</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Fully integrate social media into decision making and policy</a:t>
            </a:r>
          </a:p>
          <a:p>
            <a:pPr algn="just"/>
            <a:r>
              <a:rPr lang="en-US" sz="2200" b="1" dirty="0">
                <a:solidFill>
                  <a:srgbClr val="2D3956"/>
                </a:solidFill>
                <a:latin typeface="Tajawal ExtraBold" panose="00000800000000000000" pitchFamily="2" charset="-78"/>
                <a:cs typeface="Tajawal ExtraBold" panose="00000800000000000000" pitchFamily="2" charset="-78"/>
              </a:rPr>
              <a:t>Development</a:t>
            </a:r>
          </a:p>
          <a:p>
            <a:pPr algn="just"/>
            <a:r>
              <a:rPr lang="en-US" sz="2200" b="1" dirty="0">
                <a:solidFill>
                  <a:srgbClr val="2D3956"/>
                </a:solidFill>
                <a:latin typeface="Tajawal ExtraBold" panose="00000800000000000000" pitchFamily="2" charset="-78"/>
                <a:cs typeface="Tajawal ExtraBold" panose="00000800000000000000" pitchFamily="2" charset="-78"/>
              </a:rPr>
              <a:t>2. Actively engage in dialogue online</a:t>
            </a:r>
          </a:p>
          <a:p>
            <a:pPr algn="just"/>
            <a:r>
              <a:rPr lang="en-US" sz="2200" b="1" dirty="0">
                <a:solidFill>
                  <a:srgbClr val="2D3956"/>
                </a:solidFill>
                <a:latin typeface="Tajawal ExtraBold" panose="00000800000000000000" pitchFamily="2" charset="-78"/>
                <a:cs typeface="Tajawal ExtraBold" panose="00000800000000000000" pitchFamily="2" charset="-78"/>
              </a:rPr>
              <a:t>3. Use media affordances </a:t>
            </a:r>
            <a:r>
              <a:rPr lang="ar-EG" sz="2200" b="1" dirty="0">
                <a:solidFill>
                  <a:srgbClr val="2D3956"/>
                </a:solidFill>
                <a:latin typeface="Tajawal ExtraBold" panose="00000800000000000000" pitchFamily="2" charset="-78"/>
                <a:cs typeface="Tajawal ExtraBold" panose="00000800000000000000" pitchFamily="2" charset="-78"/>
              </a:rPr>
              <a:t>الإمكانيات الإعلامية </a:t>
            </a:r>
            <a:r>
              <a:rPr lang="en-US" sz="2200" b="1" dirty="0">
                <a:solidFill>
                  <a:srgbClr val="2D3956"/>
                </a:solidFill>
                <a:latin typeface="Tajawal ExtraBold" panose="00000800000000000000" pitchFamily="2" charset="-78"/>
                <a:cs typeface="Tajawal ExtraBold" panose="00000800000000000000" pitchFamily="2" charset="-78"/>
              </a:rPr>
              <a:t>to provide credible sources of information</a:t>
            </a:r>
          </a:p>
          <a:p>
            <a:pPr algn="just"/>
            <a:r>
              <a:rPr lang="en-US" sz="2200" b="1" dirty="0">
                <a:solidFill>
                  <a:srgbClr val="2D3956"/>
                </a:solidFill>
                <a:latin typeface="Tajawal ExtraBold" panose="00000800000000000000" pitchFamily="2" charset="-78"/>
                <a:cs typeface="Tajawal ExtraBold" panose="00000800000000000000" pitchFamily="2" charset="-78"/>
              </a:rPr>
              <a:t>4. Be cautious about message update speed</a:t>
            </a:r>
          </a:p>
          <a:p>
            <a:pPr algn="just"/>
            <a:r>
              <a:rPr lang="en-US" sz="2200" b="1" dirty="0">
                <a:solidFill>
                  <a:srgbClr val="2D3956"/>
                </a:solidFill>
                <a:latin typeface="Tajawal ExtraBold" panose="00000800000000000000" pitchFamily="2" charset="-78"/>
                <a:cs typeface="Tajawal ExtraBold" panose="00000800000000000000" pitchFamily="2" charset="-78"/>
              </a:rPr>
              <a:t>5. Own the hashtag</a:t>
            </a:r>
          </a:p>
          <a:p>
            <a:pPr algn="just"/>
            <a:r>
              <a:rPr lang="en-US" sz="2200" b="1" dirty="0">
                <a:solidFill>
                  <a:srgbClr val="2D3956"/>
                </a:solidFill>
                <a:latin typeface="Tajawal ExtraBold" panose="00000800000000000000" pitchFamily="2" charset="-78"/>
                <a:cs typeface="Tajawal ExtraBold" panose="00000800000000000000" pitchFamily="2" charset="-78"/>
              </a:rPr>
              <a:t>6. Cooperate with the public and similar organizations</a:t>
            </a:r>
          </a:p>
          <a:p>
            <a:pPr algn="just"/>
            <a:r>
              <a:rPr lang="en-US" sz="2200" b="1" dirty="0">
                <a:solidFill>
                  <a:srgbClr val="2D3956"/>
                </a:solidFill>
                <a:latin typeface="Tajawal ExtraBold" panose="00000800000000000000" pitchFamily="2" charset="-78"/>
                <a:cs typeface="Tajawal ExtraBold" panose="00000800000000000000" pitchFamily="2" charset="-78"/>
              </a:rPr>
              <a:t>7. Monitor misinformation</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5652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0120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Affordances</a:t>
            </a:r>
            <a:r>
              <a:rPr lang="en-US" sz="2000" b="1" dirty="0">
                <a:solidFill>
                  <a:srgbClr val="2D3956"/>
                </a:solidFill>
                <a:latin typeface="Tajawal ExtraBold" panose="00000800000000000000" pitchFamily="2" charset="-78"/>
                <a:cs typeface="Tajawal ExtraBold" panose="00000800000000000000" pitchFamily="2" charset="-78"/>
              </a:rPr>
              <a:t> for internalizing allow organizations to access resources – primarily information and knowledge – shared by non organizational users (e.g., community members, volunteers, media representatives, and responders from other organizations or organizational sub-units). </a:t>
            </a:r>
          </a:p>
          <a:p>
            <a:pPr algn="just"/>
            <a:r>
              <a:rPr lang="en-US" sz="2000" b="1" dirty="0">
                <a:solidFill>
                  <a:srgbClr val="2D3956"/>
                </a:solidFill>
                <a:latin typeface="Tajawal ExtraBold" panose="00000800000000000000" pitchFamily="2" charset="-78"/>
                <a:cs typeface="Tajawal ExtraBold" panose="00000800000000000000" pitchFamily="2" charset="-78"/>
              </a:rPr>
              <a:t>The following tables are an overview of these affordances, with definitions and selected references.</a:t>
            </a:r>
          </a:p>
          <a:p>
            <a:pPr algn="just"/>
            <a:r>
              <a:rPr lang="en-US" sz="2000" b="1" dirty="0">
                <a:solidFill>
                  <a:srgbClr val="2D3956"/>
                </a:solidFill>
                <a:latin typeface="Tajawal ExtraBold" panose="00000800000000000000" pitchFamily="2" charset="-78"/>
                <a:cs typeface="Tajawal ExtraBold" panose="00000800000000000000" pitchFamily="2" charset="-78"/>
              </a:rPr>
              <a:t>In particular, social media enable users to observe digital content that non-organizational users have contributed to social media presences, such as their digital profiles or community or collaborative spaces (monitoring the information stream). They can, for instance, keep track of digital content that features event-related markers, such as hashtags, watch updates contributed to wikis, forums, and collaborative maps, follow contributions to digital profiles or other presences, join relevant groups, and establish relational ties to relevant users to receive automatic notifications of recent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43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39650"/>
          </a:xfrm>
          <a:prstGeom prst="rect">
            <a:avLst/>
          </a:prstGeom>
          <a:noFill/>
        </p:spPr>
        <p:txBody>
          <a:bodyPr wrap="square" rtlCol="0">
            <a:spAutoFit/>
          </a:bodyPr>
          <a:lstStyle/>
          <a:p>
            <a:pPr algn="just" rtl="1"/>
            <a:r>
              <a:rPr lang="ar-EG" sz="2300" b="1" dirty="0">
                <a:solidFill>
                  <a:srgbClr val="C00000"/>
                </a:solidFill>
                <a:latin typeface="Tajawal ExtraBold" panose="00000800000000000000" pitchFamily="2" charset="-78"/>
                <a:cs typeface="Tajawal ExtraBold" panose="00000800000000000000" pitchFamily="2" charset="-78"/>
              </a:rPr>
              <a:t>تسمح إمكانيات الاستيعاب للمؤسسات بالوصول إلى الموارد - </a:t>
            </a:r>
            <a:r>
              <a:rPr lang="ar-EG" sz="2300" b="1" dirty="0">
                <a:latin typeface="Tajawal ExtraBold" panose="00000800000000000000" pitchFamily="2" charset="-78"/>
                <a:cs typeface="Tajawal ExtraBold" panose="00000800000000000000" pitchFamily="2" charset="-78"/>
              </a:rPr>
              <a:t>في المقام الأول المعلومات والمعرفة - التي يتقاسمها المستخدمون غير التنظيميين (على سبيل المثال، أعضاء المجتمع والمتطوعين وممثلي وسائل الإعلام والمستجيبين من المنظمات الأخرى أو الوحدات الفرعية التنظيمية).وتمثل الجداول التالية نظرة عامة على هذه الإمكانيات، مع تعريفاتها ومراجعها المختارة. </a:t>
            </a:r>
          </a:p>
          <a:p>
            <a:pPr algn="just" rtl="1"/>
            <a:r>
              <a:rPr lang="ar-EG" sz="2300" b="1" dirty="0">
                <a:latin typeface="Tajawal ExtraBold" panose="00000800000000000000" pitchFamily="2" charset="-78"/>
                <a:cs typeface="Tajawal ExtraBold" panose="00000800000000000000" pitchFamily="2" charset="-78"/>
              </a:rPr>
              <a:t>على وجه الخصوص، تتيح وسائل التواصل الاجتماعي للمستخدمين </a:t>
            </a:r>
            <a:r>
              <a:rPr lang="ar-EG" sz="2300" b="1" dirty="0">
                <a:solidFill>
                  <a:srgbClr val="C00000"/>
                </a:solidFill>
                <a:latin typeface="Tajawal ExtraBold" panose="00000800000000000000" pitchFamily="2" charset="-78"/>
                <a:cs typeface="Tajawal ExtraBold" panose="00000800000000000000" pitchFamily="2" charset="-78"/>
              </a:rPr>
              <a:t>مراقبة المحتوى الرقمي </a:t>
            </a:r>
            <a:r>
              <a:rPr lang="ar-EG" sz="2300" b="1" dirty="0">
                <a:latin typeface="Tajawal ExtraBold" panose="00000800000000000000" pitchFamily="2" charset="-78"/>
                <a:cs typeface="Tajawal ExtraBold" panose="00000800000000000000" pitchFamily="2" charset="-78"/>
              </a:rPr>
              <a:t>الذي ساهم به </a:t>
            </a:r>
            <a:r>
              <a:rPr lang="ar-EG" sz="2300" b="1" dirty="0">
                <a:solidFill>
                  <a:srgbClr val="C00000"/>
                </a:solidFill>
                <a:latin typeface="Tajawal ExtraBold" panose="00000800000000000000" pitchFamily="2" charset="-78"/>
                <a:cs typeface="Tajawal ExtraBold" panose="00000800000000000000" pitchFamily="2" charset="-78"/>
              </a:rPr>
              <a:t>المستخدمون غير التنظيميين </a:t>
            </a:r>
            <a:r>
              <a:rPr lang="ar-EG" sz="2300" b="1" dirty="0">
                <a:latin typeface="Tajawal ExtraBold" panose="00000800000000000000" pitchFamily="2" charset="-78"/>
                <a:cs typeface="Tajawal ExtraBold" panose="00000800000000000000" pitchFamily="2" charset="-78"/>
              </a:rPr>
              <a:t>في تواجدهم على وسائل التواصل الاجتماعي، مثل ملفاتهم الشخصية الرقمية أو مجتمعاتهم أو مساحاتهم التعاونية (مراقبة تدفق المعلومات). </a:t>
            </a:r>
          </a:p>
          <a:p>
            <a:pPr algn="just" rtl="1"/>
            <a:r>
              <a:rPr lang="ar-EG" sz="2300" b="1" dirty="0">
                <a:latin typeface="Tajawal ExtraBold" panose="00000800000000000000" pitchFamily="2" charset="-78"/>
                <a:cs typeface="Tajawal ExtraBold" panose="00000800000000000000" pitchFamily="2" charset="-78"/>
              </a:rPr>
              <a:t>يمكنهم، على سبيل المثال، </a:t>
            </a:r>
            <a:r>
              <a:rPr lang="ar-EG" sz="2300" b="1" dirty="0">
                <a:solidFill>
                  <a:srgbClr val="C00000"/>
                </a:solidFill>
                <a:latin typeface="Tajawal ExtraBold" panose="00000800000000000000" pitchFamily="2" charset="-78"/>
                <a:cs typeface="Tajawal ExtraBold" panose="00000800000000000000" pitchFamily="2" charset="-78"/>
              </a:rPr>
              <a:t>تتبع المحتوى الرقمي </a:t>
            </a:r>
            <a:r>
              <a:rPr lang="ar-EG" sz="2300" b="1" dirty="0">
                <a:latin typeface="Tajawal ExtraBold" panose="00000800000000000000" pitchFamily="2" charset="-78"/>
                <a:cs typeface="Tajawal ExtraBold" panose="00000800000000000000" pitchFamily="2" charset="-78"/>
              </a:rPr>
              <a:t>الذي </a:t>
            </a:r>
            <a:r>
              <a:rPr lang="ar-EG" sz="2300" b="1" dirty="0">
                <a:solidFill>
                  <a:srgbClr val="C00000"/>
                </a:solidFill>
                <a:latin typeface="Tajawal ExtraBold" panose="00000800000000000000" pitchFamily="2" charset="-78"/>
                <a:cs typeface="Tajawal ExtraBold" panose="00000800000000000000" pitchFamily="2" charset="-78"/>
              </a:rPr>
              <a:t>يتضمن علامات ذات صلة بالحدث</a:t>
            </a:r>
            <a:r>
              <a:rPr lang="ar-EG" sz="2300" b="1" dirty="0">
                <a:latin typeface="Tajawal ExtraBold" panose="00000800000000000000" pitchFamily="2" charset="-78"/>
                <a:cs typeface="Tajawal ExtraBold" panose="00000800000000000000" pitchFamily="2" charset="-78"/>
              </a:rPr>
              <a:t>، مثل علامات التصنيف، ومشاهدة التحديثات التي يتم المساهمة بها في مواقع الويكي والمنتديات والخرائط التعاونية، ومتابعة المساهمات في الملفات الشخصية الرقمية أو حالات الحضور الأخرى، والانضمام إلى المجموعات ذات الصلة، وإنشاء علاقات علائقية. العلاقات مع المستخدمين المعنيين لتلقي الإخطارات التلقائية للأنشطة الأخيرة.</a:t>
            </a:r>
            <a:endParaRPr lang="en-US" sz="2300" b="1" dirty="0">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058013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C34E7B9-4FA7-B419-8425-9EE1AB5BBDA0}"/>
              </a:ext>
            </a:extLst>
          </p:cNvPr>
          <p:cNvSpPr txBox="1"/>
          <p:nvPr/>
        </p:nvSpPr>
        <p:spPr>
          <a:xfrm>
            <a:off x="1756627" y="2348527"/>
            <a:ext cx="9652139"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Review findings on organizational learning affordances provided by social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Based on the systematic literature review, we identified affordances of social media – five each pertaining to internalizing, externalizing, and collaborating processes. </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rtl="1"/>
            <a:r>
              <a:rPr lang="ar-EG" sz="2400" b="1" dirty="0">
                <a:solidFill>
                  <a:srgbClr val="C00000"/>
                </a:solidFill>
                <a:latin typeface="Tajawal ExtraBold" panose="00000800000000000000" pitchFamily="2" charset="-78"/>
                <a:cs typeface="Tajawal ExtraBold" panose="00000800000000000000" pitchFamily="2" charset="-78"/>
              </a:rPr>
              <a:t>واستنادًا إلى المراجعة المنهجية للأدبيات، حددنا إمكانيات وسائل التواصل الاجتماعي - خمس منها تتعلق بعمليات الاستيعاب الداخلي والخارجي والتعاون.</a:t>
            </a:r>
            <a:endParaRPr lang="en-US" sz="24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9053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3240942667"/>
              </p:ext>
            </p:extLst>
          </p:nvPr>
        </p:nvGraphicFramePr>
        <p:xfrm>
          <a:off x="1617360" y="1921498"/>
          <a:ext cx="9930674" cy="3589340"/>
        </p:xfrm>
        <a:graphic>
          <a:graphicData uri="http://schemas.openxmlformats.org/drawingml/2006/table">
            <a:tbl>
              <a:tblPr firstRow="1" firstCol="1" bandRow="1">
                <a:tableStyleId>{72833802-FEF1-4C79-8D5D-14CF1EAF98D9}</a:tableStyleId>
              </a:tblPr>
              <a:tblGrid>
                <a:gridCol w="282692">
                  <a:extLst>
                    <a:ext uri="{9D8B030D-6E8A-4147-A177-3AD203B41FA5}">
                      <a16:colId xmlns:a16="http://schemas.microsoft.com/office/drawing/2014/main" val="844596301"/>
                    </a:ext>
                  </a:extLst>
                </a:gridCol>
                <a:gridCol w="2386940">
                  <a:extLst>
                    <a:ext uri="{9D8B030D-6E8A-4147-A177-3AD203B41FA5}">
                      <a16:colId xmlns:a16="http://schemas.microsoft.com/office/drawing/2014/main" val="1916158535"/>
                    </a:ext>
                  </a:extLst>
                </a:gridCol>
                <a:gridCol w="7261042">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Monitoring the information stream</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Observing crisis-related digital content contributed to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Automatically processing big (social media) data</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Utilizing technological artifacts for collecting, analyzing, and displaying crisis-related digital content contributed to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Tapping collective intelligence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Harnessing the outcomes of users’ joint efforts to make sense of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Accessing information providers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Identifying and consulting knowledgeable users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a:effectLst/>
                        </a:rPr>
                        <a:t>(5)</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Evaluating crisis response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Analyzing experiences gained from prior uses of social media in response to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63CE7811-371A-32CF-C22F-BD149C8BCF9A}"/>
              </a:ext>
            </a:extLst>
          </p:cNvPr>
          <p:cNvSpPr txBox="1"/>
          <p:nvPr/>
        </p:nvSpPr>
        <p:spPr>
          <a:xfrm>
            <a:off x="3533708" y="5565756"/>
            <a:ext cx="6097978" cy="369332"/>
          </a:xfrm>
          <a:prstGeom prst="rect">
            <a:avLst/>
          </a:prstGeom>
          <a:noFill/>
        </p:spPr>
        <p:txBody>
          <a:bodyPr wrap="square">
            <a:spAutoFit/>
          </a:bodyPr>
          <a:lstStyle/>
          <a:p>
            <a:r>
              <a:rPr lang="en-US" b="1" dirty="0">
                <a:solidFill>
                  <a:srgbClr val="C00000"/>
                </a:solidFill>
              </a:rPr>
              <a:t>Overview of social media affordances for </a:t>
            </a:r>
            <a:r>
              <a:rPr lang="en-US" b="1" u="sng" dirty="0">
                <a:solidFill>
                  <a:srgbClr val="C00000"/>
                </a:solidFill>
                <a:effectLst>
                  <a:outerShdw blurRad="38100" dist="38100" dir="2700000" algn="tl">
                    <a:srgbClr val="000000">
                      <a:alpha val="43137"/>
                    </a:srgbClr>
                  </a:outerShdw>
                </a:effectLst>
              </a:rPr>
              <a:t>internalizing</a:t>
            </a:r>
            <a:r>
              <a:rPr lang="en-US" b="1" dirty="0">
                <a:solidFill>
                  <a:srgbClr val="C00000"/>
                </a:solidFill>
              </a:rPr>
              <a:t>.</a:t>
            </a:r>
          </a:p>
        </p:txBody>
      </p:sp>
      <p:sp>
        <p:nvSpPr>
          <p:cNvPr id="9" name="TextBox 8">
            <a:extLst>
              <a:ext uri="{FF2B5EF4-FFF2-40B4-BE49-F238E27FC236}">
                <a16:creationId xmlns:a16="http://schemas.microsoft.com/office/drawing/2014/main" id="{0A29C3F2-FD9D-B78F-8717-04F5290680C0}"/>
              </a:ext>
            </a:extLst>
          </p:cNvPr>
          <p:cNvSpPr txBox="1"/>
          <p:nvPr/>
        </p:nvSpPr>
        <p:spPr>
          <a:xfrm>
            <a:off x="5020294" y="3608486"/>
            <a:ext cx="6097978" cy="369332"/>
          </a:xfrm>
          <a:prstGeom prst="rect">
            <a:avLst/>
          </a:prstGeom>
          <a:noFill/>
        </p:spPr>
        <p:txBody>
          <a:bodyPr wrap="square">
            <a:spAutoFit/>
          </a:bodyPr>
          <a:lstStyle/>
          <a:p>
            <a:r>
              <a:rPr lang="en-US" dirty="0" err="1"/>
              <a:t>تسخير</a:t>
            </a:r>
            <a:r>
              <a:rPr lang="en-US" dirty="0"/>
              <a:t> </a:t>
            </a:r>
            <a:r>
              <a:rPr lang="en-US" dirty="0" err="1"/>
              <a:t>نتائج</a:t>
            </a:r>
            <a:r>
              <a:rPr lang="en-US" dirty="0"/>
              <a:t> </a:t>
            </a:r>
            <a:r>
              <a:rPr lang="en-US" dirty="0" err="1"/>
              <a:t>الجهود</a:t>
            </a:r>
            <a:r>
              <a:rPr lang="en-US" dirty="0"/>
              <a:t> </a:t>
            </a:r>
            <a:r>
              <a:rPr lang="en-US" dirty="0" err="1"/>
              <a:t>المشتركة</a:t>
            </a:r>
            <a:r>
              <a:rPr lang="en-US" dirty="0"/>
              <a:t> </a:t>
            </a:r>
            <a:r>
              <a:rPr lang="en-US" dirty="0" err="1"/>
              <a:t>للمستخدمين</a:t>
            </a:r>
            <a:r>
              <a:rPr lang="en-US" dirty="0"/>
              <a:t> </a:t>
            </a:r>
            <a:r>
              <a:rPr lang="en-US" dirty="0" err="1"/>
              <a:t>لفهم</a:t>
            </a:r>
            <a:r>
              <a:rPr lang="en-US" dirty="0"/>
              <a:t> </a:t>
            </a:r>
            <a:r>
              <a:rPr lang="en-US" dirty="0" err="1"/>
              <a:t>الأزمات</a:t>
            </a:r>
            <a:endParaRPr lang="en-US" dirty="0"/>
          </a:p>
        </p:txBody>
      </p:sp>
      <p:sp>
        <p:nvSpPr>
          <p:cNvPr id="12" name="TextBox 11">
            <a:extLst>
              <a:ext uri="{FF2B5EF4-FFF2-40B4-BE49-F238E27FC236}">
                <a16:creationId xmlns:a16="http://schemas.microsoft.com/office/drawing/2014/main" id="{F9369D4B-C5B7-C2FD-E18F-970132174017}"/>
              </a:ext>
            </a:extLst>
          </p:cNvPr>
          <p:cNvSpPr txBox="1"/>
          <p:nvPr/>
        </p:nvSpPr>
        <p:spPr>
          <a:xfrm>
            <a:off x="3667760" y="6092682"/>
            <a:ext cx="4856480" cy="369332"/>
          </a:xfrm>
          <a:prstGeom prst="rect">
            <a:avLst/>
          </a:prstGeom>
          <a:noFill/>
        </p:spPr>
        <p:txBody>
          <a:bodyPr wrap="square">
            <a:spAutoFit/>
          </a:bodyPr>
          <a:lstStyle/>
          <a:p>
            <a:pPr algn="r" rtl="1"/>
            <a:r>
              <a:rPr lang="en-US" dirty="0" err="1"/>
              <a:t>نظرة</a:t>
            </a:r>
            <a:r>
              <a:rPr lang="en-US" dirty="0"/>
              <a:t> </a:t>
            </a:r>
            <a:r>
              <a:rPr lang="en-US" dirty="0" err="1"/>
              <a:t>عامة</a:t>
            </a:r>
            <a:r>
              <a:rPr lang="en-US" dirty="0"/>
              <a:t> على </a:t>
            </a:r>
            <a:r>
              <a:rPr lang="en-US" dirty="0" err="1"/>
              <a:t>إمكانيات</a:t>
            </a:r>
            <a:r>
              <a:rPr lang="en-US" dirty="0"/>
              <a:t> وسائل التواصل </a:t>
            </a:r>
            <a:r>
              <a:rPr lang="en-US" dirty="0" err="1"/>
              <a:t>الاجتماعي</a:t>
            </a:r>
            <a:r>
              <a:rPr lang="en-US" dirty="0"/>
              <a:t> </a:t>
            </a:r>
            <a:r>
              <a:rPr lang="en-US" dirty="0" err="1"/>
              <a:t>لاستيعابها</a:t>
            </a:r>
            <a:r>
              <a:rPr lang="en-US" dirty="0"/>
              <a:t>.</a:t>
            </a:r>
          </a:p>
        </p:txBody>
      </p:sp>
    </p:spTree>
    <p:extLst>
      <p:ext uri="{BB962C8B-B14F-4D97-AF65-F5344CB8AC3E}">
        <p14:creationId xmlns:p14="http://schemas.microsoft.com/office/powerpoint/2010/main" val="361092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1577698800"/>
              </p:ext>
            </p:extLst>
          </p:nvPr>
        </p:nvGraphicFramePr>
        <p:xfrm>
          <a:off x="1617360" y="1921498"/>
          <a:ext cx="9930674" cy="3309560"/>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kern="0">
                          <a:effectLst/>
                        </a:rPr>
                        <a:t>(6)</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Contributing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Making crisis-related digital content available to users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kern="0">
                          <a:effectLst/>
                        </a:rPr>
                        <a:t>(7)</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Forwarding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Sharing previously contributed crisis-related digital content with users beyond its original audience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kern="0">
                          <a:effectLst/>
                        </a:rPr>
                        <a:t>(8)</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Framing narratives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Contributing or forwarding digital content that conveys a particular interpretation of a crisis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kern="0">
                          <a:effectLst/>
                        </a:rPr>
                        <a:t>(9)</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digital presences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Setting up and promoting outlets for contributing and forwarding crisis-related digital content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kern="0" dirty="0">
                          <a:effectLst/>
                        </a:rPr>
                        <a:t>(10)</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Communicating a reputation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Signaling the status and legitimacy of users contributing or forwarding crisis-related digital content through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9692B9AE-5584-6901-8670-1A4F3C8A4002}"/>
              </a:ext>
            </a:extLst>
          </p:cNvPr>
          <p:cNvSpPr txBox="1"/>
          <p:nvPr/>
        </p:nvSpPr>
        <p:spPr>
          <a:xfrm>
            <a:off x="3493358" y="5361961"/>
            <a:ext cx="6097978" cy="369332"/>
          </a:xfrm>
          <a:prstGeom prst="rect">
            <a:avLst/>
          </a:prstGeom>
          <a:noFill/>
        </p:spPr>
        <p:txBody>
          <a:bodyPr wrap="square">
            <a:spAutoFit/>
          </a:bodyPr>
          <a:lstStyle/>
          <a:p>
            <a:r>
              <a:rPr lang="en-US" b="1" dirty="0">
                <a:solidFill>
                  <a:srgbClr val="C00000"/>
                </a:solidFill>
              </a:rPr>
              <a:t>Overview of social media affordances for </a:t>
            </a:r>
            <a:r>
              <a:rPr lang="en-US" b="1" u="sng" dirty="0">
                <a:solidFill>
                  <a:srgbClr val="C00000"/>
                </a:solidFill>
                <a:effectLst>
                  <a:outerShdw blurRad="38100" dist="38100" dir="2700000" algn="tl">
                    <a:srgbClr val="000000">
                      <a:alpha val="43137"/>
                    </a:srgbClr>
                  </a:outerShdw>
                </a:effectLst>
              </a:rPr>
              <a:t>externalizing</a:t>
            </a:r>
            <a:r>
              <a:rPr lang="en-US" b="1" dirty="0">
                <a:solidFill>
                  <a:srgbClr val="C00000"/>
                </a:solidFill>
              </a:rPr>
              <a:t>.</a:t>
            </a:r>
          </a:p>
        </p:txBody>
      </p:sp>
      <p:sp>
        <p:nvSpPr>
          <p:cNvPr id="9" name="TextBox 8">
            <a:extLst>
              <a:ext uri="{FF2B5EF4-FFF2-40B4-BE49-F238E27FC236}">
                <a16:creationId xmlns:a16="http://schemas.microsoft.com/office/drawing/2014/main" id="{A2B4354C-2277-CFF6-2BD0-3669EB0954FC}"/>
              </a:ext>
            </a:extLst>
          </p:cNvPr>
          <p:cNvSpPr txBox="1"/>
          <p:nvPr/>
        </p:nvSpPr>
        <p:spPr>
          <a:xfrm>
            <a:off x="3627120" y="5596145"/>
            <a:ext cx="4724400" cy="369332"/>
          </a:xfrm>
          <a:prstGeom prst="rect">
            <a:avLst/>
          </a:prstGeom>
          <a:noFill/>
        </p:spPr>
        <p:txBody>
          <a:bodyPr wrap="square">
            <a:spAutoFit/>
          </a:bodyPr>
          <a:lstStyle/>
          <a:p>
            <a:pPr algn="r" rtl="1"/>
            <a:r>
              <a:rPr lang="en-US" dirty="0" err="1"/>
              <a:t>نظرة</a:t>
            </a:r>
            <a:r>
              <a:rPr lang="en-US" dirty="0"/>
              <a:t> </a:t>
            </a:r>
            <a:r>
              <a:rPr lang="en-US" dirty="0" err="1"/>
              <a:t>عامة</a:t>
            </a:r>
            <a:r>
              <a:rPr lang="en-US" dirty="0"/>
              <a:t> على </a:t>
            </a:r>
            <a:r>
              <a:rPr lang="en-US" dirty="0" err="1"/>
              <a:t>إمكانيات</a:t>
            </a:r>
            <a:r>
              <a:rPr lang="en-US" dirty="0"/>
              <a:t> وسائل التواصل </a:t>
            </a:r>
            <a:r>
              <a:rPr lang="en-US" dirty="0" err="1"/>
              <a:t>الاجتماعي</a:t>
            </a:r>
            <a:r>
              <a:rPr lang="en-US" dirty="0"/>
              <a:t> </a:t>
            </a:r>
            <a:r>
              <a:rPr lang="en-US" dirty="0" err="1"/>
              <a:t>للخارج</a:t>
            </a:r>
            <a:r>
              <a:rPr lang="en-US" dirty="0"/>
              <a:t>.</a:t>
            </a:r>
          </a:p>
        </p:txBody>
      </p:sp>
    </p:spTree>
    <p:extLst>
      <p:ext uri="{BB962C8B-B14F-4D97-AF65-F5344CB8AC3E}">
        <p14:creationId xmlns:p14="http://schemas.microsoft.com/office/powerpoint/2010/main" val="3235641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3518626622"/>
              </p:ext>
            </p:extLst>
          </p:nvPr>
        </p:nvGraphicFramePr>
        <p:xfrm>
          <a:off x="1617360" y="1921498"/>
          <a:ext cx="9930674" cy="3027768"/>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Negotiating consensus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Aligning perceptions and developing a shared interpretation of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(12)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Integrating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Registering, monitoring, and deploying resources provided by users in response to a crisis in a coordinated way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(13)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Crowdsourcing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Calling for and incorporating resources to be provided by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(14)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Developing community</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Advancing connections, sense of community, and collective action among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dirty="0">
                          <a:effectLst/>
                        </a:rPr>
                        <a:t>(15)</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norms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Developing and enforcing principles for using social media to respond to a crisis collaboratively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41DA6755-47C4-72F3-7F5C-B09C6C24332A}"/>
              </a:ext>
            </a:extLst>
          </p:cNvPr>
          <p:cNvSpPr txBox="1"/>
          <p:nvPr/>
        </p:nvSpPr>
        <p:spPr>
          <a:xfrm>
            <a:off x="3493358" y="5217684"/>
            <a:ext cx="6097978" cy="369332"/>
          </a:xfrm>
          <a:prstGeom prst="rect">
            <a:avLst/>
          </a:prstGeom>
          <a:noFill/>
        </p:spPr>
        <p:txBody>
          <a:bodyPr wrap="square">
            <a:spAutoFit/>
          </a:bodyPr>
          <a:lstStyle/>
          <a:p>
            <a:r>
              <a:rPr lang="en-US" b="1" dirty="0">
                <a:solidFill>
                  <a:srgbClr val="C00000"/>
                </a:solidFill>
              </a:rPr>
              <a:t>Overview of social media affordances for </a:t>
            </a:r>
            <a:r>
              <a:rPr lang="en-US" b="1" u="sng" dirty="0">
                <a:solidFill>
                  <a:srgbClr val="C00000"/>
                </a:solidFill>
                <a:effectLst>
                  <a:outerShdw blurRad="38100" dist="38100" dir="2700000" algn="tl">
                    <a:srgbClr val="000000">
                      <a:alpha val="43137"/>
                    </a:srgbClr>
                  </a:outerShdw>
                </a:effectLst>
              </a:rPr>
              <a:t>collaborating</a:t>
            </a:r>
            <a:r>
              <a:rPr lang="en-US" b="1" dirty="0">
                <a:solidFill>
                  <a:srgbClr val="C00000"/>
                </a:solidFill>
              </a:rPr>
              <a:t>.</a:t>
            </a:r>
          </a:p>
        </p:txBody>
      </p:sp>
      <p:sp>
        <p:nvSpPr>
          <p:cNvPr id="9" name="TextBox 8">
            <a:extLst>
              <a:ext uri="{FF2B5EF4-FFF2-40B4-BE49-F238E27FC236}">
                <a16:creationId xmlns:a16="http://schemas.microsoft.com/office/drawing/2014/main" id="{79290AE4-4645-37C5-854E-0BD5365903CC}"/>
              </a:ext>
            </a:extLst>
          </p:cNvPr>
          <p:cNvSpPr txBox="1"/>
          <p:nvPr/>
        </p:nvSpPr>
        <p:spPr>
          <a:xfrm>
            <a:off x="3840480" y="5561751"/>
            <a:ext cx="4704080" cy="369332"/>
          </a:xfrm>
          <a:prstGeom prst="rect">
            <a:avLst/>
          </a:prstGeom>
          <a:noFill/>
        </p:spPr>
        <p:txBody>
          <a:bodyPr wrap="square">
            <a:spAutoFit/>
          </a:bodyPr>
          <a:lstStyle/>
          <a:p>
            <a:pPr algn="r" rtl="1"/>
            <a:r>
              <a:rPr lang="en-US" dirty="0" err="1"/>
              <a:t>نظرة</a:t>
            </a:r>
            <a:r>
              <a:rPr lang="en-US" dirty="0"/>
              <a:t> </a:t>
            </a:r>
            <a:r>
              <a:rPr lang="en-US" dirty="0" err="1"/>
              <a:t>عامة</a:t>
            </a:r>
            <a:r>
              <a:rPr lang="en-US" dirty="0"/>
              <a:t> على </a:t>
            </a:r>
            <a:r>
              <a:rPr lang="en-US" dirty="0" err="1"/>
              <a:t>إمكانيات</a:t>
            </a:r>
            <a:r>
              <a:rPr lang="en-US" dirty="0"/>
              <a:t> وسائل التواصل </a:t>
            </a:r>
            <a:r>
              <a:rPr lang="en-US" dirty="0" err="1"/>
              <a:t>الاجتماعي</a:t>
            </a:r>
            <a:r>
              <a:rPr lang="en-US" dirty="0"/>
              <a:t> </a:t>
            </a:r>
            <a:r>
              <a:rPr lang="en-US" dirty="0" err="1"/>
              <a:t>للتعاون</a:t>
            </a:r>
            <a:r>
              <a:rPr lang="en-US" dirty="0"/>
              <a:t>.</a:t>
            </a:r>
          </a:p>
        </p:txBody>
      </p:sp>
    </p:spTree>
    <p:extLst>
      <p:ext uri="{BB962C8B-B14F-4D97-AF65-F5344CB8AC3E}">
        <p14:creationId xmlns:p14="http://schemas.microsoft.com/office/powerpoint/2010/main" val="1231357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309803"/>
            <a:ext cx="9256152" cy="1569660"/>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Assessing and Managing Social Media Issues and Risks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standing next to a computer with a crane and a calculator&#10;&#10;Description automatically generated">
            <a:extLst>
              <a:ext uri="{FF2B5EF4-FFF2-40B4-BE49-F238E27FC236}">
                <a16:creationId xmlns:a16="http://schemas.microsoft.com/office/drawing/2014/main" id="{A9D15A1C-5E32-6140-4011-0FC014BA394A}"/>
              </a:ext>
            </a:extLst>
          </p:cNvPr>
          <p:cNvPicPr>
            <a:picLocks noChangeAspect="1"/>
          </p:cNvPicPr>
          <p:nvPr/>
        </p:nvPicPr>
        <p:blipFill rotWithShape="1">
          <a:blip r:embed="rId7">
            <a:extLst>
              <a:ext uri="{28A0092B-C50C-407E-A947-70E740481C1C}">
                <a14:useLocalDpi xmlns:a14="http://schemas.microsoft.com/office/drawing/2010/main" val="0"/>
              </a:ext>
            </a:extLst>
          </a:blip>
          <a:srcRect t="4798" b="5400"/>
          <a:stretch/>
        </p:blipFill>
        <p:spPr>
          <a:xfrm>
            <a:off x="3244788" y="2806850"/>
            <a:ext cx="5294553" cy="2741347"/>
          </a:xfrm>
          <a:prstGeom prst="rect">
            <a:avLst/>
          </a:prstGeom>
        </p:spPr>
      </p:pic>
    </p:spTree>
    <p:extLst>
      <p:ext uri="{BB962C8B-B14F-4D97-AF65-F5344CB8AC3E}">
        <p14:creationId xmlns:p14="http://schemas.microsoft.com/office/powerpoint/2010/main" val="12543724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8350" y="1861957"/>
            <a:ext cx="9927994" cy="327782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is social media risk management?</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C00000"/>
                </a:solidFill>
                <a:latin typeface="Tajawal ExtraBold" panose="00000800000000000000" pitchFamily="2" charset="-78"/>
                <a:cs typeface="Tajawal ExtraBold" panose="00000800000000000000" pitchFamily="2" charset="-78"/>
              </a:rPr>
              <a:t>Social media risk management </a:t>
            </a:r>
            <a:r>
              <a:rPr lang="en-US" sz="2300" b="1" dirty="0">
                <a:solidFill>
                  <a:srgbClr val="2D3956"/>
                </a:solidFill>
                <a:latin typeface="Tajawal ExtraBold" panose="00000800000000000000" pitchFamily="2" charset="-78"/>
                <a:cs typeface="Tajawal ExtraBold" panose="00000800000000000000" pitchFamily="2" charset="-78"/>
              </a:rPr>
              <a:t>is the process of identifying, assessing, and mitigating risks that stem from social media.</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Your brand, customers, and employees are all active on social media.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This means your social channels are a common ground where conversations — both good and bad — and crises can start.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1955480-E173-775E-050B-340C5E3CE919}"/>
              </a:ext>
            </a:extLst>
          </p:cNvPr>
          <p:cNvSpPr txBox="1"/>
          <p:nvPr/>
        </p:nvSpPr>
        <p:spPr>
          <a:xfrm>
            <a:off x="2307265" y="2274198"/>
            <a:ext cx="3277486" cy="369332"/>
          </a:xfrm>
          <a:prstGeom prst="rect">
            <a:avLst/>
          </a:prstGeom>
          <a:noFill/>
        </p:spPr>
        <p:txBody>
          <a:bodyPr wrap="square">
            <a:spAutoFit/>
          </a:bodyPr>
          <a:lstStyle/>
          <a:p>
            <a:pPr algn="r" rtl="1"/>
            <a:r>
              <a:rPr lang="en-US" b="1" dirty="0" err="1"/>
              <a:t>إدارة</a:t>
            </a:r>
            <a:r>
              <a:rPr lang="en-US" b="1" dirty="0"/>
              <a:t> </a:t>
            </a:r>
            <a:r>
              <a:rPr lang="en-US" b="1" dirty="0" err="1"/>
              <a:t>مخاطر</a:t>
            </a:r>
            <a:r>
              <a:rPr lang="en-US" b="1" dirty="0"/>
              <a:t> وسائل التواصل </a:t>
            </a:r>
            <a:r>
              <a:rPr lang="en-US" b="1" dirty="0" err="1"/>
              <a:t>الاجتماعي</a:t>
            </a:r>
            <a:endParaRPr lang="en-US" b="1" dirty="0"/>
          </a:p>
        </p:txBody>
      </p:sp>
    </p:spTree>
    <p:extLst>
      <p:ext uri="{BB962C8B-B14F-4D97-AF65-F5344CB8AC3E}">
        <p14:creationId xmlns:p14="http://schemas.microsoft.com/office/powerpoint/2010/main" val="374917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4416594"/>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are the risks of social media for businesses?</a:t>
            </a:r>
          </a:p>
          <a:p>
            <a:pPr algn="just"/>
            <a:endParaRPr lang="en-US" sz="1100" b="1" dirty="0">
              <a:solidFill>
                <a:srgbClr val="C00000"/>
              </a:solidFill>
              <a:latin typeface="Tajawal ExtraBold" panose="00000800000000000000" pitchFamily="2" charset="-78"/>
              <a:cs typeface="Tajawal ExtraBold" panose="00000800000000000000" pitchFamily="2" charset="-78"/>
            </a:endParaRPr>
          </a:p>
          <a:p>
            <a:pPr algn="just"/>
            <a:r>
              <a:rPr lang="en-US" sz="2300" b="1" dirty="0">
                <a:solidFill>
                  <a:srgbClr val="C00000"/>
                </a:solidFill>
                <a:latin typeface="Tajawal ExtraBold" panose="00000800000000000000" pitchFamily="2" charset="-78"/>
                <a:cs typeface="Tajawal ExtraBold" panose="00000800000000000000" pitchFamily="2" charset="-78"/>
              </a:rPr>
              <a:t>Damage to reputation </a:t>
            </a:r>
            <a:r>
              <a:rPr lang="en-US" sz="2200" b="1" dirty="0">
                <a:solidFill>
                  <a:srgbClr val="2D3956"/>
                </a:solidFill>
                <a:latin typeface="Tajawal ExtraBold" panose="00000800000000000000" pitchFamily="2" charset="-78"/>
                <a:cs typeface="Tajawal ExtraBold" panose="00000800000000000000" pitchFamily="2" charset="-78"/>
              </a:rPr>
              <a:t>(Negative comments, inappropriate posts, or bad reviews can all damage your brand’s reputation.)</a:t>
            </a:r>
          </a:p>
          <a:p>
            <a:pPr algn="just"/>
            <a:r>
              <a:rPr lang="en-US" sz="2300" b="1" dirty="0">
                <a:solidFill>
                  <a:srgbClr val="C00000"/>
                </a:solidFill>
                <a:latin typeface="Tajawal ExtraBold" panose="00000800000000000000" pitchFamily="2" charset="-78"/>
                <a:cs typeface="Tajawal ExtraBold" panose="00000800000000000000" pitchFamily="2" charset="-78"/>
              </a:rPr>
              <a:t>Security breaches </a:t>
            </a:r>
            <a:r>
              <a:rPr lang="en-US" sz="2200" b="1" dirty="0">
                <a:solidFill>
                  <a:srgbClr val="2D3956"/>
                </a:solidFill>
                <a:latin typeface="Tajawal ExtraBold" panose="00000800000000000000" pitchFamily="2" charset="-78"/>
                <a:cs typeface="Tajawal ExtraBold" panose="00000800000000000000" pitchFamily="2" charset="-78"/>
              </a:rPr>
              <a:t>(If your social account passwords get into the wrong hands, then a security breach is a major risk.)</a:t>
            </a:r>
          </a:p>
          <a:p>
            <a:pPr algn="just"/>
            <a:r>
              <a:rPr lang="en-US" sz="2300" b="1" dirty="0">
                <a:solidFill>
                  <a:srgbClr val="C00000"/>
                </a:solidFill>
                <a:latin typeface="Tajawal ExtraBold" panose="00000800000000000000" pitchFamily="2" charset="-78"/>
                <a:cs typeface="Tajawal ExtraBold" panose="00000800000000000000" pitchFamily="2" charset="-78"/>
              </a:rPr>
              <a:t>Compliance violations </a:t>
            </a:r>
            <a:r>
              <a:rPr lang="ar-EG" sz="2300" b="1" dirty="0">
                <a:solidFill>
                  <a:srgbClr val="C00000"/>
                </a:solidFill>
                <a:latin typeface="Tajawal ExtraBold" panose="00000800000000000000" pitchFamily="2" charset="-78"/>
                <a:cs typeface="Tajawal ExtraBold" panose="00000800000000000000" pitchFamily="2" charset="-78"/>
              </a:rPr>
              <a:t>انتهاكات الامتثال</a:t>
            </a:r>
            <a:r>
              <a:rPr lang="en-US" sz="2200" b="1" dirty="0">
                <a:solidFill>
                  <a:srgbClr val="2D3956"/>
                </a:solidFill>
                <a:latin typeface="Tajawal ExtraBold" panose="00000800000000000000" pitchFamily="2" charset="-78"/>
                <a:cs typeface="Tajawal ExtraBold" panose="00000800000000000000" pitchFamily="2" charset="-78"/>
              </a:rPr>
              <a:t>(Social media compliance refers to following rules and regulations set by regulatory bodies, social platforms, and your own company. )</a:t>
            </a:r>
          </a:p>
          <a:p>
            <a:pPr algn="just"/>
            <a:r>
              <a:rPr lang="en-US" sz="2300" b="1" dirty="0">
                <a:solidFill>
                  <a:srgbClr val="C00000"/>
                </a:solidFill>
                <a:latin typeface="Tajawal ExtraBold" panose="00000800000000000000" pitchFamily="2" charset="-78"/>
                <a:cs typeface="Tajawal ExtraBold" panose="00000800000000000000" pitchFamily="2" charset="-78"/>
              </a:rPr>
              <a:t>Legal issues </a:t>
            </a:r>
            <a:r>
              <a:rPr lang="en-US" sz="2200" b="1" dirty="0">
                <a:solidFill>
                  <a:srgbClr val="2D3956"/>
                </a:solidFill>
                <a:latin typeface="Tajawal ExtraBold" panose="00000800000000000000" pitchFamily="2" charset="-78"/>
                <a:cs typeface="Tajawal ExtraBold" panose="00000800000000000000" pitchFamily="2" charset="-78"/>
              </a:rPr>
              <a:t>(You should also have a policy that covers your employees’ social activity and conduct if you want to avoid legal issues.)</a:t>
            </a:r>
          </a:p>
          <a:p>
            <a:pPr algn="just"/>
            <a:r>
              <a:rPr lang="en-US" sz="2300" b="1" dirty="0">
                <a:solidFill>
                  <a:srgbClr val="C00000"/>
                </a:solidFill>
                <a:latin typeface="Tajawal ExtraBold" panose="00000800000000000000" pitchFamily="2" charset="-78"/>
                <a:cs typeface="Tajawal ExtraBold" panose="00000800000000000000" pitchFamily="2" charset="-78"/>
              </a:rPr>
              <a:t>Financial consequences </a:t>
            </a:r>
            <a:r>
              <a:rPr lang="en-US" sz="2200" b="1" dirty="0">
                <a:solidFill>
                  <a:srgbClr val="2D3956"/>
                </a:solidFill>
                <a:latin typeface="Tajawal ExtraBold" panose="00000800000000000000" pitchFamily="2" charset="-78"/>
                <a:cs typeface="Tajawal ExtraBold" panose="00000800000000000000" pitchFamily="2" charset="-78"/>
              </a:rPr>
              <a:t>(Any negative situation, like a PR crisis, impact your company’s bottom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99856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4555093"/>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11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Define your social media policy</a:t>
            </a:r>
          </a:p>
          <a:p>
            <a:pPr marL="973138" indent="-9731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The policy should clearly state what everyone’s roles are in crisis scenarios — from the legal team to PR to customer service.</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2. Train your employees</a:t>
            </a:r>
          </a:p>
          <a:p>
            <a:pPr marL="914400" indent="-56991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employees are some of your company’s best brand advocates. But without clear guidelines or regular training, employees can put your business at risk.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3. Monitor your social media accounts</a:t>
            </a:r>
          </a:p>
          <a:p>
            <a:pPr marL="914400" indent="-91440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Brands must keep a close eye on their mentions so they can quickly step in if needed.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1788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3400931"/>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4. Respond promptly to negative feedback</a:t>
            </a:r>
          </a:p>
          <a:p>
            <a:pPr marL="855663" indent="-46355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A negative comment or review can gain traction within minutes or even seconds. It’s critical to have a response plan ready to go so you can address feedback the instant it comes up.</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5. Review and revise your policy on a regular basis</a:t>
            </a:r>
          </a:p>
          <a:p>
            <a:pPr marL="795338" indent="-7953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organization’s social media policy isn’t set in stone — it should be revised as often as social media changes.</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929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Preventing Social Media Risk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LEGO, cartoon, clipart&#10;&#10;Description automatically generated">
            <a:extLst>
              <a:ext uri="{FF2B5EF4-FFF2-40B4-BE49-F238E27FC236}">
                <a16:creationId xmlns:a16="http://schemas.microsoft.com/office/drawing/2014/main" id="{54832B31-D43D-2D06-0F52-29238A5D168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75185" y="2474291"/>
            <a:ext cx="5357503" cy="3013596"/>
          </a:xfrm>
          <a:prstGeom prst="rect">
            <a:avLst/>
          </a:prstGeom>
        </p:spPr>
      </p:pic>
    </p:spTree>
    <p:extLst>
      <p:ext uri="{BB962C8B-B14F-4D97-AF65-F5344CB8AC3E}">
        <p14:creationId xmlns:p14="http://schemas.microsoft.com/office/powerpoint/2010/main" val="29864092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927994"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1) Guidelines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As general best practice, a high-level overall policy should be rolled out to guide the use of social media by all employees of the organization and any third party acting on behalf of the organization. The guidelines should highlight key components including:</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Scope</a:t>
            </a:r>
            <a:r>
              <a:rPr lang="en-US" sz="2300" b="1" dirty="0">
                <a:solidFill>
                  <a:srgbClr val="2D3956"/>
                </a:solidFill>
                <a:latin typeface="Tajawal ExtraBold" panose="00000800000000000000" pitchFamily="2" charset="-78"/>
                <a:cs typeface="Tajawal ExtraBold" panose="00000800000000000000" pitchFamily="2" charset="-78"/>
              </a:rPr>
              <a:t>—Defining the overall scope of the policy guidelines that is set forth by the enterprise for its employees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Purpose</a:t>
            </a:r>
            <a:r>
              <a:rPr lang="en-US" sz="2300" b="1" dirty="0">
                <a:solidFill>
                  <a:srgbClr val="2D3956"/>
                </a:solidFill>
                <a:latin typeface="Tajawal ExtraBold" panose="00000800000000000000" pitchFamily="2" charset="-78"/>
                <a:cs typeface="Tajawal ExtraBold" panose="00000800000000000000" pitchFamily="2" charset="-78"/>
              </a:rPr>
              <a:t>—Definition of the purpose of the guidelines for the organization, specifically, how social media activity on behalf of the organization will take place and what sort of information is relevant to share via that activity.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7291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37540"/>
            <a:ext cx="9927994" cy="5047536"/>
          </a:xfrm>
          <a:prstGeom prst="rect">
            <a:avLst/>
          </a:prstGeom>
          <a:noFill/>
        </p:spPr>
        <p:txBody>
          <a:bodyPr wrap="square" rtlCol="0">
            <a:spAutoFit/>
          </a:bodyPr>
          <a:lstStyle/>
          <a:p>
            <a:pPr algn="just"/>
            <a:r>
              <a:rPr lang="en-US" sz="2300" b="1" dirty="0">
                <a:solidFill>
                  <a:srgbClr val="00B0F0"/>
                </a:solidFill>
                <a:latin typeface="Tajawal ExtraBold" panose="00000800000000000000" pitchFamily="2" charset="-78"/>
                <a:cs typeface="Tajawal ExtraBold" panose="00000800000000000000" pitchFamily="2" charset="-78"/>
              </a:rPr>
              <a:t>     Goals</a:t>
            </a:r>
            <a:r>
              <a:rPr lang="en-US" sz="2300" b="1" dirty="0">
                <a:solidFill>
                  <a:srgbClr val="2D3956"/>
                </a:solidFill>
                <a:latin typeface="Tajawal ExtraBold" panose="00000800000000000000" pitchFamily="2" charset="-78"/>
                <a:cs typeface="Tajawal ExtraBold" panose="00000800000000000000" pitchFamily="2" charset="-78"/>
              </a:rPr>
              <a:t>—Clear definition of the overall outcome that is to be achieved from the social media presence for the organization and how the social media platform will get the organization there</a:t>
            </a:r>
          </a:p>
          <a:p>
            <a:pPr algn="just"/>
            <a:r>
              <a:rPr lang="en-US" sz="2300" b="1" dirty="0">
                <a:solidFill>
                  <a:srgbClr val="00B0F0"/>
                </a:solidFill>
                <a:latin typeface="Tajawal ExtraBold" panose="00000800000000000000" pitchFamily="2" charset="-78"/>
                <a:cs typeface="Tajawal ExtraBold" panose="00000800000000000000" pitchFamily="2" charset="-78"/>
              </a:rPr>
              <a:t>    Ownership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for the creation and maintenance of all social media sites for the organization</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Contributor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and principles directing contributors to the social media sites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Approved social media platforms</a:t>
            </a:r>
            <a:r>
              <a:rPr lang="en-US" sz="2300" b="1" dirty="0">
                <a:solidFill>
                  <a:srgbClr val="2D3956"/>
                </a:solidFill>
                <a:latin typeface="Tajawal ExtraBold" panose="00000800000000000000" pitchFamily="2" charset="-78"/>
                <a:cs typeface="Tajawal ExtraBold" panose="00000800000000000000" pitchFamily="2" charset="-78"/>
              </a:rPr>
              <a:t>—Expectation for departments assessing social media solutions outside of the company to demonstrate how the social media presence will contribute to achievement of the overall goal and, more importantly, the platform’s degree of utilization and security</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9140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1915"/>
            <a:ext cx="9927994" cy="4339650"/>
          </a:xfrm>
          <a:prstGeom prst="rect">
            <a:avLst/>
          </a:prstGeom>
          <a:noFill/>
        </p:spPr>
        <p:txBody>
          <a:bodyPr wrap="square" rtlCol="0">
            <a:spAutoFit/>
          </a:bodyPr>
          <a:lstStyle/>
          <a:p>
            <a:pPr algn="just"/>
            <a:endParaRPr lang="en-US" sz="23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2) Training and awareness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It is key for the organization to embody the proper use of social media etiquette as part of the onboarding training of all employees, especially in roles such as </a:t>
            </a:r>
            <a:r>
              <a:rPr lang="en-US" sz="2300" b="1" dirty="0">
                <a:solidFill>
                  <a:srgbClr val="C00000"/>
                </a:solidFill>
                <a:latin typeface="Tajawal ExtraBold" panose="00000800000000000000" pitchFamily="2" charset="-78"/>
                <a:cs typeface="Tajawal ExtraBold" panose="00000800000000000000" pitchFamily="2" charset="-78"/>
              </a:rPr>
              <a:t>marketing, HR and IT—departments </a:t>
            </a:r>
            <a:r>
              <a:rPr lang="en-US" sz="2300" b="1" dirty="0">
                <a:solidFill>
                  <a:srgbClr val="2D3956"/>
                </a:solidFill>
                <a:latin typeface="Tajawal ExtraBold" panose="00000800000000000000" pitchFamily="2" charset="-78"/>
                <a:cs typeface="Tajawal ExtraBold" panose="00000800000000000000" pitchFamily="2" charset="-78"/>
              </a:rPr>
              <a:t>that will most likely be representing the organization as part of their ongoing job functions. Embedding the behaviors and instilling the right concepts of social media norms that align with the organizational policies and processes will help in the long run as more and more employees participate on social media and represent their organization and its products and interests.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0736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74196" y="1680045"/>
            <a:ext cx="5973740" cy="4339650"/>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3) Social media crisis and communication plan</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 robust</a:t>
            </a:r>
            <a:r>
              <a:rPr lang="ar-EG" sz="2300" b="1" dirty="0">
                <a:solidFill>
                  <a:srgbClr val="2D3956"/>
                </a:solidFill>
                <a:latin typeface="Tajawal ExtraBold" panose="00000800000000000000" pitchFamily="2" charset="-78"/>
                <a:cs typeface="Tajawal ExtraBold" panose="00000800000000000000" pitchFamily="2" charset="-78"/>
              </a:rPr>
              <a:t> قوية </a:t>
            </a:r>
            <a:r>
              <a:rPr lang="en-US" sz="2300" b="1" dirty="0">
                <a:solidFill>
                  <a:srgbClr val="2D3956"/>
                </a:solidFill>
                <a:latin typeface="Tajawal ExtraBold" panose="00000800000000000000" pitchFamily="2" charset="-78"/>
                <a:cs typeface="Tajawal ExtraBold" panose="00000800000000000000" pitchFamily="2" charset="-78"/>
              </a:rPr>
              <a:t> social media crisis and communication plan must be developed in the event that a crisis occurs. There has to be a single point of contact, usually the communications team, for all communication with the media and stakeholders. Key department personnel have to be involved, especially if there is a matter that applies to that specific department.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hand holding a phone&#10;&#10;Description automatically generated with medium confidence">
            <a:extLst>
              <a:ext uri="{FF2B5EF4-FFF2-40B4-BE49-F238E27FC236}">
                <a16:creationId xmlns:a16="http://schemas.microsoft.com/office/drawing/2014/main" id="{8C729C0A-E36F-2267-3E60-1595D739E2C3}"/>
              </a:ext>
            </a:extLst>
          </p:cNvPr>
          <p:cNvPicPr>
            <a:picLocks noChangeAspect="1"/>
          </p:cNvPicPr>
          <p:nvPr/>
        </p:nvPicPr>
        <p:blipFill rotWithShape="1">
          <a:blip r:embed="rId8">
            <a:extLst>
              <a:ext uri="{28A0092B-C50C-407E-A947-70E740481C1C}">
                <a14:useLocalDpi xmlns:a14="http://schemas.microsoft.com/office/drawing/2010/main" val="0"/>
              </a:ext>
            </a:extLst>
          </a:blip>
          <a:srcRect l="53676" t="6381"/>
          <a:stretch/>
        </p:blipFill>
        <p:spPr>
          <a:xfrm>
            <a:off x="8083368" y="1531562"/>
            <a:ext cx="3423822" cy="4382350"/>
          </a:xfrm>
          <a:prstGeom prst="rect">
            <a:avLst/>
          </a:prstGeom>
        </p:spPr>
      </p:pic>
    </p:spTree>
    <p:extLst>
      <p:ext uri="{BB962C8B-B14F-4D97-AF65-F5344CB8AC3E}">
        <p14:creationId xmlns:p14="http://schemas.microsoft.com/office/powerpoint/2010/main" val="372140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347787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The Social Media Crisis Plan (Issues &amp; Risks) </a:t>
            </a:r>
          </a:p>
          <a:p>
            <a:pPr marL="342900" indent="-342900" algn="just">
              <a:buFont typeface="Wingdings" panose="05000000000000000000" pitchFamily="2" charset="2"/>
              <a:buChar char="§"/>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Seven Functional Blocks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 24/7 information stream</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Best practices in risk and crisis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and Managing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Preventing Social Media Risk</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285750" indent="-285750">
              <a:buFont typeface="Wingdings" panose="05000000000000000000" pitchFamily="2" charset="2"/>
              <a:buChar char="§"/>
            </a:pPr>
            <a:r>
              <a:rPr lang="en-US" sz="1600" dirty="0" err="1">
                <a:effectLst/>
              </a:rPr>
              <a:t>Eismann</a:t>
            </a:r>
            <a:r>
              <a:rPr lang="en-US" sz="1600" dirty="0">
                <a:effectLst/>
              </a:rPr>
              <a:t>, K., </a:t>
            </a:r>
            <a:r>
              <a:rPr lang="en-US" sz="1600" dirty="0" err="1">
                <a:effectLst/>
              </a:rPr>
              <a:t>Posegga</a:t>
            </a:r>
            <a:r>
              <a:rPr lang="en-US" sz="1600" dirty="0">
                <a:effectLst/>
              </a:rPr>
              <a:t>, O., &amp; Fischbach, K. (2021). Opening organizational learning in crisis management: On the affordances of Social Media. </a:t>
            </a:r>
            <a:r>
              <a:rPr lang="en-US" sz="1600" i="1" dirty="0">
                <a:effectLst/>
              </a:rPr>
              <a:t>The Journal of Strategic Information Systems</a:t>
            </a:r>
            <a:r>
              <a:rPr lang="en-US" sz="1600" dirty="0">
                <a:effectLst/>
              </a:rPr>
              <a:t>, </a:t>
            </a:r>
            <a:r>
              <a:rPr lang="en-US" sz="1600" i="1" dirty="0">
                <a:effectLst/>
              </a:rPr>
              <a:t>30</a:t>
            </a:r>
            <a:r>
              <a:rPr lang="en-US" sz="1600" dirty="0">
                <a:effectLst/>
              </a:rPr>
              <a:t>(4), 101692. https://doi.org/10.1016/j.jsis.2021.101692 </a:t>
            </a:r>
          </a:p>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Social Media Rewards and Risk. ISACA. (n.d.). </a:t>
            </a:r>
            <a:r>
              <a:rPr lang="en-US" sz="16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https://www.isaca.org/resources/isaca-journal/issues/2017/volume-4/social-media-rewards-and-risk</a:t>
            </a:r>
            <a:endParaRPr lang="en-US" sz="1600" dirty="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600" i="0" dirty="0">
                <a:solidFill>
                  <a:srgbClr val="000000"/>
                </a:solidFill>
                <a:latin typeface="Segoe UI" panose="020B0502040204020203" pitchFamily="34" charset="0"/>
              </a:rPr>
              <a:t>Chia. (2023, January 7). Social Media Monitoring - best tools &amp;amp; proven tactics: Brand24. Brand24 Blog. https://brand24.com/blog/social-media-monitoring/ </a:t>
            </a:r>
            <a:endParaRPr lang="en-US" sz="1600" dirty="0">
              <a:solidFill>
                <a:srgbClr val="000000"/>
              </a:solidFill>
              <a:latin typeface="Segoe UI" panose="020B0502040204020203" pitchFamily="34" charset="0"/>
              <a:hlinkClick r:id="rId3"/>
            </a:endParaRP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Lauron</a:t>
            </a:r>
            <a:r>
              <a:rPr lang="en-US" sz="1600" i="0" dirty="0">
                <a:solidFill>
                  <a:srgbClr val="000000"/>
                </a:solidFill>
                <a:latin typeface="Segoe UI" panose="020B0502040204020203" pitchFamily="34" charset="0"/>
              </a:rPr>
              <a:t>, S. (2023, July 5). 5 expert tips for effective social media risk management. Social Media Marketing &amp;amp; Management Dashboard. https://blog.hootsuite.com/social-media-risk-management/ </a:t>
            </a:r>
          </a:p>
          <a:p>
            <a:pPr marL="285750" indent="-285750">
              <a:buFont typeface="Wingdings" panose="05000000000000000000" pitchFamily="2" charset="2"/>
              <a:buChar char="§"/>
            </a:pPr>
            <a:endParaRPr lang="en-US" sz="1600" i="0" dirty="0">
              <a:solidFill>
                <a:srgbClr val="000000"/>
              </a:solidFill>
              <a:latin typeface="Segoe UI" panose="020B0502040204020203"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707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3001</TotalTime>
  <Words>4923</Words>
  <Application>Microsoft Office PowerPoint</Application>
  <PresentationFormat>Widescreen</PresentationFormat>
  <Paragraphs>419</Paragraphs>
  <Slides>50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Arial</vt:lpstr>
      <vt:lpstr>Calibri</vt:lpstr>
      <vt:lpstr>Calibri Light</vt:lpstr>
      <vt:lpstr>Roboto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89</cp:revision>
  <dcterms:created xsi:type="dcterms:W3CDTF">2023-04-29T09:08:23Z</dcterms:created>
  <dcterms:modified xsi:type="dcterms:W3CDTF">2024-07-23T15:24:52Z</dcterms:modified>
</cp:coreProperties>
</file>