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12192000"/>
  <p:notesSz cx="6858000" cy="9144000"/>
  <p:embeddedFontLst>
    <p:embeddedFont>
      <p:font typeface="Tahoma"/>
      <p:regular r:id="rId45"/>
      <p:bold r:id="rId46"/>
    </p:embeddedFont>
    <p:embeddedFont>
      <p:font typeface="Tajawal Medium"/>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9" roundtripDataSignature="AMtx7mhoehRENHLmKGJskGh7r6mLF0dHH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45F3A30-ED5F-465D-8996-8E8BFD074612}">
  <a:tblStyle styleId="{045F3A30-ED5F-465D-8996-8E8BFD074612}"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FF4E6"/>
          </a:solidFill>
        </a:fill>
      </a:tcStyle>
    </a:wholeTbl>
    <a:band1H>
      <a:tcTxStyle/>
      <a:tcStyle>
        <a:fill>
          <a:solidFill>
            <a:srgbClr val="FFE8CA"/>
          </a:solidFill>
        </a:fill>
      </a:tcStyle>
    </a:band1H>
    <a:band2H>
      <a:tcTxStyle/>
    </a:band2H>
    <a:band1V>
      <a:tcTxStyle/>
      <a:tcStyle>
        <a:fill>
          <a:solidFill>
            <a:srgbClr val="FFE8CA"/>
          </a:solidFill>
        </a:fill>
      </a:tcStyle>
    </a:band1V>
    <a:band2V>
      <a:tcTxStyle/>
    </a:band2V>
    <a:lastCol>
      <a:tcTxStyle b="on" i="off">
        <a:font>
          <a:latin typeface="Calibri"/>
          <a:ea typeface="Calibri"/>
          <a:cs typeface="Calibri"/>
        </a:font>
        <a:schemeClr val="lt1"/>
      </a:tcTxStyle>
      <a:tcStyle>
        <a:fill>
          <a:solidFill>
            <a:schemeClr val="accent4"/>
          </a:solidFill>
        </a:fill>
      </a:tcStyle>
    </a:lastCol>
    <a:firstCol>
      <a:tcTxStyle b="on" i="off">
        <a:font>
          <a:latin typeface="Calibri"/>
          <a:ea typeface="Calibri"/>
          <a:cs typeface="Calibri"/>
        </a:font>
        <a:schemeClr val="lt1"/>
      </a:tcTxStyle>
      <a:tcStyle>
        <a:fill>
          <a:solidFill>
            <a:schemeClr val="accent4"/>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4"/>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4"/>
          </a:solidFill>
        </a:fill>
      </a:tcStyle>
    </a:firstRow>
    <a:neCell>
      <a:tcTxStyle/>
    </a:neCell>
    <a:nwCell>
      <a:tcTxStyle/>
    </a:nwCell>
  </a:tblStyle>
  <a:tblStyle styleId="{5826832F-35B1-4599-AFD2-60493EAAC523}"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Tahoma-bold.fntdata"/><Relationship Id="rId45" Type="http://schemas.openxmlformats.org/officeDocument/2006/relationships/font" Target="fonts/Tahoma-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TajawalMedium-bold.fntdata"/><Relationship Id="rId47" Type="http://schemas.openxmlformats.org/officeDocument/2006/relationships/font" Target="fonts/TajawalMedium-regular.fntdata"/><Relationship Id="rId49"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4" name="Google Shape;42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1" name="Google Shape;44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7" name="Google Shape;47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5" name="Google Shape;49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6" name="Google Shape;51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7" name="Google Shape;53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6" name="Google Shape;55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5" name="Google Shape;57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3" name="Google Shape;59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1" name="Google Shape;61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0" name="Google Shape;63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8" name="Google Shape;648;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6" name="Google Shape;66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2" name="Shape 682"/>
        <p:cNvGrpSpPr/>
        <p:nvPr/>
      </p:nvGrpSpPr>
      <p:grpSpPr>
        <a:xfrm>
          <a:off x="0" y="0"/>
          <a:ext cx="0" cy="0"/>
          <a:chOff x="0" y="0"/>
          <a:chExt cx="0" cy="0"/>
        </a:xfrm>
      </p:grpSpPr>
      <p:sp>
        <p:nvSpPr>
          <p:cNvPr id="683" name="Google Shape;683;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4" name="Google Shape;68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0" name="Shape 700"/>
        <p:cNvGrpSpPr/>
        <p:nvPr/>
      </p:nvGrpSpPr>
      <p:grpSpPr>
        <a:xfrm>
          <a:off x="0" y="0"/>
          <a:ext cx="0" cy="0"/>
          <a:chOff x="0" y="0"/>
          <a:chExt cx="0" cy="0"/>
        </a:xfrm>
      </p:grpSpPr>
      <p:sp>
        <p:nvSpPr>
          <p:cNvPr id="701" name="Google Shape;70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2" name="Google Shape;70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7" name="Shape 717"/>
        <p:cNvGrpSpPr/>
        <p:nvPr/>
      </p:nvGrpSpPr>
      <p:grpSpPr>
        <a:xfrm>
          <a:off x="0" y="0"/>
          <a:ext cx="0" cy="0"/>
          <a:chOff x="0" y="0"/>
          <a:chExt cx="0" cy="0"/>
        </a:xfrm>
      </p:grpSpPr>
      <p:sp>
        <p:nvSpPr>
          <p:cNvPr id="718" name="Google Shape;71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9" name="Google Shape;71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7" name="Google Shape;73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4" name="Shape 754"/>
        <p:cNvGrpSpPr/>
        <p:nvPr/>
      </p:nvGrpSpPr>
      <p:grpSpPr>
        <a:xfrm>
          <a:off x="0" y="0"/>
          <a:ext cx="0" cy="0"/>
          <a:chOff x="0" y="0"/>
          <a:chExt cx="0" cy="0"/>
        </a:xfrm>
      </p:grpSpPr>
      <p:sp>
        <p:nvSpPr>
          <p:cNvPr id="755" name="Google Shape;755;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6" name="Google Shape;756;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2" name="Shape 772"/>
        <p:cNvGrpSpPr/>
        <p:nvPr/>
      </p:nvGrpSpPr>
      <p:grpSpPr>
        <a:xfrm>
          <a:off x="0" y="0"/>
          <a:ext cx="0" cy="0"/>
          <a:chOff x="0" y="0"/>
          <a:chExt cx="0" cy="0"/>
        </a:xfrm>
      </p:grpSpPr>
      <p:sp>
        <p:nvSpPr>
          <p:cNvPr id="773" name="Google Shape;77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4" name="Google Shape;77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3" name="Shape 793"/>
        <p:cNvGrpSpPr/>
        <p:nvPr/>
      </p:nvGrpSpPr>
      <p:grpSpPr>
        <a:xfrm>
          <a:off x="0" y="0"/>
          <a:ext cx="0" cy="0"/>
          <a:chOff x="0" y="0"/>
          <a:chExt cx="0" cy="0"/>
        </a:xfrm>
      </p:grpSpPr>
      <p:sp>
        <p:nvSpPr>
          <p:cNvPr id="794" name="Google Shape;794;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5" name="Google Shape;795;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4" name="Shape 814"/>
        <p:cNvGrpSpPr/>
        <p:nvPr/>
      </p:nvGrpSpPr>
      <p:grpSpPr>
        <a:xfrm>
          <a:off x="0" y="0"/>
          <a:ext cx="0" cy="0"/>
          <a:chOff x="0" y="0"/>
          <a:chExt cx="0" cy="0"/>
        </a:xfrm>
      </p:grpSpPr>
      <p:sp>
        <p:nvSpPr>
          <p:cNvPr id="815" name="Google Shape;815;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6" name="Google Shape;816;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5" name="Shape 835"/>
        <p:cNvGrpSpPr/>
        <p:nvPr/>
      </p:nvGrpSpPr>
      <p:grpSpPr>
        <a:xfrm>
          <a:off x="0" y="0"/>
          <a:ext cx="0" cy="0"/>
          <a:chOff x="0" y="0"/>
          <a:chExt cx="0" cy="0"/>
        </a:xfrm>
      </p:grpSpPr>
      <p:sp>
        <p:nvSpPr>
          <p:cNvPr id="836" name="Google Shape;836;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7" name="Google Shape;83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6" name="Shape 856"/>
        <p:cNvGrpSpPr/>
        <p:nvPr/>
      </p:nvGrpSpPr>
      <p:grpSpPr>
        <a:xfrm>
          <a:off x="0" y="0"/>
          <a:ext cx="0" cy="0"/>
          <a:chOff x="0" y="0"/>
          <a:chExt cx="0" cy="0"/>
        </a:xfrm>
      </p:grpSpPr>
      <p:sp>
        <p:nvSpPr>
          <p:cNvPr id="857" name="Google Shape;857;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8" name="Google Shape;858;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7" name="Shape 877"/>
        <p:cNvGrpSpPr/>
        <p:nvPr/>
      </p:nvGrpSpPr>
      <p:grpSpPr>
        <a:xfrm>
          <a:off x="0" y="0"/>
          <a:ext cx="0" cy="0"/>
          <a:chOff x="0" y="0"/>
          <a:chExt cx="0" cy="0"/>
        </a:xfrm>
      </p:grpSpPr>
      <p:sp>
        <p:nvSpPr>
          <p:cNvPr id="878" name="Google Shape;878;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9" name="Google Shape;87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8" name="Shape 898"/>
        <p:cNvGrpSpPr/>
        <p:nvPr/>
      </p:nvGrpSpPr>
      <p:grpSpPr>
        <a:xfrm>
          <a:off x="0" y="0"/>
          <a:ext cx="0" cy="0"/>
          <a:chOff x="0" y="0"/>
          <a:chExt cx="0" cy="0"/>
        </a:xfrm>
      </p:grpSpPr>
      <p:sp>
        <p:nvSpPr>
          <p:cNvPr id="899" name="Google Shape;899;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0" name="Google Shape;900;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4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4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4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4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4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9"/>
          <p:cNvSpPr/>
          <p:nvPr>
            <p:ph idx="2" type="pic"/>
          </p:nvPr>
        </p:nvSpPr>
        <p:spPr>
          <a:xfrm>
            <a:off x="5183188" y="987425"/>
            <a:ext cx="6172200" cy="4873625"/>
          </a:xfrm>
          <a:prstGeom prst="rect">
            <a:avLst/>
          </a:prstGeom>
          <a:noFill/>
          <a:ln>
            <a:noFill/>
          </a:ln>
        </p:spPr>
      </p:sp>
      <p:sp>
        <p:nvSpPr>
          <p:cNvPr id="68" name="Google Shape;68;p4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6.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6.png"/><Relationship Id="rId4" Type="http://schemas.openxmlformats.org/officeDocument/2006/relationships/image" Target="../media/image9.png"/><Relationship Id="rId9" Type="http://schemas.openxmlformats.org/officeDocument/2006/relationships/image" Target="../media/image4.png"/><Relationship Id="rId5" Type="http://schemas.openxmlformats.org/officeDocument/2006/relationships/image" Target="../media/image18.png"/><Relationship Id="rId6" Type="http://schemas.openxmlformats.org/officeDocument/2006/relationships/image" Target="../media/image13.png"/><Relationship Id="rId7" Type="http://schemas.openxmlformats.org/officeDocument/2006/relationships/image" Target="../media/image3.png"/><Relationship Id="rId8"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18.png"/><Relationship Id="rId10" Type="http://schemas.openxmlformats.org/officeDocument/2006/relationships/image" Target="../media/image15.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18.png"/><Relationship Id="rId10" Type="http://schemas.openxmlformats.org/officeDocument/2006/relationships/image" Target="../media/image15.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 Id="rId4" Type="http://schemas.openxmlformats.org/officeDocument/2006/relationships/image" Target="../media/image18.png"/><Relationship Id="rId10" Type="http://schemas.openxmlformats.org/officeDocument/2006/relationships/image" Target="../media/image15.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7.xml.rels><?xml version="1.0" encoding="UTF-8" standalone="yes"?><Relationships xmlns="http://schemas.openxmlformats.org/package/2006/relationships"><Relationship Id="rId11" Type="http://schemas.openxmlformats.org/officeDocument/2006/relationships/image" Target="../media/image20.png"/><Relationship Id="rId10" Type="http://schemas.openxmlformats.org/officeDocument/2006/relationships/image" Target="../media/image15.png"/><Relationship Id="rId13" Type="http://schemas.openxmlformats.org/officeDocument/2006/relationships/image" Target="../media/image26.png"/><Relationship Id="rId12" Type="http://schemas.openxmlformats.org/officeDocument/2006/relationships/image" Target="../media/image19.png"/><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15" Type="http://schemas.openxmlformats.org/officeDocument/2006/relationships/image" Target="../media/image25.png"/><Relationship Id="rId14" Type="http://schemas.openxmlformats.org/officeDocument/2006/relationships/image" Target="../media/image23.png"/><Relationship Id="rId17" Type="http://schemas.openxmlformats.org/officeDocument/2006/relationships/image" Target="../media/image24.png"/><Relationship Id="rId16" Type="http://schemas.openxmlformats.org/officeDocument/2006/relationships/image" Target="../media/image21.png"/><Relationship Id="rId5" Type="http://schemas.openxmlformats.org/officeDocument/2006/relationships/image" Target="../media/image13.png"/><Relationship Id="rId6" Type="http://schemas.openxmlformats.org/officeDocument/2006/relationships/image" Target="../media/image3.png"/><Relationship Id="rId18" Type="http://schemas.openxmlformats.org/officeDocument/2006/relationships/image" Target="../media/image22.png"/><Relationship Id="rId7" Type="http://schemas.openxmlformats.org/officeDocument/2006/relationships/image" Target="../media/image10.png"/><Relationship Id="rId8" Type="http://schemas.openxmlformats.org/officeDocument/2006/relationships/image" Target="../media/image14.png"/></Relationships>
</file>

<file path=ppt/slides/_rels/slide8.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9.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10.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11.xml.rels><?xml version="1.0" encoding="UTF-8" standalone="yes"?><Relationships xmlns="http://schemas.openxmlformats.org/package/2006/relationships"><Relationship Id="rId10" Type="http://schemas.openxmlformats.org/officeDocument/2006/relationships/image" Target="../media/image27.jpg"/><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5.png"/><Relationship Id="rId5" Type="http://schemas.openxmlformats.org/officeDocument/2006/relationships/image" Target="../media/image3.png"/><Relationship Id="rId6" Type="http://schemas.openxmlformats.org/officeDocument/2006/relationships/image" Target="../media/image10.png"/><Relationship Id="rId7" Type="http://schemas.openxmlformats.org/officeDocument/2006/relationships/image" Target="../media/image14.png"/><Relationship Id="rId8" Type="http://schemas.openxmlformats.org/officeDocument/2006/relationships/image" Target="../media/image5.png"/></Relationships>
</file>

<file path=ppt/slides/_rels/slide12.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13.xml.rels><?xml version="1.0" encoding="UTF-8" standalone="yes"?><Relationships xmlns="http://schemas.openxmlformats.org/package/2006/relationships"><Relationship Id="rId11" Type="http://schemas.openxmlformats.org/officeDocument/2006/relationships/image" Target="../media/image28.png"/><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14.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15.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16.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17.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18.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19.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0.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1.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2.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3.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4.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5.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6.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7.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8.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5.png"/><Relationship Id="rId5" Type="http://schemas.openxmlformats.org/officeDocument/2006/relationships/image" Target="../media/image3.png"/><Relationship Id="rId6" Type="http://schemas.openxmlformats.org/officeDocument/2006/relationships/image" Target="../media/image10.png"/><Relationship Id="rId7" Type="http://schemas.openxmlformats.org/officeDocument/2006/relationships/image" Target="../media/image14.png"/><Relationship Id="rId8" Type="http://schemas.openxmlformats.org/officeDocument/2006/relationships/image" Target="../media/image5.png"/></Relationships>
</file>

<file path=ppt/slides/_rels/slide30.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31.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32.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33.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34.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35.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36.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37.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38.xml.rels><?xml version="1.0" encoding="UTF-8" standalone="yes"?><Relationships xmlns="http://schemas.openxmlformats.org/package/2006/relationships"><Relationship Id="rId10"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9.png"/><Relationship Id="rId4" Type="http://schemas.openxmlformats.org/officeDocument/2006/relationships/image" Target="../media/image18.png"/><Relationship Id="rId9"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3.png"/><Relationship Id="rId7" Type="http://schemas.openxmlformats.org/officeDocument/2006/relationships/image" Target="../media/image10.png"/><Relationship Id="rId8" Type="http://schemas.openxmlformats.org/officeDocument/2006/relationships/image" Target="../media/image14.png"/></Relationships>
</file>

<file path=ppt/slides/_rels/slide39.xml.rels><?xml version="1.0" encoding="UTF-8" standalone="yes"?><Relationships xmlns="http://schemas.openxmlformats.org/package/2006/relationships"><Relationship Id="rId10" Type="http://schemas.openxmlformats.org/officeDocument/2006/relationships/image" Target="../media/image9.png"/><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29.jpg"/><Relationship Id="rId5" Type="http://schemas.openxmlformats.org/officeDocument/2006/relationships/image" Target="../media/image3.png"/><Relationship Id="rId6" Type="http://schemas.openxmlformats.org/officeDocument/2006/relationships/image" Target="../media/image10.png"/><Relationship Id="rId7" Type="http://schemas.openxmlformats.org/officeDocument/2006/relationships/image" Target="../media/image30.png"/><Relationship Id="rId8"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indent="0" lvl="0" marL="0" marR="0" rtl="0" algn="ctr">
              <a:spcBef>
                <a:spcPts val="0"/>
              </a:spcBef>
              <a:spcAft>
                <a:spcPts val="0"/>
              </a:spcAft>
              <a:buNone/>
            </a:pPr>
            <a:r>
              <a:rPr lang="en-US"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32219" y="3575228"/>
            <a:ext cx="4904559"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 10</a:t>
            </a:r>
            <a:r>
              <a:rPr lang="en-US" sz="2800">
                <a:solidFill>
                  <a:schemeClr val="lt1"/>
                </a:solidFill>
                <a:latin typeface="Tajawal Medium"/>
                <a:ea typeface="Tajawal Medium"/>
                <a:cs typeface="Tajawal Medium"/>
                <a:sym typeface="Tajawal Medium"/>
              </a:rPr>
              <a:t>:</a:t>
            </a:r>
            <a:endParaRPr/>
          </a:p>
          <a:p>
            <a:pPr indent="0" lvl="0" marL="0" marR="0" rtl="0" algn="ctr">
              <a:spcBef>
                <a:spcPts val="0"/>
              </a:spcBef>
              <a:spcAft>
                <a:spcPts val="0"/>
              </a:spcAft>
              <a:buNone/>
            </a:pPr>
            <a:r>
              <a:rPr b="1" lang="en-US" sz="3200">
                <a:solidFill>
                  <a:schemeClr val="dk1"/>
                </a:solidFill>
                <a:latin typeface="Calibri"/>
                <a:ea typeface="Calibri"/>
                <a:cs typeface="Calibri"/>
                <a:sym typeface="Calibri"/>
              </a:rPr>
              <a:t>Evaluation (Part3)</a:t>
            </a:r>
            <a:endParaRPr b="1" sz="32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2800">
              <a:solidFill>
                <a:srgbClr val="FF0000"/>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964806" y="554566"/>
            <a:ext cx="2923310" cy="5907194"/>
          </a:xfrm>
          <a:prstGeom prst="rect">
            <a:avLst/>
          </a:prstGeom>
          <a:noFill/>
          <a:ln>
            <a:noFill/>
          </a:ln>
        </p:spPr>
      </p:pic>
      <p:sp>
        <p:nvSpPr>
          <p:cNvPr id="110" name="Google Shape;110;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2"/>
          <p:cNvSpPr txBox="1"/>
          <p:nvPr/>
        </p:nvSpPr>
        <p:spPr>
          <a:xfrm>
            <a:off x="3861543" y="2959735"/>
            <a:ext cx="589971" cy="11387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a:t>
            </a:r>
            <a:endParaRPr b="1" sz="24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p:txBody>
      </p:sp>
      <p:sp>
        <p:nvSpPr>
          <p:cNvPr id="112" name="Google Shape;112;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3" name="Google Shape;113;p2"/>
          <p:cNvSpPr/>
          <p:nvPr/>
        </p:nvSpPr>
        <p:spPr>
          <a:xfrm>
            <a:off x="5276886" y="6675827"/>
            <a:ext cx="720843" cy="297525"/>
          </a:xfrm>
          <a:prstGeom prst="rect">
            <a:avLst/>
          </a:prstGeom>
          <a:solidFill>
            <a:srgbClr val="F8F9FA"/>
          </a:solid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Clr>
                <a:srgbClr val="202124"/>
              </a:buClr>
              <a:buSzPts val="2100"/>
              <a:buFont typeface="Arial"/>
              <a:buNone/>
            </a:pPr>
            <a:r>
              <a:rPr b="0" i="0" lang="en-US" sz="2100" u="none" cap="none" strike="noStrike">
                <a:solidFill>
                  <a:srgbClr val="202124"/>
                </a:solidFill>
                <a:latin typeface="Arial"/>
                <a:ea typeface="Arial"/>
                <a:cs typeface="Arial"/>
                <a:sym typeface="Arial"/>
              </a:rPr>
              <a:t>“</a:t>
            </a:r>
            <a:endParaRPr b="1" i="0" sz="1800" u="none" cap="none" strike="noStrike">
              <a:solidFill>
                <a:schemeClr val="dk1"/>
              </a:solidFill>
              <a:latin typeface="Arial"/>
              <a:ea typeface="Arial"/>
              <a:cs typeface="Arial"/>
              <a:sym typeface="Arial"/>
            </a:endParaRPr>
          </a:p>
        </p:txBody>
      </p:sp>
      <p:sp>
        <p:nvSpPr>
          <p:cNvPr id="114" name="Google Shape;114;p2"/>
          <p:cNvSpPr txBox="1"/>
          <p:nvPr/>
        </p:nvSpPr>
        <p:spPr>
          <a:xfrm>
            <a:off x="1263112" y="384810"/>
            <a:ext cx="6328166"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Session5:Evaluation</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(Part3)</a:t>
            </a:r>
            <a:endParaRPr b="1" sz="2400">
              <a:solidFill>
                <a:srgbClr val="FF9518"/>
              </a:solidFill>
              <a:latin typeface="Tajawal Medium"/>
              <a:ea typeface="Tajawal Medium"/>
              <a:cs typeface="Tajawal Medium"/>
              <a:sym typeface="Tajawal Medium"/>
            </a:endParaRPr>
          </a:p>
        </p:txBody>
      </p:sp>
      <p:sp>
        <p:nvSpPr>
          <p:cNvPr id="115" name="Google Shape;115;p2"/>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116" name="Google Shape;116;p2"/>
          <p:cNvSpPr/>
          <p:nvPr/>
        </p:nvSpPr>
        <p:spPr>
          <a:xfrm>
            <a:off x="2424113" y="2800040"/>
            <a:ext cx="4540601" cy="1754326"/>
          </a:xfrm>
          <a:prstGeom prst="rect">
            <a:avLst/>
          </a:prstGeom>
          <a:solidFill>
            <a:srgbClr val="FFFFFF"/>
          </a:solid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Calibri"/>
                <a:ea typeface="Calibri"/>
                <a:cs typeface="Calibri"/>
                <a:sym typeface="Calibri"/>
              </a:rPr>
              <a:t>« </a:t>
            </a:r>
            <a:r>
              <a:rPr b="1" lang="en-US" sz="1800">
                <a:solidFill>
                  <a:schemeClr val="dk1"/>
                </a:solidFill>
                <a:latin typeface="Calibri"/>
                <a:ea typeface="Calibri"/>
                <a:cs typeface="Calibri"/>
                <a:sym typeface="Calibri"/>
              </a:rPr>
              <a:t> The passion to create founds the realization project, the passion to love founds the communication project, the passion to play founds the participation project. Separated, these three projects reinforce the repressive unity of power.”</a:t>
            </a:r>
            <a:r>
              <a:rPr b="1" i="1" lang="en-US" sz="1600">
                <a:solidFill>
                  <a:schemeClr val="dk1"/>
                </a:solidFill>
                <a:latin typeface="Calibri"/>
                <a:ea typeface="Calibri"/>
                <a:cs typeface="Calibri"/>
                <a:sym typeface="Calibri"/>
              </a:rPr>
              <a:t>Boris Vian</a:t>
            </a:r>
            <a:endParaRPr b="1" i="1" sz="1050" u="none" cap="none" strike="noStrike">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pic>
        <p:nvPicPr>
          <p:cNvPr id="121" name="Google Shape;121;p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22" name="Google Shape;122;p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23" name="Google Shape;123;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4" name="Google Shape;124;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25" name="Google Shape;125;p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26" name="Google Shape;126;p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27" name="Google Shape;127;p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28" name="Google Shape;128;p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Lecture9</a:t>
            </a:r>
            <a:endParaRPr b="1" sz="2800">
              <a:solidFill>
                <a:srgbClr val="FF9518"/>
              </a:solidFill>
              <a:latin typeface="Tajawal Medium"/>
              <a:ea typeface="Tajawal Medium"/>
              <a:cs typeface="Tajawal Medium"/>
              <a:sym typeface="Tajawal Medium"/>
            </a:endParaRPr>
          </a:p>
        </p:txBody>
      </p:sp>
      <p:sp>
        <p:nvSpPr>
          <p:cNvPr id="129" name="Google Shape;129;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0" name="Google Shape;130;p3"/>
          <p:cNvSpPr txBox="1"/>
          <p:nvPr/>
        </p:nvSpPr>
        <p:spPr>
          <a:xfrm>
            <a:off x="1945341" y="384810"/>
            <a:ext cx="6769275" cy="7716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5:Evaluation</a:t>
            </a:r>
            <a:endParaRPr/>
          </a:p>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 </a:t>
            </a:r>
            <a:r>
              <a:rPr b="1" lang="en-US" sz="1800">
                <a:solidFill>
                  <a:srgbClr val="FF9518"/>
                </a:solidFill>
                <a:latin typeface="Tajawal Medium"/>
                <a:ea typeface="Tajawal Medium"/>
                <a:cs typeface="Tajawal Medium"/>
                <a:sym typeface="Tajawal Medium"/>
              </a:rPr>
              <a:t>(</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131" name="Google Shape;131;p3"/>
          <p:cNvSpPr/>
          <p:nvPr/>
        </p:nvSpPr>
        <p:spPr>
          <a:xfrm>
            <a:off x="201478" y="1353199"/>
            <a:ext cx="8340542" cy="3170099"/>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FF0000"/>
              </a:buClr>
              <a:buSzPts val="2400"/>
              <a:buFont typeface="Noto Sans Symbols"/>
              <a:buChar char="✔"/>
            </a:pPr>
            <a:r>
              <a:rPr b="1" lang="en-US" sz="2400">
                <a:solidFill>
                  <a:srgbClr val="FF0000"/>
                </a:solidFill>
                <a:latin typeface="Calibri"/>
                <a:ea typeface="Calibri"/>
                <a:cs typeface="Calibri"/>
                <a:sym typeface="Calibri"/>
              </a:rPr>
              <a:t>An overview of chapter 5</a:t>
            </a:r>
            <a:endParaRPr b="1" sz="2400">
              <a:solidFill>
                <a:srgbClr val="FF0000"/>
              </a:solidFill>
              <a:latin typeface="Calibri"/>
              <a:ea typeface="Calibri"/>
              <a:cs typeface="Calibri"/>
              <a:sym typeface="Calibri"/>
            </a:endParaRPr>
          </a:p>
          <a:p>
            <a:pPr indent="-133350" lvl="0" marL="285750" marR="0" rtl="0" algn="just">
              <a:lnSpc>
                <a:spcPct val="150000"/>
              </a:lnSpc>
              <a:spcBef>
                <a:spcPts val="0"/>
              </a:spcBef>
              <a:spcAft>
                <a:spcPts val="0"/>
              </a:spcAft>
              <a:buClr>
                <a:schemeClr val="dk1"/>
              </a:buClr>
              <a:buSzPts val="2400"/>
              <a:buFont typeface="Noto Sans Symbols"/>
              <a:buNone/>
            </a:pPr>
            <a:r>
              <a:t/>
            </a:r>
            <a:endParaRPr b="1" sz="2400">
              <a:solidFill>
                <a:srgbClr val="0070C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2" name="Google Shape;132;p3"/>
          <p:cNvSpPr txBox="1"/>
          <p:nvPr/>
        </p:nvSpPr>
        <p:spPr>
          <a:xfrm rot="480000">
            <a:off x="912813" y="-1007971"/>
            <a:ext cx="6667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3" name="Google Shape;133;p3"/>
          <p:cNvSpPr txBox="1"/>
          <p:nvPr/>
        </p:nvSpPr>
        <p:spPr>
          <a:xfrm rot="1320000">
            <a:off x="984250" y="-987333"/>
            <a:ext cx="66675"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34" name="Google Shape;134;p3"/>
          <p:cNvSpPr txBox="1"/>
          <p:nvPr/>
        </p:nvSpPr>
        <p:spPr>
          <a:xfrm rot="1980000">
            <a:off x="1047750" y="-953996"/>
            <a:ext cx="6032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5" name="Google Shape;135;p3"/>
          <p:cNvSpPr txBox="1"/>
          <p:nvPr/>
        </p:nvSpPr>
        <p:spPr>
          <a:xfrm rot="2700000">
            <a:off x="1015730" y="-915267"/>
            <a:ext cx="206127"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6" name="Google Shape;136;p3"/>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7" name="Google Shape;137;p3"/>
          <p:cNvSpPr txBox="1"/>
          <p:nvPr/>
        </p:nvSpPr>
        <p:spPr>
          <a:xfrm rot="-2580000">
            <a:off x="633413" y="-919071"/>
            <a:ext cx="5715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8" name="Google Shape;138;p3"/>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9" name="Google Shape;139;p3"/>
          <p:cNvSpPr txBox="1"/>
          <p:nvPr/>
        </p:nvSpPr>
        <p:spPr>
          <a:xfrm rot="-1260000">
            <a:off x="739775" y="-992096"/>
            <a:ext cx="80963"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O</a:t>
            </a:r>
            <a:endParaRPr b="0" i="0" sz="1800" u="none" cap="none" strike="noStrike">
              <a:solidFill>
                <a:schemeClr val="dk1"/>
              </a:solidFill>
              <a:latin typeface="Arial"/>
              <a:ea typeface="Arial"/>
              <a:cs typeface="Arial"/>
              <a:sym typeface="Arial"/>
            </a:endParaRPr>
          </a:p>
        </p:txBody>
      </p:sp>
      <p:sp>
        <p:nvSpPr>
          <p:cNvPr id="140" name="Google Shape;140;p3"/>
          <p:cNvSpPr txBox="1"/>
          <p:nvPr/>
        </p:nvSpPr>
        <p:spPr>
          <a:xfrm rot="-240000">
            <a:off x="828675" y="-1011146"/>
            <a:ext cx="7620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U</a:t>
            </a:r>
            <a:endParaRPr b="0" i="0" sz="1800" u="none" cap="none" strike="noStrike">
              <a:solidFill>
                <a:schemeClr val="dk1"/>
              </a:solidFill>
              <a:latin typeface="Arial"/>
              <a:ea typeface="Arial"/>
              <a:cs typeface="Arial"/>
              <a:sym typeface="Arial"/>
            </a:endParaRPr>
          </a:p>
        </p:txBody>
      </p:sp>
      <p:sp>
        <p:nvSpPr>
          <p:cNvPr id="141" name="Google Shape;141;p3"/>
          <p:cNvSpPr/>
          <p:nvPr/>
        </p:nvSpPr>
        <p:spPr>
          <a:xfrm>
            <a:off x="0" y="-2312896"/>
            <a:ext cx="12192000" cy="457200"/>
          </a:xfrm>
          <a:prstGeom prst="rect">
            <a:avLst/>
          </a:prstGeom>
          <a:noFill/>
          <a:ln>
            <a:noFill/>
          </a:ln>
        </p:spPr>
        <p:txBody>
          <a:bodyPr anchorCtr="0" anchor="ctr" bIns="0" lIns="920450" spcFirstLastPara="1" rIns="91425" wrap="square" tIns="45700">
            <a:spAutoFit/>
          </a:bodyPr>
          <a:lstStyle/>
          <a:p>
            <a:pPr indent="-101600" lvl="1" marL="457200" marR="0" rtl="0" algn="l">
              <a:lnSpc>
                <a:spcPct val="100000"/>
              </a:lnSpc>
              <a:spcBef>
                <a:spcPts val="0"/>
              </a:spcBef>
              <a:spcAft>
                <a:spcPts val="0"/>
              </a:spcAft>
              <a:buClr>
                <a:srgbClr val="D52A2F"/>
              </a:buClr>
              <a:buSzPts val="1600"/>
              <a:buFont typeface="Times New Roman"/>
              <a:buAutoNum type="arabicPeriod"/>
            </a:pPr>
            <a:r>
              <a:rPr b="0" i="0" lang="en-US" sz="1600" u="none" cap="none" strike="noStrike">
                <a:solidFill>
                  <a:srgbClr val="D52A2F"/>
                </a:solidFill>
                <a:latin typeface="Times New Roman"/>
                <a:ea typeface="Times New Roman"/>
                <a:cs typeface="Times New Roman"/>
                <a:sym typeface="Times New Roman"/>
              </a:rPr>
              <a:t>Professional standards and ethical guidelines</a:t>
            </a:r>
            <a:endParaRPr b="0" i="0" sz="12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b="0" i="0" lang="en-US" sz="1200" u="none" cap="none" strike="noStrike">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b="0" i="0" lang="en-US" sz="600" u="none" cap="none" strike="noStrike">
                <a:solidFill>
                  <a:schemeClr val="dk1"/>
                </a:solidFill>
                <a:latin typeface="Times New Roman"/>
                <a:ea typeface="Times New Roman"/>
                <a:cs typeface="Times New Roman"/>
                <a:sym typeface="Times New Roman"/>
              </a:rPr>
              <a:t>2</a:t>
            </a:r>
            <a:endParaRPr b="0" i="0" sz="1200" u="none" cap="none" strike="noStrike">
              <a:solidFill>
                <a:schemeClr val="dk1"/>
              </a:solidFill>
              <a:latin typeface="Times New Roman"/>
              <a:ea typeface="Times New Roman"/>
              <a:cs typeface="Times New Roman"/>
              <a:sym typeface="Times New Roman"/>
            </a:endParaRPr>
          </a:p>
          <a:p>
            <a:pPr indent="-82550" lvl="2" marL="914400" marR="0" rtl="0" algn="l">
              <a:lnSpc>
                <a:spcPct val="100000"/>
              </a:lnSpc>
              <a:spcBef>
                <a:spcPts val="0"/>
              </a:spcBef>
              <a:spcAft>
                <a:spcPts val="0"/>
              </a:spcAft>
              <a:buClr>
                <a:srgbClr val="D52A2F"/>
              </a:buClr>
              <a:buSzPts val="1300"/>
              <a:buFont typeface="Arial"/>
              <a:buAutoNum type="arabicPeriod"/>
            </a:pPr>
            <a:r>
              <a:rPr b="0" i="0" lang="en-US" sz="1300" u="none" cap="none" strike="noStrike">
                <a:solidFill>
                  <a:srgbClr val="D52A2F"/>
                </a:solidFill>
                <a:latin typeface="Arial"/>
                <a:ea typeface="Arial"/>
                <a:cs typeface="Arial"/>
                <a:sym typeface="Arial"/>
              </a:rPr>
              <a:t>Ethical behaviour</a:t>
            </a:r>
            <a:endParaRPr b="0" i="0" sz="1300" u="none" cap="none" strike="noStrike">
              <a:solidFill>
                <a:schemeClr val="dk1"/>
              </a:solidFill>
              <a:latin typeface="Arial"/>
              <a:ea typeface="Arial"/>
              <a:cs typeface="Arial"/>
              <a:sym typeface="Arial"/>
            </a:endParaRPr>
          </a:p>
          <a:p>
            <a:pPr indent="0" lvl="2" marL="914400" marR="0" rtl="0" algn="l">
              <a:lnSpc>
                <a:spcPct val="100000"/>
              </a:lnSpc>
              <a:spcBef>
                <a:spcPts val="0"/>
              </a:spcBef>
              <a:spcAft>
                <a:spcPts val="0"/>
              </a:spcAft>
              <a:buClr>
                <a:srgbClr val="D52A2F"/>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2" name="Google Shape;142;p3"/>
          <p:cNvSpPr/>
          <p:nvPr/>
        </p:nvSpPr>
        <p:spPr>
          <a:xfrm>
            <a:off x="531813" y="-1735046"/>
            <a:ext cx="12192000"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Calibri"/>
              <a:buNone/>
            </a:pPr>
            <a:r>
              <a:t/>
            </a:r>
            <a:endParaRPr b="1" i="0" sz="1200" u="none" cap="none" strike="noStrike">
              <a:solidFill>
                <a:schemeClr val="dk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1200"/>
              <a:buFont typeface="Trebuchet MS"/>
              <a:buNone/>
            </a:pPr>
            <a:r>
              <a:rPr b="1" i="0" lang="en-US" sz="1200" u="none" cap="none" strike="noStrike">
                <a:solidFill>
                  <a:schemeClr val="dk1"/>
                </a:solidFill>
                <a:latin typeface="Trebuchet MS"/>
                <a:ea typeface="Trebuchet MS"/>
                <a:cs typeface="Trebuchet MS"/>
                <a:sym typeface="Trebuchet MS"/>
              </a:rPr>
              <a:t>Ethics </a:t>
            </a:r>
            <a:r>
              <a:rPr b="0" i="0" lang="en-US" sz="1200" u="none" cap="none" strike="noStrike">
                <a:solidFill>
                  <a:schemeClr val="dk1"/>
                </a:solidFill>
                <a:latin typeface="Times New Roman"/>
                <a:ea typeface="Times New Roman"/>
                <a:cs typeface="Times New Roman"/>
                <a:sym typeface="Times New Roman"/>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b="0" i="0" sz="1800" u="none" cap="none" strike="noStrike">
              <a:solidFill>
                <a:schemeClr val="dk1"/>
              </a:solidFill>
              <a:latin typeface="Arial"/>
              <a:ea typeface="Arial"/>
              <a:cs typeface="Arial"/>
              <a:sym typeface="Arial"/>
            </a:endParaRPr>
          </a:p>
        </p:txBody>
      </p:sp>
      <p:grpSp>
        <p:nvGrpSpPr>
          <p:cNvPr id="143" name="Google Shape;143;p3"/>
          <p:cNvGrpSpPr/>
          <p:nvPr/>
        </p:nvGrpSpPr>
        <p:grpSpPr>
          <a:xfrm>
            <a:off x="566926" y="2588383"/>
            <a:ext cx="9520518" cy="2488756"/>
            <a:chOff x="1417" y="274"/>
            <a:chExt cx="8948" cy="1643"/>
          </a:xfrm>
        </p:grpSpPr>
        <p:sp>
          <p:nvSpPr>
            <p:cNvPr id="144" name="Google Shape;144;p3"/>
            <p:cNvSpPr/>
            <p:nvPr/>
          </p:nvSpPr>
          <p:spPr>
            <a:xfrm>
              <a:off x="1417" y="278"/>
              <a:ext cx="1316" cy="1622"/>
            </a:xfrm>
            <a:custGeom>
              <a:rect b="b" l="l" r="r" t="t"/>
              <a:pathLst>
                <a:path extrusionOk="0" h="1622" w="1316">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5" name="Google Shape;145;p3"/>
            <p:cNvSpPr/>
            <p:nvPr/>
          </p:nvSpPr>
          <p:spPr>
            <a:xfrm>
              <a:off x="2947" y="278"/>
              <a:ext cx="1316" cy="1622"/>
            </a:xfrm>
            <a:custGeom>
              <a:rect b="b" l="l" r="r" t="t"/>
              <a:pathLst>
                <a:path extrusionOk="0" h="1622" w="1316">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6" name="Google Shape;146;p3"/>
            <p:cNvCxnSpPr/>
            <p:nvPr/>
          </p:nvCxnSpPr>
          <p:spPr>
            <a:xfrm>
              <a:off x="2714" y="1017"/>
              <a:ext cx="196" cy="0"/>
            </a:xfrm>
            <a:prstGeom prst="straightConnector1">
              <a:avLst/>
            </a:prstGeom>
            <a:noFill/>
            <a:ln cap="flat" cmpd="sng" w="63500">
              <a:solidFill>
                <a:srgbClr val="55B6B2"/>
              </a:solidFill>
              <a:prstDash val="solid"/>
              <a:round/>
              <a:headEnd len="med" w="med" type="none"/>
              <a:tailEnd len="med" w="med" type="none"/>
            </a:ln>
          </p:spPr>
        </p:cxnSp>
        <p:sp>
          <p:nvSpPr>
            <p:cNvPr id="147" name="Google Shape;147;p3"/>
            <p:cNvSpPr/>
            <p:nvPr/>
          </p:nvSpPr>
          <p:spPr>
            <a:xfrm>
              <a:off x="2825" y="814"/>
              <a:ext cx="218" cy="405"/>
            </a:xfrm>
            <a:custGeom>
              <a:rect b="b" l="l" r="r" t="t"/>
              <a:pathLst>
                <a:path extrusionOk="0" h="405" w="218">
                  <a:moveTo>
                    <a:pt x="0" y="0"/>
                  </a:moveTo>
                  <a:lnTo>
                    <a:pt x="0" y="404"/>
                  </a:lnTo>
                  <a:lnTo>
                    <a:pt x="217" y="202"/>
                  </a:lnTo>
                  <a:lnTo>
                    <a:pt x="0"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8" name="Google Shape;148;p3"/>
            <p:cNvCxnSpPr/>
            <p:nvPr/>
          </p:nvCxnSpPr>
          <p:spPr>
            <a:xfrm>
              <a:off x="4263" y="1017"/>
              <a:ext cx="195" cy="0"/>
            </a:xfrm>
            <a:prstGeom prst="straightConnector1">
              <a:avLst/>
            </a:prstGeom>
            <a:noFill/>
            <a:ln cap="flat" cmpd="sng" w="63500">
              <a:solidFill>
                <a:srgbClr val="F4B228"/>
              </a:solidFill>
              <a:prstDash val="solid"/>
              <a:round/>
              <a:headEnd len="med" w="med" type="none"/>
              <a:tailEnd len="med" w="med" type="none"/>
            </a:ln>
          </p:spPr>
        </p:cxnSp>
        <p:sp>
          <p:nvSpPr>
            <p:cNvPr id="149" name="Google Shape;149;p3"/>
            <p:cNvSpPr/>
            <p:nvPr/>
          </p:nvSpPr>
          <p:spPr>
            <a:xfrm>
              <a:off x="4542" y="295"/>
              <a:ext cx="1265" cy="1622"/>
            </a:xfrm>
            <a:custGeom>
              <a:rect b="b" l="l" r="r" t="t"/>
              <a:pathLst>
                <a:path extrusionOk="0" h="1622" w="1265">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0" name="Google Shape;150;p3"/>
            <p:cNvSpPr/>
            <p:nvPr/>
          </p:nvSpPr>
          <p:spPr>
            <a:xfrm>
              <a:off x="4374" y="814"/>
              <a:ext cx="218" cy="405"/>
            </a:xfrm>
            <a:custGeom>
              <a:rect b="b" l="l" r="r" t="t"/>
              <a:pathLst>
                <a:path extrusionOk="0" h="405" w="218">
                  <a:moveTo>
                    <a:pt x="0" y="0"/>
                  </a:moveTo>
                  <a:lnTo>
                    <a:pt x="0" y="404"/>
                  </a:lnTo>
                  <a:lnTo>
                    <a:pt x="218" y="202"/>
                  </a:lnTo>
                  <a:lnTo>
                    <a:pt x="0"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1" name="Google Shape;151;p3"/>
            <p:cNvCxnSpPr/>
            <p:nvPr/>
          </p:nvCxnSpPr>
          <p:spPr>
            <a:xfrm>
              <a:off x="5799" y="1017"/>
              <a:ext cx="195" cy="0"/>
            </a:xfrm>
            <a:prstGeom prst="straightConnector1">
              <a:avLst/>
            </a:prstGeom>
            <a:noFill/>
            <a:ln cap="flat" cmpd="sng" w="63500">
              <a:solidFill>
                <a:srgbClr val="FF681E"/>
              </a:solidFill>
              <a:prstDash val="solid"/>
              <a:round/>
              <a:headEnd len="med" w="med" type="none"/>
              <a:tailEnd len="med" w="med" type="none"/>
            </a:ln>
          </p:spPr>
        </p:cxnSp>
        <p:sp>
          <p:nvSpPr>
            <p:cNvPr id="152" name="Google Shape;152;p3"/>
            <p:cNvSpPr/>
            <p:nvPr/>
          </p:nvSpPr>
          <p:spPr>
            <a:xfrm>
              <a:off x="6083" y="278"/>
              <a:ext cx="1265" cy="1622"/>
            </a:xfrm>
            <a:custGeom>
              <a:rect b="b" l="l" r="r" t="t"/>
              <a:pathLst>
                <a:path extrusionOk="0" h="1622" w="1265">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3" name="Google Shape;153;p3"/>
            <p:cNvSpPr/>
            <p:nvPr/>
          </p:nvSpPr>
          <p:spPr>
            <a:xfrm>
              <a:off x="5910" y="814"/>
              <a:ext cx="218" cy="405"/>
            </a:xfrm>
            <a:custGeom>
              <a:rect b="b" l="l" r="r" t="t"/>
              <a:pathLst>
                <a:path extrusionOk="0" h="405" w="218">
                  <a:moveTo>
                    <a:pt x="0" y="0"/>
                  </a:moveTo>
                  <a:lnTo>
                    <a:pt x="0" y="404"/>
                  </a:lnTo>
                  <a:lnTo>
                    <a:pt x="218" y="202"/>
                  </a:lnTo>
                  <a:lnTo>
                    <a:pt x="0"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4" name="Google Shape;154;p3"/>
            <p:cNvSpPr/>
            <p:nvPr/>
          </p:nvSpPr>
          <p:spPr>
            <a:xfrm>
              <a:off x="7582" y="274"/>
              <a:ext cx="1265" cy="1627"/>
            </a:xfrm>
            <a:custGeom>
              <a:rect b="b" l="l" r="r" t="t"/>
              <a:pathLst>
                <a:path extrusionOk="0" h="1627" w="1265">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5" name="Google Shape;155;p3"/>
            <p:cNvCxnSpPr/>
            <p:nvPr/>
          </p:nvCxnSpPr>
          <p:spPr>
            <a:xfrm>
              <a:off x="7353" y="1017"/>
              <a:ext cx="196" cy="0"/>
            </a:xfrm>
            <a:prstGeom prst="straightConnector1">
              <a:avLst/>
            </a:prstGeom>
            <a:noFill/>
            <a:ln cap="flat" cmpd="sng" w="63500">
              <a:solidFill>
                <a:srgbClr val="D52A2F"/>
              </a:solidFill>
              <a:prstDash val="solid"/>
              <a:round/>
              <a:headEnd len="med" w="med" type="none"/>
              <a:tailEnd len="med" w="med" type="none"/>
            </a:ln>
          </p:spPr>
        </p:cxnSp>
        <p:sp>
          <p:nvSpPr>
            <p:cNvPr id="156" name="Google Shape;156;p3"/>
            <p:cNvSpPr/>
            <p:nvPr/>
          </p:nvSpPr>
          <p:spPr>
            <a:xfrm>
              <a:off x="7464" y="814"/>
              <a:ext cx="218" cy="405"/>
            </a:xfrm>
            <a:custGeom>
              <a:rect b="b" l="l" r="r" t="t"/>
              <a:pathLst>
                <a:path extrusionOk="0" h="405" w="218">
                  <a:moveTo>
                    <a:pt x="0" y="0"/>
                  </a:moveTo>
                  <a:lnTo>
                    <a:pt x="0" y="404"/>
                  </a:lnTo>
                  <a:lnTo>
                    <a:pt x="217" y="202"/>
                  </a:lnTo>
                  <a:lnTo>
                    <a:pt x="0"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7" name="Google Shape;157;p3"/>
            <p:cNvCxnSpPr/>
            <p:nvPr/>
          </p:nvCxnSpPr>
          <p:spPr>
            <a:xfrm>
              <a:off x="8843" y="1017"/>
              <a:ext cx="195" cy="0"/>
            </a:xfrm>
            <a:prstGeom prst="straightConnector1">
              <a:avLst/>
            </a:prstGeom>
            <a:noFill/>
            <a:ln cap="flat" cmpd="sng" w="63500">
              <a:solidFill>
                <a:srgbClr val="368DDD"/>
              </a:solidFill>
              <a:prstDash val="solid"/>
              <a:round/>
              <a:headEnd len="med" w="med" type="none"/>
              <a:tailEnd len="med" w="med" type="none"/>
            </a:ln>
          </p:spPr>
        </p:cxnSp>
        <p:sp>
          <p:nvSpPr>
            <p:cNvPr id="158" name="Google Shape;158;p3"/>
            <p:cNvSpPr txBox="1"/>
            <p:nvPr/>
          </p:nvSpPr>
          <p:spPr>
            <a:xfrm>
              <a:off x="1515" y="493"/>
              <a:ext cx="1045" cy="1418"/>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a:p>
              <a:pPr indent="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a:p>
              <a:pPr indent="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a:p>
              <a:pPr indent="0" lvl="0" marL="0" marR="11430" rtl="0" algn="ctr">
                <a:lnSpc>
                  <a:spcPct val="98000"/>
                </a:lnSpc>
                <a:spcBef>
                  <a:spcPts val="0"/>
                </a:spcBef>
                <a:spcAft>
                  <a:spcPts val="0"/>
                </a:spcAft>
                <a:buNone/>
              </a:pPr>
              <a:r>
                <a:rPr b="1" lang="en-US" sz="1600">
                  <a:solidFill>
                    <a:srgbClr val="66FF33"/>
                  </a:solidFill>
                  <a:latin typeface="Tahoma"/>
                  <a:ea typeface="Tahoma"/>
                  <a:cs typeface="Tahoma"/>
                  <a:sym typeface="Tahoma"/>
                </a:rPr>
                <a:t>Evaluation overview</a:t>
              </a:r>
              <a:endParaRPr b="1" sz="1600">
                <a:solidFill>
                  <a:srgbClr val="66FF33"/>
                </a:solidFill>
                <a:latin typeface="Tahoma"/>
                <a:ea typeface="Tahoma"/>
                <a:cs typeface="Tahoma"/>
                <a:sym typeface="Tahoma"/>
              </a:endParaRPr>
            </a:p>
          </p:txBody>
        </p:sp>
        <p:sp>
          <p:nvSpPr>
            <p:cNvPr id="159" name="Google Shape;159;p3"/>
            <p:cNvSpPr txBox="1"/>
            <p:nvPr/>
          </p:nvSpPr>
          <p:spPr>
            <a:xfrm>
              <a:off x="3075" y="459"/>
              <a:ext cx="1065" cy="865"/>
            </a:xfrm>
            <a:prstGeom prst="rect">
              <a:avLst/>
            </a:prstGeom>
            <a:noFill/>
            <a:ln>
              <a:noFill/>
            </a:ln>
          </p:spPr>
          <p:txBody>
            <a:bodyPr anchorCtr="0" anchor="t" bIns="0" lIns="0" spcFirstLastPara="1" rIns="0" wrap="square" tIns="0">
              <a:noAutofit/>
            </a:bodyPr>
            <a:lstStyle/>
            <a:p>
              <a:pPr indent="146050" lvl="0" marL="0" marR="11430" rtl="0" algn="ctr">
                <a:lnSpc>
                  <a:spcPct val="98000"/>
                </a:lnSpc>
                <a:spcBef>
                  <a:spcPts val="0"/>
                </a:spcBef>
                <a:spcAft>
                  <a:spcPts val="0"/>
                </a:spcAft>
                <a:buNone/>
              </a:pPr>
              <a:r>
                <a:t/>
              </a:r>
              <a:endParaRPr b="1" sz="1100">
                <a:solidFill>
                  <a:srgbClr val="FFFFFF"/>
                </a:solidFill>
                <a:latin typeface="Tahoma"/>
                <a:ea typeface="Tahoma"/>
                <a:cs typeface="Tahoma"/>
                <a:sym typeface="Tahoma"/>
              </a:endParaRPr>
            </a:p>
          </p:txBody>
        </p:sp>
        <p:sp>
          <p:nvSpPr>
            <p:cNvPr id="160" name="Google Shape;160;p3"/>
            <p:cNvSpPr txBox="1"/>
            <p:nvPr/>
          </p:nvSpPr>
          <p:spPr>
            <a:xfrm>
              <a:off x="4606" y="463"/>
              <a:ext cx="1045" cy="1081"/>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t/>
              </a:r>
              <a:endParaRPr b="1" sz="1200">
                <a:solidFill>
                  <a:schemeClr val="dk1"/>
                </a:solidFill>
                <a:latin typeface="Tahoma"/>
                <a:ea typeface="Tahoma"/>
                <a:cs typeface="Tahoma"/>
                <a:sym typeface="Tahoma"/>
              </a:endParaRPr>
            </a:p>
          </p:txBody>
        </p:sp>
        <p:sp>
          <p:nvSpPr>
            <p:cNvPr id="161" name="Google Shape;161;p3"/>
            <p:cNvSpPr txBox="1"/>
            <p:nvPr/>
          </p:nvSpPr>
          <p:spPr>
            <a:xfrm>
              <a:off x="6257" y="678"/>
              <a:ext cx="983" cy="649"/>
            </a:xfrm>
            <a:prstGeom prst="rect">
              <a:avLst/>
            </a:prstGeom>
            <a:noFill/>
            <a:ln>
              <a:noFill/>
            </a:ln>
          </p:spPr>
          <p:txBody>
            <a:bodyPr anchorCtr="0" anchor="t" bIns="0" lIns="0" spcFirstLastPara="1" rIns="0" wrap="square" tIns="0">
              <a:noAutofit/>
            </a:bodyPr>
            <a:lstStyle/>
            <a:p>
              <a:pPr indent="55880" lvl="0" marL="0" marR="10160" rtl="0" algn="ctr">
                <a:lnSpc>
                  <a:spcPct val="98000"/>
                </a:lnSpc>
                <a:spcBef>
                  <a:spcPts val="0"/>
                </a:spcBef>
                <a:spcAft>
                  <a:spcPts val="0"/>
                </a:spcAft>
                <a:buNone/>
              </a:pPr>
              <a:r>
                <a:t/>
              </a:r>
              <a:endParaRPr b="1" sz="1200">
                <a:solidFill>
                  <a:schemeClr val="dk1"/>
                </a:solidFill>
                <a:latin typeface="Tahoma"/>
                <a:ea typeface="Tahoma"/>
                <a:cs typeface="Tahoma"/>
                <a:sym typeface="Tahoma"/>
              </a:endParaRPr>
            </a:p>
          </p:txBody>
        </p:sp>
        <p:sp>
          <p:nvSpPr>
            <p:cNvPr id="162" name="Google Shape;162;p3"/>
            <p:cNvSpPr txBox="1"/>
            <p:nvPr/>
          </p:nvSpPr>
          <p:spPr>
            <a:xfrm>
              <a:off x="7870" y="683"/>
              <a:ext cx="684" cy="416"/>
            </a:xfrm>
            <a:prstGeom prst="rect">
              <a:avLst/>
            </a:prstGeom>
            <a:noFill/>
            <a:ln>
              <a:noFill/>
            </a:ln>
          </p:spPr>
          <p:txBody>
            <a:bodyPr anchorCtr="0" anchor="t" bIns="0" lIns="0" spcFirstLastPara="1" rIns="0" wrap="square" tIns="0">
              <a:noAutofit/>
            </a:bodyPr>
            <a:lstStyle/>
            <a:p>
              <a:pPr indent="-120650" lvl="0" marL="120650" marR="0" rtl="0" algn="l">
                <a:lnSpc>
                  <a:spcPct val="98000"/>
                </a:lnSpc>
                <a:spcBef>
                  <a:spcPts val="0"/>
                </a:spcBef>
                <a:spcAft>
                  <a:spcPts val="0"/>
                </a:spcAft>
                <a:buNone/>
              </a:pPr>
              <a:r>
                <a:t/>
              </a:r>
              <a:endParaRPr b="1" sz="1400">
                <a:solidFill>
                  <a:schemeClr val="dk1"/>
                </a:solidFill>
                <a:latin typeface="Tahoma"/>
                <a:ea typeface="Tahoma"/>
                <a:cs typeface="Tahoma"/>
                <a:sym typeface="Tahoma"/>
              </a:endParaRPr>
            </a:p>
          </p:txBody>
        </p:sp>
        <p:sp>
          <p:nvSpPr>
            <p:cNvPr id="163" name="Google Shape;163;p3"/>
            <p:cNvSpPr txBox="1"/>
            <p:nvPr/>
          </p:nvSpPr>
          <p:spPr>
            <a:xfrm>
              <a:off x="9184" y="567"/>
              <a:ext cx="1181" cy="977"/>
            </a:xfrm>
            <a:prstGeom prst="rect">
              <a:avLst/>
            </a:prstGeom>
            <a:noFill/>
            <a:ln>
              <a:noFill/>
            </a:ln>
          </p:spPr>
          <p:txBody>
            <a:bodyPr anchorCtr="0" anchor="t" bIns="0" lIns="0" spcFirstLastPara="1" rIns="0" wrap="square" tIns="0">
              <a:noAutofit/>
            </a:bodyPr>
            <a:lstStyle/>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p:txBody>
        </p:sp>
      </p:grpSp>
      <p:sp>
        <p:nvSpPr>
          <p:cNvPr id="164" name="Google Shape;164;p3"/>
          <p:cNvSpPr/>
          <p:nvPr/>
        </p:nvSpPr>
        <p:spPr>
          <a:xfrm>
            <a:off x="2329559" y="3244334"/>
            <a:ext cx="1238395" cy="1057469"/>
          </a:xfrm>
          <a:prstGeom prst="rect">
            <a:avLst/>
          </a:prstGeom>
          <a:noFill/>
          <a:ln>
            <a:noFill/>
          </a:ln>
        </p:spPr>
        <p:txBody>
          <a:bodyPr anchorCtr="0" anchor="t" bIns="45700" lIns="91425" spcFirstLastPara="1" rIns="91425" wrap="square" tIns="45700">
            <a:spAutoFit/>
          </a:bodyPr>
          <a:lstStyle/>
          <a:p>
            <a:pPr indent="0" lvl="0" marL="0" marR="11430" rtl="0" algn="ctr">
              <a:lnSpc>
                <a:spcPct val="98000"/>
              </a:lnSpc>
              <a:spcBef>
                <a:spcPts val="0"/>
              </a:spcBef>
              <a:spcAft>
                <a:spcPts val="0"/>
              </a:spcAft>
              <a:buNone/>
            </a:pPr>
            <a:r>
              <a:rPr b="1" lang="en-US" sz="1600">
                <a:solidFill>
                  <a:srgbClr val="66FF33"/>
                </a:solidFill>
                <a:latin typeface="Tahoma"/>
                <a:ea typeface="Tahoma"/>
                <a:cs typeface="Tahoma"/>
                <a:sym typeface="Tahoma"/>
              </a:rPr>
              <a:t>Planning for evaluation</a:t>
            </a:r>
            <a:endParaRPr b="1" sz="1600">
              <a:solidFill>
                <a:srgbClr val="66FF33"/>
              </a:solidFill>
              <a:latin typeface="Tahoma"/>
              <a:ea typeface="Tahoma"/>
              <a:cs typeface="Tahoma"/>
              <a:sym typeface="Tahoma"/>
            </a:endParaRPr>
          </a:p>
        </p:txBody>
      </p:sp>
      <p:sp>
        <p:nvSpPr>
          <p:cNvPr id="165" name="Google Shape;165;p3"/>
          <p:cNvSpPr txBox="1"/>
          <p:nvPr/>
        </p:nvSpPr>
        <p:spPr>
          <a:xfrm>
            <a:off x="3939752" y="3219749"/>
            <a:ext cx="1254436" cy="1057469"/>
          </a:xfrm>
          <a:prstGeom prst="rect">
            <a:avLst/>
          </a:prstGeom>
          <a:noFill/>
          <a:ln>
            <a:noFill/>
          </a:ln>
        </p:spPr>
        <p:txBody>
          <a:bodyPr anchorCtr="0" anchor="t" bIns="45700" lIns="91425" spcFirstLastPara="1" rIns="91425" wrap="square" tIns="45700">
            <a:spAutoFit/>
          </a:bodyPr>
          <a:lstStyle/>
          <a:p>
            <a:pPr indent="0" lvl="0" marL="0" marR="11430" rtl="0" algn="ctr">
              <a:lnSpc>
                <a:spcPct val="98000"/>
              </a:lnSpc>
              <a:spcBef>
                <a:spcPts val="0"/>
              </a:spcBef>
              <a:spcAft>
                <a:spcPts val="0"/>
              </a:spcAft>
              <a:buNone/>
            </a:pPr>
            <a:r>
              <a:rPr b="1" lang="en-US" sz="1600">
                <a:solidFill>
                  <a:srgbClr val="66FF33"/>
                </a:solidFill>
                <a:latin typeface="Tahoma"/>
                <a:ea typeface="Tahoma"/>
                <a:cs typeface="Tahoma"/>
                <a:sym typeface="Tahoma"/>
              </a:rPr>
              <a:t>Undertaking evaluation</a:t>
            </a:r>
            <a:endParaRPr b="1" sz="1600">
              <a:solidFill>
                <a:srgbClr val="66FF33"/>
              </a:solidFill>
              <a:latin typeface="Tahoma"/>
              <a:ea typeface="Tahoma"/>
              <a:cs typeface="Tahoma"/>
              <a:sym typeface="Tahoma"/>
            </a:endParaRPr>
          </a:p>
        </p:txBody>
      </p:sp>
      <p:sp>
        <p:nvSpPr>
          <p:cNvPr id="166" name="Google Shape;166;p3"/>
          <p:cNvSpPr txBox="1"/>
          <p:nvPr/>
        </p:nvSpPr>
        <p:spPr>
          <a:xfrm>
            <a:off x="5728447" y="3090503"/>
            <a:ext cx="899366" cy="1540037"/>
          </a:xfrm>
          <a:prstGeom prst="rect">
            <a:avLst/>
          </a:prstGeom>
          <a:noFill/>
          <a:ln>
            <a:noFill/>
          </a:ln>
        </p:spPr>
        <p:txBody>
          <a:bodyPr anchorCtr="0" anchor="t" bIns="45700" lIns="91425" spcFirstLastPara="1" rIns="91425" wrap="square" tIns="45700">
            <a:spAutoFit/>
          </a:bodyPr>
          <a:lstStyle/>
          <a:p>
            <a:pPr indent="0" lvl="0" marL="0" marR="11430" rtl="0" algn="ctr">
              <a:lnSpc>
                <a:spcPct val="98000"/>
              </a:lnSpc>
              <a:spcBef>
                <a:spcPts val="0"/>
              </a:spcBef>
              <a:spcAft>
                <a:spcPts val="0"/>
              </a:spcAft>
              <a:buNone/>
            </a:pPr>
            <a:r>
              <a:rPr b="1" lang="en-US" sz="1600">
                <a:solidFill>
                  <a:srgbClr val="66FF33"/>
                </a:solidFill>
                <a:latin typeface="Tahoma"/>
                <a:ea typeface="Tahoma"/>
                <a:cs typeface="Tahoma"/>
                <a:sym typeface="Tahoma"/>
              </a:rPr>
              <a:t>Follow-up and using evaluation</a:t>
            </a:r>
            <a:endParaRPr b="1" sz="1600">
              <a:solidFill>
                <a:srgbClr val="66FF33"/>
              </a:solidFill>
              <a:latin typeface="Tahoma"/>
              <a:ea typeface="Tahoma"/>
              <a:cs typeface="Tahoma"/>
              <a:sym typeface="Tahoma"/>
            </a:endParaRPr>
          </a:p>
        </p:txBody>
      </p:sp>
      <p:sp>
        <p:nvSpPr>
          <p:cNvPr id="167" name="Google Shape;167;p3"/>
          <p:cNvSpPr txBox="1"/>
          <p:nvPr/>
        </p:nvSpPr>
        <p:spPr>
          <a:xfrm>
            <a:off x="7209371" y="2663272"/>
            <a:ext cx="1284479" cy="203132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FFFFFF"/>
              </a:solidFill>
              <a:latin typeface="Tahoma"/>
              <a:ea typeface="Tahoma"/>
              <a:cs typeface="Tahoma"/>
              <a:sym typeface="Tahoma"/>
            </a:endParaRPr>
          </a:p>
          <a:p>
            <a:pPr indent="0" lvl="0" marL="0" marR="0" rtl="0" algn="ctr">
              <a:spcBef>
                <a:spcPts val="0"/>
              </a:spcBef>
              <a:spcAft>
                <a:spcPts val="0"/>
              </a:spcAft>
              <a:buNone/>
            </a:pPr>
            <a:r>
              <a:rPr b="1" lang="en-US" sz="1800">
                <a:solidFill>
                  <a:srgbClr val="FFFFFF"/>
                </a:solidFill>
                <a:latin typeface="Tahoma"/>
                <a:ea typeface="Tahoma"/>
                <a:cs typeface="Tahoma"/>
                <a:sym typeface="Tahoma"/>
              </a:rPr>
              <a:t>Accountability and learning from evaluation</a:t>
            </a:r>
            <a:endParaRPr b="1" sz="1800">
              <a:solidFill>
                <a:srgbClr val="FFFFFF"/>
              </a:solidFill>
              <a:latin typeface="Tahoma"/>
              <a:ea typeface="Tahoma"/>
              <a:cs typeface="Tahoma"/>
              <a:sym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4"/>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173" name="Google Shape;173;p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74" name="Google Shape;174;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5" name="Google Shape;175;p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76" name="Google Shape;176;p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77" name="Google Shape;177;p4"/>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178" name="Google Shape;178;p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79" name="Google Shape;179;p4"/>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180" name="Google Shape;180;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81" name="Google Shape;181;p4"/>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182" name="Google Shape;182;p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183" name="Google Shape;183;p4"/>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184" name="Google Shape;184;p4"/>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185" name="Google Shape;185;p4"/>
          <p:cNvSpPr txBox="1"/>
          <p:nvPr/>
        </p:nvSpPr>
        <p:spPr>
          <a:xfrm>
            <a:off x="185691" y="1250042"/>
            <a:ext cx="8452476" cy="577081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Accountability and learning from evaluation</a:t>
            </a:r>
            <a:endParaRPr b="1" sz="2000">
              <a:solidFill>
                <a:schemeClr val="accent2"/>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 </a:t>
            </a:r>
            <a:r>
              <a:rPr b="1" lang="en-US" sz="1600">
                <a:solidFill>
                  <a:schemeClr val="dk1"/>
                </a:solidFill>
                <a:latin typeface="Times New Roman"/>
                <a:ea typeface="Times New Roman"/>
                <a:cs typeface="Times New Roman"/>
                <a:sym typeface="Times New Roman"/>
              </a:rPr>
              <a:t>The benefits of using information derived from evaluations are numerous. Practitioners must effectively apply this information to enhance accountability, improve performance, as well as strengthen decision- making through learning. </a:t>
            </a:r>
            <a:endParaRPr b="1" sz="16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Accountability can be defined as “the obligation to demonstrate that work has been conducted in compliance with agreed rules and standards or to report fairly and accurately on performance results vis-à-vis mandated roles and/or plans. This may require a careful, even a legally sound, demonstration that the work is consistent with the contract terms”.</a:t>
            </a:r>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Learning, on the other hand, is the process by which individuals or organizations acquire and use skills and knowledge. This section will address the various ways of learning through evaluation and other evaluative approaches and, while the requirements related to accountability in sharing an evaluation report are covered in the previous section, this section will also include accountability considerations for the other evaluative approaches that are discussed.</a:t>
            </a:r>
            <a:endParaRPr b="1" sz="16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p:txBody>
      </p:sp>
      <p:grpSp>
        <p:nvGrpSpPr>
          <p:cNvPr id="186" name="Google Shape;186;p4"/>
          <p:cNvGrpSpPr/>
          <p:nvPr/>
        </p:nvGrpSpPr>
        <p:grpSpPr>
          <a:xfrm>
            <a:off x="1223480" y="1206050"/>
            <a:ext cx="610994" cy="597946"/>
            <a:chOff x="980" y="1490"/>
            <a:chExt cx="834" cy="834"/>
          </a:xfrm>
        </p:grpSpPr>
        <p:sp>
          <p:nvSpPr>
            <p:cNvPr id="187" name="Google Shape;187;p4"/>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8" name="Google Shape;188;p4"/>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5"/>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194" name="Google Shape;194;p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95" name="Google Shape;195;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6" name="Google Shape;196;p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97" name="Google Shape;197;p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98" name="Google Shape;198;p5"/>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199" name="Google Shape;199;p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00" name="Google Shape;200;p5"/>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201" name="Google Shape;201;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02" name="Google Shape;202;p5"/>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203" name="Google Shape;203;p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04" name="Google Shape;204;p5"/>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05" name="Google Shape;205;p5"/>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06" name="Google Shape;206;p5"/>
          <p:cNvSpPr/>
          <p:nvPr/>
        </p:nvSpPr>
        <p:spPr>
          <a:xfrm>
            <a:off x="2810615" y="-1972709"/>
            <a:ext cx="8685395" cy="640508"/>
          </a:xfrm>
          <a:prstGeom prst="rect">
            <a:avLst/>
          </a:prstGeom>
          <a:noFill/>
          <a:ln>
            <a:noFill/>
          </a:ln>
        </p:spPr>
        <p:txBody>
          <a:bodyPr anchorCtr="0" anchor="ctr" bIns="0" lIns="1199750" spcFirstLastPara="1" rIns="91425" wrap="square" tIns="161850">
            <a:spAutoFit/>
          </a:bodyPr>
          <a:lstStyle/>
          <a:p>
            <a:pPr indent="-82550" lvl="2" marL="914400" marR="0" rtl="0" algn="ctr">
              <a:lnSpc>
                <a:spcPct val="100000"/>
              </a:lnSpc>
              <a:spcBef>
                <a:spcPts val="0"/>
              </a:spcBef>
              <a:spcAft>
                <a:spcPts val="0"/>
              </a:spcAft>
              <a:buClr>
                <a:srgbClr val="6950A1"/>
              </a:buClr>
              <a:buSzPts val="1300"/>
              <a:buFont typeface="Arial"/>
              <a:buAutoNum type="arabicPeriod"/>
            </a:pPr>
            <a:r>
              <a:rPr b="0" i="0" lang="en-US" sz="1300" u="none" cap="none" strike="noStrike">
                <a:solidFill>
                  <a:srgbClr val="6950A1"/>
                </a:solidFill>
                <a:latin typeface="Arial"/>
                <a:ea typeface="Arial"/>
                <a:cs typeface="Arial"/>
                <a:sym typeface="Arial"/>
              </a:rPr>
              <a:t>Generating knowledge and learning through evaluation</a:t>
            </a:r>
            <a:endParaRPr b="0" i="0" sz="1300" u="none" cap="none" strike="noStrike">
              <a:solidFill>
                <a:schemeClr val="dk1"/>
              </a:solidFill>
              <a:latin typeface="Arial"/>
              <a:ea typeface="Arial"/>
              <a:cs typeface="Arial"/>
              <a:sym typeface="Arial"/>
            </a:endParaRPr>
          </a:p>
          <a:p>
            <a:pPr indent="0" lvl="2" marL="914400" marR="0" rtl="0" algn="ctr">
              <a:lnSpc>
                <a:spcPct val="100000"/>
              </a:lnSpc>
              <a:spcBef>
                <a:spcPts val="0"/>
              </a:spcBef>
              <a:spcAft>
                <a:spcPts val="0"/>
              </a:spcAft>
              <a:buClr>
                <a:srgbClr val="6950A1"/>
              </a:buClr>
              <a:buSzPts val="1800"/>
              <a:buFont typeface="Calibri"/>
              <a:buNone/>
            </a:pPr>
            <a:r>
              <a:t/>
            </a:r>
            <a:endParaRPr b="0" i="0" sz="1800" u="none" cap="none" strike="noStrike">
              <a:solidFill>
                <a:schemeClr val="dk1"/>
              </a:solidFill>
              <a:latin typeface="Arial"/>
              <a:ea typeface="Arial"/>
              <a:cs typeface="Arial"/>
              <a:sym typeface="Arial"/>
            </a:endParaRPr>
          </a:p>
        </p:txBody>
      </p:sp>
      <p:grpSp>
        <p:nvGrpSpPr>
          <p:cNvPr id="207" name="Google Shape;207;p5"/>
          <p:cNvGrpSpPr/>
          <p:nvPr/>
        </p:nvGrpSpPr>
        <p:grpSpPr>
          <a:xfrm>
            <a:off x="1221820" y="3129402"/>
            <a:ext cx="7170544" cy="3270561"/>
            <a:chOff x="1774" y="157"/>
            <a:chExt cx="8356" cy="4984"/>
          </a:xfrm>
        </p:grpSpPr>
        <p:cxnSp>
          <p:nvCxnSpPr>
            <p:cNvPr id="208" name="Google Shape;208;p5"/>
            <p:cNvCxnSpPr/>
            <p:nvPr/>
          </p:nvCxnSpPr>
          <p:spPr>
            <a:xfrm>
              <a:off x="2882" y="1787"/>
              <a:ext cx="1470" cy="1772"/>
            </a:xfrm>
            <a:prstGeom prst="straightConnector1">
              <a:avLst/>
            </a:prstGeom>
            <a:noFill/>
            <a:ln cap="flat" cmpd="sng" w="34275">
              <a:solidFill>
                <a:srgbClr val="6950A1"/>
              </a:solidFill>
              <a:prstDash val="solid"/>
              <a:round/>
              <a:headEnd len="med" w="med" type="none"/>
              <a:tailEnd len="med" w="med" type="none"/>
            </a:ln>
          </p:spPr>
        </p:cxnSp>
        <p:sp>
          <p:nvSpPr>
            <p:cNvPr id="209" name="Google Shape;209;p5"/>
            <p:cNvSpPr/>
            <p:nvPr/>
          </p:nvSpPr>
          <p:spPr>
            <a:xfrm>
              <a:off x="4213" y="3432"/>
              <a:ext cx="214" cy="204"/>
            </a:xfrm>
            <a:custGeom>
              <a:rect b="b" l="l" r="r" t="t"/>
              <a:pathLst>
                <a:path extrusionOk="0" h="204" w="214">
                  <a:moveTo>
                    <a:pt x="214" y="0"/>
                  </a:moveTo>
                  <a:lnTo>
                    <a:pt x="0" y="177"/>
                  </a:lnTo>
                  <a:lnTo>
                    <a:pt x="202" y="204"/>
                  </a:lnTo>
                  <a:lnTo>
                    <a:pt x="214"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10" name="Google Shape;210;p5"/>
            <p:cNvSpPr/>
            <p:nvPr/>
          </p:nvSpPr>
          <p:spPr>
            <a:xfrm>
              <a:off x="1774" y="395"/>
              <a:ext cx="1684" cy="1684"/>
            </a:xfrm>
            <a:custGeom>
              <a:rect b="b" l="l" r="r" t="t"/>
              <a:pathLst>
                <a:path extrusionOk="0" h="1684" w="1684">
                  <a:moveTo>
                    <a:pt x="842" y="0"/>
                  </a:moveTo>
                  <a:lnTo>
                    <a:pt x="765" y="3"/>
                  </a:lnTo>
                  <a:lnTo>
                    <a:pt x="691" y="13"/>
                  </a:lnTo>
                  <a:lnTo>
                    <a:pt x="618" y="30"/>
                  </a:lnTo>
                  <a:lnTo>
                    <a:pt x="548" y="52"/>
                  </a:lnTo>
                  <a:lnTo>
                    <a:pt x="481" y="81"/>
                  </a:lnTo>
                  <a:lnTo>
                    <a:pt x="417" y="115"/>
                  </a:lnTo>
                  <a:lnTo>
                    <a:pt x="356" y="154"/>
                  </a:lnTo>
                  <a:lnTo>
                    <a:pt x="299" y="198"/>
                  </a:lnTo>
                  <a:lnTo>
                    <a:pt x="247" y="246"/>
                  </a:lnTo>
                  <a:lnTo>
                    <a:pt x="198" y="299"/>
                  </a:lnTo>
                  <a:lnTo>
                    <a:pt x="154" y="356"/>
                  </a:lnTo>
                  <a:lnTo>
                    <a:pt x="115" y="417"/>
                  </a:lnTo>
                  <a:lnTo>
                    <a:pt x="81" y="481"/>
                  </a:lnTo>
                  <a:lnTo>
                    <a:pt x="53" y="548"/>
                  </a:lnTo>
                  <a:lnTo>
                    <a:pt x="30" y="618"/>
                  </a:lnTo>
                  <a:lnTo>
                    <a:pt x="14" y="690"/>
                  </a:lnTo>
                  <a:lnTo>
                    <a:pt x="3" y="765"/>
                  </a:lnTo>
                  <a:lnTo>
                    <a:pt x="0" y="842"/>
                  </a:lnTo>
                  <a:lnTo>
                    <a:pt x="3" y="918"/>
                  </a:lnTo>
                  <a:lnTo>
                    <a:pt x="14" y="993"/>
                  </a:lnTo>
                  <a:lnTo>
                    <a:pt x="30" y="1066"/>
                  </a:lnTo>
                  <a:lnTo>
                    <a:pt x="53" y="1135"/>
                  </a:lnTo>
                  <a:lnTo>
                    <a:pt x="81" y="1203"/>
                  </a:lnTo>
                  <a:lnTo>
                    <a:pt x="115" y="1267"/>
                  </a:lnTo>
                  <a:lnTo>
                    <a:pt x="154" y="1327"/>
                  </a:lnTo>
                  <a:lnTo>
                    <a:pt x="198" y="1384"/>
                  </a:lnTo>
                  <a:lnTo>
                    <a:pt x="247" y="1437"/>
                  </a:lnTo>
                  <a:lnTo>
                    <a:pt x="299" y="1486"/>
                  </a:lnTo>
                  <a:lnTo>
                    <a:pt x="356" y="1530"/>
                  </a:lnTo>
                  <a:lnTo>
                    <a:pt x="417" y="1569"/>
                  </a:lnTo>
                  <a:lnTo>
                    <a:pt x="481" y="1603"/>
                  </a:lnTo>
                  <a:lnTo>
                    <a:pt x="548" y="1631"/>
                  </a:lnTo>
                  <a:lnTo>
                    <a:pt x="618" y="1653"/>
                  </a:lnTo>
                  <a:lnTo>
                    <a:pt x="691" y="1670"/>
                  </a:lnTo>
                  <a:lnTo>
                    <a:pt x="765" y="1680"/>
                  </a:lnTo>
                  <a:lnTo>
                    <a:pt x="842" y="1684"/>
                  </a:lnTo>
                  <a:lnTo>
                    <a:pt x="918" y="1680"/>
                  </a:lnTo>
                  <a:lnTo>
                    <a:pt x="993" y="1670"/>
                  </a:lnTo>
                  <a:lnTo>
                    <a:pt x="1066" y="1653"/>
                  </a:lnTo>
                  <a:lnTo>
                    <a:pt x="1136" y="1631"/>
                  </a:lnTo>
                  <a:lnTo>
                    <a:pt x="1203" y="1603"/>
                  </a:lnTo>
                  <a:lnTo>
                    <a:pt x="1267" y="1569"/>
                  </a:lnTo>
                  <a:lnTo>
                    <a:pt x="1327"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7" y="154"/>
                  </a:lnTo>
                  <a:lnTo>
                    <a:pt x="1267" y="115"/>
                  </a:lnTo>
                  <a:lnTo>
                    <a:pt x="1203" y="81"/>
                  </a:lnTo>
                  <a:lnTo>
                    <a:pt x="1136" y="52"/>
                  </a:lnTo>
                  <a:lnTo>
                    <a:pt x="1066" y="30"/>
                  </a:lnTo>
                  <a:lnTo>
                    <a:pt x="993" y="13"/>
                  </a:lnTo>
                  <a:lnTo>
                    <a:pt x="918" y="3"/>
                  </a:lnTo>
                  <a:lnTo>
                    <a:pt x="842"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11" name="Google Shape;211;p5"/>
            <p:cNvSpPr/>
            <p:nvPr/>
          </p:nvSpPr>
          <p:spPr>
            <a:xfrm>
              <a:off x="1774" y="395"/>
              <a:ext cx="1684" cy="1684"/>
            </a:xfrm>
            <a:custGeom>
              <a:rect b="b" l="l" r="r" t="t"/>
              <a:pathLst>
                <a:path extrusionOk="0" h="1684" w="1684">
                  <a:moveTo>
                    <a:pt x="842" y="1684"/>
                  </a:moveTo>
                  <a:lnTo>
                    <a:pt x="918" y="1680"/>
                  </a:lnTo>
                  <a:lnTo>
                    <a:pt x="993" y="1670"/>
                  </a:lnTo>
                  <a:lnTo>
                    <a:pt x="1066" y="1653"/>
                  </a:lnTo>
                  <a:lnTo>
                    <a:pt x="1136" y="1631"/>
                  </a:lnTo>
                  <a:lnTo>
                    <a:pt x="1203" y="1603"/>
                  </a:lnTo>
                  <a:lnTo>
                    <a:pt x="1267" y="1569"/>
                  </a:lnTo>
                  <a:lnTo>
                    <a:pt x="1327"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7" y="154"/>
                  </a:lnTo>
                  <a:lnTo>
                    <a:pt x="1267" y="115"/>
                  </a:lnTo>
                  <a:lnTo>
                    <a:pt x="1203" y="81"/>
                  </a:lnTo>
                  <a:lnTo>
                    <a:pt x="1136" y="52"/>
                  </a:lnTo>
                  <a:lnTo>
                    <a:pt x="1066" y="30"/>
                  </a:lnTo>
                  <a:lnTo>
                    <a:pt x="993" y="13"/>
                  </a:lnTo>
                  <a:lnTo>
                    <a:pt x="918" y="3"/>
                  </a:lnTo>
                  <a:lnTo>
                    <a:pt x="842" y="0"/>
                  </a:lnTo>
                  <a:lnTo>
                    <a:pt x="765" y="3"/>
                  </a:lnTo>
                  <a:lnTo>
                    <a:pt x="691" y="13"/>
                  </a:lnTo>
                  <a:lnTo>
                    <a:pt x="618" y="30"/>
                  </a:lnTo>
                  <a:lnTo>
                    <a:pt x="548" y="52"/>
                  </a:lnTo>
                  <a:lnTo>
                    <a:pt x="481" y="81"/>
                  </a:lnTo>
                  <a:lnTo>
                    <a:pt x="417" y="115"/>
                  </a:lnTo>
                  <a:lnTo>
                    <a:pt x="356" y="154"/>
                  </a:lnTo>
                  <a:lnTo>
                    <a:pt x="299" y="198"/>
                  </a:lnTo>
                  <a:lnTo>
                    <a:pt x="247" y="246"/>
                  </a:lnTo>
                  <a:lnTo>
                    <a:pt x="198" y="299"/>
                  </a:lnTo>
                  <a:lnTo>
                    <a:pt x="154" y="356"/>
                  </a:lnTo>
                  <a:lnTo>
                    <a:pt x="115" y="417"/>
                  </a:lnTo>
                  <a:lnTo>
                    <a:pt x="81" y="481"/>
                  </a:lnTo>
                  <a:lnTo>
                    <a:pt x="53" y="548"/>
                  </a:lnTo>
                  <a:lnTo>
                    <a:pt x="30" y="618"/>
                  </a:lnTo>
                  <a:lnTo>
                    <a:pt x="14" y="690"/>
                  </a:lnTo>
                  <a:lnTo>
                    <a:pt x="3" y="765"/>
                  </a:lnTo>
                  <a:lnTo>
                    <a:pt x="0" y="842"/>
                  </a:lnTo>
                  <a:lnTo>
                    <a:pt x="3" y="918"/>
                  </a:lnTo>
                  <a:lnTo>
                    <a:pt x="14" y="993"/>
                  </a:lnTo>
                  <a:lnTo>
                    <a:pt x="30" y="1066"/>
                  </a:lnTo>
                  <a:lnTo>
                    <a:pt x="53" y="1135"/>
                  </a:lnTo>
                  <a:lnTo>
                    <a:pt x="81" y="1203"/>
                  </a:lnTo>
                  <a:lnTo>
                    <a:pt x="115" y="1267"/>
                  </a:lnTo>
                  <a:lnTo>
                    <a:pt x="154" y="1327"/>
                  </a:lnTo>
                  <a:lnTo>
                    <a:pt x="198" y="1384"/>
                  </a:lnTo>
                  <a:lnTo>
                    <a:pt x="247" y="1437"/>
                  </a:lnTo>
                  <a:lnTo>
                    <a:pt x="299" y="1486"/>
                  </a:lnTo>
                  <a:lnTo>
                    <a:pt x="356" y="1530"/>
                  </a:lnTo>
                  <a:lnTo>
                    <a:pt x="417" y="1569"/>
                  </a:lnTo>
                  <a:lnTo>
                    <a:pt x="481" y="1603"/>
                  </a:lnTo>
                  <a:lnTo>
                    <a:pt x="548" y="1631"/>
                  </a:lnTo>
                  <a:lnTo>
                    <a:pt x="618" y="1653"/>
                  </a:lnTo>
                  <a:lnTo>
                    <a:pt x="691" y="1670"/>
                  </a:lnTo>
                  <a:lnTo>
                    <a:pt x="765" y="1680"/>
                  </a:lnTo>
                  <a:lnTo>
                    <a:pt x="842" y="1684"/>
                  </a:lnTo>
                  <a:close/>
                </a:path>
              </a:pathLst>
            </a:custGeom>
            <a:noFill/>
            <a:ln cap="flat" cmpd="sng" w="22850">
              <a:solidFill>
                <a:srgbClr val="6950A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212" name="Google Shape;212;p5"/>
            <p:cNvCxnSpPr/>
            <p:nvPr/>
          </p:nvCxnSpPr>
          <p:spPr>
            <a:xfrm>
              <a:off x="4721" y="1544"/>
              <a:ext cx="313" cy="1560"/>
            </a:xfrm>
            <a:prstGeom prst="straightConnector1">
              <a:avLst/>
            </a:prstGeom>
            <a:noFill/>
            <a:ln cap="flat" cmpd="sng" w="34275">
              <a:solidFill>
                <a:srgbClr val="6950A1"/>
              </a:solidFill>
              <a:prstDash val="solid"/>
              <a:round/>
              <a:headEnd len="med" w="med" type="none"/>
              <a:tailEnd len="med" w="med" type="none"/>
            </a:ln>
          </p:spPr>
        </p:cxnSp>
        <p:sp>
          <p:nvSpPr>
            <p:cNvPr id="213" name="Google Shape;213;p5"/>
            <p:cNvSpPr/>
            <p:nvPr/>
          </p:nvSpPr>
          <p:spPr>
            <a:xfrm>
              <a:off x="4887" y="3028"/>
              <a:ext cx="273" cy="174"/>
            </a:xfrm>
            <a:custGeom>
              <a:rect b="b" l="l" r="r" t="t"/>
              <a:pathLst>
                <a:path extrusionOk="0" h="174" w="273">
                  <a:moveTo>
                    <a:pt x="272" y="0"/>
                  </a:moveTo>
                  <a:lnTo>
                    <a:pt x="0" y="55"/>
                  </a:lnTo>
                  <a:lnTo>
                    <a:pt x="165" y="174"/>
                  </a:lnTo>
                  <a:lnTo>
                    <a:pt x="272"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14" name="Google Shape;214;p5"/>
            <p:cNvSpPr/>
            <p:nvPr/>
          </p:nvSpPr>
          <p:spPr>
            <a:xfrm>
              <a:off x="3803" y="395"/>
              <a:ext cx="1684" cy="1684"/>
            </a:xfrm>
            <a:custGeom>
              <a:rect b="b" l="l" r="r" t="t"/>
              <a:pathLst>
                <a:path extrusionOk="0" h="1684" w="1684">
                  <a:moveTo>
                    <a:pt x="842" y="0"/>
                  </a:moveTo>
                  <a:lnTo>
                    <a:pt x="765" y="3"/>
                  </a:lnTo>
                  <a:lnTo>
                    <a:pt x="691" y="13"/>
                  </a:lnTo>
                  <a:lnTo>
                    <a:pt x="618" y="30"/>
                  </a:lnTo>
                  <a:lnTo>
                    <a:pt x="548" y="52"/>
                  </a:lnTo>
                  <a:lnTo>
                    <a:pt x="481" y="81"/>
                  </a:lnTo>
                  <a:lnTo>
                    <a:pt x="417" y="115"/>
                  </a:lnTo>
                  <a:lnTo>
                    <a:pt x="357"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7" y="1530"/>
                  </a:lnTo>
                  <a:lnTo>
                    <a:pt x="417" y="1569"/>
                  </a:lnTo>
                  <a:lnTo>
                    <a:pt x="481" y="1603"/>
                  </a:lnTo>
                  <a:lnTo>
                    <a:pt x="548" y="1631"/>
                  </a:lnTo>
                  <a:lnTo>
                    <a:pt x="618" y="1653"/>
                  </a:lnTo>
                  <a:lnTo>
                    <a:pt x="691" y="1670"/>
                  </a:lnTo>
                  <a:lnTo>
                    <a:pt x="765" y="1680"/>
                  </a:lnTo>
                  <a:lnTo>
                    <a:pt x="842" y="1684"/>
                  </a:ln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1" y="918"/>
                  </a:lnTo>
                  <a:lnTo>
                    <a:pt x="1684" y="842"/>
                  </a:lnTo>
                  <a:lnTo>
                    <a:pt x="1681"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15" name="Google Shape;215;p5"/>
            <p:cNvSpPr/>
            <p:nvPr/>
          </p:nvSpPr>
          <p:spPr>
            <a:xfrm>
              <a:off x="3803" y="395"/>
              <a:ext cx="1684" cy="1684"/>
            </a:xfrm>
            <a:custGeom>
              <a:rect b="b" l="l" r="r" t="t"/>
              <a:pathLst>
                <a:path extrusionOk="0" h="1684" w="1684">
                  <a:moveTo>
                    <a:pt x="842" y="1684"/>
                  </a:move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1" y="918"/>
                  </a:lnTo>
                  <a:lnTo>
                    <a:pt x="1684" y="842"/>
                  </a:lnTo>
                  <a:lnTo>
                    <a:pt x="1681"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lnTo>
                    <a:pt x="765" y="3"/>
                  </a:lnTo>
                  <a:lnTo>
                    <a:pt x="691" y="13"/>
                  </a:lnTo>
                  <a:lnTo>
                    <a:pt x="618" y="30"/>
                  </a:lnTo>
                  <a:lnTo>
                    <a:pt x="548" y="52"/>
                  </a:lnTo>
                  <a:lnTo>
                    <a:pt x="481" y="81"/>
                  </a:lnTo>
                  <a:lnTo>
                    <a:pt x="417" y="115"/>
                  </a:lnTo>
                  <a:lnTo>
                    <a:pt x="357"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7" y="1530"/>
                  </a:lnTo>
                  <a:lnTo>
                    <a:pt x="417" y="1569"/>
                  </a:lnTo>
                  <a:lnTo>
                    <a:pt x="481" y="1603"/>
                  </a:lnTo>
                  <a:lnTo>
                    <a:pt x="548" y="1631"/>
                  </a:lnTo>
                  <a:lnTo>
                    <a:pt x="618" y="1653"/>
                  </a:lnTo>
                  <a:lnTo>
                    <a:pt x="691" y="1670"/>
                  </a:lnTo>
                  <a:lnTo>
                    <a:pt x="765" y="1680"/>
                  </a:lnTo>
                  <a:lnTo>
                    <a:pt x="842" y="1684"/>
                  </a:lnTo>
                  <a:close/>
                </a:path>
              </a:pathLst>
            </a:custGeom>
            <a:noFill/>
            <a:ln cap="flat" cmpd="sng" w="22850">
              <a:solidFill>
                <a:srgbClr val="6950A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216" name="Google Shape;216;p5"/>
            <p:cNvCxnSpPr/>
            <p:nvPr/>
          </p:nvCxnSpPr>
          <p:spPr>
            <a:xfrm flipH="1">
              <a:off x="6157" y="1322"/>
              <a:ext cx="618" cy="1786"/>
            </a:xfrm>
            <a:prstGeom prst="straightConnector1">
              <a:avLst/>
            </a:prstGeom>
            <a:noFill/>
            <a:ln cap="flat" cmpd="sng" w="34275">
              <a:solidFill>
                <a:srgbClr val="6950A1"/>
              </a:solidFill>
              <a:prstDash val="solid"/>
              <a:round/>
              <a:headEnd len="med" w="med" type="none"/>
              <a:tailEnd len="med" w="med" type="none"/>
            </a:ln>
          </p:spPr>
        </p:cxnSp>
        <p:sp>
          <p:nvSpPr>
            <p:cNvPr id="217" name="Google Shape;217;p5"/>
            <p:cNvSpPr/>
            <p:nvPr/>
          </p:nvSpPr>
          <p:spPr>
            <a:xfrm>
              <a:off x="6042" y="3015"/>
              <a:ext cx="263" cy="187"/>
            </a:xfrm>
            <a:custGeom>
              <a:rect b="b" l="l" r="r" t="t"/>
              <a:pathLst>
                <a:path extrusionOk="0" h="187" w="263">
                  <a:moveTo>
                    <a:pt x="0" y="0"/>
                  </a:moveTo>
                  <a:lnTo>
                    <a:pt x="83" y="186"/>
                  </a:lnTo>
                  <a:lnTo>
                    <a:pt x="263" y="90"/>
                  </a:lnTo>
                  <a:lnTo>
                    <a:pt x="0"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218" name="Google Shape;218;p5"/>
            <p:cNvCxnSpPr/>
            <p:nvPr/>
          </p:nvCxnSpPr>
          <p:spPr>
            <a:xfrm flipH="1">
              <a:off x="7081" y="1799"/>
              <a:ext cx="1340" cy="1632"/>
            </a:xfrm>
            <a:prstGeom prst="straightConnector1">
              <a:avLst/>
            </a:prstGeom>
            <a:noFill/>
            <a:ln cap="flat" cmpd="sng" w="34275">
              <a:solidFill>
                <a:srgbClr val="6950A1"/>
              </a:solidFill>
              <a:prstDash val="solid"/>
              <a:round/>
              <a:headEnd len="med" w="med" type="none"/>
              <a:tailEnd len="med" w="med" type="none"/>
            </a:ln>
          </p:spPr>
        </p:cxnSp>
        <p:sp>
          <p:nvSpPr>
            <p:cNvPr id="219" name="Google Shape;219;p5"/>
            <p:cNvSpPr/>
            <p:nvPr/>
          </p:nvSpPr>
          <p:spPr>
            <a:xfrm>
              <a:off x="7005" y="3304"/>
              <a:ext cx="215" cy="204"/>
            </a:xfrm>
            <a:custGeom>
              <a:rect b="b" l="l" r="r" t="t"/>
              <a:pathLst>
                <a:path extrusionOk="0" h="204" w="215">
                  <a:moveTo>
                    <a:pt x="0" y="0"/>
                  </a:moveTo>
                  <a:lnTo>
                    <a:pt x="13" y="203"/>
                  </a:lnTo>
                  <a:lnTo>
                    <a:pt x="215" y="176"/>
                  </a:lnTo>
                  <a:lnTo>
                    <a:pt x="0"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0" name="Google Shape;220;p5"/>
            <p:cNvSpPr/>
            <p:nvPr/>
          </p:nvSpPr>
          <p:spPr>
            <a:xfrm>
              <a:off x="5895" y="395"/>
              <a:ext cx="1684" cy="1684"/>
            </a:xfrm>
            <a:custGeom>
              <a:rect b="b" l="l" r="r" t="t"/>
              <a:pathLst>
                <a:path extrusionOk="0" h="1684" w="1684">
                  <a:moveTo>
                    <a:pt x="842" y="0"/>
                  </a:moveTo>
                  <a:lnTo>
                    <a:pt x="765" y="3"/>
                  </a:lnTo>
                  <a:lnTo>
                    <a:pt x="691" y="13"/>
                  </a:lnTo>
                  <a:lnTo>
                    <a:pt x="618" y="30"/>
                  </a:lnTo>
                  <a:lnTo>
                    <a:pt x="548" y="52"/>
                  </a:lnTo>
                  <a:lnTo>
                    <a:pt x="481" y="81"/>
                  </a:lnTo>
                  <a:lnTo>
                    <a:pt x="417" y="115"/>
                  </a:lnTo>
                  <a:lnTo>
                    <a:pt x="356"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6" y="1530"/>
                  </a:lnTo>
                  <a:lnTo>
                    <a:pt x="417" y="1569"/>
                  </a:lnTo>
                  <a:lnTo>
                    <a:pt x="481" y="1603"/>
                  </a:lnTo>
                  <a:lnTo>
                    <a:pt x="548" y="1631"/>
                  </a:lnTo>
                  <a:lnTo>
                    <a:pt x="618" y="1653"/>
                  </a:lnTo>
                  <a:lnTo>
                    <a:pt x="691" y="1670"/>
                  </a:lnTo>
                  <a:lnTo>
                    <a:pt x="765" y="1680"/>
                  </a:lnTo>
                  <a:lnTo>
                    <a:pt x="842" y="1684"/>
                  </a:ln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1" name="Google Shape;221;p5"/>
            <p:cNvSpPr/>
            <p:nvPr/>
          </p:nvSpPr>
          <p:spPr>
            <a:xfrm>
              <a:off x="5895" y="395"/>
              <a:ext cx="1684" cy="1684"/>
            </a:xfrm>
            <a:custGeom>
              <a:rect b="b" l="l" r="r" t="t"/>
              <a:pathLst>
                <a:path extrusionOk="0" h="1684" w="1684">
                  <a:moveTo>
                    <a:pt x="842" y="1684"/>
                  </a:move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lnTo>
                    <a:pt x="765" y="3"/>
                  </a:lnTo>
                  <a:lnTo>
                    <a:pt x="691" y="13"/>
                  </a:lnTo>
                  <a:lnTo>
                    <a:pt x="618" y="30"/>
                  </a:lnTo>
                  <a:lnTo>
                    <a:pt x="548" y="52"/>
                  </a:lnTo>
                  <a:lnTo>
                    <a:pt x="481" y="81"/>
                  </a:lnTo>
                  <a:lnTo>
                    <a:pt x="417" y="115"/>
                  </a:lnTo>
                  <a:lnTo>
                    <a:pt x="356"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6" y="1530"/>
                  </a:lnTo>
                  <a:lnTo>
                    <a:pt x="417" y="1569"/>
                  </a:lnTo>
                  <a:lnTo>
                    <a:pt x="481" y="1603"/>
                  </a:lnTo>
                  <a:lnTo>
                    <a:pt x="548" y="1631"/>
                  </a:lnTo>
                  <a:lnTo>
                    <a:pt x="618" y="1653"/>
                  </a:lnTo>
                  <a:lnTo>
                    <a:pt x="691" y="1670"/>
                  </a:lnTo>
                  <a:lnTo>
                    <a:pt x="765" y="1680"/>
                  </a:lnTo>
                  <a:lnTo>
                    <a:pt x="842" y="1684"/>
                  </a:lnTo>
                  <a:close/>
                </a:path>
              </a:pathLst>
            </a:custGeom>
            <a:noFill/>
            <a:ln cap="flat" cmpd="sng" w="22850">
              <a:solidFill>
                <a:srgbClr val="6950A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2" name="Google Shape;222;p5"/>
            <p:cNvSpPr/>
            <p:nvPr/>
          </p:nvSpPr>
          <p:spPr>
            <a:xfrm>
              <a:off x="7867" y="193"/>
              <a:ext cx="1684" cy="1675"/>
            </a:xfrm>
            <a:custGeom>
              <a:rect b="b" l="l" r="r" t="t"/>
              <a:pathLst>
                <a:path extrusionOk="0" h="1684" w="1684">
                  <a:moveTo>
                    <a:pt x="841" y="0"/>
                  </a:moveTo>
                  <a:lnTo>
                    <a:pt x="765" y="3"/>
                  </a:lnTo>
                  <a:lnTo>
                    <a:pt x="690" y="13"/>
                  </a:lnTo>
                  <a:lnTo>
                    <a:pt x="618" y="30"/>
                  </a:lnTo>
                  <a:lnTo>
                    <a:pt x="548" y="52"/>
                  </a:lnTo>
                  <a:lnTo>
                    <a:pt x="481" y="81"/>
                  </a:lnTo>
                  <a:lnTo>
                    <a:pt x="416" y="115"/>
                  </a:lnTo>
                  <a:lnTo>
                    <a:pt x="356" y="154"/>
                  </a:lnTo>
                  <a:lnTo>
                    <a:pt x="299" y="198"/>
                  </a:lnTo>
                  <a:lnTo>
                    <a:pt x="246" y="246"/>
                  </a:lnTo>
                  <a:lnTo>
                    <a:pt x="198" y="299"/>
                  </a:lnTo>
                  <a:lnTo>
                    <a:pt x="154" y="356"/>
                  </a:lnTo>
                  <a:lnTo>
                    <a:pt x="114" y="417"/>
                  </a:lnTo>
                  <a:lnTo>
                    <a:pt x="81" y="481"/>
                  </a:lnTo>
                  <a:lnTo>
                    <a:pt x="52" y="548"/>
                  </a:lnTo>
                  <a:lnTo>
                    <a:pt x="30" y="618"/>
                  </a:lnTo>
                  <a:lnTo>
                    <a:pt x="13" y="690"/>
                  </a:lnTo>
                  <a:lnTo>
                    <a:pt x="3" y="765"/>
                  </a:lnTo>
                  <a:lnTo>
                    <a:pt x="0" y="842"/>
                  </a:lnTo>
                  <a:lnTo>
                    <a:pt x="3" y="918"/>
                  </a:lnTo>
                  <a:lnTo>
                    <a:pt x="13" y="993"/>
                  </a:lnTo>
                  <a:lnTo>
                    <a:pt x="30" y="1066"/>
                  </a:lnTo>
                  <a:lnTo>
                    <a:pt x="52" y="1135"/>
                  </a:lnTo>
                  <a:lnTo>
                    <a:pt x="81" y="1203"/>
                  </a:lnTo>
                  <a:lnTo>
                    <a:pt x="114" y="1267"/>
                  </a:lnTo>
                  <a:lnTo>
                    <a:pt x="154" y="1327"/>
                  </a:lnTo>
                  <a:lnTo>
                    <a:pt x="198" y="1384"/>
                  </a:lnTo>
                  <a:lnTo>
                    <a:pt x="246" y="1437"/>
                  </a:lnTo>
                  <a:lnTo>
                    <a:pt x="299" y="1486"/>
                  </a:lnTo>
                  <a:lnTo>
                    <a:pt x="356" y="1530"/>
                  </a:lnTo>
                  <a:lnTo>
                    <a:pt x="416" y="1569"/>
                  </a:lnTo>
                  <a:lnTo>
                    <a:pt x="481" y="1603"/>
                  </a:lnTo>
                  <a:lnTo>
                    <a:pt x="548" y="1631"/>
                  </a:lnTo>
                  <a:lnTo>
                    <a:pt x="618" y="1653"/>
                  </a:lnTo>
                  <a:lnTo>
                    <a:pt x="690" y="1670"/>
                  </a:lnTo>
                  <a:lnTo>
                    <a:pt x="765" y="1680"/>
                  </a:lnTo>
                  <a:lnTo>
                    <a:pt x="841" y="1684"/>
                  </a:lnTo>
                  <a:lnTo>
                    <a:pt x="918" y="1680"/>
                  </a:lnTo>
                  <a:lnTo>
                    <a:pt x="993" y="1670"/>
                  </a:lnTo>
                  <a:lnTo>
                    <a:pt x="1065" y="1653"/>
                  </a:lnTo>
                  <a:lnTo>
                    <a:pt x="1135" y="1631"/>
                  </a:lnTo>
                  <a:lnTo>
                    <a:pt x="1202" y="1603"/>
                  </a:lnTo>
                  <a:lnTo>
                    <a:pt x="1266" y="1569"/>
                  </a:lnTo>
                  <a:lnTo>
                    <a:pt x="1327" y="1530"/>
                  </a:lnTo>
                  <a:lnTo>
                    <a:pt x="1384" y="1486"/>
                  </a:lnTo>
                  <a:lnTo>
                    <a:pt x="1437" y="1437"/>
                  </a:lnTo>
                  <a:lnTo>
                    <a:pt x="1485" y="1384"/>
                  </a:lnTo>
                  <a:lnTo>
                    <a:pt x="1529" y="1327"/>
                  </a:lnTo>
                  <a:lnTo>
                    <a:pt x="1568" y="1267"/>
                  </a:lnTo>
                  <a:lnTo>
                    <a:pt x="1602" y="1203"/>
                  </a:lnTo>
                  <a:lnTo>
                    <a:pt x="1631" y="1135"/>
                  </a:lnTo>
                  <a:lnTo>
                    <a:pt x="1653" y="1066"/>
                  </a:lnTo>
                  <a:lnTo>
                    <a:pt x="1670" y="993"/>
                  </a:lnTo>
                  <a:lnTo>
                    <a:pt x="1680" y="918"/>
                  </a:lnTo>
                  <a:lnTo>
                    <a:pt x="1683" y="842"/>
                  </a:lnTo>
                  <a:lnTo>
                    <a:pt x="1680" y="765"/>
                  </a:lnTo>
                  <a:lnTo>
                    <a:pt x="1670" y="690"/>
                  </a:lnTo>
                  <a:lnTo>
                    <a:pt x="1653" y="618"/>
                  </a:lnTo>
                  <a:lnTo>
                    <a:pt x="1631" y="548"/>
                  </a:lnTo>
                  <a:lnTo>
                    <a:pt x="1602" y="481"/>
                  </a:lnTo>
                  <a:lnTo>
                    <a:pt x="1568" y="417"/>
                  </a:lnTo>
                  <a:lnTo>
                    <a:pt x="1529" y="356"/>
                  </a:lnTo>
                  <a:lnTo>
                    <a:pt x="1485" y="299"/>
                  </a:lnTo>
                  <a:lnTo>
                    <a:pt x="1437" y="246"/>
                  </a:lnTo>
                  <a:lnTo>
                    <a:pt x="1384" y="198"/>
                  </a:lnTo>
                  <a:lnTo>
                    <a:pt x="1327" y="154"/>
                  </a:lnTo>
                  <a:lnTo>
                    <a:pt x="1266" y="115"/>
                  </a:lnTo>
                  <a:lnTo>
                    <a:pt x="1202" y="81"/>
                  </a:lnTo>
                  <a:lnTo>
                    <a:pt x="1135" y="52"/>
                  </a:lnTo>
                  <a:lnTo>
                    <a:pt x="1065" y="30"/>
                  </a:lnTo>
                  <a:lnTo>
                    <a:pt x="993" y="13"/>
                  </a:lnTo>
                  <a:lnTo>
                    <a:pt x="918" y="3"/>
                  </a:lnTo>
                  <a:lnTo>
                    <a:pt x="841"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3" name="Google Shape;223;p5"/>
            <p:cNvSpPr/>
            <p:nvPr/>
          </p:nvSpPr>
          <p:spPr>
            <a:xfrm>
              <a:off x="7808" y="157"/>
              <a:ext cx="1684" cy="1684"/>
            </a:xfrm>
            <a:custGeom>
              <a:rect b="b" l="l" r="r" t="t"/>
              <a:pathLst>
                <a:path extrusionOk="0" h="1684" w="1684">
                  <a:moveTo>
                    <a:pt x="841" y="1684"/>
                  </a:moveTo>
                  <a:lnTo>
                    <a:pt x="918" y="1680"/>
                  </a:lnTo>
                  <a:lnTo>
                    <a:pt x="993" y="1670"/>
                  </a:lnTo>
                  <a:lnTo>
                    <a:pt x="1065" y="1653"/>
                  </a:lnTo>
                  <a:lnTo>
                    <a:pt x="1135" y="1631"/>
                  </a:lnTo>
                  <a:lnTo>
                    <a:pt x="1202" y="1603"/>
                  </a:lnTo>
                  <a:lnTo>
                    <a:pt x="1266" y="1569"/>
                  </a:lnTo>
                  <a:lnTo>
                    <a:pt x="1327" y="1530"/>
                  </a:lnTo>
                  <a:lnTo>
                    <a:pt x="1384" y="1486"/>
                  </a:lnTo>
                  <a:lnTo>
                    <a:pt x="1437" y="1437"/>
                  </a:lnTo>
                  <a:lnTo>
                    <a:pt x="1485" y="1384"/>
                  </a:lnTo>
                  <a:lnTo>
                    <a:pt x="1529" y="1327"/>
                  </a:lnTo>
                  <a:lnTo>
                    <a:pt x="1568" y="1267"/>
                  </a:lnTo>
                  <a:lnTo>
                    <a:pt x="1602" y="1203"/>
                  </a:lnTo>
                  <a:lnTo>
                    <a:pt x="1631" y="1135"/>
                  </a:lnTo>
                  <a:lnTo>
                    <a:pt x="1653" y="1066"/>
                  </a:lnTo>
                  <a:lnTo>
                    <a:pt x="1670" y="993"/>
                  </a:lnTo>
                  <a:lnTo>
                    <a:pt x="1680" y="918"/>
                  </a:lnTo>
                  <a:lnTo>
                    <a:pt x="1683" y="842"/>
                  </a:lnTo>
                  <a:lnTo>
                    <a:pt x="1680" y="765"/>
                  </a:lnTo>
                  <a:lnTo>
                    <a:pt x="1670" y="690"/>
                  </a:lnTo>
                  <a:lnTo>
                    <a:pt x="1653" y="618"/>
                  </a:lnTo>
                  <a:lnTo>
                    <a:pt x="1631" y="548"/>
                  </a:lnTo>
                  <a:lnTo>
                    <a:pt x="1602" y="481"/>
                  </a:lnTo>
                  <a:lnTo>
                    <a:pt x="1568" y="417"/>
                  </a:lnTo>
                  <a:lnTo>
                    <a:pt x="1529" y="356"/>
                  </a:lnTo>
                  <a:lnTo>
                    <a:pt x="1485" y="299"/>
                  </a:lnTo>
                  <a:lnTo>
                    <a:pt x="1437" y="246"/>
                  </a:lnTo>
                  <a:lnTo>
                    <a:pt x="1384" y="198"/>
                  </a:lnTo>
                  <a:lnTo>
                    <a:pt x="1327" y="154"/>
                  </a:lnTo>
                  <a:lnTo>
                    <a:pt x="1266" y="115"/>
                  </a:lnTo>
                  <a:lnTo>
                    <a:pt x="1202" y="81"/>
                  </a:lnTo>
                  <a:lnTo>
                    <a:pt x="1135" y="52"/>
                  </a:lnTo>
                  <a:lnTo>
                    <a:pt x="1065" y="30"/>
                  </a:lnTo>
                  <a:lnTo>
                    <a:pt x="993" y="13"/>
                  </a:lnTo>
                  <a:lnTo>
                    <a:pt x="918" y="3"/>
                  </a:lnTo>
                  <a:lnTo>
                    <a:pt x="841" y="0"/>
                  </a:lnTo>
                  <a:lnTo>
                    <a:pt x="765" y="3"/>
                  </a:lnTo>
                  <a:lnTo>
                    <a:pt x="690" y="13"/>
                  </a:lnTo>
                  <a:lnTo>
                    <a:pt x="618" y="30"/>
                  </a:lnTo>
                  <a:lnTo>
                    <a:pt x="548" y="52"/>
                  </a:lnTo>
                  <a:lnTo>
                    <a:pt x="481" y="81"/>
                  </a:lnTo>
                  <a:lnTo>
                    <a:pt x="416" y="115"/>
                  </a:lnTo>
                  <a:lnTo>
                    <a:pt x="356" y="154"/>
                  </a:lnTo>
                  <a:lnTo>
                    <a:pt x="299" y="198"/>
                  </a:lnTo>
                  <a:lnTo>
                    <a:pt x="246" y="246"/>
                  </a:lnTo>
                  <a:lnTo>
                    <a:pt x="198" y="299"/>
                  </a:lnTo>
                  <a:lnTo>
                    <a:pt x="154" y="356"/>
                  </a:lnTo>
                  <a:lnTo>
                    <a:pt x="114" y="417"/>
                  </a:lnTo>
                  <a:lnTo>
                    <a:pt x="81" y="481"/>
                  </a:lnTo>
                  <a:lnTo>
                    <a:pt x="52" y="548"/>
                  </a:lnTo>
                  <a:lnTo>
                    <a:pt x="30" y="618"/>
                  </a:lnTo>
                  <a:lnTo>
                    <a:pt x="13" y="690"/>
                  </a:lnTo>
                  <a:lnTo>
                    <a:pt x="3" y="765"/>
                  </a:lnTo>
                  <a:lnTo>
                    <a:pt x="0" y="842"/>
                  </a:lnTo>
                  <a:lnTo>
                    <a:pt x="3" y="918"/>
                  </a:lnTo>
                  <a:lnTo>
                    <a:pt x="13" y="993"/>
                  </a:lnTo>
                  <a:lnTo>
                    <a:pt x="30" y="1066"/>
                  </a:lnTo>
                  <a:lnTo>
                    <a:pt x="52" y="1135"/>
                  </a:lnTo>
                  <a:lnTo>
                    <a:pt x="81" y="1203"/>
                  </a:lnTo>
                  <a:lnTo>
                    <a:pt x="114" y="1267"/>
                  </a:lnTo>
                  <a:lnTo>
                    <a:pt x="154" y="1327"/>
                  </a:lnTo>
                  <a:lnTo>
                    <a:pt x="198" y="1384"/>
                  </a:lnTo>
                  <a:lnTo>
                    <a:pt x="246" y="1437"/>
                  </a:lnTo>
                  <a:lnTo>
                    <a:pt x="299" y="1486"/>
                  </a:lnTo>
                  <a:lnTo>
                    <a:pt x="356" y="1530"/>
                  </a:lnTo>
                  <a:lnTo>
                    <a:pt x="416" y="1569"/>
                  </a:lnTo>
                  <a:lnTo>
                    <a:pt x="481" y="1603"/>
                  </a:lnTo>
                  <a:lnTo>
                    <a:pt x="548" y="1631"/>
                  </a:lnTo>
                  <a:lnTo>
                    <a:pt x="618" y="1653"/>
                  </a:lnTo>
                  <a:lnTo>
                    <a:pt x="690" y="1670"/>
                  </a:lnTo>
                  <a:lnTo>
                    <a:pt x="765" y="1680"/>
                  </a:lnTo>
                  <a:lnTo>
                    <a:pt x="841" y="1684"/>
                  </a:lnTo>
                  <a:close/>
                </a:path>
              </a:pathLst>
            </a:custGeom>
            <a:noFill/>
            <a:ln cap="flat" cmpd="sng" w="22850">
              <a:solidFill>
                <a:srgbClr val="6950A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4" name="Google Shape;224;p5"/>
            <p:cNvSpPr/>
            <p:nvPr/>
          </p:nvSpPr>
          <p:spPr>
            <a:xfrm>
              <a:off x="8446" y="3304"/>
              <a:ext cx="1684" cy="1684"/>
            </a:xfrm>
            <a:custGeom>
              <a:rect b="b" l="l" r="r" t="t"/>
              <a:pathLst>
                <a:path extrusionOk="0" h="1684" w="1684">
                  <a:moveTo>
                    <a:pt x="842" y="1684"/>
                  </a:moveTo>
                  <a:lnTo>
                    <a:pt x="918" y="1680"/>
                  </a:lnTo>
                  <a:lnTo>
                    <a:pt x="993" y="1670"/>
                  </a:lnTo>
                  <a:lnTo>
                    <a:pt x="1065" y="1654"/>
                  </a:lnTo>
                  <a:lnTo>
                    <a:pt x="1135" y="1631"/>
                  </a:lnTo>
                  <a:lnTo>
                    <a:pt x="1203" y="1603"/>
                  </a:lnTo>
                  <a:lnTo>
                    <a:pt x="1267" y="1569"/>
                  </a:lnTo>
                  <a:lnTo>
                    <a:pt x="1327" y="1530"/>
                  </a:lnTo>
                  <a:lnTo>
                    <a:pt x="1384" y="1486"/>
                  </a:lnTo>
                  <a:lnTo>
                    <a:pt x="1437" y="1437"/>
                  </a:lnTo>
                  <a:lnTo>
                    <a:pt x="1486" y="1384"/>
                  </a:lnTo>
                  <a:lnTo>
                    <a:pt x="1530" y="1327"/>
                  </a:lnTo>
                  <a:lnTo>
                    <a:pt x="1569" y="1267"/>
                  </a:lnTo>
                  <a:lnTo>
                    <a:pt x="1602" y="1203"/>
                  </a:lnTo>
                  <a:lnTo>
                    <a:pt x="1631" y="1136"/>
                  </a:lnTo>
                  <a:lnTo>
                    <a:pt x="1653" y="1066"/>
                  </a:lnTo>
                  <a:lnTo>
                    <a:pt x="1670" y="993"/>
                  </a:lnTo>
                  <a:lnTo>
                    <a:pt x="1680" y="919"/>
                  </a:lnTo>
                  <a:lnTo>
                    <a:pt x="1684" y="842"/>
                  </a:lnTo>
                  <a:lnTo>
                    <a:pt x="1680" y="765"/>
                  </a:lnTo>
                  <a:lnTo>
                    <a:pt x="1670" y="691"/>
                  </a:lnTo>
                  <a:lnTo>
                    <a:pt x="1653" y="618"/>
                  </a:lnTo>
                  <a:lnTo>
                    <a:pt x="1631" y="548"/>
                  </a:lnTo>
                  <a:lnTo>
                    <a:pt x="1602" y="481"/>
                  </a:lnTo>
                  <a:lnTo>
                    <a:pt x="1569" y="417"/>
                  </a:lnTo>
                  <a:lnTo>
                    <a:pt x="1530" y="356"/>
                  </a:lnTo>
                  <a:lnTo>
                    <a:pt x="1486" y="300"/>
                  </a:lnTo>
                  <a:lnTo>
                    <a:pt x="1437" y="247"/>
                  </a:lnTo>
                  <a:lnTo>
                    <a:pt x="1384" y="198"/>
                  </a:lnTo>
                  <a:lnTo>
                    <a:pt x="1327" y="154"/>
                  </a:lnTo>
                  <a:lnTo>
                    <a:pt x="1267" y="115"/>
                  </a:lnTo>
                  <a:lnTo>
                    <a:pt x="1203" y="81"/>
                  </a:lnTo>
                  <a:lnTo>
                    <a:pt x="1135" y="53"/>
                  </a:lnTo>
                  <a:lnTo>
                    <a:pt x="1065" y="30"/>
                  </a:lnTo>
                  <a:lnTo>
                    <a:pt x="993" y="14"/>
                  </a:lnTo>
                  <a:lnTo>
                    <a:pt x="918" y="4"/>
                  </a:lnTo>
                  <a:lnTo>
                    <a:pt x="842" y="0"/>
                  </a:lnTo>
                  <a:lnTo>
                    <a:pt x="765" y="4"/>
                  </a:lnTo>
                  <a:lnTo>
                    <a:pt x="690" y="14"/>
                  </a:lnTo>
                  <a:lnTo>
                    <a:pt x="618" y="30"/>
                  </a:lnTo>
                  <a:lnTo>
                    <a:pt x="548" y="53"/>
                  </a:lnTo>
                  <a:lnTo>
                    <a:pt x="481" y="81"/>
                  </a:lnTo>
                  <a:lnTo>
                    <a:pt x="417" y="115"/>
                  </a:lnTo>
                  <a:lnTo>
                    <a:pt x="356" y="154"/>
                  </a:lnTo>
                  <a:lnTo>
                    <a:pt x="299" y="198"/>
                  </a:lnTo>
                  <a:lnTo>
                    <a:pt x="246" y="247"/>
                  </a:lnTo>
                  <a:lnTo>
                    <a:pt x="198" y="300"/>
                  </a:lnTo>
                  <a:lnTo>
                    <a:pt x="154" y="356"/>
                  </a:lnTo>
                  <a:lnTo>
                    <a:pt x="115" y="417"/>
                  </a:lnTo>
                  <a:lnTo>
                    <a:pt x="81" y="481"/>
                  </a:lnTo>
                  <a:lnTo>
                    <a:pt x="52" y="548"/>
                  </a:lnTo>
                  <a:lnTo>
                    <a:pt x="30" y="618"/>
                  </a:lnTo>
                  <a:lnTo>
                    <a:pt x="13" y="691"/>
                  </a:lnTo>
                  <a:lnTo>
                    <a:pt x="3" y="765"/>
                  </a:lnTo>
                  <a:lnTo>
                    <a:pt x="0" y="842"/>
                  </a:lnTo>
                  <a:lnTo>
                    <a:pt x="3" y="919"/>
                  </a:lnTo>
                  <a:lnTo>
                    <a:pt x="13" y="993"/>
                  </a:lnTo>
                  <a:lnTo>
                    <a:pt x="30" y="1066"/>
                  </a:lnTo>
                  <a:lnTo>
                    <a:pt x="52" y="1136"/>
                  </a:lnTo>
                  <a:lnTo>
                    <a:pt x="81" y="1203"/>
                  </a:lnTo>
                  <a:lnTo>
                    <a:pt x="115" y="1267"/>
                  </a:lnTo>
                  <a:lnTo>
                    <a:pt x="154" y="1327"/>
                  </a:lnTo>
                  <a:lnTo>
                    <a:pt x="198" y="1384"/>
                  </a:lnTo>
                  <a:lnTo>
                    <a:pt x="246" y="1437"/>
                  </a:lnTo>
                  <a:lnTo>
                    <a:pt x="299" y="1486"/>
                  </a:lnTo>
                  <a:lnTo>
                    <a:pt x="356" y="1530"/>
                  </a:lnTo>
                  <a:lnTo>
                    <a:pt x="417" y="1569"/>
                  </a:lnTo>
                  <a:lnTo>
                    <a:pt x="481" y="1603"/>
                  </a:lnTo>
                  <a:lnTo>
                    <a:pt x="548" y="1631"/>
                  </a:lnTo>
                  <a:lnTo>
                    <a:pt x="618" y="1654"/>
                  </a:lnTo>
                  <a:lnTo>
                    <a:pt x="690" y="1670"/>
                  </a:lnTo>
                  <a:lnTo>
                    <a:pt x="765" y="1680"/>
                  </a:lnTo>
                  <a:lnTo>
                    <a:pt x="842" y="1684"/>
                  </a:lnTo>
                  <a:close/>
                </a:path>
              </a:pathLst>
            </a:custGeom>
            <a:noFill/>
            <a:ln cap="flat" cmpd="sng" w="22850">
              <a:solidFill>
                <a:srgbClr val="6950A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5" name="Google Shape;225;p5"/>
            <p:cNvSpPr/>
            <p:nvPr/>
          </p:nvSpPr>
          <p:spPr>
            <a:xfrm>
              <a:off x="4619" y="3304"/>
              <a:ext cx="2182" cy="1837"/>
            </a:xfrm>
            <a:custGeom>
              <a:rect b="b" l="l" r="r" t="t"/>
              <a:pathLst>
                <a:path extrusionOk="0" h="1837" w="2182">
                  <a:moveTo>
                    <a:pt x="1965" y="0"/>
                  </a:moveTo>
                  <a:lnTo>
                    <a:pt x="216" y="0"/>
                  </a:lnTo>
                  <a:lnTo>
                    <a:pt x="147" y="11"/>
                  </a:lnTo>
                  <a:lnTo>
                    <a:pt x="88" y="42"/>
                  </a:lnTo>
                  <a:lnTo>
                    <a:pt x="41" y="89"/>
                  </a:lnTo>
                  <a:lnTo>
                    <a:pt x="11" y="148"/>
                  </a:lnTo>
                  <a:lnTo>
                    <a:pt x="0" y="216"/>
                  </a:lnTo>
                  <a:lnTo>
                    <a:pt x="0" y="1621"/>
                  </a:lnTo>
                  <a:lnTo>
                    <a:pt x="11" y="1689"/>
                  </a:lnTo>
                  <a:lnTo>
                    <a:pt x="41" y="1749"/>
                  </a:lnTo>
                  <a:lnTo>
                    <a:pt x="88" y="1795"/>
                  </a:lnTo>
                  <a:lnTo>
                    <a:pt x="147" y="1826"/>
                  </a:lnTo>
                  <a:lnTo>
                    <a:pt x="216" y="1837"/>
                  </a:lnTo>
                  <a:lnTo>
                    <a:pt x="1965" y="1837"/>
                  </a:lnTo>
                  <a:lnTo>
                    <a:pt x="2033" y="1826"/>
                  </a:lnTo>
                  <a:lnTo>
                    <a:pt x="2092" y="1795"/>
                  </a:lnTo>
                  <a:lnTo>
                    <a:pt x="2139" y="1749"/>
                  </a:lnTo>
                  <a:lnTo>
                    <a:pt x="2170" y="1689"/>
                  </a:lnTo>
                  <a:lnTo>
                    <a:pt x="2181" y="1621"/>
                  </a:lnTo>
                  <a:lnTo>
                    <a:pt x="2181" y="216"/>
                  </a:lnTo>
                  <a:lnTo>
                    <a:pt x="2170" y="148"/>
                  </a:lnTo>
                  <a:lnTo>
                    <a:pt x="2139" y="89"/>
                  </a:lnTo>
                  <a:lnTo>
                    <a:pt x="2092" y="42"/>
                  </a:lnTo>
                  <a:lnTo>
                    <a:pt x="2033" y="11"/>
                  </a:lnTo>
                  <a:lnTo>
                    <a:pt x="1965"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6" name="Google Shape;226;p5"/>
            <p:cNvSpPr/>
            <p:nvPr/>
          </p:nvSpPr>
          <p:spPr>
            <a:xfrm>
              <a:off x="5318" y="3502"/>
              <a:ext cx="780" cy="927"/>
            </a:xfrm>
            <a:prstGeom prst="rect">
              <a:avLst/>
            </a:prstGeom>
            <a:noFill/>
            <a:ln cap="flat" cmpd="sng" w="45700">
              <a:solidFill>
                <a:srgbClr val="FFFFFF"/>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227" name="Google Shape;227;p5"/>
            <p:cNvCxnSpPr/>
            <p:nvPr/>
          </p:nvCxnSpPr>
          <p:spPr>
            <a:xfrm>
              <a:off x="5426" y="3669"/>
              <a:ext cx="367" cy="0"/>
            </a:xfrm>
            <a:prstGeom prst="straightConnector1">
              <a:avLst/>
            </a:prstGeom>
            <a:noFill/>
            <a:ln cap="flat" cmpd="sng" w="22850">
              <a:solidFill>
                <a:srgbClr val="FFFFFF"/>
              </a:solidFill>
              <a:prstDash val="solid"/>
              <a:round/>
              <a:headEnd len="med" w="med" type="none"/>
              <a:tailEnd len="med" w="med" type="none"/>
            </a:ln>
          </p:spPr>
        </p:cxnSp>
        <p:cxnSp>
          <p:nvCxnSpPr>
            <p:cNvPr id="228" name="Google Shape;228;p5"/>
            <p:cNvCxnSpPr/>
            <p:nvPr/>
          </p:nvCxnSpPr>
          <p:spPr>
            <a:xfrm>
              <a:off x="5426" y="3812"/>
              <a:ext cx="367" cy="0"/>
            </a:xfrm>
            <a:prstGeom prst="straightConnector1">
              <a:avLst/>
            </a:prstGeom>
            <a:noFill/>
            <a:ln cap="flat" cmpd="sng" w="22850">
              <a:solidFill>
                <a:srgbClr val="FFFFFF"/>
              </a:solidFill>
              <a:prstDash val="solid"/>
              <a:round/>
              <a:headEnd len="med" w="med" type="none"/>
              <a:tailEnd len="med" w="med" type="none"/>
            </a:ln>
          </p:spPr>
        </p:cxnSp>
        <p:cxnSp>
          <p:nvCxnSpPr>
            <p:cNvPr id="229" name="Google Shape;229;p5"/>
            <p:cNvCxnSpPr/>
            <p:nvPr/>
          </p:nvCxnSpPr>
          <p:spPr>
            <a:xfrm>
              <a:off x="5426" y="3949"/>
              <a:ext cx="367" cy="0"/>
            </a:xfrm>
            <a:prstGeom prst="straightConnector1">
              <a:avLst/>
            </a:prstGeom>
            <a:noFill/>
            <a:ln cap="flat" cmpd="sng" w="22850">
              <a:solidFill>
                <a:srgbClr val="FFFFFF"/>
              </a:solidFill>
              <a:prstDash val="solid"/>
              <a:round/>
              <a:headEnd len="med" w="med" type="none"/>
              <a:tailEnd len="med" w="med" type="none"/>
            </a:ln>
          </p:spPr>
        </p:cxnSp>
        <p:cxnSp>
          <p:nvCxnSpPr>
            <p:cNvPr id="230" name="Google Shape;230;p5"/>
            <p:cNvCxnSpPr/>
            <p:nvPr/>
          </p:nvCxnSpPr>
          <p:spPr>
            <a:xfrm>
              <a:off x="5426" y="4082"/>
              <a:ext cx="367" cy="0"/>
            </a:xfrm>
            <a:prstGeom prst="straightConnector1">
              <a:avLst/>
            </a:prstGeom>
            <a:noFill/>
            <a:ln cap="flat" cmpd="sng" w="22850">
              <a:solidFill>
                <a:srgbClr val="FFFFFF"/>
              </a:solidFill>
              <a:prstDash val="solid"/>
              <a:round/>
              <a:headEnd len="med" w="med" type="none"/>
              <a:tailEnd len="med" w="med" type="none"/>
            </a:ln>
          </p:spPr>
        </p:cxnSp>
        <p:cxnSp>
          <p:nvCxnSpPr>
            <p:cNvPr id="231" name="Google Shape;231;p5"/>
            <p:cNvCxnSpPr/>
            <p:nvPr/>
          </p:nvCxnSpPr>
          <p:spPr>
            <a:xfrm>
              <a:off x="5426" y="4220"/>
              <a:ext cx="367" cy="0"/>
            </a:xfrm>
            <a:prstGeom prst="straightConnector1">
              <a:avLst/>
            </a:prstGeom>
            <a:noFill/>
            <a:ln cap="flat" cmpd="sng" w="22850">
              <a:solidFill>
                <a:srgbClr val="FFFFFF"/>
              </a:solidFill>
              <a:prstDash val="solid"/>
              <a:round/>
              <a:headEnd len="med" w="med" type="none"/>
              <a:tailEnd len="med" w="med" type="none"/>
            </a:ln>
          </p:spPr>
        </p:cxnSp>
        <p:sp>
          <p:nvSpPr>
            <p:cNvPr id="232" name="Google Shape;232;p5"/>
            <p:cNvSpPr/>
            <p:nvPr/>
          </p:nvSpPr>
          <p:spPr>
            <a:xfrm>
              <a:off x="5905" y="3640"/>
              <a:ext cx="57" cy="600"/>
            </a:xfrm>
            <a:custGeom>
              <a:rect b="b" l="l" r="r" t="t"/>
              <a:pathLst>
                <a:path extrusionOk="0" h="600" w="57">
                  <a:moveTo>
                    <a:pt x="56" y="548"/>
                  </a:moveTo>
                  <a:lnTo>
                    <a:pt x="0" y="548"/>
                  </a:lnTo>
                  <a:lnTo>
                    <a:pt x="0" y="599"/>
                  </a:lnTo>
                  <a:lnTo>
                    <a:pt x="56" y="599"/>
                  </a:lnTo>
                  <a:lnTo>
                    <a:pt x="56" y="548"/>
                  </a:lnTo>
                  <a:close/>
                  <a:moveTo>
                    <a:pt x="56" y="411"/>
                  </a:moveTo>
                  <a:lnTo>
                    <a:pt x="0" y="411"/>
                  </a:lnTo>
                  <a:lnTo>
                    <a:pt x="0" y="462"/>
                  </a:lnTo>
                  <a:lnTo>
                    <a:pt x="56" y="462"/>
                  </a:lnTo>
                  <a:lnTo>
                    <a:pt x="56" y="411"/>
                  </a:lnTo>
                  <a:close/>
                  <a:moveTo>
                    <a:pt x="56" y="275"/>
                  </a:moveTo>
                  <a:lnTo>
                    <a:pt x="0" y="275"/>
                  </a:lnTo>
                  <a:lnTo>
                    <a:pt x="0" y="326"/>
                  </a:lnTo>
                  <a:lnTo>
                    <a:pt x="56" y="326"/>
                  </a:lnTo>
                  <a:lnTo>
                    <a:pt x="56" y="275"/>
                  </a:lnTo>
                  <a:close/>
                  <a:moveTo>
                    <a:pt x="56" y="135"/>
                  </a:moveTo>
                  <a:lnTo>
                    <a:pt x="0" y="135"/>
                  </a:lnTo>
                  <a:lnTo>
                    <a:pt x="0" y="186"/>
                  </a:lnTo>
                  <a:lnTo>
                    <a:pt x="56" y="186"/>
                  </a:lnTo>
                  <a:lnTo>
                    <a:pt x="56" y="135"/>
                  </a:lnTo>
                  <a:close/>
                  <a:moveTo>
                    <a:pt x="56" y="0"/>
                  </a:moveTo>
                  <a:lnTo>
                    <a:pt x="0" y="0"/>
                  </a:lnTo>
                  <a:lnTo>
                    <a:pt x="0" y="51"/>
                  </a:lnTo>
                  <a:lnTo>
                    <a:pt x="56" y="51"/>
                  </a:lnTo>
                  <a:lnTo>
                    <a:pt x="56"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233" name="Google Shape;233;p5"/>
            <p:cNvCxnSpPr/>
            <p:nvPr/>
          </p:nvCxnSpPr>
          <p:spPr>
            <a:xfrm flipH="1">
              <a:off x="6891" y="4301"/>
              <a:ext cx="1380" cy="23"/>
            </a:xfrm>
            <a:prstGeom prst="straightConnector1">
              <a:avLst/>
            </a:prstGeom>
            <a:noFill/>
            <a:ln cap="flat" cmpd="sng" w="34275">
              <a:solidFill>
                <a:srgbClr val="6950A1"/>
              </a:solidFill>
              <a:prstDash val="solid"/>
              <a:round/>
              <a:headEnd len="med" w="med" type="none"/>
              <a:tailEnd len="med" w="med" type="none"/>
            </a:ln>
          </p:spPr>
        </p:cxnSp>
        <p:sp>
          <p:nvSpPr>
            <p:cNvPr id="234" name="Google Shape;234;p5"/>
            <p:cNvSpPr/>
            <p:nvPr/>
          </p:nvSpPr>
          <p:spPr>
            <a:xfrm>
              <a:off x="8218" y="4162"/>
              <a:ext cx="152" cy="278"/>
            </a:xfrm>
            <a:custGeom>
              <a:rect b="b" l="l" r="r" t="t"/>
              <a:pathLst>
                <a:path extrusionOk="0" h="278" w="152">
                  <a:moveTo>
                    <a:pt x="0" y="0"/>
                  </a:moveTo>
                  <a:lnTo>
                    <a:pt x="4" y="277"/>
                  </a:lnTo>
                  <a:lnTo>
                    <a:pt x="151" y="136"/>
                  </a:lnTo>
                  <a:lnTo>
                    <a:pt x="0"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5" name="Google Shape;235;p5"/>
            <p:cNvSpPr txBox="1"/>
            <p:nvPr/>
          </p:nvSpPr>
          <p:spPr>
            <a:xfrm>
              <a:off x="1928" y="643"/>
              <a:ext cx="1459" cy="874"/>
            </a:xfrm>
            <a:prstGeom prst="rect">
              <a:avLst/>
            </a:prstGeom>
            <a:noFill/>
            <a:ln>
              <a:noFill/>
            </a:ln>
          </p:spPr>
          <p:txBody>
            <a:bodyPr anchorCtr="0" anchor="t" bIns="0" lIns="0" spcFirstLastPara="1" rIns="0" wrap="square" tIns="0">
              <a:noAutofit/>
            </a:bodyPr>
            <a:lstStyle/>
            <a:p>
              <a:pPr indent="51435" lvl="0" marL="0" marR="0" rtl="0" algn="ctr">
                <a:lnSpc>
                  <a:spcPct val="101000"/>
                </a:lnSpc>
                <a:spcBef>
                  <a:spcPts val="0"/>
                </a:spcBef>
                <a:spcAft>
                  <a:spcPts val="0"/>
                </a:spcAft>
                <a:buNone/>
              </a:pPr>
              <a:r>
                <a:rPr b="1" lang="en-US" sz="1600">
                  <a:solidFill>
                    <a:srgbClr val="6950A1"/>
                  </a:solidFill>
                  <a:latin typeface="Trebuchet MS"/>
                  <a:ea typeface="Trebuchet MS"/>
                  <a:cs typeface="Trebuchet MS"/>
                  <a:sym typeface="Trebuchet MS"/>
                </a:rPr>
                <a:t>Regular reflection</a:t>
              </a:r>
              <a:endParaRPr b="1" sz="2000">
                <a:solidFill>
                  <a:schemeClr val="dk1"/>
                </a:solidFill>
                <a:latin typeface="Trebuchet MS"/>
                <a:ea typeface="Trebuchet MS"/>
                <a:cs typeface="Trebuchet MS"/>
                <a:sym typeface="Trebuchet MS"/>
              </a:endParaRPr>
            </a:p>
          </p:txBody>
        </p:sp>
        <p:sp>
          <p:nvSpPr>
            <p:cNvPr id="236" name="Google Shape;236;p5"/>
            <p:cNvSpPr txBox="1"/>
            <p:nvPr/>
          </p:nvSpPr>
          <p:spPr>
            <a:xfrm>
              <a:off x="3997" y="723"/>
              <a:ext cx="1342" cy="713"/>
            </a:xfrm>
            <a:prstGeom prst="rect">
              <a:avLst/>
            </a:prstGeom>
            <a:noFill/>
            <a:ln>
              <a:noFill/>
            </a:ln>
          </p:spPr>
          <p:txBody>
            <a:bodyPr anchorCtr="0" anchor="t" bIns="0" lIns="0" spcFirstLastPara="1" rIns="0" wrap="square" tIns="0">
              <a:noAutofit/>
            </a:bodyPr>
            <a:lstStyle/>
            <a:p>
              <a:pPr indent="12065" lvl="0" marL="0" marR="11430" rtl="0" algn="ctr">
                <a:lnSpc>
                  <a:spcPct val="101000"/>
                </a:lnSpc>
                <a:spcBef>
                  <a:spcPts val="0"/>
                </a:spcBef>
                <a:spcAft>
                  <a:spcPts val="0"/>
                </a:spcAft>
                <a:buNone/>
              </a:pPr>
              <a:r>
                <a:rPr b="1" lang="en-US" sz="1200">
                  <a:solidFill>
                    <a:srgbClr val="6950A1"/>
                  </a:solidFill>
                  <a:latin typeface="Trebuchet MS"/>
                  <a:ea typeface="Trebuchet MS"/>
                  <a:cs typeface="Trebuchet MS"/>
                  <a:sym typeface="Trebuchet MS"/>
                </a:rPr>
                <a:t>Accessibility and regular exchange of information</a:t>
              </a:r>
              <a:endParaRPr b="1" sz="1200">
                <a:solidFill>
                  <a:srgbClr val="6950A1"/>
                </a:solidFill>
                <a:latin typeface="Trebuchet MS"/>
                <a:ea typeface="Trebuchet MS"/>
                <a:cs typeface="Trebuchet MS"/>
                <a:sym typeface="Trebuchet MS"/>
              </a:endParaRPr>
            </a:p>
          </p:txBody>
        </p:sp>
        <p:sp>
          <p:nvSpPr>
            <p:cNvPr id="237" name="Google Shape;237;p5"/>
            <p:cNvSpPr txBox="1"/>
            <p:nvPr/>
          </p:nvSpPr>
          <p:spPr>
            <a:xfrm>
              <a:off x="6020" y="1049"/>
              <a:ext cx="1534" cy="710"/>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en-US" sz="1400">
                  <a:solidFill>
                    <a:srgbClr val="6950A1"/>
                  </a:solidFill>
                  <a:latin typeface="Trebuchet MS"/>
                  <a:ea typeface="Trebuchet MS"/>
                  <a:cs typeface="Trebuchet MS"/>
                  <a:sym typeface="Trebuchet MS"/>
                </a:rPr>
                <a:t>Reporting</a:t>
              </a:r>
              <a:endParaRPr b="1" sz="1800">
                <a:solidFill>
                  <a:schemeClr val="dk1"/>
                </a:solidFill>
                <a:latin typeface="Trebuchet MS"/>
                <a:ea typeface="Trebuchet MS"/>
                <a:cs typeface="Trebuchet MS"/>
                <a:sym typeface="Trebuchet MS"/>
              </a:endParaRPr>
            </a:p>
          </p:txBody>
        </p:sp>
        <p:sp>
          <p:nvSpPr>
            <p:cNvPr id="238" name="Google Shape;238;p5"/>
            <p:cNvSpPr txBox="1"/>
            <p:nvPr/>
          </p:nvSpPr>
          <p:spPr>
            <a:xfrm>
              <a:off x="8014" y="479"/>
              <a:ext cx="1313" cy="951"/>
            </a:xfrm>
            <a:prstGeom prst="rect">
              <a:avLst/>
            </a:prstGeom>
            <a:noFill/>
            <a:ln>
              <a:noFill/>
            </a:ln>
          </p:spPr>
          <p:txBody>
            <a:bodyPr anchorCtr="0" anchor="t" bIns="0" lIns="0" spcFirstLastPara="1" rIns="0" wrap="square" tIns="0">
              <a:noAutofit/>
            </a:bodyPr>
            <a:lstStyle/>
            <a:p>
              <a:pPr indent="0" lvl="0" marL="0" marR="11430" rtl="0" algn="ctr">
                <a:lnSpc>
                  <a:spcPct val="101000"/>
                </a:lnSpc>
                <a:spcBef>
                  <a:spcPts val="0"/>
                </a:spcBef>
                <a:spcAft>
                  <a:spcPts val="0"/>
                </a:spcAft>
                <a:buNone/>
              </a:pPr>
              <a:r>
                <a:rPr b="1" lang="en-US" sz="1100">
                  <a:solidFill>
                    <a:srgbClr val="6950A1"/>
                  </a:solidFill>
                  <a:latin typeface="Trebuchet MS"/>
                  <a:ea typeface="Trebuchet MS"/>
                  <a:cs typeface="Trebuchet MS"/>
                  <a:sym typeface="Trebuchet MS"/>
                </a:rPr>
                <a:t>Exchange of knowledge products and learning sessions</a:t>
              </a:r>
              <a:endParaRPr b="1" sz="1400">
                <a:solidFill>
                  <a:schemeClr val="dk1"/>
                </a:solidFill>
                <a:latin typeface="Trebuchet MS"/>
                <a:ea typeface="Trebuchet MS"/>
                <a:cs typeface="Trebuchet MS"/>
                <a:sym typeface="Trebuchet MS"/>
              </a:endParaRPr>
            </a:p>
          </p:txBody>
        </p:sp>
        <p:sp>
          <p:nvSpPr>
            <p:cNvPr id="239" name="Google Shape;239;p5"/>
            <p:cNvSpPr txBox="1"/>
            <p:nvPr/>
          </p:nvSpPr>
          <p:spPr>
            <a:xfrm>
              <a:off x="8632" y="3822"/>
              <a:ext cx="1317" cy="713"/>
            </a:xfrm>
            <a:prstGeom prst="rect">
              <a:avLst/>
            </a:prstGeom>
            <a:noFill/>
            <a:ln>
              <a:noFill/>
            </a:ln>
          </p:spPr>
          <p:txBody>
            <a:bodyPr anchorCtr="0" anchor="t" bIns="0" lIns="0" spcFirstLastPara="1" rIns="0" wrap="square" tIns="0">
              <a:noAutofit/>
            </a:bodyPr>
            <a:lstStyle/>
            <a:p>
              <a:pPr indent="0" lvl="0" marL="0" marR="11430" rtl="0" algn="ctr">
                <a:lnSpc>
                  <a:spcPct val="101000"/>
                </a:lnSpc>
                <a:spcBef>
                  <a:spcPts val="0"/>
                </a:spcBef>
                <a:spcAft>
                  <a:spcPts val="0"/>
                </a:spcAft>
                <a:buNone/>
              </a:pPr>
              <a:r>
                <a:rPr b="1" lang="en-US" sz="1100">
                  <a:solidFill>
                    <a:srgbClr val="6950A1"/>
                  </a:solidFill>
                  <a:latin typeface="Trebuchet MS"/>
                  <a:ea typeface="Trebuchet MS"/>
                  <a:cs typeface="Trebuchet MS"/>
                  <a:sym typeface="Trebuchet MS"/>
                </a:rPr>
                <a:t>Organizational learning and planning process</a:t>
              </a:r>
              <a:endParaRPr b="1" sz="1100">
                <a:solidFill>
                  <a:srgbClr val="6950A1"/>
                </a:solidFill>
                <a:latin typeface="Trebuchet MS"/>
                <a:ea typeface="Trebuchet MS"/>
                <a:cs typeface="Trebuchet MS"/>
                <a:sym typeface="Trebuchet MS"/>
              </a:endParaRPr>
            </a:p>
          </p:txBody>
        </p:sp>
        <p:sp>
          <p:nvSpPr>
            <p:cNvPr id="240" name="Google Shape;240;p5"/>
            <p:cNvSpPr txBox="1"/>
            <p:nvPr/>
          </p:nvSpPr>
          <p:spPr>
            <a:xfrm>
              <a:off x="5244" y="4673"/>
              <a:ext cx="939" cy="238"/>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lang="en-US" sz="1000">
                  <a:solidFill>
                    <a:srgbClr val="FFFFFF"/>
                  </a:solidFill>
                  <a:latin typeface="Trebuchet MS"/>
                  <a:ea typeface="Trebuchet MS"/>
                  <a:cs typeface="Trebuchet MS"/>
                  <a:sym typeface="Trebuchet MS"/>
                </a:rPr>
                <a:t>Information</a:t>
              </a:r>
              <a:endParaRPr sz="1100">
                <a:solidFill>
                  <a:schemeClr val="dk1"/>
                </a:solidFill>
                <a:latin typeface="Trebuchet MS"/>
                <a:ea typeface="Trebuchet MS"/>
                <a:cs typeface="Trebuchet MS"/>
                <a:sym typeface="Trebuchet MS"/>
              </a:endParaRPr>
            </a:p>
          </p:txBody>
        </p:sp>
      </p:grpSp>
      <p:sp>
        <p:nvSpPr>
          <p:cNvPr id="241" name="Google Shape;241;p5"/>
          <p:cNvSpPr/>
          <p:nvPr/>
        </p:nvSpPr>
        <p:spPr>
          <a:xfrm>
            <a:off x="6864312" y="-1776210"/>
            <a:ext cx="249644" cy="707886"/>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100"/>
              <a:buFont typeface="Calibri"/>
              <a:buNone/>
            </a:pPr>
            <a:r>
              <a:t/>
            </a:r>
            <a:endParaRPr b="0" i="0" sz="11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br>
              <a:rPr b="0" i="0" lang="en-US" sz="1100" u="none" cap="none" strike="noStrike">
                <a:solidFill>
                  <a:schemeClr val="dk1"/>
                </a:solidFill>
                <a:latin typeface="Arial"/>
                <a:ea typeface="Arial"/>
                <a:cs typeface="Arial"/>
                <a:sym typeface="Arial"/>
              </a:rPr>
            </a:br>
            <a:endParaRPr b="0" i="0" sz="1800" u="none" cap="none" strike="noStrike">
              <a:solidFill>
                <a:schemeClr val="dk1"/>
              </a:solidFill>
              <a:latin typeface="Arial"/>
              <a:ea typeface="Arial"/>
              <a:cs typeface="Arial"/>
              <a:sym typeface="Arial"/>
            </a:endParaRPr>
          </a:p>
        </p:txBody>
      </p:sp>
      <p:sp>
        <p:nvSpPr>
          <p:cNvPr id="242" name="Google Shape;242;p5"/>
          <p:cNvSpPr/>
          <p:nvPr/>
        </p:nvSpPr>
        <p:spPr>
          <a:xfrm>
            <a:off x="47344" y="1366747"/>
            <a:ext cx="8384297" cy="1804661"/>
          </a:xfrm>
          <a:prstGeom prst="rect">
            <a:avLst/>
          </a:prstGeom>
          <a:noFill/>
          <a:ln>
            <a:noFill/>
          </a:ln>
        </p:spPr>
        <p:txBody>
          <a:bodyPr anchorCtr="0" anchor="t" bIns="45700" lIns="91425" spcFirstLastPara="1" rIns="91425" wrap="square" tIns="45700">
            <a:spAutoFit/>
          </a:bodyPr>
          <a:lstStyle/>
          <a:p>
            <a:pPr indent="0" lvl="2" marL="914400" marR="0" rtl="0" algn="l">
              <a:spcBef>
                <a:spcPts val="0"/>
              </a:spcBef>
              <a:spcAft>
                <a:spcPts val="0"/>
              </a:spcAft>
              <a:buNone/>
            </a:pPr>
            <a:r>
              <a:rPr b="1" i="0" lang="en-US" sz="1300" u="none" cap="none" strike="noStrike">
                <a:solidFill>
                  <a:schemeClr val="dk1"/>
                </a:solidFill>
                <a:latin typeface="Trebuchet MS"/>
                <a:ea typeface="Trebuchet MS"/>
                <a:cs typeface="Trebuchet MS"/>
                <a:sym typeface="Trebuchet MS"/>
              </a:rPr>
              <a:t> </a:t>
            </a:r>
            <a:endParaRPr b="0" i="0" sz="1300" u="none" cap="none" strike="noStrike">
              <a:solidFill>
                <a:schemeClr val="dk1"/>
              </a:solidFill>
              <a:latin typeface="Trebuchet MS"/>
              <a:ea typeface="Trebuchet MS"/>
              <a:cs typeface="Trebuchet MS"/>
              <a:sym typeface="Trebuchet MS"/>
            </a:endParaRPr>
          </a:p>
          <a:p>
            <a:pPr indent="-285750" lvl="0" marL="1185545" marR="97790" rtl="0" algn="just">
              <a:lnSpc>
                <a:spcPct val="102000"/>
              </a:lnSpc>
              <a:spcBef>
                <a:spcPts val="990"/>
              </a:spcBef>
              <a:spcAft>
                <a:spcPts val="0"/>
              </a:spcAft>
              <a:buClr>
                <a:srgbClr val="C00000"/>
              </a:buClr>
              <a:buSzPts val="1600"/>
              <a:buFont typeface="Noto Sans Symbols"/>
              <a:buChar char="✔"/>
            </a:pPr>
            <a:r>
              <a:rPr b="1" lang="en-US" sz="1600">
                <a:solidFill>
                  <a:srgbClr val="C00000"/>
                </a:solidFill>
                <a:latin typeface="Times New Roman"/>
                <a:ea typeface="Times New Roman"/>
                <a:cs typeface="Times New Roman"/>
                <a:sym typeface="Times New Roman"/>
              </a:rPr>
              <a:t>Knowledge and learning </a:t>
            </a:r>
            <a:r>
              <a:rPr b="1" lang="en-US" sz="1600">
                <a:solidFill>
                  <a:schemeClr val="dk1"/>
                </a:solidFill>
                <a:latin typeface="Times New Roman"/>
                <a:ea typeface="Times New Roman"/>
                <a:cs typeface="Times New Roman"/>
                <a:sym typeface="Times New Roman"/>
              </a:rPr>
              <a:t>derived from evaluation can feed back into the organizational learning and planning processes through regular reflection, accessibility to the evaluation reports and regular exchange of information through learning sessions. </a:t>
            </a:r>
            <a:endParaRPr b="1" sz="1600">
              <a:solidFill>
                <a:schemeClr val="dk1"/>
              </a:solidFill>
              <a:latin typeface="Times New Roman"/>
              <a:ea typeface="Times New Roman"/>
              <a:cs typeface="Times New Roman"/>
              <a:sym typeface="Times New Roman"/>
            </a:endParaRPr>
          </a:p>
          <a:p>
            <a:pPr indent="-285750" lvl="0" marL="1185545" marR="97790" rtl="0" algn="just">
              <a:lnSpc>
                <a:spcPct val="102000"/>
              </a:lnSpc>
              <a:spcBef>
                <a:spcPts val="99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This can be visualized as follows:</a:t>
            </a:r>
            <a:endParaRPr b="1" sz="16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pic>
        <p:nvPicPr>
          <p:cNvPr id="247" name="Google Shape;247;p6"/>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48" name="Google Shape;248;p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49" name="Google Shape;249;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0" name="Google Shape;250;p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51" name="Google Shape;251;p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52" name="Google Shape;252;p6"/>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53" name="Google Shape;253;p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54" name="Google Shape;254;p6"/>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255" name="Google Shape;255;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56" name="Google Shape;256;p6"/>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257" name="Google Shape;257;p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58" name="Google Shape;258;p6"/>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59" name="Google Shape;259;p6"/>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60" name="Google Shape;260;p6"/>
          <p:cNvSpPr txBox="1"/>
          <p:nvPr/>
        </p:nvSpPr>
        <p:spPr>
          <a:xfrm>
            <a:off x="185691" y="1624516"/>
            <a:ext cx="8452476" cy="4616648"/>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000">
                <a:solidFill>
                  <a:srgbClr val="C00000"/>
                </a:solidFill>
                <a:latin typeface="Times New Roman"/>
                <a:ea typeface="Times New Roman"/>
                <a:cs typeface="Times New Roman"/>
                <a:sym typeface="Times New Roman"/>
              </a:rPr>
              <a:t>Lessons learned and lessons learning</a:t>
            </a:r>
            <a:endParaRPr/>
          </a:p>
          <a:p>
            <a:pPr indent="-184150" lvl="0" marL="285750" marR="0" rtl="0" algn="just">
              <a:lnSpc>
                <a:spcPct val="150000"/>
              </a:lnSpc>
              <a:spcBef>
                <a:spcPts val="0"/>
              </a:spcBef>
              <a:spcAft>
                <a:spcPts val="0"/>
              </a:spcAft>
              <a:buClr>
                <a:schemeClr val="dk1"/>
              </a:buClr>
              <a:buSzPts val="1600"/>
              <a:buFont typeface="Noto Sans Symbols"/>
              <a:buNone/>
            </a:pPr>
            <a:r>
              <a:t/>
            </a:r>
            <a:endParaRPr b="1" sz="16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u="sng">
                <a:solidFill>
                  <a:schemeClr val="dk1"/>
                </a:solidFill>
                <a:latin typeface="Times New Roman"/>
                <a:ea typeface="Times New Roman"/>
                <a:cs typeface="Times New Roman"/>
                <a:sym typeface="Times New Roman"/>
              </a:rPr>
              <a:t>Lessons learned </a:t>
            </a:r>
            <a:r>
              <a:rPr b="1" lang="en-US" sz="1600">
                <a:solidFill>
                  <a:schemeClr val="dk1"/>
                </a:solidFill>
                <a:latin typeface="Times New Roman"/>
                <a:ea typeface="Times New Roman"/>
                <a:cs typeface="Times New Roman"/>
                <a:sym typeface="Times New Roman"/>
              </a:rPr>
              <a:t>can be understood as generalizations based on evaluation experiences with projects, programs, strategies or policies that abstract from the specific circumstances to broader situations. </a:t>
            </a:r>
            <a:endParaRPr b="1" sz="16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Frequently, lessons highlight strengths or weaknesses in preparation, design and implementation that affect performance, outcome and impact. In other words, they are intended to describe the knowledge gained from experiences in well-defined situations.</a:t>
            </a:r>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u="sng">
                <a:solidFill>
                  <a:schemeClr val="dk1"/>
                </a:solidFill>
                <a:latin typeface="Times New Roman"/>
                <a:ea typeface="Times New Roman"/>
                <a:cs typeface="Times New Roman"/>
                <a:sym typeface="Times New Roman"/>
              </a:rPr>
              <a:t>Documenting lessons learned </a:t>
            </a:r>
            <a:r>
              <a:rPr b="1" lang="en-US" sz="1600">
                <a:solidFill>
                  <a:schemeClr val="dk1"/>
                </a:solidFill>
                <a:latin typeface="Times New Roman"/>
                <a:ea typeface="Times New Roman"/>
                <a:cs typeface="Times New Roman"/>
                <a:sym typeface="Times New Roman"/>
              </a:rPr>
              <a:t>and incorporating them into other interventions can lead to improving the quality of service delivery. In particular, they can help to avoid practices that may regularly fail to produce results or other common mistakes.</a:t>
            </a:r>
            <a:endParaRPr b="1" sz="1600">
              <a:solidFill>
                <a:schemeClr val="dk1"/>
              </a:solidFill>
              <a:latin typeface="Times New Roman"/>
              <a:ea typeface="Times New Roman"/>
              <a:cs typeface="Times New Roman"/>
              <a:sym typeface="Times New Roman"/>
            </a:endParaRPr>
          </a:p>
          <a:p>
            <a:pPr indent="-184150" lvl="0" marL="285750" marR="0" rtl="0" algn="just">
              <a:lnSpc>
                <a:spcPct val="150000"/>
              </a:lnSpc>
              <a:spcBef>
                <a:spcPts val="0"/>
              </a:spcBef>
              <a:spcAft>
                <a:spcPts val="0"/>
              </a:spcAft>
              <a:buClr>
                <a:schemeClr val="dk1"/>
              </a:buClr>
              <a:buSzPts val="1600"/>
              <a:buFont typeface="Noto Sans Symbols"/>
              <a:buNone/>
            </a:pPr>
            <a:r>
              <a:t/>
            </a:r>
            <a:endParaRPr b="1" sz="16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pic>
        <p:nvPicPr>
          <p:cNvPr id="265" name="Google Shape;265;p7"/>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66" name="Google Shape;266;p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67" name="Google Shape;267;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68" name="Google Shape;268;p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69" name="Google Shape;269;p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70" name="Google Shape;270;p7"/>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71" name="Google Shape;271;p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72" name="Google Shape;272;p7"/>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273" name="Google Shape;27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74" name="Google Shape;274;p7"/>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275" name="Google Shape;275;p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76" name="Google Shape;276;p7"/>
          <p:cNvSpPr/>
          <p:nvPr/>
        </p:nvSpPr>
        <p:spPr>
          <a:xfrm>
            <a:off x="219940" y="1633588"/>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77" name="Google Shape;277;p7"/>
          <p:cNvSpPr/>
          <p:nvPr/>
        </p:nvSpPr>
        <p:spPr>
          <a:xfrm>
            <a:off x="185690" y="1505642"/>
            <a:ext cx="8412326" cy="5309146"/>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The following graphic provides an overview of the process of how lessons learned are identified (through implementation and evaluating implementation), how they are developed and, finally, incorporated and used to improve implementation.</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1600">
                <a:solidFill>
                  <a:srgbClr val="C00000"/>
                </a:solidFill>
                <a:latin typeface="Times New Roman"/>
                <a:ea typeface="Times New Roman"/>
                <a:cs typeface="Times New Roman"/>
                <a:sym typeface="Times New Roman"/>
              </a:rPr>
              <a:t>Lessons learned – Improving implementation</a:t>
            </a:r>
            <a:endParaRPr/>
          </a:p>
          <a:p>
            <a:pPr indent="0" lvl="0" marL="0" marR="0" rtl="0" algn="ctr">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1600">
                <a:solidFill>
                  <a:srgbClr val="FF9518"/>
                </a:solidFill>
                <a:latin typeface="Times New Roman"/>
                <a:ea typeface="Times New Roman"/>
                <a:cs typeface="Times New Roman"/>
                <a:sym typeface="Times New Roman"/>
              </a:rPr>
              <a:t>Modify/adjust intervention as needed</a:t>
            </a:r>
            <a:endParaRPr b="1" sz="1600">
              <a:solidFill>
                <a:srgbClr val="FF9518"/>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p:txBody>
      </p:sp>
      <p:grpSp>
        <p:nvGrpSpPr>
          <p:cNvPr id="278" name="Google Shape;278;p7"/>
          <p:cNvGrpSpPr/>
          <p:nvPr/>
        </p:nvGrpSpPr>
        <p:grpSpPr>
          <a:xfrm>
            <a:off x="1625633" y="3737569"/>
            <a:ext cx="5680766" cy="2071052"/>
            <a:chOff x="1879" y="602"/>
            <a:chExt cx="8147" cy="3115"/>
          </a:xfrm>
        </p:grpSpPr>
        <p:sp>
          <p:nvSpPr>
            <p:cNvPr id="279" name="Google Shape;279;p7"/>
            <p:cNvSpPr/>
            <p:nvPr/>
          </p:nvSpPr>
          <p:spPr>
            <a:xfrm>
              <a:off x="1879" y="1034"/>
              <a:ext cx="2230" cy="2230"/>
            </a:xfrm>
            <a:custGeom>
              <a:rect b="b" l="l" r="r" t="t"/>
              <a:pathLst>
                <a:path extrusionOk="0" h="2230" w="2230">
                  <a:moveTo>
                    <a:pt x="1115" y="0"/>
                  </a:moveTo>
                  <a:lnTo>
                    <a:pt x="1039" y="2"/>
                  </a:lnTo>
                  <a:lnTo>
                    <a:pt x="964" y="10"/>
                  </a:lnTo>
                  <a:lnTo>
                    <a:pt x="890" y="22"/>
                  </a:lnTo>
                  <a:lnTo>
                    <a:pt x="819" y="40"/>
                  </a:lnTo>
                  <a:lnTo>
                    <a:pt x="749" y="61"/>
                  </a:lnTo>
                  <a:lnTo>
                    <a:pt x="681" y="87"/>
                  </a:lnTo>
                  <a:lnTo>
                    <a:pt x="615" y="118"/>
                  </a:lnTo>
                  <a:lnTo>
                    <a:pt x="552" y="152"/>
                  </a:lnTo>
                  <a:lnTo>
                    <a:pt x="492" y="190"/>
                  </a:lnTo>
                  <a:lnTo>
                    <a:pt x="434" y="232"/>
                  </a:lnTo>
                  <a:lnTo>
                    <a:pt x="379" y="278"/>
                  </a:lnTo>
                  <a:lnTo>
                    <a:pt x="327" y="326"/>
                  </a:lnTo>
                  <a:lnTo>
                    <a:pt x="278" y="378"/>
                  </a:lnTo>
                  <a:lnTo>
                    <a:pt x="232" y="433"/>
                  </a:lnTo>
                  <a:lnTo>
                    <a:pt x="190" y="491"/>
                  </a:lnTo>
                  <a:lnTo>
                    <a:pt x="152" y="552"/>
                  </a:lnTo>
                  <a:lnTo>
                    <a:pt x="118" y="615"/>
                  </a:lnTo>
                  <a:lnTo>
                    <a:pt x="88" y="681"/>
                  </a:lnTo>
                  <a:lnTo>
                    <a:pt x="62" y="748"/>
                  </a:lnTo>
                  <a:lnTo>
                    <a:pt x="40" y="818"/>
                  </a:lnTo>
                  <a:lnTo>
                    <a:pt x="23" y="890"/>
                  </a:lnTo>
                  <a:lnTo>
                    <a:pt x="10" y="963"/>
                  </a:lnTo>
                  <a:lnTo>
                    <a:pt x="3" y="1038"/>
                  </a:lnTo>
                  <a:lnTo>
                    <a:pt x="0" y="1115"/>
                  </a:lnTo>
                  <a:lnTo>
                    <a:pt x="3" y="1191"/>
                  </a:lnTo>
                  <a:lnTo>
                    <a:pt x="10" y="1266"/>
                  </a:lnTo>
                  <a:lnTo>
                    <a:pt x="23" y="1339"/>
                  </a:lnTo>
                  <a:lnTo>
                    <a:pt x="40" y="1411"/>
                  </a:lnTo>
                  <a:lnTo>
                    <a:pt x="62" y="1481"/>
                  </a:lnTo>
                  <a:lnTo>
                    <a:pt x="88" y="1549"/>
                  </a:lnTo>
                  <a:lnTo>
                    <a:pt x="118" y="1614"/>
                  </a:lnTo>
                  <a:lnTo>
                    <a:pt x="152" y="1677"/>
                  </a:lnTo>
                  <a:lnTo>
                    <a:pt x="190" y="1738"/>
                  </a:lnTo>
                  <a:lnTo>
                    <a:pt x="232" y="1796"/>
                  </a:lnTo>
                  <a:lnTo>
                    <a:pt x="278" y="1851"/>
                  </a:lnTo>
                  <a:lnTo>
                    <a:pt x="327" y="1903"/>
                  </a:lnTo>
                  <a:lnTo>
                    <a:pt x="379" y="1952"/>
                  </a:lnTo>
                  <a:lnTo>
                    <a:pt x="434" y="1997"/>
                  </a:lnTo>
                  <a:lnTo>
                    <a:pt x="492" y="2039"/>
                  </a:lnTo>
                  <a:lnTo>
                    <a:pt x="552" y="2077"/>
                  </a:lnTo>
                  <a:lnTo>
                    <a:pt x="615" y="2112"/>
                  </a:lnTo>
                  <a:lnTo>
                    <a:pt x="681" y="2142"/>
                  </a:lnTo>
                  <a:lnTo>
                    <a:pt x="749" y="2168"/>
                  </a:lnTo>
                  <a:lnTo>
                    <a:pt x="819" y="2190"/>
                  </a:lnTo>
                  <a:lnTo>
                    <a:pt x="890" y="2207"/>
                  </a:lnTo>
                  <a:lnTo>
                    <a:pt x="964" y="2219"/>
                  </a:lnTo>
                  <a:lnTo>
                    <a:pt x="1039" y="2227"/>
                  </a:lnTo>
                  <a:lnTo>
                    <a:pt x="1115" y="2230"/>
                  </a:lnTo>
                  <a:lnTo>
                    <a:pt x="1191" y="2227"/>
                  </a:lnTo>
                  <a:lnTo>
                    <a:pt x="1266" y="2219"/>
                  </a:lnTo>
                  <a:lnTo>
                    <a:pt x="1340" y="2207"/>
                  </a:lnTo>
                  <a:lnTo>
                    <a:pt x="1411" y="2190"/>
                  </a:lnTo>
                  <a:lnTo>
                    <a:pt x="1481" y="2168"/>
                  </a:lnTo>
                  <a:lnTo>
                    <a:pt x="1549" y="2142"/>
                  </a:lnTo>
                  <a:lnTo>
                    <a:pt x="1614" y="2112"/>
                  </a:lnTo>
                  <a:lnTo>
                    <a:pt x="1678" y="2077"/>
                  </a:lnTo>
                  <a:lnTo>
                    <a:pt x="1738" y="2039"/>
                  </a:lnTo>
                  <a:lnTo>
                    <a:pt x="1796" y="1997"/>
                  </a:lnTo>
                  <a:lnTo>
                    <a:pt x="1851" y="1952"/>
                  </a:lnTo>
                  <a:lnTo>
                    <a:pt x="1903" y="1903"/>
                  </a:lnTo>
                  <a:lnTo>
                    <a:pt x="1952" y="1851"/>
                  </a:lnTo>
                  <a:lnTo>
                    <a:pt x="1997" y="1796"/>
                  </a:lnTo>
                  <a:lnTo>
                    <a:pt x="2039" y="1738"/>
                  </a:lnTo>
                  <a:lnTo>
                    <a:pt x="2078" y="1677"/>
                  </a:lnTo>
                  <a:lnTo>
                    <a:pt x="2112" y="1614"/>
                  </a:lnTo>
                  <a:lnTo>
                    <a:pt x="2142" y="1549"/>
                  </a:lnTo>
                  <a:lnTo>
                    <a:pt x="2168" y="1481"/>
                  </a:lnTo>
                  <a:lnTo>
                    <a:pt x="2190" y="1411"/>
                  </a:lnTo>
                  <a:lnTo>
                    <a:pt x="2207" y="1339"/>
                  </a:lnTo>
                  <a:lnTo>
                    <a:pt x="2220" y="1266"/>
                  </a:lnTo>
                  <a:lnTo>
                    <a:pt x="2227" y="1191"/>
                  </a:lnTo>
                  <a:lnTo>
                    <a:pt x="2230" y="1115"/>
                  </a:lnTo>
                  <a:lnTo>
                    <a:pt x="2227" y="1038"/>
                  </a:lnTo>
                  <a:lnTo>
                    <a:pt x="2220" y="963"/>
                  </a:lnTo>
                  <a:lnTo>
                    <a:pt x="2207" y="890"/>
                  </a:lnTo>
                  <a:lnTo>
                    <a:pt x="2190" y="818"/>
                  </a:lnTo>
                  <a:lnTo>
                    <a:pt x="2168" y="748"/>
                  </a:lnTo>
                  <a:lnTo>
                    <a:pt x="2142" y="681"/>
                  </a:lnTo>
                  <a:lnTo>
                    <a:pt x="2112" y="615"/>
                  </a:lnTo>
                  <a:lnTo>
                    <a:pt x="2078" y="552"/>
                  </a:lnTo>
                  <a:lnTo>
                    <a:pt x="2039" y="491"/>
                  </a:lnTo>
                  <a:lnTo>
                    <a:pt x="1997" y="433"/>
                  </a:lnTo>
                  <a:lnTo>
                    <a:pt x="1952" y="378"/>
                  </a:lnTo>
                  <a:lnTo>
                    <a:pt x="1903" y="326"/>
                  </a:lnTo>
                  <a:lnTo>
                    <a:pt x="1851" y="278"/>
                  </a:lnTo>
                  <a:lnTo>
                    <a:pt x="1796" y="232"/>
                  </a:lnTo>
                  <a:lnTo>
                    <a:pt x="1738" y="190"/>
                  </a:lnTo>
                  <a:lnTo>
                    <a:pt x="1678" y="152"/>
                  </a:lnTo>
                  <a:lnTo>
                    <a:pt x="1614" y="118"/>
                  </a:lnTo>
                  <a:lnTo>
                    <a:pt x="1549" y="87"/>
                  </a:lnTo>
                  <a:lnTo>
                    <a:pt x="1481" y="61"/>
                  </a:lnTo>
                  <a:lnTo>
                    <a:pt x="1411" y="40"/>
                  </a:lnTo>
                  <a:lnTo>
                    <a:pt x="1340" y="22"/>
                  </a:lnTo>
                  <a:lnTo>
                    <a:pt x="1266" y="10"/>
                  </a:lnTo>
                  <a:lnTo>
                    <a:pt x="1191" y="2"/>
                  </a:lnTo>
                  <a:lnTo>
                    <a:pt x="1115" y="0"/>
                  </a:lnTo>
                  <a:close/>
                </a:path>
              </a:pathLst>
            </a:custGeom>
            <a:solidFill>
              <a:srgbClr val="D6D0E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0" name="Google Shape;280;p7"/>
            <p:cNvSpPr/>
            <p:nvPr/>
          </p:nvSpPr>
          <p:spPr>
            <a:xfrm>
              <a:off x="3797" y="1034"/>
              <a:ext cx="2230" cy="2230"/>
            </a:xfrm>
            <a:custGeom>
              <a:rect b="b" l="l" r="r" t="t"/>
              <a:pathLst>
                <a:path extrusionOk="0" h="2230" w="2230">
                  <a:moveTo>
                    <a:pt x="1115" y="0"/>
                  </a:moveTo>
                  <a:lnTo>
                    <a:pt x="1038" y="2"/>
                  </a:lnTo>
                  <a:lnTo>
                    <a:pt x="963" y="10"/>
                  </a:lnTo>
                  <a:lnTo>
                    <a:pt x="890" y="22"/>
                  </a:lnTo>
                  <a:lnTo>
                    <a:pt x="818" y="40"/>
                  </a:lnTo>
                  <a:lnTo>
                    <a:pt x="748" y="61"/>
                  </a:lnTo>
                  <a:lnTo>
                    <a:pt x="681" y="87"/>
                  </a:lnTo>
                  <a:lnTo>
                    <a:pt x="615" y="118"/>
                  </a:lnTo>
                  <a:lnTo>
                    <a:pt x="552" y="152"/>
                  </a:lnTo>
                  <a:lnTo>
                    <a:pt x="491" y="190"/>
                  </a:lnTo>
                  <a:lnTo>
                    <a:pt x="433" y="232"/>
                  </a:lnTo>
                  <a:lnTo>
                    <a:pt x="378" y="278"/>
                  </a:lnTo>
                  <a:lnTo>
                    <a:pt x="326" y="326"/>
                  </a:lnTo>
                  <a:lnTo>
                    <a:pt x="277" y="378"/>
                  </a:lnTo>
                  <a:lnTo>
                    <a:pt x="232" y="433"/>
                  </a:lnTo>
                  <a:lnTo>
                    <a:pt x="190" y="491"/>
                  </a:lnTo>
                  <a:lnTo>
                    <a:pt x="152" y="552"/>
                  </a:lnTo>
                  <a:lnTo>
                    <a:pt x="118" y="615"/>
                  </a:lnTo>
                  <a:lnTo>
                    <a:pt x="87" y="681"/>
                  </a:lnTo>
                  <a:lnTo>
                    <a:pt x="61" y="748"/>
                  </a:lnTo>
                  <a:lnTo>
                    <a:pt x="40" y="818"/>
                  </a:lnTo>
                  <a:lnTo>
                    <a:pt x="22" y="890"/>
                  </a:lnTo>
                  <a:lnTo>
                    <a:pt x="10" y="963"/>
                  </a:lnTo>
                  <a:lnTo>
                    <a:pt x="2" y="1038"/>
                  </a:lnTo>
                  <a:lnTo>
                    <a:pt x="0" y="1115"/>
                  </a:lnTo>
                  <a:lnTo>
                    <a:pt x="2" y="1191"/>
                  </a:lnTo>
                  <a:lnTo>
                    <a:pt x="10" y="1266"/>
                  </a:lnTo>
                  <a:lnTo>
                    <a:pt x="22" y="1339"/>
                  </a:lnTo>
                  <a:lnTo>
                    <a:pt x="40" y="1411"/>
                  </a:lnTo>
                  <a:lnTo>
                    <a:pt x="61" y="1481"/>
                  </a:lnTo>
                  <a:lnTo>
                    <a:pt x="87" y="1549"/>
                  </a:lnTo>
                  <a:lnTo>
                    <a:pt x="118" y="1614"/>
                  </a:lnTo>
                  <a:lnTo>
                    <a:pt x="152" y="1677"/>
                  </a:lnTo>
                  <a:lnTo>
                    <a:pt x="190" y="1738"/>
                  </a:lnTo>
                  <a:lnTo>
                    <a:pt x="232" y="1796"/>
                  </a:lnTo>
                  <a:lnTo>
                    <a:pt x="277" y="1851"/>
                  </a:lnTo>
                  <a:lnTo>
                    <a:pt x="326" y="1903"/>
                  </a:lnTo>
                  <a:lnTo>
                    <a:pt x="378" y="1952"/>
                  </a:lnTo>
                  <a:lnTo>
                    <a:pt x="433" y="1997"/>
                  </a:lnTo>
                  <a:lnTo>
                    <a:pt x="491" y="2039"/>
                  </a:lnTo>
                  <a:lnTo>
                    <a:pt x="552" y="2077"/>
                  </a:lnTo>
                  <a:lnTo>
                    <a:pt x="615" y="2112"/>
                  </a:lnTo>
                  <a:lnTo>
                    <a:pt x="681" y="2142"/>
                  </a:lnTo>
                  <a:lnTo>
                    <a:pt x="748" y="2168"/>
                  </a:lnTo>
                  <a:lnTo>
                    <a:pt x="818" y="2190"/>
                  </a:lnTo>
                  <a:lnTo>
                    <a:pt x="890" y="2207"/>
                  </a:lnTo>
                  <a:lnTo>
                    <a:pt x="963" y="2219"/>
                  </a:lnTo>
                  <a:lnTo>
                    <a:pt x="1038" y="2227"/>
                  </a:lnTo>
                  <a:lnTo>
                    <a:pt x="1115" y="2230"/>
                  </a:lnTo>
                  <a:lnTo>
                    <a:pt x="1191" y="2227"/>
                  </a:lnTo>
                  <a:lnTo>
                    <a:pt x="1266" y="2219"/>
                  </a:lnTo>
                  <a:lnTo>
                    <a:pt x="1339" y="2207"/>
                  </a:lnTo>
                  <a:lnTo>
                    <a:pt x="1411" y="2190"/>
                  </a:lnTo>
                  <a:lnTo>
                    <a:pt x="1481" y="2168"/>
                  </a:lnTo>
                  <a:lnTo>
                    <a:pt x="1549" y="2142"/>
                  </a:lnTo>
                  <a:lnTo>
                    <a:pt x="1614" y="2112"/>
                  </a:lnTo>
                  <a:lnTo>
                    <a:pt x="1677" y="2077"/>
                  </a:lnTo>
                  <a:lnTo>
                    <a:pt x="1738" y="2039"/>
                  </a:lnTo>
                  <a:lnTo>
                    <a:pt x="1796" y="1997"/>
                  </a:lnTo>
                  <a:lnTo>
                    <a:pt x="1851" y="1952"/>
                  </a:lnTo>
                  <a:lnTo>
                    <a:pt x="1903" y="1903"/>
                  </a:lnTo>
                  <a:lnTo>
                    <a:pt x="1952" y="1851"/>
                  </a:lnTo>
                  <a:lnTo>
                    <a:pt x="1997" y="1796"/>
                  </a:lnTo>
                  <a:lnTo>
                    <a:pt x="2039" y="1738"/>
                  </a:lnTo>
                  <a:lnTo>
                    <a:pt x="2077" y="1677"/>
                  </a:lnTo>
                  <a:lnTo>
                    <a:pt x="2112" y="1614"/>
                  </a:lnTo>
                  <a:lnTo>
                    <a:pt x="2142" y="1549"/>
                  </a:lnTo>
                  <a:lnTo>
                    <a:pt x="2168" y="1481"/>
                  </a:lnTo>
                  <a:lnTo>
                    <a:pt x="2190" y="1411"/>
                  </a:lnTo>
                  <a:lnTo>
                    <a:pt x="2207" y="1339"/>
                  </a:lnTo>
                  <a:lnTo>
                    <a:pt x="2219" y="1266"/>
                  </a:lnTo>
                  <a:lnTo>
                    <a:pt x="2227" y="1191"/>
                  </a:lnTo>
                  <a:lnTo>
                    <a:pt x="2229" y="1115"/>
                  </a:lnTo>
                  <a:lnTo>
                    <a:pt x="2227" y="1038"/>
                  </a:lnTo>
                  <a:lnTo>
                    <a:pt x="2219" y="963"/>
                  </a:lnTo>
                  <a:lnTo>
                    <a:pt x="2207" y="890"/>
                  </a:lnTo>
                  <a:lnTo>
                    <a:pt x="2190" y="818"/>
                  </a:lnTo>
                  <a:lnTo>
                    <a:pt x="2168" y="748"/>
                  </a:lnTo>
                  <a:lnTo>
                    <a:pt x="2142" y="681"/>
                  </a:lnTo>
                  <a:lnTo>
                    <a:pt x="2112" y="615"/>
                  </a:lnTo>
                  <a:lnTo>
                    <a:pt x="2077" y="552"/>
                  </a:lnTo>
                  <a:lnTo>
                    <a:pt x="2039" y="491"/>
                  </a:lnTo>
                  <a:lnTo>
                    <a:pt x="1997" y="433"/>
                  </a:lnTo>
                  <a:lnTo>
                    <a:pt x="1952" y="378"/>
                  </a:lnTo>
                  <a:lnTo>
                    <a:pt x="1903" y="326"/>
                  </a:lnTo>
                  <a:lnTo>
                    <a:pt x="1851" y="278"/>
                  </a:lnTo>
                  <a:lnTo>
                    <a:pt x="1796" y="232"/>
                  </a:lnTo>
                  <a:lnTo>
                    <a:pt x="1738" y="190"/>
                  </a:lnTo>
                  <a:lnTo>
                    <a:pt x="1677" y="152"/>
                  </a:lnTo>
                  <a:lnTo>
                    <a:pt x="1614" y="118"/>
                  </a:lnTo>
                  <a:lnTo>
                    <a:pt x="1549" y="87"/>
                  </a:lnTo>
                  <a:lnTo>
                    <a:pt x="1481" y="61"/>
                  </a:lnTo>
                  <a:lnTo>
                    <a:pt x="1411" y="40"/>
                  </a:lnTo>
                  <a:lnTo>
                    <a:pt x="1339" y="22"/>
                  </a:lnTo>
                  <a:lnTo>
                    <a:pt x="1266" y="10"/>
                  </a:lnTo>
                  <a:lnTo>
                    <a:pt x="1191" y="2"/>
                  </a:lnTo>
                  <a:lnTo>
                    <a:pt x="1115" y="0"/>
                  </a:lnTo>
                  <a:close/>
                </a:path>
              </a:pathLst>
            </a:custGeom>
            <a:solidFill>
              <a:srgbClr val="B5A9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1" name="Google Shape;281;p7"/>
            <p:cNvSpPr/>
            <p:nvPr/>
          </p:nvSpPr>
          <p:spPr>
            <a:xfrm>
              <a:off x="5773" y="1034"/>
              <a:ext cx="2230" cy="2230"/>
            </a:xfrm>
            <a:custGeom>
              <a:rect b="b" l="l" r="r" t="t"/>
              <a:pathLst>
                <a:path extrusionOk="0" h="2230" w="2230">
                  <a:moveTo>
                    <a:pt x="1115" y="0"/>
                  </a:moveTo>
                  <a:lnTo>
                    <a:pt x="1039" y="2"/>
                  </a:lnTo>
                  <a:lnTo>
                    <a:pt x="964" y="10"/>
                  </a:lnTo>
                  <a:lnTo>
                    <a:pt x="890" y="22"/>
                  </a:lnTo>
                  <a:lnTo>
                    <a:pt x="819" y="40"/>
                  </a:lnTo>
                  <a:lnTo>
                    <a:pt x="749" y="61"/>
                  </a:lnTo>
                  <a:lnTo>
                    <a:pt x="681" y="87"/>
                  </a:lnTo>
                  <a:lnTo>
                    <a:pt x="615" y="118"/>
                  </a:lnTo>
                  <a:lnTo>
                    <a:pt x="552" y="152"/>
                  </a:lnTo>
                  <a:lnTo>
                    <a:pt x="492" y="190"/>
                  </a:lnTo>
                  <a:lnTo>
                    <a:pt x="434" y="232"/>
                  </a:lnTo>
                  <a:lnTo>
                    <a:pt x="379" y="278"/>
                  </a:lnTo>
                  <a:lnTo>
                    <a:pt x="327" y="326"/>
                  </a:lnTo>
                  <a:lnTo>
                    <a:pt x="278" y="378"/>
                  </a:lnTo>
                  <a:lnTo>
                    <a:pt x="232" y="433"/>
                  </a:lnTo>
                  <a:lnTo>
                    <a:pt x="190" y="491"/>
                  </a:lnTo>
                  <a:lnTo>
                    <a:pt x="152" y="552"/>
                  </a:lnTo>
                  <a:lnTo>
                    <a:pt x="118" y="615"/>
                  </a:lnTo>
                  <a:lnTo>
                    <a:pt x="88" y="681"/>
                  </a:lnTo>
                  <a:lnTo>
                    <a:pt x="62" y="748"/>
                  </a:lnTo>
                  <a:lnTo>
                    <a:pt x="40" y="818"/>
                  </a:lnTo>
                  <a:lnTo>
                    <a:pt x="23" y="890"/>
                  </a:lnTo>
                  <a:lnTo>
                    <a:pt x="10" y="963"/>
                  </a:lnTo>
                  <a:lnTo>
                    <a:pt x="3" y="1038"/>
                  </a:lnTo>
                  <a:lnTo>
                    <a:pt x="0" y="1115"/>
                  </a:lnTo>
                  <a:lnTo>
                    <a:pt x="3" y="1191"/>
                  </a:lnTo>
                  <a:lnTo>
                    <a:pt x="10" y="1266"/>
                  </a:lnTo>
                  <a:lnTo>
                    <a:pt x="23" y="1339"/>
                  </a:lnTo>
                  <a:lnTo>
                    <a:pt x="40" y="1411"/>
                  </a:lnTo>
                  <a:lnTo>
                    <a:pt x="62" y="1481"/>
                  </a:lnTo>
                  <a:lnTo>
                    <a:pt x="88" y="1549"/>
                  </a:lnTo>
                  <a:lnTo>
                    <a:pt x="118" y="1614"/>
                  </a:lnTo>
                  <a:lnTo>
                    <a:pt x="152" y="1677"/>
                  </a:lnTo>
                  <a:lnTo>
                    <a:pt x="190" y="1738"/>
                  </a:lnTo>
                  <a:lnTo>
                    <a:pt x="232" y="1796"/>
                  </a:lnTo>
                  <a:lnTo>
                    <a:pt x="278" y="1851"/>
                  </a:lnTo>
                  <a:lnTo>
                    <a:pt x="327" y="1903"/>
                  </a:lnTo>
                  <a:lnTo>
                    <a:pt x="379" y="1952"/>
                  </a:lnTo>
                  <a:lnTo>
                    <a:pt x="434" y="1997"/>
                  </a:lnTo>
                  <a:lnTo>
                    <a:pt x="492" y="2039"/>
                  </a:lnTo>
                  <a:lnTo>
                    <a:pt x="552" y="2077"/>
                  </a:lnTo>
                  <a:lnTo>
                    <a:pt x="615" y="2112"/>
                  </a:lnTo>
                  <a:lnTo>
                    <a:pt x="681" y="2142"/>
                  </a:lnTo>
                  <a:lnTo>
                    <a:pt x="749" y="2168"/>
                  </a:lnTo>
                  <a:lnTo>
                    <a:pt x="819" y="2190"/>
                  </a:lnTo>
                  <a:lnTo>
                    <a:pt x="890" y="2207"/>
                  </a:lnTo>
                  <a:lnTo>
                    <a:pt x="964" y="2219"/>
                  </a:lnTo>
                  <a:lnTo>
                    <a:pt x="1039" y="2227"/>
                  </a:lnTo>
                  <a:lnTo>
                    <a:pt x="1115" y="2230"/>
                  </a:lnTo>
                  <a:lnTo>
                    <a:pt x="1191" y="2227"/>
                  </a:lnTo>
                  <a:lnTo>
                    <a:pt x="1266" y="2219"/>
                  </a:lnTo>
                  <a:lnTo>
                    <a:pt x="1340" y="2207"/>
                  </a:lnTo>
                  <a:lnTo>
                    <a:pt x="1411" y="2190"/>
                  </a:lnTo>
                  <a:lnTo>
                    <a:pt x="1481" y="2168"/>
                  </a:lnTo>
                  <a:lnTo>
                    <a:pt x="1549" y="2142"/>
                  </a:lnTo>
                  <a:lnTo>
                    <a:pt x="1614" y="2112"/>
                  </a:lnTo>
                  <a:lnTo>
                    <a:pt x="1678" y="2077"/>
                  </a:lnTo>
                  <a:lnTo>
                    <a:pt x="1738" y="2039"/>
                  </a:lnTo>
                  <a:lnTo>
                    <a:pt x="1796" y="1997"/>
                  </a:lnTo>
                  <a:lnTo>
                    <a:pt x="1851" y="1952"/>
                  </a:lnTo>
                  <a:lnTo>
                    <a:pt x="1903" y="1903"/>
                  </a:lnTo>
                  <a:lnTo>
                    <a:pt x="1952" y="1851"/>
                  </a:lnTo>
                  <a:lnTo>
                    <a:pt x="1997" y="1796"/>
                  </a:lnTo>
                  <a:lnTo>
                    <a:pt x="2039" y="1738"/>
                  </a:lnTo>
                  <a:lnTo>
                    <a:pt x="2078" y="1677"/>
                  </a:lnTo>
                  <a:lnTo>
                    <a:pt x="2112" y="1614"/>
                  </a:lnTo>
                  <a:lnTo>
                    <a:pt x="2142" y="1549"/>
                  </a:lnTo>
                  <a:lnTo>
                    <a:pt x="2168" y="1481"/>
                  </a:lnTo>
                  <a:lnTo>
                    <a:pt x="2190" y="1411"/>
                  </a:lnTo>
                  <a:lnTo>
                    <a:pt x="2207" y="1339"/>
                  </a:lnTo>
                  <a:lnTo>
                    <a:pt x="2220" y="1266"/>
                  </a:lnTo>
                  <a:lnTo>
                    <a:pt x="2227" y="1191"/>
                  </a:lnTo>
                  <a:lnTo>
                    <a:pt x="2230" y="1115"/>
                  </a:lnTo>
                  <a:lnTo>
                    <a:pt x="2227" y="1038"/>
                  </a:lnTo>
                  <a:lnTo>
                    <a:pt x="2220" y="963"/>
                  </a:lnTo>
                  <a:lnTo>
                    <a:pt x="2207" y="890"/>
                  </a:lnTo>
                  <a:lnTo>
                    <a:pt x="2190" y="818"/>
                  </a:lnTo>
                  <a:lnTo>
                    <a:pt x="2168" y="748"/>
                  </a:lnTo>
                  <a:lnTo>
                    <a:pt x="2142" y="681"/>
                  </a:lnTo>
                  <a:lnTo>
                    <a:pt x="2112" y="615"/>
                  </a:lnTo>
                  <a:lnTo>
                    <a:pt x="2078" y="552"/>
                  </a:lnTo>
                  <a:lnTo>
                    <a:pt x="2039" y="491"/>
                  </a:lnTo>
                  <a:lnTo>
                    <a:pt x="1997" y="433"/>
                  </a:lnTo>
                  <a:lnTo>
                    <a:pt x="1952" y="378"/>
                  </a:lnTo>
                  <a:lnTo>
                    <a:pt x="1903" y="326"/>
                  </a:lnTo>
                  <a:lnTo>
                    <a:pt x="1851" y="278"/>
                  </a:lnTo>
                  <a:lnTo>
                    <a:pt x="1796" y="232"/>
                  </a:lnTo>
                  <a:lnTo>
                    <a:pt x="1738" y="190"/>
                  </a:lnTo>
                  <a:lnTo>
                    <a:pt x="1678" y="152"/>
                  </a:lnTo>
                  <a:lnTo>
                    <a:pt x="1614" y="118"/>
                  </a:lnTo>
                  <a:lnTo>
                    <a:pt x="1549" y="87"/>
                  </a:lnTo>
                  <a:lnTo>
                    <a:pt x="1481" y="61"/>
                  </a:lnTo>
                  <a:lnTo>
                    <a:pt x="1411" y="40"/>
                  </a:lnTo>
                  <a:lnTo>
                    <a:pt x="1340" y="22"/>
                  </a:lnTo>
                  <a:lnTo>
                    <a:pt x="1266" y="10"/>
                  </a:lnTo>
                  <a:lnTo>
                    <a:pt x="1191" y="2"/>
                  </a:lnTo>
                  <a:lnTo>
                    <a:pt x="1115" y="0"/>
                  </a:lnTo>
                  <a:close/>
                </a:path>
              </a:pathLst>
            </a:custGeom>
            <a:solidFill>
              <a:srgbClr val="9888C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2" name="Google Shape;282;p7"/>
            <p:cNvSpPr/>
            <p:nvPr/>
          </p:nvSpPr>
          <p:spPr>
            <a:xfrm>
              <a:off x="7796" y="1034"/>
              <a:ext cx="2230" cy="2230"/>
            </a:xfrm>
            <a:custGeom>
              <a:rect b="b" l="l" r="r" t="t"/>
              <a:pathLst>
                <a:path extrusionOk="0" h="2230" w="2230">
                  <a:moveTo>
                    <a:pt x="1115" y="0"/>
                  </a:moveTo>
                  <a:lnTo>
                    <a:pt x="1038" y="2"/>
                  </a:lnTo>
                  <a:lnTo>
                    <a:pt x="963" y="10"/>
                  </a:lnTo>
                  <a:lnTo>
                    <a:pt x="890" y="22"/>
                  </a:lnTo>
                  <a:lnTo>
                    <a:pt x="818" y="40"/>
                  </a:lnTo>
                  <a:lnTo>
                    <a:pt x="748" y="61"/>
                  </a:lnTo>
                  <a:lnTo>
                    <a:pt x="681" y="87"/>
                  </a:lnTo>
                  <a:lnTo>
                    <a:pt x="615" y="118"/>
                  </a:lnTo>
                  <a:lnTo>
                    <a:pt x="552" y="152"/>
                  </a:lnTo>
                  <a:lnTo>
                    <a:pt x="491" y="190"/>
                  </a:lnTo>
                  <a:lnTo>
                    <a:pt x="433" y="232"/>
                  </a:lnTo>
                  <a:lnTo>
                    <a:pt x="378" y="278"/>
                  </a:lnTo>
                  <a:lnTo>
                    <a:pt x="326" y="326"/>
                  </a:lnTo>
                  <a:lnTo>
                    <a:pt x="277" y="378"/>
                  </a:lnTo>
                  <a:lnTo>
                    <a:pt x="232" y="433"/>
                  </a:lnTo>
                  <a:lnTo>
                    <a:pt x="190" y="491"/>
                  </a:lnTo>
                  <a:lnTo>
                    <a:pt x="152" y="552"/>
                  </a:lnTo>
                  <a:lnTo>
                    <a:pt x="118" y="615"/>
                  </a:lnTo>
                  <a:lnTo>
                    <a:pt x="87" y="681"/>
                  </a:lnTo>
                  <a:lnTo>
                    <a:pt x="61" y="748"/>
                  </a:lnTo>
                  <a:lnTo>
                    <a:pt x="40" y="818"/>
                  </a:lnTo>
                  <a:lnTo>
                    <a:pt x="22" y="890"/>
                  </a:lnTo>
                  <a:lnTo>
                    <a:pt x="10" y="963"/>
                  </a:lnTo>
                  <a:lnTo>
                    <a:pt x="2" y="1038"/>
                  </a:lnTo>
                  <a:lnTo>
                    <a:pt x="0" y="1115"/>
                  </a:lnTo>
                  <a:lnTo>
                    <a:pt x="2" y="1191"/>
                  </a:lnTo>
                  <a:lnTo>
                    <a:pt x="10" y="1266"/>
                  </a:lnTo>
                  <a:lnTo>
                    <a:pt x="22" y="1339"/>
                  </a:lnTo>
                  <a:lnTo>
                    <a:pt x="40" y="1411"/>
                  </a:lnTo>
                  <a:lnTo>
                    <a:pt x="61" y="1481"/>
                  </a:lnTo>
                  <a:lnTo>
                    <a:pt x="87" y="1549"/>
                  </a:lnTo>
                  <a:lnTo>
                    <a:pt x="118" y="1614"/>
                  </a:lnTo>
                  <a:lnTo>
                    <a:pt x="152" y="1677"/>
                  </a:lnTo>
                  <a:lnTo>
                    <a:pt x="190" y="1738"/>
                  </a:lnTo>
                  <a:lnTo>
                    <a:pt x="232" y="1796"/>
                  </a:lnTo>
                  <a:lnTo>
                    <a:pt x="277" y="1851"/>
                  </a:lnTo>
                  <a:lnTo>
                    <a:pt x="326" y="1903"/>
                  </a:lnTo>
                  <a:lnTo>
                    <a:pt x="378" y="1952"/>
                  </a:lnTo>
                  <a:lnTo>
                    <a:pt x="433" y="1997"/>
                  </a:lnTo>
                  <a:lnTo>
                    <a:pt x="491" y="2039"/>
                  </a:lnTo>
                  <a:lnTo>
                    <a:pt x="552" y="2077"/>
                  </a:lnTo>
                  <a:lnTo>
                    <a:pt x="615" y="2112"/>
                  </a:lnTo>
                  <a:lnTo>
                    <a:pt x="681" y="2142"/>
                  </a:lnTo>
                  <a:lnTo>
                    <a:pt x="748" y="2168"/>
                  </a:lnTo>
                  <a:lnTo>
                    <a:pt x="818" y="2190"/>
                  </a:lnTo>
                  <a:lnTo>
                    <a:pt x="890" y="2207"/>
                  </a:lnTo>
                  <a:lnTo>
                    <a:pt x="963" y="2219"/>
                  </a:lnTo>
                  <a:lnTo>
                    <a:pt x="1038" y="2227"/>
                  </a:lnTo>
                  <a:lnTo>
                    <a:pt x="1115" y="2230"/>
                  </a:lnTo>
                  <a:lnTo>
                    <a:pt x="1191" y="2227"/>
                  </a:lnTo>
                  <a:lnTo>
                    <a:pt x="1266" y="2219"/>
                  </a:lnTo>
                  <a:lnTo>
                    <a:pt x="1339" y="2207"/>
                  </a:lnTo>
                  <a:lnTo>
                    <a:pt x="1411" y="2190"/>
                  </a:lnTo>
                  <a:lnTo>
                    <a:pt x="1481" y="2168"/>
                  </a:lnTo>
                  <a:lnTo>
                    <a:pt x="1549" y="2142"/>
                  </a:lnTo>
                  <a:lnTo>
                    <a:pt x="1614" y="2112"/>
                  </a:lnTo>
                  <a:lnTo>
                    <a:pt x="1677" y="2077"/>
                  </a:lnTo>
                  <a:lnTo>
                    <a:pt x="1738" y="2039"/>
                  </a:lnTo>
                  <a:lnTo>
                    <a:pt x="1796" y="1997"/>
                  </a:lnTo>
                  <a:lnTo>
                    <a:pt x="1851" y="1952"/>
                  </a:lnTo>
                  <a:lnTo>
                    <a:pt x="1903" y="1903"/>
                  </a:lnTo>
                  <a:lnTo>
                    <a:pt x="1952" y="1851"/>
                  </a:lnTo>
                  <a:lnTo>
                    <a:pt x="1997" y="1796"/>
                  </a:lnTo>
                  <a:lnTo>
                    <a:pt x="2039" y="1738"/>
                  </a:lnTo>
                  <a:lnTo>
                    <a:pt x="2077" y="1677"/>
                  </a:lnTo>
                  <a:lnTo>
                    <a:pt x="2112" y="1614"/>
                  </a:lnTo>
                  <a:lnTo>
                    <a:pt x="2142" y="1549"/>
                  </a:lnTo>
                  <a:lnTo>
                    <a:pt x="2168" y="1481"/>
                  </a:lnTo>
                  <a:lnTo>
                    <a:pt x="2190" y="1411"/>
                  </a:lnTo>
                  <a:lnTo>
                    <a:pt x="2207" y="1339"/>
                  </a:lnTo>
                  <a:lnTo>
                    <a:pt x="2219" y="1266"/>
                  </a:lnTo>
                  <a:lnTo>
                    <a:pt x="2227" y="1191"/>
                  </a:lnTo>
                  <a:lnTo>
                    <a:pt x="2229" y="1115"/>
                  </a:lnTo>
                  <a:lnTo>
                    <a:pt x="2227" y="1038"/>
                  </a:lnTo>
                  <a:lnTo>
                    <a:pt x="2219" y="963"/>
                  </a:lnTo>
                  <a:lnTo>
                    <a:pt x="2207" y="890"/>
                  </a:lnTo>
                  <a:lnTo>
                    <a:pt x="2190" y="818"/>
                  </a:lnTo>
                  <a:lnTo>
                    <a:pt x="2168" y="748"/>
                  </a:lnTo>
                  <a:lnTo>
                    <a:pt x="2142" y="681"/>
                  </a:lnTo>
                  <a:lnTo>
                    <a:pt x="2112" y="615"/>
                  </a:lnTo>
                  <a:lnTo>
                    <a:pt x="2077" y="552"/>
                  </a:lnTo>
                  <a:lnTo>
                    <a:pt x="2039" y="491"/>
                  </a:lnTo>
                  <a:lnTo>
                    <a:pt x="1997" y="433"/>
                  </a:lnTo>
                  <a:lnTo>
                    <a:pt x="1952" y="378"/>
                  </a:lnTo>
                  <a:lnTo>
                    <a:pt x="1903" y="326"/>
                  </a:lnTo>
                  <a:lnTo>
                    <a:pt x="1851" y="278"/>
                  </a:lnTo>
                  <a:lnTo>
                    <a:pt x="1796" y="232"/>
                  </a:lnTo>
                  <a:lnTo>
                    <a:pt x="1738" y="190"/>
                  </a:lnTo>
                  <a:lnTo>
                    <a:pt x="1677" y="152"/>
                  </a:lnTo>
                  <a:lnTo>
                    <a:pt x="1614" y="118"/>
                  </a:lnTo>
                  <a:lnTo>
                    <a:pt x="1549" y="87"/>
                  </a:lnTo>
                  <a:lnTo>
                    <a:pt x="1481" y="61"/>
                  </a:lnTo>
                  <a:lnTo>
                    <a:pt x="1411" y="40"/>
                  </a:lnTo>
                  <a:lnTo>
                    <a:pt x="1339" y="22"/>
                  </a:lnTo>
                  <a:lnTo>
                    <a:pt x="1266" y="10"/>
                  </a:lnTo>
                  <a:lnTo>
                    <a:pt x="1191" y="2"/>
                  </a:lnTo>
                  <a:lnTo>
                    <a:pt x="1115"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3" name="Google Shape;283;p7"/>
            <p:cNvSpPr/>
            <p:nvPr/>
          </p:nvSpPr>
          <p:spPr>
            <a:xfrm>
              <a:off x="1935" y="602"/>
              <a:ext cx="1890" cy="702"/>
            </a:xfrm>
            <a:custGeom>
              <a:rect b="b" l="l" r="r" t="t"/>
              <a:pathLst>
                <a:path extrusionOk="0" h="702" w="1890">
                  <a:moveTo>
                    <a:pt x="1889" y="519"/>
                  </a:moveTo>
                  <a:lnTo>
                    <a:pt x="1867" y="446"/>
                  </a:lnTo>
                  <a:lnTo>
                    <a:pt x="1839" y="379"/>
                  </a:lnTo>
                  <a:lnTo>
                    <a:pt x="1805" y="317"/>
                  </a:lnTo>
                  <a:lnTo>
                    <a:pt x="1766" y="262"/>
                  </a:lnTo>
                  <a:lnTo>
                    <a:pt x="1722" y="212"/>
                  </a:lnTo>
                  <a:lnTo>
                    <a:pt x="1674" y="168"/>
                  </a:lnTo>
                  <a:lnTo>
                    <a:pt x="1621" y="130"/>
                  </a:lnTo>
                  <a:lnTo>
                    <a:pt x="1564" y="97"/>
                  </a:lnTo>
                  <a:lnTo>
                    <a:pt x="1504" y="68"/>
                  </a:lnTo>
                  <a:lnTo>
                    <a:pt x="1439" y="45"/>
                  </a:lnTo>
                  <a:lnTo>
                    <a:pt x="1372" y="27"/>
                  </a:lnTo>
                  <a:lnTo>
                    <a:pt x="1301" y="14"/>
                  </a:lnTo>
                  <a:lnTo>
                    <a:pt x="1228" y="5"/>
                  </a:lnTo>
                  <a:lnTo>
                    <a:pt x="1152" y="0"/>
                  </a:lnTo>
                  <a:lnTo>
                    <a:pt x="1074" y="0"/>
                  </a:lnTo>
                  <a:lnTo>
                    <a:pt x="994" y="4"/>
                  </a:lnTo>
                  <a:lnTo>
                    <a:pt x="912" y="12"/>
                  </a:lnTo>
                  <a:lnTo>
                    <a:pt x="829" y="24"/>
                  </a:lnTo>
                  <a:lnTo>
                    <a:pt x="745" y="40"/>
                  </a:lnTo>
                  <a:lnTo>
                    <a:pt x="665" y="59"/>
                  </a:lnTo>
                  <a:lnTo>
                    <a:pt x="589" y="84"/>
                  </a:lnTo>
                  <a:lnTo>
                    <a:pt x="516" y="114"/>
                  </a:lnTo>
                  <a:lnTo>
                    <a:pt x="446" y="149"/>
                  </a:lnTo>
                  <a:lnTo>
                    <a:pt x="381" y="189"/>
                  </a:lnTo>
                  <a:lnTo>
                    <a:pt x="320" y="233"/>
                  </a:lnTo>
                  <a:lnTo>
                    <a:pt x="263" y="280"/>
                  </a:lnTo>
                  <a:lnTo>
                    <a:pt x="210" y="332"/>
                  </a:lnTo>
                  <a:lnTo>
                    <a:pt x="162" y="387"/>
                  </a:lnTo>
                  <a:lnTo>
                    <a:pt x="119" y="445"/>
                  </a:lnTo>
                  <a:lnTo>
                    <a:pt x="81" y="505"/>
                  </a:lnTo>
                  <a:lnTo>
                    <a:pt x="49" y="569"/>
                  </a:lnTo>
                  <a:lnTo>
                    <a:pt x="21" y="634"/>
                  </a:lnTo>
                  <a:lnTo>
                    <a:pt x="0" y="702"/>
                  </a:lnTo>
                </a:path>
              </a:pathLst>
            </a:custGeom>
            <a:noFill/>
            <a:ln cap="flat" cmpd="sng" w="54275">
              <a:solidFill>
                <a:srgbClr val="6950A1"/>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84" name="Google Shape;284;p7"/>
            <p:cNvPicPr preferRelativeResize="0"/>
            <p:nvPr/>
          </p:nvPicPr>
          <p:blipFill rotWithShape="1">
            <a:blip r:embed="rId11">
              <a:alphaModFix/>
            </a:blip>
            <a:srcRect b="0" l="0" r="0" t="0"/>
            <a:stretch/>
          </p:blipFill>
          <p:spPr>
            <a:xfrm>
              <a:off x="3665" y="948"/>
              <a:ext cx="248" cy="372"/>
            </a:xfrm>
            <a:prstGeom prst="rect">
              <a:avLst/>
            </a:prstGeom>
            <a:noFill/>
            <a:ln>
              <a:noFill/>
            </a:ln>
          </p:spPr>
        </p:pic>
        <p:sp>
          <p:nvSpPr>
            <p:cNvPr id="285" name="Google Shape;285;p7"/>
            <p:cNvSpPr/>
            <p:nvPr/>
          </p:nvSpPr>
          <p:spPr>
            <a:xfrm>
              <a:off x="3952" y="623"/>
              <a:ext cx="1890" cy="702"/>
            </a:xfrm>
            <a:custGeom>
              <a:rect b="b" l="l" r="r" t="t"/>
              <a:pathLst>
                <a:path extrusionOk="0" h="702" w="1890">
                  <a:moveTo>
                    <a:pt x="1889" y="519"/>
                  </a:moveTo>
                  <a:lnTo>
                    <a:pt x="1867" y="445"/>
                  </a:lnTo>
                  <a:lnTo>
                    <a:pt x="1838" y="378"/>
                  </a:lnTo>
                  <a:lnTo>
                    <a:pt x="1805" y="317"/>
                  </a:lnTo>
                  <a:lnTo>
                    <a:pt x="1766" y="261"/>
                  </a:lnTo>
                  <a:lnTo>
                    <a:pt x="1722" y="212"/>
                  </a:lnTo>
                  <a:lnTo>
                    <a:pt x="1674" y="168"/>
                  </a:lnTo>
                  <a:lnTo>
                    <a:pt x="1621" y="129"/>
                  </a:lnTo>
                  <a:lnTo>
                    <a:pt x="1564" y="96"/>
                  </a:lnTo>
                  <a:lnTo>
                    <a:pt x="1503" y="68"/>
                  </a:lnTo>
                  <a:lnTo>
                    <a:pt x="1439" y="45"/>
                  </a:lnTo>
                  <a:lnTo>
                    <a:pt x="1371" y="26"/>
                  </a:lnTo>
                  <a:lnTo>
                    <a:pt x="1301" y="13"/>
                  </a:lnTo>
                  <a:lnTo>
                    <a:pt x="1227" y="4"/>
                  </a:lnTo>
                  <a:lnTo>
                    <a:pt x="1152" y="0"/>
                  </a:lnTo>
                  <a:lnTo>
                    <a:pt x="1074" y="0"/>
                  </a:lnTo>
                  <a:lnTo>
                    <a:pt x="993" y="4"/>
                  </a:lnTo>
                  <a:lnTo>
                    <a:pt x="912" y="12"/>
                  </a:lnTo>
                  <a:lnTo>
                    <a:pt x="829" y="24"/>
                  </a:lnTo>
                  <a:lnTo>
                    <a:pt x="744" y="39"/>
                  </a:lnTo>
                  <a:lnTo>
                    <a:pt x="665" y="59"/>
                  </a:lnTo>
                  <a:lnTo>
                    <a:pt x="588" y="84"/>
                  </a:lnTo>
                  <a:lnTo>
                    <a:pt x="515" y="114"/>
                  </a:lnTo>
                  <a:lnTo>
                    <a:pt x="446" y="149"/>
                  </a:lnTo>
                  <a:lnTo>
                    <a:pt x="381" y="188"/>
                  </a:lnTo>
                  <a:lnTo>
                    <a:pt x="319" y="232"/>
                  </a:lnTo>
                  <a:lnTo>
                    <a:pt x="262" y="280"/>
                  </a:lnTo>
                  <a:lnTo>
                    <a:pt x="210" y="331"/>
                  </a:lnTo>
                  <a:lnTo>
                    <a:pt x="162" y="386"/>
                  </a:lnTo>
                  <a:lnTo>
                    <a:pt x="119" y="444"/>
                  </a:lnTo>
                  <a:lnTo>
                    <a:pt x="81" y="504"/>
                  </a:lnTo>
                  <a:lnTo>
                    <a:pt x="48" y="568"/>
                  </a:lnTo>
                  <a:lnTo>
                    <a:pt x="21" y="633"/>
                  </a:lnTo>
                  <a:lnTo>
                    <a:pt x="0" y="701"/>
                  </a:lnTo>
                </a:path>
              </a:pathLst>
            </a:custGeom>
            <a:noFill/>
            <a:ln cap="flat" cmpd="sng" w="54275">
              <a:solidFill>
                <a:srgbClr val="6950A1"/>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86" name="Google Shape;286;p7"/>
            <p:cNvPicPr preferRelativeResize="0"/>
            <p:nvPr/>
          </p:nvPicPr>
          <p:blipFill rotWithShape="1">
            <a:blip r:embed="rId12">
              <a:alphaModFix/>
            </a:blip>
            <a:srcRect b="0" l="0" r="0" t="0"/>
            <a:stretch/>
          </p:blipFill>
          <p:spPr>
            <a:xfrm>
              <a:off x="5682" y="970"/>
              <a:ext cx="248" cy="372"/>
            </a:xfrm>
            <a:prstGeom prst="rect">
              <a:avLst/>
            </a:prstGeom>
            <a:noFill/>
            <a:ln>
              <a:noFill/>
            </a:ln>
          </p:spPr>
        </p:pic>
        <p:sp>
          <p:nvSpPr>
            <p:cNvPr id="287" name="Google Shape;287;p7"/>
            <p:cNvSpPr/>
            <p:nvPr/>
          </p:nvSpPr>
          <p:spPr>
            <a:xfrm>
              <a:off x="5955" y="644"/>
              <a:ext cx="1890" cy="702"/>
            </a:xfrm>
            <a:custGeom>
              <a:rect b="b" l="l" r="r" t="t"/>
              <a:pathLst>
                <a:path extrusionOk="0" h="702" w="1890">
                  <a:moveTo>
                    <a:pt x="1889" y="519"/>
                  </a:moveTo>
                  <a:lnTo>
                    <a:pt x="1866" y="446"/>
                  </a:lnTo>
                  <a:lnTo>
                    <a:pt x="1838" y="379"/>
                  </a:lnTo>
                  <a:lnTo>
                    <a:pt x="1805" y="318"/>
                  </a:lnTo>
                  <a:lnTo>
                    <a:pt x="1766" y="262"/>
                  </a:lnTo>
                  <a:lnTo>
                    <a:pt x="1722" y="213"/>
                  </a:lnTo>
                  <a:lnTo>
                    <a:pt x="1674" y="169"/>
                  </a:lnTo>
                  <a:lnTo>
                    <a:pt x="1621" y="130"/>
                  </a:lnTo>
                  <a:lnTo>
                    <a:pt x="1564" y="97"/>
                  </a:lnTo>
                  <a:lnTo>
                    <a:pt x="1503" y="69"/>
                  </a:lnTo>
                  <a:lnTo>
                    <a:pt x="1439" y="46"/>
                  </a:lnTo>
                  <a:lnTo>
                    <a:pt x="1371" y="27"/>
                  </a:lnTo>
                  <a:lnTo>
                    <a:pt x="1301" y="14"/>
                  </a:lnTo>
                  <a:lnTo>
                    <a:pt x="1227" y="5"/>
                  </a:lnTo>
                  <a:lnTo>
                    <a:pt x="1151" y="1"/>
                  </a:lnTo>
                  <a:lnTo>
                    <a:pt x="1073" y="0"/>
                  </a:lnTo>
                  <a:lnTo>
                    <a:pt x="993" y="4"/>
                  </a:lnTo>
                  <a:lnTo>
                    <a:pt x="912" y="13"/>
                  </a:lnTo>
                  <a:lnTo>
                    <a:pt x="829" y="24"/>
                  </a:lnTo>
                  <a:lnTo>
                    <a:pt x="744" y="40"/>
                  </a:lnTo>
                  <a:lnTo>
                    <a:pt x="665" y="60"/>
                  </a:lnTo>
                  <a:lnTo>
                    <a:pt x="588" y="85"/>
                  </a:lnTo>
                  <a:lnTo>
                    <a:pt x="515" y="115"/>
                  </a:lnTo>
                  <a:lnTo>
                    <a:pt x="446" y="150"/>
                  </a:lnTo>
                  <a:lnTo>
                    <a:pt x="381" y="189"/>
                  </a:lnTo>
                  <a:lnTo>
                    <a:pt x="319" y="233"/>
                  </a:lnTo>
                  <a:lnTo>
                    <a:pt x="262" y="280"/>
                  </a:lnTo>
                  <a:lnTo>
                    <a:pt x="210" y="332"/>
                  </a:lnTo>
                  <a:lnTo>
                    <a:pt x="162" y="387"/>
                  </a:lnTo>
                  <a:lnTo>
                    <a:pt x="119" y="445"/>
                  </a:lnTo>
                  <a:lnTo>
                    <a:pt x="81" y="505"/>
                  </a:lnTo>
                  <a:lnTo>
                    <a:pt x="48" y="569"/>
                  </a:lnTo>
                  <a:lnTo>
                    <a:pt x="21" y="634"/>
                  </a:lnTo>
                  <a:lnTo>
                    <a:pt x="0" y="702"/>
                  </a:lnTo>
                </a:path>
              </a:pathLst>
            </a:custGeom>
            <a:noFill/>
            <a:ln cap="flat" cmpd="sng" w="54275">
              <a:solidFill>
                <a:srgbClr val="6950A1"/>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88" name="Google Shape;288;p7"/>
            <p:cNvPicPr preferRelativeResize="0"/>
            <p:nvPr/>
          </p:nvPicPr>
          <p:blipFill rotWithShape="1">
            <a:blip r:embed="rId13">
              <a:alphaModFix/>
            </a:blip>
            <a:srcRect b="0" l="0" r="0" t="0"/>
            <a:stretch/>
          </p:blipFill>
          <p:spPr>
            <a:xfrm>
              <a:off x="7685" y="990"/>
              <a:ext cx="248" cy="372"/>
            </a:xfrm>
            <a:prstGeom prst="rect">
              <a:avLst/>
            </a:prstGeom>
            <a:noFill/>
            <a:ln>
              <a:noFill/>
            </a:ln>
          </p:spPr>
        </p:pic>
        <p:sp>
          <p:nvSpPr>
            <p:cNvPr id="289" name="Google Shape;289;p7"/>
            <p:cNvSpPr/>
            <p:nvPr/>
          </p:nvSpPr>
          <p:spPr>
            <a:xfrm>
              <a:off x="7978" y="660"/>
              <a:ext cx="1890" cy="702"/>
            </a:xfrm>
            <a:custGeom>
              <a:rect b="b" l="l" r="r" t="t"/>
              <a:pathLst>
                <a:path extrusionOk="0" h="702" w="1890">
                  <a:moveTo>
                    <a:pt x="1889" y="519"/>
                  </a:moveTo>
                  <a:lnTo>
                    <a:pt x="1867" y="445"/>
                  </a:lnTo>
                  <a:lnTo>
                    <a:pt x="1839" y="378"/>
                  </a:lnTo>
                  <a:lnTo>
                    <a:pt x="1805" y="317"/>
                  </a:lnTo>
                  <a:lnTo>
                    <a:pt x="1766" y="261"/>
                  </a:lnTo>
                  <a:lnTo>
                    <a:pt x="1723" y="212"/>
                  </a:lnTo>
                  <a:lnTo>
                    <a:pt x="1674" y="168"/>
                  </a:lnTo>
                  <a:lnTo>
                    <a:pt x="1621" y="129"/>
                  </a:lnTo>
                  <a:lnTo>
                    <a:pt x="1565" y="96"/>
                  </a:lnTo>
                  <a:lnTo>
                    <a:pt x="1504" y="68"/>
                  </a:lnTo>
                  <a:lnTo>
                    <a:pt x="1440" y="45"/>
                  </a:lnTo>
                  <a:lnTo>
                    <a:pt x="1372" y="26"/>
                  </a:lnTo>
                  <a:lnTo>
                    <a:pt x="1301" y="13"/>
                  </a:lnTo>
                  <a:lnTo>
                    <a:pt x="1228" y="4"/>
                  </a:lnTo>
                  <a:lnTo>
                    <a:pt x="1152" y="0"/>
                  </a:lnTo>
                  <a:lnTo>
                    <a:pt x="1074" y="0"/>
                  </a:lnTo>
                  <a:lnTo>
                    <a:pt x="994" y="4"/>
                  </a:lnTo>
                  <a:lnTo>
                    <a:pt x="912" y="12"/>
                  </a:lnTo>
                  <a:lnTo>
                    <a:pt x="829" y="23"/>
                  </a:lnTo>
                  <a:lnTo>
                    <a:pt x="745" y="39"/>
                  </a:lnTo>
                  <a:lnTo>
                    <a:pt x="665" y="59"/>
                  </a:lnTo>
                  <a:lnTo>
                    <a:pt x="589" y="84"/>
                  </a:lnTo>
                  <a:lnTo>
                    <a:pt x="516" y="114"/>
                  </a:lnTo>
                  <a:lnTo>
                    <a:pt x="447" y="149"/>
                  </a:lnTo>
                  <a:lnTo>
                    <a:pt x="381" y="188"/>
                  </a:lnTo>
                  <a:lnTo>
                    <a:pt x="320" y="232"/>
                  </a:lnTo>
                  <a:lnTo>
                    <a:pt x="263" y="280"/>
                  </a:lnTo>
                  <a:lnTo>
                    <a:pt x="210" y="331"/>
                  </a:lnTo>
                  <a:lnTo>
                    <a:pt x="163" y="386"/>
                  </a:lnTo>
                  <a:lnTo>
                    <a:pt x="120" y="444"/>
                  </a:lnTo>
                  <a:lnTo>
                    <a:pt x="82" y="505"/>
                  </a:lnTo>
                  <a:lnTo>
                    <a:pt x="49" y="568"/>
                  </a:lnTo>
                  <a:lnTo>
                    <a:pt x="22" y="634"/>
                  </a:lnTo>
                  <a:lnTo>
                    <a:pt x="0" y="701"/>
                  </a:lnTo>
                </a:path>
              </a:pathLst>
            </a:custGeom>
            <a:noFill/>
            <a:ln cap="flat" cmpd="sng" w="54275">
              <a:solidFill>
                <a:srgbClr val="6950A1"/>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90" name="Google Shape;290;p7"/>
            <p:cNvPicPr preferRelativeResize="0"/>
            <p:nvPr/>
          </p:nvPicPr>
          <p:blipFill rotWithShape="1">
            <a:blip r:embed="rId14">
              <a:alphaModFix/>
            </a:blip>
            <a:srcRect b="0" l="0" r="0" t="0"/>
            <a:stretch/>
          </p:blipFill>
          <p:spPr>
            <a:xfrm>
              <a:off x="9707" y="1007"/>
              <a:ext cx="248" cy="372"/>
            </a:xfrm>
            <a:prstGeom prst="rect">
              <a:avLst/>
            </a:prstGeom>
            <a:noFill/>
            <a:ln>
              <a:noFill/>
            </a:ln>
          </p:spPr>
        </p:pic>
        <p:sp>
          <p:nvSpPr>
            <p:cNvPr id="291" name="Google Shape;291;p7"/>
            <p:cNvSpPr/>
            <p:nvPr/>
          </p:nvSpPr>
          <p:spPr>
            <a:xfrm>
              <a:off x="8063" y="3015"/>
              <a:ext cx="1890" cy="702"/>
            </a:xfrm>
            <a:custGeom>
              <a:rect b="b" l="l" r="r" t="t"/>
              <a:pathLst>
                <a:path extrusionOk="0" h="702" w="1890">
                  <a:moveTo>
                    <a:pt x="0" y="182"/>
                  </a:moveTo>
                  <a:lnTo>
                    <a:pt x="23" y="255"/>
                  </a:lnTo>
                  <a:lnTo>
                    <a:pt x="51" y="323"/>
                  </a:lnTo>
                  <a:lnTo>
                    <a:pt x="84" y="384"/>
                  </a:lnTo>
                  <a:lnTo>
                    <a:pt x="123" y="439"/>
                  </a:lnTo>
                  <a:lnTo>
                    <a:pt x="167" y="489"/>
                  </a:lnTo>
                  <a:lnTo>
                    <a:pt x="215" y="533"/>
                  </a:lnTo>
                  <a:lnTo>
                    <a:pt x="268" y="572"/>
                  </a:lnTo>
                  <a:lnTo>
                    <a:pt x="325" y="605"/>
                  </a:lnTo>
                  <a:lnTo>
                    <a:pt x="386" y="633"/>
                  </a:lnTo>
                  <a:lnTo>
                    <a:pt x="450" y="656"/>
                  </a:lnTo>
                  <a:lnTo>
                    <a:pt x="518" y="674"/>
                  </a:lnTo>
                  <a:lnTo>
                    <a:pt x="588" y="688"/>
                  </a:lnTo>
                  <a:lnTo>
                    <a:pt x="662" y="697"/>
                  </a:lnTo>
                  <a:lnTo>
                    <a:pt x="737" y="701"/>
                  </a:lnTo>
                  <a:lnTo>
                    <a:pt x="816" y="701"/>
                  </a:lnTo>
                  <a:lnTo>
                    <a:pt x="896" y="697"/>
                  </a:lnTo>
                  <a:lnTo>
                    <a:pt x="977" y="689"/>
                  </a:lnTo>
                  <a:lnTo>
                    <a:pt x="1060" y="677"/>
                  </a:lnTo>
                  <a:lnTo>
                    <a:pt x="1145" y="662"/>
                  </a:lnTo>
                  <a:lnTo>
                    <a:pt x="1224" y="642"/>
                  </a:lnTo>
                  <a:lnTo>
                    <a:pt x="1301" y="617"/>
                  </a:lnTo>
                  <a:lnTo>
                    <a:pt x="1374" y="587"/>
                  </a:lnTo>
                  <a:lnTo>
                    <a:pt x="1443" y="552"/>
                  </a:lnTo>
                  <a:lnTo>
                    <a:pt x="1508" y="512"/>
                  </a:lnTo>
                  <a:lnTo>
                    <a:pt x="1570" y="469"/>
                  </a:lnTo>
                  <a:lnTo>
                    <a:pt x="1627" y="421"/>
                  </a:lnTo>
                  <a:lnTo>
                    <a:pt x="1679" y="370"/>
                  </a:lnTo>
                  <a:lnTo>
                    <a:pt x="1727" y="315"/>
                  </a:lnTo>
                  <a:lnTo>
                    <a:pt x="1770" y="257"/>
                  </a:lnTo>
                  <a:lnTo>
                    <a:pt x="1808" y="196"/>
                  </a:lnTo>
                  <a:lnTo>
                    <a:pt x="1841" y="133"/>
                  </a:lnTo>
                  <a:lnTo>
                    <a:pt x="1868" y="67"/>
                  </a:lnTo>
                  <a:lnTo>
                    <a:pt x="1889" y="0"/>
                  </a:lnTo>
                </a:path>
              </a:pathLst>
            </a:custGeom>
            <a:noFill/>
            <a:ln cap="flat" cmpd="sng" w="54275">
              <a:solidFill>
                <a:srgbClr val="6950A1"/>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92" name="Google Shape;292;p7"/>
            <p:cNvPicPr preferRelativeResize="0"/>
            <p:nvPr/>
          </p:nvPicPr>
          <p:blipFill rotWithShape="1">
            <a:blip r:embed="rId15">
              <a:alphaModFix/>
            </a:blip>
            <a:srcRect b="0" l="0" r="0" t="0"/>
            <a:stretch/>
          </p:blipFill>
          <p:spPr>
            <a:xfrm>
              <a:off x="7975" y="2999"/>
              <a:ext cx="248" cy="372"/>
            </a:xfrm>
            <a:prstGeom prst="rect">
              <a:avLst/>
            </a:prstGeom>
            <a:noFill/>
            <a:ln>
              <a:noFill/>
            </a:ln>
          </p:spPr>
        </p:pic>
        <p:sp>
          <p:nvSpPr>
            <p:cNvPr id="293" name="Google Shape;293;p7"/>
            <p:cNvSpPr/>
            <p:nvPr/>
          </p:nvSpPr>
          <p:spPr>
            <a:xfrm>
              <a:off x="6046" y="2994"/>
              <a:ext cx="1890" cy="702"/>
            </a:xfrm>
            <a:custGeom>
              <a:rect b="b" l="l" r="r" t="t"/>
              <a:pathLst>
                <a:path extrusionOk="0" h="702" w="1890">
                  <a:moveTo>
                    <a:pt x="0" y="183"/>
                  </a:moveTo>
                  <a:lnTo>
                    <a:pt x="23" y="256"/>
                  </a:lnTo>
                  <a:lnTo>
                    <a:pt x="51" y="323"/>
                  </a:lnTo>
                  <a:lnTo>
                    <a:pt x="85" y="385"/>
                  </a:lnTo>
                  <a:lnTo>
                    <a:pt x="123" y="440"/>
                  </a:lnTo>
                  <a:lnTo>
                    <a:pt x="167" y="490"/>
                  </a:lnTo>
                  <a:lnTo>
                    <a:pt x="216" y="534"/>
                  </a:lnTo>
                  <a:lnTo>
                    <a:pt x="268" y="572"/>
                  </a:lnTo>
                  <a:lnTo>
                    <a:pt x="325" y="606"/>
                  </a:lnTo>
                  <a:lnTo>
                    <a:pt x="386" y="634"/>
                  </a:lnTo>
                  <a:lnTo>
                    <a:pt x="450" y="657"/>
                  </a:lnTo>
                  <a:lnTo>
                    <a:pt x="518" y="675"/>
                  </a:lnTo>
                  <a:lnTo>
                    <a:pt x="588" y="688"/>
                  </a:lnTo>
                  <a:lnTo>
                    <a:pt x="662" y="697"/>
                  </a:lnTo>
                  <a:lnTo>
                    <a:pt x="738" y="702"/>
                  </a:lnTo>
                  <a:lnTo>
                    <a:pt x="816" y="702"/>
                  </a:lnTo>
                  <a:lnTo>
                    <a:pt x="896" y="698"/>
                  </a:lnTo>
                  <a:lnTo>
                    <a:pt x="977" y="690"/>
                  </a:lnTo>
                  <a:lnTo>
                    <a:pt x="1061" y="678"/>
                  </a:lnTo>
                  <a:lnTo>
                    <a:pt x="1145" y="662"/>
                  </a:lnTo>
                  <a:lnTo>
                    <a:pt x="1224" y="643"/>
                  </a:lnTo>
                  <a:lnTo>
                    <a:pt x="1301" y="618"/>
                  </a:lnTo>
                  <a:lnTo>
                    <a:pt x="1374" y="588"/>
                  </a:lnTo>
                  <a:lnTo>
                    <a:pt x="1443" y="553"/>
                  </a:lnTo>
                  <a:lnTo>
                    <a:pt x="1508" y="513"/>
                  </a:lnTo>
                  <a:lnTo>
                    <a:pt x="1570" y="470"/>
                  </a:lnTo>
                  <a:lnTo>
                    <a:pt x="1627" y="422"/>
                  </a:lnTo>
                  <a:lnTo>
                    <a:pt x="1679" y="370"/>
                  </a:lnTo>
                  <a:lnTo>
                    <a:pt x="1727" y="316"/>
                  </a:lnTo>
                  <a:lnTo>
                    <a:pt x="1770" y="258"/>
                  </a:lnTo>
                  <a:lnTo>
                    <a:pt x="1808" y="197"/>
                  </a:lnTo>
                  <a:lnTo>
                    <a:pt x="1841" y="134"/>
                  </a:lnTo>
                  <a:lnTo>
                    <a:pt x="1868" y="68"/>
                  </a:lnTo>
                  <a:lnTo>
                    <a:pt x="1890" y="0"/>
                  </a:lnTo>
                </a:path>
              </a:pathLst>
            </a:custGeom>
            <a:noFill/>
            <a:ln cap="flat" cmpd="sng" w="54275">
              <a:solidFill>
                <a:srgbClr val="6950A1"/>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94" name="Google Shape;294;p7"/>
            <p:cNvPicPr preferRelativeResize="0"/>
            <p:nvPr/>
          </p:nvPicPr>
          <p:blipFill rotWithShape="1">
            <a:blip r:embed="rId16">
              <a:alphaModFix/>
            </a:blip>
            <a:srcRect b="0" l="0" r="0" t="0"/>
            <a:stretch/>
          </p:blipFill>
          <p:spPr>
            <a:xfrm>
              <a:off x="5958" y="2978"/>
              <a:ext cx="248" cy="372"/>
            </a:xfrm>
            <a:prstGeom prst="rect">
              <a:avLst/>
            </a:prstGeom>
            <a:noFill/>
            <a:ln>
              <a:noFill/>
            </a:ln>
          </p:spPr>
        </p:pic>
        <p:sp>
          <p:nvSpPr>
            <p:cNvPr id="295" name="Google Shape;295;p7"/>
            <p:cNvSpPr/>
            <p:nvPr/>
          </p:nvSpPr>
          <p:spPr>
            <a:xfrm>
              <a:off x="4043" y="2973"/>
              <a:ext cx="1890" cy="702"/>
            </a:xfrm>
            <a:custGeom>
              <a:rect b="b" l="l" r="r" t="t"/>
              <a:pathLst>
                <a:path extrusionOk="0" h="702" w="1890">
                  <a:moveTo>
                    <a:pt x="0" y="183"/>
                  </a:moveTo>
                  <a:lnTo>
                    <a:pt x="23" y="256"/>
                  </a:lnTo>
                  <a:lnTo>
                    <a:pt x="51" y="324"/>
                  </a:lnTo>
                  <a:lnTo>
                    <a:pt x="85" y="385"/>
                  </a:lnTo>
                  <a:lnTo>
                    <a:pt x="124" y="440"/>
                  </a:lnTo>
                  <a:lnTo>
                    <a:pt x="167" y="490"/>
                  </a:lnTo>
                  <a:lnTo>
                    <a:pt x="216" y="534"/>
                  </a:lnTo>
                  <a:lnTo>
                    <a:pt x="268" y="572"/>
                  </a:lnTo>
                  <a:lnTo>
                    <a:pt x="325" y="606"/>
                  </a:lnTo>
                  <a:lnTo>
                    <a:pt x="386" y="634"/>
                  </a:lnTo>
                  <a:lnTo>
                    <a:pt x="450" y="657"/>
                  </a:lnTo>
                  <a:lnTo>
                    <a:pt x="518" y="675"/>
                  </a:lnTo>
                  <a:lnTo>
                    <a:pt x="589" y="688"/>
                  </a:lnTo>
                  <a:lnTo>
                    <a:pt x="662" y="697"/>
                  </a:lnTo>
                  <a:lnTo>
                    <a:pt x="738" y="702"/>
                  </a:lnTo>
                  <a:lnTo>
                    <a:pt x="816" y="702"/>
                  </a:lnTo>
                  <a:lnTo>
                    <a:pt x="896" y="698"/>
                  </a:lnTo>
                  <a:lnTo>
                    <a:pt x="978" y="690"/>
                  </a:lnTo>
                  <a:lnTo>
                    <a:pt x="1061" y="678"/>
                  </a:lnTo>
                  <a:lnTo>
                    <a:pt x="1145" y="662"/>
                  </a:lnTo>
                  <a:lnTo>
                    <a:pt x="1225" y="643"/>
                  </a:lnTo>
                  <a:lnTo>
                    <a:pt x="1301" y="618"/>
                  </a:lnTo>
                  <a:lnTo>
                    <a:pt x="1374" y="588"/>
                  </a:lnTo>
                  <a:lnTo>
                    <a:pt x="1443" y="553"/>
                  </a:lnTo>
                  <a:lnTo>
                    <a:pt x="1509" y="513"/>
                  </a:lnTo>
                  <a:lnTo>
                    <a:pt x="1570" y="470"/>
                  </a:lnTo>
                  <a:lnTo>
                    <a:pt x="1627" y="422"/>
                  </a:lnTo>
                  <a:lnTo>
                    <a:pt x="1679" y="370"/>
                  </a:lnTo>
                  <a:lnTo>
                    <a:pt x="1727" y="316"/>
                  </a:lnTo>
                  <a:lnTo>
                    <a:pt x="1770" y="258"/>
                  </a:lnTo>
                  <a:lnTo>
                    <a:pt x="1808" y="197"/>
                  </a:lnTo>
                  <a:lnTo>
                    <a:pt x="1841" y="134"/>
                  </a:lnTo>
                  <a:lnTo>
                    <a:pt x="1868" y="68"/>
                  </a:lnTo>
                  <a:lnTo>
                    <a:pt x="1890" y="0"/>
                  </a:lnTo>
                </a:path>
              </a:pathLst>
            </a:custGeom>
            <a:noFill/>
            <a:ln cap="flat" cmpd="sng" w="54275">
              <a:solidFill>
                <a:srgbClr val="6950A1"/>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96" name="Google Shape;296;p7"/>
            <p:cNvPicPr preferRelativeResize="0"/>
            <p:nvPr/>
          </p:nvPicPr>
          <p:blipFill rotWithShape="1">
            <a:blip r:embed="rId17">
              <a:alphaModFix/>
            </a:blip>
            <a:srcRect b="0" l="0" r="0" t="0"/>
            <a:stretch/>
          </p:blipFill>
          <p:spPr>
            <a:xfrm>
              <a:off x="3955" y="2957"/>
              <a:ext cx="248" cy="372"/>
            </a:xfrm>
            <a:prstGeom prst="rect">
              <a:avLst/>
            </a:prstGeom>
            <a:noFill/>
            <a:ln>
              <a:noFill/>
            </a:ln>
          </p:spPr>
        </p:pic>
        <p:sp>
          <p:nvSpPr>
            <p:cNvPr id="297" name="Google Shape;297;p7"/>
            <p:cNvSpPr/>
            <p:nvPr/>
          </p:nvSpPr>
          <p:spPr>
            <a:xfrm>
              <a:off x="2020" y="2957"/>
              <a:ext cx="1890" cy="702"/>
            </a:xfrm>
            <a:custGeom>
              <a:rect b="b" l="l" r="r" t="t"/>
              <a:pathLst>
                <a:path extrusionOk="0" h="702" w="1890">
                  <a:moveTo>
                    <a:pt x="0" y="183"/>
                  </a:moveTo>
                  <a:lnTo>
                    <a:pt x="22" y="256"/>
                  </a:lnTo>
                  <a:lnTo>
                    <a:pt x="50" y="323"/>
                  </a:lnTo>
                  <a:lnTo>
                    <a:pt x="84" y="385"/>
                  </a:lnTo>
                  <a:lnTo>
                    <a:pt x="123" y="440"/>
                  </a:lnTo>
                  <a:lnTo>
                    <a:pt x="167" y="490"/>
                  </a:lnTo>
                  <a:lnTo>
                    <a:pt x="215" y="534"/>
                  </a:lnTo>
                  <a:lnTo>
                    <a:pt x="268" y="572"/>
                  </a:lnTo>
                  <a:lnTo>
                    <a:pt x="325" y="606"/>
                  </a:lnTo>
                  <a:lnTo>
                    <a:pt x="385" y="634"/>
                  </a:lnTo>
                  <a:lnTo>
                    <a:pt x="450" y="657"/>
                  </a:lnTo>
                  <a:lnTo>
                    <a:pt x="517" y="675"/>
                  </a:lnTo>
                  <a:lnTo>
                    <a:pt x="588" y="688"/>
                  </a:lnTo>
                  <a:lnTo>
                    <a:pt x="661" y="697"/>
                  </a:lnTo>
                  <a:lnTo>
                    <a:pt x="737" y="702"/>
                  </a:lnTo>
                  <a:lnTo>
                    <a:pt x="815" y="702"/>
                  </a:lnTo>
                  <a:lnTo>
                    <a:pt x="895" y="698"/>
                  </a:lnTo>
                  <a:lnTo>
                    <a:pt x="977" y="690"/>
                  </a:lnTo>
                  <a:lnTo>
                    <a:pt x="1060" y="678"/>
                  </a:lnTo>
                  <a:lnTo>
                    <a:pt x="1144" y="662"/>
                  </a:lnTo>
                  <a:lnTo>
                    <a:pt x="1224" y="643"/>
                  </a:lnTo>
                  <a:lnTo>
                    <a:pt x="1300" y="618"/>
                  </a:lnTo>
                  <a:lnTo>
                    <a:pt x="1373" y="588"/>
                  </a:lnTo>
                  <a:lnTo>
                    <a:pt x="1443" y="553"/>
                  </a:lnTo>
                  <a:lnTo>
                    <a:pt x="1508" y="513"/>
                  </a:lnTo>
                  <a:lnTo>
                    <a:pt x="1569" y="469"/>
                  </a:lnTo>
                  <a:lnTo>
                    <a:pt x="1626" y="422"/>
                  </a:lnTo>
                  <a:lnTo>
                    <a:pt x="1679" y="370"/>
                  </a:lnTo>
                  <a:lnTo>
                    <a:pt x="1727" y="315"/>
                  </a:lnTo>
                  <a:lnTo>
                    <a:pt x="1770" y="258"/>
                  </a:lnTo>
                  <a:lnTo>
                    <a:pt x="1808" y="197"/>
                  </a:lnTo>
                  <a:lnTo>
                    <a:pt x="1840" y="133"/>
                  </a:lnTo>
                  <a:lnTo>
                    <a:pt x="1868" y="68"/>
                  </a:lnTo>
                  <a:lnTo>
                    <a:pt x="1889" y="0"/>
                  </a:lnTo>
                </a:path>
              </a:pathLst>
            </a:custGeom>
            <a:noFill/>
            <a:ln cap="flat" cmpd="sng" w="54275">
              <a:solidFill>
                <a:srgbClr val="6950A1"/>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98" name="Google Shape;298;p7"/>
            <p:cNvPicPr preferRelativeResize="0"/>
            <p:nvPr/>
          </p:nvPicPr>
          <p:blipFill rotWithShape="1">
            <a:blip r:embed="rId18">
              <a:alphaModFix/>
            </a:blip>
            <a:srcRect b="0" l="0" r="0" t="0"/>
            <a:stretch/>
          </p:blipFill>
          <p:spPr>
            <a:xfrm>
              <a:off x="1933" y="2941"/>
              <a:ext cx="248" cy="372"/>
            </a:xfrm>
            <a:prstGeom prst="rect">
              <a:avLst/>
            </a:prstGeom>
            <a:noFill/>
            <a:ln>
              <a:noFill/>
            </a:ln>
          </p:spPr>
        </p:pic>
      </p:grpSp>
      <p:sp>
        <p:nvSpPr>
          <p:cNvPr id="299" name="Google Shape;299;p7"/>
          <p:cNvSpPr/>
          <p:nvPr/>
        </p:nvSpPr>
        <p:spPr>
          <a:xfrm>
            <a:off x="144783" y="4384949"/>
            <a:ext cx="3650906" cy="480131"/>
          </a:xfrm>
          <a:prstGeom prst="rect">
            <a:avLst/>
          </a:prstGeom>
          <a:noFill/>
          <a:ln>
            <a:noFill/>
          </a:ln>
        </p:spPr>
        <p:txBody>
          <a:bodyPr anchorCtr="0" anchor="t" bIns="45700" lIns="91425" spcFirstLastPara="1" rIns="91425" wrap="square" tIns="45700">
            <a:spAutoFit/>
          </a:bodyPr>
          <a:lstStyle/>
          <a:p>
            <a:pPr indent="-374015" lvl="0" marL="1868170" marR="0" rtl="0" algn="l">
              <a:lnSpc>
                <a:spcPct val="105000"/>
              </a:lnSpc>
              <a:spcBef>
                <a:spcPts val="0"/>
              </a:spcBef>
              <a:spcAft>
                <a:spcPts val="0"/>
              </a:spcAft>
              <a:buNone/>
            </a:pPr>
            <a:r>
              <a:t/>
            </a:r>
            <a:endParaRPr sz="1200">
              <a:solidFill>
                <a:srgbClr val="6950A1"/>
              </a:solidFill>
              <a:latin typeface="Trebuchet MS"/>
              <a:ea typeface="Trebuchet MS"/>
              <a:cs typeface="Trebuchet MS"/>
              <a:sym typeface="Trebuchet MS"/>
            </a:endParaRPr>
          </a:p>
          <a:p>
            <a:pPr indent="-374015" lvl="0" marL="1868170" marR="0" rtl="0" algn="l">
              <a:lnSpc>
                <a:spcPct val="105000"/>
              </a:lnSpc>
              <a:spcBef>
                <a:spcPts val="0"/>
              </a:spcBef>
              <a:spcAft>
                <a:spcPts val="0"/>
              </a:spcAft>
              <a:buNone/>
            </a:pPr>
            <a:r>
              <a:rPr lang="en-US" sz="1200">
                <a:solidFill>
                  <a:srgbClr val="6950A1"/>
                </a:solidFill>
                <a:latin typeface="Trebuchet MS"/>
                <a:ea typeface="Trebuchet MS"/>
                <a:cs typeface="Trebuchet MS"/>
                <a:sym typeface="Trebuchet MS"/>
              </a:rPr>
              <a:t> Implementation1</a:t>
            </a:r>
            <a:endParaRPr sz="1200">
              <a:solidFill>
                <a:schemeClr val="dk1"/>
              </a:solidFill>
              <a:latin typeface="Trebuchet MS"/>
              <a:ea typeface="Trebuchet MS"/>
              <a:cs typeface="Trebuchet MS"/>
              <a:sym typeface="Trebuchet MS"/>
            </a:endParaRPr>
          </a:p>
        </p:txBody>
      </p:sp>
      <p:sp>
        <p:nvSpPr>
          <p:cNvPr id="300" name="Google Shape;300;p7"/>
          <p:cNvSpPr/>
          <p:nvPr/>
        </p:nvSpPr>
        <p:spPr>
          <a:xfrm>
            <a:off x="2542900" y="4561115"/>
            <a:ext cx="1985554" cy="480131"/>
          </a:xfrm>
          <a:prstGeom prst="rect">
            <a:avLst/>
          </a:prstGeom>
          <a:noFill/>
          <a:ln>
            <a:noFill/>
          </a:ln>
        </p:spPr>
        <p:txBody>
          <a:bodyPr anchorCtr="0" anchor="t" bIns="45700" lIns="91425" spcFirstLastPara="1" rIns="91425" wrap="square" tIns="45700">
            <a:spAutoFit/>
          </a:bodyPr>
          <a:lstStyle/>
          <a:p>
            <a:pPr indent="-634" lvl="0" marL="381635" marR="0" rtl="0" algn="ctr">
              <a:lnSpc>
                <a:spcPct val="105000"/>
              </a:lnSpc>
              <a:spcBef>
                <a:spcPts val="0"/>
              </a:spcBef>
              <a:spcAft>
                <a:spcPts val="0"/>
              </a:spcAft>
              <a:buNone/>
            </a:pPr>
            <a:r>
              <a:rPr lang="en-US" sz="1200">
                <a:solidFill>
                  <a:srgbClr val="FFFFFF"/>
                </a:solidFill>
                <a:latin typeface="Trebuchet MS"/>
                <a:ea typeface="Trebuchet MS"/>
                <a:cs typeface="Trebuchet MS"/>
                <a:sym typeface="Trebuchet MS"/>
              </a:rPr>
              <a:t>Evaluating implementation 2</a:t>
            </a:r>
            <a:endParaRPr sz="1600">
              <a:solidFill>
                <a:schemeClr val="dk1"/>
              </a:solidFill>
              <a:latin typeface="Trebuchet MS"/>
              <a:ea typeface="Trebuchet MS"/>
              <a:cs typeface="Trebuchet MS"/>
              <a:sym typeface="Trebuchet MS"/>
            </a:endParaRPr>
          </a:p>
        </p:txBody>
      </p:sp>
      <p:sp>
        <p:nvSpPr>
          <p:cNvPr id="301" name="Google Shape;301;p7"/>
          <p:cNvSpPr/>
          <p:nvPr/>
        </p:nvSpPr>
        <p:spPr>
          <a:xfrm>
            <a:off x="3980050" y="4457449"/>
            <a:ext cx="1898234" cy="617092"/>
          </a:xfrm>
          <a:prstGeom prst="rect">
            <a:avLst/>
          </a:prstGeom>
          <a:noFill/>
          <a:ln>
            <a:noFill/>
          </a:ln>
        </p:spPr>
        <p:txBody>
          <a:bodyPr anchorCtr="0" anchor="t" bIns="45700" lIns="91425" spcFirstLastPara="1" rIns="91425" wrap="square" tIns="45700">
            <a:spAutoFit/>
          </a:bodyPr>
          <a:lstStyle/>
          <a:p>
            <a:pPr indent="0" lvl="0" marL="304165" marR="0" rtl="0" algn="ctr">
              <a:lnSpc>
                <a:spcPct val="105000"/>
              </a:lnSpc>
              <a:spcBef>
                <a:spcPts val="0"/>
              </a:spcBef>
              <a:spcAft>
                <a:spcPts val="0"/>
              </a:spcAft>
              <a:buNone/>
            </a:pPr>
            <a:r>
              <a:rPr lang="en-US" sz="1100">
                <a:solidFill>
                  <a:srgbClr val="FFFFFF"/>
                </a:solidFill>
                <a:latin typeface="Trebuchet MS"/>
                <a:ea typeface="Trebuchet MS"/>
                <a:cs typeface="Trebuchet MS"/>
                <a:sym typeface="Trebuchet MS"/>
              </a:rPr>
              <a:t>Drafting and sharing lessons learned</a:t>
            </a:r>
            <a:endParaRPr sz="1100">
              <a:solidFill>
                <a:schemeClr val="dk1"/>
              </a:solidFill>
              <a:latin typeface="Trebuchet MS"/>
              <a:ea typeface="Trebuchet MS"/>
              <a:cs typeface="Trebuchet MS"/>
              <a:sym typeface="Trebuchet MS"/>
            </a:endParaRPr>
          </a:p>
          <a:p>
            <a:pPr indent="0" lvl="0" marL="304800" marR="0" rtl="0" algn="ctr">
              <a:spcBef>
                <a:spcPts val="0"/>
              </a:spcBef>
              <a:spcAft>
                <a:spcPts val="0"/>
              </a:spcAft>
              <a:buNone/>
            </a:pPr>
            <a:r>
              <a:rPr lang="en-US" sz="1100">
                <a:solidFill>
                  <a:srgbClr val="FFFFFF"/>
                </a:solidFill>
                <a:latin typeface="Trebuchet MS"/>
                <a:ea typeface="Trebuchet MS"/>
                <a:cs typeface="Trebuchet MS"/>
                <a:sym typeface="Trebuchet MS"/>
              </a:rPr>
              <a:t>3</a:t>
            </a:r>
            <a:endParaRPr sz="1100">
              <a:solidFill>
                <a:srgbClr val="FFFFFF"/>
              </a:solidFill>
              <a:latin typeface="Trebuchet MS"/>
              <a:ea typeface="Trebuchet MS"/>
              <a:cs typeface="Trebuchet MS"/>
              <a:sym typeface="Trebuchet MS"/>
            </a:endParaRPr>
          </a:p>
        </p:txBody>
      </p:sp>
      <p:sp>
        <p:nvSpPr>
          <p:cNvPr id="302" name="Google Shape;302;p7"/>
          <p:cNvSpPr/>
          <p:nvPr/>
        </p:nvSpPr>
        <p:spPr>
          <a:xfrm>
            <a:off x="5855352" y="4163975"/>
            <a:ext cx="1694478" cy="1328056"/>
          </a:xfrm>
          <a:prstGeom prst="rect">
            <a:avLst/>
          </a:prstGeom>
          <a:noFill/>
          <a:ln>
            <a:noFill/>
          </a:ln>
        </p:spPr>
        <p:txBody>
          <a:bodyPr anchorCtr="0" anchor="t" bIns="45700" lIns="91425" spcFirstLastPara="1" rIns="91425" wrap="square" tIns="45700">
            <a:spAutoFit/>
          </a:bodyPr>
          <a:lstStyle/>
          <a:p>
            <a:pPr indent="0" lvl="0" marL="166370" marR="525780" rtl="0" algn="ctr">
              <a:lnSpc>
                <a:spcPct val="105000"/>
              </a:lnSpc>
              <a:spcBef>
                <a:spcPts val="0"/>
              </a:spcBef>
              <a:spcAft>
                <a:spcPts val="0"/>
              </a:spcAft>
              <a:buNone/>
            </a:pPr>
            <a:r>
              <a:rPr lang="en-US" sz="1100">
                <a:solidFill>
                  <a:srgbClr val="FFFFFF"/>
                </a:solidFill>
                <a:latin typeface="Trebuchet MS"/>
                <a:ea typeface="Trebuchet MS"/>
                <a:cs typeface="Trebuchet MS"/>
                <a:sym typeface="Trebuchet MS"/>
              </a:rPr>
              <a:t>Incorporating lessons learned and improving implementation</a:t>
            </a:r>
            <a:endParaRPr sz="1100">
              <a:solidFill>
                <a:srgbClr val="FFFFFF"/>
              </a:solidFill>
              <a:latin typeface="Trebuchet MS"/>
              <a:ea typeface="Trebuchet MS"/>
              <a:cs typeface="Trebuchet MS"/>
              <a:sym typeface="Trebuchet MS"/>
            </a:endParaRPr>
          </a:p>
          <a:p>
            <a:pPr indent="0" lvl="0" marL="0" marR="359410" rtl="0" algn="ctr">
              <a:spcBef>
                <a:spcPts val="0"/>
              </a:spcBef>
              <a:spcAft>
                <a:spcPts val="0"/>
              </a:spcAft>
              <a:buNone/>
            </a:pPr>
            <a:r>
              <a:rPr lang="en-US" sz="1100">
                <a:solidFill>
                  <a:srgbClr val="FFFFFF"/>
                </a:solidFill>
                <a:latin typeface="Trebuchet MS"/>
                <a:ea typeface="Trebuchet MS"/>
                <a:cs typeface="Trebuchet MS"/>
                <a:sym typeface="Trebuchet MS"/>
              </a:rPr>
              <a:t>4</a:t>
            </a:r>
            <a:endParaRPr sz="1100">
              <a:solidFill>
                <a:srgbClr val="FFFFFF"/>
              </a:solidFill>
              <a:latin typeface="Trebuchet MS"/>
              <a:ea typeface="Trebuchet MS"/>
              <a:cs typeface="Trebuchet MS"/>
              <a:sym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pic>
        <p:nvPicPr>
          <p:cNvPr id="307" name="Google Shape;307;p8"/>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08" name="Google Shape;308;p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09" name="Google Shape;309;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10" name="Google Shape;310;p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11" name="Google Shape;311;p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12" name="Google Shape;312;p8"/>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13" name="Google Shape;313;p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14" name="Google Shape;314;p8"/>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315" name="Google Shape;31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16" name="Google Shape;316;p8"/>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317" name="Google Shape;317;p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18" name="Google Shape;318;p8"/>
          <p:cNvSpPr/>
          <p:nvPr/>
        </p:nvSpPr>
        <p:spPr>
          <a:xfrm>
            <a:off x="191585" y="1230469"/>
            <a:ext cx="8292298" cy="4724370"/>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While lessons learned are generally surfaced through conducting evaluation, lessons learned can also be captured through specific lessons-learning workshops, which bring together various stakeholders to brainstorm on performance and identify the lessons learned from an intervention. This approach can be used as well for interventions at the policy or strategic levels, where stakeholders may be asked to reflect on their approaches to a particular topic or thematic area over time.</a:t>
            </a:r>
            <a:endParaRPr b="1" sz="16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Another similar concept, in terms of generating knowledge from an evaluation, is the notion of good practices, which can be seen as the identification of a procedure that has proven to produce results in a satisfactory way and that is proposed as a “standard” practice suitable for widespread adoption. A lesson learned with an identified practice that produces such satisfactory results is identified to be worthy of replicating and possibly upscaling, may, over time, become an “emerging good practice”.</a:t>
            </a:r>
            <a:endParaRPr b="1" sz="1600">
              <a:solidFill>
                <a:schemeClr val="dk1"/>
              </a:solidFill>
              <a:latin typeface="Times New Roman"/>
              <a:ea typeface="Times New Roman"/>
              <a:cs typeface="Times New Roman"/>
              <a:sym typeface="Times New Roman"/>
            </a:endParaRPr>
          </a:p>
        </p:txBody>
      </p:sp>
      <p:sp>
        <p:nvSpPr>
          <p:cNvPr id="319" name="Google Shape;319;p8"/>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pic>
        <p:nvPicPr>
          <p:cNvPr id="324" name="Google Shape;324;p9"/>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25" name="Google Shape;325;p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26" name="Google Shape;326;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27" name="Google Shape;327;p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28" name="Google Shape;328;p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29" name="Google Shape;329;p9"/>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30" name="Google Shape;330;p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31" name="Google Shape;331;p9"/>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332" name="Google Shape;332;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33" name="Google Shape;333;p9"/>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334" name="Google Shape;334;p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35" name="Google Shape;335;p9"/>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36" name="Google Shape;336;p9"/>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37" name="Google Shape;337;p9"/>
          <p:cNvSpPr txBox="1"/>
          <p:nvPr/>
        </p:nvSpPr>
        <p:spPr>
          <a:xfrm>
            <a:off x="185691" y="1711596"/>
            <a:ext cx="8452476" cy="4924425"/>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1600"/>
              <a:buFont typeface="Noto Sans Symbols"/>
              <a:buChar char="❖"/>
            </a:pPr>
            <a:r>
              <a:rPr lang="en-US" sz="1600">
                <a:solidFill>
                  <a:schemeClr val="dk1"/>
                </a:solidFill>
                <a:latin typeface="Calibri"/>
                <a:ea typeface="Calibri"/>
                <a:cs typeface="Calibri"/>
                <a:sym typeface="Calibri"/>
              </a:rPr>
              <a:t> </a:t>
            </a:r>
            <a:r>
              <a:rPr b="1" lang="en-US" sz="1600">
                <a:solidFill>
                  <a:schemeClr val="dk1"/>
                </a:solidFill>
                <a:latin typeface="Times New Roman"/>
                <a:ea typeface="Times New Roman"/>
                <a:cs typeface="Times New Roman"/>
                <a:sym typeface="Times New Roman"/>
              </a:rPr>
              <a:t>A final evaluation report. In particular, they can be incorporated into any evaluation summary documents made available to relevant users.</a:t>
            </a:r>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 The Evaluation brief template and guidance contains a specific section for the presentation of lessons learned, when required.</a:t>
            </a:r>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In some cases, lessons learned may be of particular interest to relevant thematic specialists for their further dissemination and applicability to other similar interventions.</a:t>
            </a:r>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 The “use” of lessons learned is particularly critical in the development of new interventions, at the project or program level, as well as in the development of strong strategic and policy guidance to a particular area of work. </a:t>
            </a:r>
            <a:endParaRPr b="1" sz="16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Therefore, evaluation managers should carefully consider with whom to share lessons learned and identified good practices, in order to best incorporate them into future </a:t>
            </a:r>
            <a:endParaRPr b="1" sz="16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pic>
        <p:nvPicPr>
          <p:cNvPr id="342" name="Google Shape;342;p10"/>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43" name="Google Shape;343;p1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44" name="Google Shape;344;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45" name="Google Shape;345;p1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46" name="Google Shape;346;p1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47" name="Google Shape;347;p10"/>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48" name="Google Shape;348;p1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49" name="Google Shape;349;p10"/>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350" name="Google Shape;35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51" name="Google Shape;351;p10"/>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352" name="Google Shape;352;p1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53" name="Google Shape;353;p10"/>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54" name="Google Shape;354;p10"/>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55" name="Google Shape;355;p10"/>
          <p:cNvSpPr txBox="1"/>
          <p:nvPr/>
        </p:nvSpPr>
        <p:spPr>
          <a:xfrm>
            <a:off x="688281" y="1570107"/>
            <a:ext cx="7379047" cy="4678204"/>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u="sng">
                <a:solidFill>
                  <a:srgbClr val="C00000"/>
                </a:solidFill>
                <a:latin typeface="Times New Roman"/>
                <a:ea typeface="Times New Roman"/>
                <a:cs typeface="Times New Roman"/>
                <a:sym typeface="Times New Roman"/>
              </a:rPr>
              <a:t>Project Performance Review</a:t>
            </a:r>
            <a:endParaRPr b="1" sz="2000" u="sng">
              <a:solidFill>
                <a:srgbClr val="C0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The objective of a PPR is to support field offices in assessing the performance of their interventions, using a constructive, participatory and coordinated approach. The exercise usually takes place during implementation, so that corrective measures can be taken if necessary. </a:t>
            </a:r>
            <a:endParaRPr b="1" sz="1600">
              <a:solidFill>
                <a:schemeClr val="dk1"/>
              </a:solidFill>
              <a:latin typeface="Times New Roman"/>
              <a:ea typeface="Times New Roman"/>
              <a:cs typeface="Times New Roman"/>
              <a:sym typeface="Times New Roman"/>
            </a:endParaRPr>
          </a:p>
          <a:p>
            <a:pPr indent="-184150" lvl="0" marL="285750" marR="0" rtl="0" algn="just">
              <a:spcBef>
                <a:spcPts val="0"/>
              </a:spcBef>
              <a:spcAft>
                <a:spcPts val="0"/>
              </a:spcAft>
              <a:buClr>
                <a:schemeClr val="dk1"/>
              </a:buClr>
              <a:buSzPts val="1600"/>
              <a:buFont typeface="Noto Sans Symbols"/>
              <a:buNone/>
            </a:pPr>
            <a:r>
              <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The criteria of relevance, impact and sustainability are briefly analysed through the PPR, and it may also look at the extent to which the outcomes of an intervention are being achieved or may be achieved due to the activities, as well as outputs completed.</a:t>
            </a:r>
            <a:endParaRPr/>
          </a:p>
          <a:p>
            <a:pPr indent="-184150" lvl="0" marL="285750" marR="0" rtl="0" algn="just">
              <a:spcBef>
                <a:spcPts val="0"/>
              </a:spcBef>
              <a:spcAft>
                <a:spcPts val="0"/>
              </a:spcAft>
              <a:buClr>
                <a:schemeClr val="dk1"/>
              </a:buClr>
              <a:buSzPts val="1600"/>
              <a:buFont typeface="Noto Sans Symbols"/>
              <a:buNone/>
            </a:pPr>
            <a:r>
              <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A PPR also looks at cross-cutting issues, analyzing the level of accountability to beneficiaries and affected populations, particularly in emergency context, as well as assessing the intervention’s link to global, regional or country strategies.</a:t>
            </a:r>
            <a:endParaRPr b="1" sz="16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id="360" name="Google Shape;360;p11"/>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61" name="Google Shape;361;p1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62" name="Google Shape;362;p11"/>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63" name="Google Shape;363;p11"/>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364" name="Google Shape;364;p11"/>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365" name="Google Shape;365;p11"/>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66" name="Google Shape;366;p11"/>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367" name="Google Shape;36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8" name="Google Shape;368;p11"/>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369" name="Google Shape;369;p11"/>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370" name="Google Shape;370;p11"/>
          <p:cNvSpPr/>
          <p:nvPr/>
        </p:nvSpPr>
        <p:spPr>
          <a:xfrm>
            <a:off x="307027" y="1537793"/>
            <a:ext cx="8315730" cy="1815882"/>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It is important to note that </a:t>
            </a:r>
            <a:r>
              <a:rPr b="1" lang="en-US" sz="1600" u="sng">
                <a:solidFill>
                  <a:schemeClr val="dk1"/>
                </a:solidFill>
                <a:latin typeface="Times New Roman"/>
                <a:ea typeface="Times New Roman"/>
                <a:cs typeface="Times New Roman"/>
                <a:sym typeface="Times New Roman"/>
              </a:rPr>
              <a:t>a PPR is not an evaluation</a:t>
            </a:r>
            <a:r>
              <a:rPr b="1" lang="en-US" sz="1600">
                <a:solidFill>
                  <a:schemeClr val="dk1"/>
                </a:solidFill>
                <a:latin typeface="Times New Roman"/>
                <a:ea typeface="Times New Roman"/>
                <a:cs typeface="Times New Roman"/>
                <a:sym typeface="Times New Roman"/>
              </a:rPr>
              <a:t>, as it is less comprehensive than an evaluation. An evaluation takes more time and preparation, covers issues in greater detail and is able to produce more evidence-based analysis and findings. Further differences between a review and an evaluation can be summarized as follows:</a:t>
            </a:r>
            <a:endParaRPr/>
          </a:p>
          <a:p>
            <a:pPr indent="0" lvl="0" marL="0" marR="0" rtl="0" algn="l">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chemeClr val="dk1"/>
              </a:solidFill>
              <a:latin typeface="Times New Roman"/>
              <a:ea typeface="Times New Roman"/>
              <a:cs typeface="Times New Roman"/>
              <a:sym typeface="Times New Roman"/>
            </a:endParaRPr>
          </a:p>
        </p:txBody>
      </p:sp>
      <p:sp>
        <p:nvSpPr>
          <p:cNvPr id="371" name="Google Shape;371;p11"/>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pic>
        <p:nvPicPr>
          <p:cNvPr id="372" name="Google Shape;372;p11"/>
          <p:cNvPicPr preferRelativeResize="0"/>
          <p:nvPr/>
        </p:nvPicPr>
        <p:blipFill rotWithShape="1">
          <a:blip r:embed="rId10">
            <a:alphaModFix/>
          </a:blip>
          <a:srcRect b="0" l="0" r="0" t="0"/>
          <a:stretch/>
        </p:blipFill>
        <p:spPr>
          <a:xfrm>
            <a:off x="3274419" y="2848881"/>
            <a:ext cx="2481852" cy="951230"/>
          </a:xfrm>
          <a:prstGeom prst="rect">
            <a:avLst/>
          </a:prstGeom>
          <a:noFill/>
          <a:ln>
            <a:noFill/>
          </a:ln>
        </p:spPr>
      </p:pic>
      <p:graphicFrame>
        <p:nvGraphicFramePr>
          <p:cNvPr id="373" name="Google Shape;373;p11"/>
          <p:cNvGraphicFramePr/>
          <p:nvPr/>
        </p:nvGraphicFramePr>
        <p:xfrm>
          <a:off x="216123" y="3849186"/>
          <a:ext cx="3000000" cy="3000000"/>
        </p:xfrm>
        <a:graphic>
          <a:graphicData uri="http://schemas.openxmlformats.org/drawingml/2006/table">
            <a:tbl>
              <a:tblPr bandRow="1" firstRow="1">
                <a:noFill/>
                <a:tableStyleId>{045F3A30-ED5F-465D-8996-8E8BFD074612}</a:tableStyleId>
              </a:tblPr>
              <a:tblGrid>
                <a:gridCol w="4192525"/>
                <a:gridCol w="4192525"/>
              </a:tblGrid>
              <a:tr h="371125">
                <a:tc>
                  <a:txBody>
                    <a:bodyPr/>
                    <a:lstStyle/>
                    <a:p>
                      <a:pPr indent="0" lvl="0" marL="0" marR="0" rtl="0" algn="ctr">
                        <a:spcBef>
                          <a:spcPts val="0"/>
                        </a:spcBef>
                        <a:spcAft>
                          <a:spcPts val="0"/>
                        </a:spcAft>
                        <a:buNone/>
                      </a:pPr>
                      <a:r>
                        <a:rPr lang="en-US" sz="1800" u="none" cap="none" strike="noStrike"/>
                        <a:t>Evaluation</a:t>
                      </a:r>
                      <a:endParaRPr sz="1800" u="none" cap="none" strike="noStrike"/>
                    </a:p>
                  </a:txBody>
                  <a:tcPr marT="45725" marB="45725" marR="91450" marL="91450"/>
                </a:tc>
                <a:tc>
                  <a:txBody>
                    <a:bodyPr/>
                    <a:lstStyle/>
                    <a:p>
                      <a:pPr indent="0" lvl="0" marL="0" marR="0" rtl="0" algn="ctr">
                        <a:spcBef>
                          <a:spcPts val="0"/>
                        </a:spcBef>
                        <a:spcAft>
                          <a:spcPts val="0"/>
                        </a:spcAft>
                        <a:buNone/>
                      </a:pPr>
                      <a:r>
                        <a:rPr lang="en-US" sz="1800" u="none" cap="none" strike="noStrike"/>
                        <a:t>Review</a:t>
                      </a:r>
                      <a:endParaRPr sz="1800" u="none" cap="none" strike="noStrike"/>
                    </a:p>
                  </a:txBody>
                  <a:tcPr marT="45725" marB="45725" marR="91450" marL="91450"/>
                </a:tc>
              </a:tr>
              <a:tr h="1824650">
                <a:tc>
                  <a:txBody>
                    <a:bodyPr/>
                    <a:lstStyle/>
                    <a:p>
                      <a:pPr indent="-285750" lvl="0" marL="285750" marR="0" rtl="0" algn="just">
                        <a:spcBef>
                          <a:spcPts val="0"/>
                        </a:spcBef>
                        <a:spcAft>
                          <a:spcPts val="0"/>
                        </a:spcAft>
                        <a:buClr>
                          <a:schemeClr val="dk1"/>
                        </a:buClr>
                        <a:buSzPts val="1600"/>
                        <a:buFont typeface="Arial"/>
                        <a:buChar char="•"/>
                      </a:pPr>
                      <a:r>
                        <a:rPr b="1" lang="en-US" sz="1600" u="none" cap="none" strike="noStrike">
                          <a:solidFill>
                            <a:schemeClr val="dk1"/>
                          </a:solidFill>
                          <a:latin typeface="Times New Roman"/>
                          <a:ea typeface="Times New Roman"/>
                          <a:cs typeface="Times New Roman"/>
                          <a:sym typeface="Times New Roman"/>
                        </a:rPr>
                        <a:t>Is a systematic and objective assessment of an ongoing or completed intervention, and its design, implementation and results;</a:t>
                      </a:r>
                      <a:endParaRPr b="1" sz="1600" u="none" cap="none" strike="noStrik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Arial"/>
                        <a:buChar char="•"/>
                      </a:pPr>
                      <a:r>
                        <a:rPr b="1" lang="en-US" sz="1600" u="none" cap="none" strike="noStrike">
                          <a:solidFill>
                            <a:schemeClr val="dk1"/>
                          </a:solidFill>
                          <a:latin typeface="Times New Roman"/>
                          <a:ea typeface="Times New Roman"/>
                          <a:cs typeface="Times New Roman"/>
                          <a:sym typeface="Times New Roman"/>
                        </a:rPr>
                        <a:t>Aims to determine the relevance and fulfilment of objectives, and development of efficiency, effectiveness, impact and sustainability;</a:t>
                      </a:r>
                      <a:endParaRPr/>
                    </a:p>
                    <a:p>
                      <a:pPr indent="-285750" lvl="0" marL="285750" marR="0" rtl="0" algn="just">
                        <a:lnSpc>
                          <a:spcPct val="100000"/>
                        </a:lnSpc>
                        <a:spcBef>
                          <a:spcPts val="0"/>
                        </a:spcBef>
                        <a:spcAft>
                          <a:spcPts val="0"/>
                        </a:spcAft>
                        <a:buClr>
                          <a:schemeClr val="dk1"/>
                        </a:buClr>
                        <a:buSzPts val="1600"/>
                        <a:buFont typeface="Arial"/>
                        <a:buChar char="•"/>
                      </a:pPr>
                      <a:r>
                        <a:rPr b="1" lang="en-US" sz="1600" u="none" cap="none" strike="noStrike">
                          <a:solidFill>
                            <a:schemeClr val="dk1"/>
                          </a:solidFill>
                          <a:latin typeface="Times New Roman"/>
                          <a:ea typeface="Times New Roman"/>
                          <a:cs typeface="Times New Roman"/>
                          <a:sym typeface="Times New Roman"/>
                        </a:rPr>
                        <a:t>More solid evidence base for accountability and learning.</a:t>
                      </a:r>
                      <a:endParaRPr b="1" sz="16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600"/>
                        <a:buFont typeface="Arial"/>
                        <a:buChar char="•"/>
                      </a:pPr>
                      <a:r>
                        <a:rPr b="1" lang="en-US" sz="1600" u="none" cap="none" strike="noStrike">
                          <a:solidFill>
                            <a:schemeClr val="dk1"/>
                          </a:solidFill>
                          <a:latin typeface="Times New Roman"/>
                          <a:ea typeface="Times New Roman"/>
                          <a:cs typeface="Times New Roman"/>
                          <a:sym typeface="Times New Roman"/>
                        </a:rPr>
                        <a:t>Is an assessment of the performance of an intervention on a periodic or ad hoc basis;</a:t>
                      </a:r>
                      <a:endParaRPr/>
                    </a:p>
                    <a:p>
                      <a:pPr indent="0" lvl="0" marL="0" marR="0" rtl="0" algn="just">
                        <a:spcBef>
                          <a:spcPts val="0"/>
                        </a:spcBef>
                        <a:spcAft>
                          <a:spcPts val="0"/>
                        </a:spcAft>
                        <a:buClr>
                          <a:schemeClr val="dk1"/>
                        </a:buClr>
                        <a:buSzPts val="1600"/>
                        <a:buFont typeface="Arial"/>
                        <a:buNone/>
                      </a:pPr>
                      <a:r>
                        <a:t/>
                      </a:r>
                      <a:endParaRPr b="1" sz="1600" u="none" cap="none" strike="noStrik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Arial"/>
                        <a:buChar char="•"/>
                      </a:pPr>
                      <a:r>
                        <a:rPr b="1" lang="en-US" sz="1600" u="none" cap="none" strike="noStrike">
                          <a:solidFill>
                            <a:schemeClr val="dk1"/>
                          </a:solidFill>
                          <a:latin typeface="Times New Roman"/>
                          <a:ea typeface="Times New Roman"/>
                          <a:cs typeface="Times New Roman"/>
                          <a:sym typeface="Times New Roman"/>
                        </a:rPr>
                        <a:t>Reviews are usually less comprehensive and/or in- depth than evaluations;</a:t>
                      </a:r>
                      <a:endParaRPr/>
                    </a:p>
                    <a:p>
                      <a:pPr indent="0" lvl="0" marL="0" marR="0" rtl="0" algn="just">
                        <a:spcBef>
                          <a:spcPts val="0"/>
                        </a:spcBef>
                        <a:spcAft>
                          <a:spcPts val="0"/>
                        </a:spcAft>
                        <a:buClr>
                          <a:schemeClr val="dk1"/>
                        </a:buClr>
                        <a:buSzPts val="1600"/>
                        <a:buFont typeface="Arial"/>
                        <a:buNone/>
                      </a:pPr>
                      <a:r>
                        <a:t/>
                      </a:r>
                      <a:endParaRPr b="1" sz="1600" u="none" cap="none" strike="noStrik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Arial"/>
                        <a:buChar char="•"/>
                      </a:pPr>
                      <a:r>
                        <a:rPr b="1" lang="en-US" sz="1600" u="none" cap="none" strike="noStrike">
                          <a:solidFill>
                            <a:schemeClr val="dk1"/>
                          </a:solidFill>
                          <a:latin typeface="Times New Roman"/>
                          <a:ea typeface="Times New Roman"/>
                          <a:cs typeface="Times New Roman"/>
                          <a:sym typeface="Times New Roman"/>
                        </a:rPr>
                        <a:t>Tends to emphasize operational aspects.</a:t>
                      </a:r>
                      <a:endParaRPr b="1" sz="16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pic>
        <p:nvPicPr>
          <p:cNvPr id="378" name="Google Shape;378;p12"/>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79" name="Google Shape;379;p1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80" name="Google Shape;380;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1" name="Google Shape;381;p1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82" name="Google Shape;382;p1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83" name="Google Shape;383;p12"/>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84" name="Google Shape;384;p1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85" name="Google Shape;385;p12"/>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386" name="Google Shape;38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87" name="Google Shape;387;p12"/>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388" name="Google Shape;388;p12"/>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89" name="Google Shape;389;p12"/>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90" name="Google Shape;390;p12"/>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91" name="Google Shape;391;p12"/>
          <p:cNvSpPr txBox="1"/>
          <p:nvPr/>
        </p:nvSpPr>
        <p:spPr>
          <a:xfrm>
            <a:off x="185691" y="1624508"/>
            <a:ext cx="8452476" cy="433965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u="sng">
                <a:solidFill>
                  <a:srgbClr val="C00000"/>
                </a:solidFill>
                <a:latin typeface="Times New Roman"/>
                <a:ea typeface="Times New Roman"/>
                <a:cs typeface="Times New Roman"/>
                <a:sym typeface="Times New Roman"/>
              </a:rPr>
              <a:t>After-action review</a:t>
            </a:r>
            <a:endParaRPr/>
          </a:p>
          <a:p>
            <a:pPr indent="0" lvl="0" marL="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An AAR is a structural discussion about an intervention that enables a team to consider and reflect on what happened, why it has happened and how to sustain strengths and improve weaknesses.</a:t>
            </a:r>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 It is a facilitated process involving key actors, in which the general principle is to be neutral and objective to ensure that the discussions stay focused on challenges, remain positive and do not evolve into self- justification. </a:t>
            </a:r>
            <a:endParaRPr b="1" sz="16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Essentially, the review should focus on questions, such as the following:</a:t>
            </a:r>
            <a:endParaRPr/>
          </a:p>
          <a:p>
            <a:pPr indent="0" lvl="0" marL="0" marR="0" rtl="0" algn="just">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996633"/>
                </a:solidFill>
                <a:latin typeface="Times New Roman"/>
                <a:ea typeface="Times New Roman"/>
                <a:cs typeface="Times New Roman"/>
                <a:sym typeface="Times New Roman"/>
              </a:rPr>
              <a:t> “What was expected versus what actually happen(ed)?”</a:t>
            </a:r>
            <a:endParaRPr/>
          </a:p>
          <a:p>
            <a:pPr indent="0" lvl="0" marL="0" marR="0" rtl="0" algn="ctr">
              <a:spcBef>
                <a:spcPts val="0"/>
              </a:spcBef>
              <a:spcAft>
                <a:spcPts val="0"/>
              </a:spcAft>
              <a:buNone/>
            </a:pPr>
            <a:r>
              <a:rPr b="1" lang="en-US" sz="2000">
                <a:solidFill>
                  <a:srgbClr val="996633"/>
                </a:solidFill>
                <a:latin typeface="Times New Roman"/>
                <a:ea typeface="Times New Roman"/>
                <a:cs typeface="Times New Roman"/>
                <a:sym typeface="Times New Roman"/>
              </a:rPr>
              <a:t>, “What went well and why?” </a:t>
            </a:r>
            <a:endParaRPr b="1" sz="2000">
              <a:solidFill>
                <a:srgbClr val="996633"/>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996633"/>
                </a:solidFill>
                <a:latin typeface="Times New Roman"/>
                <a:ea typeface="Times New Roman"/>
                <a:cs typeface="Times New Roman"/>
                <a:sym typeface="Times New Roman"/>
              </a:rPr>
              <a:t>and What could have gone better and why?”.</a:t>
            </a:r>
            <a:endParaRPr b="1" sz="2000">
              <a:solidFill>
                <a:srgbClr val="996633"/>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rgbClr val="996633"/>
                </a:solidFill>
                <a:latin typeface="Calibri"/>
                <a:ea typeface="Calibri"/>
                <a:cs typeface="Calibri"/>
                <a:sym typeface="Calibri"/>
              </a:rPr>
              <a:t> </a:t>
            </a:r>
            <a:endParaRPr sz="2400">
              <a:solidFill>
                <a:srgbClr val="996633"/>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pic>
        <p:nvPicPr>
          <p:cNvPr id="396" name="Google Shape;396;p13"/>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97" name="Google Shape;397;p1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98" name="Google Shape;398;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9" name="Google Shape;399;p1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00" name="Google Shape;400;p1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01" name="Google Shape;401;p13"/>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402" name="Google Shape;402;p1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03" name="Google Shape;403;p13"/>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404" name="Google Shape;404;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05" name="Google Shape;405;p13"/>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406" name="Google Shape;406;p13"/>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07" name="Google Shape;407;p13"/>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408" name="Google Shape;408;p13"/>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09" name="Google Shape;409;p13"/>
          <p:cNvSpPr/>
          <p:nvPr/>
        </p:nvSpPr>
        <p:spPr>
          <a:xfrm>
            <a:off x="219941" y="1563576"/>
            <a:ext cx="8315730" cy="7063472"/>
          </a:xfrm>
          <a:prstGeom prst="rect">
            <a:avLst/>
          </a:prstGeom>
          <a:noFill/>
          <a:ln>
            <a:noFill/>
          </a:ln>
        </p:spPr>
        <p:txBody>
          <a:bodyPr anchorCtr="0" anchor="t" bIns="45700" lIns="91425" spcFirstLastPara="1" rIns="91425" wrap="square" tIns="45700">
            <a:spAutoFit/>
          </a:bodyPr>
          <a:lstStyle/>
          <a:p>
            <a:pPr indent="0" lvl="0" marL="2838450" marR="0" rtl="0" algn="l">
              <a:spcBef>
                <a:spcPts val="0"/>
              </a:spcBef>
              <a:spcAft>
                <a:spcPts val="0"/>
              </a:spcAft>
              <a:buNone/>
            </a:pPr>
            <a:r>
              <a:rPr b="1" lang="en-US" sz="2000" u="sng">
                <a:solidFill>
                  <a:srgbClr val="C00000"/>
                </a:solidFill>
                <a:latin typeface="Times New Roman"/>
                <a:ea typeface="Times New Roman"/>
                <a:cs typeface="Times New Roman"/>
                <a:sym typeface="Times New Roman"/>
              </a:rPr>
              <a:t>After-action review steps</a:t>
            </a:r>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100">
                <a:solidFill>
                  <a:schemeClr val="dk1"/>
                </a:solidFill>
                <a:latin typeface="Times New Roman"/>
                <a:ea typeface="Times New Roman"/>
                <a:cs typeface="Times New Roman"/>
                <a:sym typeface="Times New Roman"/>
              </a:rPr>
              <a:t>                                              </a:t>
            </a:r>
            <a:endParaRPr/>
          </a:p>
          <a:p>
            <a:pPr indent="0" lvl="0" marL="0" marR="0" rtl="0" algn="r">
              <a:spcBef>
                <a:spcPts val="0"/>
              </a:spcBef>
              <a:spcAft>
                <a:spcPts val="0"/>
              </a:spcAft>
              <a:buNone/>
            </a:pPr>
            <a:r>
              <a:rPr b="1" lang="en-US" sz="1200">
                <a:solidFill>
                  <a:srgbClr val="996633"/>
                </a:solidFill>
                <a:latin typeface="Times New Roman"/>
                <a:ea typeface="Times New Roman"/>
                <a:cs typeface="Times New Roman"/>
                <a:sym typeface="Times New Roman"/>
              </a:rPr>
              <a:t>Reconstruct </a:t>
            </a:r>
            <a:r>
              <a:rPr b="1" lang="en-US" sz="1100">
                <a:solidFill>
                  <a:schemeClr val="dk1"/>
                </a:solidFill>
                <a:latin typeface="Times New Roman"/>
                <a:ea typeface="Times New Roman"/>
                <a:cs typeface="Times New Roman"/>
                <a:sym typeface="Times New Roman"/>
              </a:rPr>
              <a:t>timeline</a:t>
            </a:r>
            <a:endParaRPr b="1" sz="11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100">
                <a:solidFill>
                  <a:schemeClr val="dk1"/>
                </a:solidFill>
                <a:latin typeface="Times New Roman"/>
                <a:ea typeface="Times New Roman"/>
                <a:cs typeface="Times New Roman"/>
                <a:sym typeface="Times New Roman"/>
              </a:rPr>
              <a:t>                                                                                                                                                                                   Timelines of key events,                                                                                                                                                                          </a:t>
            </a:r>
            <a:r>
              <a:rPr b="1" lang="en-US" sz="1200">
                <a:solidFill>
                  <a:srgbClr val="996633"/>
                </a:solidFill>
                <a:latin typeface="Times New Roman"/>
                <a:ea typeface="Times New Roman"/>
                <a:cs typeface="Times New Roman"/>
                <a:sym typeface="Times New Roman"/>
              </a:rPr>
              <a:t>Identify </a:t>
            </a:r>
            <a:r>
              <a:rPr b="1" lang="en-US" sz="1100">
                <a:solidFill>
                  <a:schemeClr val="dk1"/>
                </a:solidFill>
                <a:latin typeface="Times New Roman"/>
                <a:ea typeface="Times New Roman"/>
                <a:cs typeface="Times New Roman"/>
                <a:sym typeface="Times New Roman"/>
              </a:rPr>
              <a:t>What could have gone better and why?</a:t>
            </a:r>
            <a:endParaRPr b="1" sz="1100" u="sng">
              <a:solidFill>
                <a:srgbClr val="C0000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200">
                <a:solidFill>
                  <a:srgbClr val="996633"/>
                </a:solidFill>
                <a:latin typeface="Times New Roman"/>
                <a:ea typeface="Times New Roman"/>
                <a:cs typeface="Times New Roman"/>
                <a:sym typeface="Times New Roman"/>
              </a:rPr>
              <a:t>Brainstorm</a:t>
            </a:r>
            <a:r>
              <a:rPr b="1" lang="en-US" sz="1100">
                <a:solidFill>
                  <a:schemeClr val="dk1"/>
                </a:solidFill>
                <a:latin typeface="Times New Roman"/>
                <a:ea typeface="Times New Roman"/>
                <a:cs typeface="Times New Roman"/>
                <a:sym typeface="Times New Roman"/>
              </a:rPr>
              <a:t> understanding</a:t>
            </a:r>
            <a:endParaRPr b="1" sz="1100">
              <a:solidFill>
                <a:schemeClr val="dk1"/>
              </a:solidFill>
              <a:latin typeface="Times New Roman"/>
              <a:ea typeface="Times New Roman"/>
              <a:cs typeface="Times New Roman"/>
              <a:sym typeface="Times New Roman"/>
            </a:endParaRPr>
          </a:p>
          <a:p>
            <a:pPr indent="-285750" lvl="1" marL="742950" marR="0" rtl="0" algn="l">
              <a:spcBef>
                <a:spcPts val="0"/>
              </a:spcBef>
              <a:spcAft>
                <a:spcPts val="0"/>
              </a:spcAft>
              <a:buClr>
                <a:schemeClr val="dk1"/>
              </a:buClr>
              <a:buSzPts val="1100"/>
              <a:buFont typeface="Noto Sans Symbols"/>
              <a:buChar char="✔"/>
            </a:pPr>
            <a:r>
              <a:rPr b="1" i="0" lang="en-US" sz="1100" u="none" cap="none" strike="noStrike">
                <a:solidFill>
                  <a:schemeClr val="dk1"/>
                </a:solidFill>
                <a:latin typeface="Times New Roman"/>
                <a:ea typeface="Times New Roman"/>
                <a:cs typeface="Times New Roman"/>
                <a:sym typeface="Times New Roman"/>
              </a:rPr>
              <a:t>Objective</a:t>
            </a:r>
            <a:endParaRPr b="1" i="0" sz="1100" u="none" cap="none" strike="noStrike">
              <a:solidFill>
                <a:schemeClr val="dk1"/>
              </a:solidFill>
              <a:latin typeface="Times New Roman"/>
              <a:ea typeface="Times New Roman"/>
              <a:cs typeface="Times New Roman"/>
              <a:sym typeface="Times New Roman"/>
            </a:endParaRPr>
          </a:p>
          <a:p>
            <a:pPr indent="-285750" lvl="1" marL="742950" marR="0" rtl="0" algn="l">
              <a:spcBef>
                <a:spcPts val="0"/>
              </a:spcBef>
              <a:spcAft>
                <a:spcPts val="0"/>
              </a:spcAft>
              <a:buClr>
                <a:schemeClr val="dk1"/>
              </a:buClr>
              <a:buSzPts val="1100"/>
              <a:buFont typeface="Noto Sans Symbols"/>
              <a:buChar char="✔"/>
            </a:pPr>
            <a:r>
              <a:rPr b="1" i="0" lang="en-US" sz="1100" u="none" cap="none" strike="noStrike">
                <a:solidFill>
                  <a:schemeClr val="dk1"/>
                </a:solidFill>
                <a:latin typeface="Times New Roman"/>
                <a:ea typeface="Times New Roman"/>
                <a:cs typeface="Times New Roman"/>
                <a:sym typeface="Times New Roman"/>
              </a:rPr>
              <a:t>Intent</a:t>
            </a:r>
            <a:endParaRPr b="1" i="0" sz="11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b="1" sz="3600" u="sng">
              <a:solidFill>
                <a:srgbClr val="C00000"/>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400" u="sng">
              <a:solidFill>
                <a:srgbClr val="996633"/>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200">
                <a:solidFill>
                  <a:srgbClr val="996633"/>
                </a:solidFill>
                <a:latin typeface="Times New Roman"/>
                <a:ea typeface="Times New Roman"/>
                <a:cs typeface="Times New Roman"/>
                <a:sym typeface="Times New Roman"/>
              </a:rPr>
              <a:t>Asked to vote</a:t>
            </a:r>
            <a:endParaRPr/>
          </a:p>
          <a:p>
            <a:pPr indent="0" lvl="0" marL="0" marR="0" rtl="0" algn="l">
              <a:spcBef>
                <a:spcPts val="0"/>
              </a:spcBef>
              <a:spcAft>
                <a:spcPts val="0"/>
              </a:spcAft>
              <a:buNone/>
            </a:pPr>
            <a:r>
              <a:t/>
            </a:r>
            <a:endParaRPr b="1" sz="1200">
              <a:solidFill>
                <a:srgbClr val="996633"/>
              </a:solidFill>
              <a:latin typeface="Times New Roman"/>
              <a:ea typeface="Times New Roman"/>
              <a:cs typeface="Times New Roman"/>
              <a:sym typeface="Times New Roman"/>
            </a:endParaRPr>
          </a:p>
          <a:p>
            <a:pPr indent="0" lvl="1" marL="457200" marR="0" rtl="0" algn="l">
              <a:spcBef>
                <a:spcPts val="0"/>
              </a:spcBef>
              <a:spcAft>
                <a:spcPts val="0"/>
              </a:spcAft>
              <a:buNone/>
            </a:pPr>
            <a:r>
              <a:rPr b="1" i="0" lang="en-US" sz="1100" u="none" cap="none" strike="noStrike">
                <a:solidFill>
                  <a:schemeClr val="dk1"/>
                </a:solidFill>
                <a:latin typeface="Times New Roman"/>
                <a:ea typeface="Times New Roman"/>
                <a:cs typeface="Times New Roman"/>
                <a:sym typeface="Times New Roman"/>
              </a:rPr>
              <a:t>The three most important lessons</a:t>
            </a:r>
            <a:endParaRPr b="1" i="0" sz="2000" u="sng" cap="none" strike="noStrike">
              <a:solidFill>
                <a:srgbClr val="C00000"/>
              </a:solidFill>
              <a:latin typeface="Times New Roman"/>
              <a:ea typeface="Times New Roman"/>
              <a:cs typeface="Times New Roman"/>
              <a:sym typeface="Times New Roman"/>
            </a:endParaRPr>
          </a:p>
          <a:p>
            <a:pPr indent="0" lvl="0" marL="0" marR="0" rtl="0" algn="r">
              <a:spcBef>
                <a:spcPts val="0"/>
              </a:spcBef>
              <a:spcAft>
                <a:spcPts val="0"/>
              </a:spcAft>
              <a:buNone/>
            </a:pPr>
            <a:r>
              <a:rPr b="1" lang="en-US" sz="1200">
                <a:solidFill>
                  <a:srgbClr val="996633"/>
                </a:solidFill>
                <a:latin typeface="Times New Roman"/>
                <a:ea typeface="Times New Roman"/>
                <a:cs typeface="Times New Roman"/>
                <a:sym typeface="Times New Roman"/>
              </a:rPr>
              <a:t>Summarize conclusions into lessons learned</a:t>
            </a:r>
            <a:endParaRPr b="1" sz="1200">
              <a:solidFill>
                <a:srgbClr val="996633"/>
              </a:solidFill>
              <a:latin typeface="Times New Roman"/>
              <a:ea typeface="Times New Roman"/>
              <a:cs typeface="Times New Roman"/>
              <a:sym typeface="Times New Roman"/>
            </a:endParaRPr>
          </a:p>
          <a:p>
            <a:pPr indent="0" lvl="0" marL="0" marR="0" rtl="0" algn="r">
              <a:spcBef>
                <a:spcPts val="0"/>
              </a:spcBef>
              <a:spcAft>
                <a:spcPts val="0"/>
              </a:spcAft>
              <a:buNone/>
            </a:pPr>
            <a:r>
              <a:rPr b="1" lang="en-US" sz="1100">
                <a:solidFill>
                  <a:schemeClr val="dk1"/>
                </a:solidFill>
                <a:latin typeface="Times New Roman"/>
                <a:ea typeface="Times New Roman"/>
                <a:cs typeface="Times New Roman"/>
                <a:sym typeface="Times New Roman"/>
              </a:rPr>
              <a:t>What could be done better next time?</a:t>
            </a:r>
            <a:endParaRPr b="1" sz="1100">
              <a:solidFill>
                <a:schemeClr val="dk1"/>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283845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p:txBody>
      </p:sp>
      <p:sp>
        <p:nvSpPr>
          <p:cNvPr id="410" name="Google Shape;410;p13"/>
          <p:cNvSpPr/>
          <p:nvPr/>
        </p:nvSpPr>
        <p:spPr>
          <a:xfrm>
            <a:off x="1070228" y="1907176"/>
            <a:ext cx="784697" cy="955219"/>
          </a:xfrm>
          <a:custGeom>
            <a:rect b="b" l="l" r="r" t="t"/>
            <a:pathLst>
              <a:path extrusionOk="0" h="1068" w="908">
                <a:moveTo>
                  <a:pt x="401" y="0"/>
                </a:moveTo>
                <a:lnTo>
                  <a:pt x="330" y="6"/>
                </a:lnTo>
                <a:lnTo>
                  <a:pt x="261" y="26"/>
                </a:lnTo>
                <a:lnTo>
                  <a:pt x="196" y="56"/>
                </a:lnTo>
                <a:lnTo>
                  <a:pt x="137" y="98"/>
                </a:lnTo>
                <a:lnTo>
                  <a:pt x="87" y="150"/>
                </a:lnTo>
                <a:lnTo>
                  <a:pt x="48" y="208"/>
                </a:lnTo>
                <a:lnTo>
                  <a:pt x="20" y="272"/>
                </a:lnTo>
                <a:lnTo>
                  <a:pt x="3" y="342"/>
                </a:lnTo>
                <a:lnTo>
                  <a:pt x="0" y="410"/>
                </a:lnTo>
                <a:lnTo>
                  <a:pt x="0" y="416"/>
                </a:lnTo>
                <a:lnTo>
                  <a:pt x="6" y="488"/>
                </a:lnTo>
                <a:lnTo>
                  <a:pt x="26" y="560"/>
                </a:lnTo>
                <a:lnTo>
                  <a:pt x="58" y="626"/>
                </a:lnTo>
                <a:lnTo>
                  <a:pt x="102" y="684"/>
                </a:lnTo>
                <a:lnTo>
                  <a:pt x="157" y="736"/>
                </a:lnTo>
                <a:lnTo>
                  <a:pt x="157" y="1068"/>
                </a:lnTo>
                <a:lnTo>
                  <a:pt x="579" y="1068"/>
                </a:lnTo>
                <a:lnTo>
                  <a:pt x="579" y="910"/>
                </a:lnTo>
                <a:lnTo>
                  <a:pt x="644" y="910"/>
                </a:lnTo>
                <a:lnTo>
                  <a:pt x="676" y="908"/>
                </a:lnTo>
                <a:lnTo>
                  <a:pt x="705" y="898"/>
                </a:lnTo>
                <a:lnTo>
                  <a:pt x="732" y="884"/>
                </a:lnTo>
                <a:lnTo>
                  <a:pt x="756" y="864"/>
                </a:lnTo>
                <a:lnTo>
                  <a:pt x="776" y="840"/>
                </a:lnTo>
                <a:lnTo>
                  <a:pt x="790" y="812"/>
                </a:lnTo>
                <a:lnTo>
                  <a:pt x="799" y="782"/>
                </a:lnTo>
                <a:lnTo>
                  <a:pt x="802" y="752"/>
                </a:lnTo>
                <a:lnTo>
                  <a:pt x="802" y="672"/>
                </a:lnTo>
                <a:lnTo>
                  <a:pt x="861" y="672"/>
                </a:lnTo>
                <a:lnTo>
                  <a:pt x="885" y="662"/>
                </a:lnTo>
                <a:lnTo>
                  <a:pt x="902" y="642"/>
                </a:lnTo>
                <a:lnTo>
                  <a:pt x="905" y="628"/>
                </a:lnTo>
                <a:lnTo>
                  <a:pt x="253" y="628"/>
                </a:lnTo>
                <a:lnTo>
                  <a:pt x="246" y="570"/>
                </a:lnTo>
                <a:lnTo>
                  <a:pt x="229" y="538"/>
                </a:lnTo>
                <a:lnTo>
                  <a:pt x="210" y="526"/>
                </a:lnTo>
                <a:lnTo>
                  <a:pt x="200" y="522"/>
                </a:lnTo>
                <a:lnTo>
                  <a:pt x="180" y="514"/>
                </a:lnTo>
                <a:lnTo>
                  <a:pt x="155" y="496"/>
                </a:lnTo>
                <a:lnTo>
                  <a:pt x="131" y="468"/>
                </a:lnTo>
                <a:lnTo>
                  <a:pt x="116" y="432"/>
                </a:lnTo>
                <a:lnTo>
                  <a:pt x="114" y="430"/>
                </a:lnTo>
                <a:lnTo>
                  <a:pt x="114" y="422"/>
                </a:lnTo>
                <a:lnTo>
                  <a:pt x="102" y="396"/>
                </a:lnTo>
                <a:lnTo>
                  <a:pt x="98" y="368"/>
                </a:lnTo>
                <a:lnTo>
                  <a:pt x="104" y="340"/>
                </a:lnTo>
                <a:lnTo>
                  <a:pt x="118" y="316"/>
                </a:lnTo>
                <a:lnTo>
                  <a:pt x="116" y="306"/>
                </a:lnTo>
                <a:lnTo>
                  <a:pt x="114" y="298"/>
                </a:lnTo>
                <a:lnTo>
                  <a:pt x="114" y="288"/>
                </a:lnTo>
                <a:lnTo>
                  <a:pt x="120" y="258"/>
                </a:lnTo>
                <a:lnTo>
                  <a:pt x="135" y="230"/>
                </a:lnTo>
                <a:lnTo>
                  <a:pt x="158" y="210"/>
                </a:lnTo>
                <a:lnTo>
                  <a:pt x="188" y="200"/>
                </a:lnTo>
                <a:lnTo>
                  <a:pt x="202" y="174"/>
                </a:lnTo>
                <a:lnTo>
                  <a:pt x="222" y="154"/>
                </a:lnTo>
                <a:lnTo>
                  <a:pt x="247" y="142"/>
                </a:lnTo>
                <a:lnTo>
                  <a:pt x="275" y="138"/>
                </a:lnTo>
                <a:lnTo>
                  <a:pt x="298" y="138"/>
                </a:lnTo>
                <a:lnTo>
                  <a:pt x="309" y="128"/>
                </a:lnTo>
                <a:lnTo>
                  <a:pt x="324" y="118"/>
                </a:lnTo>
                <a:lnTo>
                  <a:pt x="342" y="112"/>
                </a:lnTo>
                <a:lnTo>
                  <a:pt x="360" y="108"/>
                </a:lnTo>
                <a:lnTo>
                  <a:pt x="674" y="108"/>
                </a:lnTo>
                <a:lnTo>
                  <a:pt x="665" y="98"/>
                </a:lnTo>
                <a:lnTo>
                  <a:pt x="606" y="56"/>
                </a:lnTo>
                <a:lnTo>
                  <a:pt x="540" y="26"/>
                </a:lnTo>
                <a:lnTo>
                  <a:pt x="471" y="6"/>
                </a:lnTo>
                <a:lnTo>
                  <a:pt x="401" y="0"/>
                </a:lnTo>
                <a:close/>
                <a:moveTo>
                  <a:pt x="288" y="434"/>
                </a:moveTo>
                <a:lnTo>
                  <a:pt x="244" y="434"/>
                </a:lnTo>
                <a:lnTo>
                  <a:pt x="252" y="442"/>
                </a:lnTo>
                <a:lnTo>
                  <a:pt x="277" y="458"/>
                </a:lnTo>
                <a:lnTo>
                  <a:pt x="286" y="466"/>
                </a:lnTo>
                <a:lnTo>
                  <a:pt x="295" y="472"/>
                </a:lnTo>
                <a:lnTo>
                  <a:pt x="303" y="482"/>
                </a:lnTo>
                <a:lnTo>
                  <a:pt x="310" y="494"/>
                </a:lnTo>
                <a:lnTo>
                  <a:pt x="313" y="512"/>
                </a:lnTo>
                <a:lnTo>
                  <a:pt x="314" y="530"/>
                </a:lnTo>
                <a:lnTo>
                  <a:pt x="315" y="628"/>
                </a:lnTo>
                <a:lnTo>
                  <a:pt x="339" y="628"/>
                </a:lnTo>
                <a:lnTo>
                  <a:pt x="339" y="528"/>
                </a:lnTo>
                <a:lnTo>
                  <a:pt x="337" y="504"/>
                </a:lnTo>
                <a:lnTo>
                  <a:pt x="331" y="482"/>
                </a:lnTo>
                <a:lnTo>
                  <a:pt x="320" y="462"/>
                </a:lnTo>
                <a:lnTo>
                  <a:pt x="311" y="454"/>
                </a:lnTo>
                <a:lnTo>
                  <a:pt x="301" y="444"/>
                </a:lnTo>
                <a:lnTo>
                  <a:pt x="291" y="436"/>
                </a:lnTo>
                <a:lnTo>
                  <a:pt x="288" y="434"/>
                </a:lnTo>
                <a:close/>
                <a:moveTo>
                  <a:pt x="684" y="118"/>
                </a:moveTo>
                <a:lnTo>
                  <a:pt x="488" y="118"/>
                </a:lnTo>
                <a:lnTo>
                  <a:pt x="508" y="120"/>
                </a:lnTo>
                <a:lnTo>
                  <a:pt x="528" y="130"/>
                </a:lnTo>
                <a:lnTo>
                  <a:pt x="545" y="142"/>
                </a:lnTo>
                <a:lnTo>
                  <a:pt x="558" y="158"/>
                </a:lnTo>
                <a:lnTo>
                  <a:pt x="567" y="176"/>
                </a:lnTo>
                <a:lnTo>
                  <a:pt x="572" y="176"/>
                </a:lnTo>
                <a:lnTo>
                  <a:pt x="608" y="184"/>
                </a:lnTo>
                <a:lnTo>
                  <a:pt x="637" y="204"/>
                </a:lnTo>
                <a:lnTo>
                  <a:pt x="656" y="232"/>
                </a:lnTo>
                <a:lnTo>
                  <a:pt x="664" y="268"/>
                </a:lnTo>
                <a:lnTo>
                  <a:pt x="664" y="272"/>
                </a:lnTo>
                <a:lnTo>
                  <a:pt x="685" y="288"/>
                </a:lnTo>
                <a:lnTo>
                  <a:pt x="700" y="308"/>
                </a:lnTo>
                <a:lnTo>
                  <a:pt x="708" y="332"/>
                </a:lnTo>
                <a:lnTo>
                  <a:pt x="710" y="358"/>
                </a:lnTo>
                <a:lnTo>
                  <a:pt x="696" y="390"/>
                </a:lnTo>
                <a:lnTo>
                  <a:pt x="674" y="416"/>
                </a:lnTo>
                <a:lnTo>
                  <a:pt x="644" y="434"/>
                </a:lnTo>
                <a:lnTo>
                  <a:pt x="610" y="438"/>
                </a:lnTo>
                <a:lnTo>
                  <a:pt x="491" y="438"/>
                </a:lnTo>
                <a:lnTo>
                  <a:pt x="455" y="446"/>
                </a:lnTo>
                <a:lnTo>
                  <a:pt x="426" y="466"/>
                </a:lnTo>
                <a:lnTo>
                  <a:pt x="406" y="494"/>
                </a:lnTo>
                <a:lnTo>
                  <a:pt x="399" y="530"/>
                </a:lnTo>
                <a:lnTo>
                  <a:pt x="399" y="628"/>
                </a:lnTo>
                <a:lnTo>
                  <a:pt x="905" y="628"/>
                </a:lnTo>
                <a:lnTo>
                  <a:pt x="907" y="614"/>
                </a:lnTo>
                <a:lnTo>
                  <a:pt x="894" y="578"/>
                </a:lnTo>
                <a:lnTo>
                  <a:pt x="802" y="420"/>
                </a:lnTo>
                <a:lnTo>
                  <a:pt x="802" y="414"/>
                </a:lnTo>
                <a:lnTo>
                  <a:pt x="798" y="342"/>
                </a:lnTo>
                <a:lnTo>
                  <a:pt x="781" y="272"/>
                </a:lnTo>
                <a:lnTo>
                  <a:pt x="753" y="208"/>
                </a:lnTo>
                <a:lnTo>
                  <a:pt x="714" y="150"/>
                </a:lnTo>
                <a:lnTo>
                  <a:pt x="684" y="118"/>
                </a:lnTo>
                <a:close/>
                <a:moveTo>
                  <a:pt x="176" y="262"/>
                </a:moveTo>
                <a:lnTo>
                  <a:pt x="170" y="262"/>
                </a:lnTo>
                <a:lnTo>
                  <a:pt x="162" y="270"/>
                </a:lnTo>
                <a:lnTo>
                  <a:pt x="160" y="276"/>
                </a:lnTo>
                <a:lnTo>
                  <a:pt x="162" y="282"/>
                </a:lnTo>
                <a:lnTo>
                  <a:pt x="165" y="292"/>
                </a:lnTo>
                <a:lnTo>
                  <a:pt x="168" y="304"/>
                </a:lnTo>
                <a:lnTo>
                  <a:pt x="172" y="314"/>
                </a:lnTo>
                <a:lnTo>
                  <a:pt x="177" y="326"/>
                </a:lnTo>
                <a:lnTo>
                  <a:pt x="184" y="334"/>
                </a:lnTo>
                <a:lnTo>
                  <a:pt x="191" y="342"/>
                </a:lnTo>
                <a:lnTo>
                  <a:pt x="200" y="350"/>
                </a:lnTo>
                <a:lnTo>
                  <a:pt x="210" y="356"/>
                </a:lnTo>
                <a:lnTo>
                  <a:pt x="212" y="370"/>
                </a:lnTo>
                <a:lnTo>
                  <a:pt x="216" y="384"/>
                </a:lnTo>
                <a:lnTo>
                  <a:pt x="221" y="398"/>
                </a:lnTo>
                <a:lnTo>
                  <a:pt x="228" y="410"/>
                </a:lnTo>
                <a:lnTo>
                  <a:pt x="220" y="420"/>
                </a:lnTo>
                <a:lnTo>
                  <a:pt x="212" y="426"/>
                </a:lnTo>
                <a:lnTo>
                  <a:pt x="203" y="434"/>
                </a:lnTo>
                <a:lnTo>
                  <a:pt x="193" y="440"/>
                </a:lnTo>
                <a:lnTo>
                  <a:pt x="189" y="442"/>
                </a:lnTo>
                <a:lnTo>
                  <a:pt x="186" y="448"/>
                </a:lnTo>
                <a:lnTo>
                  <a:pt x="185" y="454"/>
                </a:lnTo>
                <a:lnTo>
                  <a:pt x="185" y="458"/>
                </a:lnTo>
                <a:lnTo>
                  <a:pt x="188" y="464"/>
                </a:lnTo>
                <a:lnTo>
                  <a:pt x="198" y="470"/>
                </a:lnTo>
                <a:lnTo>
                  <a:pt x="204" y="470"/>
                </a:lnTo>
                <a:lnTo>
                  <a:pt x="208" y="466"/>
                </a:lnTo>
                <a:lnTo>
                  <a:pt x="218" y="458"/>
                </a:lnTo>
                <a:lnTo>
                  <a:pt x="227" y="450"/>
                </a:lnTo>
                <a:lnTo>
                  <a:pt x="236" y="444"/>
                </a:lnTo>
                <a:lnTo>
                  <a:pt x="244" y="434"/>
                </a:lnTo>
                <a:lnTo>
                  <a:pt x="288" y="434"/>
                </a:lnTo>
                <a:lnTo>
                  <a:pt x="280" y="428"/>
                </a:lnTo>
                <a:lnTo>
                  <a:pt x="269" y="422"/>
                </a:lnTo>
                <a:lnTo>
                  <a:pt x="259" y="414"/>
                </a:lnTo>
                <a:lnTo>
                  <a:pt x="247" y="398"/>
                </a:lnTo>
                <a:lnTo>
                  <a:pt x="241" y="384"/>
                </a:lnTo>
                <a:lnTo>
                  <a:pt x="253" y="380"/>
                </a:lnTo>
                <a:lnTo>
                  <a:pt x="278" y="376"/>
                </a:lnTo>
                <a:lnTo>
                  <a:pt x="301" y="376"/>
                </a:lnTo>
                <a:lnTo>
                  <a:pt x="305" y="372"/>
                </a:lnTo>
                <a:lnTo>
                  <a:pt x="305" y="364"/>
                </a:lnTo>
                <a:lnTo>
                  <a:pt x="307" y="356"/>
                </a:lnTo>
                <a:lnTo>
                  <a:pt x="305" y="354"/>
                </a:lnTo>
                <a:lnTo>
                  <a:pt x="233" y="354"/>
                </a:lnTo>
                <a:lnTo>
                  <a:pt x="233" y="348"/>
                </a:lnTo>
                <a:lnTo>
                  <a:pt x="232" y="346"/>
                </a:lnTo>
                <a:lnTo>
                  <a:pt x="231" y="334"/>
                </a:lnTo>
                <a:lnTo>
                  <a:pt x="233" y="322"/>
                </a:lnTo>
                <a:lnTo>
                  <a:pt x="208" y="322"/>
                </a:lnTo>
                <a:lnTo>
                  <a:pt x="202" y="316"/>
                </a:lnTo>
                <a:lnTo>
                  <a:pt x="201" y="312"/>
                </a:lnTo>
                <a:lnTo>
                  <a:pt x="196" y="302"/>
                </a:lnTo>
                <a:lnTo>
                  <a:pt x="192" y="288"/>
                </a:lnTo>
                <a:lnTo>
                  <a:pt x="190" y="276"/>
                </a:lnTo>
                <a:lnTo>
                  <a:pt x="189" y="270"/>
                </a:lnTo>
                <a:lnTo>
                  <a:pt x="185" y="266"/>
                </a:lnTo>
                <a:lnTo>
                  <a:pt x="181" y="264"/>
                </a:lnTo>
                <a:lnTo>
                  <a:pt x="176" y="262"/>
                </a:lnTo>
                <a:close/>
                <a:moveTo>
                  <a:pt x="497" y="272"/>
                </a:moveTo>
                <a:lnTo>
                  <a:pt x="452" y="272"/>
                </a:lnTo>
                <a:lnTo>
                  <a:pt x="466" y="286"/>
                </a:lnTo>
                <a:lnTo>
                  <a:pt x="482" y="298"/>
                </a:lnTo>
                <a:lnTo>
                  <a:pt x="500" y="308"/>
                </a:lnTo>
                <a:lnTo>
                  <a:pt x="519" y="314"/>
                </a:lnTo>
                <a:lnTo>
                  <a:pt x="544" y="328"/>
                </a:lnTo>
                <a:lnTo>
                  <a:pt x="565" y="346"/>
                </a:lnTo>
                <a:lnTo>
                  <a:pt x="580" y="366"/>
                </a:lnTo>
                <a:lnTo>
                  <a:pt x="586" y="392"/>
                </a:lnTo>
                <a:lnTo>
                  <a:pt x="586" y="398"/>
                </a:lnTo>
                <a:lnTo>
                  <a:pt x="588" y="404"/>
                </a:lnTo>
                <a:lnTo>
                  <a:pt x="592" y="406"/>
                </a:lnTo>
                <a:lnTo>
                  <a:pt x="598" y="410"/>
                </a:lnTo>
                <a:lnTo>
                  <a:pt x="603" y="410"/>
                </a:lnTo>
                <a:lnTo>
                  <a:pt x="614" y="404"/>
                </a:lnTo>
                <a:lnTo>
                  <a:pt x="616" y="398"/>
                </a:lnTo>
                <a:lnTo>
                  <a:pt x="615" y="392"/>
                </a:lnTo>
                <a:lnTo>
                  <a:pt x="612" y="370"/>
                </a:lnTo>
                <a:lnTo>
                  <a:pt x="605" y="350"/>
                </a:lnTo>
                <a:lnTo>
                  <a:pt x="594" y="334"/>
                </a:lnTo>
                <a:lnTo>
                  <a:pt x="579" y="318"/>
                </a:lnTo>
                <a:lnTo>
                  <a:pt x="592" y="316"/>
                </a:lnTo>
                <a:lnTo>
                  <a:pt x="605" y="310"/>
                </a:lnTo>
                <a:lnTo>
                  <a:pt x="616" y="304"/>
                </a:lnTo>
                <a:lnTo>
                  <a:pt x="626" y="294"/>
                </a:lnTo>
                <a:lnTo>
                  <a:pt x="631" y="288"/>
                </a:lnTo>
                <a:lnTo>
                  <a:pt x="554" y="288"/>
                </a:lnTo>
                <a:lnTo>
                  <a:pt x="535" y="286"/>
                </a:lnTo>
                <a:lnTo>
                  <a:pt x="516" y="282"/>
                </a:lnTo>
                <a:lnTo>
                  <a:pt x="499" y="274"/>
                </a:lnTo>
                <a:lnTo>
                  <a:pt x="497" y="272"/>
                </a:lnTo>
                <a:close/>
                <a:moveTo>
                  <a:pt x="496" y="256"/>
                </a:moveTo>
                <a:lnTo>
                  <a:pt x="320" y="256"/>
                </a:lnTo>
                <a:lnTo>
                  <a:pt x="327" y="258"/>
                </a:lnTo>
                <a:lnTo>
                  <a:pt x="337" y="260"/>
                </a:lnTo>
                <a:lnTo>
                  <a:pt x="344" y="262"/>
                </a:lnTo>
                <a:lnTo>
                  <a:pt x="352" y="262"/>
                </a:lnTo>
                <a:lnTo>
                  <a:pt x="361" y="276"/>
                </a:lnTo>
                <a:lnTo>
                  <a:pt x="367" y="288"/>
                </a:lnTo>
                <a:lnTo>
                  <a:pt x="370" y="304"/>
                </a:lnTo>
                <a:lnTo>
                  <a:pt x="371" y="318"/>
                </a:lnTo>
                <a:lnTo>
                  <a:pt x="368" y="334"/>
                </a:lnTo>
                <a:lnTo>
                  <a:pt x="363" y="346"/>
                </a:lnTo>
                <a:lnTo>
                  <a:pt x="355" y="360"/>
                </a:lnTo>
                <a:lnTo>
                  <a:pt x="344" y="370"/>
                </a:lnTo>
                <a:lnTo>
                  <a:pt x="339" y="376"/>
                </a:lnTo>
                <a:lnTo>
                  <a:pt x="337" y="386"/>
                </a:lnTo>
                <a:lnTo>
                  <a:pt x="348" y="398"/>
                </a:lnTo>
                <a:lnTo>
                  <a:pt x="356" y="398"/>
                </a:lnTo>
                <a:lnTo>
                  <a:pt x="363" y="394"/>
                </a:lnTo>
                <a:lnTo>
                  <a:pt x="372" y="386"/>
                </a:lnTo>
                <a:lnTo>
                  <a:pt x="380" y="376"/>
                </a:lnTo>
                <a:lnTo>
                  <a:pt x="385" y="366"/>
                </a:lnTo>
                <a:lnTo>
                  <a:pt x="387" y="366"/>
                </a:lnTo>
                <a:lnTo>
                  <a:pt x="420" y="358"/>
                </a:lnTo>
                <a:lnTo>
                  <a:pt x="437" y="352"/>
                </a:lnTo>
                <a:lnTo>
                  <a:pt x="452" y="346"/>
                </a:lnTo>
                <a:lnTo>
                  <a:pt x="457" y="340"/>
                </a:lnTo>
                <a:lnTo>
                  <a:pt x="459" y="334"/>
                </a:lnTo>
                <a:lnTo>
                  <a:pt x="397" y="334"/>
                </a:lnTo>
                <a:lnTo>
                  <a:pt x="400" y="326"/>
                </a:lnTo>
                <a:lnTo>
                  <a:pt x="400" y="308"/>
                </a:lnTo>
                <a:lnTo>
                  <a:pt x="399" y="296"/>
                </a:lnTo>
                <a:lnTo>
                  <a:pt x="396" y="284"/>
                </a:lnTo>
                <a:lnTo>
                  <a:pt x="392" y="272"/>
                </a:lnTo>
                <a:lnTo>
                  <a:pt x="497" y="272"/>
                </a:lnTo>
                <a:lnTo>
                  <a:pt x="484" y="262"/>
                </a:lnTo>
                <a:lnTo>
                  <a:pt x="496" y="256"/>
                </a:lnTo>
                <a:close/>
                <a:moveTo>
                  <a:pt x="301" y="376"/>
                </a:moveTo>
                <a:lnTo>
                  <a:pt x="278" y="376"/>
                </a:lnTo>
                <a:lnTo>
                  <a:pt x="291" y="378"/>
                </a:lnTo>
                <a:lnTo>
                  <a:pt x="299" y="378"/>
                </a:lnTo>
                <a:lnTo>
                  <a:pt x="301" y="376"/>
                </a:lnTo>
                <a:close/>
                <a:moveTo>
                  <a:pt x="295" y="346"/>
                </a:moveTo>
                <a:lnTo>
                  <a:pt x="264" y="346"/>
                </a:lnTo>
                <a:lnTo>
                  <a:pt x="248" y="348"/>
                </a:lnTo>
                <a:lnTo>
                  <a:pt x="233" y="354"/>
                </a:lnTo>
                <a:lnTo>
                  <a:pt x="305" y="354"/>
                </a:lnTo>
                <a:lnTo>
                  <a:pt x="301" y="350"/>
                </a:lnTo>
                <a:lnTo>
                  <a:pt x="295" y="346"/>
                </a:lnTo>
                <a:close/>
                <a:moveTo>
                  <a:pt x="451" y="318"/>
                </a:moveTo>
                <a:lnTo>
                  <a:pt x="443" y="318"/>
                </a:lnTo>
                <a:lnTo>
                  <a:pt x="436" y="322"/>
                </a:lnTo>
                <a:lnTo>
                  <a:pt x="427" y="326"/>
                </a:lnTo>
                <a:lnTo>
                  <a:pt x="418" y="330"/>
                </a:lnTo>
                <a:lnTo>
                  <a:pt x="408" y="332"/>
                </a:lnTo>
                <a:lnTo>
                  <a:pt x="397" y="334"/>
                </a:lnTo>
                <a:lnTo>
                  <a:pt x="459" y="334"/>
                </a:lnTo>
                <a:lnTo>
                  <a:pt x="460" y="332"/>
                </a:lnTo>
                <a:lnTo>
                  <a:pt x="459" y="328"/>
                </a:lnTo>
                <a:lnTo>
                  <a:pt x="456" y="326"/>
                </a:lnTo>
                <a:lnTo>
                  <a:pt x="451" y="318"/>
                </a:lnTo>
                <a:close/>
                <a:moveTo>
                  <a:pt x="244" y="192"/>
                </a:moveTo>
                <a:lnTo>
                  <a:pt x="239" y="194"/>
                </a:lnTo>
                <a:lnTo>
                  <a:pt x="231" y="202"/>
                </a:lnTo>
                <a:lnTo>
                  <a:pt x="229" y="208"/>
                </a:lnTo>
                <a:lnTo>
                  <a:pt x="232" y="220"/>
                </a:lnTo>
                <a:lnTo>
                  <a:pt x="236" y="224"/>
                </a:lnTo>
                <a:lnTo>
                  <a:pt x="243" y="224"/>
                </a:lnTo>
                <a:lnTo>
                  <a:pt x="253" y="228"/>
                </a:lnTo>
                <a:lnTo>
                  <a:pt x="261" y="236"/>
                </a:lnTo>
                <a:lnTo>
                  <a:pt x="267" y="244"/>
                </a:lnTo>
                <a:lnTo>
                  <a:pt x="267" y="246"/>
                </a:lnTo>
                <a:lnTo>
                  <a:pt x="249" y="256"/>
                </a:lnTo>
                <a:lnTo>
                  <a:pt x="233" y="268"/>
                </a:lnTo>
                <a:lnTo>
                  <a:pt x="221" y="284"/>
                </a:lnTo>
                <a:lnTo>
                  <a:pt x="209" y="308"/>
                </a:lnTo>
                <a:lnTo>
                  <a:pt x="208" y="314"/>
                </a:lnTo>
                <a:lnTo>
                  <a:pt x="208" y="322"/>
                </a:lnTo>
                <a:lnTo>
                  <a:pt x="233" y="322"/>
                </a:lnTo>
                <a:lnTo>
                  <a:pt x="236" y="310"/>
                </a:lnTo>
                <a:lnTo>
                  <a:pt x="247" y="292"/>
                </a:lnTo>
                <a:lnTo>
                  <a:pt x="262" y="278"/>
                </a:lnTo>
                <a:lnTo>
                  <a:pt x="280" y="268"/>
                </a:lnTo>
                <a:lnTo>
                  <a:pt x="299" y="262"/>
                </a:lnTo>
                <a:lnTo>
                  <a:pt x="303" y="260"/>
                </a:lnTo>
                <a:lnTo>
                  <a:pt x="308" y="258"/>
                </a:lnTo>
                <a:lnTo>
                  <a:pt x="315" y="258"/>
                </a:lnTo>
                <a:lnTo>
                  <a:pt x="319" y="256"/>
                </a:lnTo>
                <a:lnTo>
                  <a:pt x="496" y="256"/>
                </a:lnTo>
                <a:lnTo>
                  <a:pt x="500" y="254"/>
                </a:lnTo>
                <a:lnTo>
                  <a:pt x="514" y="244"/>
                </a:lnTo>
                <a:lnTo>
                  <a:pt x="416" y="244"/>
                </a:lnTo>
                <a:lnTo>
                  <a:pt x="364" y="236"/>
                </a:lnTo>
                <a:lnTo>
                  <a:pt x="368" y="232"/>
                </a:lnTo>
                <a:lnTo>
                  <a:pt x="295" y="232"/>
                </a:lnTo>
                <a:lnTo>
                  <a:pt x="287" y="220"/>
                </a:lnTo>
                <a:lnTo>
                  <a:pt x="276" y="208"/>
                </a:lnTo>
                <a:lnTo>
                  <a:pt x="264" y="200"/>
                </a:lnTo>
                <a:lnTo>
                  <a:pt x="249" y="194"/>
                </a:lnTo>
                <a:lnTo>
                  <a:pt x="244" y="192"/>
                </a:lnTo>
                <a:close/>
                <a:moveTo>
                  <a:pt x="618" y="268"/>
                </a:moveTo>
                <a:lnTo>
                  <a:pt x="608" y="270"/>
                </a:lnTo>
                <a:lnTo>
                  <a:pt x="603" y="274"/>
                </a:lnTo>
                <a:lnTo>
                  <a:pt x="596" y="280"/>
                </a:lnTo>
                <a:lnTo>
                  <a:pt x="585" y="284"/>
                </a:lnTo>
                <a:lnTo>
                  <a:pt x="571" y="288"/>
                </a:lnTo>
                <a:lnTo>
                  <a:pt x="631" y="288"/>
                </a:lnTo>
                <a:lnTo>
                  <a:pt x="630" y="278"/>
                </a:lnTo>
                <a:lnTo>
                  <a:pt x="624" y="274"/>
                </a:lnTo>
                <a:lnTo>
                  <a:pt x="618" y="268"/>
                </a:lnTo>
                <a:close/>
                <a:moveTo>
                  <a:pt x="452" y="272"/>
                </a:moveTo>
                <a:lnTo>
                  <a:pt x="392" y="272"/>
                </a:lnTo>
                <a:lnTo>
                  <a:pt x="413" y="274"/>
                </a:lnTo>
                <a:lnTo>
                  <a:pt x="433" y="274"/>
                </a:lnTo>
                <a:lnTo>
                  <a:pt x="452" y="272"/>
                </a:lnTo>
                <a:close/>
                <a:moveTo>
                  <a:pt x="524" y="192"/>
                </a:moveTo>
                <a:lnTo>
                  <a:pt x="515" y="194"/>
                </a:lnTo>
                <a:lnTo>
                  <a:pt x="511" y="200"/>
                </a:lnTo>
                <a:lnTo>
                  <a:pt x="489" y="226"/>
                </a:lnTo>
                <a:lnTo>
                  <a:pt x="457" y="240"/>
                </a:lnTo>
                <a:lnTo>
                  <a:pt x="416" y="244"/>
                </a:lnTo>
                <a:lnTo>
                  <a:pt x="514" y="244"/>
                </a:lnTo>
                <a:lnTo>
                  <a:pt x="526" y="232"/>
                </a:lnTo>
                <a:lnTo>
                  <a:pt x="536" y="216"/>
                </a:lnTo>
                <a:lnTo>
                  <a:pt x="540" y="210"/>
                </a:lnTo>
                <a:lnTo>
                  <a:pt x="537" y="200"/>
                </a:lnTo>
                <a:lnTo>
                  <a:pt x="524" y="192"/>
                </a:lnTo>
                <a:close/>
                <a:moveTo>
                  <a:pt x="373" y="160"/>
                </a:moveTo>
                <a:lnTo>
                  <a:pt x="368" y="160"/>
                </a:lnTo>
                <a:lnTo>
                  <a:pt x="363" y="164"/>
                </a:lnTo>
                <a:lnTo>
                  <a:pt x="357" y="166"/>
                </a:lnTo>
                <a:lnTo>
                  <a:pt x="356" y="172"/>
                </a:lnTo>
                <a:lnTo>
                  <a:pt x="356" y="178"/>
                </a:lnTo>
                <a:lnTo>
                  <a:pt x="353" y="200"/>
                </a:lnTo>
                <a:lnTo>
                  <a:pt x="344" y="214"/>
                </a:lnTo>
                <a:lnTo>
                  <a:pt x="329" y="222"/>
                </a:lnTo>
                <a:lnTo>
                  <a:pt x="304" y="230"/>
                </a:lnTo>
                <a:lnTo>
                  <a:pt x="299" y="232"/>
                </a:lnTo>
                <a:lnTo>
                  <a:pt x="368" y="232"/>
                </a:lnTo>
                <a:lnTo>
                  <a:pt x="375" y="224"/>
                </a:lnTo>
                <a:lnTo>
                  <a:pt x="383" y="208"/>
                </a:lnTo>
                <a:lnTo>
                  <a:pt x="387" y="192"/>
                </a:lnTo>
                <a:lnTo>
                  <a:pt x="387" y="170"/>
                </a:lnTo>
                <a:lnTo>
                  <a:pt x="384" y="164"/>
                </a:lnTo>
                <a:lnTo>
                  <a:pt x="373" y="160"/>
                </a:lnTo>
                <a:close/>
                <a:moveTo>
                  <a:pt x="298" y="138"/>
                </a:moveTo>
                <a:lnTo>
                  <a:pt x="281" y="138"/>
                </a:lnTo>
                <a:lnTo>
                  <a:pt x="289" y="140"/>
                </a:lnTo>
                <a:lnTo>
                  <a:pt x="296" y="140"/>
                </a:lnTo>
                <a:lnTo>
                  <a:pt x="298" y="138"/>
                </a:lnTo>
                <a:close/>
                <a:moveTo>
                  <a:pt x="674" y="108"/>
                </a:moveTo>
                <a:lnTo>
                  <a:pt x="360" y="108"/>
                </a:lnTo>
                <a:lnTo>
                  <a:pt x="379" y="110"/>
                </a:lnTo>
                <a:lnTo>
                  <a:pt x="397" y="114"/>
                </a:lnTo>
                <a:lnTo>
                  <a:pt x="413" y="122"/>
                </a:lnTo>
                <a:lnTo>
                  <a:pt x="428" y="132"/>
                </a:lnTo>
                <a:lnTo>
                  <a:pt x="447" y="124"/>
                </a:lnTo>
                <a:lnTo>
                  <a:pt x="467" y="118"/>
                </a:lnTo>
                <a:lnTo>
                  <a:pt x="684" y="118"/>
                </a:lnTo>
                <a:lnTo>
                  <a:pt x="674" y="108"/>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1" name="Google Shape;411;p13"/>
          <p:cNvSpPr/>
          <p:nvPr/>
        </p:nvSpPr>
        <p:spPr>
          <a:xfrm>
            <a:off x="2936188" y="2284139"/>
            <a:ext cx="989965" cy="426085"/>
          </a:xfrm>
          <a:custGeom>
            <a:rect b="b" l="l" r="r" t="t"/>
            <a:pathLst>
              <a:path extrusionOk="0" h="671" w="1559">
                <a:moveTo>
                  <a:pt x="1151" y="0"/>
                </a:moveTo>
                <a:lnTo>
                  <a:pt x="1151" y="222"/>
                </a:lnTo>
                <a:lnTo>
                  <a:pt x="0" y="222"/>
                </a:lnTo>
                <a:lnTo>
                  <a:pt x="0" y="449"/>
                </a:lnTo>
                <a:lnTo>
                  <a:pt x="1151" y="449"/>
                </a:lnTo>
                <a:lnTo>
                  <a:pt x="1151" y="671"/>
                </a:lnTo>
                <a:lnTo>
                  <a:pt x="1559" y="335"/>
                </a:lnTo>
                <a:lnTo>
                  <a:pt x="1151" y="0"/>
                </a:lnTo>
                <a:close/>
              </a:path>
            </a:pathLst>
          </a:custGeom>
          <a:solidFill>
            <a:srgbClr val="A698C9"/>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2" name="Google Shape;412;p13"/>
          <p:cNvSpPr/>
          <p:nvPr/>
        </p:nvSpPr>
        <p:spPr>
          <a:xfrm>
            <a:off x="4537853" y="2039981"/>
            <a:ext cx="903444" cy="807816"/>
          </a:xfrm>
          <a:custGeom>
            <a:rect b="b" l="l" r="r" t="t"/>
            <a:pathLst>
              <a:path extrusionOk="0" h="1056" w="1054">
                <a:moveTo>
                  <a:pt x="847" y="719"/>
                </a:moveTo>
                <a:lnTo>
                  <a:pt x="643" y="719"/>
                </a:lnTo>
                <a:lnTo>
                  <a:pt x="702" y="777"/>
                </a:lnTo>
                <a:lnTo>
                  <a:pt x="700" y="800"/>
                </a:lnTo>
                <a:lnTo>
                  <a:pt x="704" y="821"/>
                </a:lnTo>
                <a:lnTo>
                  <a:pt x="713" y="842"/>
                </a:lnTo>
                <a:lnTo>
                  <a:pt x="727" y="860"/>
                </a:lnTo>
                <a:lnTo>
                  <a:pt x="894" y="1027"/>
                </a:lnTo>
                <a:lnTo>
                  <a:pt x="909" y="1039"/>
                </a:lnTo>
                <a:lnTo>
                  <a:pt x="925" y="1048"/>
                </a:lnTo>
                <a:lnTo>
                  <a:pt x="943" y="1054"/>
                </a:lnTo>
                <a:lnTo>
                  <a:pt x="961" y="1055"/>
                </a:lnTo>
                <a:lnTo>
                  <a:pt x="979" y="1054"/>
                </a:lnTo>
                <a:lnTo>
                  <a:pt x="996" y="1048"/>
                </a:lnTo>
                <a:lnTo>
                  <a:pt x="1013" y="1039"/>
                </a:lnTo>
                <a:lnTo>
                  <a:pt x="1028" y="1027"/>
                </a:lnTo>
                <a:lnTo>
                  <a:pt x="1047" y="996"/>
                </a:lnTo>
                <a:lnTo>
                  <a:pt x="1053" y="961"/>
                </a:lnTo>
                <a:lnTo>
                  <a:pt x="1047" y="926"/>
                </a:lnTo>
                <a:lnTo>
                  <a:pt x="1026" y="895"/>
                </a:lnTo>
                <a:lnTo>
                  <a:pt x="859" y="728"/>
                </a:lnTo>
                <a:lnTo>
                  <a:pt x="847" y="719"/>
                </a:lnTo>
                <a:close/>
                <a:moveTo>
                  <a:pt x="400" y="0"/>
                </a:moveTo>
                <a:lnTo>
                  <a:pt x="329" y="7"/>
                </a:lnTo>
                <a:lnTo>
                  <a:pt x="261" y="25"/>
                </a:lnTo>
                <a:lnTo>
                  <a:pt x="199" y="55"/>
                </a:lnTo>
                <a:lnTo>
                  <a:pt x="143" y="95"/>
                </a:lnTo>
                <a:lnTo>
                  <a:pt x="94" y="143"/>
                </a:lnTo>
                <a:lnTo>
                  <a:pt x="55" y="199"/>
                </a:lnTo>
                <a:lnTo>
                  <a:pt x="25" y="261"/>
                </a:lnTo>
                <a:lnTo>
                  <a:pt x="6" y="329"/>
                </a:lnTo>
                <a:lnTo>
                  <a:pt x="0" y="401"/>
                </a:lnTo>
                <a:lnTo>
                  <a:pt x="6" y="473"/>
                </a:lnTo>
                <a:lnTo>
                  <a:pt x="25" y="540"/>
                </a:lnTo>
                <a:lnTo>
                  <a:pt x="55" y="603"/>
                </a:lnTo>
                <a:lnTo>
                  <a:pt x="94" y="659"/>
                </a:lnTo>
                <a:lnTo>
                  <a:pt x="143" y="707"/>
                </a:lnTo>
                <a:lnTo>
                  <a:pt x="199" y="747"/>
                </a:lnTo>
                <a:lnTo>
                  <a:pt x="261" y="776"/>
                </a:lnTo>
                <a:lnTo>
                  <a:pt x="329" y="795"/>
                </a:lnTo>
                <a:lnTo>
                  <a:pt x="400" y="802"/>
                </a:lnTo>
                <a:lnTo>
                  <a:pt x="467" y="796"/>
                </a:lnTo>
                <a:lnTo>
                  <a:pt x="530" y="780"/>
                </a:lnTo>
                <a:lnTo>
                  <a:pt x="589" y="754"/>
                </a:lnTo>
                <a:lnTo>
                  <a:pt x="641" y="720"/>
                </a:lnTo>
                <a:lnTo>
                  <a:pt x="399" y="720"/>
                </a:lnTo>
                <a:lnTo>
                  <a:pt x="326" y="712"/>
                </a:lnTo>
                <a:lnTo>
                  <a:pt x="258" y="687"/>
                </a:lnTo>
                <a:lnTo>
                  <a:pt x="199" y="649"/>
                </a:lnTo>
                <a:lnTo>
                  <a:pt x="149" y="600"/>
                </a:lnTo>
                <a:lnTo>
                  <a:pt x="111" y="540"/>
                </a:lnTo>
                <a:lnTo>
                  <a:pt x="87" y="473"/>
                </a:lnTo>
                <a:lnTo>
                  <a:pt x="79" y="400"/>
                </a:lnTo>
                <a:lnTo>
                  <a:pt x="87" y="326"/>
                </a:lnTo>
                <a:lnTo>
                  <a:pt x="111" y="259"/>
                </a:lnTo>
                <a:lnTo>
                  <a:pt x="149" y="199"/>
                </a:lnTo>
                <a:lnTo>
                  <a:pt x="199" y="150"/>
                </a:lnTo>
                <a:lnTo>
                  <a:pt x="258" y="112"/>
                </a:lnTo>
                <a:lnTo>
                  <a:pt x="326" y="88"/>
                </a:lnTo>
                <a:lnTo>
                  <a:pt x="399" y="79"/>
                </a:lnTo>
                <a:lnTo>
                  <a:pt x="636" y="79"/>
                </a:lnTo>
                <a:lnTo>
                  <a:pt x="602" y="55"/>
                </a:lnTo>
                <a:lnTo>
                  <a:pt x="540" y="25"/>
                </a:lnTo>
                <a:lnTo>
                  <a:pt x="472" y="7"/>
                </a:lnTo>
                <a:lnTo>
                  <a:pt x="400" y="0"/>
                </a:lnTo>
                <a:close/>
                <a:moveTo>
                  <a:pt x="636" y="79"/>
                </a:moveTo>
                <a:lnTo>
                  <a:pt x="399" y="79"/>
                </a:lnTo>
                <a:lnTo>
                  <a:pt x="472" y="88"/>
                </a:lnTo>
                <a:lnTo>
                  <a:pt x="539" y="112"/>
                </a:lnTo>
                <a:lnTo>
                  <a:pt x="599" y="150"/>
                </a:lnTo>
                <a:lnTo>
                  <a:pt x="649" y="199"/>
                </a:lnTo>
                <a:lnTo>
                  <a:pt x="687" y="259"/>
                </a:lnTo>
                <a:lnTo>
                  <a:pt x="711" y="326"/>
                </a:lnTo>
                <a:lnTo>
                  <a:pt x="719" y="400"/>
                </a:lnTo>
                <a:lnTo>
                  <a:pt x="711" y="473"/>
                </a:lnTo>
                <a:lnTo>
                  <a:pt x="687" y="540"/>
                </a:lnTo>
                <a:lnTo>
                  <a:pt x="649" y="600"/>
                </a:lnTo>
                <a:lnTo>
                  <a:pt x="599" y="649"/>
                </a:lnTo>
                <a:lnTo>
                  <a:pt x="539" y="687"/>
                </a:lnTo>
                <a:lnTo>
                  <a:pt x="472" y="712"/>
                </a:lnTo>
                <a:lnTo>
                  <a:pt x="399" y="720"/>
                </a:lnTo>
                <a:lnTo>
                  <a:pt x="641" y="720"/>
                </a:lnTo>
                <a:lnTo>
                  <a:pt x="643" y="719"/>
                </a:lnTo>
                <a:lnTo>
                  <a:pt x="847" y="719"/>
                </a:lnTo>
                <a:lnTo>
                  <a:pt x="841" y="714"/>
                </a:lnTo>
                <a:lnTo>
                  <a:pt x="821" y="705"/>
                </a:lnTo>
                <a:lnTo>
                  <a:pt x="808" y="703"/>
                </a:lnTo>
                <a:lnTo>
                  <a:pt x="777" y="703"/>
                </a:lnTo>
                <a:lnTo>
                  <a:pt x="718" y="644"/>
                </a:lnTo>
                <a:lnTo>
                  <a:pt x="753" y="591"/>
                </a:lnTo>
                <a:lnTo>
                  <a:pt x="779" y="531"/>
                </a:lnTo>
                <a:lnTo>
                  <a:pt x="795" y="468"/>
                </a:lnTo>
                <a:lnTo>
                  <a:pt x="801" y="401"/>
                </a:lnTo>
                <a:lnTo>
                  <a:pt x="794" y="329"/>
                </a:lnTo>
                <a:lnTo>
                  <a:pt x="776" y="261"/>
                </a:lnTo>
                <a:lnTo>
                  <a:pt x="746" y="199"/>
                </a:lnTo>
                <a:lnTo>
                  <a:pt x="706" y="143"/>
                </a:lnTo>
                <a:lnTo>
                  <a:pt x="658" y="95"/>
                </a:lnTo>
                <a:lnTo>
                  <a:pt x="636" y="79"/>
                </a:lnTo>
                <a:close/>
                <a:moveTo>
                  <a:pt x="799" y="701"/>
                </a:moveTo>
                <a:lnTo>
                  <a:pt x="777" y="703"/>
                </a:lnTo>
                <a:lnTo>
                  <a:pt x="808" y="703"/>
                </a:lnTo>
                <a:lnTo>
                  <a:pt x="799" y="701"/>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3" name="Google Shape;413;p13"/>
          <p:cNvSpPr/>
          <p:nvPr/>
        </p:nvSpPr>
        <p:spPr>
          <a:xfrm>
            <a:off x="5836150" y="2231886"/>
            <a:ext cx="989965" cy="426085"/>
          </a:xfrm>
          <a:custGeom>
            <a:rect b="b" l="l" r="r" t="t"/>
            <a:pathLst>
              <a:path extrusionOk="0" h="671" w="1559">
                <a:moveTo>
                  <a:pt x="1151" y="0"/>
                </a:moveTo>
                <a:lnTo>
                  <a:pt x="1151" y="222"/>
                </a:lnTo>
                <a:lnTo>
                  <a:pt x="0" y="222"/>
                </a:lnTo>
                <a:lnTo>
                  <a:pt x="0" y="449"/>
                </a:lnTo>
                <a:lnTo>
                  <a:pt x="1151" y="449"/>
                </a:lnTo>
                <a:lnTo>
                  <a:pt x="1151" y="671"/>
                </a:lnTo>
                <a:lnTo>
                  <a:pt x="1559" y="335"/>
                </a:lnTo>
                <a:lnTo>
                  <a:pt x="1151" y="0"/>
                </a:lnTo>
                <a:close/>
              </a:path>
            </a:pathLst>
          </a:custGeom>
          <a:solidFill>
            <a:srgbClr val="A698C9"/>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414" name="Google Shape;414;p13"/>
          <p:cNvGrpSpPr/>
          <p:nvPr/>
        </p:nvGrpSpPr>
        <p:grpSpPr>
          <a:xfrm>
            <a:off x="7166248" y="1831343"/>
            <a:ext cx="881879" cy="970229"/>
            <a:chOff x="8326" y="391"/>
            <a:chExt cx="908" cy="1041"/>
          </a:xfrm>
        </p:grpSpPr>
        <p:sp>
          <p:nvSpPr>
            <p:cNvPr id="415" name="Google Shape;415;p13"/>
            <p:cNvSpPr/>
            <p:nvPr/>
          </p:nvSpPr>
          <p:spPr>
            <a:xfrm>
              <a:off x="8752" y="685"/>
              <a:ext cx="54" cy="54"/>
            </a:xfrm>
            <a:custGeom>
              <a:rect b="b" l="l" r="r" t="t"/>
              <a:pathLst>
                <a:path extrusionOk="0" h="54" w="54">
                  <a:moveTo>
                    <a:pt x="42" y="0"/>
                  </a:moveTo>
                  <a:lnTo>
                    <a:pt x="12" y="0"/>
                  </a:lnTo>
                  <a:lnTo>
                    <a:pt x="0" y="12"/>
                  </a:lnTo>
                  <a:lnTo>
                    <a:pt x="0" y="42"/>
                  </a:lnTo>
                  <a:lnTo>
                    <a:pt x="12" y="54"/>
                  </a:lnTo>
                  <a:lnTo>
                    <a:pt x="27" y="54"/>
                  </a:lnTo>
                  <a:lnTo>
                    <a:pt x="42" y="54"/>
                  </a:lnTo>
                  <a:lnTo>
                    <a:pt x="54" y="42"/>
                  </a:lnTo>
                  <a:lnTo>
                    <a:pt x="54" y="12"/>
                  </a:lnTo>
                  <a:lnTo>
                    <a:pt x="42"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16" name="Google Shape;416;p13"/>
            <p:cNvPicPr preferRelativeResize="0"/>
            <p:nvPr/>
          </p:nvPicPr>
          <p:blipFill rotWithShape="1">
            <a:blip r:embed="rId11">
              <a:alphaModFix/>
            </a:blip>
            <a:srcRect b="0" l="0" r="0" t="0"/>
            <a:stretch/>
          </p:blipFill>
          <p:spPr>
            <a:xfrm>
              <a:off x="8752" y="778"/>
              <a:ext cx="178" cy="338"/>
            </a:xfrm>
            <a:prstGeom prst="rect">
              <a:avLst/>
            </a:prstGeom>
            <a:noFill/>
            <a:ln>
              <a:noFill/>
            </a:ln>
          </p:spPr>
        </p:pic>
        <p:sp>
          <p:nvSpPr>
            <p:cNvPr id="417" name="Google Shape;417;p13"/>
            <p:cNvSpPr/>
            <p:nvPr/>
          </p:nvSpPr>
          <p:spPr>
            <a:xfrm>
              <a:off x="8326" y="391"/>
              <a:ext cx="908" cy="1041"/>
            </a:xfrm>
            <a:custGeom>
              <a:rect b="b" l="l" r="r" t="t"/>
              <a:pathLst>
                <a:path extrusionOk="0" h="1041" w="908">
                  <a:moveTo>
                    <a:pt x="213" y="560"/>
                  </a:moveTo>
                  <a:lnTo>
                    <a:pt x="201" y="548"/>
                  </a:lnTo>
                  <a:lnTo>
                    <a:pt x="186" y="548"/>
                  </a:lnTo>
                  <a:lnTo>
                    <a:pt x="171" y="548"/>
                  </a:lnTo>
                  <a:lnTo>
                    <a:pt x="159" y="560"/>
                  </a:lnTo>
                  <a:lnTo>
                    <a:pt x="159" y="589"/>
                  </a:lnTo>
                  <a:lnTo>
                    <a:pt x="171" y="601"/>
                  </a:lnTo>
                  <a:lnTo>
                    <a:pt x="201" y="601"/>
                  </a:lnTo>
                  <a:lnTo>
                    <a:pt x="213" y="589"/>
                  </a:lnTo>
                  <a:lnTo>
                    <a:pt x="213" y="560"/>
                  </a:lnTo>
                  <a:close/>
                  <a:moveTo>
                    <a:pt x="480" y="840"/>
                  </a:moveTo>
                  <a:lnTo>
                    <a:pt x="468" y="828"/>
                  </a:lnTo>
                  <a:lnTo>
                    <a:pt x="453" y="828"/>
                  </a:lnTo>
                  <a:lnTo>
                    <a:pt x="438" y="828"/>
                  </a:lnTo>
                  <a:lnTo>
                    <a:pt x="426" y="840"/>
                  </a:lnTo>
                  <a:lnTo>
                    <a:pt x="426" y="870"/>
                  </a:lnTo>
                  <a:lnTo>
                    <a:pt x="438" y="882"/>
                  </a:lnTo>
                  <a:lnTo>
                    <a:pt x="468" y="882"/>
                  </a:lnTo>
                  <a:lnTo>
                    <a:pt x="480" y="870"/>
                  </a:lnTo>
                  <a:lnTo>
                    <a:pt x="480" y="840"/>
                  </a:lnTo>
                  <a:close/>
                  <a:moveTo>
                    <a:pt x="747" y="560"/>
                  </a:moveTo>
                  <a:lnTo>
                    <a:pt x="735" y="548"/>
                  </a:lnTo>
                  <a:lnTo>
                    <a:pt x="705" y="548"/>
                  </a:lnTo>
                  <a:lnTo>
                    <a:pt x="693" y="560"/>
                  </a:lnTo>
                  <a:lnTo>
                    <a:pt x="693" y="575"/>
                  </a:lnTo>
                  <a:lnTo>
                    <a:pt x="693" y="589"/>
                  </a:lnTo>
                  <a:lnTo>
                    <a:pt x="705" y="601"/>
                  </a:lnTo>
                  <a:lnTo>
                    <a:pt x="735" y="601"/>
                  </a:lnTo>
                  <a:lnTo>
                    <a:pt x="747" y="589"/>
                  </a:lnTo>
                  <a:lnTo>
                    <a:pt x="747" y="560"/>
                  </a:lnTo>
                  <a:close/>
                  <a:moveTo>
                    <a:pt x="908" y="607"/>
                  </a:moveTo>
                  <a:lnTo>
                    <a:pt x="904" y="532"/>
                  </a:lnTo>
                  <a:lnTo>
                    <a:pt x="888" y="458"/>
                  </a:lnTo>
                  <a:lnTo>
                    <a:pt x="860" y="387"/>
                  </a:lnTo>
                  <a:lnTo>
                    <a:pt x="827" y="331"/>
                  </a:lnTo>
                  <a:lnTo>
                    <a:pt x="827" y="588"/>
                  </a:lnTo>
                  <a:lnTo>
                    <a:pt x="819" y="663"/>
                  </a:lnTo>
                  <a:lnTo>
                    <a:pt x="797" y="734"/>
                  </a:lnTo>
                  <a:lnTo>
                    <a:pt x="763" y="797"/>
                  </a:lnTo>
                  <a:lnTo>
                    <a:pt x="717" y="853"/>
                  </a:lnTo>
                  <a:lnTo>
                    <a:pt x="662" y="898"/>
                  </a:lnTo>
                  <a:lnTo>
                    <a:pt x="599" y="933"/>
                  </a:lnTo>
                  <a:lnTo>
                    <a:pt x="528" y="954"/>
                  </a:lnTo>
                  <a:lnTo>
                    <a:pt x="453" y="962"/>
                  </a:lnTo>
                  <a:lnTo>
                    <a:pt x="377" y="954"/>
                  </a:lnTo>
                  <a:lnTo>
                    <a:pt x="307" y="933"/>
                  </a:lnTo>
                  <a:lnTo>
                    <a:pt x="244" y="898"/>
                  </a:lnTo>
                  <a:lnTo>
                    <a:pt x="188" y="853"/>
                  </a:lnTo>
                  <a:lnTo>
                    <a:pt x="143" y="797"/>
                  </a:lnTo>
                  <a:lnTo>
                    <a:pt x="108" y="734"/>
                  </a:lnTo>
                  <a:lnTo>
                    <a:pt x="87" y="663"/>
                  </a:lnTo>
                  <a:lnTo>
                    <a:pt x="79" y="588"/>
                  </a:lnTo>
                  <a:lnTo>
                    <a:pt x="87" y="512"/>
                  </a:lnTo>
                  <a:lnTo>
                    <a:pt x="108" y="442"/>
                  </a:lnTo>
                  <a:lnTo>
                    <a:pt x="143" y="379"/>
                  </a:lnTo>
                  <a:lnTo>
                    <a:pt x="188" y="323"/>
                  </a:lnTo>
                  <a:lnTo>
                    <a:pt x="244" y="278"/>
                  </a:lnTo>
                  <a:lnTo>
                    <a:pt x="307" y="243"/>
                  </a:lnTo>
                  <a:lnTo>
                    <a:pt x="377" y="222"/>
                  </a:lnTo>
                  <a:lnTo>
                    <a:pt x="453" y="214"/>
                  </a:lnTo>
                  <a:lnTo>
                    <a:pt x="528" y="222"/>
                  </a:lnTo>
                  <a:lnTo>
                    <a:pt x="599" y="243"/>
                  </a:lnTo>
                  <a:lnTo>
                    <a:pt x="662" y="278"/>
                  </a:lnTo>
                  <a:lnTo>
                    <a:pt x="717" y="323"/>
                  </a:lnTo>
                  <a:lnTo>
                    <a:pt x="763" y="379"/>
                  </a:lnTo>
                  <a:lnTo>
                    <a:pt x="797" y="442"/>
                  </a:lnTo>
                  <a:lnTo>
                    <a:pt x="819" y="512"/>
                  </a:lnTo>
                  <a:lnTo>
                    <a:pt x="827" y="588"/>
                  </a:lnTo>
                  <a:lnTo>
                    <a:pt x="827" y="331"/>
                  </a:lnTo>
                  <a:lnTo>
                    <a:pt x="821" y="321"/>
                  </a:lnTo>
                  <a:lnTo>
                    <a:pt x="769" y="262"/>
                  </a:lnTo>
                  <a:lnTo>
                    <a:pt x="809" y="222"/>
                  </a:lnTo>
                  <a:lnTo>
                    <a:pt x="814" y="214"/>
                  </a:lnTo>
                  <a:lnTo>
                    <a:pt x="816" y="211"/>
                  </a:lnTo>
                  <a:lnTo>
                    <a:pt x="818" y="209"/>
                  </a:lnTo>
                  <a:lnTo>
                    <a:pt x="820" y="194"/>
                  </a:lnTo>
                  <a:lnTo>
                    <a:pt x="817" y="179"/>
                  </a:lnTo>
                  <a:lnTo>
                    <a:pt x="808" y="166"/>
                  </a:lnTo>
                  <a:lnTo>
                    <a:pt x="795" y="157"/>
                  </a:lnTo>
                  <a:lnTo>
                    <a:pt x="780" y="154"/>
                  </a:lnTo>
                  <a:lnTo>
                    <a:pt x="765" y="157"/>
                  </a:lnTo>
                  <a:lnTo>
                    <a:pt x="752" y="165"/>
                  </a:lnTo>
                  <a:lnTo>
                    <a:pt x="707" y="211"/>
                  </a:lnTo>
                  <a:lnTo>
                    <a:pt x="657" y="182"/>
                  </a:lnTo>
                  <a:lnTo>
                    <a:pt x="604" y="160"/>
                  </a:lnTo>
                  <a:lnTo>
                    <a:pt x="549" y="144"/>
                  </a:lnTo>
                  <a:lnTo>
                    <a:pt x="493" y="137"/>
                  </a:lnTo>
                  <a:lnTo>
                    <a:pt x="493" y="80"/>
                  </a:lnTo>
                  <a:lnTo>
                    <a:pt x="613" y="80"/>
                  </a:lnTo>
                  <a:lnTo>
                    <a:pt x="613" y="0"/>
                  </a:lnTo>
                  <a:lnTo>
                    <a:pt x="293" y="0"/>
                  </a:lnTo>
                  <a:lnTo>
                    <a:pt x="293" y="80"/>
                  </a:lnTo>
                  <a:lnTo>
                    <a:pt x="413" y="80"/>
                  </a:lnTo>
                  <a:lnTo>
                    <a:pt x="413" y="135"/>
                  </a:lnTo>
                  <a:lnTo>
                    <a:pt x="335" y="149"/>
                  </a:lnTo>
                  <a:lnTo>
                    <a:pt x="263" y="175"/>
                  </a:lnTo>
                  <a:lnTo>
                    <a:pt x="197" y="212"/>
                  </a:lnTo>
                  <a:lnTo>
                    <a:pt x="138" y="260"/>
                  </a:lnTo>
                  <a:lnTo>
                    <a:pt x="89" y="317"/>
                  </a:lnTo>
                  <a:lnTo>
                    <a:pt x="49" y="382"/>
                  </a:lnTo>
                  <a:lnTo>
                    <a:pt x="20" y="453"/>
                  </a:lnTo>
                  <a:lnTo>
                    <a:pt x="3" y="530"/>
                  </a:lnTo>
                  <a:lnTo>
                    <a:pt x="0" y="609"/>
                  </a:lnTo>
                  <a:lnTo>
                    <a:pt x="10" y="686"/>
                  </a:lnTo>
                  <a:lnTo>
                    <a:pt x="33" y="759"/>
                  </a:lnTo>
                  <a:lnTo>
                    <a:pt x="67" y="826"/>
                  </a:lnTo>
                  <a:lnTo>
                    <a:pt x="112" y="887"/>
                  </a:lnTo>
                  <a:lnTo>
                    <a:pt x="167" y="940"/>
                  </a:lnTo>
                  <a:lnTo>
                    <a:pt x="230" y="983"/>
                  </a:lnTo>
                  <a:lnTo>
                    <a:pt x="302" y="1015"/>
                  </a:lnTo>
                  <a:lnTo>
                    <a:pt x="378" y="1035"/>
                  </a:lnTo>
                  <a:lnTo>
                    <a:pt x="455" y="1041"/>
                  </a:lnTo>
                  <a:lnTo>
                    <a:pt x="531" y="1035"/>
                  </a:lnTo>
                  <a:lnTo>
                    <a:pt x="604" y="1016"/>
                  </a:lnTo>
                  <a:lnTo>
                    <a:pt x="673" y="985"/>
                  </a:lnTo>
                  <a:lnTo>
                    <a:pt x="708" y="962"/>
                  </a:lnTo>
                  <a:lnTo>
                    <a:pt x="736" y="943"/>
                  </a:lnTo>
                  <a:lnTo>
                    <a:pt x="793" y="890"/>
                  </a:lnTo>
                  <a:lnTo>
                    <a:pt x="840" y="827"/>
                  </a:lnTo>
                  <a:lnTo>
                    <a:pt x="876" y="757"/>
                  </a:lnTo>
                  <a:lnTo>
                    <a:pt x="898" y="683"/>
                  </a:lnTo>
                  <a:lnTo>
                    <a:pt x="908" y="607"/>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418" name="Google Shape;418;p13"/>
          <p:cNvSpPr/>
          <p:nvPr/>
        </p:nvSpPr>
        <p:spPr>
          <a:xfrm>
            <a:off x="7209293" y="4150636"/>
            <a:ext cx="838835" cy="664210"/>
          </a:xfrm>
          <a:custGeom>
            <a:rect b="b" l="l" r="r" t="t"/>
            <a:pathLst>
              <a:path extrusionOk="0" h="1046" w="1321">
                <a:moveTo>
                  <a:pt x="1186" y="0"/>
                </a:moveTo>
                <a:lnTo>
                  <a:pt x="261" y="685"/>
                </a:lnTo>
                <a:lnTo>
                  <a:pt x="129" y="506"/>
                </a:lnTo>
                <a:lnTo>
                  <a:pt x="0" y="1018"/>
                </a:lnTo>
                <a:lnTo>
                  <a:pt x="528" y="1045"/>
                </a:lnTo>
                <a:lnTo>
                  <a:pt x="395" y="867"/>
                </a:lnTo>
                <a:lnTo>
                  <a:pt x="1320" y="182"/>
                </a:lnTo>
                <a:lnTo>
                  <a:pt x="1186" y="0"/>
                </a:lnTo>
                <a:close/>
              </a:path>
            </a:pathLst>
          </a:custGeom>
          <a:solidFill>
            <a:srgbClr val="A698C9"/>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9" name="Google Shape;419;p13"/>
          <p:cNvSpPr/>
          <p:nvPr/>
        </p:nvSpPr>
        <p:spPr>
          <a:xfrm>
            <a:off x="6017623" y="4252746"/>
            <a:ext cx="846365" cy="926136"/>
          </a:xfrm>
          <a:custGeom>
            <a:rect b="b" l="l" r="r" t="t"/>
            <a:pathLst>
              <a:path extrusionOk="0" h="1068" w="828">
                <a:moveTo>
                  <a:pt x="440" y="828"/>
                </a:moveTo>
                <a:lnTo>
                  <a:pt x="174" y="828"/>
                </a:lnTo>
                <a:lnTo>
                  <a:pt x="174" y="881"/>
                </a:lnTo>
                <a:lnTo>
                  <a:pt x="440" y="881"/>
                </a:lnTo>
                <a:lnTo>
                  <a:pt x="440" y="828"/>
                </a:lnTo>
                <a:close/>
                <a:moveTo>
                  <a:pt x="440" y="614"/>
                </a:moveTo>
                <a:lnTo>
                  <a:pt x="174" y="614"/>
                </a:lnTo>
                <a:lnTo>
                  <a:pt x="174" y="667"/>
                </a:lnTo>
                <a:lnTo>
                  <a:pt x="440" y="667"/>
                </a:lnTo>
                <a:lnTo>
                  <a:pt x="440" y="614"/>
                </a:lnTo>
                <a:close/>
                <a:moveTo>
                  <a:pt x="440" y="400"/>
                </a:moveTo>
                <a:lnTo>
                  <a:pt x="174" y="400"/>
                </a:lnTo>
                <a:lnTo>
                  <a:pt x="174" y="454"/>
                </a:lnTo>
                <a:lnTo>
                  <a:pt x="440" y="454"/>
                </a:lnTo>
                <a:lnTo>
                  <a:pt x="440" y="400"/>
                </a:lnTo>
                <a:close/>
                <a:moveTo>
                  <a:pt x="440" y="187"/>
                </a:moveTo>
                <a:lnTo>
                  <a:pt x="174" y="187"/>
                </a:lnTo>
                <a:lnTo>
                  <a:pt x="174" y="240"/>
                </a:lnTo>
                <a:lnTo>
                  <a:pt x="440" y="240"/>
                </a:lnTo>
                <a:lnTo>
                  <a:pt x="440" y="187"/>
                </a:lnTo>
                <a:close/>
                <a:moveTo>
                  <a:pt x="654" y="801"/>
                </a:moveTo>
                <a:lnTo>
                  <a:pt x="547" y="801"/>
                </a:lnTo>
                <a:lnTo>
                  <a:pt x="547" y="908"/>
                </a:lnTo>
                <a:lnTo>
                  <a:pt x="654" y="908"/>
                </a:lnTo>
                <a:lnTo>
                  <a:pt x="654" y="801"/>
                </a:lnTo>
                <a:close/>
                <a:moveTo>
                  <a:pt x="654" y="587"/>
                </a:moveTo>
                <a:lnTo>
                  <a:pt x="547" y="587"/>
                </a:lnTo>
                <a:lnTo>
                  <a:pt x="547" y="694"/>
                </a:lnTo>
                <a:lnTo>
                  <a:pt x="654" y="694"/>
                </a:lnTo>
                <a:lnTo>
                  <a:pt x="654" y="587"/>
                </a:lnTo>
                <a:close/>
                <a:moveTo>
                  <a:pt x="654" y="374"/>
                </a:moveTo>
                <a:lnTo>
                  <a:pt x="547" y="374"/>
                </a:lnTo>
                <a:lnTo>
                  <a:pt x="547" y="480"/>
                </a:lnTo>
                <a:lnTo>
                  <a:pt x="654" y="480"/>
                </a:lnTo>
                <a:lnTo>
                  <a:pt x="654" y="374"/>
                </a:lnTo>
                <a:close/>
                <a:moveTo>
                  <a:pt x="654" y="160"/>
                </a:moveTo>
                <a:lnTo>
                  <a:pt x="547" y="160"/>
                </a:lnTo>
                <a:lnTo>
                  <a:pt x="547" y="267"/>
                </a:lnTo>
                <a:lnTo>
                  <a:pt x="654" y="267"/>
                </a:lnTo>
                <a:lnTo>
                  <a:pt x="654" y="160"/>
                </a:lnTo>
                <a:close/>
                <a:moveTo>
                  <a:pt x="828" y="0"/>
                </a:moveTo>
                <a:lnTo>
                  <a:pt x="0" y="0"/>
                </a:lnTo>
                <a:lnTo>
                  <a:pt x="0" y="80"/>
                </a:lnTo>
                <a:lnTo>
                  <a:pt x="0" y="988"/>
                </a:lnTo>
                <a:lnTo>
                  <a:pt x="0" y="1068"/>
                </a:lnTo>
                <a:lnTo>
                  <a:pt x="828" y="1068"/>
                </a:lnTo>
                <a:lnTo>
                  <a:pt x="828" y="988"/>
                </a:lnTo>
                <a:lnTo>
                  <a:pt x="80" y="988"/>
                </a:lnTo>
                <a:lnTo>
                  <a:pt x="80" y="80"/>
                </a:lnTo>
                <a:lnTo>
                  <a:pt x="747" y="80"/>
                </a:lnTo>
                <a:lnTo>
                  <a:pt x="747" y="988"/>
                </a:lnTo>
                <a:lnTo>
                  <a:pt x="828" y="988"/>
                </a:lnTo>
                <a:lnTo>
                  <a:pt x="828" y="80"/>
                </a:lnTo>
                <a:lnTo>
                  <a:pt x="828"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0" name="Google Shape;420;p13"/>
          <p:cNvSpPr/>
          <p:nvPr/>
        </p:nvSpPr>
        <p:spPr>
          <a:xfrm>
            <a:off x="3650294" y="4888008"/>
            <a:ext cx="989965" cy="426085"/>
          </a:xfrm>
          <a:custGeom>
            <a:rect b="b" l="l" r="r" t="t"/>
            <a:pathLst>
              <a:path extrusionOk="0" h="671" w="1559">
                <a:moveTo>
                  <a:pt x="408" y="0"/>
                </a:moveTo>
                <a:lnTo>
                  <a:pt x="0" y="335"/>
                </a:lnTo>
                <a:lnTo>
                  <a:pt x="408" y="671"/>
                </a:lnTo>
                <a:lnTo>
                  <a:pt x="408" y="449"/>
                </a:lnTo>
                <a:lnTo>
                  <a:pt x="1559" y="449"/>
                </a:lnTo>
                <a:lnTo>
                  <a:pt x="1559" y="222"/>
                </a:lnTo>
                <a:lnTo>
                  <a:pt x="408" y="222"/>
                </a:lnTo>
                <a:lnTo>
                  <a:pt x="408" y="0"/>
                </a:lnTo>
                <a:close/>
              </a:path>
            </a:pathLst>
          </a:custGeom>
          <a:solidFill>
            <a:srgbClr val="A698C9"/>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1" name="Google Shape;421;p13"/>
          <p:cNvSpPr/>
          <p:nvPr/>
        </p:nvSpPr>
        <p:spPr>
          <a:xfrm>
            <a:off x="1626450" y="4392085"/>
            <a:ext cx="773919" cy="1008958"/>
          </a:xfrm>
          <a:custGeom>
            <a:rect b="b" l="l" r="r" t="t"/>
            <a:pathLst>
              <a:path extrusionOk="0" h="1082" w="747">
                <a:moveTo>
                  <a:pt x="354" y="0"/>
                </a:moveTo>
                <a:lnTo>
                  <a:pt x="330" y="5"/>
                </a:lnTo>
                <a:lnTo>
                  <a:pt x="311" y="17"/>
                </a:lnTo>
                <a:lnTo>
                  <a:pt x="298" y="36"/>
                </a:lnTo>
                <a:lnTo>
                  <a:pt x="294" y="59"/>
                </a:lnTo>
                <a:lnTo>
                  <a:pt x="294" y="541"/>
                </a:lnTo>
                <a:lnTo>
                  <a:pt x="287" y="548"/>
                </a:lnTo>
                <a:lnTo>
                  <a:pt x="274" y="548"/>
                </a:lnTo>
                <a:lnTo>
                  <a:pt x="267" y="541"/>
                </a:lnTo>
                <a:lnTo>
                  <a:pt x="267" y="140"/>
                </a:lnTo>
                <a:lnTo>
                  <a:pt x="262" y="117"/>
                </a:lnTo>
                <a:lnTo>
                  <a:pt x="249" y="98"/>
                </a:lnTo>
                <a:lnTo>
                  <a:pt x="230" y="85"/>
                </a:lnTo>
                <a:lnTo>
                  <a:pt x="207" y="80"/>
                </a:lnTo>
                <a:lnTo>
                  <a:pt x="183" y="85"/>
                </a:lnTo>
                <a:lnTo>
                  <a:pt x="164" y="98"/>
                </a:lnTo>
                <a:lnTo>
                  <a:pt x="152" y="117"/>
                </a:lnTo>
                <a:lnTo>
                  <a:pt x="147" y="140"/>
                </a:lnTo>
                <a:lnTo>
                  <a:pt x="147" y="541"/>
                </a:lnTo>
                <a:lnTo>
                  <a:pt x="140" y="548"/>
                </a:lnTo>
                <a:lnTo>
                  <a:pt x="127" y="548"/>
                </a:lnTo>
                <a:lnTo>
                  <a:pt x="120" y="541"/>
                </a:lnTo>
                <a:lnTo>
                  <a:pt x="120" y="274"/>
                </a:lnTo>
                <a:lnTo>
                  <a:pt x="115" y="250"/>
                </a:lnTo>
                <a:lnTo>
                  <a:pt x="103" y="231"/>
                </a:lnTo>
                <a:lnTo>
                  <a:pt x="84" y="218"/>
                </a:lnTo>
                <a:lnTo>
                  <a:pt x="60" y="214"/>
                </a:lnTo>
                <a:lnTo>
                  <a:pt x="37" y="218"/>
                </a:lnTo>
                <a:lnTo>
                  <a:pt x="18" y="231"/>
                </a:lnTo>
                <a:lnTo>
                  <a:pt x="5" y="250"/>
                </a:lnTo>
                <a:lnTo>
                  <a:pt x="0" y="274"/>
                </a:lnTo>
                <a:lnTo>
                  <a:pt x="0" y="735"/>
                </a:lnTo>
                <a:lnTo>
                  <a:pt x="11" y="823"/>
                </a:lnTo>
                <a:lnTo>
                  <a:pt x="38" y="883"/>
                </a:lnTo>
                <a:lnTo>
                  <a:pt x="69" y="927"/>
                </a:lnTo>
                <a:lnTo>
                  <a:pt x="96" y="967"/>
                </a:lnTo>
                <a:lnTo>
                  <a:pt x="107" y="1015"/>
                </a:lnTo>
                <a:lnTo>
                  <a:pt x="107" y="1082"/>
                </a:lnTo>
                <a:lnTo>
                  <a:pt x="494" y="1082"/>
                </a:lnTo>
                <a:lnTo>
                  <a:pt x="494" y="982"/>
                </a:lnTo>
                <a:lnTo>
                  <a:pt x="641" y="868"/>
                </a:lnTo>
                <a:lnTo>
                  <a:pt x="650" y="860"/>
                </a:lnTo>
                <a:lnTo>
                  <a:pt x="746" y="470"/>
                </a:lnTo>
                <a:lnTo>
                  <a:pt x="747" y="443"/>
                </a:lnTo>
                <a:lnTo>
                  <a:pt x="737" y="420"/>
                </a:lnTo>
                <a:lnTo>
                  <a:pt x="720" y="401"/>
                </a:lnTo>
                <a:lnTo>
                  <a:pt x="695" y="390"/>
                </a:lnTo>
                <a:lnTo>
                  <a:pt x="669" y="389"/>
                </a:lnTo>
                <a:lnTo>
                  <a:pt x="645" y="399"/>
                </a:lnTo>
                <a:lnTo>
                  <a:pt x="626" y="416"/>
                </a:lnTo>
                <a:lnTo>
                  <a:pt x="615" y="441"/>
                </a:lnTo>
                <a:lnTo>
                  <a:pt x="561" y="688"/>
                </a:lnTo>
                <a:lnTo>
                  <a:pt x="561" y="140"/>
                </a:lnTo>
                <a:lnTo>
                  <a:pt x="556" y="117"/>
                </a:lnTo>
                <a:lnTo>
                  <a:pt x="543" y="98"/>
                </a:lnTo>
                <a:lnTo>
                  <a:pt x="524" y="85"/>
                </a:lnTo>
                <a:lnTo>
                  <a:pt x="501" y="80"/>
                </a:lnTo>
                <a:lnTo>
                  <a:pt x="477" y="85"/>
                </a:lnTo>
                <a:lnTo>
                  <a:pt x="458" y="98"/>
                </a:lnTo>
                <a:lnTo>
                  <a:pt x="445" y="117"/>
                </a:lnTo>
                <a:lnTo>
                  <a:pt x="440" y="140"/>
                </a:lnTo>
                <a:lnTo>
                  <a:pt x="440" y="541"/>
                </a:lnTo>
                <a:lnTo>
                  <a:pt x="434" y="548"/>
                </a:lnTo>
                <a:lnTo>
                  <a:pt x="420" y="548"/>
                </a:lnTo>
                <a:lnTo>
                  <a:pt x="414" y="541"/>
                </a:lnTo>
                <a:lnTo>
                  <a:pt x="414" y="59"/>
                </a:lnTo>
                <a:lnTo>
                  <a:pt x="409" y="36"/>
                </a:lnTo>
                <a:lnTo>
                  <a:pt x="396" y="17"/>
                </a:lnTo>
                <a:lnTo>
                  <a:pt x="377" y="5"/>
                </a:lnTo>
                <a:lnTo>
                  <a:pt x="354" y="0"/>
                </a:lnTo>
                <a:close/>
              </a:path>
            </a:pathLst>
          </a:custGeom>
          <a:solidFill>
            <a:srgbClr val="6950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pic>
        <p:nvPicPr>
          <p:cNvPr id="426" name="Google Shape;426;p14"/>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427" name="Google Shape;427;p1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28" name="Google Shape;428;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9" name="Google Shape;429;p1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30" name="Google Shape;430;p1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31" name="Google Shape;431;p14"/>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432" name="Google Shape;432;p1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33" name="Google Shape;433;p14"/>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434" name="Google Shape;434;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35" name="Google Shape;435;p14"/>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436" name="Google Shape;436;p1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37" name="Google Shape;437;p14"/>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438" name="Google Shape;438;p14"/>
          <p:cNvSpPr/>
          <p:nvPr/>
        </p:nvSpPr>
        <p:spPr>
          <a:xfrm>
            <a:off x="130614" y="1470807"/>
            <a:ext cx="8529019" cy="466281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As a first step, participants brainstorm on their understanding of the objective(s) or intent of the action and then develop a timeline of what actually happened and has changed over time. The next step is more focused on an analytical approach, as they identify what went well and why, and what could have gone better and why. </a:t>
            </a:r>
            <a:endParaRPr b="1" sz="18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At the end of the process, conclusions of what could be done better next time are summarized into lessons learned. Participants may be asked to vote for what they regard as the three most important lessons in case of multiple considerations. An AAR discussion is a facilitated process and may not last more than half a day or a day. </a:t>
            </a:r>
            <a:r>
              <a:rPr b="1" lang="en-US" sz="1800">
                <a:solidFill>
                  <a:srgbClr val="FF9518"/>
                </a:solidFill>
                <a:latin typeface="Times New Roman"/>
                <a:ea typeface="Times New Roman"/>
                <a:cs typeface="Times New Roman"/>
                <a:sym typeface="Times New Roman"/>
              </a:rPr>
              <a:t>Depending on the resources and time available, it can either be formal, with additional preparatory work, or informal</a:t>
            </a:r>
            <a:r>
              <a:rPr b="1" lang="en-US" sz="1800">
                <a:solidFill>
                  <a:schemeClr val="dk1"/>
                </a:solidFill>
                <a:latin typeface="Times New Roman"/>
                <a:ea typeface="Times New Roman"/>
                <a:cs typeface="Times New Roman"/>
                <a:sym typeface="Times New Roman"/>
              </a:rPr>
              <a:t> as detailed in the box below.</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pic>
        <p:nvPicPr>
          <p:cNvPr id="443" name="Google Shape;443;p15"/>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444" name="Google Shape;444;p1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45" name="Google Shape;445;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46" name="Google Shape;446;p1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47" name="Google Shape;447;p1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48" name="Google Shape;448;p15"/>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449" name="Google Shape;449;p1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50" name="Google Shape;450;p15"/>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451" name="Google Shape;45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52" name="Google Shape;452;p15"/>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453" name="Google Shape;453;p1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54" name="Google Shape;454;p15"/>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455" name="Google Shape;455;p15"/>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graphicFrame>
        <p:nvGraphicFramePr>
          <p:cNvPr id="456" name="Google Shape;456;p15"/>
          <p:cNvGraphicFramePr/>
          <p:nvPr/>
        </p:nvGraphicFramePr>
        <p:xfrm>
          <a:off x="185690" y="1650735"/>
          <a:ext cx="3000000" cy="3000000"/>
        </p:xfrm>
        <a:graphic>
          <a:graphicData uri="http://schemas.openxmlformats.org/drawingml/2006/table">
            <a:tbl>
              <a:tblPr bandRow="1" firstCol="1" firstRow="1">
                <a:noFill/>
                <a:tableStyleId>{5826832F-35B1-4599-AFD2-60493EAAC523}</a:tableStyleId>
              </a:tblPr>
              <a:tblGrid>
                <a:gridCol w="4111500"/>
                <a:gridCol w="4070825"/>
              </a:tblGrid>
              <a:tr h="442675">
                <a:tc gridSpan="2">
                  <a:txBody>
                    <a:bodyPr/>
                    <a:lstStyle/>
                    <a:p>
                      <a:pPr indent="0" lvl="0" marL="1904365" marR="1892300" rtl="0" algn="ctr">
                        <a:spcBef>
                          <a:spcPts val="0"/>
                        </a:spcBef>
                        <a:spcAft>
                          <a:spcPts val="0"/>
                        </a:spcAft>
                        <a:buNone/>
                      </a:pPr>
                      <a:r>
                        <a:rPr b="1" lang="en-US" sz="2000" u="none" cap="none" strike="noStrike">
                          <a:solidFill>
                            <a:srgbClr val="FFFF00"/>
                          </a:solidFill>
                          <a:latin typeface="Calibri"/>
                          <a:ea typeface="Calibri"/>
                          <a:cs typeface="Calibri"/>
                          <a:sym typeface="Calibri"/>
                        </a:rPr>
                        <a:t>Key features of after-action review</a:t>
                      </a:r>
                      <a:endParaRPr b="1" sz="2000" u="none" cap="none" strike="noStrike">
                        <a:solidFill>
                          <a:srgbClr val="FFFF00"/>
                        </a:solidFill>
                        <a:latin typeface="Calibri"/>
                        <a:ea typeface="Calibri"/>
                        <a:cs typeface="Calibri"/>
                        <a:sym typeface="Calibri"/>
                      </a:endParaRPr>
                    </a:p>
                  </a:txBody>
                  <a:tcPr marT="0" marB="0" marR="0" marL="0"/>
                </a:tc>
                <a:tc hMerge="1"/>
              </a:tr>
              <a:tr h="2627450">
                <a:tc>
                  <a:txBody>
                    <a:bodyPr/>
                    <a:lstStyle/>
                    <a:p>
                      <a:pPr indent="0" lvl="0" marL="995045" marR="1015364" rtl="0" algn="ctr">
                        <a:spcBef>
                          <a:spcPts val="0"/>
                        </a:spcBef>
                        <a:spcAft>
                          <a:spcPts val="0"/>
                        </a:spcAft>
                        <a:buNone/>
                      </a:pPr>
                      <a:r>
                        <a:rPr lang="en-US" sz="2000" u="none" cap="none" strike="noStrike">
                          <a:solidFill>
                            <a:srgbClr val="66FF33"/>
                          </a:solidFill>
                        </a:rPr>
                        <a:t>Formal reviews</a:t>
                      </a:r>
                      <a:endParaRPr sz="2800" u="none" cap="none" strike="noStrike">
                        <a:solidFill>
                          <a:srgbClr val="66FF33"/>
                        </a:solidFill>
                      </a:endParaRPr>
                    </a:p>
                    <a:p>
                      <a:pPr indent="-342900" lvl="0" marL="342900" marR="0" rtl="0" algn="l">
                        <a:spcBef>
                          <a:spcPts val="55"/>
                        </a:spcBef>
                        <a:spcAft>
                          <a:spcPts val="0"/>
                        </a:spcAft>
                        <a:buClr>
                          <a:schemeClr val="dk1"/>
                        </a:buClr>
                        <a:buSzPts val="1000"/>
                        <a:buFont typeface="Trebuchet MS"/>
                        <a:buChar char="•"/>
                      </a:pPr>
                      <a:r>
                        <a:rPr lang="en-US" sz="2000" u="none" cap="none" strike="noStrike"/>
                        <a:t>Are facilitated by an objective outsider</a:t>
                      </a:r>
                      <a:endParaRPr sz="2800" u="none" cap="none" strike="noStrike"/>
                    </a:p>
                    <a:p>
                      <a:pPr indent="-342900" lvl="0" marL="342900" marR="0" rtl="0" algn="l">
                        <a:spcBef>
                          <a:spcPts val="40"/>
                        </a:spcBef>
                        <a:spcAft>
                          <a:spcPts val="0"/>
                        </a:spcAft>
                        <a:buClr>
                          <a:schemeClr val="dk1"/>
                        </a:buClr>
                        <a:buSzPts val="1000"/>
                        <a:buFont typeface="Trebuchet MS"/>
                        <a:buChar char="•"/>
                      </a:pPr>
                      <a:r>
                        <a:rPr lang="en-US" sz="2000" u="none" cap="none" strike="noStrike"/>
                        <a:t>Take more time</a:t>
                      </a:r>
                      <a:endParaRPr sz="2800" u="none" cap="none" strike="noStrike"/>
                    </a:p>
                    <a:p>
                      <a:pPr indent="-342900" lvl="0" marL="342900" marR="0" rtl="0" algn="l">
                        <a:spcBef>
                          <a:spcPts val="180"/>
                        </a:spcBef>
                        <a:spcAft>
                          <a:spcPts val="0"/>
                        </a:spcAft>
                        <a:buClr>
                          <a:schemeClr val="dk1"/>
                        </a:buClr>
                        <a:buSzPts val="1000"/>
                        <a:buFont typeface="Trebuchet MS"/>
                        <a:buChar char="•"/>
                      </a:pPr>
                      <a:r>
                        <a:rPr lang="en-US" sz="2000" u="none" cap="none" strike="noStrike"/>
                        <a:t>Use more complex review techniques and tools</a:t>
                      </a:r>
                      <a:endParaRPr sz="2800" u="none" cap="none" strike="noStrike"/>
                    </a:p>
                    <a:p>
                      <a:pPr indent="-342900" lvl="0" marL="342900" marR="0" rtl="0" algn="l">
                        <a:spcBef>
                          <a:spcPts val="180"/>
                        </a:spcBef>
                        <a:spcAft>
                          <a:spcPts val="0"/>
                        </a:spcAft>
                        <a:buClr>
                          <a:schemeClr val="dk1"/>
                        </a:buClr>
                        <a:buSzPts val="1000"/>
                        <a:buFont typeface="Trebuchet MS"/>
                        <a:buChar char="•"/>
                      </a:pPr>
                      <a:r>
                        <a:rPr lang="en-US" sz="2000" u="none" cap="none" strike="noStrike"/>
                        <a:t>Are scheduled beforehand</a:t>
                      </a:r>
                      <a:endParaRPr sz="2800" u="none" cap="none" strike="noStrike"/>
                    </a:p>
                    <a:p>
                      <a:pPr indent="-342900" lvl="0" marL="342900" marR="153670" rtl="0" algn="l">
                        <a:lnSpc>
                          <a:spcPct val="102000"/>
                        </a:lnSpc>
                        <a:spcBef>
                          <a:spcPts val="180"/>
                        </a:spcBef>
                        <a:spcAft>
                          <a:spcPts val="0"/>
                        </a:spcAft>
                        <a:buClr>
                          <a:schemeClr val="dk1"/>
                        </a:buClr>
                        <a:buSzPts val="1000"/>
                        <a:buFont typeface="Trebuchet MS"/>
                        <a:buChar char="•"/>
                      </a:pPr>
                      <a:r>
                        <a:rPr lang="en-US" sz="2000" u="none" cap="none" strike="noStrike"/>
                        <a:t>Are conducted in meetings or other “formal” settings</a:t>
                      </a:r>
                      <a:endParaRPr sz="2800" u="none" cap="none" strike="noStrike"/>
                    </a:p>
                    <a:p>
                      <a:pPr indent="-342900" lvl="0" marL="342900" marR="0" rtl="0" algn="l">
                        <a:spcBef>
                          <a:spcPts val="150"/>
                        </a:spcBef>
                        <a:spcAft>
                          <a:spcPts val="0"/>
                        </a:spcAft>
                        <a:buClr>
                          <a:schemeClr val="dk1"/>
                        </a:buClr>
                        <a:buSzPts val="1000"/>
                        <a:buFont typeface="Trebuchet MS"/>
                        <a:buChar char="•"/>
                      </a:pPr>
                      <a:r>
                        <a:rPr lang="en-US" sz="2000" u="none" cap="none" strike="noStrike"/>
                        <a:t>Require a more standard and thorough report</a:t>
                      </a:r>
                      <a:endParaRPr sz="2800" u="none" cap="none" strike="noStrike">
                        <a:latin typeface="Trebuchet MS"/>
                        <a:ea typeface="Trebuchet MS"/>
                        <a:cs typeface="Trebuchet MS"/>
                        <a:sym typeface="Trebuchet MS"/>
                      </a:endParaRPr>
                    </a:p>
                  </a:txBody>
                  <a:tcPr marT="0" marB="0" marR="0" marL="0"/>
                </a:tc>
                <a:tc>
                  <a:txBody>
                    <a:bodyPr/>
                    <a:lstStyle/>
                    <a:p>
                      <a:pPr indent="0" lvl="0" marL="935989" marR="956310" rtl="0" algn="ctr">
                        <a:spcBef>
                          <a:spcPts val="0"/>
                        </a:spcBef>
                        <a:spcAft>
                          <a:spcPts val="0"/>
                        </a:spcAft>
                        <a:buNone/>
                      </a:pPr>
                      <a:r>
                        <a:rPr b="1" lang="en-US" sz="2000" u="none" cap="none" strike="noStrike">
                          <a:solidFill>
                            <a:srgbClr val="FF0000"/>
                          </a:solidFill>
                          <a:latin typeface="Calibri"/>
                          <a:ea typeface="Calibri"/>
                          <a:cs typeface="Calibri"/>
                          <a:sym typeface="Calibri"/>
                        </a:rPr>
                        <a:t>Informal reviews</a:t>
                      </a:r>
                      <a:endParaRPr b="1" sz="2000" u="none" cap="none" strike="noStrike">
                        <a:solidFill>
                          <a:srgbClr val="FF0000"/>
                        </a:solidFill>
                        <a:latin typeface="Calibri"/>
                        <a:ea typeface="Calibri"/>
                        <a:cs typeface="Calibri"/>
                        <a:sym typeface="Calibri"/>
                      </a:endParaRPr>
                    </a:p>
                    <a:p>
                      <a:pPr indent="-342900" lvl="0" marL="342900" marR="0" rtl="0" algn="l">
                        <a:spcBef>
                          <a:spcPts val="55"/>
                        </a:spcBef>
                        <a:spcAft>
                          <a:spcPts val="0"/>
                        </a:spcAft>
                        <a:buClr>
                          <a:schemeClr val="dk1"/>
                        </a:buClr>
                        <a:buSzPts val="1000"/>
                        <a:buFont typeface="Trebuchet MS"/>
                        <a:buChar char="•"/>
                      </a:pPr>
                      <a:r>
                        <a:rPr b="1" lang="en-US" sz="2000" u="none" cap="none" strike="noStrike">
                          <a:solidFill>
                            <a:schemeClr val="dk1"/>
                          </a:solidFill>
                          <a:latin typeface="Calibri"/>
                          <a:ea typeface="Calibri"/>
                          <a:cs typeface="Calibri"/>
                          <a:sym typeface="Calibri"/>
                        </a:rPr>
                        <a:t>Are conducted by those closest to the activity</a:t>
                      </a:r>
                      <a:endParaRPr b="1" sz="2000" u="none" cap="none" strike="noStrike">
                        <a:solidFill>
                          <a:schemeClr val="dk1"/>
                        </a:solidFill>
                        <a:latin typeface="Calibri"/>
                        <a:ea typeface="Calibri"/>
                        <a:cs typeface="Calibri"/>
                        <a:sym typeface="Calibri"/>
                      </a:endParaRPr>
                    </a:p>
                    <a:p>
                      <a:pPr indent="-342900" lvl="0" marL="342900" marR="0" rtl="0" algn="l">
                        <a:spcBef>
                          <a:spcPts val="180"/>
                        </a:spcBef>
                        <a:spcAft>
                          <a:spcPts val="0"/>
                        </a:spcAft>
                        <a:buClr>
                          <a:schemeClr val="dk1"/>
                        </a:buClr>
                        <a:buSzPts val="1000"/>
                        <a:buFont typeface="Trebuchet MS"/>
                        <a:buChar char="•"/>
                      </a:pPr>
                      <a:r>
                        <a:rPr b="1" lang="en-US" sz="2000" u="none" cap="none" strike="noStrike">
                          <a:solidFill>
                            <a:schemeClr val="dk1"/>
                          </a:solidFill>
                          <a:latin typeface="Calibri"/>
                          <a:ea typeface="Calibri"/>
                          <a:cs typeface="Calibri"/>
                          <a:sym typeface="Calibri"/>
                        </a:rPr>
                        <a:t>Take less time</a:t>
                      </a:r>
                      <a:endParaRPr b="1" sz="2000" u="none" cap="none" strike="noStrike">
                        <a:solidFill>
                          <a:schemeClr val="dk1"/>
                        </a:solidFill>
                        <a:latin typeface="Calibri"/>
                        <a:ea typeface="Calibri"/>
                        <a:cs typeface="Calibri"/>
                        <a:sym typeface="Calibri"/>
                      </a:endParaRPr>
                    </a:p>
                    <a:p>
                      <a:pPr indent="-342900" lvl="0" marL="342900" marR="0" rtl="0" algn="l">
                        <a:spcBef>
                          <a:spcPts val="180"/>
                        </a:spcBef>
                        <a:spcAft>
                          <a:spcPts val="0"/>
                        </a:spcAft>
                        <a:buClr>
                          <a:schemeClr val="dk1"/>
                        </a:buClr>
                        <a:buSzPts val="1000"/>
                        <a:buFont typeface="Trebuchet MS"/>
                        <a:buChar char="•"/>
                      </a:pPr>
                      <a:r>
                        <a:rPr b="1" lang="en-US" sz="2000" u="none" cap="none" strike="noStrike">
                          <a:solidFill>
                            <a:schemeClr val="dk1"/>
                          </a:solidFill>
                          <a:latin typeface="Calibri"/>
                          <a:ea typeface="Calibri"/>
                          <a:cs typeface="Calibri"/>
                          <a:sym typeface="Calibri"/>
                        </a:rPr>
                        <a:t>Use simple review techniques and tools</a:t>
                      </a:r>
                      <a:endParaRPr b="1" sz="2000" u="none" cap="none" strike="noStrike">
                        <a:solidFill>
                          <a:schemeClr val="dk1"/>
                        </a:solidFill>
                        <a:latin typeface="Calibri"/>
                        <a:ea typeface="Calibri"/>
                        <a:cs typeface="Calibri"/>
                        <a:sym typeface="Calibri"/>
                      </a:endParaRPr>
                    </a:p>
                    <a:p>
                      <a:pPr indent="-342900" lvl="0" marL="342900" marR="0" rtl="0" algn="l">
                        <a:spcBef>
                          <a:spcPts val="185"/>
                        </a:spcBef>
                        <a:spcAft>
                          <a:spcPts val="0"/>
                        </a:spcAft>
                        <a:buClr>
                          <a:schemeClr val="dk1"/>
                        </a:buClr>
                        <a:buSzPts val="1000"/>
                        <a:buFont typeface="Trebuchet MS"/>
                        <a:buChar char="•"/>
                      </a:pPr>
                      <a:r>
                        <a:rPr b="1" lang="en-US" sz="2000" u="none" cap="none" strike="noStrike">
                          <a:solidFill>
                            <a:schemeClr val="dk1"/>
                          </a:solidFill>
                          <a:latin typeface="Calibri"/>
                          <a:ea typeface="Calibri"/>
                          <a:cs typeface="Calibri"/>
                          <a:sym typeface="Calibri"/>
                        </a:rPr>
                        <a:t>Are conducted when needed</a:t>
                      </a:r>
                      <a:endParaRPr b="1" sz="2000" u="none" cap="none" strike="noStrike">
                        <a:solidFill>
                          <a:schemeClr val="dk1"/>
                        </a:solidFill>
                        <a:latin typeface="Calibri"/>
                        <a:ea typeface="Calibri"/>
                        <a:cs typeface="Calibri"/>
                        <a:sym typeface="Calibri"/>
                      </a:endParaRPr>
                    </a:p>
                    <a:p>
                      <a:pPr indent="-342900" lvl="0" marL="342900" marR="0" rtl="0" algn="l">
                        <a:spcBef>
                          <a:spcPts val="180"/>
                        </a:spcBef>
                        <a:spcAft>
                          <a:spcPts val="0"/>
                        </a:spcAft>
                        <a:buClr>
                          <a:schemeClr val="dk1"/>
                        </a:buClr>
                        <a:buSzPts val="1000"/>
                        <a:buFont typeface="Trebuchet MS"/>
                        <a:buChar char="•"/>
                      </a:pPr>
                      <a:r>
                        <a:rPr b="1" lang="en-US" sz="2000" u="none" cap="none" strike="noStrike">
                          <a:solidFill>
                            <a:schemeClr val="dk1"/>
                          </a:solidFill>
                          <a:latin typeface="Calibri"/>
                          <a:ea typeface="Calibri"/>
                          <a:cs typeface="Calibri"/>
                          <a:sym typeface="Calibri"/>
                        </a:rPr>
                        <a:t>Are held at the event’s site</a:t>
                      </a:r>
                      <a:endParaRPr b="1" sz="2000" u="none" cap="none" strike="noStrike">
                        <a:solidFill>
                          <a:schemeClr val="dk1"/>
                        </a:solidFill>
                        <a:latin typeface="Calibri"/>
                        <a:ea typeface="Calibri"/>
                        <a:cs typeface="Calibri"/>
                        <a:sym typeface="Calibri"/>
                      </a:endParaRPr>
                    </a:p>
                    <a:p>
                      <a:pPr indent="-342900" lvl="0" marL="342900" marR="254000" rtl="0" algn="l">
                        <a:lnSpc>
                          <a:spcPct val="102000"/>
                        </a:lnSpc>
                        <a:spcBef>
                          <a:spcPts val="180"/>
                        </a:spcBef>
                        <a:spcAft>
                          <a:spcPts val="0"/>
                        </a:spcAft>
                        <a:buClr>
                          <a:schemeClr val="dk1"/>
                        </a:buClr>
                        <a:buSzPts val="1000"/>
                        <a:buFont typeface="Trebuchet MS"/>
                        <a:buChar char="•"/>
                      </a:pPr>
                      <a:r>
                        <a:rPr b="1" lang="en-US" sz="2000" u="none" cap="none" strike="noStrike">
                          <a:solidFill>
                            <a:schemeClr val="dk1"/>
                          </a:solidFill>
                          <a:latin typeface="Calibri"/>
                          <a:ea typeface="Calibri"/>
                          <a:cs typeface="Calibri"/>
                          <a:sym typeface="Calibri"/>
                        </a:rPr>
                        <a:t>Can be covered by a less-comprehensive report</a:t>
                      </a:r>
                      <a:endParaRPr b="1" sz="2000" u="none" cap="none" strike="noStrike">
                        <a:solidFill>
                          <a:schemeClr val="dk1"/>
                        </a:solidFill>
                        <a:latin typeface="Calibri"/>
                        <a:ea typeface="Calibri"/>
                        <a:cs typeface="Calibri"/>
                        <a:sym typeface="Calibri"/>
                      </a:endParaRPr>
                    </a:p>
                  </a:txBody>
                  <a:tcPr marT="0" marB="0" marR="0" marL="0"/>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pic>
        <p:nvPicPr>
          <p:cNvPr id="461" name="Google Shape;461;p16"/>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462" name="Google Shape;462;p1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63" name="Google Shape;463;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4" name="Google Shape;464;p1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65" name="Google Shape;465;p1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66" name="Google Shape;466;p16"/>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467" name="Google Shape;467;p1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68" name="Google Shape;468;p16"/>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469" name="Google Shape;469;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70" name="Google Shape;470;p16"/>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471" name="Google Shape;471;p1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72" name="Google Shape;472;p16"/>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473" name="Google Shape;473;p16"/>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74" name="Google Shape;474;p16"/>
          <p:cNvSpPr/>
          <p:nvPr/>
        </p:nvSpPr>
        <p:spPr>
          <a:xfrm>
            <a:off x="291254" y="1400473"/>
            <a:ext cx="8117416" cy="8335615"/>
          </a:xfrm>
          <a:prstGeom prst="rect">
            <a:avLst/>
          </a:prstGeom>
          <a:noFill/>
          <a:ln>
            <a:noFill/>
          </a:ln>
        </p:spPr>
        <p:txBody>
          <a:bodyPr anchorCtr="0" anchor="t" bIns="45700" lIns="91425" spcFirstLastPara="1" rIns="91425" wrap="square" tIns="45700">
            <a:spAutoFit/>
          </a:bodyPr>
          <a:lstStyle/>
          <a:p>
            <a:pPr indent="0" lvl="0" marL="899795" marR="0" rtl="0" algn="ctr">
              <a:spcBef>
                <a:spcPts val="0"/>
              </a:spcBef>
              <a:spcAft>
                <a:spcPts val="0"/>
              </a:spcAft>
              <a:buNone/>
            </a:pPr>
            <a:r>
              <a:rPr b="1" lang="en-US" sz="2000" u="sng">
                <a:solidFill>
                  <a:srgbClr val="C00000"/>
                </a:solidFill>
                <a:latin typeface="Times New Roman"/>
                <a:ea typeface="Times New Roman"/>
                <a:cs typeface="Times New Roman"/>
                <a:sym typeface="Times New Roman"/>
              </a:rPr>
              <a:t>ther examples of evaluative approaches and tools are summarized as follows:</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rgbClr val="24A9E1"/>
              </a:buClr>
              <a:buSzPts val="1800"/>
              <a:buFont typeface="Noto Sans Symbols"/>
              <a:buChar char="❑"/>
            </a:pPr>
            <a:r>
              <a:rPr b="1" lang="en-US" sz="1800">
                <a:solidFill>
                  <a:srgbClr val="24A9E1"/>
                </a:solidFill>
                <a:latin typeface="Times New Roman"/>
                <a:ea typeface="Times New Roman"/>
                <a:cs typeface="Times New Roman"/>
                <a:sym typeface="Times New Roman"/>
              </a:rPr>
              <a:t>The most significant change (MSC) </a:t>
            </a:r>
            <a:r>
              <a:rPr b="1" lang="en-US" sz="1800">
                <a:solidFill>
                  <a:schemeClr val="dk1"/>
                </a:solidFill>
                <a:latin typeface="Times New Roman"/>
                <a:ea typeface="Times New Roman"/>
                <a:cs typeface="Times New Roman"/>
                <a:sym typeface="Times New Roman"/>
              </a:rPr>
              <a:t>is a type of participatory tool that requires gathering personal accounts of perceived change(s) and determining which of these accounts is the most significant and why.</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rgbClr val="24A9E1"/>
              </a:buClr>
              <a:buSzPts val="1800"/>
              <a:buFont typeface="Noto Sans Symbols"/>
              <a:buChar char="❑"/>
            </a:pPr>
            <a:r>
              <a:rPr b="1" lang="en-US" sz="1800">
                <a:solidFill>
                  <a:srgbClr val="24A9E1"/>
                </a:solidFill>
                <a:latin typeface="Times New Roman"/>
                <a:ea typeface="Times New Roman"/>
                <a:cs typeface="Times New Roman"/>
                <a:sym typeface="Times New Roman"/>
              </a:rPr>
              <a:t>The Kirkpatrick model </a:t>
            </a:r>
            <a:r>
              <a:rPr b="1" lang="en-US" sz="1800">
                <a:solidFill>
                  <a:schemeClr val="dk1"/>
                </a:solidFill>
                <a:latin typeface="Times New Roman"/>
                <a:ea typeface="Times New Roman"/>
                <a:cs typeface="Times New Roman"/>
                <a:sym typeface="Times New Roman"/>
              </a:rPr>
              <a:t>is a four-level training evaluation model developed to evaluate trainings. The four levels are as follows</a:t>
            </a:r>
            <a:r>
              <a:rPr b="1" lang="en-US" sz="1800">
                <a:solidFill>
                  <a:srgbClr val="C55A11"/>
                </a:solidFill>
                <a:latin typeface="Times New Roman"/>
                <a:ea typeface="Times New Roman"/>
                <a:cs typeface="Times New Roman"/>
                <a:sym typeface="Times New Roman"/>
              </a:rPr>
              <a:t>: (a) reaction; (b) learning; (c) behaviour; and (d) results</a:t>
            </a: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This is a commonly used method for assessing the results acquired from a training. A generic post- training completion evaluation form has been developed that can be easily modified as required by interested parties.</a:t>
            </a:r>
            <a:endParaRPr/>
          </a:p>
          <a:p>
            <a:pPr indent="0" lvl="0" marL="0" marR="0" rtl="0" algn="l">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a:p>
            <a:pPr indent="0" lvl="0" marL="899795" marR="0" rtl="0" algn="ctr">
              <a:spcBef>
                <a:spcPts val="515"/>
              </a:spcBef>
              <a:spcAft>
                <a:spcPts val="0"/>
              </a:spcAft>
              <a:buNone/>
            </a:pPr>
            <a:r>
              <a:t/>
            </a:r>
            <a:endParaRPr b="1" sz="2000" u="sng">
              <a:solidFill>
                <a:srgbClr val="C00000"/>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pic>
        <p:nvPicPr>
          <p:cNvPr id="479" name="Google Shape;479;p17"/>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480" name="Google Shape;480;p1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81" name="Google Shape;481;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2" name="Google Shape;482;p1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83" name="Google Shape;483;p1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84" name="Google Shape;484;p17"/>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485" name="Google Shape;485;p1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86" name="Google Shape;486;p17"/>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487" name="Google Shape;487;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88" name="Google Shape;488;p17"/>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489" name="Google Shape;489;p1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90" name="Google Shape;490;p17"/>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491" name="Google Shape;491;p17"/>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92" name="Google Shape;492;p17"/>
          <p:cNvSpPr/>
          <p:nvPr/>
        </p:nvSpPr>
        <p:spPr>
          <a:xfrm>
            <a:off x="130614" y="1546498"/>
            <a:ext cx="8306761" cy="6496074"/>
          </a:xfrm>
          <a:prstGeom prst="rect">
            <a:avLst/>
          </a:prstGeom>
          <a:noFill/>
          <a:ln>
            <a:noFill/>
          </a:ln>
        </p:spPr>
        <p:txBody>
          <a:bodyPr anchorCtr="0" anchor="t" bIns="45700" lIns="91425" spcFirstLastPara="1" rIns="91425" wrap="square" tIns="45700">
            <a:spAutoFit/>
          </a:bodyPr>
          <a:lstStyle/>
          <a:p>
            <a:pPr indent="-285750" lvl="0" marL="488315" marR="223520" rtl="0" algn="just">
              <a:lnSpc>
                <a:spcPct val="102000"/>
              </a:lnSpc>
              <a:spcBef>
                <a:spcPts val="0"/>
              </a:spcBef>
              <a:spcAft>
                <a:spcPts val="0"/>
              </a:spcAft>
              <a:buClr>
                <a:srgbClr val="24A9E1"/>
              </a:buClr>
              <a:buSzPts val="1800"/>
              <a:buFont typeface="Noto Sans Symbols"/>
              <a:buChar char="❑"/>
            </a:pPr>
            <a:r>
              <a:rPr b="1" lang="en-US" sz="1800">
                <a:solidFill>
                  <a:srgbClr val="24A9E1"/>
                </a:solidFill>
                <a:latin typeface="Times New Roman"/>
                <a:ea typeface="Times New Roman"/>
                <a:cs typeface="Times New Roman"/>
                <a:sym typeface="Times New Roman"/>
              </a:rPr>
              <a:t>Peer review </a:t>
            </a:r>
            <a:r>
              <a:rPr b="1" lang="en-US" sz="1800">
                <a:solidFill>
                  <a:schemeClr val="dk1"/>
                </a:solidFill>
                <a:latin typeface="Times New Roman"/>
                <a:ea typeface="Times New Roman"/>
                <a:cs typeface="Times New Roman"/>
                <a:sym typeface="Times New Roman"/>
              </a:rPr>
              <a:t>is a process that can help advise on quality issues and compliance to standards, usually conducted by other specialists from the same field, who are chosen for their knowledge of  the  subject  matter.  This  process  has  been  used,  for  instance,  for  the  review  of implementation of the United Nations System-wide Action Plan (UN-SWAP) for gender equality and the empowerment of women, with the participation of two to three other agencies being mutually reviewed. A peer review mechanism has also been developed by UNEG in partnership with OECD/DAC to review the evaluation policy of UNEG members.</a:t>
            </a:r>
            <a:endParaRPr/>
          </a:p>
          <a:p>
            <a:pPr indent="-171450" lvl="0" marL="488315" marR="223520" rtl="0" algn="just">
              <a:lnSpc>
                <a:spcPct val="102000"/>
              </a:lnSpc>
              <a:spcBef>
                <a:spcPts val="0"/>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285750" lvl="0" marL="488315" marR="223520" rtl="0" algn="just">
              <a:lnSpc>
                <a:spcPct val="102000"/>
              </a:lnSpc>
              <a:spcBef>
                <a:spcPts val="0"/>
              </a:spcBef>
              <a:spcAft>
                <a:spcPts val="0"/>
              </a:spcAft>
              <a:buClr>
                <a:srgbClr val="24A9E1"/>
              </a:buClr>
              <a:buSzPts val="1800"/>
              <a:buFont typeface="Noto Sans Symbols"/>
              <a:buChar char="❑"/>
            </a:pPr>
            <a:r>
              <a:rPr b="1" lang="en-US" sz="1800">
                <a:solidFill>
                  <a:srgbClr val="24A9E1"/>
                </a:solidFill>
                <a:latin typeface="Times New Roman"/>
                <a:ea typeface="Times New Roman"/>
                <a:cs typeface="Times New Roman"/>
                <a:sym typeface="Times New Roman"/>
              </a:rPr>
              <a:t>Outcome harvesting </a:t>
            </a:r>
            <a:r>
              <a:rPr b="1" lang="en-US" sz="1800">
                <a:solidFill>
                  <a:schemeClr val="dk1"/>
                </a:solidFill>
                <a:latin typeface="Times New Roman"/>
                <a:ea typeface="Times New Roman"/>
                <a:cs typeface="Times New Roman"/>
                <a:sym typeface="Times New Roman"/>
              </a:rPr>
              <a:t>is an evaluative approach that can be used to collect data on interventions. As its name suggests, outcome harvesting collects (“harvests”) evidence of occurred changes (outcomes). Once changes are identified, it works backwards to determine whether and how these changes are linked to your intervention.</a:t>
            </a:r>
            <a:endParaRPr b="1" sz="1800">
              <a:solidFill>
                <a:schemeClr val="dk1"/>
              </a:solidFill>
              <a:latin typeface="Times New Roman"/>
              <a:ea typeface="Times New Roman"/>
              <a:cs typeface="Times New Roman"/>
              <a:sym typeface="Times New Roman"/>
            </a:endParaRPr>
          </a:p>
          <a:p>
            <a:pPr indent="0" lvl="0" marL="202565" marR="223520" rtl="0" algn="just">
              <a:lnSpc>
                <a:spcPct val="102000"/>
              </a:lnSpc>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202565" marR="223520" rtl="0" algn="just">
              <a:lnSpc>
                <a:spcPct val="102000"/>
              </a:lnSpc>
              <a:spcBef>
                <a:spcPts val="0"/>
              </a:spcBef>
              <a:spcAft>
                <a:spcPts val="0"/>
              </a:spcAft>
              <a:buNone/>
            </a:pPr>
            <a:r>
              <a:t/>
            </a:r>
            <a:endParaRPr sz="2400">
              <a:solidFill>
                <a:schemeClr val="dk1"/>
              </a:solidFill>
              <a:latin typeface="Trebuchet MS"/>
              <a:ea typeface="Trebuchet MS"/>
              <a:cs typeface="Trebuchet MS"/>
              <a:sym typeface="Trebuchet MS"/>
            </a:endParaRPr>
          </a:p>
          <a:p>
            <a:pPr indent="0" lvl="0" marL="202565" marR="223520" rtl="0" algn="just">
              <a:lnSpc>
                <a:spcPct val="102000"/>
              </a:lnSpc>
              <a:spcBef>
                <a:spcPts val="0"/>
              </a:spcBef>
              <a:spcAft>
                <a:spcPts val="0"/>
              </a:spcAft>
              <a:buNone/>
            </a:pPr>
            <a:r>
              <a:t/>
            </a:r>
            <a:endParaRPr sz="2400">
              <a:solidFill>
                <a:schemeClr val="dk1"/>
              </a:solidFill>
              <a:latin typeface="Trebuchet MS"/>
              <a:ea typeface="Trebuchet MS"/>
              <a:cs typeface="Trebuchet MS"/>
              <a:sym typeface="Trebuchet MS"/>
            </a:endParaRPr>
          </a:p>
          <a:p>
            <a:pPr indent="0" lvl="0" marL="202565" marR="223520" rtl="0" algn="just">
              <a:lnSpc>
                <a:spcPct val="102000"/>
              </a:lnSpc>
              <a:spcBef>
                <a:spcPts val="0"/>
              </a:spcBef>
              <a:spcAft>
                <a:spcPts val="0"/>
              </a:spcAft>
              <a:buNone/>
            </a:pPr>
            <a:r>
              <a:t/>
            </a:r>
            <a:endParaRPr sz="2400">
              <a:solidFill>
                <a:schemeClr val="dk1"/>
              </a:solidFill>
              <a:latin typeface="Trebuchet MS"/>
              <a:ea typeface="Trebuchet MS"/>
              <a:cs typeface="Trebuchet MS"/>
              <a:sym typeface="Trebuchet MS"/>
            </a:endParaRPr>
          </a:p>
          <a:p>
            <a:pPr indent="0" lvl="0" marL="202565" marR="223520" rtl="0" algn="just">
              <a:lnSpc>
                <a:spcPct val="102000"/>
              </a:lnSpc>
              <a:spcBef>
                <a:spcPts val="0"/>
              </a:spcBef>
              <a:spcAft>
                <a:spcPts val="0"/>
              </a:spcAft>
              <a:buNone/>
            </a:pPr>
            <a:r>
              <a:t/>
            </a:r>
            <a:endParaRPr sz="2400">
              <a:solidFill>
                <a:schemeClr val="dk1"/>
              </a:solidFill>
              <a:latin typeface="Trebuchet MS"/>
              <a:ea typeface="Trebuchet MS"/>
              <a:cs typeface="Trebuchet MS"/>
              <a:sym typeface="Trebuchet MS"/>
            </a:endParaRPr>
          </a:p>
          <a:p>
            <a:pPr indent="0" lvl="0" marL="202565" marR="223520" rtl="0" algn="just">
              <a:lnSpc>
                <a:spcPct val="102000"/>
              </a:lnSpc>
              <a:spcBef>
                <a:spcPts val="0"/>
              </a:spcBef>
              <a:spcAft>
                <a:spcPts val="0"/>
              </a:spcAft>
              <a:buNone/>
            </a:pPr>
            <a:r>
              <a:t/>
            </a:r>
            <a:endParaRPr sz="2400">
              <a:solidFill>
                <a:schemeClr val="dk1"/>
              </a:solidFill>
              <a:latin typeface="Trebuchet MS"/>
              <a:ea typeface="Trebuchet MS"/>
              <a:cs typeface="Trebuchet MS"/>
              <a:sym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pic>
        <p:nvPicPr>
          <p:cNvPr id="497" name="Google Shape;497;p18"/>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498" name="Google Shape;498;p1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99" name="Google Shape;499;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0" name="Google Shape;500;p1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01" name="Google Shape;501;p1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02" name="Google Shape;502;p18"/>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503" name="Google Shape;503;p1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04" name="Google Shape;504;p18"/>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505" name="Google Shape;505;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06" name="Google Shape;506;p18"/>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507" name="Google Shape;507;p1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508" name="Google Shape;508;p18"/>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509" name="Google Shape;509;p18"/>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510" name="Google Shape;510;p18"/>
          <p:cNvSpPr txBox="1"/>
          <p:nvPr/>
        </p:nvSpPr>
        <p:spPr>
          <a:xfrm>
            <a:off x="185691" y="1250042"/>
            <a:ext cx="8452476" cy="4847481"/>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Incorporating cross-cutting themes in evaluation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Cross-cutting themes </a:t>
            </a:r>
            <a:r>
              <a:rPr b="1" lang="en-US" sz="1800">
                <a:solidFill>
                  <a:schemeClr val="dk1"/>
                </a:solidFill>
                <a:latin typeface="Times New Roman"/>
                <a:ea typeface="Times New Roman"/>
                <a:cs typeface="Times New Roman"/>
                <a:sym typeface="Times New Roman"/>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grpSp>
        <p:nvGrpSpPr>
          <p:cNvPr id="511" name="Google Shape;511;p18"/>
          <p:cNvGrpSpPr/>
          <p:nvPr/>
        </p:nvGrpSpPr>
        <p:grpSpPr>
          <a:xfrm>
            <a:off x="1022098" y="1693973"/>
            <a:ext cx="610994" cy="597946"/>
            <a:chOff x="980" y="1490"/>
            <a:chExt cx="834" cy="834"/>
          </a:xfrm>
        </p:grpSpPr>
        <p:sp>
          <p:nvSpPr>
            <p:cNvPr id="512" name="Google Shape;512;p18"/>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3" name="Google Shape;513;p18"/>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7" name="Shape 517"/>
        <p:cNvGrpSpPr/>
        <p:nvPr/>
      </p:nvGrpSpPr>
      <p:grpSpPr>
        <a:xfrm>
          <a:off x="0" y="0"/>
          <a:ext cx="0" cy="0"/>
          <a:chOff x="0" y="0"/>
          <a:chExt cx="0" cy="0"/>
        </a:xfrm>
      </p:grpSpPr>
      <p:pic>
        <p:nvPicPr>
          <p:cNvPr id="518" name="Google Shape;518;p19"/>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519" name="Google Shape;519;p1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20" name="Google Shape;520;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21" name="Google Shape;521;p1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22" name="Google Shape;522;p1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23" name="Google Shape;523;p19"/>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524" name="Google Shape;524;p1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25" name="Google Shape;525;p19"/>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526" name="Google Shape;526;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27" name="Google Shape;527;p19"/>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528" name="Google Shape;528;p1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529" name="Google Shape;529;p19"/>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530" name="Google Shape;530;p19"/>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531" name="Google Shape;531;p19"/>
          <p:cNvSpPr txBox="1"/>
          <p:nvPr/>
        </p:nvSpPr>
        <p:spPr>
          <a:xfrm>
            <a:off x="185691" y="1520009"/>
            <a:ext cx="8452476" cy="447814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Incorporating cross-cutting themes in evaluation (1/</a:t>
            </a:r>
            <a:endParaRPr/>
          </a:p>
          <a:p>
            <a:pPr indent="0" lvl="0" marL="0" marR="0" rtl="0" algn="ctr">
              <a:lnSpc>
                <a:spcPct val="150000"/>
              </a:lnSpc>
              <a:spcBef>
                <a:spcPts val="0"/>
              </a:spcBef>
              <a:spcAft>
                <a:spcPts val="0"/>
              </a:spcAft>
              <a:buNone/>
            </a:pPr>
            <a:r>
              <a:rPr b="1" lang="en-US" sz="2000">
                <a:solidFill>
                  <a:srgbClr val="00B050"/>
                </a:solidFill>
                <a:latin typeface="Times New Roman"/>
                <a:ea typeface="Times New Roman"/>
                <a:cs typeface="Times New Roman"/>
                <a:sym typeface="Times New Roman"/>
              </a:rPr>
              <a:t>Rights-based approach</a:t>
            </a:r>
            <a:endParaRPr/>
          </a:p>
          <a:p>
            <a:pPr indent="0" lvl="0" marL="0" marR="0" rtl="0" algn="ctr">
              <a:lnSpc>
                <a:spcPct val="150000"/>
              </a:lnSpc>
              <a:spcBef>
                <a:spcPts val="0"/>
              </a:spcBef>
              <a:spcAft>
                <a:spcPts val="0"/>
              </a:spcAft>
              <a:buNone/>
            </a:pPr>
            <a:r>
              <a:t/>
            </a:r>
            <a:endParaRPr b="1" sz="2000">
              <a:solidFill>
                <a:srgbClr val="00B050"/>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RBA is a conceptual framework and methodological tool for developing policies and practices. RBA is the conscious and systematic integration of rights, norms and standards derived from international law into programming,</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An RBA to migration programming aims to empower rights holders and strengthen the capacity of duty bearers to fulfil their obligations to protect rights holders.</a:t>
            </a: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grpSp>
        <p:nvGrpSpPr>
          <p:cNvPr id="532" name="Google Shape;532;p19"/>
          <p:cNvGrpSpPr/>
          <p:nvPr/>
        </p:nvGrpSpPr>
        <p:grpSpPr>
          <a:xfrm>
            <a:off x="853439" y="1693973"/>
            <a:ext cx="709983" cy="597946"/>
            <a:chOff x="980" y="1490"/>
            <a:chExt cx="834" cy="834"/>
          </a:xfrm>
        </p:grpSpPr>
        <p:sp>
          <p:nvSpPr>
            <p:cNvPr id="533" name="Google Shape;533;p19"/>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4" name="Google Shape;534;p19"/>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8" name="Shape 538"/>
        <p:cNvGrpSpPr/>
        <p:nvPr/>
      </p:nvGrpSpPr>
      <p:grpSpPr>
        <a:xfrm>
          <a:off x="0" y="0"/>
          <a:ext cx="0" cy="0"/>
          <a:chOff x="0" y="0"/>
          <a:chExt cx="0" cy="0"/>
        </a:xfrm>
      </p:grpSpPr>
      <p:pic>
        <p:nvPicPr>
          <p:cNvPr id="539" name="Google Shape;539;p20"/>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540" name="Google Shape;540;p2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41" name="Google Shape;541;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2" name="Google Shape;542;p2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43" name="Google Shape;543;p2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44" name="Google Shape;544;p20"/>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545" name="Google Shape;545;p2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46" name="Google Shape;546;p20"/>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547" name="Google Shape;54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48" name="Google Shape;548;p20"/>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549" name="Google Shape;549;p2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550" name="Google Shape;550;p20"/>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551" name="Google Shape;551;p20"/>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552" name="Google Shape;552;p20"/>
          <p:cNvSpPr txBox="1"/>
          <p:nvPr/>
        </p:nvSpPr>
        <p:spPr>
          <a:xfrm>
            <a:off x="185691" y="1250042"/>
            <a:ext cx="8452476" cy="4662815"/>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a:t>
            </a:r>
            <a:endParaRPr b="1" sz="18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sp>
        <p:nvSpPr>
          <p:cNvPr id="553" name="Google Shape;553;p20"/>
          <p:cNvSpPr/>
          <p:nvPr/>
        </p:nvSpPr>
        <p:spPr>
          <a:xfrm>
            <a:off x="185691" y="1481871"/>
            <a:ext cx="8412325" cy="4626908"/>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21590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Although there is no universal understanding of how to apply an RBA to interventions in practice, it generally includes the following attributes that can be applied :</a:t>
            </a:r>
            <a:endParaRPr/>
          </a:p>
          <a:p>
            <a:pPr indent="0" lvl="0" marL="0" marR="215900" rtl="0" algn="just">
              <a:lnSpc>
                <a:spcPct val="150000"/>
              </a:lnSpc>
              <a:spcBef>
                <a:spcPts val="785"/>
              </a:spcBef>
              <a:spcAft>
                <a:spcPts val="0"/>
              </a:spcAft>
              <a:buNone/>
            </a:pPr>
            <a:r>
              <a:t/>
            </a:r>
            <a:endParaRPr b="1" sz="1800">
              <a:solidFill>
                <a:schemeClr val="dk1"/>
              </a:solidFill>
              <a:latin typeface="Times New Roman"/>
              <a:ea typeface="Times New Roman"/>
              <a:cs typeface="Times New Roman"/>
              <a:sym typeface="Times New Roman"/>
            </a:endParaRPr>
          </a:p>
          <a:p>
            <a:pPr indent="-285750" lvl="0" marL="285750" marR="220345" rtl="0" algn="ctr">
              <a:spcBef>
                <a:spcPts val="0"/>
              </a:spcBef>
              <a:spcAft>
                <a:spcPts val="0"/>
              </a:spcAft>
              <a:buClr>
                <a:srgbClr val="7030A0"/>
              </a:buClr>
              <a:buSzPts val="1000"/>
              <a:buFont typeface="Noto Sans Symbols"/>
              <a:buChar char="❖"/>
            </a:pPr>
            <a:r>
              <a:rPr b="1" lang="en-US" sz="1800">
                <a:solidFill>
                  <a:srgbClr val="7030A0"/>
                </a:solidFill>
                <a:latin typeface="Times New Roman"/>
                <a:ea typeface="Times New Roman"/>
                <a:cs typeface="Times New Roman"/>
                <a:sym typeface="Times New Roman"/>
              </a:rPr>
              <a:t>Identification of the rights holders, their entitlements, and duty bearers’ obligations to respect, protect and fulfil those entitlements;</a:t>
            </a:r>
            <a:endParaRPr b="1" sz="1800">
              <a:solidFill>
                <a:srgbClr val="7030A0"/>
              </a:solidFill>
              <a:latin typeface="Times New Roman"/>
              <a:ea typeface="Times New Roman"/>
              <a:cs typeface="Times New Roman"/>
              <a:sym typeface="Times New Roman"/>
            </a:endParaRPr>
          </a:p>
          <a:p>
            <a:pPr indent="-285750" lvl="0" marL="285750" marR="220345" rtl="0" algn="ctr">
              <a:spcBef>
                <a:spcPts val="0"/>
              </a:spcBef>
              <a:spcAft>
                <a:spcPts val="0"/>
              </a:spcAft>
              <a:buClr>
                <a:srgbClr val="7030A0"/>
              </a:buClr>
              <a:buSzPts val="1000"/>
              <a:buFont typeface="Noto Sans Symbols"/>
              <a:buChar char="❖"/>
            </a:pPr>
            <a:r>
              <a:rPr b="1" lang="en-US" sz="1800">
                <a:solidFill>
                  <a:srgbClr val="7030A0"/>
                </a:solidFill>
                <a:latin typeface="Times New Roman"/>
                <a:ea typeface="Times New Roman"/>
                <a:cs typeface="Times New Roman"/>
                <a:sym typeface="Times New Roman"/>
              </a:rPr>
              <a:t>Assessment of whether rights are being respected, protected and fulfilled and, if they are not, an analysis of the underlying causes and a strategy for correcting;</a:t>
            </a:r>
            <a:endParaRPr b="1" sz="1800">
              <a:solidFill>
                <a:srgbClr val="7030A0"/>
              </a:solidFill>
              <a:latin typeface="Times New Roman"/>
              <a:ea typeface="Times New Roman"/>
              <a:cs typeface="Times New Roman"/>
              <a:sym typeface="Times New Roman"/>
            </a:endParaRPr>
          </a:p>
          <a:p>
            <a:pPr indent="-285750" lvl="0" marL="285750" marR="220345" rtl="0" algn="ctr">
              <a:spcBef>
                <a:spcPts val="0"/>
              </a:spcBef>
              <a:spcAft>
                <a:spcPts val="0"/>
              </a:spcAft>
              <a:buClr>
                <a:srgbClr val="7030A0"/>
              </a:buClr>
              <a:buSzPts val="1000"/>
              <a:buFont typeface="Noto Sans Symbols"/>
              <a:buChar char="❖"/>
            </a:pPr>
            <a:r>
              <a:rPr b="1" lang="en-US" sz="1800">
                <a:solidFill>
                  <a:srgbClr val="7030A0"/>
                </a:solidFill>
                <a:latin typeface="Times New Roman"/>
                <a:ea typeface="Times New Roman"/>
                <a:cs typeface="Times New Roman"/>
                <a:sym typeface="Times New Roman"/>
              </a:rPr>
              <a:t>Capacity-building for rights holders to be aware of and enjoy their rights and of duty bearers to meet their obligations;</a:t>
            </a:r>
            <a:endParaRPr b="1" sz="1800">
              <a:solidFill>
                <a:srgbClr val="7030A0"/>
              </a:solidFill>
              <a:latin typeface="Times New Roman"/>
              <a:ea typeface="Times New Roman"/>
              <a:cs typeface="Times New Roman"/>
              <a:sym typeface="Times New Roman"/>
            </a:endParaRPr>
          </a:p>
          <a:p>
            <a:pPr indent="-285750" lvl="0" marL="285750" marR="220345" rtl="0" algn="ctr">
              <a:spcBef>
                <a:spcPts val="0"/>
              </a:spcBef>
              <a:spcAft>
                <a:spcPts val="0"/>
              </a:spcAft>
              <a:buClr>
                <a:srgbClr val="7030A0"/>
              </a:buClr>
              <a:buSzPts val="1000"/>
              <a:buFont typeface="Noto Sans Symbols"/>
              <a:buChar char="❖"/>
            </a:pPr>
            <a:r>
              <a:rPr b="1" lang="en-US" sz="1800">
                <a:solidFill>
                  <a:srgbClr val="7030A0"/>
                </a:solidFill>
                <a:latin typeface="Times New Roman"/>
                <a:ea typeface="Times New Roman"/>
                <a:cs typeface="Times New Roman"/>
                <a:sym typeface="Times New Roman"/>
              </a:rPr>
              <a:t>Ensuring that rights principles (such as non-discrimination, participation and accountability) are integrated into the project, strategy and policy developed and during the implementation process.</a:t>
            </a:r>
            <a:endParaRPr b="1" sz="1800">
              <a:solidFill>
                <a:srgbClr val="7030A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pic>
        <p:nvPicPr>
          <p:cNvPr id="558" name="Google Shape;558;p21"/>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559" name="Google Shape;559;p2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60" name="Google Shape;560;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61" name="Google Shape;561;p2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62" name="Google Shape;562;p2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63" name="Google Shape;563;p21"/>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564" name="Google Shape;564;p2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65" name="Google Shape;565;p21"/>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566" name="Google Shape;566;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67" name="Google Shape;567;p21"/>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568" name="Google Shape;568;p21"/>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569" name="Google Shape;569;p21"/>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570" name="Google Shape;570;p21"/>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571" name="Google Shape;571;p21"/>
          <p:cNvSpPr txBox="1"/>
          <p:nvPr/>
        </p:nvSpPr>
        <p:spPr>
          <a:xfrm>
            <a:off x="185691" y="1250042"/>
            <a:ext cx="8452476" cy="419198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sp>
        <p:nvSpPr>
          <p:cNvPr id="572" name="Google Shape;572;p21"/>
          <p:cNvSpPr/>
          <p:nvPr/>
        </p:nvSpPr>
        <p:spPr>
          <a:xfrm>
            <a:off x="243836" y="1566952"/>
            <a:ext cx="8193540" cy="4403770"/>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000">
                <a:solidFill>
                  <a:srgbClr val="00B050"/>
                </a:solidFill>
                <a:latin typeface="Times New Roman"/>
                <a:ea typeface="Times New Roman"/>
                <a:cs typeface="Times New Roman"/>
                <a:sym typeface="Times New Roman"/>
              </a:rPr>
              <a:t>How to monitor and evaluate rights-based approach?</a:t>
            </a:r>
            <a:endParaRPr b="1" sz="2000">
              <a:solidFill>
                <a:srgbClr val="00B050"/>
              </a:solidFill>
              <a:latin typeface="Times New Roman"/>
              <a:ea typeface="Times New Roman"/>
              <a:cs typeface="Times New Roman"/>
              <a:sym typeface="Times New Roman"/>
            </a:endParaRPr>
          </a:p>
          <a:p>
            <a:pPr indent="0" lvl="0" marL="0" marR="0" rtl="0" algn="ctr">
              <a:lnSpc>
                <a:spcPct val="150000"/>
              </a:lnSpc>
              <a:spcBef>
                <a:spcPts val="505"/>
              </a:spcBef>
              <a:spcAft>
                <a:spcPts val="0"/>
              </a:spcAft>
              <a:buNone/>
            </a:pPr>
            <a:r>
              <a:rPr b="1" lang="en-US" sz="2000">
                <a:solidFill>
                  <a:srgbClr val="00B050"/>
                </a:solidFill>
                <a:latin typeface="Times New Roman"/>
                <a:ea typeface="Times New Roman"/>
                <a:cs typeface="Times New Roman"/>
                <a:sym typeface="Times New Roman"/>
              </a:rPr>
              <a:t> </a:t>
            </a:r>
            <a:endParaRPr b="1" sz="2000">
              <a:solidFill>
                <a:srgbClr val="00B050"/>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When considered as a cross-cutting theme, an RBA would require measuring the process of programming and its adherence to rights principles. </a:t>
            </a:r>
            <a:endParaRPr b="1" sz="18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These principles can be incorporated into a results matrix and monitored accordingly, or they can be measured without being set out in the matrix by using a monitoring tool.</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Lastly, RBA can and should be included in an evaluation; an evaluation should assess rights issues even if the projects themselves do not have a specific rights-based objective or outcome.</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pic>
        <p:nvPicPr>
          <p:cNvPr id="577" name="Google Shape;577;p22"/>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578" name="Google Shape;578;p2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79" name="Google Shape;579;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80" name="Google Shape;580;p2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81" name="Google Shape;581;p2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82" name="Google Shape;582;p22"/>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583" name="Google Shape;583;p2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84" name="Google Shape;584;p22"/>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585" name="Google Shape;585;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86" name="Google Shape;586;p22"/>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587" name="Google Shape;587;p22"/>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588" name="Google Shape;588;p22"/>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589" name="Google Shape;589;p22"/>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590" name="Google Shape;590;p22"/>
          <p:cNvSpPr txBox="1"/>
          <p:nvPr/>
        </p:nvSpPr>
        <p:spPr>
          <a:xfrm>
            <a:off x="185691" y="1798681"/>
            <a:ext cx="8452476" cy="369331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The following are some questions that can be asked during both monitoring and evaluation processes </a:t>
            </a:r>
            <a:r>
              <a:rPr b="1" lang="en-US" sz="1800" u="sng">
                <a:solidFill>
                  <a:srgbClr val="000099"/>
                </a:solidFill>
                <a:latin typeface="Times New Roman"/>
                <a:ea typeface="Times New Roman"/>
                <a:cs typeface="Times New Roman"/>
                <a:sym typeface="Times New Roman"/>
              </a:rPr>
              <a:t>to ensure that an RBA perspective is covered</a:t>
            </a:r>
            <a:r>
              <a:rPr b="1" lang="en-US" sz="1800">
                <a:solidFill>
                  <a:schemeClr val="dk1"/>
                </a:solidFill>
                <a:latin typeface="Times New Roman"/>
                <a:ea typeface="Times New Roman"/>
                <a:cs typeface="Times New Roman"/>
                <a:sym typeface="Times New Roman"/>
              </a:rPr>
              <a:t>:</a:t>
            </a:r>
            <a:endParaRPr/>
          </a:p>
          <a:p>
            <a:pPr indent="0" lvl="0" marL="0" marR="0" rtl="0" algn="just">
              <a:lnSpc>
                <a:spcPct val="150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1" i="1" lang="en-US" sz="1800" u="sng">
                <a:solidFill>
                  <a:srgbClr val="C00000"/>
                </a:solidFill>
                <a:latin typeface="Times New Roman"/>
                <a:ea typeface="Times New Roman"/>
                <a:cs typeface="Times New Roman"/>
                <a:sym typeface="Times New Roman"/>
              </a:rPr>
              <a:t>Participation</a:t>
            </a:r>
            <a:endParaRPr b="1" i="1" sz="1800" u="sng">
              <a:solidFill>
                <a:srgbClr val="C00000"/>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Have the various stakeholders (including both rights holders and duty bearers) been involved in planning and designing the M&amp;E of the project and determining the type of data to collect?</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Are other individuals or groups, such as local civil society groups or NGOs, involved?</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Are key groups, particularly the most marginalized groups of rights holders, included and/or involved in the M&amp;E process?</a:t>
            </a:r>
            <a:endParaRPr b="1"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pic>
        <p:nvPicPr>
          <p:cNvPr id="595" name="Google Shape;595;p23"/>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596" name="Google Shape;596;p2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97" name="Google Shape;597;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98" name="Google Shape;598;p2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99" name="Google Shape;599;p2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00" name="Google Shape;600;p23"/>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601" name="Google Shape;601;p2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02" name="Google Shape;602;p23"/>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603" name="Google Shape;60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04" name="Google Shape;604;p23"/>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605" name="Google Shape;605;p23"/>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06" name="Google Shape;606;p23"/>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607" name="Google Shape;607;p23"/>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608" name="Google Shape;608;p23"/>
          <p:cNvSpPr txBox="1"/>
          <p:nvPr/>
        </p:nvSpPr>
        <p:spPr>
          <a:xfrm>
            <a:off x="185691" y="1903184"/>
            <a:ext cx="8452476" cy="4247317"/>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800" u="sng">
                <a:solidFill>
                  <a:srgbClr val="C00000"/>
                </a:solidFill>
                <a:latin typeface="Times New Roman"/>
                <a:ea typeface="Times New Roman"/>
                <a:cs typeface="Times New Roman"/>
                <a:sym typeface="Times New Roman"/>
              </a:rPr>
              <a:t>Equality and non-discrimination</a:t>
            </a:r>
            <a:endParaRPr b="1" i="1" sz="1800" u="sng">
              <a:solidFill>
                <a:srgbClr val="C00000"/>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Is the M&amp;E process explicitly designed to detect or measure discrimination against particular groups throughout its objectives and outcomes?</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Is the data collected appropriately disaggregated, such as by age, disability, ethnicity, sex, nationality and migration status, to track any gaps in considering equality and discrimination throughout intervention outputs and outcomes?</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 </a:t>
            </a:r>
            <a:endParaRPr b="1" i="0" sz="1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1" lang="en-US" sz="1800" u="sng">
                <a:solidFill>
                  <a:srgbClr val="C00000"/>
                </a:solidFill>
                <a:latin typeface="Times New Roman"/>
                <a:ea typeface="Times New Roman"/>
                <a:cs typeface="Times New Roman"/>
                <a:sym typeface="Times New Roman"/>
              </a:rPr>
              <a:t>Accountability, transparency and rule of law</a:t>
            </a:r>
            <a:endParaRPr b="1" i="1" sz="1800" u="sng">
              <a:solidFill>
                <a:srgbClr val="C00000"/>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Are the M&amp;E processes directly linked to any rights such as measuring the realization of specific rights?</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Do the M&amp;E processes account for any form of complaint mechanisms and how are received complaints dealt with?</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Are the findings from the M&amp;E shared publicly in a transparent manner?</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Are the findings from the M&amp;E used to promote changes in law or policy of the State?</a:t>
            </a:r>
            <a:endParaRPr b="1"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2" name="Shape 612"/>
        <p:cNvGrpSpPr/>
        <p:nvPr/>
      </p:nvGrpSpPr>
      <p:grpSpPr>
        <a:xfrm>
          <a:off x="0" y="0"/>
          <a:ext cx="0" cy="0"/>
          <a:chOff x="0" y="0"/>
          <a:chExt cx="0" cy="0"/>
        </a:xfrm>
      </p:grpSpPr>
      <p:pic>
        <p:nvPicPr>
          <p:cNvPr id="613" name="Google Shape;613;p24"/>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614" name="Google Shape;614;p2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15" name="Google Shape;615;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16" name="Google Shape;616;p2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17" name="Google Shape;617;p2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18" name="Google Shape;618;p24"/>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619" name="Google Shape;619;p2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20" name="Google Shape;620;p24"/>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621" name="Google Shape;621;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22" name="Google Shape;622;p24"/>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623" name="Google Shape;623;p2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24" name="Google Shape;624;p24"/>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625" name="Google Shape;625;p24"/>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626" name="Google Shape;626;p24"/>
          <p:cNvSpPr txBox="1"/>
          <p:nvPr/>
        </p:nvSpPr>
        <p:spPr>
          <a:xfrm>
            <a:off x="185691" y="1702889"/>
            <a:ext cx="8452476" cy="378565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sp>
        <p:nvSpPr>
          <p:cNvPr id="627" name="Google Shape;627;p24"/>
          <p:cNvSpPr/>
          <p:nvPr/>
        </p:nvSpPr>
        <p:spPr>
          <a:xfrm>
            <a:off x="219940" y="1797448"/>
            <a:ext cx="8315730" cy="3799758"/>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203200" marR="218440" rtl="0" algn="l">
              <a:lnSpc>
                <a:spcPct val="102000"/>
              </a:lnSpc>
              <a:spcBef>
                <a:spcPts val="0"/>
              </a:spcBef>
              <a:spcAft>
                <a:spcPts val="0"/>
              </a:spcAft>
              <a:buNone/>
            </a:pPr>
            <a:r>
              <a:rPr b="1" lang="en-US" sz="1800">
                <a:solidFill>
                  <a:schemeClr val="dk1"/>
                </a:solidFill>
                <a:latin typeface="Times New Roman"/>
                <a:ea typeface="Times New Roman"/>
                <a:cs typeface="Times New Roman"/>
                <a:sym typeface="Times New Roman"/>
              </a:rPr>
              <a:t>During the evaluation, the evaluator should also consider the following tips for ensuring that RBA is integrated in the evaluation process:</a:t>
            </a:r>
            <a:endParaRPr b="1" sz="1800">
              <a:solidFill>
                <a:schemeClr val="dk1"/>
              </a:solidFill>
              <a:latin typeface="Times New Roman"/>
              <a:ea typeface="Times New Roman"/>
              <a:cs typeface="Times New Roman"/>
              <a:sym typeface="Times New Roman"/>
            </a:endParaRPr>
          </a:p>
          <a:p>
            <a:pPr indent="0" lvl="0" marL="0" marR="0" rtl="0" algn="l">
              <a:spcBef>
                <a:spcPts val="45"/>
              </a:spcBef>
              <a:spcAft>
                <a:spcPts val="0"/>
              </a:spcAft>
              <a:buNone/>
            </a:pPr>
            <a:r>
              <a:rPr b="1" lang="en-US" sz="1800">
                <a:solidFill>
                  <a:schemeClr val="dk1"/>
                </a:solidFill>
                <a:latin typeface="Times New Roman"/>
                <a:ea typeface="Times New Roman"/>
                <a:cs typeface="Times New Roman"/>
                <a:sym typeface="Times New Roman"/>
              </a:rPr>
              <a:t> </a:t>
            </a:r>
            <a:endParaRPr b="1" sz="1800" u="sng">
              <a:solidFill>
                <a:srgbClr val="000099"/>
              </a:solidFill>
              <a:latin typeface="Times New Roman"/>
              <a:ea typeface="Times New Roman"/>
              <a:cs typeface="Times New Roman"/>
              <a:sym typeface="Times New Roman"/>
            </a:endParaRPr>
          </a:p>
          <a:p>
            <a:pPr indent="-342900" lvl="0" marL="342900" marR="222884" rtl="0" algn="just">
              <a:lnSpc>
                <a:spcPct val="102000"/>
              </a:lnSpc>
              <a:spcBef>
                <a:spcPts val="0"/>
              </a:spcBef>
              <a:spcAft>
                <a:spcPts val="0"/>
              </a:spcAft>
              <a:buClr>
                <a:srgbClr val="000099"/>
              </a:buClr>
              <a:buSzPts val="1000"/>
              <a:buFont typeface="Trebuchet MS"/>
              <a:buAutoNum type="alphaLcParenBoth"/>
            </a:pPr>
            <a:r>
              <a:rPr b="1" lang="en-US" sz="1800" u="sng">
                <a:solidFill>
                  <a:srgbClr val="000099"/>
                </a:solidFill>
                <a:latin typeface="Times New Roman"/>
                <a:ea typeface="Times New Roman"/>
                <a:cs typeface="Times New Roman"/>
                <a:sym typeface="Times New Roman"/>
              </a:rPr>
              <a:t>Include mechanisms </a:t>
            </a:r>
            <a:r>
              <a:rPr b="1" lang="en-US" sz="1800">
                <a:solidFill>
                  <a:schemeClr val="dk1"/>
                </a:solidFill>
                <a:latin typeface="Times New Roman"/>
                <a:ea typeface="Times New Roman"/>
                <a:cs typeface="Times New Roman"/>
                <a:sym typeface="Times New Roman"/>
              </a:rPr>
              <a:t>to ensure that the most marginalized groups of rights holders are/were involved in the evaluation.</a:t>
            </a:r>
            <a:endParaRPr b="1" sz="1800">
              <a:solidFill>
                <a:schemeClr val="dk1"/>
              </a:solidFill>
              <a:latin typeface="Times New Roman"/>
              <a:ea typeface="Times New Roman"/>
              <a:cs typeface="Times New Roman"/>
              <a:sym typeface="Times New Roman"/>
            </a:endParaRPr>
          </a:p>
          <a:p>
            <a:pPr indent="-342900" lvl="0" marL="342900" marR="223520" rtl="0" algn="just">
              <a:lnSpc>
                <a:spcPct val="102000"/>
              </a:lnSpc>
              <a:spcBef>
                <a:spcPts val="150"/>
              </a:spcBef>
              <a:spcAft>
                <a:spcPts val="0"/>
              </a:spcAft>
              <a:buClr>
                <a:srgbClr val="000099"/>
              </a:buClr>
              <a:buSzPts val="1000"/>
              <a:buFont typeface="Trebuchet MS"/>
              <a:buAutoNum type="alphaLcParenBoth"/>
            </a:pPr>
            <a:r>
              <a:rPr b="1" lang="en-US" sz="1800" u="sng">
                <a:solidFill>
                  <a:srgbClr val="000099"/>
                </a:solidFill>
                <a:latin typeface="Times New Roman"/>
                <a:ea typeface="Times New Roman"/>
                <a:cs typeface="Times New Roman"/>
                <a:sym typeface="Times New Roman"/>
              </a:rPr>
              <a:t>As an evaluator, ask yourself: </a:t>
            </a:r>
            <a:r>
              <a:rPr b="1" lang="en-US" sz="1800">
                <a:solidFill>
                  <a:schemeClr val="dk1"/>
                </a:solidFill>
                <a:latin typeface="Times New Roman"/>
                <a:ea typeface="Times New Roman"/>
                <a:cs typeface="Times New Roman"/>
                <a:sym typeface="Times New Roman"/>
              </a:rPr>
              <a:t>Were all stakeholders included and how will the evaluation explicitly detect or measure discrimination against particular groups? For example, the evaluation may be designed to detect any form of discriminatory practices that may have occurred during the implementation of the project or as a result of the project.</a:t>
            </a:r>
            <a:endParaRPr/>
          </a:p>
          <a:p>
            <a:pPr indent="-279400" lvl="0" marL="342900" marR="223520" rtl="0" algn="just">
              <a:lnSpc>
                <a:spcPct val="102000"/>
              </a:lnSpc>
              <a:spcBef>
                <a:spcPts val="150"/>
              </a:spcBef>
              <a:spcAft>
                <a:spcPts val="0"/>
              </a:spcAft>
              <a:buClr>
                <a:schemeClr val="dk1"/>
              </a:buClr>
              <a:buSzPts val="1000"/>
              <a:buFont typeface="Trebuchet MS"/>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000099"/>
                </a:solidFill>
                <a:latin typeface="Times New Roman"/>
                <a:ea typeface="Times New Roman"/>
                <a:cs typeface="Times New Roman"/>
                <a:sym typeface="Times New Roman"/>
              </a:rPr>
              <a:t>Identify channels to field any form of complaints that may be received during the evaluation.</a:t>
            </a:r>
            <a:endParaRPr b="1" sz="1800">
              <a:solidFill>
                <a:srgbClr val="000099"/>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1" name="Shape 631"/>
        <p:cNvGrpSpPr/>
        <p:nvPr/>
      </p:nvGrpSpPr>
      <p:grpSpPr>
        <a:xfrm>
          <a:off x="0" y="0"/>
          <a:ext cx="0" cy="0"/>
          <a:chOff x="0" y="0"/>
          <a:chExt cx="0" cy="0"/>
        </a:xfrm>
      </p:grpSpPr>
      <p:pic>
        <p:nvPicPr>
          <p:cNvPr id="632" name="Google Shape;632;p25"/>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633" name="Google Shape;633;p2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34" name="Google Shape;634;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35" name="Google Shape;635;p2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36" name="Google Shape;636;p2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37" name="Google Shape;637;p25"/>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638" name="Google Shape;638;p2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39" name="Google Shape;639;p25"/>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640" name="Google Shape;640;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41" name="Google Shape;641;p25"/>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642" name="Google Shape;642;p2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43" name="Google Shape;643;p25"/>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644" name="Google Shape;644;p25"/>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645" name="Google Shape;645;p25"/>
          <p:cNvSpPr txBox="1"/>
          <p:nvPr/>
        </p:nvSpPr>
        <p:spPr>
          <a:xfrm>
            <a:off x="185691" y="1702889"/>
            <a:ext cx="8452476" cy="4431983"/>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rPr b="1" i="0" lang="en-US" sz="2000" u="none" cap="none" strike="noStrike">
                <a:solidFill>
                  <a:srgbClr val="00B050"/>
                </a:solidFill>
                <a:latin typeface="Times New Roman"/>
                <a:ea typeface="Times New Roman"/>
                <a:cs typeface="Times New Roman"/>
                <a:sym typeface="Times New Roman"/>
              </a:rPr>
              <a:t>Protection mainstreaming </a:t>
            </a:r>
            <a:endParaRPr b="1" i="0" sz="2000" u="none" cap="none" strike="noStrike">
              <a:solidFill>
                <a:srgbClr val="00B05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000" u="none" cap="none" strike="noStrike">
              <a:solidFill>
                <a:srgbClr val="00B050"/>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Is defined as “the inclusion of humanitarian protection principles into the crisis response by ensuring that any response is provided in a way that avoids any unintended negative effects (do no harm),</a:t>
            </a:r>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 Is delivered according to needs, prioritizes safety and dignity, is grounded on participation and empowerment of local capacities and ultimately holds humanitarian actors accountable vis-à-vis affected individuals and communities”.</a:t>
            </a:r>
            <a:r>
              <a:rPr b="1" i="0" lang="en-US" sz="2000" u="none" cap="none" strike="noStrike">
                <a:solidFill>
                  <a:schemeClr val="accent2"/>
                </a:solidFill>
                <a:latin typeface="Times New Roman"/>
                <a:ea typeface="Times New Roman"/>
                <a:cs typeface="Times New Roman"/>
                <a:sym typeface="Times New Roman"/>
              </a:rPr>
              <a:t>  </a:t>
            </a:r>
            <a:endParaRPr b="1" i="0" sz="2000" u="none" cap="none" strike="noStrike">
              <a:solidFill>
                <a:schemeClr val="accent2"/>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pic>
        <p:nvPicPr>
          <p:cNvPr id="650" name="Google Shape;650;p26"/>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651" name="Google Shape;651;p2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52" name="Google Shape;652;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53" name="Google Shape;653;p2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54" name="Google Shape;654;p2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55" name="Google Shape;655;p26"/>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656" name="Google Shape;656;p2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57" name="Google Shape;657;p26"/>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658" name="Google Shape;658;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59" name="Google Shape;659;p26"/>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660" name="Google Shape;660;p2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61" name="Google Shape;661;p26"/>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662" name="Google Shape;662;p26"/>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663" name="Google Shape;663;p26"/>
          <p:cNvSpPr txBox="1"/>
          <p:nvPr/>
        </p:nvSpPr>
        <p:spPr>
          <a:xfrm>
            <a:off x="185691" y="1334638"/>
            <a:ext cx="8452476" cy="5734903"/>
          </a:xfrm>
          <a:prstGeom prst="rect">
            <a:avLst/>
          </a:prstGeom>
          <a:noFill/>
          <a:ln>
            <a:noFill/>
          </a:ln>
        </p:spPr>
        <p:txBody>
          <a:bodyPr anchorCtr="0" anchor="t" bIns="45700" lIns="91425" spcFirstLastPara="1" rIns="91425" wrap="square" tIns="45700">
            <a:spAutoFit/>
          </a:bodyPr>
          <a:lstStyle/>
          <a:p>
            <a:pPr indent="-285750" lvl="1" marL="742950" marR="0" rtl="0" algn="ctr">
              <a:lnSpc>
                <a:spcPct val="150000"/>
              </a:lnSpc>
              <a:spcBef>
                <a:spcPts val="0"/>
              </a:spcBef>
              <a:spcAft>
                <a:spcPts val="0"/>
              </a:spcAft>
              <a:buClr>
                <a:schemeClr val="dk1"/>
              </a:buClr>
              <a:buSzPts val="1600"/>
              <a:buFont typeface="Noto Sans Symbols"/>
              <a:buChar char="⮚"/>
            </a:pPr>
            <a:r>
              <a:rPr b="1" i="0" lang="en-US" sz="1600" u="none" cap="none" strike="noStrike">
                <a:solidFill>
                  <a:schemeClr val="dk1"/>
                </a:solidFill>
                <a:latin typeface="Times New Roman"/>
                <a:ea typeface="Times New Roman"/>
                <a:cs typeface="Times New Roman"/>
                <a:sym typeface="Times New Roman"/>
              </a:rPr>
              <a:t>The following are some questions that can be considered for both the monitoring and evaluation of protection as a cross-cutting theme and to ensure adherence to the protection principles:</a:t>
            </a:r>
            <a:endParaRPr b="1" i="0" sz="1400" u="none" cap="none" strike="noStrike">
              <a:solidFill>
                <a:schemeClr val="dk1"/>
              </a:solidFill>
              <a:latin typeface="Times New Roman"/>
              <a:ea typeface="Times New Roman"/>
              <a:cs typeface="Times New Roman"/>
              <a:sym typeface="Times New Roman"/>
            </a:endParaRPr>
          </a:p>
          <a:p>
            <a:pPr indent="-285750" lvl="1" marL="742950" marR="330200" rtl="0" algn="ctr">
              <a:lnSpc>
                <a:spcPct val="150000"/>
              </a:lnSpc>
              <a:spcBef>
                <a:spcPts val="0"/>
              </a:spcBef>
              <a:spcAft>
                <a:spcPts val="0"/>
              </a:spcAft>
              <a:buClr>
                <a:srgbClr val="996633"/>
              </a:buClr>
              <a:buSzPts val="1000"/>
              <a:buFont typeface="Noto Sans Symbols"/>
              <a:buChar char="✔"/>
            </a:pPr>
            <a:r>
              <a:rPr b="1" i="0" lang="en-US" sz="1600" u="none" cap="none" strike="noStrike">
                <a:solidFill>
                  <a:srgbClr val="996633"/>
                </a:solidFill>
                <a:latin typeface="Times New Roman"/>
                <a:ea typeface="Times New Roman"/>
                <a:cs typeface="Times New Roman"/>
                <a:sym typeface="Times New Roman"/>
              </a:rPr>
              <a:t>Are monitoring processes designed to ensure that access to humanitarian assistance by all groups is being regularly monitored?</a:t>
            </a:r>
            <a:endParaRPr b="1" i="0" sz="1600" u="none" cap="none" strike="noStrike">
              <a:solidFill>
                <a:srgbClr val="996633"/>
              </a:solidFill>
              <a:latin typeface="Times New Roman"/>
              <a:ea typeface="Times New Roman"/>
              <a:cs typeface="Times New Roman"/>
              <a:sym typeface="Times New Roman"/>
            </a:endParaRPr>
          </a:p>
          <a:p>
            <a:pPr indent="-285750" lvl="1" marL="742950" marR="329565" rtl="0" algn="ctr">
              <a:lnSpc>
                <a:spcPct val="150000"/>
              </a:lnSpc>
              <a:spcBef>
                <a:spcPts val="150"/>
              </a:spcBef>
              <a:spcAft>
                <a:spcPts val="0"/>
              </a:spcAft>
              <a:buClr>
                <a:srgbClr val="996633"/>
              </a:buClr>
              <a:buSzPts val="1000"/>
              <a:buFont typeface="Noto Sans Symbols"/>
              <a:buChar char="✔"/>
            </a:pPr>
            <a:r>
              <a:rPr b="1" i="0" lang="en-US" sz="1600" u="none" cap="none" strike="noStrike">
                <a:solidFill>
                  <a:srgbClr val="996633"/>
                </a:solidFill>
                <a:latin typeface="Times New Roman"/>
                <a:ea typeface="Times New Roman"/>
                <a:cs typeface="Times New Roman"/>
                <a:sym typeface="Times New Roman"/>
              </a:rPr>
              <a:t>Are procedures in place to mitigate risks resulting from unintended consequences of activities on protection issues?</a:t>
            </a:r>
            <a:endParaRPr b="1" i="0" sz="1600" u="none" cap="none" strike="noStrike">
              <a:solidFill>
                <a:srgbClr val="996633"/>
              </a:solidFill>
              <a:latin typeface="Times New Roman"/>
              <a:ea typeface="Times New Roman"/>
              <a:cs typeface="Times New Roman"/>
              <a:sym typeface="Times New Roman"/>
            </a:endParaRPr>
          </a:p>
          <a:p>
            <a:pPr indent="-285750" lvl="1" marL="742950" marR="328930" rtl="0" algn="ctr">
              <a:lnSpc>
                <a:spcPct val="150000"/>
              </a:lnSpc>
              <a:spcBef>
                <a:spcPts val="150"/>
              </a:spcBef>
              <a:spcAft>
                <a:spcPts val="0"/>
              </a:spcAft>
              <a:buClr>
                <a:srgbClr val="996633"/>
              </a:buClr>
              <a:buSzPts val="1000"/>
              <a:buFont typeface="Noto Sans Symbols"/>
              <a:buChar char="✔"/>
            </a:pPr>
            <a:r>
              <a:rPr b="1" i="0" lang="en-US" sz="1600" u="none" cap="none" strike="noStrike">
                <a:solidFill>
                  <a:srgbClr val="996633"/>
                </a:solidFill>
                <a:latin typeface="Times New Roman"/>
                <a:ea typeface="Times New Roman"/>
                <a:cs typeface="Times New Roman"/>
                <a:sym typeface="Times New Roman"/>
              </a:rPr>
              <a:t>While providing assistance, is the safety and security of beneficiaries taken into consideration? If barriers to services and assistance are identified, are measures being taken to mitigate these barriers?</a:t>
            </a:r>
            <a:endParaRPr b="1" i="0" sz="1600" u="none" cap="none" strike="noStrike">
              <a:solidFill>
                <a:srgbClr val="996633"/>
              </a:solidFill>
              <a:latin typeface="Times New Roman"/>
              <a:ea typeface="Times New Roman"/>
              <a:cs typeface="Times New Roman"/>
              <a:sym typeface="Times New Roman"/>
            </a:endParaRPr>
          </a:p>
          <a:p>
            <a:pPr indent="-285750" lvl="1" marL="742950" marR="0" rtl="0" algn="ctr">
              <a:lnSpc>
                <a:spcPct val="150000"/>
              </a:lnSpc>
              <a:spcBef>
                <a:spcPts val="150"/>
              </a:spcBef>
              <a:spcAft>
                <a:spcPts val="0"/>
              </a:spcAft>
              <a:buClr>
                <a:srgbClr val="996633"/>
              </a:buClr>
              <a:buSzPts val="1000"/>
              <a:buFont typeface="Noto Sans Symbols"/>
              <a:buChar char="✔"/>
            </a:pPr>
            <a:r>
              <a:rPr b="1" i="0" lang="en-US" sz="1600" u="none" cap="none" strike="noStrike">
                <a:solidFill>
                  <a:srgbClr val="996633"/>
                </a:solidFill>
                <a:latin typeface="Times New Roman"/>
                <a:ea typeface="Times New Roman"/>
                <a:cs typeface="Times New Roman"/>
                <a:sym typeface="Times New Roman"/>
              </a:rPr>
              <a:t>Have procedures for informed consent been established and are they being used appropriately?</a:t>
            </a:r>
            <a:endParaRPr b="1" i="0" sz="1600" u="none" cap="none" strike="noStrike">
              <a:solidFill>
                <a:srgbClr val="996633"/>
              </a:solidFill>
              <a:latin typeface="Times New Roman"/>
              <a:ea typeface="Times New Roman"/>
              <a:cs typeface="Times New Roman"/>
              <a:sym typeface="Times New Roman"/>
            </a:endParaRPr>
          </a:p>
          <a:p>
            <a:pPr indent="-285750" lvl="1" marL="742950" marR="330200" rtl="0" algn="ctr">
              <a:lnSpc>
                <a:spcPct val="150000"/>
              </a:lnSpc>
              <a:spcBef>
                <a:spcPts val="185"/>
              </a:spcBef>
              <a:spcAft>
                <a:spcPts val="0"/>
              </a:spcAft>
              <a:buClr>
                <a:srgbClr val="996633"/>
              </a:buClr>
              <a:buSzPts val="1000"/>
              <a:buFont typeface="Noto Sans Symbols"/>
              <a:buChar char="✔"/>
            </a:pPr>
            <a:r>
              <a:rPr b="1" i="0" lang="en-US" sz="1600" u="none" cap="none" strike="noStrike">
                <a:solidFill>
                  <a:srgbClr val="996633"/>
                </a:solidFill>
                <a:latin typeface="Times New Roman"/>
                <a:ea typeface="Times New Roman"/>
                <a:cs typeface="Times New Roman"/>
                <a:sym typeface="Times New Roman"/>
              </a:rPr>
              <a:t>Are all affected population and beneficiary groups and subgroups (such as boys, girls, men and women, abled and disabled, marginalized) being involved in monitoring and/or the evaluation </a:t>
            </a:r>
            <a:r>
              <a:rPr b="1" i="0" lang="en-US" sz="1400" u="none" cap="none" strike="noStrike">
                <a:solidFill>
                  <a:srgbClr val="996633"/>
                </a:solidFill>
                <a:latin typeface="Times New Roman"/>
                <a:ea typeface="Times New Roman"/>
                <a:cs typeface="Times New Roman"/>
                <a:sym typeface="Times New Roman"/>
              </a:rPr>
              <a:t>processes?</a:t>
            </a:r>
            <a:endParaRPr b="1" i="0" sz="1400" u="none" cap="none" strike="noStrike">
              <a:solidFill>
                <a:srgbClr val="996633"/>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7" name="Shape 667"/>
        <p:cNvGrpSpPr/>
        <p:nvPr/>
      </p:nvGrpSpPr>
      <p:grpSpPr>
        <a:xfrm>
          <a:off x="0" y="0"/>
          <a:ext cx="0" cy="0"/>
          <a:chOff x="0" y="0"/>
          <a:chExt cx="0" cy="0"/>
        </a:xfrm>
      </p:grpSpPr>
      <p:pic>
        <p:nvPicPr>
          <p:cNvPr id="668" name="Google Shape;668;p27"/>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669" name="Google Shape;669;p2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70" name="Google Shape;670;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71" name="Google Shape;671;p2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72" name="Google Shape;672;p2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73" name="Google Shape;673;p27"/>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674" name="Google Shape;674;p2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75" name="Google Shape;675;p27"/>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676" name="Google Shape;67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77" name="Google Shape;677;p27"/>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678" name="Google Shape;678;p2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79" name="Google Shape;679;p27"/>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680" name="Google Shape;680;p27"/>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681" name="Google Shape;681;p27"/>
          <p:cNvSpPr txBox="1"/>
          <p:nvPr/>
        </p:nvSpPr>
        <p:spPr>
          <a:xfrm>
            <a:off x="130614" y="1250037"/>
            <a:ext cx="8673018" cy="5632311"/>
          </a:xfrm>
          <a:prstGeom prst="rect">
            <a:avLst/>
          </a:prstGeom>
          <a:noFill/>
          <a:ln>
            <a:noFill/>
          </a:ln>
        </p:spPr>
        <p:txBody>
          <a:bodyPr anchorCtr="0" anchor="t" bIns="45700" lIns="91425" spcFirstLastPara="1" rIns="91425" wrap="square" tIns="45700">
            <a:spAutoFit/>
          </a:bodyPr>
          <a:lstStyle/>
          <a:p>
            <a:pPr indent="-285750" lvl="1" marL="742950" marR="0" rtl="0" algn="ctr">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Is specific attention being given to access services by different beneficiary groups and subgroups and in different project locations?</a:t>
            </a:r>
            <a:endParaRPr/>
          </a:p>
          <a:p>
            <a:pPr indent="-171450" lvl="1" marL="742950" marR="0" rtl="0" algn="ctr">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Are referral pathways for protection incidents established and in use?</a:t>
            </a:r>
            <a:endParaRPr/>
          </a:p>
          <a:p>
            <a:pPr indent="-171450" lvl="1" marL="742950" marR="0" rtl="0" algn="ctr">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Is sensitive data being managed appropriately and in line with the Data Protection Principles?</a:t>
            </a:r>
            <a:endParaRPr/>
          </a:p>
          <a:p>
            <a:pPr indent="-171450" lvl="1" marL="742950" marR="0" rtl="0" algn="ctr">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Is feedback from affected populations and beneficiaries regularly collected and used to improve programming to better suit their needs?</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Are self-protection capacities being utilized within the framework of the project?</a:t>
            </a:r>
            <a:endParaRPr/>
          </a:p>
          <a:p>
            <a:pPr indent="-171450" lvl="1" marL="742950" marR="0" rtl="0" algn="ctr">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Are State and local actors regularly consulted and involved in the implementation of protection measures?</a:t>
            </a:r>
            <a:endParaRPr/>
          </a:p>
          <a:p>
            <a:pPr indent="-171450" lvl="1" marL="742950" marR="0" rtl="0" algn="ctr">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What impact has been achieved after the introduction of protection mainstreaming considerations during the project design, implementation and monitoring?</a:t>
            </a:r>
            <a:endParaRPr b="1" i="0" sz="1800" u="none" cap="none" strike="noStrike">
              <a:solidFill>
                <a:srgbClr val="996633"/>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5" name="Shape 685"/>
        <p:cNvGrpSpPr/>
        <p:nvPr/>
      </p:nvGrpSpPr>
      <p:grpSpPr>
        <a:xfrm>
          <a:off x="0" y="0"/>
          <a:ext cx="0" cy="0"/>
          <a:chOff x="0" y="0"/>
          <a:chExt cx="0" cy="0"/>
        </a:xfrm>
      </p:grpSpPr>
      <p:pic>
        <p:nvPicPr>
          <p:cNvPr id="686" name="Google Shape;686;p28"/>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687" name="Google Shape;687;p2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88" name="Google Shape;688;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89" name="Google Shape;689;p2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90" name="Google Shape;690;p2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91" name="Google Shape;691;p28"/>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692" name="Google Shape;692;p2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93" name="Google Shape;693;p28"/>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694" name="Google Shape;694;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95" name="Google Shape;695;p28"/>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696" name="Google Shape;696;p2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97" name="Google Shape;697;p28"/>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698" name="Google Shape;698;p28"/>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699" name="Google Shape;699;p28"/>
          <p:cNvSpPr txBox="1"/>
          <p:nvPr/>
        </p:nvSpPr>
        <p:spPr>
          <a:xfrm>
            <a:off x="190559" y="2113218"/>
            <a:ext cx="8452476" cy="3416320"/>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Below are some key tips for including protection mainstreaming into evaluation:</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285750" lvl="1" marL="742950" marR="0" rtl="0" algn="ctr">
              <a:spcBef>
                <a:spcPts val="0"/>
              </a:spcBef>
              <a:spcAft>
                <a:spcPts val="0"/>
              </a:spcAft>
              <a:buClr>
                <a:srgbClr val="660066"/>
              </a:buClr>
              <a:buSzPts val="2000"/>
              <a:buFont typeface="Noto Sans Symbols"/>
              <a:buChar char="❖"/>
            </a:pPr>
            <a:r>
              <a:rPr b="1" i="0" lang="en-US" sz="2000" u="none" cap="none" strike="noStrike">
                <a:solidFill>
                  <a:srgbClr val="660066"/>
                </a:solidFill>
                <a:latin typeface="Times New Roman"/>
                <a:ea typeface="Times New Roman"/>
                <a:cs typeface="Times New Roman"/>
                <a:sym typeface="Times New Roman"/>
              </a:rPr>
              <a:t>Consider a participatory evaluation approach to ensure inclusion of all beneficiary groups.</a:t>
            </a:r>
            <a:endParaRPr/>
          </a:p>
          <a:p>
            <a:pPr indent="-158750" lvl="1" marL="742950" marR="0" rtl="0" algn="ctr">
              <a:spcBef>
                <a:spcPts val="0"/>
              </a:spcBef>
              <a:spcAft>
                <a:spcPts val="0"/>
              </a:spcAft>
              <a:buClr>
                <a:schemeClr val="dk1"/>
              </a:buClr>
              <a:buSzPts val="2000"/>
              <a:buFont typeface="Noto Sans Symbols"/>
              <a:buNone/>
            </a:pPr>
            <a:r>
              <a:t/>
            </a:r>
            <a:endParaRPr b="1" i="0" sz="2000" u="none" cap="none" strike="noStrike">
              <a:solidFill>
                <a:srgbClr val="660066"/>
              </a:solidFill>
              <a:latin typeface="Times New Roman"/>
              <a:ea typeface="Times New Roman"/>
              <a:cs typeface="Times New Roman"/>
              <a:sym typeface="Times New Roman"/>
            </a:endParaRPr>
          </a:p>
          <a:p>
            <a:pPr indent="-285750" lvl="1" marL="742950" marR="0" rtl="0" algn="ctr">
              <a:spcBef>
                <a:spcPts val="0"/>
              </a:spcBef>
              <a:spcAft>
                <a:spcPts val="0"/>
              </a:spcAft>
              <a:buClr>
                <a:srgbClr val="660066"/>
              </a:buClr>
              <a:buSzPts val="2000"/>
              <a:buFont typeface="Noto Sans Symbols"/>
              <a:buChar char="❖"/>
            </a:pPr>
            <a:r>
              <a:rPr b="1" i="0" lang="en-US" sz="2000" u="none" cap="none" strike="noStrike">
                <a:solidFill>
                  <a:srgbClr val="660066"/>
                </a:solidFill>
                <a:latin typeface="Times New Roman"/>
                <a:ea typeface="Times New Roman"/>
                <a:cs typeface="Times New Roman"/>
                <a:sym typeface="Times New Roman"/>
              </a:rPr>
              <a:t>Consider how evaluation findings could be used to improve future actions, propose course correctors and ensure that findings that are deemed to be of interest to the larger community are shared.</a:t>
            </a:r>
            <a:endParaRPr/>
          </a:p>
          <a:p>
            <a:pPr indent="-158750" lvl="1" marL="742950" marR="0" rtl="0" algn="ctr">
              <a:spcBef>
                <a:spcPts val="0"/>
              </a:spcBef>
              <a:spcAft>
                <a:spcPts val="0"/>
              </a:spcAft>
              <a:buClr>
                <a:schemeClr val="dk1"/>
              </a:buClr>
              <a:buSzPts val="2000"/>
              <a:buFont typeface="Noto Sans Symbols"/>
              <a:buNone/>
            </a:pPr>
            <a:r>
              <a:t/>
            </a:r>
            <a:endParaRPr b="1" i="0" sz="2000" u="none" cap="none" strike="noStrike">
              <a:solidFill>
                <a:srgbClr val="660066"/>
              </a:solidFill>
              <a:latin typeface="Times New Roman"/>
              <a:ea typeface="Times New Roman"/>
              <a:cs typeface="Times New Roman"/>
              <a:sym typeface="Times New Roman"/>
            </a:endParaRPr>
          </a:p>
          <a:p>
            <a:pPr indent="-285750" lvl="1" marL="742950" marR="0" rtl="0" algn="ctr">
              <a:spcBef>
                <a:spcPts val="0"/>
              </a:spcBef>
              <a:spcAft>
                <a:spcPts val="0"/>
              </a:spcAft>
              <a:buClr>
                <a:srgbClr val="660066"/>
              </a:buClr>
              <a:buSzPts val="2000"/>
              <a:buFont typeface="Noto Sans Symbols"/>
              <a:buChar char="❖"/>
            </a:pPr>
            <a:r>
              <a:rPr b="1" i="0" lang="en-US" sz="2000" u="none" cap="none" strike="noStrike">
                <a:solidFill>
                  <a:srgbClr val="660066"/>
                </a:solidFill>
                <a:latin typeface="Times New Roman"/>
                <a:ea typeface="Times New Roman"/>
                <a:cs typeface="Times New Roman"/>
                <a:sym typeface="Times New Roman"/>
              </a:rPr>
              <a:t>Consider to which extent and how protection should be further integrated into intervention activities as a cross-cutting issue</a:t>
            </a:r>
            <a:endParaRPr b="1" i="0" sz="2000" u="none" cap="none" strike="noStrike">
              <a:solidFill>
                <a:srgbClr val="660066"/>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3" name="Shape 703"/>
        <p:cNvGrpSpPr/>
        <p:nvPr/>
      </p:nvGrpSpPr>
      <p:grpSpPr>
        <a:xfrm>
          <a:off x="0" y="0"/>
          <a:ext cx="0" cy="0"/>
          <a:chOff x="0" y="0"/>
          <a:chExt cx="0" cy="0"/>
        </a:xfrm>
      </p:grpSpPr>
      <p:pic>
        <p:nvPicPr>
          <p:cNvPr id="704" name="Google Shape;704;p29"/>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05" name="Google Shape;705;p2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06" name="Google Shape;706;p29"/>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07" name="Google Shape;707;p29"/>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08" name="Google Shape;708;p29"/>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709" name="Google Shape;709;p29"/>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10" name="Google Shape;710;p29"/>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711" name="Google Shape;711;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12" name="Google Shape;712;p29"/>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713" name="Google Shape;713;p29"/>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714" name="Google Shape;714;p29"/>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715" name="Google Shape;715;p29"/>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716" name="Google Shape;716;p29"/>
          <p:cNvSpPr txBox="1"/>
          <p:nvPr/>
        </p:nvSpPr>
        <p:spPr>
          <a:xfrm>
            <a:off x="195179" y="1261657"/>
            <a:ext cx="8443727" cy="5724644"/>
          </a:xfrm>
          <a:prstGeom prst="rect">
            <a:avLst/>
          </a:prstGeom>
          <a:noFill/>
          <a:ln>
            <a:noFill/>
          </a:ln>
        </p:spPr>
        <p:txBody>
          <a:bodyPr anchorCtr="0" anchor="t" bIns="45700" lIns="91425" spcFirstLastPara="1" rIns="91425" wrap="square" tIns="45700">
            <a:spAutoFit/>
          </a:bodyPr>
          <a:lstStyle/>
          <a:p>
            <a:pPr indent="0" lvl="1" marL="457200" marR="0" rtl="0" algn="ctr">
              <a:lnSpc>
                <a:spcPct val="150000"/>
              </a:lnSpc>
              <a:spcBef>
                <a:spcPts val="0"/>
              </a:spcBef>
              <a:spcAft>
                <a:spcPts val="0"/>
              </a:spcAft>
              <a:buNone/>
            </a:pPr>
            <a:r>
              <a:rPr b="1" i="0" lang="en-US" sz="2000" u="none" cap="none" strike="noStrike">
                <a:solidFill>
                  <a:srgbClr val="00B050"/>
                </a:solidFill>
                <a:latin typeface="Times New Roman"/>
                <a:ea typeface="Times New Roman"/>
                <a:cs typeface="Times New Roman"/>
                <a:sym typeface="Times New Roman"/>
              </a:rPr>
              <a:t>Environmental sensitivity and sustainability</a:t>
            </a:r>
            <a:endParaRPr/>
          </a:p>
          <a:p>
            <a:pPr indent="0" lvl="1" marL="457200" marR="0" rtl="0" algn="ctr">
              <a:lnSpc>
                <a:spcPct val="150000"/>
              </a:lnSpc>
              <a:spcBef>
                <a:spcPts val="0"/>
              </a:spcBef>
              <a:spcAft>
                <a:spcPts val="0"/>
              </a:spcAft>
              <a:buNone/>
            </a:pPr>
            <a:r>
              <a:t/>
            </a:r>
            <a:endParaRPr b="1" i="0" sz="2000" u="sng" cap="none" strike="noStrike">
              <a:solidFill>
                <a:srgbClr val="C00000"/>
              </a:solidFill>
              <a:latin typeface="Times New Roman"/>
              <a:ea typeface="Times New Roman"/>
              <a:cs typeface="Times New Roman"/>
              <a:sym typeface="Times New Roman"/>
            </a:endParaRPr>
          </a:p>
          <a:p>
            <a:pPr indent="-285750" lvl="0" marL="285750" marR="0" rtl="0" algn="just">
              <a:spcBef>
                <a:spcPts val="0"/>
              </a:spcBef>
              <a:spcAft>
                <a:spcPts val="0"/>
              </a:spcAft>
              <a:buClr>
                <a:srgbClr val="C00000"/>
              </a:buClr>
              <a:buSzPts val="1800"/>
              <a:buFont typeface="Noto Sans Symbols"/>
              <a:buChar char="⮚"/>
            </a:pPr>
            <a:r>
              <a:rPr b="1" lang="en-US" sz="1800" u="sng">
                <a:solidFill>
                  <a:srgbClr val="C00000"/>
                </a:solidFill>
                <a:latin typeface="Times New Roman"/>
                <a:ea typeface="Times New Roman"/>
                <a:cs typeface="Times New Roman"/>
                <a:sym typeface="Times New Roman"/>
              </a:rPr>
              <a:t>Environmental sensitivity </a:t>
            </a:r>
            <a:r>
              <a:rPr b="1" lang="en-US" sz="1800">
                <a:solidFill>
                  <a:schemeClr val="dk1"/>
                </a:solidFill>
                <a:latin typeface="Times New Roman"/>
                <a:ea typeface="Times New Roman"/>
                <a:cs typeface="Times New Roman"/>
                <a:sym typeface="Times New Roman"/>
              </a:rPr>
              <a:t>must be addressed by all interventions that should safeguard the environment. Intervention should not </a:t>
            </a:r>
            <a:r>
              <a:rPr b="1" lang="en-US" sz="1800" u="sng">
                <a:solidFill>
                  <a:schemeClr val="dk1"/>
                </a:solidFill>
                <a:latin typeface="Times New Roman"/>
                <a:ea typeface="Times New Roman"/>
                <a:cs typeface="Times New Roman"/>
                <a:sym typeface="Times New Roman"/>
              </a:rPr>
              <a:t>have a direct negative impact on the environment</a:t>
            </a:r>
            <a:r>
              <a:rPr b="1" lang="en-US" sz="1800">
                <a:solidFill>
                  <a:schemeClr val="dk1"/>
                </a:solidFill>
                <a:latin typeface="Times New Roman"/>
                <a:ea typeface="Times New Roman"/>
                <a:cs typeface="Times New Roman"/>
                <a:sym typeface="Times New Roman"/>
              </a:rPr>
              <a:t>, and all possible measures should be taken to prevent harm to biodiversity and ecosystems, such as the destruction or contamination of natural resources.</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C00000"/>
              </a:buClr>
              <a:buSzPts val="1800"/>
              <a:buFont typeface="Noto Sans Symbols"/>
              <a:buChar char="⮚"/>
            </a:pPr>
            <a:r>
              <a:rPr b="1" lang="en-US" sz="1800" u="sng">
                <a:solidFill>
                  <a:srgbClr val="C00000"/>
                </a:solidFill>
                <a:latin typeface="Times New Roman"/>
                <a:ea typeface="Times New Roman"/>
                <a:cs typeface="Times New Roman"/>
                <a:sym typeface="Times New Roman"/>
              </a:rPr>
              <a:t>Environmental sustainability </a:t>
            </a:r>
            <a:r>
              <a:rPr b="1" lang="en-US" sz="1800">
                <a:solidFill>
                  <a:schemeClr val="dk1"/>
                </a:solidFill>
                <a:latin typeface="Times New Roman"/>
                <a:ea typeface="Times New Roman"/>
                <a:cs typeface="Times New Roman"/>
                <a:sym typeface="Times New Roman"/>
              </a:rPr>
              <a:t>is about addressing human needs without jeopardizing the ability of future generations to meet their needs and preventing irreversible damage to the world. Where sufficient resources and expertise are available, projects should strive towards environmental sustainability.</a:t>
            </a:r>
            <a:endParaRPr/>
          </a:p>
          <a:p>
            <a:pPr indent="-285750" lvl="0" marL="285750" marR="0" rtl="0" algn="just">
              <a:spcBef>
                <a:spcPts val="0"/>
              </a:spcBef>
              <a:spcAft>
                <a:spcPts val="0"/>
              </a:spcAft>
              <a:buClr>
                <a:srgbClr val="C00000"/>
              </a:buClr>
              <a:buSzPts val="1800"/>
              <a:buFont typeface="Noto Sans Symbols"/>
              <a:buChar char="⮚"/>
            </a:pPr>
            <a:r>
              <a:rPr b="1" lang="en-US" sz="1800" u="sng">
                <a:solidFill>
                  <a:srgbClr val="C00000"/>
                </a:solidFill>
                <a:latin typeface="Times New Roman"/>
                <a:ea typeface="Times New Roman"/>
                <a:cs typeface="Times New Roman"/>
                <a:sym typeface="Times New Roman"/>
              </a:rPr>
              <a:t>Environmental issues </a:t>
            </a:r>
            <a:r>
              <a:rPr b="1" lang="en-US" sz="1800">
                <a:solidFill>
                  <a:schemeClr val="dk1"/>
                </a:solidFill>
                <a:latin typeface="Times New Roman"/>
                <a:ea typeface="Times New Roman"/>
                <a:cs typeface="Times New Roman"/>
                <a:sym typeface="Times New Roman"/>
              </a:rPr>
              <a:t>should be identified and analyzed throughout the intervention as part of the initial risk analysis, as well as addressed as a part of the risk management plan where environmental risks are inevitable.</a:t>
            </a:r>
            <a:endParaRPr/>
          </a:p>
          <a:p>
            <a:pPr indent="-171450" lvl="0" marL="285750" marR="0" rtl="0" algn="just">
              <a:spcBef>
                <a:spcPts val="0"/>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Mainstreaming environmental sustainability </a:t>
            </a:r>
            <a:r>
              <a:rPr b="1" lang="en-US" sz="1800">
                <a:solidFill>
                  <a:schemeClr val="dk1"/>
                </a:solidFill>
                <a:latin typeface="Times New Roman"/>
                <a:ea typeface="Times New Roman"/>
                <a:cs typeface="Times New Roman"/>
                <a:sym typeface="Times New Roman"/>
              </a:rPr>
              <a:t>“</a:t>
            </a:r>
            <a:r>
              <a:rPr b="1" lang="en-US" sz="1800">
                <a:solidFill>
                  <a:srgbClr val="C00000"/>
                </a:solidFill>
                <a:latin typeface="Times New Roman"/>
                <a:ea typeface="Times New Roman"/>
                <a:cs typeface="Times New Roman"/>
                <a:sym typeface="Times New Roman"/>
              </a:rPr>
              <a:t>requires integrating the principles of sustainable management, protection, conservation, maintenance and rehabilitation of natural habitats and their associated biodiversity and ecosystem functions</a:t>
            </a:r>
            <a:r>
              <a:rPr b="1" lang="en-US" sz="1800">
                <a:solidFill>
                  <a:schemeClr val="dk1"/>
                </a:solidFill>
                <a:latin typeface="Times New Roman"/>
                <a:ea typeface="Times New Roman"/>
                <a:cs typeface="Times New Roman"/>
                <a:sym typeface="Times New Roman"/>
              </a:rPr>
              <a:t>.”</a:t>
            </a:r>
            <a:endParaRPr/>
          </a:p>
          <a:p>
            <a:pPr indent="0" lvl="0" marL="0" marR="0" rtl="0" algn="just">
              <a:spcBef>
                <a:spcPts val="0"/>
              </a:spcBef>
              <a:spcAft>
                <a:spcPts val="0"/>
              </a:spcAft>
              <a:buNone/>
            </a:pPr>
            <a:r>
              <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0" name="Shape 720"/>
        <p:cNvGrpSpPr/>
        <p:nvPr/>
      </p:nvGrpSpPr>
      <p:grpSpPr>
        <a:xfrm>
          <a:off x="0" y="0"/>
          <a:ext cx="0" cy="0"/>
          <a:chOff x="0" y="0"/>
          <a:chExt cx="0" cy="0"/>
        </a:xfrm>
      </p:grpSpPr>
      <p:pic>
        <p:nvPicPr>
          <p:cNvPr id="721" name="Google Shape;721;p30"/>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722" name="Google Shape;722;p3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23" name="Google Shape;723;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24" name="Google Shape;724;p3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25" name="Google Shape;725;p3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26" name="Google Shape;726;p30"/>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727" name="Google Shape;727;p3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28" name="Google Shape;728;p30"/>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729" name="Google Shape;729;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30" name="Google Shape;730;p30"/>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731" name="Google Shape;731;p3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32" name="Google Shape;732;p30"/>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733" name="Google Shape;733;p30"/>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734" name="Google Shape;734;p30"/>
          <p:cNvSpPr txBox="1"/>
          <p:nvPr/>
        </p:nvSpPr>
        <p:spPr>
          <a:xfrm>
            <a:off x="221540" y="2287978"/>
            <a:ext cx="8452476" cy="3139321"/>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u="sng">
                <a:solidFill>
                  <a:srgbClr val="C00000"/>
                </a:solidFill>
                <a:latin typeface="Times New Roman"/>
                <a:ea typeface="Times New Roman"/>
                <a:cs typeface="Times New Roman"/>
                <a:sym typeface="Times New Roman"/>
              </a:rPr>
              <a:t>How to monitor and evaluate environmental considerations</a:t>
            </a:r>
            <a:endParaRPr b="1" sz="1800" u="sng">
              <a:solidFill>
                <a:srgbClr val="C0000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When interventions are not specifically designed to address environmental issues – such as  programs addressing disaster preparedness and disaster risk reduction to prevent forced migration that results from environmental factors, or those for relocation of populations from zones affected by environmental degradations – there are various elements that can be taken into account for monitoring and evaluating the inclusion of environmental sensibility and sustainability as a cross-cutting issue.</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pic>
        <p:nvPicPr>
          <p:cNvPr id="739" name="Google Shape;739;p31"/>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740" name="Google Shape;740;p3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41" name="Google Shape;741;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42" name="Google Shape;742;p3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43" name="Google Shape;743;p3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44" name="Google Shape;744;p31"/>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745" name="Google Shape;745;p3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46" name="Google Shape;746;p31"/>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747" name="Google Shape;747;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48" name="Google Shape;748;p31"/>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749" name="Google Shape;749;p31"/>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50" name="Google Shape;750;p31"/>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751" name="Google Shape;751;p31"/>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752" name="Google Shape;752;p31"/>
          <p:cNvSpPr txBox="1"/>
          <p:nvPr/>
        </p:nvSpPr>
        <p:spPr>
          <a:xfrm>
            <a:off x="185691" y="1250042"/>
            <a:ext cx="8452476" cy="4662815"/>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graphicFrame>
        <p:nvGraphicFramePr>
          <p:cNvPr id="753" name="Google Shape;753;p31"/>
          <p:cNvGraphicFramePr/>
          <p:nvPr/>
        </p:nvGraphicFramePr>
        <p:xfrm>
          <a:off x="489711" y="1296729"/>
          <a:ext cx="3000000" cy="3000000"/>
        </p:xfrm>
        <a:graphic>
          <a:graphicData uri="http://schemas.openxmlformats.org/drawingml/2006/table">
            <a:tbl>
              <a:tblPr bandRow="1" firstCol="1" firstRow="1">
                <a:noFill/>
                <a:tableStyleId>{5826832F-35B1-4599-AFD2-60493EAAC523}</a:tableStyleId>
              </a:tblPr>
              <a:tblGrid>
                <a:gridCol w="4103150"/>
                <a:gridCol w="4134250"/>
              </a:tblGrid>
              <a:tr h="484000">
                <a:tc>
                  <a:txBody>
                    <a:bodyPr/>
                    <a:lstStyle/>
                    <a:p>
                      <a:pPr indent="0" lvl="0" marL="855345" marR="840105" rtl="0" algn="ctr">
                        <a:spcBef>
                          <a:spcPts val="0"/>
                        </a:spcBef>
                        <a:spcAft>
                          <a:spcPts val="0"/>
                        </a:spcAft>
                        <a:buNone/>
                      </a:pPr>
                      <a:r>
                        <a:rPr b="1" lang="en-US" sz="1600" u="none" cap="none" strike="noStrike">
                          <a:solidFill>
                            <a:srgbClr val="66FF33"/>
                          </a:solidFill>
                          <a:latin typeface="Calibri"/>
                          <a:ea typeface="Calibri"/>
                          <a:cs typeface="Calibri"/>
                          <a:sym typeface="Calibri"/>
                        </a:rPr>
                        <a:t>Considerations</a:t>
                      </a:r>
                      <a:endParaRPr b="1" sz="1600" u="none" cap="none" strike="noStrike">
                        <a:solidFill>
                          <a:srgbClr val="66FF33"/>
                        </a:solidFill>
                        <a:latin typeface="Calibri"/>
                        <a:ea typeface="Calibri"/>
                        <a:cs typeface="Calibri"/>
                        <a:sym typeface="Calibri"/>
                      </a:endParaRPr>
                    </a:p>
                  </a:txBody>
                  <a:tcPr marT="0" marB="0" marR="0" marL="0"/>
                </a:tc>
                <a:tc>
                  <a:txBody>
                    <a:bodyPr/>
                    <a:lstStyle/>
                    <a:p>
                      <a:pPr indent="-596264" lvl="0" marL="850264" marR="150495" rtl="0" algn="l">
                        <a:spcBef>
                          <a:spcPts val="0"/>
                        </a:spcBef>
                        <a:spcAft>
                          <a:spcPts val="0"/>
                        </a:spcAft>
                        <a:buNone/>
                      </a:pPr>
                      <a:r>
                        <a:rPr b="1" lang="en-US" sz="1600" u="none" cap="none" strike="noStrike">
                          <a:solidFill>
                            <a:srgbClr val="66FF33"/>
                          </a:solidFill>
                          <a:latin typeface="Calibri"/>
                          <a:ea typeface="Calibri"/>
                          <a:cs typeface="Calibri"/>
                          <a:sym typeface="Calibri"/>
                        </a:rPr>
                        <a:t>Monitoring or evaluating in the context of an intervention</a:t>
                      </a:r>
                      <a:endParaRPr b="1" sz="1600" u="none" cap="none" strike="noStrike">
                        <a:solidFill>
                          <a:srgbClr val="66FF33"/>
                        </a:solidFill>
                        <a:latin typeface="Calibri"/>
                        <a:ea typeface="Calibri"/>
                        <a:cs typeface="Calibri"/>
                        <a:sym typeface="Calibri"/>
                      </a:endParaRPr>
                    </a:p>
                  </a:txBody>
                  <a:tcPr marT="0" marB="0" marR="0" marL="0"/>
                </a:tc>
              </a:tr>
              <a:tr h="978925">
                <a:tc>
                  <a:txBody>
                    <a:bodyPr/>
                    <a:lstStyle/>
                    <a:p>
                      <a:pPr indent="0" lvl="0" marL="90170" marR="76200" rtl="0" algn="ctr">
                        <a:lnSpc>
                          <a:spcPct val="102000"/>
                        </a:lnSpc>
                        <a:spcBef>
                          <a:spcPts val="0"/>
                        </a:spcBef>
                        <a:spcAft>
                          <a:spcPts val="0"/>
                        </a:spcAft>
                        <a:buNone/>
                      </a:pPr>
                      <a:r>
                        <a:rPr b="1" lang="en-US" sz="1600" u="none" cap="none" strike="noStrike">
                          <a:solidFill>
                            <a:schemeClr val="lt1"/>
                          </a:solidFill>
                          <a:latin typeface="Calibri"/>
                          <a:ea typeface="Calibri"/>
                          <a:cs typeface="Calibri"/>
                          <a:sym typeface="Calibri"/>
                        </a:rPr>
                        <a:t>Environmental factors have always been a cause of migration.</a:t>
                      </a:r>
                      <a:endParaRPr b="1" sz="1600" u="none" cap="none" strike="noStrike">
                        <a:solidFill>
                          <a:schemeClr val="lt1"/>
                        </a:solidFill>
                        <a:latin typeface="Calibri"/>
                        <a:ea typeface="Calibri"/>
                        <a:cs typeface="Calibri"/>
                        <a:sym typeface="Calibri"/>
                      </a:endParaRPr>
                    </a:p>
                  </a:txBody>
                  <a:tcPr marT="0" marB="0" marR="0" marL="0"/>
                </a:tc>
                <a:tc>
                  <a:txBody>
                    <a:bodyPr/>
                    <a:lstStyle/>
                    <a:p>
                      <a:pPr indent="0" lvl="0" marL="93345" marR="73660" rtl="0" algn="ctr">
                        <a:lnSpc>
                          <a:spcPct val="102000"/>
                        </a:lnSpc>
                        <a:spcBef>
                          <a:spcPts val="0"/>
                        </a:spcBef>
                        <a:spcAft>
                          <a:spcPts val="0"/>
                        </a:spcAft>
                        <a:buNone/>
                      </a:pPr>
                      <a:r>
                        <a:rPr b="1" lang="en-US" sz="1600" u="none" cap="none" strike="noStrike">
                          <a:solidFill>
                            <a:schemeClr val="dk1"/>
                          </a:solidFill>
                          <a:latin typeface="Calibri"/>
                          <a:ea typeface="Calibri"/>
                          <a:cs typeface="Calibri"/>
                          <a:sym typeface="Calibri"/>
                        </a:rPr>
                        <a:t>Ensure that environmental factors are included in the rationales of interventions whenever relevant and how the intervention mitigates this.</a:t>
                      </a:r>
                      <a:endParaRPr b="1" sz="1600" u="none" cap="none" strike="noStrike">
                        <a:solidFill>
                          <a:schemeClr val="dk1"/>
                        </a:solidFill>
                        <a:latin typeface="Calibri"/>
                        <a:ea typeface="Calibri"/>
                        <a:cs typeface="Calibri"/>
                        <a:sym typeface="Calibri"/>
                      </a:endParaRPr>
                    </a:p>
                  </a:txBody>
                  <a:tcPr marT="0" marB="0" marR="0" marL="0"/>
                </a:tc>
              </a:tr>
              <a:tr h="1472650">
                <a:tc>
                  <a:txBody>
                    <a:bodyPr/>
                    <a:lstStyle/>
                    <a:p>
                      <a:pPr indent="0" lvl="0" marL="90170" marR="80010" rtl="0" algn="ctr">
                        <a:lnSpc>
                          <a:spcPct val="102000"/>
                        </a:lnSpc>
                        <a:spcBef>
                          <a:spcPts val="0"/>
                        </a:spcBef>
                        <a:spcAft>
                          <a:spcPts val="0"/>
                        </a:spcAft>
                        <a:buNone/>
                      </a:pPr>
                      <a:r>
                        <a:rPr b="1" lang="en-US" sz="1600" u="none" cap="none" strike="noStrike">
                          <a:solidFill>
                            <a:schemeClr val="lt1"/>
                          </a:solidFill>
                          <a:latin typeface="Calibri"/>
                          <a:ea typeface="Calibri"/>
                          <a:cs typeface="Calibri"/>
                          <a:sym typeface="Calibri"/>
                        </a:rPr>
                        <a:t>It is often difficult to isolate the environmental and climatic factors from socioeconomic factors, but an increasing number of studies show that environmental challenges are clearly a factor that impact the decision to move or to stay.</a:t>
                      </a:r>
                      <a:endParaRPr b="1" sz="1600" u="none" cap="none" strike="noStrike">
                        <a:solidFill>
                          <a:schemeClr val="lt1"/>
                        </a:solidFill>
                        <a:latin typeface="Calibri"/>
                        <a:ea typeface="Calibri"/>
                        <a:cs typeface="Calibri"/>
                        <a:sym typeface="Calibri"/>
                      </a:endParaRPr>
                    </a:p>
                  </a:txBody>
                  <a:tcPr marT="0" marB="0" marR="0" marL="0"/>
                </a:tc>
                <a:tc>
                  <a:txBody>
                    <a:bodyPr/>
                    <a:lstStyle/>
                    <a:p>
                      <a:pPr indent="0" lvl="0" marL="93345" marR="73660" rtl="0" algn="ctr">
                        <a:lnSpc>
                          <a:spcPct val="102000"/>
                        </a:lnSpc>
                        <a:spcBef>
                          <a:spcPts val="0"/>
                        </a:spcBef>
                        <a:spcAft>
                          <a:spcPts val="0"/>
                        </a:spcAft>
                        <a:buNone/>
                      </a:pPr>
                      <a:r>
                        <a:rPr b="1" lang="en-US" sz="1600" u="none" cap="none" strike="noStrike">
                          <a:solidFill>
                            <a:schemeClr val="dk1"/>
                          </a:solidFill>
                          <a:latin typeface="Calibri"/>
                          <a:ea typeface="Calibri"/>
                          <a:cs typeface="Calibri"/>
                          <a:sym typeface="Calibri"/>
                        </a:rPr>
                        <a:t>When relevant and feasible, these factors should be identified and how the intervention indirectly address them as a cross-cutting theme. The linkage of these factors may often be explained in a ToC.</a:t>
                      </a:r>
                      <a:endParaRPr b="1" sz="1600" u="none" cap="none" strike="noStrike">
                        <a:solidFill>
                          <a:schemeClr val="dk1"/>
                        </a:solidFill>
                        <a:latin typeface="Calibri"/>
                        <a:ea typeface="Calibri"/>
                        <a:cs typeface="Calibri"/>
                        <a:sym typeface="Calibri"/>
                      </a:endParaRPr>
                    </a:p>
                  </a:txBody>
                  <a:tcPr marT="0" marB="0" marR="0" marL="0"/>
                </a:tc>
              </a:tr>
              <a:tr h="1225775">
                <a:tc>
                  <a:txBody>
                    <a:bodyPr/>
                    <a:lstStyle/>
                    <a:p>
                      <a:pPr indent="0" lvl="0" marL="90170" marR="80010" rtl="0" algn="ctr">
                        <a:lnSpc>
                          <a:spcPct val="102000"/>
                        </a:lnSpc>
                        <a:spcBef>
                          <a:spcPts val="0"/>
                        </a:spcBef>
                        <a:spcAft>
                          <a:spcPts val="0"/>
                        </a:spcAft>
                        <a:buNone/>
                      </a:pPr>
                      <a:r>
                        <a:rPr b="1" lang="en-US" sz="1600" u="none" cap="none" strike="noStrike">
                          <a:solidFill>
                            <a:schemeClr val="lt1"/>
                          </a:solidFill>
                          <a:latin typeface="Calibri"/>
                          <a:ea typeface="Calibri"/>
                          <a:cs typeface="Calibri"/>
                          <a:sym typeface="Calibri"/>
                        </a:rPr>
                        <a:t>Climate change is expected to have major impacts on human mobility as the movement of people is and will continue to be affected by natural disasters and environmental degradation.</a:t>
                      </a:r>
                      <a:endParaRPr b="1" sz="1600" u="none" cap="none" strike="noStrike">
                        <a:solidFill>
                          <a:schemeClr val="lt1"/>
                        </a:solidFill>
                        <a:latin typeface="Calibri"/>
                        <a:ea typeface="Calibri"/>
                        <a:cs typeface="Calibri"/>
                        <a:sym typeface="Calibri"/>
                      </a:endParaRPr>
                    </a:p>
                  </a:txBody>
                  <a:tcPr marT="0" marB="0" marR="0" marL="0"/>
                </a:tc>
                <a:tc>
                  <a:txBody>
                    <a:bodyPr/>
                    <a:lstStyle/>
                    <a:p>
                      <a:pPr indent="0" lvl="0" marL="93345" marR="73660" rtl="0" algn="ctr">
                        <a:lnSpc>
                          <a:spcPct val="102000"/>
                        </a:lnSpc>
                        <a:spcBef>
                          <a:spcPts val="0"/>
                        </a:spcBef>
                        <a:spcAft>
                          <a:spcPts val="0"/>
                        </a:spcAft>
                        <a:buNone/>
                      </a:pPr>
                      <a:r>
                        <a:rPr b="1" lang="en-US" sz="1600" u="none" cap="none" strike="noStrike">
                          <a:solidFill>
                            <a:schemeClr val="dk1"/>
                          </a:solidFill>
                          <a:latin typeface="Calibri"/>
                          <a:ea typeface="Calibri"/>
                          <a:cs typeface="Calibri"/>
                          <a:sym typeface="Calibri"/>
                        </a:rPr>
                        <a:t>As a cross-cutting theme in interventions dealing with mobility, the role and impact of the environment should be identified, if not specifically addressed by an objective and outcome.</a:t>
                      </a:r>
                      <a:endParaRPr b="1" sz="1600" u="none" cap="none" strike="noStrike">
                        <a:solidFill>
                          <a:schemeClr val="dk1"/>
                        </a:solidFill>
                        <a:latin typeface="Calibri"/>
                        <a:ea typeface="Calibri"/>
                        <a:cs typeface="Calibri"/>
                        <a:sym typeface="Calibri"/>
                      </a:endParaRPr>
                    </a:p>
                  </a:txBody>
                  <a:tcPr marT="0" marB="0" marR="0" marL="0"/>
                </a:tc>
              </a:tr>
              <a:tr h="1472650">
                <a:tc>
                  <a:txBody>
                    <a:bodyPr/>
                    <a:lstStyle/>
                    <a:p>
                      <a:pPr indent="0" lvl="0" marL="90170" marR="80010" rtl="0" algn="ctr">
                        <a:lnSpc>
                          <a:spcPct val="102000"/>
                        </a:lnSpc>
                        <a:spcBef>
                          <a:spcPts val="0"/>
                        </a:spcBef>
                        <a:spcAft>
                          <a:spcPts val="0"/>
                        </a:spcAft>
                        <a:buNone/>
                      </a:pPr>
                      <a:r>
                        <a:rPr b="1" lang="en-US" sz="1600" u="none" cap="none" strike="noStrike">
                          <a:solidFill>
                            <a:schemeClr val="lt1"/>
                          </a:solidFill>
                          <a:latin typeface="Calibri"/>
                          <a:ea typeface="Calibri"/>
                          <a:cs typeface="Calibri"/>
                          <a:sym typeface="Calibri"/>
                        </a:rPr>
                        <a:t>Environmental migration may take many complex forms: forced and voluntary, temporary and permanent, internal and international.</a:t>
                      </a:r>
                      <a:endParaRPr b="1" sz="1600" u="none" cap="none" strike="noStrike">
                        <a:solidFill>
                          <a:schemeClr val="lt1"/>
                        </a:solidFill>
                        <a:latin typeface="Calibri"/>
                        <a:ea typeface="Calibri"/>
                        <a:cs typeface="Calibri"/>
                        <a:sym typeface="Calibri"/>
                      </a:endParaRPr>
                    </a:p>
                  </a:txBody>
                  <a:tcPr marT="0" marB="0" marR="0" marL="0"/>
                </a:tc>
                <a:tc>
                  <a:txBody>
                    <a:bodyPr/>
                    <a:lstStyle/>
                    <a:p>
                      <a:pPr indent="0" lvl="0" marL="93345" marR="73660" rtl="0" algn="ctr">
                        <a:lnSpc>
                          <a:spcPct val="102000"/>
                        </a:lnSpc>
                        <a:spcBef>
                          <a:spcPts val="0"/>
                        </a:spcBef>
                        <a:spcAft>
                          <a:spcPts val="0"/>
                        </a:spcAft>
                        <a:buNone/>
                      </a:pPr>
                      <a:r>
                        <a:rPr b="1" lang="en-US" sz="1600" u="none" cap="none" strike="noStrike">
                          <a:solidFill>
                            <a:schemeClr val="dk1"/>
                          </a:solidFill>
                          <a:latin typeface="Calibri"/>
                          <a:ea typeface="Calibri"/>
                          <a:cs typeface="Calibri"/>
                          <a:sym typeface="Calibri"/>
                        </a:rPr>
                        <a:t>When examining the role and impact of the environment on IOM interventions dealing with migration, it could be relevant to identify if it can be categorized as “environmental migration” and if the intervention addresses it properly.</a:t>
                      </a:r>
                      <a:endParaRPr b="1" sz="1600" u="none" cap="none" strike="noStrike">
                        <a:solidFill>
                          <a:schemeClr val="dk1"/>
                        </a:solidFill>
                        <a:latin typeface="Calibri"/>
                        <a:ea typeface="Calibri"/>
                        <a:cs typeface="Calibri"/>
                        <a:sym typeface="Calibri"/>
                      </a:endParaRPr>
                    </a:p>
                  </a:txBody>
                  <a:tcPr marT="0" marB="0" marR="0" marL="0"/>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7" name="Shape 757"/>
        <p:cNvGrpSpPr/>
        <p:nvPr/>
      </p:nvGrpSpPr>
      <p:grpSpPr>
        <a:xfrm>
          <a:off x="0" y="0"/>
          <a:ext cx="0" cy="0"/>
          <a:chOff x="0" y="0"/>
          <a:chExt cx="0" cy="0"/>
        </a:xfrm>
      </p:grpSpPr>
      <p:pic>
        <p:nvPicPr>
          <p:cNvPr id="758" name="Google Shape;758;p32"/>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759" name="Google Shape;759;p3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60" name="Google Shape;760;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61" name="Google Shape;761;p3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62" name="Google Shape;762;p3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63" name="Google Shape;763;p32"/>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764" name="Google Shape;764;p3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65" name="Google Shape;765;p32"/>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766" name="Google Shape;766;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67" name="Google Shape;767;p32"/>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768" name="Google Shape;768;p32"/>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69" name="Google Shape;769;p32"/>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770" name="Google Shape;770;p32"/>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771" name="Google Shape;771;p32"/>
          <p:cNvSpPr txBox="1"/>
          <p:nvPr/>
        </p:nvSpPr>
        <p:spPr>
          <a:xfrm>
            <a:off x="185691" y="1624514"/>
            <a:ext cx="8452476" cy="4924425"/>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Times New Roman"/>
                <a:ea typeface="Times New Roman"/>
                <a:cs typeface="Times New Roman"/>
                <a:sym typeface="Times New Roman"/>
              </a:rPr>
              <a:t>The following are a series of questions that could be included in the evaluation ToR to ensure that environmental sensitivity and sustainability were properly integrated.</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rgbClr val="660066"/>
              </a:buClr>
              <a:buSzPts val="1600"/>
              <a:buFont typeface="Noto Sans Symbols"/>
              <a:buChar char="▪"/>
            </a:pPr>
            <a:r>
              <a:rPr b="1" lang="en-US" sz="1600">
                <a:solidFill>
                  <a:srgbClr val="660066"/>
                </a:solidFill>
                <a:latin typeface="Times New Roman"/>
                <a:ea typeface="Times New Roman"/>
                <a:cs typeface="Times New Roman"/>
                <a:sym typeface="Times New Roman"/>
              </a:rPr>
              <a:t>Would it have been relevant to conduct an environmental impact assessment for this intervention?</a:t>
            </a:r>
            <a:endParaRPr b="1" sz="1600">
              <a:solidFill>
                <a:srgbClr val="660066"/>
              </a:solidFill>
              <a:latin typeface="Times New Roman"/>
              <a:ea typeface="Times New Roman"/>
              <a:cs typeface="Times New Roman"/>
              <a:sym typeface="Times New Roman"/>
            </a:endParaRPr>
          </a:p>
          <a:p>
            <a:pPr indent="-285750" lvl="0" marL="285750" marR="0" rtl="0" algn="ctr">
              <a:spcBef>
                <a:spcPts val="0"/>
              </a:spcBef>
              <a:spcAft>
                <a:spcPts val="0"/>
              </a:spcAft>
              <a:buClr>
                <a:srgbClr val="660066"/>
              </a:buClr>
              <a:buSzPts val="1600"/>
              <a:buFont typeface="Noto Sans Symbols"/>
              <a:buChar char="▪"/>
            </a:pPr>
            <a:r>
              <a:rPr b="1" lang="en-US" sz="1600">
                <a:solidFill>
                  <a:srgbClr val="660066"/>
                </a:solidFill>
                <a:latin typeface="Times New Roman"/>
                <a:ea typeface="Times New Roman"/>
                <a:cs typeface="Times New Roman"/>
                <a:sym typeface="Times New Roman"/>
              </a:rPr>
              <a:t>Was the project successfully implemented without any negative impact on the environment that could have affected human well-being?</a:t>
            </a:r>
            <a:endParaRPr b="1" sz="1600">
              <a:solidFill>
                <a:srgbClr val="660066"/>
              </a:solidFill>
              <a:latin typeface="Times New Roman"/>
              <a:ea typeface="Times New Roman"/>
              <a:cs typeface="Times New Roman"/>
              <a:sym typeface="Times New Roman"/>
            </a:endParaRPr>
          </a:p>
          <a:p>
            <a:pPr indent="-285750" lvl="0" marL="285750" marR="0" rtl="0" algn="ctr">
              <a:spcBef>
                <a:spcPts val="0"/>
              </a:spcBef>
              <a:spcAft>
                <a:spcPts val="0"/>
              </a:spcAft>
              <a:buClr>
                <a:srgbClr val="660066"/>
              </a:buClr>
              <a:buSzPts val="1600"/>
              <a:buFont typeface="Noto Sans Symbols"/>
              <a:buChar char="▪"/>
            </a:pPr>
            <a:r>
              <a:rPr b="1" lang="en-US" sz="1600">
                <a:solidFill>
                  <a:srgbClr val="660066"/>
                </a:solidFill>
                <a:latin typeface="Times New Roman"/>
                <a:ea typeface="Times New Roman"/>
                <a:cs typeface="Times New Roman"/>
                <a:sym typeface="Times New Roman"/>
              </a:rPr>
              <a:t>Has environmental damage been caused or likely to be caused by the project? What kind of environmental impact mitigation measures have been taken?</a:t>
            </a:r>
            <a:endParaRPr b="1" sz="1600">
              <a:solidFill>
                <a:srgbClr val="660066"/>
              </a:solidFill>
              <a:latin typeface="Times New Roman"/>
              <a:ea typeface="Times New Roman"/>
              <a:cs typeface="Times New Roman"/>
              <a:sym typeface="Times New Roman"/>
            </a:endParaRPr>
          </a:p>
          <a:p>
            <a:pPr indent="-285750" lvl="0" marL="285750" marR="0" rtl="0" algn="ctr">
              <a:spcBef>
                <a:spcPts val="0"/>
              </a:spcBef>
              <a:spcAft>
                <a:spcPts val="0"/>
              </a:spcAft>
              <a:buClr>
                <a:srgbClr val="660066"/>
              </a:buClr>
              <a:buSzPts val="1600"/>
              <a:buFont typeface="Noto Sans Symbols"/>
              <a:buChar char="▪"/>
            </a:pPr>
            <a:r>
              <a:rPr b="1" lang="en-US" sz="1600">
                <a:solidFill>
                  <a:srgbClr val="660066"/>
                </a:solidFill>
                <a:latin typeface="Times New Roman"/>
                <a:ea typeface="Times New Roman"/>
                <a:cs typeface="Times New Roman"/>
                <a:sym typeface="Times New Roman"/>
              </a:rPr>
              <a:t>Were appropriate environmental practices followed in project implementation?</a:t>
            </a:r>
            <a:endParaRPr b="1" sz="1600">
              <a:solidFill>
                <a:srgbClr val="660066"/>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rgbClr val="660066"/>
                </a:solidFill>
                <a:latin typeface="Times New Roman"/>
                <a:ea typeface="Times New Roman"/>
                <a:cs typeface="Times New Roman"/>
                <a:sym typeface="Times New Roman"/>
              </a:rPr>
              <a:t>Does the project respect successful environmental practices identified ?</a:t>
            </a:r>
            <a:endParaRPr b="1" sz="1600">
              <a:solidFill>
                <a:srgbClr val="660066"/>
              </a:solidFill>
              <a:latin typeface="Times New Roman"/>
              <a:ea typeface="Times New Roman"/>
              <a:cs typeface="Times New Roman"/>
              <a:sym typeface="Times New Roman"/>
            </a:endParaRPr>
          </a:p>
          <a:p>
            <a:pPr indent="-285750" lvl="0" marL="285750" marR="0" rtl="0" algn="ctr">
              <a:spcBef>
                <a:spcPts val="0"/>
              </a:spcBef>
              <a:spcAft>
                <a:spcPts val="0"/>
              </a:spcAft>
              <a:buClr>
                <a:srgbClr val="660066"/>
              </a:buClr>
              <a:buSzPts val="1600"/>
              <a:buFont typeface="Noto Sans Symbols"/>
              <a:buChar char="▪"/>
            </a:pPr>
            <a:r>
              <a:rPr b="1" lang="en-US" sz="1600">
                <a:solidFill>
                  <a:srgbClr val="660066"/>
                </a:solidFill>
                <a:latin typeface="Times New Roman"/>
                <a:ea typeface="Times New Roman"/>
                <a:cs typeface="Times New Roman"/>
                <a:sym typeface="Times New Roman"/>
              </a:rPr>
              <a:t>What are the existing capacities (within project, project partners and project context) dealing with critical risks that could affect project effectiveness such as climate risks or risks of natural disasters?</a:t>
            </a:r>
            <a:endParaRPr b="1" sz="1600">
              <a:solidFill>
                <a:srgbClr val="660066"/>
              </a:solidFill>
              <a:latin typeface="Times New Roman"/>
              <a:ea typeface="Times New Roman"/>
              <a:cs typeface="Times New Roman"/>
              <a:sym typeface="Times New Roman"/>
            </a:endParaRPr>
          </a:p>
          <a:p>
            <a:pPr indent="-285750" lvl="0" marL="285750" marR="0" rtl="0" algn="ctr">
              <a:spcBef>
                <a:spcPts val="0"/>
              </a:spcBef>
              <a:spcAft>
                <a:spcPts val="0"/>
              </a:spcAft>
              <a:buClr>
                <a:srgbClr val="660066"/>
              </a:buClr>
              <a:buSzPts val="1600"/>
              <a:buFont typeface="Noto Sans Symbols"/>
              <a:buChar char="▪"/>
            </a:pPr>
            <a:r>
              <a:rPr b="1" lang="en-US" sz="1600">
                <a:solidFill>
                  <a:srgbClr val="660066"/>
                </a:solidFill>
                <a:latin typeface="Times New Roman"/>
                <a:ea typeface="Times New Roman"/>
                <a:cs typeface="Times New Roman"/>
                <a:sym typeface="Times New Roman"/>
              </a:rPr>
              <a:t>Will the achievement of project results and objectives likely to generate increased pressure on fragile ecosystems (such as natural forests, wetlands, coral reefs and mangroves) and scarce natural resources (such as surface and groundwater, timber and soil)?</a:t>
            </a:r>
            <a:endParaRPr b="1" sz="1600">
              <a:solidFill>
                <a:srgbClr val="660066"/>
              </a:solidFill>
              <a:latin typeface="Times New Roman"/>
              <a:ea typeface="Times New Roman"/>
              <a:cs typeface="Times New Roman"/>
              <a:sym typeface="Times New Roman"/>
            </a:endParaRPr>
          </a:p>
          <a:p>
            <a:pPr indent="-285750" lvl="0" marL="285750" marR="0" rtl="0" algn="ctr">
              <a:spcBef>
                <a:spcPts val="0"/>
              </a:spcBef>
              <a:spcAft>
                <a:spcPts val="0"/>
              </a:spcAft>
              <a:buClr>
                <a:srgbClr val="660066"/>
              </a:buClr>
              <a:buSzPts val="1600"/>
              <a:buFont typeface="Noto Sans Symbols"/>
              <a:buChar char="▪"/>
            </a:pPr>
            <a:r>
              <a:rPr b="1" lang="en-US" sz="1600">
                <a:solidFill>
                  <a:srgbClr val="660066"/>
                </a:solidFill>
                <a:latin typeface="Times New Roman"/>
                <a:ea typeface="Times New Roman"/>
                <a:cs typeface="Times New Roman"/>
                <a:sym typeface="Times New Roman"/>
              </a:rPr>
              <a:t>Did the intervention bring relevant benefits and innovation for environmental sensitivity and sustainability?</a:t>
            </a:r>
            <a:endParaRPr b="1" sz="1600">
              <a:solidFill>
                <a:srgbClr val="660066"/>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5" name="Shape 775"/>
        <p:cNvGrpSpPr/>
        <p:nvPr/>
      </p:nvGrpSpPr>
      <p:grpSpPr>
        <a:xfrm>
          <a:off x="0" y="0"/>
          <a:ext cx="0" cy="0"/>
          <a:chOff x="0" y="0"/>
          <a:chExt cx="0" cy="0"/>
        </a:xfrm>
      </p:grpSpPr>
      <p:pic>
        <p:nvPicPr>
          <p:cNvPr id="776" name="Google Shape;776;p33"/>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777" name="Google Shape;777;p3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78" name="Google Shape;778;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79" name="Google Shape;779;p3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80" name="Google Shape;780;p3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81" name="Google Shape;781;p33"/>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782" name="Google Shape;782;p3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83" name="Google Shape;783;p33"/>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784" name="Google Shape;78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85" name="Google Shape;785;p33"/>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786" name="Google Shape;786;p33"/>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87" name="Google Shape;787;p33"/>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788" name="Google Shape;788;p33"/>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789" name="Google Shape;789;p33"/>
          <p:cNvSpPr txBox="1"/>
          <p:nvPr/>
        </p:nvSpPr>
        <p:spPr>
          <a:xfrm>
            <a:off x="185691" y="1250042"/>
            <a:ext cx="8452476" cy="8032968"/>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Evaluative approaches: Most significant change</a:t>
            </a:r>
            <a:endParaRPr/>
          </a:p>
          <a:p>
            <a:pPr indent="0" lvl="0" marL="0" marR="0" rtl="0" algn="just">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A most significant change (MSC) is a type of participatory monitoring and evaluation. It involves gathering personal account of change and determining which of these accounts is the most significant and why. It is participatory because it involves multiple stakeholders in deciding what type of change to record and analyze.</a:t>
            </a:r>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It is also a form of monitoring, because gathering of data occurs throughout the implementation cycle and provides information for decision makers.</a:t>
            </a:r>
            <a:endParaRPr/>
          </a:p>
          <a:p>
            <a:pPr indent="0" lvl="0" marL="0" marR="0" rtl="0" algn="just">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 </a:t>
            </a:r>
            <a:r>
              <a:rPr b="1" lang="en-US" sz="1800">
                <a:solidFill>
                  <a:srgbClr val="660066"/>
                </a:solidFill>
                <a:latin typeface="Times New Roman"/>
                <a:ea typeface="Times New Roman"/>
                <a:cs typeface="Times New Roman"/>
                <a:sym typeface="Times New Roman"/>
              </a:rPr>
              <a:t>Finally, MSC is a form of evaluation, because it provides information on higher-level results, such as outcomes and impact, which can be useful to assess implementation performance as a whole.</a:t>
            </a:r>
            <a:endParaRPr b="1" sz="1800">
              <a:solidFill>
                <a:srgbClr val="660066"/>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grpSp>
        <p:nvGrpSpPr>
          <p:cNvPr id="790" name="Google Shape;790;p33"/>
          <p:cNvGrpSpPr/>
          <p:nvPr/>
        </p:nvGrpSpPr>
        <p:grpSpPr>
          <a:xfrm>
            <a:off x="1022098" y="1693973"/>
            <a:ext cx="610994" cy="597946"/>
            <a:chOff x="980" y="1490"/>
            <a:chExt cx="834" cy="834"/>
          </a:xfrm>
        </p:grpSpPr>
        <p:sp>
          <p:nvSpPr>
            <p:cNvPr id="791" name="Google Shape;791;p33"/>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92" name="Google Shape;792;p33"/>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6" name="Shape 796"/>
        <p:cNvGrpSpPr/>
        <p:nvPr/>
      </p:nvGrpSpPr>
      <p:grpSpPr>
        <a:xfrm>
          <a:off x="0" y="0"/>
          <a:ext cx="0" cy="0"/>
          <a:chOff x="0" y="0"/>
          <a:chExt cx="0" cy="0"/>
        </a:xfrm>
      </p:grpSpPr>
      <p:pic>
        <p:nvPicPr>
          <p:cNvPr id="797" name="Google Shape;797;p34"/>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798" name="Google Shape;798;p3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99" name="Google Shape;799;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00" name="Google Shape;800;p3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01" name="Google Shape;801;p3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02" name="Google Shape;802;p34"/>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803" name="Google Shape;803;p3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04" name="Google Shape;804;p34"/>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805" name="Google Shape;805;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06" name="Google Shape;806;p34"/>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807" name="Google Shape;807;p3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08" name="Google Shape;808;p34"/>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809" name="Google Shape;809;p34"/>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810" name="Google Shape;810;p34"/>
          <p:cNvSpPr txBox="1"/>
          <p:nvPr/>
        </p:nvSpPr>
        <p:spPr>
          <a:xfrm>
            <a:off x="185691" y="1250042"/>
            <a:ext cx="8452476" cy="849463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Incorporating cross-cutting themes in evaluation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Cross-cutting themes </a:t>
            </a:r>
            <a:r>
              <a:rPr b="1" lang="en-US" sz="1800">
                <a:solidFill>
                  <a:schemeClr val="dk1"/>
                </a:solidFill>
                <a:latin typeface="Times New Roman"/>
                <a:ea typeface="Times New Roman"/>
                <a:cs typeface="Times New Roman"/>
                <a:sym typeface="Times New Roman"/>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grpSp>
        <p:nvGrpSpPr>
          <p:cNvPr id="811" name="Google Shape;811;p34"/>
          <p:cNvGrpSpPr/>
          <p:nvPr/>
        </p:nvGrpSpPr>
        <p:grpSpPr>
          <a:xfrm>
            <a:off x="1022098" y="1693973"/>
            <a:ext cx="610994" cy="597946"/>
            <a:chOff x="980" y="1490"/>
            <a:chExt cx="834" cy="834"/>
          </a:xfrm>
        </p:grpSpPr>
        <p:sp>
          <p:nvSpPr>
            <p:cNvPr id="812" name="Google Shape;812;p34"/>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13" name="Google Shape;813;p34"/>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7" name="Shape 817"/>
        <p:cNvGrpSpPr/>
        <p:nvPr/>
      </p:nvGrpSpPr>
      <p:grpSpPr>
        <a:xfrm>
          <a:off x="0" y="0"/>
          <a:ext cx="0" cy="0"/>
          <a:chOff x="0" y="0"/>
          <a:chExt cx="0" cy="0"/>
        </a:xfrm>
      </p:grpSpPr>
      <p:pic>
        <p:nvPicPr>
          <p:cNvPr id="818" name="Google Shape;818;p35"/>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819" name="Google Shape;819;p3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20" name="Google Shape;820;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21" name="Google Shape;821;p3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22" name="Google Shape;822;p3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23" name="Google Shape;823;p35"/>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824" name="Google Shape;824;p3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25" name="Google Shape;825;p35"/>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826" name="Google Shape;826;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27" name="Google Shape;827;p35"/>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828" name="Google Shape;828;p3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29" name="Google Shape;829;p35"/>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830" name="Google Shape;830;p35"/>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831" name="Google Shape;831;p35"/>
          <p:cNvSpPr txBox="1"/>
          <p:nvPr/>
        </p:nvSpPr>
        <p:spPr>
          <a:xfrm>
            <a:off x="185691" y="1250042"/>
            <a:ext cx="8452476" cy="849463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Incorporating cross-cutting themes in evaluation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Cross-cutting themes </a:t>
            </a:r>
            <a:r>
              <a:rPr b="1" lang="en-US" sz="1800">
                <a:solidFill>
                  <a:schemeClr val="dk1"/>
                </a:solidFill>
                <a:latin typeface="Times New Roman"/>
                <a:ea typeface="Times New Roman"/>
                <a:cs typeface="Times New Roman"/>
                <a:sym typeface="Times New Roman"/>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grpSp>
        <p:nvGrpSpPr>
          <p:cNvPr id="832" name="Google Shape;832;p35"/>
          <p:cNvGrpSpPr/>
          <p:nvPr/>
        </p:nvGrpSpPr>
        <p:grpSpPr>
          <a:xfrm>
            <a:off x="1022098" y="1693973"/>
            <a:ext cx="610994" cy="597946"/>
            <a:chOff x="980" y="1490"/>
            <a:chExt cx="834" cy="834"/>
          </a:xfrm>
        </p:grpSpPr>
        <p:sp>
          <p:nvSpPr>
            <p:cNvPr id="833" name="Google Shape;833;p35"/>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34" name="Google Shape;834;p35"/>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8" name="Shape 838"/>
        <p:cNvGrpSpPr/>
        <p:nvPr/>
      </p:nvGrpSpPr>
      <p:grpSpPr>
        <a:xfrm>
          <a:off x="0" y="0"/>
          <a:ext cx="0" cy="0"/>
          <a:chOff x="0" y="0"/>
          <a:chExt cx="0" cy="0"/>
        </a:xfrm>
      </p:grpSpPr>
      <p:pic>
        <p:nvPicPr>
          <p:cNvPr id="839" name="Google Shape;839;p36"/>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840" name="Google Shape;840;p3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41" name="Google Shape;841;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42" name="Google Shape;842;p3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43" name="Google Shape;843;p3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44" name="Google Shape;844;p36"/>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845" name="Google Shape;845;p3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46" name="Google Shape;846;p36"/>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847" name="Google Shape;84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48" name="Google Shape;848;p36"/>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849" name="Google Shape;849;p3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50" name="Google Shape;850;p36"/>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851" name="Google Shape;851;p36"/>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852" name="Google Shape;852;p36"/>
          <p:cNvSpPr txBox="1"/>
          <p:nvPr/>
        </p:nvSpPr>
        <p:spPr>
          <a:xfrm>
            <a:off x="185691" y="1250042"/>
            <a:ext cx="8452476" cy="849463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Incorporating cross-cutting themes in evaluation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Cross-cutting themes </a:t>
            </a:r>
            <a:r>
              <a:rPr b="1" lang="en-US" sz="1800">
                <a:solidFill>
                  <a:schemeClr val="dk1"/>
                </a:solidFill>
                <a:latin typeface="Times New Roman"/>
                <a:ea typeface="Times New Roman"/>
                <a:cs typeface="Times New Roman"/>
                <a:sym typeface="Times New Roman"/>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grpSp>
        <p:nvGrpSpPr>
          <p:cNvPr id="853" name="Google Shape;853;p36"/>
          <p:cNvGrpSpPr/>
          <p:nvPr/>
        </p:nvGrpSpPr>
        <p:grpSpPr>
          <a:xfrm>
            <a:off x="1022098" y="1693973"/>
            <a:ext cx="610994" cy="597946"/>
            <a:chOff x="980" y="1490"/>
            <a:chExt cx="834" cy="834"/>
          </a:xfrm>
        </p:grpSpPr>
        <p:sp>
          <p:nvSpPr>
            <p:cNvPr id="854" name="Google Shape;854;p36"/>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55" name="Google Shape;855;p36"/>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9" name="Shape 859"/>
        <p:cNvGrpSpPr/>
        <p:nvPr/>
      </p:nvGrpSpPr>
      <p:grpSpPr>
        <a:xfrm>
          <a:off x="0" y="0"/>
          <a:ext cx="0" cy="0"/>
          <a:chOff x="0" y="0"/>
          <a:chExt cx="0" cy="0"/>
        </a:xfrm>
      </p:grpSpPr>
      <p:pic>
        <p:nvPicPr>
          <p:cNvPr id="860" name="Google Shape;860;p37"/>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861" name="Google Shape;861;p3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62" name="Google Shape;862;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63" name="Google Shape;863;p3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64" name="Google Shape;864;p3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65" name="Google Shape;865;p37"/>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866" name="Google Shape;866;p3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67" name="Google Shape;867;p37"/>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868" name="Google Shape;868;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69" name="Google Shape;869;p37"/>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870" name="Google Shape;870;p3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71" name="Google Shape;871;p37"/>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872" name="Google Shape;872;p37"/>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873" name="Google Shape;873;p37"/>
          <p:cNvSpPr txBox="1"/>
          <p:nvPr/>
        </p:nvSpPr>
        <p:spPr>
          <a:xfrm>
            <a:off x="185691" y="1250042"/>
            <a:ext cx="8452476" cy="849463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Incorporating cross-cutting themes in evaluation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Cross-cutting themes </a:t>
            </a:r>
            <a:r>
              <a:rPr b="1" lang="en-US" sz="1800">
                <a:solidFill>
                  <a:schemeClr val="dk1"/>
                </a:solidFill>
                <a:latin typeface="Times New Roman"/>
                <a:ea typeface="Times New Roman"/>
                <a:cs typeface="Times New Roman"/>
                <a:sym typeface="Times New Roman"/>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grpSp>
        <p:nvGrpSpPr>
          <p:cNvPr id="874" name="Google Shape;874;p37"/>
          <p:cNvGrpSpPr/>
          <p:nvPr/>
        </p:nvGrpSpPr>
        <p:grpSpPr>
          <a:xfrm>
            <a:off x="1022098" y="1693973"/>
            <a:ext cx="610994" cy="597946"/>
            <a:chOff x="980" y="1490"/>
            <a:chExt cx="834" cy="834"/>
          </a:xfrm>
        </p:grpSpPr>
        <p:sp>
          <p:nvSpPr>
            <p:cNvPr id="875" name="Google Shape;875;p37"/>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76" name="Google Shape;876;p37"/>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0" name="Shape 880"/>
        <p:cNvGrpSpPr/>
        <p:nvPr/>
      </p:nvGrpSpPr>
      <p:grpSpPr>
        <a:xfrm>
          <a:off x="0" y="0"/>
          <a:ext cx="0" cy="0"/>
          <a:chOff x="0" y="0"/>
          <a:chExt cx="0" cy="0"/>
        </a:xfrm>
      </p:grpSpPr>
      <p:pic>
        <p:nvPicPr>
          <p:cNvPr id="881" name="Google Shape;881;p38"/>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882" name="Google Shape;882;p3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83" name="Google Shape;883;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84" name="Google Shape;884;p3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85" name="Google Shape;885;p3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86" name="Google Shape;886;p38"/>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887" name="Google Shape;887;p3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88" name="Google Shape;888;p38"/>
          <p:cNvSpPr txBox="1"/>
          <p:nvPr/>
        </p:nvSpPr>
        <p:spPr>
          <a:xfrm>
            <a:off x="-69979" y="459510"/>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Lecture10</a:t>
            </a:r>
            <a:endParaRPr b="1" sz="2800">
              <a:solidFill>
                <a:srgbClr val="FF9518"/>
              </a:solidFill>
              <a:latin typeface="Tajawal Medium"/>
              <a:ea typeface="Tajawal Medium"/>
              <a:cs typeface="Tajawal Medium"/>
              <a:sym typeface="Tajawal Medium"/>
            </a:endParaRPr>
          </a:p>
        </p:txBody>
      </p:sp>
      <p:sp>
        <p:nvSpPr>
          <p:cNvPr id="889" name="Google Shape;88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90" name="Google Shape;890;p38"/>
          <p:cNvSpPr txBox="1"/>
          <p:nvPr/>
        </p:nvSpPr>
        <p:spPr>
          <a:xfrm>
            <a:off x="2157095" y="384810"/>
            <a:ext cx="625157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 5: Evaluation (</a:t>
            </a:r>
            <a:r>
              <a:rPr b="1" lang="en-US" sz="2800">
                <a:solidFill>
                  <a:srgbClr val="FF9518"/>
                </a:solidFill>
                <a:latin typeface="Tajawal Medium"/>
                <a:ea typeface="Tajawal Medium"/>
                <a:cs typeface="Tajawal Medium"/>
                <a:sym typeface="Tajawal Medium"/>
              </a:rPr>
              <a:t>Part3)</a:t>
            </a:r>
            <a:endParaRPr b="1" sz="36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3200">
              <a:solidFill>
                <a:srgbClr val="FF9518"/>
              </a:solidFill>
              <a:latin typeface="Tajawal Medium"/>
              <a:ea typeface="Tajawal Medium"/>
              <a:cs typeface="Tajawal Medium"/>
              <a:sym typeface="Tajawal Medium"/>
            </a:endParaRPr>
          </a:p>
        </p:txBody>
      </p:sp>
      <p:pic>
        <p:nvPicPr>
          <p:cNvPr id="891" name="Google Shape;891;p3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92" name="Google Shape;892;p38"/>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893" name="Google Shape;893;p38"/>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894" name="Google Shape;894;p38"/>
          <p:cNvSpPr txBox="1"/>
          <p:nvPr/>
        </p:nvSpPr>
        <p:spPr>
          <a:xfrm>
            <a:off x="185691" y="1250042"/>
            <a:ext cx="8452476" cy="849463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Incorporating cross-cutting themes in evaluation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Cross-cutting themes </a:t>
            </a:r>
            <a:r>
              <a:rPr b="1" lang="en-US" sz="1800">
                <a:solidFill>
                  <a:schemeClr val="dk1"/>
                </a:solidFill>
                <a:latin typeface="Times New Roman"/>
                <a:ea typeface="Times New Roman"/>
                <a:cs typeface="Times New Roman"/>
                <a:sym typeface="Times New Roman"/>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000">
              <a:solidFill>
                <a:schemeClr val="accent2"/>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2000">
                <a:solidFill>
                  <a:schemeClr val="accent2"/>
                </a:solidFill>
                <a:latin typeface="Times New Roman"/>
                <a:ea typeface="Times New Roman"/>
                <a:cs typeface="Times New Roman"/>
                <a:sym typeface="Times New Roman"/>
              </a:rPr>
              <a:t>  </a:t>
            </a:r>
            <a:endParaRPr b="1" sz="2000">
              <a:solidFill>
                <a:schemeClr val="accent2"/>
              </a:solidFill>
              <a:latin typeface="Times New Roman"/>
              <a:ea typeface="Times New Roman"/>
              <a:cs typeface="Times New Roman"/>
              <a:sym typeface="Times New Roman"/>
            </a:endParaRPr>
          </a:p>
        </p:txBody>
      </p:sp>
      <p:grpSp>
        <p:nvGrpSpPr>
          <p:cNvPr id="895" name="Google Shape;895;p38"/>
          <p:cNvGrpSpPr/>
          <p:nvPr/>
        </p:nvGrpSpPr>
        <p:grpSpPr>
          <a:xfrm>
            <a:off x="1022098" y="1693973"/>
            <a:ext cx="610994" cy="597946"/>
            <a:chOff x="980" y="1490"/>
            <a:chExt cx="834" cy="834"/>
          </a:xfrm>
        </p:grpSpPr>
        <p:sp>
          <p:nvSpPr>
            <p:cNvPr id="896" name="Google Shape;896;p38"/>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97" name="Google Shape;897;p38"/>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1" name="Shape 901"/>
        <p:cNvGrpSpPr/>
        <p:nvPr/>
      </p:nvGrpSpPr>
      <p:grpSpPr>
        <a:xfrm>
          <a:off x="0" y="0"/>
          <a:ext cx="0" cy="0"/>
          <a:chOff x="0" y="0"/>
          <a:chExt cx="0" cy="0"/>
        </a:xfrm>
      </p:grpSpPr>
      <p:pic>
        <p:nvPicPr>
          <p:cNvPr id="902" name="Google Shape;902;p39"/>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903" name="Google Shape;903;p3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904" name="Google Shape;904;p39"/>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905" name="Google Shape;905;p39"/>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906" name="Google Shape;906;p39"/>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907" name="Google Shape;907;p39"/>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908" name="Google Shape;908;p39"/>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909" name="Google Shape;909;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910" name="Google Shape;910;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11" name="Google Shape;911;p39"/>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12" name="Google Shape;912;p39"/>
          <p:cNvPicPr preferRelativeResize="0"/>
          <p:nvPr/>
        </p:nvPicPr>
        <p:blipFill rotWithShape="1">
          <a:blip r:embed="rId10">
            <a:alphaModFix/>
          </a:blip>
          <a:srcRect b="0" l="0" r="0" t="0"/>
          <a:stretch/>
        </p:blipFill>
        <p:spPr>
          <a:xfrm>
            <a:off x="131040" y="5503264"/>
            <a:ext cx="1222425" cy="1096206"/>
          </a:xfrm>
          <a:prstGeom prst="rect">
            <a:avLst/>
          </a:prstGeom>
          <a:noFill/>
          <a:ln>
            <a:noFill/>
          </a:ln>
        </p:spPr>
      </p:pic>
      <p:sp>
        <p:nvSpPr>
          <p:cNvPr id="913" name="Google Shape;913;p39"/>
          <p:cNvSpPr/>
          <p:nvPr/>
        </p:nvSpPr>
        <p:spPr>
          <a:xfrm>
            <a:off x="130615" y="399527"/>
            <a:ext cx="184211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lt1"/>
                </a:solidFill>
                <a:latin typeface="Tajawal Medium"/>
                <a:ea typeface="Tajawal Medium"/>
                <a:cs typeface="Tajawal Medium"/>
                <a:sym typeface="Tajawal Medium"/>
              </a:rPr>
              <a:t>Lecture9</a:t>
            </a:r>
            <a:endParaRPr b="1" sz="2400">
              <a:solidFill>
                <a:srgbClr val="FF9518"/>
              </a:solidFill>
              <a:latin typeface="Tajawal Medium"/>
              <a:ea typeface="Tajawal Medium"/>
              <a:cs typeface="Tajawal Medium"/>
              <a:sym typeface="Tajawal Medium"/>
            </a:endParaRPr>
          </a:p>
        </p:txBody>
      </p:sp>
    </p:spTree>
  </p:cSld>
  <p:clrMapOvr>
    <a:masterClrMapping/>
  </p:clrMapOvr>
</p:sld>
</file>

<file path=ppt/theme/theme1.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