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480" r:id="rId2"/>
    <p:sldId id="497" r:id="rId3"/>
    <p:sldId id="498" r:id="rId4"/>
    <p:sldId id="499" r:id="rId5"/>
    <p:sldId id="313" r:id="rId6"/>
    <p:sldId id="810" r:id="rId7"/>
    <p:sldId id="311" r:id="rId8"/>
    <p:sldId id="828" r:id="rId9"/>
    <p:sldId id="482" r:id="rId10"/>
    <p:sldId id="811" r:id="rId11"/>
    <p:sldId id="856" r:id="rId12"/>
    <p:sldId id="812" r:id="rId13"/>
    <p:sldId id="829" r:id="rId14"/>
    <p:sldId id="256" r:id="rId15"/>
    <p:sldId id="813" r:id="rId16"/>
    <p:sldId id="857" r:id="rId17"/>
    <p:sldId id="483" r:id="rId18"/>
    <p:sldId id="276" r:id="rId19"/>
    <p:sldId id="831" r:id="rId20"/>
    <p:sldId id="832" r:id="rId21"/>
    <p:sldId id="833" r:id="rId22"/>
    <p:sldId id="814" r:id="rId23"/>
    <p:sldId id="515" r:id="rId24"/>
    <p:sldId id="834" r:id="rId25"/>
    <p:sldId id="818" r:id="rId26"/>
    <p:sldId id="819" r:id="rId27"/>
    <p:sldId id="820" r:id="rId28"/>
    <p:sldId id="836" r:id="rId29"/>
    <p:sldId id="827" r:id="rId30"/>
    <p:sldId id="837" r:id="rId31"/>
    <p:sldId id="838" r:id="rId32"/>
    <p:sldId id="817" r:id="rId33"/>
    <p:sldId id="840" r:id="rId34"/>
    <p:sldId id="839" r:id="rId35"/>
    <p:sldId id="842" r:id="rId36"/>
    <p:sldId id="843" r:id="rId37"/>
    <p:sldId id="844" r:id="rId38"/>
    <p:sldId id="315" r:id="rId39"/>
    <p:sldId id="845" r:id="rId40"/>
    <p:sldId id="846" r:id="rId41"/>
    <p:sldId id="302" r:id="rId42"/>
    <p:sldId id="304" r:id="rId43"/>
    <p:sldId id="847" r:id="rId44"/>
    <p:sldId id="848" r:id="rId45"/>
    <p:sldId id="849" r:id="rId46"/>
    <p:sldId id="850" r:id="rId47"/>
    <p:sldId id="851" r:id="rId48"/>
    <p:sldId id="852" r:id="rId49"/>
    <p:sldId id="854" r:id="rId50"/>
    <p:sldId id="855" r:id="rId51"/>
    <p:sldId id="841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498"/>
            <p14:sldId id="499"/>
            <p14:sldId id="313"/>
            <p14:sldId id="810"/>
            <p14:sldId id="311"/>
            <p14:sldId id="828"/>
            <p14:sldId id="482"/>
            <p14:sldId id="811"/>
            <p14:sldId id="856"/>
            <p14:sldId id="812"/>
            <p14:sldId id="829"/>
            <p14:sldId id="256"/>
            <p14:sldId id="813"/>
            <p14:sldId id="857"/>
            <p14:sldId id="483"/>
            <p14:sldId id="276"/>
            <p14:sldId id="831"/>
            <p14:sldId id="832"/>
            <p14:sldId id="833"/>
            <p14:sldId id="814"/>
            <p14:sldId id="515"/>
            <p14:sldId id="834"/>
            <p14:sldId id="818"/>
            <p14:sldId id="819"/>
            <p14:sldId id="820"/>
            <p14:sldId id="836"/>
            <p14:sldId id="827"/>
            <p14:sldId id="837"/>
            <p14:sldId id="838"/>
            <p14:sldId id="817"/>
            <p14:sldId id="840"/>
            <p14:sldId id="839"/>
            <p14:sldId id="842"/>
            <p14:sldId id="843"/>
            <p14:sldId id="844"/>
            <p14:sldId id="315"/>
            <p14:sldId id="845"/>
            <p14:sldId id="846"/>
            <p14:sldId id="302"/>
            <p14:sldId id="304"/>
            <p14:sldId id="847"/>
            <p14:sldId id="848"/>
            <p14:sldId id="849"/>
            <p14:sldId id="850"/>
            <p14:sldId id="851"/>
            <p14:sldId id="852"/>
            <p14:sldId id="854"/>
            <p14:sldId id="855"/>
            <p14:sldId id="84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2D3956"/>
    <a:srgbClr val="8E5A6D"/>
    <a:srgbClr val="4472C4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64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3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44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35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7125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036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023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1231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905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0371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7516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5561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372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39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Bar-2 lin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12192000" cy="1143000"/>
          </a:xfrm>
          <a:prstGeom prst="rect">
            <a:avLst/>
          </a:prstGeom>
        </p:spPr>
        <p:txBody>
          <a:bodyPr anchor="ctr"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5029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800"/>
            </a:lvl1pPr>
            <a:lvl2pPr>
              <a:spcAft>
                <a:spcPts val="800"/>
              </a:spcAft>
              <a:defRPr sz="2400"/>
            </a:lvl2pPr>
            <a:lvl3pPr>
              <a:spcAft>
                <a:spcPts val="800"/>
              </a:spcAft>
              <a:defRPr sz="2000"/>
            </a:lvl3pPr>
            <a:lvl4pPr>
              <a:spcAft>
                <a:spcPts val="800"/>
              </a:spcAft>
              <a:defRPr sz="2000"/>
            </a:lvl4pPr>
            <a:lvl5pPr>
              <a:spcAft>
                <a:spcPts val="800"/>
              </a:spcAft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5181600" y="6553200"/>
            <a:ext cx="1828800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Jump to long image description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8636000" y="6705600"/>
            <a:ext cx="3556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8" name="Rectangle: Rounded Corners 7"/>
          <p:cNvSpPr/>
          <p:nvPr userDrawn="1"/>
        </p:nvSpPr>
        <p:spPr>
          <a:xfrm>
            <a:off x="0" y="228600"/>
            <a:ext cx="12192000" cy="1143000"/>
          </a:xfrm>
          <a:prstGeom prst="roundRect">
            <a:avLst/>
          </a:prstGeom>
          <a:noFill/>
          <a:ln w="19050">
            <a:solidFill>
              <a:srgbClr val="007D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92753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email">
            <a:alphaModFix amt="7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3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4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3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7.jpeg"/><Relationship Id="rId4" Type="http://schemas.openxmlformats.org/officeDocument/2006/relationships/image" Target="../media/image14.pn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st5okICNVHU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fNyy013n0Gw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6.png"/><Relationship Id="rId7" Type="http://schemas.openxmlformats.org/officeDocument/2006/relationships/image" Target="../media/image2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6.png"/><Relationship Id="rId7" Type="http://schemas.openxmlformats.org/officeDocument/2006/relationships/image" Target="../media/image2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30.png"/><Relationship Id="rId4" Type="http://schemas.openxmlformats.org/officeDocument/2006/relationships/image" Target="../media/image7.svg"/><Relationship Id="rId9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RQPoKdKmFw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Y-Ejtq_tIOA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6.png"/><Relationship Id="rId7" Type="http://schemas.openxmlformats.org/officeDocument/2006/relationships/image" Target="../media/image3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37.png"/><Relationship Id="rId4" Type="http://schemas.openxmlformats.org/officeDocument/2006/relationships/image" Target="../media/image7.svg"/><Relationship Id="rId9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2qcQKlyA_a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9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0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QRKA4Ob4Dno" TargetMode="Externa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43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JWVbWHOpioA" TargetMode="Externa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4.png"/><Relationship Id="rId9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I7vHbhMx5ZM" TargetMode="Externa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h07hM5Oa08w" TargetMode="Externa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9" Type="http://schemas.openxmlformats.org/officeDocument/2006/relationships/image" Target="../media/image48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RteSRceFEY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zCslrajwL0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ghle7HXlJc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o2dtqC7RrUo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3FBVwSqPPi4" TargetMode="Externa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gl93y1FU5D0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Hw9Q3NkggQY" TargetMode="Externa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4.png"/><Relationship Id="rId9" Type="http://schemas.openxmlformats.org/officeDocument/2006/relationships/image" Target="../media/image5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57.png"/><Relationship Id="rId7" Type="http://schemas.openxmlformats.org/officeDocument/2006/relationships/image" Target="../media/image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5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 cstate="email">
              <a:alphaModFix amt="7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986028" y="1766864"/>
            <a:ext cx="611577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Source, Message, and</a:t>
            </a:r>
            <a:b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Channel Factors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53024" y="4789957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00652" y="1387592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322903" y="1764663"/>
            <a:ext cx="8357085" cy="407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study the major variables in the communication system and how they influence consumers’ processing of promotional messages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examine the considerations involved in selecting a source or communicator of a promotional message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examine different types of message structures and appeals that can be used to develop a promotional message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consider how the channel or medium used to deliver a promotional message influences the communication process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09705" y="1644662"/>
            <a:ext cx="9819921" cy="42291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7851" y="700266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Persuasion Matrix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49977" y="6294996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sp>
        <p:nvSpPr>
          <p:cNvPr id="14" name="Freeform 2">
            <a:extLst>
              <a:ext uri="{FF2B5EF4-FFF2-40B4-BE49-F238E27FC236}">
                <a16:creationId xmlns:a16="http://schemas.microsoft.com/office/drawing/2014/main" id="{A0A82F0F-72CC-4A9F-95FB-09D0A788DCD6}"/>
              </a:ext>
            </a:extLst>
          </p:cNvPr>
          <p:cNvSpPr/>
          <p:nvPr/>
        </p:nvSpPr>
        <p:spPr>
          <a:xfrm>
            <a:off x="2599761" y="2736705"/>
            <a:ext cx="8153400" cy="1787525"/>
          </a:xfrm>
          <a:custGeom>
            <a:avLst/>
            <a:gdLst>
              <a:gd name="connsiteX0" fmla="*/ 0 w 8153400"/>
              <a:gd name="connsiteY0" fmla="*/ 297868 h 1787175"/>
              <a:gd name="connsiteX1" fmla="*/ 297868 w 8153400"/>
              <a:gd name="connsiteY1" fmla="*/ 0 h 1787175"/>
              <a:gd name="connsiteX2" fmla="*/ 7855532 w 8153400"/>
              <a:gd name="connsiteY2" fmla="*/ 0 h 1787175"/>
              <a:gd name="connsiteX3" fmla="*/ 8153400 w 8153400"/>
              <a:gd name="connsiteY3" fmla="*/ 297868 h 1787175"/>
              <a:gd name="connsiteX4" fmla="*/ 8153400 w 8153400"/>
              <a:gd name="connsiteY4" fmla="*/ 1489307 h 1787175"/>
              <a:gd name="connsiteX5" fmla="*/ 7855532 w 8153400"/>
              <a:gd name="connsiteY5" fmla="*/ 1787175 h 1787175"/>
              <a:gd name="connsiteX6" fmla="*/ 297868 w 8153400"/>
              <a:gd name="connsiteY6" fmla="*/ 1787175 h 1787175"/>
              <a:gd name="connsiteX7" fmla="*/ 0 w 8153400"/>
              <a:gd name="connsiteY7" fmla="*/ 1489307 h 1787175"/>
              <a:gd name="connsiteX8" fmla="*/ 0 w 8153400"/>
              <a:gd name="connsiteY8" fmla="*/ 297868 h 178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53400" h="1787175">
                <a:moveTo>
                  <a:pt x="0" y="297868"/>
                </a:moveTo>
                <a:cubicBezTo>
                  <a:pt x="0" y="133360"/>
                  <a:pt x="133360" y="0"/>
                  <a:pt x="297868" y="0"/>
                </a:cubicBezTo>
                <a:lnTo>
                  <a:pt x="7855532" y="0"/>
                </a:lnTo>
                <a:cubicBezTo>
                  <a:pt x="8020040" y="0"/>
                  <a:pt x="8153400" y="133360"/>
                  <a:pt x="8153400" y="297868"/>
                </a:cubicBezTo>
                <a:lnTo>
                  <a:pt x="8153400" y="1489307"/>
                </a:lnTo>
                <a:cubicBezTo>
                  <a:pt x="8153400" y="1653815"/>
                  <a:pt x="8020040" y="1787175"/>
                  <a:pt x="7855532" y="1787175"/>
                </a:cubicBezTo>
                <a:lnTo>
                  <a:pt x="297868" y="1787175"/>
                </a:lnTo>
                <a:cubicBezTo>
                  <a:pt x="133360" y="1787175"/>
                  <a:pt x="0" y="1653815"/>
                  <a:pt x="0" y="1489307"/>
                </a:cubicBezTo>
                <a:lnTo>
                  <a:pt x="0" y="297868"/>
                </a:lnTo>
                <a:close/>
              </a:path>
            </a:pathLst>
          </a:custGeom>
          <a:solidFill>
            <a:srgbClr val="8E5A6D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09163" tIns="209163" rIns="209163" bIns="209163" spcCol="1270" anchor="ctr"/>
          <a:lstStyle/>
          <a:p>
            <a:pPr defTabSz="14224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200" dirty="0"/>
              <a:t>Helps marketers see how each controllable element interacts with the consumer’s response process</a:t>
            </a:r>
          </a:p>
        </p:txBody>
      </p:sp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0" y="1446578"/>
            <a:ext cx="9653289" cy="53419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7897" y="57976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Persuasion Matrix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D9345A-FD69-43E7-ACA9-D4B6729F757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3970" y="1543350"/>
            <a:ext cx="8704636" cy="516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76206" y="796181"/>
            <a:ext cx="71821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Decisions Evaluated with the Persuasion Matrix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04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7A8AB6-D564-44F1-AC69-DEF84C906C53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0866" y="2460094"/>
            <a:ext cx="8713354" cy="319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2831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4439928" y="1225916"/>
            <a:ext cx="7591701" cy="87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000" b="1" dirty="0">
                <a:solidFill>
                  <a:srgbClr val="2D3956"/>
                </a:solidFill>
              </a:rPr>
              <a:t>CR The more you criticize him the more he performs better next time. </a:t>
            </a:r>
          </a:p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000" b="1" dirty="0">
                <a:solidFill>
                  <a:srgbClr val="2D3956"/>
                </a:solidFill>
              </a:rPr>
              <a:t>He is well known to handle pressure. (Attention &amp; Yielding) </a:t>
            </a:r>
            <a:endParaRPr lang="en-US" altLang="en-US" dirty="0">
              <a:solidFill>
                <a:srgbClr val="2D3956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249328" y="652905"/>
            <a:ext cx="1190600" cy="1016188"/>
            <a:chOff x="3254999" y="1292212"/>
            <a:chExt cx="1190600" cy="1016188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254999" y="1292212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288129" y="1311431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389439" y="1538959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04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896" y="89092"/>
            <a:ext cx="1162412" cy="317307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397250" y="960639"/>
            <a:ext cx="1571272" cy="258500"/>
          </a:xfrm>
          <a:prstGeom prst="rect">
            <a:avLst/>
          </a:prstGeom>
        </p:spPr>
      </p:pic>
      <p:pic>
        <p:nvPicPr>
          <p:cNvPr id="20" name="Content Placeholder 3">
            <a:extLst>
              <a:ext uri="{FF2B5EF4-FFF2-40B4-BE49-F238E27FC236}">
                <a16:creationId xmlns:a16="http://schemas.microsoft.com/office/drawing/2014/main" id="{59ED0667-60F0-47BD-8D55-97EB652591C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9979" y="2543487"/>
            <a:ext cx="3163279" cy="43792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DC6E852-9117-4FA5-B116-050A35848C66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5138" y="2583194"/>
            <a:ext cx="3970942" cy="427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39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879DA-E7DC-4DAF-B5F5-5D2F4B3AF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76248"/>
            <a:ext cx="1912883" cy="11430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2D3956"/>
                </a:solidFill>
              </a:rPr>
              <a:t>Source </a:t>
            </a:r>
            <a:br>
              <a:rPr lang="en-US" b="1" dirty="0">
                <a:solidFill>
                  <a:srgbClr val="2D3956"/>
                </a:solidFill>
              </a:rPr>
            </a:br>
            <a:r>
              <a:rPr lang="en-US" b="1" dirty="0">
                <a:solidFill>
                  <a:srgbClr val="2D3956"/>
                </a:solidFill>
              </a:rPr>
              <a:t>Attention</a:t>
            </a:r>
          </a:p>
        </p:txBody>
      </p:sp>
      <p:pic>
        <p:nvPicPr>
          <p:cNvPr id="7" name="Online Media 6" title="El Kowa Been Edeek">
            <a:hlinkClick r:id="" action="ppaction://media"/>
            <a:extLst>
              <a:ext uri="{FF2B5EF4-FFF2-40B4-BE49-F238E27FC236}">
                <a16:creationId xmlns:a16="http://schemas.microsoft.com/office/drawing/2014/main" id="{D5481637-5DD7-4F78-9321-86F483499B98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80745" y="0"/>
            <a:ext cx="9911255" cy="677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2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879DA-E7DC-4DAF-B5F5-5D2F4B3AF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76248"/>
            <a:ext cx="1912883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2D3956"/>
                </a:solidFill>
              </a:rPr>
              <a:t>Attention for Product</a:t>
            </a:r>
          </a:p>
        </p:txBody>
      </p:sp>
      <p:pic>
        <p:nvPicPr>
          <p:cNvPr id="6" name="Online Media 3" title="إعلان كرنش رمضان 2015 – زمن كرنش- نسخة البيت">
            <a:hlinkClick r:id="" action="ppaction://media"/>
            <a:extLst>
              <a:ext uri="{FF2B5EF4-FFF2-40B4-BE49-F238E27FC236}">
                <a16:creationId xmlns:a16="http://schemas.microsoft.com/office/drawing/2014/main" id="{37035829-7270-4B1A-94A8-23FE8FCDD6E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94560" y="0"/>
            <a:ext cx="9997440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12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904825" y="1359070"/>
            <a:ext cx="7086775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63134" y="644094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13378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Source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2048437" y="1549116"/>
            <a:ext cx="5754443" cy="488736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800" dirty="0">
                <a:solidFill>
                  <a:srgbClr val="2D3956"/>
                </a:solidFill>
              </a:rPr>
              <a:t>Person involved in communicating a marketing message.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2D3956"/>
                </a:solidFill>
              </a:rPr>
              <a:t>Direct source - </a:t>
            </a:r>
            <a:r>
              <a:rPr lang="en-US" altLang="en-US" sz="2800" dirty="0">
                <a:solidFill>
                  <a:srgbClr val="2D3956"/>
                </a:solidFill>
              </a:rPr>
              <a:t>Delivers a message and/or endorses a product or service (CEO or video for plant is best to deliver msg)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2D3956"/>
                </a:solidFill>
              </a:rPr>
              <a:t>Indirect source </a:t>
            </a:r>
            <a:r>
              <a:rPr lang="en-US" altLang="en-US" sz="2800" dirty="0">
                <a:solidFill>
                  <a:srgbClr val="2D3956"/>
                </a:solidFill>
              </a:rPr>
              <a:t>- Draws attention to and enhances the appearance of an ad (celebrity)</a:t>
            </a:r>
          </a:p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endParaRPr lang="en-US" altLang="en-US" sz="2800" dirty="0">
              <a:solidFill>
                <a:srgbClr val="2D3956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5F29E-EEA1-4375-8FC7-CB7C0A558A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8990" y="3127120"/>
            <a:ext cx="3025331" cy="30633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3C12C24-6136-40E3-8D5D-D23C937CDD0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3730" y="1514561"/>
            <a:ext cx="1828959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83825" y="1468853"/>
            <a:ext cx="8907597" cy="47327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87961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Source Attributes and Receiver Processing Modes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7ADF65-112B-49E4-8367-7518529E37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128" y="2212856"/>
            <a:ext cx="8272989" cy="317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32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24560" y="1170139"/>
            <a:ext cx="9337040" cy="56513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87961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Source Attributes and Receiver Processing Modes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76A263-E530-4B17-8E8E-6CC6D0C07D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5941" y="1241745"/>
            <a:ext cx="7344156" cy="5508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34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359070"/>
            <a:ext cx="8381915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47299" y="190272"/>
            <a:ext cx="1650155" cy="450448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766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Source Credibility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866191" y="1707487"/>
            <a:ext cx="8121442" cy="38901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Extent to which the recipient: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Sees the source as having relevant knowledge, skill, or experience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Trusts the source to give unbiased, objective information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Internalization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Adopting the opinion 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a credible communicator and the </a:t>
            </a:r>
            <a:r>
              <a:rPr lang="en-US" altLang="en-US" sz="2800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belief 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information from this source is accurate</a:t>
            </a:r>
          </a:p>
          <a:p>
            <a:pPr lvl="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(happens in subconscious due to pressure of IMC)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34567EC-D169-40CF-A1D2-C7577F25760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1083"/>
          <a:stretch/>
        </p:blipFill>
        <p:spPr>
          <a:xfrm>
            <a:off x="9244225" y="2620897"/>
            <a:ext cx="2566776" cy="252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68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7359" y="1315233"/>
            <a:ext cx="9095121" cy="53192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47299" y="190272"/>
            <a:ext cx="1650155" cy="450448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78261" y="240442"/>
            <a:ext cx="31766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Source Credibility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717594" y="1549117"/>
            <a:ext cx="8802325" cy="45980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Enhanced by: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Applying expertise and trustworthiness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corporate leaders as spokespeople (say proofed revenues, profits &amp; sales)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High- and low-credibility sources are equally effective when arguing for a position opposing their own best interest </a:t>
            </a:r>
            <a:r>
              <a:rPr lang="en-US" alt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(taking money) (</a:t>
            </a:r>
            <a:r>
              <a:rPr lang="en-US" alt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pepsi</a:t>
            </a:r>
            <a:r>
              <a:rPr lang="en-US" alt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can get researches that isn’t harmful)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Sleeper effect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Persuasiveness of a message increases with the passage of time and pressure</a:t>
            </a:r>
          </a:p>
        </p:txBody>
      </p:sp>
    </p:spTree>
    <p:extLst>
      <p:ext uri="{BB962C8B-B14F-4D97-AF65-F5344CB8AC3E}">
        <p14:creationId xmlns:p14="http://schemas.microsoft.com/office/powerpoint/2010/main" val="28667316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13740" y="13110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121888"/>
            <a:ext cx="8613806" cy="53307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45259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8515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Source Attractiveness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1378693" y="1617262"/>
            <a:ext cx="8325740" cy="4509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Attractiveness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Characteristic that encompasses </a:t>
            </a:r>
            <a:r>
              <a:rPr kumimoji="0" lang="en-US" altLang="en-US" sz="2800" b="0" i="1" strike="noStrike" kern="1200" cap="none" spc="0" normalizeH="0" baseline="0" noProof="0" dirty="0">
                <a:ln>
                  <a:noFill/>
                </a:ln>
                <a:solidFill>
                  <a:srgbClr val="852F4A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similarity, familiarity, and likability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(Based on target </a:t>
            </a:r>
            <a:r>
              <a:rPr kumimoji="0" lang="en-US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&amp; market) it makes noise to my voice. So unconsciously identification occurs.</a:t>
            </a:r>
            <a:r>
              <a:rPr kumimoji="0" lang="ar-EG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ysClr val="windowText" lastClr="000000"/>
                </a:solidFill>
              </a:rPr>
              <a:t> I only listen to the source not my voice.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Identification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Receiver is motivated to seek some type of relationship with the source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Adopts similar beliefs, attitudes, preferences, or behavior</a:t>
            </a:r>
          </a:p>
          <a:p>
            <a:pPr marL="457200" lvl="1" indent="0" eaLnBrk="1" hangingPunct="1">
              <a:buNone/>
            </a:pPr>
            <a:r>
              <a:rPr lang="en-US" sz="2400" dirty="0"/>
              <a:t>**Attractiveness noise could be –</a:t>
            </a:r>
            <a:r>
              <a:rPr lang="en-US" sz="2400" dirty="0" err="1"/>
              <a:t>ve</a:t>
            </a:r>
            <a:r>
              <a:rPr lang="en-US" sz="2400" dirty="0"/>
              <a:t> or +</a:t>
            </a:r>
            <a:r>
              <a:rPr lang="en-US" sz="2400" dirty="0" err="1"/>
              <a:t>ve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0AA68C3-D099-4029-B0CC-7EAC1166D83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170" y="1717038"/>
            <a:ext cx="1918255" cy="22574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F28199-E9BC-4667-B859-AA3F9D4ABCF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3301" y="4163661"/>
            <a:ext cx="2681782" cy="185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48196" y="1359070"/>
            <a:ext cx="8752871" cy="52496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07274" y="1689508"/>
            <a:ext cx="823761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Enhanced by: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Applying similarity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celebrities as spokespeople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meaning of celebrity endorsers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 of celebrities as spokespeople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Overshadow the product </a:t>
            </a:r>
            <a:r>
              <a:rPr lang="ar-EG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الدحلاب</a:t>
            </a:r>
            <a:endParaRPr lang="en-US" alt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Overexposure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Target audiences’ receptivity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to the advertiser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77750" y="240162"/>
            <a:ext cx="1446480" cy="39485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443426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Source Attractiveness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8BC782C-A7D3-4E9D-A444-0E08F182043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1067" y="4120825"/>
            <a:ext cx="2514600" cy="14505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B94DB9-16BB-47B0-A5A1-755C28A43C5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6491" y="1571311"/>
            <a:ext cx="2349766" cy="207997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09E305-69AD-4366-873C-F2AB962C20D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4137" y="1755226"/>
            <a:ext cx="2270013" cy="12022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89CE41-2D75-4406-92D6-AF3FF634C8F1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5770" y="4381807"/>
            <a:ext cx="3211831" cy="216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597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26BDD-15C3-481D-A0D6-8C357AB5F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9F131F15-BD37-4502-9610-F908C977A1E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64272" cy="689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20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76036" y="1263184"/>
            <a:ext cx="10191964" cy="5427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88210" y="167007"/>
            <a:ext cx="1470632" cy="40144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4044" y="689502"/>
            <a:ext cx="1593945" cy="26223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3357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Source Attractiveness: Identification</a:t>
            </a:r>
          </a:p>
        </p:txBody>
      </p:sp>
      <p:pic>
        <p:nvPicPr>
          <p:cNvPr id="10" name="Online Media 3" title="اعلان بنك الإسكندرية - رحلة الانفيلد - محمد صلاح">
            <a:hlinkClick r:id="" action="ppaction://media"/>
            <a:extLst>
              <a:ext uri="{FF2B5EF4-FFF2-40B4-BE49-F238E27FC236}">
                <a16:creationId xmlns:a16="http://schemas.microsoft.com/office/drawing/2014/main" id="{F0CBD13B-53B3-4237-882F-E78C943125E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593889" y="1315281"/>
            <a:ext cx="9980155" cy="529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758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39622" y="1102998"/>
            <a:ext cx="9345750" cy="54120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82740" y="327214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 Attractiveness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614" y="6407935"/>
            <a:ext cx="1404457" cy="383379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24160" y="6515042"/>
            <a:ext cx="1572227" cy="258657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8181"/>
            <a:ext cx="2649477" cy="1166001"/>
          </a:xfrm>
          <a:prstGeom prst="rect">
            <a:avLst/>
          </a:prstGeom>
        </p:spPr>
      </p:pic>
      <p:grpSp>
        <p:nvGrpSpPr>
          <p:cNvPr id="16" name="Group 7">
            <a:extLst>
              <a:ext uri="{FF2B5EF4-FFF2-40B4-BE49-F238E27FC236}">
                <a16:creationId xmlns:a16="http://schemas.microsoft.com/office/drawing/2014/main" id="{DEE1890C-E206-44AF-91B7-3EB6C406AE13}"/>
              </a:ext>
            </a:extLst>
          </p:cNvPr>
          <p:cNvGrpSpPr>
            <a:grpSpLocks/>
          </p:cNvGrpSpPr>
          <p:nvPr/>
        </p:nvGrpSpPr>
        <p:grpSpPr bwMode="auto">
          <a:xfrm>
            <a:off x="2306319" y="1424375"/>
            <a:ext cx="2854021" cy="4767733"/>
            <a:chOff x="288" y="1104"/>
            <a:chExt cx="1608" cy="2592"/>
          </a:xfrm>
        </p:grpSpPr>
        <p:sp>
          <p:nvSpPr>
            <p:cNvPr id="17" name="Line 8">
              <a:extLst>
                <a:ext uri="{FF2B5EF4-FFF2-40B4-BE49-F238E27FC236}">
                  <a16:creationId xmlns:a16="http://schemas.microsoft.com/office/drawing/2014/main" id="{015CB6FD-5C5E-4B71-8691-61EAB93FD5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3" y="1584"/>
              <a:ext cx="0" cy="22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Rectangle 9">
              <a:extLst>
                <a:ext uri="{FF2B5EF4-FFF2-40B4-BE49-F238E27FC236}">
                  <a16:creationId xmlns:a16="http://schemas.microsoft.com/office/drawing/2014/main" id="{2733DE8C-2BB6-45FF-8CAE-7741CC525B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" y="1813"/>
              <a:ext cx="1607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Times New Roman" panose="02020603050405020304" pitchFamily="18" charset="0"/>
                </a:rPr>
                <a:t>Resemblance between the source and recipient of the message</a:t>
              </a:r>
            </a:p>
          </p:txBody>
        </p:sp>
        <p:sp>
          <p:nvSpPr>
            <p:cNvPr id="19" name="Rectangle 10">
              <a:extLst>
                <a:ext uri="{FF2B5EF4-FFF2-40B4-BE49-F238E27FC236}">
                  <a16:creationId xmlns:a16="http://schemas.microsoft.com/office/drawing/2014/main" id="{BA916797-B424-479D-905A-15B38C57F0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1104"/>
              <a:ext cx="1607" cy="497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0" r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Verdana" panose="020B0604030504040204" pitchFamily="34" charset="0"/>
                </a:rPr>
                <a:t>Similarity</a:t>
              </a:r>
            </a:p>
          </p:txBody>
        </p:sp>
      </p:grpSp>
      <p:grpSp>
        <p:nvGrpSpPr>
          <p:cNvPr id="20" name="Group 11">
            <a:extLst>
              <a:ext uri="{FF2B5EF4-FFF2-40B4-BE49-F238E27FC236}">
                <a16:creationId xmlns:a16="http://schemas.microsoft.com/office/drawing/2014/main" id="{C034F66D-50F7-4F50-BAFB-26AFD747F34B}"/>
              </a:ext>
            </a:extLst>
          </p:cNvPr>
          <p:cNvGrpSpPr>
            <a:grpSpLocks/>
          </p:cNvGrpSpPr>
          <p:nvPr/>
        </p:nvGrpSpPr>
        <p:grpSpPr bwMode="auto">
          <a:xfrm>
            <a:off x="5125719" y="1424375"/>
            <a:ext cx="2854021" cy="4767733"/>
            <a:chOff x="2064" y="1104"/>
            <a:chExt cx="1608" cy="2592"/>
          </a:xfrm>
        </p:grpSpPr>
        <p:sp>
          <p:nvSpPr>
            <p:cNvPr id="21" name="Line 12">
              <a:extLst>
                <a:ext uri="{FF2B5EF4-FFF2-40B4-BE49-F238E27FC236}">
                  <a16:creationId xmlns:a16="http://schemas.microsoft.com/office/drawing/2014/main" id="{E19BCAE2-0B81-4660-B1D4-D6D9627421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79" y="1584"/>
              <a:ext cx="0" cy="22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Rectangle 13">
              <a:extLst>
                <a:ext uri="{FF2B5EF4-FFF2-40B4-BE49-F238E27FC236}">
                  <a16:creationId xmlns:a16="http://schemas.microsoft.com/office/drawing/2014/main" id="{D971E2D3-E0F4-46A1-9C86-85A4D4CB51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5" y="1813"/>
              <a:ext cx="1607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Times New Roman" panose="02020603050405020304" pitchFamily="18" charset="0"/>
                </a:rPr>
                <a:t>Knowledge of the source through repeated or prolonged exposure</a:t>
              </a:r>
            </a:p>
          </p:txBody>
        </p:sp>
        <p:sp>
          <p:nvSpPr>
            <p:cNvPr id="23" name="Rectangle 14">
              <a:extLst>
                <a:ext uri="{FF2B5EF4-FFF2-40B4-BE49-F238E27FC236}">
                  <a16:creationId xmlns:a16="http://schemas.microsoft.com/office/drawing/2014/main" id="{52FFF8F2-C0F6-421A-9AC9-A24C0A1C23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1104"/>
              <a:ext cx="1607" cy="497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0" r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Verdana" panose="020B0604030504040204" pitchFamily="34" charset="0"/>
                </a:rPr>
                <a:t>Familiarity</a:t>
              </a:r>
            </a:p>
          </p:txBody>
        </p:sp>
      </p:grpSp>
      <p:grpSp>
        <p:nvGrpSpPr>
          <p:cNvPr id="24" name="Group 15">
            <a:extLst>
              <a:ext uri="{FF2B5EF4-FFF2-40B4-BE49-F238E27FC236}">
                <a16:creationId xmlns:a16="http://schemas.microsoft.com/office/drawing/2014/main" id="{F31929DD-575D-4168-82CE-7EBF51C5A698}"/>
              </a:ext>
            </a:extLst>
          </p:cNvPr>
          <p:cNvGrpSpPr>
            <a:grpSpLocks/>
          </p:cNvGrpSpPr>
          <p:nvPr/>
        </p:nvGrpSpPr>
        <p:grpSpPr bwMode="auto">
          <a:xfrm>
            <a:off x="7937184" y="1424375"/>
            <a:ext cx="2862896" cy="4767733"/>
            <a:chOff x="3835" y="1104"/>
            <a:chExt cx="1613" cy="2592"/>
          </a:xfrm>
        </p:grpSpPr>
        <p:sp>
          <p:nvSpPr>
            <p:cNvPr id="26" name="Line 16">
              <a:extLst>
                <a:ext uri="{FF2B5EF4-FFF2-40B4-BE49-F238E27FC236}">
                  <a16:creationId xmlns:a16="http://schemas.microsoft.com/office/drawing/2014/main" id="{D643B70C-1D99-4A12-9643-57AFDFC678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5" y="1584"/>
              <a:ext cx="0" cy="22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Rectangle 17">
              <a:extLst>
                <a:ext uri="{FF2B5EF4-FFF2-40B4-BE49-F238E27FC236}">
                  <a16:creationId xmlns:a16="http://schemas.microsoft.com/office/drawing/2014/main" id="{B992EBBD-32AE-4B9D-9D79-198525E312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1" y="1813"/>
              <a:ext cx="1607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Times New Roman" panose="02020603050405020304" pitchFamily="18" charset="0"/>
                </a:rPr>
                <a:t>Affection for the source resulting from physical appearance, behavior, or other personal traits</a:t>
              </a:r>
            </a:p>
          </p:txBody>
        </p:sp>
        <p:sp>
          <p:nvSpPr>
            <p:cNvPr id="28" name="Rectangle 18">
              <a:extLst>
                <a:ext uri="{FF2B5EF4-FFF2-40B4-BE49-F238E27FC236}">
                  <a16:creationId xmlns:a16="http://schemas.microsoft.com/office/drawing/2014/main" id="{3BC2C6A2-F425-4A61-AFBE-B18DE5FAF4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5" y="1104"/>
              <a:ext cx="1607" cy="497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0" r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dirty="0">
                  <a:latin typeface="Verdana" panose="020B0604030504040204" pitchFamily="34" charset="0"/>
                </a:rPr>
                <a:t>Likeability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48196" y="1359070"/>
            <a:ext cx="8752871" cy="52496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77750" y="240162"/>
            <a:ext cx="1446480" cy="39485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443426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2772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Choosing a Celebrity Endorser</a:t>
            </a:r>
          </a:p>
        </p:txBody>
      </p:sp>
      <p:grpSp>
        <p:nvGrpSpPr>
          <p:cNvPr id="10" name="Group 16">
            <a:extLst>
              <a:ext uri="{FF2B5EF4-FFF2-40B4-BE49-F238E27FC236}">
                <a16:creationId xmlns:a16="http://schemas.microsoft.com/office/drawing/2014/main" id="{12923EAD-CE2A-4A52-A4BE-B799DF1271FE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926111"/>
            <a:ext cx="3276600" cy="3810000"/>
            <a:chOff x="3216" y="912"/>
            <a:chExt cx="2064" cy="2400"/>
          </a:xfrm>
        </p:grpSpPr>
        <p:sp>
          <p:nvSpPr>
            <p:cNvPr id="11" name="Line 17">
              <a:extLst>
                <a:ext uri="{FF2B5EF4-FFF2-40B4-BE49-F238E27FC236}">
                  <a16:creationId xmlns:a16="http://schemas.microsoft.com/office/drawing/2014/main" id="{7ABC7339-BF02-4EB1-82E3-F8EBAD89A8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00" y="2160"/>
              <a:ext cx="192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18">
              <a:extLst>
                <a:ext uri="{FF2B5EF4-FFF2-40B4-BE49-F238E27FC236}">
                  <a16:creationId xmlns:a16="http://schemas.microsoft.com/office/drawing/2014/main" id="{95CD864C-3DC7-4B1A-A21B-0A290D11CC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16" y="2448"/>
              <a:ext cx="576" cy="4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Rectangle 19">
              <a:extLst>
                <a:ext uri="{FF2B5EF4-FFF2-40B4-BE49-F238E27FC236}">
                  <a16:creationId xmlns:a16="http://schemas.microsoft.com/office/drawing/2014/main" id="{D2A84E72-94AD-4FBA-A4A1-10E720507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91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Trust</a:t>
              </a:r>
            </a:p>
          </p:txBody>
        </p:sp>
        <p:sp>
          <p:nvSpPr>
            <p:cNvPr id="14" name="Rectangle 20">
              <a:extLst>
                <a:ext uri="{FF2B5EF4-FFF2-40B4-BE49-F238E27FC236}">
                  <a16:creationId xmlns:a16="http://schemas.microsoft.com/office/drawing/2014/main" id="{C2A6A2DA-2F03-4AFE-AF57-33DFA591F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63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Risk</a:t>
              </a:r>
            </a:p>
          </p:txBody>
        </p:sp>
        <p:sp>
          <p:nvSpPr>
            <p:cNvPr id="15" name="Rectangle 21">
              <a:extLst>
                <a:ext uri="{FF2B5EF4-FFF2-40B4-BE49-F238E27FC236}">
                  <a16:creationId xmlns:a16="http://schemas.microsoft.com/office/drawing/2014/main" id="{0F92757D-03BB-4902-8DB7-C16D356344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2304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Familiarity</a:t>
              </a:r>
            </a:p>
          </p:txBody>
        </p:sp>
        <p:sp>
          <p:nvSpPr>
            <p:cNvPr id="16" name="Rectangle 22">
              <a:extLst>
                <a:ext uri="{FF2B5EF4-FFF2-40B4-BE49-F238E27FC236}">
                  <a16:creationId xmlns:a16="http://schemas.microsoft.com/office/drawing/2014/main" id="{D1C2F243-108C-4CF2-8720-F0CBD1D1F9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2928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Likability</a:t>
              </a:r>
            </a:p>
          </p:txBody>
        </p:sp>
        <p:sp>
          <p:nvSpPr>
            <p:cNvPr id="17" name="Line 23">
              <a:extLst>
                <a:ext uri="{FF2B5EF4-FFF2-40B4-BE49-F238E27FC236}">
                  <a16:creationId xmlns:a16="http://schemas.microsoft.com/office/drawing/2014/main" id="{C49BF02E-0405-47BB-9FB1-03A614655A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16" y="912"/>
              <a:ext cx="576" cy="8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24">
              <a:extLst>
                <a:ext uri="{FF2B5EF4-FFF2-40B4-BE49-F238E27FC236}">
                  <a16:creationId xmlns:a16="http://schemas.microsoft.com/office/drawing/2014/main" id="{17BCF15C-7C4E-4ABB-AA58-BFE420758E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08" y="1632"/>
              <a:ext cx="384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4">
            <a:extLst>
              <a:ext uri="{FF2B5EF4-FFF2-40B4-BE49-F238E27FC236}">
                <a16:creationId xmlns:a16="http://schemas.microsoft.com/office/drawing/2014/main" id="{A20BD662-AF88-4271-AF70-AE65455CA52D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3221511"/>
            <a:ext cx="2514600" cy="1219200"/>
            <a:chOff x="2064" y="1728"/>
            <a:chExt cx="1584" cy="768"/>
          </a:xfrm>
        </p:grpSpPr>
        <p:sp>
          <p:nvSpPr>
            <p:cNvPr id="22" name="Oval 5">
              <a:extLst>
                <a:ext uri="{FF2B5EF4-FFF2-40B4-BE49-F238E27FC236}">
                  <a16:creationId xmlns:a16="http://schemas.microsoft.com/office/drawing/2014/main" id="{1D507255-E30F-41B1-8FF4-D63DA2E2EC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1728"/>
              <a:ext cx="1584" cy="768"/>
            </a:xfrm>
            <a:prstGeom prst="ellipse">
              <a:avLst/>
            </a:prstGeom>
            <a:gradFill rotWithShape="1">
              <a:gsLst>
                <a:gs pos="0">
                  <a:srgbClr val="E5F5F5"/>
                </a:gs>
                <a:gs pos="100000">
                  <a:srgbClr val="009999"/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sz="2200">
                <a:latin typeface="Verdana" panose="020B0604030504040204" pitchFamily="34" charset="0"/>
              </a:endParaRPr>
            </a:p>
          </p:txBody>
        </p:sp>
        <p:sp>
          <p:nvSpPr>
            <p:cNvPr id="24" name="Text Box 6">
              <a:extLst>
                <a:ext uri="{FF2B5EF4-FFF2-40B4-BE49-F238E27FC236}">
                  <a16:creationId xmlns:a16="http://schemas.microsoft.com/office/drawing/2014/main" id="{CA773E96-C744-4191-A361-8CDA6654C4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4" y="1968"/>
              <a:ext cx="115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200" b="1" dirty="0">
                  <a:latin typeface="Verdana" panose="020B0604030504040204" pitchFamily="34" charset="0"/>
                </a:rPr>
                <a:t>Factors</a:t>
              </a:r>
            </a:p>
          </p:txBody>
        </p:sp>
      </p:grpSp>
      <p:grpSp>
        <p:nvGrpSpPr>
          <p:cNvPr id="26" name="Group 7">
            <a:extLst>
              <a:ext uri="{FF2B5EF4-FFF2-40B4-BE49-F238E27FC236}">
                <a16:creationId xmlns:a16="http://schemas.microsoft.com/office/drawing/2014/main" id="{01B305EB-B1B4-4187-B1F8-861CB02FCAD7}"/>
              </a:ext>
            </a:extLst>
          </p:cNvPr>
          <p:cNvGrpSpPr>
            <a:grpSpLocks/>
          </p:cNvGrpSpPr>
          <p:nvPr/>
        </p:nvGrpSpPr>
        <p:grpSpPr bwMode="auto">
          <a:xfrm>
            <a:off x="1676400" y="1926111"/>
            <a:ext cx="3276600" cy="3810000"/>
            <a:chOff x="384" y="912"/>
            <a:chExt cx="2064" cy="2400"/>
          </a:xfrm>
        </p:grpSpPr>
        <p:sp>
          <p:nvSpPr>
            <p:cNvPr id="28" name="Rectangle 8">
              <a:extLst>
                <a:ext uri="{FF2B5EF4-FFF2-40B4-BE49-F238E27FC236}">
                  <a16:creationId xmlns:a16="http://schemas.microsoft.com/office/drawing/2014/main" id="{8446798F-E688-4C3F-994A-A318E33F2B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91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Match w/audience</a:t>
              </a:r>
            </a:p>
          </p:txBody>
        </p:sp>
        <p:sp>
          <p:nvSpPr>
            <p:cNvPr id="30" name="Rectangle 9">
              <a:extLst>
                <a:ext uri="{FF2B5EF4-FFF2-40B4-BE49-F238E27FC236}">
                  <a16:creationId xmlns:a16="http://schemas.microsoft.com/office/drawing/2014/main" id="{5D6AB84D-FE3E-4C00-A159-909FE98456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163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Match w/product</a:t>
              </a:r>
            </a:p>
          </p:txBody>
        </p:sp>
        <p:sp>
          <p:nvSpPr>
            <p:cNvPr id="31" name="Rectangle 10">
              <a:extLst>
                <a:ext uri="{FF2B5EF4-FFF2-40B4-BE49-F238E27FC236}">
                  <a16:creationId xmlns:a16="http://schemas.microsoft.com/office/drawing/2014/main" id="{D5DD15CB-024F-45B9-A99C-60B6C837FA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304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Image</a:t>
              </a:r>
            </a:p>
          </p:txBody>
        </p:sp>
        <p:sp>
          <p:nvSpPr>
            <p:cNvPr id="32" name="Rectangle 11">
              <a:extLst>
                <a:ext uri="{FF2B5EF4-FFF2-40B4-BE49-F238E27FC236}">
                  <a16:creationId xmlns:a16="http://schemas.microsoft.com/office/drawing/2014/main" id="{23ECA9D0-CE52-427E-8578-E3B16956A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928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Cost/ROI</a:t>
              </a:r>
            </a:p>
          </p:txBody>
        </p:sp>
        <p:sp>
          <p:nvSpPr>
            <p:cNvPr id="33" name="Line 12">
              <a:extLst>
                <a:ext uri="{FF2B5EF4-FFF2-40B4-BE49-F238E27FC236}">
                  <a16:creationId xmlns:a16="http://schemas.microsoft.com/office/drawing/2014/main" id="{B7F8E4BF-E4E6-4623-A724-3ADF0732667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72" y="912"/>
              <a:ext cx="576" cy="8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13">
              <a:extLst>
                <a:ext uri="{FF2B5EF4-FFF2-40B4-BE49-F238E27FC236}">
                  <a16:creationId xmlns:a16="http://schemas.microsoft.com/office/drawing/2014/main" id="{BF855185-40EB-4F06-92E9-7A68B87117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72" y="1632"/>
              <a:ext cx="336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14">
              <a:extLst>
                <a:ext uri="{FF2B5EF4-FFF2-40B4-BE49-F238E27FC236}">
                  <a16:creationId xmlns:a16="http://schemas.microsoft.com/office/drawing/2014/main" id="{2908C7B1-A0E1-42B1-B81D-5C988F342E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72" y="2208"/>
              <a:ext cx="192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Line 15">
              <a:extLst>
                <a:ext uri="{FF2B5EF4-FFF2-40B4-BE49-F238E27FC236}">
                  <a16:creationId xmlns:a16="http://schemas.microsoft.com/office/drawing/2014/main" id="{925AEDBB-7068-47B5-9B71-14F6E7A356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72" y="2448"/>
              <a:ext cx="528" cy="4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9403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Lifetime contract x Nike</a:t>
            </a:r>
            <a:b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market research proofed that his lifestyle, mindset, health and attitude matches to be Nike figure and he will not harm my brand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0" y="1206291"/>
            <a:ext cx="8752871" cy="52496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77750" y="240162"/>
            <a:ext cx="1446480" cy="39485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443426"/>
            <a:ext cx="1879649" cy="309233"/>
          </a:xfrm>
          <a:prstGeom prst="rect">
            <a:avLst/>
          </a:prstGeom>
        </p:spPr>
      </p:pic>
      <p:grpSp>
        <p:nvGrpSpPr>
          <p:cNvPr id="21" name="Group 4">
            <a:extLst>
              <a:ext uri="{FF2B5EF4-FFF2-40B4-BE49-F238E27FC236}">
                <a16:creationId xmlns:a16="http://schemas.microsoft.com/office/drawing/2014/main" id="{A20BD662-AF88-4271-AF70-AE65455CA52D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3221511"/>
            <a:ext cx="2514600" cy="1219200"/>
            <a:chOff x="2064" y="1728"/>
            <a:chExt cx="1584" cy="768"/>
          </a:xfrm>
        </p:grpSpPr>
        <p:sp>
          <p:nvSpPr>
            <p:cNvPr id="22" name="Oval 5">
              <a:extLst>
                <a:ext uri="{FF2B5EF4-FFF2-40B4-BE49-F238E27FC236}">
                  <a16:creationId xmlns:a16="http://schemas.microsoft.com/office/drawing/2014/main" id="{1D507255-E30F-41B1-8FF4-D63DA2E2EC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1728"/>
              <a:ext cx="1584" cy="768"/>
            </a:xfrm>
            <a:prstGeom prst="ellipse">
              <a:avLst/>
            </a:prstGeom>
            <a:gradFill rotWithShape="1">
              <a:gsLst>
                <a:gs pos="0">
                  <a:srgbClr val="E5F5F5"/>
                </a:gs>
                <a:gs pos="100000">
                  <a:srgbClr val="009999"/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sz="2200">
                <a:latin typeface="Verdana" panose="020B0604030504040204" pitchFamily="34" charset="0"/>
              </a:endParaRPr>
            </a:p>
          </p:txBody>
        </p:sp>
        <p:sp>
          <p:nvSpPr>
            <p:cNvPr id="24" name="Text Box 6">
              <a:extLst>
                <a:ext uri="{FF2B5EF4-FFF2-40B4-BE49-F238E27FC236}">
                  <a16:creationId xmlns:a16="http://schemas.microsoft.com/office/drawing/2014/main" id="{CA773E96-C744-4191-A361-8CDA6654C4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4" y="1968"/>
              <a:ext cx="115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200" b="1" dirty="0">
                  <a:latin typeface="Verdana" panose="020B0604030504040204" pitchFamily="34" charset="0"/>
                </a:rPr>
                <a:t>Factors</a:t>
              </a:r>
            </a:p>
          </p:txBody>
        </p:sp>
      </p:grpSp>
      <p:grpSp>
        <p:nvGrpSpPr>
          <p:cNvPr id="26" name="Group 7">
            <a:extLst>
              <a:ext uri="{FF2B5EF4-FFF2-40B4-BE49-F238E27FC236}">
                <a16:creationId xmlns:a16="http://schemas.microsoft.com/office/drawing/2014/main" id="{01B305EB-B1B4-4187-B1F8-861CB02FCAD7}"/>
              </a:ext>
            </a:extLst>
          </p:cNvPr>
          <p:cNvGrpSpPr>
            <a:grpSpLocks/>
          </p:cNvGrpSpPr>
          <p:nvPr/>
        </p:nvGrpSpPr>
        <p:grpSpPr bwMode="auto">
          <a:xfrm>
            <a:off x="1676400" y="1926111"/>
            <a:ext cx="3276600" cy="3810000"/>
            <a:chOff x="384" y="912"/>
            <a:chExt cx="2064" cy="2400"/>
          </a:xfrm>
        </p:grpSpPr>
        <p:sp>
          <p:nvSpPr>
            <p:cNvPr id="28" name="Rectangle 8">
              <a:extLst>
                <a:ext uri="{FF2B5EF4-FFF2-40B4-BE49-F238E27FC236}">
                  <a16:creationId xmlns:a16="http://schemas.microsoft.com/office/drawing/2014/main" id="{8446798F-E688-4C3F-994A-A318E33F2B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91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Match w/audience</a:t>
              </a:r>
            </a:p>
          </p:txBody>
        </p:sp>
        <p:sp>
          <p:nvSpPr>
            <p:cNvPr id="30" name="Rectangle 9">
              <a:extLst>
                <a:ext uri="{FF2B5EF4-FFF2-40B4-BE49-F238E27FC236}">
                  <a16:creationId xmlns:a16="http://schemas.microsoft.com/office/drawing/2014/main" id="{5D6AB84D-FE3E-4C00-A159-909FE98456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1632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Match w/product</a:t>
              </a:r>
            </a:p>
          </p:txBody>
        </p:sp>
        <p:sp>
          <p:nvSpPr>
            <p:cNvPr id="31" name="Rectangle 10">
              <a:extLst>
                <a:ext uri="{FF2B5EF4-FFF2-40B4-BE49-F238E27FC236}">
                  <a16:creationId xmlns:a16="http://schemas.microsoft.com/office/drawing/2014/main" id="{D5DD15CB-024F-45B9-A99C-60B6C837FA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304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Image</a:t>
              </a:r>
            </a:p>
          </p:txBody>
        </p:sp>
        <p:sp>
          <p:nvSpPr>
            <p:cNvPr id="32" name="Rectangle 11">
              <a:extLst>
                <a:ext uri="{FF2B5EF4-FFF2-40B4-BE49-F238E27FC236}">
                  <a16:creationId xmlns:a16="http://schemas.microsoft.com/office/drawing/2014/main" id="{23ECA9D0-CE52-427E-8578-E3B16956A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928"/>
              <a:ext cx="1488" cy="384"/>
            </a:xfrm>
            <a:prstGeom prst="rect">
              <a:avLst/>
            </a:prstGeom>
            <a:solidFill>
              <a:srgbClr val="FEE794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Cost/ROI</a:t>
              </a:r>
            </a:p>
          </p:txBody>
        </p:sp>
        <p:sp>
          <p:nvSpPr>
            <p:cNvPr id="33" name="Line 12">
              <a:extLst>
                <a:ext uri="{FF2B5EF4-FFF2-40B4-BE49-F238E27FC236}">
                  <a16:creationId xmlns:a16="http://schemas.microsoft.com/office/drawing/2014/main" id="{B7F8E4BF-E4E6-4623-A724-3ADF0732667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72" y="912"/>
              <a:ext cx="576" cy="8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13">
              <a:extLst>
                <a:ext uri="{FF2B5EF4-FFF2-40B4-BE49-F238E27FC236}">
                  <a16:creationId xmlns:a16="http://schemas.microsoft.com/office/drawing/2014/main" id="{BF855185-40EB-4F06-92E9-7A68B87117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72" y="1632"/>
              <a:ext cx="336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14">
              <a:extLst>
                <a:ext uri="{FF2B5EF4-FFF2-40B4-BE49-F238E27FC236}">
                  <a16:creationId xmlns:a16="http://schemas.microsoft.com/office/drawing/2014/main" id="{2908C7B1-A0E1-42B1-B81D-5C988F342E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72" y="2208"/>
              <a:ext cx="192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Line 15">
              <a:extLst>
                <a:ext uri="{FF2B5EF4-FFF2-40B4-BE49-F238E27FC236}">
                  <a16:creationId xmlns:a16="http://schemas.microsoft.com/office/drawing/2014/main" id="{925AEDBB-7068-47B5-9B71-14F6E7A356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72" y="2448"/>
              <a:ext cx="528" cy="4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3D66BC76-26C0-40BC-850C-92393F7AF865}"/>
              </a:ext>
            </a:extLst>
          </p:cNvPr>
          <p:cNvSpPr/>
          <p:nvPr/>
        </p:nvSpPr>
        <p:spPr>
          <a:xfrm>
            <a:off x="-33036" y="1193787"/>
            <a:ext cx="8752871" cy="52496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59" name="Content Placeholder 3">
            <a:extLst>
              <a:ext uri="{FF2B5EF4-FFF2-40B4-BE49-F238E27FC236}">
                <a16:creationId xmlns:a16="http://schemas.microsoft.com/office/drawing/2014/main" id="{7A4899C6-F9F1-4D5A-8672-D1706AA81C7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99" y="1440569"/>
            <a:ext cx="8458200" cy="475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101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02640" y="1127764"/>
            <a:ext cx="8752871" cy="52496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77750" y="240162"/>
            <a:ext cx="1446480" cy="39485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443426"/>
            <a:ext cx="1879649" cy="30923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25EB0A9B-E996-48EB-9402-581CE058CC9F}"/>
              </a:ext>
            </a:extLst>
          </p:cNvPr>
          <p:cNvSpPr/>
          <p:nvPr/>
        </p:nvSpPr>
        <p:spPr>
          <a:xfrm>
            <a:off x="2566598" y="249290"/>
            <a:ext cx="44260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Risks of Using Celebrities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F73B53-0128-4D3E-89AD-40C49B9A173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6403" y="1428065"/>
            <a:ext cx="3642685" cy="486995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ED53BA3-DF78-437B-B9A2-93EE1BECE3C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3989" y="1154170"/>
            <a:ext cx="2690133" cy="185177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3940D03-7E60-43CC-AF11-9EC676214C8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6829" y="2306935"/>
            <a:ext cx="2371149" cy="28194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D0D0092-07C4-4FBF-A44A-9D7319A6E1F2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8682" y="3752583"/>
            <a:ext cx="2743438" cy="204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7070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B89BB-57BE-423A-919C-BDAC52A15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5400" y="39326"/>
            <a:ext cx="5217160" cy="528955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2D3956"/>
                </a:solidFill>
                <a:latin typeface="Calibri"/>
              </a:rPr>
              <a:t>Comprehending &amp; Recalling</a:t>
            </a: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7" name="Online Media 5" title="ڤودافون، قوتك فى عيلتك رمضان 2015">
            <a:hlinkClick r:id="" action="ppaction://media"/>
            <a:extLst>
              <a:ext uri="{FF2B5EF4-FFF2-40B4-BE49-F238E27FC236}">
                <a16:creationId xmlns:a16="http://schemas.microsoft.com/office/drawing/2014/main" id="{4CB6BC78-B107-4C75-9C9B-A2B2FD733BE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01040" y="705961"/>
            <a:ext cx="10718800" cy="611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2392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229360" y="1371974"/>
            <a:ext cx="9875520" cy="543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 Power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1447800" y="1619479"/>
            <a:ext cx="9144000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Source is capable of administering rewards and punishments to the receiver</a:t>
            </a:r>
          </a:p>
          <a:p>
            <a:r>
              <a:rPr lang="en-US" altLang="en-US" dirty="0"/>
              <a:t>Depends on a source’s perceived control &amp; concern</a:t>
            </a:r>
          </a:p>
          <a:p>
            <a:r>
              <a:rPr lang="en-US" altLang="en-US" b="1" dirty="0"/>
              <a:t>Compliance</a:t>
            </a:r>
            <a:r>
              <a:rPr lang="en-US" altLang="en-US" dirty="0"/>
              <a:t>: Receiver accepts a source’s persuasive influence and acquiesces to his or her position</a:t>
            </a:r>
          </a:p>
          <a:p>
            <a:pPr lvl="1"/>
            <a:r>
              <a:rPr lang="en-US" altLang="en-US" dirty="0"/>
              <a:t>To obtain a favorable reaction or to avoid punishment</a:t>
            </a:r>
          </a:p>
          <a:p>
            <a:pPr lvl="1"/>
            <a:r>
              <a:rPr lang="en-US" altLang="en-US" dirty="0">
                <a:solidFill>
                  <a:srgbClr val="0070C0"/>
                </a:solidFill>
              </a:rPr>
              <a:t>Mo Salah has set of beliefs to influence audience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C3AC56F-5905-4014-853E-4A1167A88DA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5350" y="4686812"/>
            <a:ext cx="3627290" cy="205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8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229360" y="1371974"/>
            <a:ext cx="9875520" cy="543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Source Power: Compliance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4" name="Online Media 3" title="صندوق مكافحة وعلاج اللإدمان | أنت أقوى من المخدرات">
            <a:hlinkClick r:id="" action="ppaction://media"/>
            <a:extLst>
              <a:ext uri="{FF2B5EF4-FFF2-40B4-BE49-F238E27FC236}">
                <a16:creationId xmlns:a16="http://schemas.microsoft.com/office/drawing/2014/main" id="{FFCA7570-0193-46C0-800F-0462255C3CC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1550292" y="1456296"/>
            <a:ext cx="9178668" cy="516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8864" y="1359071"/>
            <a:ext cx="9922203" cy="464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66491" y="10497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5522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5181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Source Power</a:t>
            </a:r>
          </a:p>
        </p:txBody>
      </p:sp>
      <p:grpSp>
        <p:nvGrpSpPr>
          <p:cNvPr id="30" name="Group 2">
            <a:extLst>
              <a:ext uri="{FF2B5EF4-FFF2-40B4-BE49-F238E27FC236}">
                <a16:creationId xmlns:a16="http://schemas.microsoft.com/office/drawing/2014/main" id="{D6FCD491-0919-4EA0-AE63-C8B7573E082E}"/>
              </a:ext>
            </a:extLst>
          </p:cNvPr>
          <p:cNvGrpSpPr>
            <a:grpSpLocks/>
          </p:cNvGrpSpPr>
          <p:nvPr/>
        </p:nvGrpSpPr>
        <p:grpSpPr bwMode="auto">
          <a:xfrm>
            <a:off x="4557860" y="1453366"/>
            <a:ext cx="4267200" cy="1447800"/>
            <a:chOff x="2592" y="1248"/>
            <a:chExt cx="2688" cy="912"/>
          </a:xfrm>
        </p:grpSpPr>
        <p:sp>
          <p:nvSpPr>
            <p:cNvPr id="31" name="Rectangle 3">
              <a:extLst>
                <a:ext uri="{FF2B5EF4-FFF2-40B4-BE49-F238E27FC236}">
                  <a16:creationId xmlns:a16="http://schemas.microsoft.com/office/drawing/2014/main" id="{97F1076A-BAC8-4B7D-A103-1EA257E4E4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8" y="1248"/>
              <a:ext cx="1872" cy="528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Perceived control</a:t>
              </a:r>
            </a:p>
          </p:txBody>
        </p:sp>
        <p:sp>
          <p:nvSpPr>
            <p:cNvPr id="32" name="Line 4">
              <a:extLst>
                <a:ext uri="{FF2B5EF4-FFF2-40B4-BE49-F238E27FC236}">
                  <a16:creationId xmlns:a16="http://schemas.microsoft.com/office/drawing/2014/main" id="{A687A19A-380B-49EA-ADD2-7F2D3F9E95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92" y="1488"/>
              <a:ext cx="816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3" name="Group 5">
            <a:extLst>
              <a:ext uri="{FF2B5EF4-FFF2-40B4-BE49-F238E27FC236}">
                <a16:creationId xmlns:a16="http://schemas.microsoft.com/office/drawing/2014/main" id="{7E67DC8E-F6A8-407B-A0F8-86B17D8C78C9}"/>
              </a:ext>
            </a:extLst>
          </p:cNvPr>
          <p:cNvGrpSpPr>
            <a:grpSpLocks/>
          </p:cNvGrpSpPr>
          <p:nvPr/>
        </p:nvGrpSpPr>
        <p:grpSpPr bwMode="auto">
          <a:xfrm>
            <a:off x="4481660" y="2824966"/>
            <a:ext cx="4343400" cy="838200"/>
            <a:chOff x="2544" y="2112"/>
            <a:chExt cx="2736" cy="528"/>
          </a:xfrm>
        </p:grpSpPr>
        <p:sp>
          <p:nvSpPr>
            <p:cNvPr id="34" name="Rectangle 6">
              <a:extLst>
                <a:ext uri="{FF2B5EF4-FFF2-40B4-BE49-F238E27FC236}">
                  <a16:creationId xmlns:a16="http://schemas.microsoft.com/office/drawing/2014/main" id="{246131D4-A298-4EEC-A1B8-3E72860B3D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8" y="2112"/>
              <a:ext cx="1872" cy="528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Clr>
                  <a:srgbClr val="FFFFFF"/>
                </a:buClr>
                <a:buSzPct val="125000"/>
              </a:pPr>
              <a:r>
                <a:rPr lang="en-US" altLang="en-US" sz="2000">
                  <a:latin typeface="Verdana" panose="020B0604030504040204" pitchFamily="34" charset="0"/>
                </a:rPr>
                <a:t>Perceived concern</a:t>
              </a:r>
            </a:p>
          </p:txBody>
        </p:sp>
        <p:sp>
          <p:nvSpPr>
            <p:cNvPr id="35" name="Line 7">
              <a:extLst>
                <a:ext uri="{FF2B5EF4-FFF2-40B4-BE49-F238E27FC236}">
                  <a16:creationId xmlns:a16="http://schemas.microsoft.com/office/drawing/2014/main" id="{626644F9-6B2D-46D9-BAC7-A059DD2E641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44" y="2400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6" name="Group 8">
            <a:extLst>
              <a:ext uri="{FF2B5EF4-FFF2-40B4-BE49-F238E27FC236}">
                <a16:creationId xmlns:a16="http://schemas.microsoft.com/office/drawing/2014/main" id="{350B286D-A415-443C-BADB-3BDE70F88879}"/>
              </a:ext>
            </a:extLst>
          </p:cNvPr>
          <p:cNvGrpSpPr>
            <a:grpSpLocks/>
          </p:cNvGrpSpPr>
          <p:nvPr/>
        </p:nvGrpSpPr>
        <p:grpSpPr bwMode="auto">
          <a:xfrm>
            <a:off x="4481660" y="3663166"/>
            <a:ext cx="4343400" cy="1371600"/>
            <a:chOff x="2544" y="2640"/>
            <a:chExt cx="2736" cy="864"/>
          </a:xfrm>
        </p:grpSpPr>
        <p:sp>
          <p:nvSpPr>
            <p:cNvPr id="37" name="Rectangle 9">
              <a:extLst>
                <a:ext uri="{FF2B5EF4-FFF2-40B4-BE49-F238E27FC236}">
                  <a16:creationId xmlns:a16="http://schemas.microsoft.com/office/drawing/2014/main" id="{C3AE95CD-39E5-40B2-B74B-3C0200A5A1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8" y="2976"/>
              <a:ext cx="1872" cy="528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Perceived scrutiny</a:t>
              </a:r>
            </a:p>
          </p:txBody>
        </p:sp>
        <p:sp>
          <p:nvSpPr>
            <p:cNvPr id="38" name="Line 10">
              <a:extLst>
                <a:ext uri="{FF2B5EF4-FFF2-40B4-BE49-F238E27FC236}">
                  <a16:creationId xmlns:a16="http://schemas.microsoft.com/office/drawing/2014/main" id="{3E6253D6-6AB7-44D7-8CFF-F72956E5C9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4" y="2640"/>
              <a:ext cx="864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9" name="Rectangle 18">
            <a:extLst>
              <a:ext uri="{FF2B5EF4-FFF2-40B4-BE49-F238E27FC236}">
                <a16:creationId xmlns:a16="http://schemas.microsoft.com/office/drawing/2014/main" id="{CE334227-6E3D-4446-9C08-30E460F7FE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2660" y="2342366"/>
            <a:ext cx="3429000" cy="1828800"/>
          </a:xfrm>
          <a:prstGeom prst="rect">
            <a:avLst/>
          </a:prstGeom>
          <a:gradFill rotWithShape="1">
            <a:gsLst>
              <a:gs pos="0">
                <a:srgbClr val="568DB3"/>
              </a:gs>
              <a:gs pos="50000">
                <a:srgbClr val="64A4D0"/>
              </a:gs>
              <a:gs pos="100000">
                <a:srgbClr val="568DB3"/>
              </a:gs>
            </a:gsLst>
            <a:lin ang="5400000" scaled="1"/>
          </a:gra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Verdana" panose="020B0604030504040204" pitchFamily="34" charset="0"/>
              </a:rPr>
              <a:t>Source Power</a:t>
            </a:r>
          </a:p>
        </p:txBody>
      </p:sp>
    </p:spTree>
    <p:extLst>
      <p:ext uri="{BB962C8B-B14F-4D97-AF65-F5344CB8AC3E}">
        <p14:creationId xmlns:p14="http://schemas.microsoft.com/office/powerpoint/2010/main" val="275263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5353" y="1287043"/>
            <a:ext cx="9087439" cy="53216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66491" y="10497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5522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84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Message Factors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A791010-DFA0-420D-A059-CDD9FDAEE74F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1402506"/>
            <a:ext cx="8469198" cy="2501158"/>
            <a:chOff x="457200" y="1524059"/>
            <a:chExt cx="8458199" cy="2378868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90FFE58A-A50D-4BED-88F1-77E855FBA845}"/>
                </a:ext>
              </a:extLst>
            </p:cNvPr>
            <p:cNvSpPr/>
            <p:nvPr/>
          </p:nvSpPr>
          <p:spPr>
            <a:xfrm>
              <a:off x="3502025" y="1762104"/>
              <a:ext cx="5413374" cy="1902777"/>
            </a:xfrm>
            <a:custGeom>
              <a:avLst/>
              <a:gdLst>
                <a:gd name="connsiteX0" fmla="*/ 317189 w 1903094"/>
                <a:gd name="connsiteY0" fmla="*/ 0 h 5413248"/>
                <a:gd name="connsiteX1" fmla="*/ 1585905 w 1903094"/>
                <a:gd name="connsiteY1" fmla="*/ 0 h 5413248"/>
                <a:gd name="connsiteX2" fmla="*/ 1903094 w 1903094"/>
                <a:gd name="connsiteY2" fmla="*/ 317189 h 5413248"/>
                <a:gd name="connsiteX3" fmla="*/ 1903094 w 1903094"/>
                <a:gd name="connsiteY3" fmla="*/ 5413248 h 5413248"/>
                <a:gd name="connsiteX4" fmla="*/ 1903094 w 1903094"/>
                <a:gd name="connsiteY4" fmla="*/ 5413248 h 5413248"/>
                <a:gd name="connsiteX5" fmla="*/ 0 w 1903094"/>
                <a:gd name="connsiteY5" fmla="*/ 5413248 h 5413248"/>
                <a:gd name="connsiteX6" fmla="*/ 0 w 1903094"/>
                <a:gd name="connsiteY6" fmla="*/ 5413248 h 5413248"/>
                <a:gd name="connsiteX7" fmla="*/ 0 w 1903094"/>
                <a:gd name="connsiteY7" fmla="*/ 317189 h 5413248"/>
                <a:gd name="connsiteX8" fmla="*/ 317189 w 1903094"/>
                <a:gd name="connsiteY8" fmla="*/ 0 h 541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3094" h="5413248">
                  <a:moveTo>
                    <a:pt x="1903094" y="902227"/>
                  </a:moveTo>
                  <a:lnTo>
                    <a:pt x="1903094" y="4511021"/>
                  </a:lnTo>
                  <a:cubicBezTo>
                    <a:pt x="1903094" y="5009308"/>
                    <a:pt x="1853169" y="5413248"/>
                    <a:pt x="1791582" y="5413248"/>
                  </a:cubicBezTo>
                  <a:lnTo>
                    <a:pt x="0" y="5413248"/>
                  </a:lnTo>
                  <a:lnTo>
                    <a:pt x="0" y="541324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91582" y="0"/>
                  </a:lnTo>
                  <a:cubicBezTo>
                    <a:pt x="1853169" y="0"/>
                    <a:pt x="1903094" y="403940"/>
                    <a:pt x="1903094" y="902227"/>
                  </a:cubicBezTo>
                  <a:close/>
                </a:path>
              </a:pathLst>
            </a:custGeom>
            <a:solidFill>
              <a:sysClr val="window" lastClr="FFFFFF">
                <a:alpha val="90000"/>
                <a:tint val="4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247651" tIns="216725" rIns="340550" bIns="216727" spcCol="1270" anchor="ctr"/>
            <a:lstStyle/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Order of presentation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Conclusion drawing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Message sidedness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Refutation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Verbal versus visual messages</a:t>
              </a:r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9ECB8C48-DADC-4C7E-910C-DB1E29A88E49}"/>
                </a:ext>
              </a:extLst>
            </p:cNvPr>
            <p:cNvSpPr/>
            <p:nvPr/>
          </p:nvSpPr>
          <p:spPr>
            <a:xfrm>
              <a:off x="457200" y="1524059"/>
              <a:ext cx="3044825" cy="2378868"/>
            </a:xfrm>
            <a:custGeom>
              <a:avLst/>
              <a:gdLst>
                <a:gd name="connsiteX0" fmla="*/ 0 w 3044952"/>
                <a:gd name="connsiteY0" fmla="*/ 396486 h 2378868"/>
                <a:gd name="connsiteX1" fmla="*/ 396486 w 3044952"/>
                <a:gd name="connsiteY1" fmla="*/ 0 h 2378868"/>
                <a:gd name="connsiteX2" fmla="*/ 2648466 w 3044952"/>
                <a:gd name="connsiteY2" fmla="*/ 0 h 2378868"/>
                <a:gd name="connsiteX3" fmla="*/ 3044952 w 3044952"/>
                <a:gd name="connsiteY3" fmla="*/ 396486 h 2378868"/>
                <a:gd name="connsiteX4" fmla="*/ 3044952 w 3044952"/>
                <a:gd name="connsiteY4" fmla="*/ 1982382 h 2378868"/>
                <a:gd name="connsiteX5" fmla="*/ 2648466 w 3044952"/>
                <a:gd name="connsiteY5" fmla="*/ 2378868 h 2378868"/>
                <a:gd name="connsiteX6" fmla="*/ 396486 w 3044952"/>
                <a:gd name="connsiteY6" fmla="*/ 2378868 h 2378868"/>
                <a:gd name="connsiteX7" fmla="*/ 0 w 3044952"/>
                <a:gd name="connsiteY7" fmla="*/ 1982382 h 2378868"/>
                <a:gd name="connsiteX8" fmla="*/ 0 w 3044952"/>
                <a:gd name="connsiteY8" fmla="*/ 396486 h 237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44952" h="2378868">
                  <a:moveTo>
                    <a:pt x="0" y="396486"/>
                  </a:moveTo>
                  <a:cubicBezTo>
                    <a:pt x="0" y="177513"/>
                    <a:pt x="177513" y="0"/>
                    <a:pt x="396486" y="0"/>
                  </a:cubicBezTo>
                  <a:lnTo>
                    <a:pt x="2648466" y="0"/>
                  </a:lnTo>
                  <a:cubicBezTo>
                    <a:pt x="2867439" y="0"/>
                    <a:pt x="3044952" y="177513"/>
                    <a:pt x="3044952" y="396486"/>
                  </a:cubicBezTo>
                  <a:lnTo>
                    <a:pt x="3044952" y="1982382"/>
                  </a:lnTo>
                  <a:cubicBezTo>
                    <a:pt x="3044952" y="2201355"/>
                    <a:pt x="2867439" y="2378868"/>
                    <a:pt x="2648466" y="2378868"/>
                  </a:cubicBezTo>
                  <a:lnTo>
                    <a:pt x="396486" y="2378868"/>
                  </a:lnTo>
                  <a:cubicBezTo>
                    <a:pt x="177513" y="2378868"/>
                    <a:pt x="0" y="2201355"/>
                    <a:pt x="0" y="1982382"/>
                  </a:cubicBezTo>
                  <a:lnTo>
                    <a:pt x="0" y="396486"/>
                  </a:lnTo>
                  <a:close/>
                </a:path>
              </a:pathLst>
            </a:custGeom>
            <a:solidFill>
              <a:srgbClr val="FFFF00">
                <a:alpha val="49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222807" tIns="169467" rIns="222807" bIns="169467" spcCol="1270" anchor="ctr"/>
            <a:lstStyle/>
            <a:p>
              <a:pPr marL="0" marR="0" lvl="0" indent="0" algn="ctr" defTabSz="12446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Message structure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C387AB7-B29A-4E17-AF33-76089595FBBB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3899643"/>
            <a:ext cx="8469198" cy="2501157"/>
            <a:chOff x="457200" y="4021871"/>
            <a:chExt cx="8458199" cy="2378868"/>
          </a:xfrm>
        </p:grpSpPr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0081B3FB-0802-4C65-8D6E-8982C02F7548}"/>
                </a:ext>
              </a:extLst>
            </p:cNvPr>
            <p:cNvSpPr/>
            <p:nvPr/>
          </p:nvSpPr>
          <p:spPr>
            <a:xfrm>
              <a:off x="3502025" y="4259917"/>
              <a:ext cx="5413374" cy="1902777"/>
            </a:xfrm>
            <a:custGeom>
              <a:avLst/>
              <a:gdLst>
                <a:gd name="connsiteX0" fmla="*/ 317189 w 1903094"/>
                <a:gd name="connsiteY0" fmla="*/ 0 h 5413248"/>
                <a:gd name="connsiteX1" fmla="*/ 1585905 w 1903094"/>
                <a:gd name="connsiteY1" fmla="*/ 0 h 5413248"/>
                <a:gd name="connsiteX2" fmla="*/ 1903094 w 1903094"/>
                <a:gd name="connsiteY2" fmla="*/ 317189 h 5413248"/>
                <a:gd name="connsiteX3" fmla="*/ 1903094 w 1903094"/>
                <a:gd name="connsiteY3" fmla="*/ 5413248 h 5413248"/>
                <a:gd name="connsiteX4" fmla="*/ 1903094 w 1903094"/>
                <a:gd name="connsiteY4" fmla="*/ 5413248 h 5413248"/>
                <a:gd name="connsiteX5" fmla="*/ 0 w 1903094"/>
                <a:gd name="connsiteY5" fmla="*/ 5413248 h 5413248"/>
                <a:gd name="connsiteX6" fmla="*/ 0 w 1903094"/>
                <a:gd name="connsiteY6" fmla="*/ 5413248 h 5413248"/>
                <a:gd name="connsiteX7" fmla="*/ 0 w 1903094"/>
                <a:gd name="connsiteY7" fmla="*/ 317189 h 5413248"/>
                <a:gd name="connsiteX8" fmla="*/ 317189 w 1903094"/>
                <a:gd name="connsiteY8" fmla="*/ 0 h 541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3094" h="5413248">
                  <a:moveTo>
                    <a:pt x="1903094" y="902227"/>
                  </a:moveTo>
                  <a:lnTo>
                    <a:pt x="1903094" y="4511021"/>
                  </a:lnTo>
                  <a:cubicBezTo>
                    <a:pt x="1903094" y="5009308"/>
                    <a:pt x="1853169" y="5413248"/>
                    <a:pt x="1791582" y="5413248"/>
                  </a:cubicBezTo>
                  <a:lnTo>
                    <a:pt x="0" y="5413248"/>
                  </a:lnTo>
                  <a:lnTo>
                    <a:pt x="0" y="541324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91582" y="0"/>
                  </a:lnTo>
                  <a:cubicBezTo>
                    <a:pt x="1853169" y="0"/>
                    <a:pt x="1903094" y="403940"/>
                    <a:pt x="1903094" y="902227"/>
                  </a:cubicBezTo>
                  <a:close/>
                </a:path>
              </a:pathLst>
            </a:custGeom>
            <a:solidFill>
              <a:sysClr val="window" lastClr="FFFFFF">
                <a:alpha val="90000"/>
                <a:tint val="4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247651" tIns="216726" rIns="340550" bIns="216726" spcCol="1270" anchor="ctr"/>
            <a:lstStyle/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Comparative advertising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Fear appeals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Humor appeals</a:t>
              </a:r>
            </a:p>
            <a:p>
              <a:pPr marL="228600" marR="0" lvl="1" indent="-228600" defTabSz="8890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Sex appeal</a:t>
              </a:r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6A507721-4E6F-452A-A1AF-3A9F753D51B7}"/>
                </a:ext>
              </a:extLst>
            </p:cNvPr>
            <p:cNvSpPr/>
            <p:nvPr/>
          </p:nvSpPr>
          <p:spPr>
            <a:xfrm>
              <a:off x="457200" y="4021871"/>
              <a:ext cx="3044825" cy="2378868"/>
            </a:xfrm>
            <a:custGeom>
              <a:avLst/>
              <a:gdLst>
                <a:gd name="connsiteX0" fmla="*/ 0 w 3044952"/>
                <a:gd name="connsiteY0" fmla="*/ 396486 h 2378868"/>
                <a:gd name="connsiteX1" fmla="*/ 396486 w 3044952"/>
                <a:gd name="connsiteY1" fmla="*/ 0 h 2378868"/>
                <a:gd name="connsiteX2" fmla="*/ 2648466 w 3044952"/>
                <a:gd name="connsiteY2" fmla="*/ 0 h 2378868"/>
                <a:gd name="connsiteX3" fmla="*/ 3044952 w 3044952"/>
                <a:gd name="connsiteY3" fmla="*/ 396486 h 2378868"/>
                <a:gd name="connsiteX4" fmla="*/ 3044952 w 3044952"/>
                <a:gd name="connsiteY4" fmla="*/ 1982382 h 2378868"/>
                <a:gd name="connsiteX5" fmla="*/ 2648466 w 3044952"/>
                <a:gd name="connsiteY5" fmla="*/ 2378868 h 2378868"/>
                <a:gd name="connsiteX6" fmla="*/ 396486 w 3044952"/>
                <a:gd name="connsiteY6" fmla="*/ 2378868 h 2378868"/>
                <a:gd name="connsiteX7" fmla="*/ 0 w 3044952"/>
                <a:gd name="connsiteY7" fmla="*/ 1982382 h 2378868"/>
                <a:gd name="connsiteX8" fmla="*/ 0 w 3044952"/>
                <a:gd name="connsiteY8" fmla="*/ 396486 h 237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44952" h="2378868">
                  <a:moveTo>
                    <a:pt x="0" y="396486"/>
                  </a:moveTo>
                  <a:cubicBezTo>
                    <a:pt x="0" y="177513"/>
                    <a:pt x="177513" y="0"/>
                    <a:pt x="396486" y="0"/>
                  </a:cubicBezTo>
                  <a:lnTo>
                    <a:pt x="2648466" y="0"/>
                  </a:lnTo>
                  <a:cubicBezTo>
                    <a:pt x="2867439" y="0"/>
                    <a:pt x="3044952" y="177513"/>
                    <a:pt x="3044952" y="396486"/>
                  </a:cubicBezTo>
                  <a:lnTo>
                    <a:pt x="3044952" y="1982382"/>
                  </a:lnTo>
                  <a:cubicBezTo>
                    <a:pt x="3044952" y="2201355"/>
                    <a:pt x="2867439" y="2378868"/>
                    <a:pt x="2648466" y="2378868"/>
                  </a:cubicBezTo>
                  <a:lnTo>
                    <a:pt x="396486" y="2378868"/>
                  </a:lnTo>
                  <a:cubicBezTo>
                    <a:pt x="177513" y="2378868"/>
                    <a:pt x="0" y="2201355"/>
                    <a:pt x="0" y="1982382"/>
                  </a:cubicBezTo>
                  <a:lnTo>
                    <a:pt x="0" y="396486"/>
                  </a:lnTo>
                  <a:close/>
                </a:path>
              </a:pathLst>
            </a:custGeom>
            <a:solidFill>
              <a:srgbClr val="FF0000">
                <a:alpha val="6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222807" tIns="169467" rIns="222807" bIns="169467" spcCol="1270" anchor="ctr"/>
            <a:lstStyle/>
            <a:p>
              <a:pPr marL="0" marR="0" lvl="0" indent="0" algn="ctr" defTabSz="12446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Message appeals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7898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825" y="1402505"/>
            <a:ext cx="9288991" cy="464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66491" y="10497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5522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527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Message Structure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D2BF9C96-C014-480B-B35B-BF9D678B297E}"/>
              </a:ext>
            </a:extLst>
          </p:cNvPr>
          <p:cNvSpPr txBox="1">
            <a:spLocks/>
          </p:cNvSpPr>
          <p:nvPr/>
        </p:nvSpPr>
        <p:spPr bwMode="auto">
          <a:xfrm>
            <a:off x="71825" y="1608711"/>
            <a:ext cx="8855359" cy="4215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Order of presentation - Strongest arguments should be presented early or late in the message but never in the middle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Primacy effect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presented first is most effective (msg at first moment)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Recency effect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Last arguments presented are most persuasive (msg at last moment)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039527B-1FFB-4AD5-93D1-9BFED317351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86722" y="2561682"/>
            <a:ext cx="2533453" cy="173463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868A4A3-74F6-4891-BCD4-2ECF08C7CF7A}"/>
              </a:ext>
            </a:extLst>
          </p:cNvPr>
          <p:cNvSpPr txBox="1"/>
          <p:nvPr/>
        </p:nvSpPr>
        <p:spPr>
          <a:xfrm>
            <a:off x="10256362" y="4417370"/>
            <a:ext cx="1523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dirty="0"/>
              <a:t>قوتك في عيلتك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4519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825" y="1402505"/>
            <a:ext cx="9288991" cy="464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66491" y="10497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5522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527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Message Structure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C230C0A-12DB-42A4-A28B-57D52C2DCF3A}"/>
              </a:ext>
            </a:extLst>
          </p:cNvPr>
          <p:cNvSpPr txBox="1">
            <a:spLocks/>
          </p:cNvSpPr>
          <p:nvPr/>
        </p:nvSpPr>
        <p:spPr bwMode="auto">
          <a:xfrm>
            <a:off x="565703" y="1402505"/>
            <a:ext cx="8458200" cy="4643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eaLnBrk="1" hangingPunct="1">
              <a:buNone/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Depends on: </a:t>
            </a:r>
          </a:p>
          <a:p>
            <a:pPr lvl="1" eaLnBrk="1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Target audience’s receptivity to the message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Length of the message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Medium used to communicate the message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Conclusion drawing - Messages with explicit conclusions are more easily understood and effective in influencing attitudes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Depends on: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Target audience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 of issue or topic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Nature of the situation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52AFF9-E9E7-450C-8969-837689C74B64}"/>
              </a:ext>
            </a:extLst>
          </p:cNvPr>
          <p:cNvSpPr txBox="1"/>
          <p:nvPr/>
        </p:nvSpPr>
        <p:spPr>
          <a:xfrm>
            <a:off x="6814103" y="4602036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FF0000"/>
                </a:solidFill>
                <a:cs typeface="Arial" panose="020B0604020202020204" pitchFamily="34" charset="0"/>
              </a:rPr>
              <a:t>Peer pressure effect &amp; athletes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920E432-2A75-46A0-ACDC-BD2DC5CD3CA2}"/>
              </a:ext>
            </a:extLst>
          </p:cNvPr>
          <p:cNvSpPr txBox="1"/>
          <p:nvPr/>
        </p:nvSpPr>
        <p:spPr>
          <a:xfrm>
            <a:off x="6785059" y="2435820"/>
            <a:ext cx="289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0070C0"/>
                </a:solidFill>
                <a:cs typeface="Arial" panose="020B0604020202020204" pitchFamily="34" charset="0"/>
              </a:rPr>
              <a:t>Msg should be quick on radio. “on the go, on the run”</a:t>
            </a:r>
          </a:p>
        </p:txBody>
      </p:sp>
    </p:spTree>
    <p:extLst>
      <p:ext uri="{BB962C8B-B14F-4D97-AF65-F5344CB8AC3E}">
        <p14:creationId xmlns:p14="http://schemas.microsoft.com/office/powerpoint/2010/main" val="13561950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06704" y="1415096"/>
            <a:ext cx="8873616" cy="43210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8589" y="6150372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Sophisticated ad for high end vs easy ad</a:t>
            </a:r>
          </a:p>
        </p:txBody>
      </p:sp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899C9B37-5294-4F0F-A253-866F59CAAA1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810" y="1558244"/>
            <a:ext cx="3154663" cy="35153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2372D73-3566-4FCC-B51B-85B5F01B340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1018" y="1498862"/>
            <a:ext cx="3089266" cy="369172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19A7EBC-BC34-455B-A92D-2BF4BD7A6251}"/>
              </a:ext>
            </a:extLst>
          </p:cNvPr>
          <p:cNvSpPr txBox="1"/>
          <p:nvPr/>
        </p:nvSpPr>
        <p:spPr>
          <a:xfrm>
            <a:off x="6408290" y="5257271"/>
            <a:ext cx="27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Conclusion at the beginning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AA87AD-90B8-4945-8E6C-38FD1A6B05DF}"/>
              </a:ext>
            </a:extLst>
          </p:cNvPr>
          <p:cNvSpPr txBox="1"/>
          <p:nvPr/>
        </p:nvSpPr>
        <p:spPr>
          <a:xfrm>
            <a:off x="2822198" y="5183109"/>
            <a:ext cx="2227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Conclusion at the end</a:t>
            </a:r>
          </a:p>
        </p:txBody>
      </p:sp>
    </p:spTree>
    <p:extLst>
      <p:ext uri="{BB962C8B-B14F-4D97-AF65-F5344CB8AC3E}">
        <p14:creationId xmlns:p14="http://schemas.microsoft.com/office/powerpoint/2010/main" val="39759104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8791" y="1121889"/>
            <a:ext cx="9922203" cy="57282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Sophisticated ad for high end vs easy ad</a:t>
            </a:r>
          </a:p>
        </p:txBody>
      </p:sp>
      <p:pic>
        <p:nvPicPr>
          <p:cNvPr id="15" name="Online Media 3" title="بنزين موبيل سوبر بلس 95⛽⛽">
            <a:hlinkClick r:id="" action="ppaction://media"/>
            <a:extLst>
              <a:ext uri="{FF2B5EF4-FFF2-40B4-BE49-F238E27FC236}">
                <a16:creationId xmlns:a16="http://schemas.microsoft.com/office/drawing/2014/main" id="{EFE541F3-79A9-4133-BB8D-62FAD1922E7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9"/>
          <a:stretch>
            <a:fillRect/>
          </a:stretch>
        </p:blipFill>
        <p:spPr>
          <a:xfrm>
            <a:off x="727356" y="1103114"/>
            <a:ext cx="8426071" cy="556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26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8791" y="1121889"/>
            <a:ext cx="9922203" cy="57282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Message Structure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919114" y="1585793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One-sided message</a:t>
            </a: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Mentions only positive attributes or benefits, effective if target audience: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Already holds a favorable opinion about the topic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less educated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Two-sided message</a:t>
            </a: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Presents both good and bad points, effective when the target audience: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Holds an opposing opinion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highly educated </a:t>
            </a:r>
          </a:p>
        </p:txBody>
      </p:sp>
    </p:spTree>
    <p:extLst>
      <p:ext uri="{BB962C8B-B14F-4D97-AF65-F5344CB8AC3E}">
        <p14:creationId xmlns:p14="http://schemas.microsoft.com/office/powerpoint/2010/main" val="31360393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827042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 sided msg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13" name="Online Media 3" title="زووبا يقدم: الكلام اللي بيتقال علينا">
            <a:hlinkClick r:id="" action="ppaction://media"/>
            <a:extLst>
              <a:ext uri="{FF2B5EF4-FFF2-40B4-BE49-F238E27FC236}">
                <a16:creationId xmlns:a16="http://schemas.microsoft.com/office/drawing/2014/main" id="{4149D87A-7833-4EAB-BB81-3AC88BA999F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9"/>
          <a:stretch>
            <a:fillRect/>
          </a:stretch>
        </p:blipFill>
        <p:spPr>
          <a:xfrm>
            <a:off x="2910697" y="1465666"/>
            <a:ext cx="8075883" cy="5142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36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8791" y="1121889"/>
            <a:ext cx="8521831" cy="57282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Message Structure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560896" y="1585793"/>
            <a:ext cx="7946796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sz="2800" b="1" dirty="0">
                <a:solidFill>
                  <a:srgbClr val="2D3956"/>
                </a:solidFill>
              </a:rPr>
              <a:t>Refutational appeal</a:t>
            </a:r>
            <a:r>
              <a:rPr lang="en-US" altLang="en-US" sz="2800" dirty="0">
                <a:solidFill>
                  <a:srgbClr val="2D3956"/>
                </a:solidFill>
              </a:rPr>
              <a:t>:</a:t>
            </a:r>
            <a:r>
              <a:rPr lang="en-US" altLang="en-US" sz="2800" b="1" dirty="0">
                <a:solidFill>
                  <a:srgbClr val="2D3956"/>
                </a:solidFill>
              </a:rPr>
              <a:t> </a:t>
            </a:r>
            <a:r>
              <a:rPr lang="en-US" altLang="en-US" sz="2800" dirty="0">
                <a:solidFill>
                  <a:srgbClr val="2D3956"/>
                </a:solidFill>
              </a:rPr>
              <a:t>Communicator presents both sides of an issue and then refutes the opposing viewpoint</a:t>
            </a:r>
          </a:p>
          <a:p>
            <a:pPr lvl="0" eaLnBrk="1" hangingPunct="1"/>
            <a:r>
              <a:rPr lang="en-US" altLang="en-US" sz="2800" b="1" dirty="0">
                <a:solidFill>
                  <a:srgbClr val="2D3956"/>
                </a:solidFill>
              </a:rPr>
              <a:t>Verbal versus visual messages - </a:t>
            </a:r>
            <a:r>
              <a:rPr lang="en-US" altLang="en-US" sz="2800" dirty="0">
                <a:solidFill>
                  <a:srgbClr val="2D3956"/>
                </a:solidFill>
              </a:rPr>
              <a:t>When verbal information is:</a:t>
            </a:r>
          </a:p>
          <a:p>
            <a:pPr lvl="1" eaLnBrk="1" hangingPunct="1"/>
            <a:r>
              <a:rPr lang="en-US" altLang="en-US" sz="2400" dirty="0">
                <a:solidFill>
                  <a:srgbClr val="2D3956"/>
                </a:solidFill>
              </a:rPr>
              <a:t>Low in imagery value, use of pictures increase immediate and delayed recall</a:t>
            </a:r>
          </a:p>
          <a:p>
            <a:pPr lvl="1" eaLnBrk="1" hangingPunct="1"/>
            <a:r>
              <a:rPr lang="en-US" altLang="en-US" sz="2400" dirty="0">
                <a:solidFill>
                  <a:srgbClr val="2D3956"/>
                </a:solidFill>
              </a:rPr>
              <a:t>High in imagery value, addition of pictures do not increase recall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9A08EA-0AB3-4E7A-BC9E-D55CA8CF3F9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0786" y="1428065"/>
            <a:ext cx="2294847" cy="478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3846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827042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Recall and Presentation Order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6E3FA8-529C-4F01-A416-B24596E8D5A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86638" y="1607780"/>
            <a:ext cx="8097626" cy="4909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42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329363"/>
            <a:ext cx="9827042" cy="52980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Appeal Options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4749E5E8-BBD7-4C11-BA94-C8E23F336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5854" y="1446577"/>
            <a:ext cx="2430380" cy="871838"/>
          </a:xfrm>
          <a:prstGeom prst="rect">
            <a:avLst/>
          </a:prstGeom>
          <a:solidFill>
            <a:srgbClr val="FFDEBD"/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2400">
                <a:latin typeface="Verdana" panose="020B0604030504040204" pitchFamily="34" charset="0"/>
              </a:rPr>
              <a:t>Fear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altLang="en-US" sz="2400">
                <a:latin typeface="Verdana" panose="020B0604030504040204" pitchFamily="34" charset="0"/>
              </a:rPr>
              <a:t>Appeals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CE7AFD72-FBFA-4A7A-97D2-7A1ABBC2E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4854" y="1446577"/>
            <a:ext cx="2430380" cy="871838"/>
          </a:xfrm>
          <a:prstGeom prst="rect">
            <a:avLst/>
          </a:prstGeom>
          <a:solidFill>
            <a:srgbClr val="FFDEBD"/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2400" dirty="0">
                <a:latin typeface="Verdana" panose="020B0604030504040204" pitchFamily="34" charset="0"/>
              </a:rPr>
              <a:t>Comparative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altLang="en-US" sz="2400" dirty="0">
                <a:latin typeface="Verdana" panose="020B0604030504040204" pitchFamily="34" charset="0"/>
              </a:rPr>
              <a:t>Ads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80BA72A3-A515-47A9-A9A1-19C7A84BF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9554" y="1446577"/>
            <a:ext cx="2430380" cy="871838"/>
          </a:xfrm>
          <a:prstGeom prst="rect">
            <a:avLst/>
          </a:prstGeom>
          <a:solidFill>
            <a:srgbClr val="FF9933"/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2400">
                <a:latin typeface="Verdana" panose="020B0604030504040204" pitchFamily="34" charset="0"/>
              </a:rPr>
              <a:t>Humor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altLang="en-US" sz="2400">
                <a:latin typeface="Verdana" panose="020B0604030504040204" pitchFamily="34" charset="0"/>
              </a:rPr>
              <a:t>Appeals</a:t>
            </a:r>
          </a:p>
        </p:txBody>
      </p:sp>
      <p:grpSp>
        <p:nvGrpSpPr>
          <p:cNvPr id="15" name="Group 12">
            <a:extLst>
              <a:ext uri="{FF2B5EF4-FFF2-40B4-BE49-F238E27FC236}">
                <a16:creationId xmlns:a16="http://schemas.microsoft.com/office/drawing/2014/main" id="{93ACEF23-7AF6-4797-8DFB-B1C404D7D592}"/>
              </a:ext>
            </a:extLst>
          </p:cNvPr>
          <p:cNvGrpSpPr>
            <a:grpSpLocks/>
          </p:cNvGrpSpPr>
          <p:nvPr/>
        </p:nvGrpSpPr>
        <p:grpSpPr bwMode="auto">
          <a:xfrm>
            <a:off x="5668554" y="2318415"/>
            <a:ext cx="2430380" cy="4191000"/>
            <a:chOff x="1536" y="2112"/>
            <a:chExt cx="1152" cy="1920"/>
          </a:xfrm>
        </p:grpSpPr>
        <p:sp>
          <p:nvSpPr>
            <p:cNvPr id="16" name="Rectangle 13">
              <a:extLst>
                <a:ext uri="{FF2B5EF4-FFF2-40B4-BE49-F238E27FC236}">
                  <a16:creationId xmlns:a16="http://schemas.microsoft.com/office/drawing/2014/main" id="{2DA7FDDB-89D1-483D-9778-324B3BF90C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2304"/>
              <a:ext cx="1152" cy="1728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/>
            <a:lstStyle>
              <a:lvl1pPr marL="174625" indent="-1746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May stress physical danger or threats to health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May identify social threats: disapproval or rejection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May backfire if the level of threat is too high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endParaRPr lang="en-US" altLang="en-US" sz="2000">
                <a:latin typeface="Times New Roman" panose="02020603050405020304" pitchFamily="18" charset="0"/>
              </a:endParaRPr>
            </a:p>
          </p:txBody>
        </p:sp>
        <p:sp>
          <p:nvSpPr>
            <p:cNvPr id="17" name="Line 14">
              <a:extLst>
                <a:ext uri="{FF2B5EF4-FFF2-40B4-BE49-F238E27FC236}">
                  <a16:creationId xmlns:a16="http://schemas.microsoft.com/office/drawing/2014/main" id="{9CB7CD8C-F043-4A39-9C74-BF647B8D88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12" y="2112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182880" anchor="ctr"/>
            <a:lstStyle/>
            <a:p>
              <a:endParaRPr lang="en-US"/>
            </a:p>
          </p:txBody>
        </p:sp>
      </p:grpSp>
      <p:grpSp>
        <p:nvGrpSpPr>
          <p:cNvPr id="18" name="Group 15">
            <a:extLst>
              <a:ext uri="{FF2B5EF4-FFF2-40B4-BE49-F238E27FC236}">
                <a16:creationId xmlns:a16="http://schemas.microsoft.com/office/drawing/2014/main" id="{55E3297B-37E1-4768-95D0-CE1DF5C64D9A}"/>
              </a:ext>
            </a:extLst>
          </p:cNvPr>
          <p:cNvGrpSpPr>
            <a:grpSpLocks/>
          </p:cNvGrpSpPr>
          <p:nvPr/>
        </p:nvGrpSpPr>
        <p:grpSpPr bwMode="auto">
          <a:xfrm>
            <a:off x="2734854" y="2380308"/>
            <a:ext cx="2430380" cy="4129107"/>
            <a:chOff x="240" y="2112"/>
            <a:chExt cx="1152" cy="1920"/>
          </a:xfrm>
        </p:grpSpPr>
        <p:sp>
          <p:nvSpPr>
            <p:cNvPr id="19" name="Rectangle 16">
              <a:extLst>
                <a:ext uri="{FF2B5EF4-FFF2-40B4-BE49-F238E27FC236}">
                  <a16:creationId xmlns:a16="http://schemas.microsoft.com/office/drawing/2014/main" id="{FDDB19BF-824F-4F1D-AE0F-768D8E00B4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2304"/>
              <a:ext cx="1152" cy="1728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marL="174625" indent="-1746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 dirty="0">
                  <a:latin typeface="Times New Roman" panose="02020603050405020304" pitchFamily="18" charset="0"/>
                </a:rPr>
                <a:t>May be especially useful for new brands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 dirty="0">
                  <a:latin typeface="Times New Roman" panose="02020603050405020304" pitchFamily="18" charset="0"/>
                </a:rPr>
                <a:t>Often used for brands with small market share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 b="1" dirty="0">
                  <a:latin typeface="Times New Roman" panose="02020603050405020304" pitchFamily="18" charset="0"/>
                </a:rPr>
                <a:t>Frequently use in political advertising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endParaRPr lang="en-US" altLang="en-US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20" name="Line 17">
              <a:extLst>
                <a:ext uri="{FF2B5EF4-FFF2-40B4-BE49-F238E27FC236}">
                  <a16:creationId xmlns:a16="http://schemas.microsoft.com/office/drawing/2014/main" id="{71A6D8E7-FD1A-4DB9-B545-0F8562EF3D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6" y="2112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18">
            <a:extLst>
              <a:ext uri="{FF2B5EF4-FFF2-40B4-BE49-F238E27FC236}">
                <a16:creationId xmlns:a16="http://schemas.microsoft.com/office/drawing/2014/main" id="{85C5E8FA-4E0B-4845-91AF-0A5BDBD4D797}"/>
              </a:ext>
            </a:extLst>
          </p:cNvPr>
          <p:cNvGrpSpPr>
            <a:grpSpLocks/>
          </p:cNvGrpSpPr>
          <p:nvPr/>
        </p:nvGrpSpPr>
        <p:grpSpPr bwMode="auto">
          <a:xfrm>
            <a:off x="8602254" y="2380308"/>
            <a:ext cx="2430380" cy="4129107"/>
            <a:chOff x="4416" y="2112"/>
            <a:chExt cx="1152" cy="1920"/>
          </a:xfrm>
        </p:grpSpPr>
        <p:sp>
          <p:nvSpPr>
            <p:cNvPr id="22" name="Rectangle 19">
              <a:extLst>
                <a:ext uri="{FF2B5EF4-FFF2-40B4-BE49-F238E27FC236}">
                  <a16:creationId xmlns:a16="http://schemas.microsoft.com/office/drawing/2014/main" id="{3FFD8F87-652A-48BB-95E2-9DE49E53E0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6" y="2304"/>
              <a:ext cx="1152" cy="1728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lIns="182880" tIns="182880" rIns="182880"/>
            <a:lstStyle>
              <a:lvl1pPr marL="174625" indent="-174625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They can attract and hold attention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They are often the best remembered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r>
                <a:rPr lang="en-US" altLang="en-US" sz="2000">
                  <a:latin typeface="Times New Roman" panose="02020603050405020304" pitchFamily="18" charset="0"/>
                </a:rPr>
                <a:t>They put the consumer in a positive mood</a:t>
              </a:r>
            </a:p>
            <a:p>
              <a:pPr eaLnBrk="1" hangingPunct="1">
                <a:spcBef>
                  <a:spcPct val="50000"/>
                </a:spcBef>
                <a:buClr>
                  <a:schemeClr val="tx1"/>
                </a:buClr>
                <a:buSzPct val="125000"/>
                <a:buFontTx/>
                <a:buChar char="•"/>
              </a:pPr>
              <a:endParaRPr lang="en-US" altLang="en-US" sz="2000">
                <a:latin typeface="Times New Roman" panose="02020603050405020304" pitchFamily="18" charset="0"/>
              </a:endParaRPr>
            </a:p>
          </p:txBody>
        </p:sp>
        <p:sp>
          <p:nvSpPr>
            <p:cNvPr id="23" name="Line 20">
              <a:extLst>
                <a:ext uri="{FF2B5EF4-FFF2-40B4-BE49-F238E27FC236}">
                  <a16:creationId xmlns:a16="http://schemas.microsoft.com/office/drawing/2014/main" id="{09FD6F24-4AD2-42BC-B143-122F845BD5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92" y="2112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915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 autoUpdateAnimBg="0"/>
      <p:bldP spid="13" grpId="0" animBg="1" autoUpdateAnimBg="0"/>
      <p:bldP spid="14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329363"/>
            <a:ext cx="9827042" cy="52980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Message Appeal Options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24" name="Online Media 2" title="البنك الأهلي المصري - فروع الخدمة الإلكترونية - رمضان 2019">
            <a:hlinkClick r:id="" action="ppaction://media"/>
            <a:extLst>
              <a:ext uri="{FF2B5EF4-FFF2-40B4-BE49-F238E27FC236}">
                <a16:creationId xmlns:a16="http://schemas.microsoft.com/office/drawing/2014/main" id="{D56BBA99-2E2F-4101-B674-4D34F319F11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9"/>
          <a:stretch>
            <a:fillRect/>
          </a:stretch>
        </p:blipFill>
        <p:spPr>
          <a:xfrm>
            <a:off x="2781338" y="1490565"/>
            <a:ext cx="8054333" cy="506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8791" y="1121889"/>
            <a:ext cx="8521831" cy="57282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Message Appeals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462997" y="1461846"/>
            <a:ext cx="7946796" cy="5189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Comparative advertising</a:t>
            </a:r>
            <a:r>
              <a:rPr lang="en-US" altLang="en-US" dirty="0">
                <a:solidFill>
                  <a:srgbClr val="2D3956"/>
                </a:solidFill>
              </a:rPr>
              <a:t>:</a:t>
            </a:r>
            <a:r>
              <a:rPr lang="en-US" altLang="en-US" b="1" dirty="0">
                <a:solidFill>
                  <a:srgbClr val="2D3956"/>
                </a:solidFill>
              </a:rPr>
              <a:t> </a:t>
            </a:r>
            <a:r>
              <a:rPr lang="en-US" altLang="en-US" dirty="0">
                <a:solidFill>
                  <a:srgbClr val="2D3956"/>
                </a:solidFill>
              </a:rPr>
              <a:t>Directly or indirectly naming competitors in an ad and comparing one or more attributes</a:t>
            </a:r>
          </a:p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Fear appeals</a:t>
            </a:r>
            <a:r>
              <a:rPr lang="en-US" altLang="en-US" dirty="0">
                <a:solidFill>
                  <a:srgbClr val="2D3956"/>
                </a:solidFill>
              </a:rPr>
              <a:t>:</a:t>
            </a:r>
            <a:r>
              <a:rPr lang="en-US" altLang="en-US" b="1" dirty="0">
                <a:solidFill>
                  <a:srgbClr val="2D3956"/>
                </a:solidFill>
              </a:rPr>
              <a:t> </a:t>
            </a:r>
            <a:r>
              <a:rPr lang="en-US" altLang="en-US" dirty="0">
                <a:solidFill>
                  <a:srgbClr val="2D3956"/>
                </a:solidFill>
              </a:rPr>
              <a:t>Evoke an emotional response to a threat and arouse individuals to take steps to remove the threat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Effective when the recipient is: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Self-confident and prefers to</a:t>
            </a:r>
          </a:p>
          <a:p>
            <a:pPr marL="914400" lvl="2" indent="0" eaLnBrk="1" hangingPunct="1">
              <a:buNone/>
            </a:pPr>
            <a:r>
              <a:rPr lang="en-US" altLang="en-US" dirty="0">
                <a:solidFill>
                  <a:srgbClr val="2D3956"/>
                </a:solidFill>
              </a:rPr>
              <a:t>cope with dangers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A nonuser of the product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31F08-A6DD-4FAF-99A1-0993ADEDB7B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4828" y="2155923"/>
            <a:ext cx="3273836" cy="312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839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FD584-E9D6-40E8-A30A-DE48CB676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المارد أحلى كتير في الأخضر">
            <a:hlinkClick r:id="" action="ppaction://media"/>
            <a:extLst>
              <a:ext uri="{FF2B5EF4-FFF2-40B4-BE49-F238E27FC236}">
                <a16:creationId xmlns:a16="http://schemas.microsoft.com/office/drawing/2014/main" id="{38C995B3-445E-49F4-A409-941D418382B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78800" y="-45759"/>
            <a:ext cx="11034399" cy="690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7851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7A32B-C89F-4D20-B2F1-5244087A9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بريكس منظف التواليت غير قوانين البيت">
            <a:hlinkClick r:id="" action="ppaction://media"/>
            <a:extLst>
              <a:ext uri="{FF2B5EF4-FFF2-40B4-BE49-F238E27FC236}">
                <a16:creationId xmlns:a16="http://schemas.microsoft.com/office/drawing/2014/main" id="{75046796-49A6-431E-8C71-29519D21693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2401" y="-273263"/>
            <a:ext cx="10515600" cy="687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0784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6B0C7-4A76-4E0D-BF7E-65210A10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D4A8523C-DA33-44C9-939C-9CB7308B1B0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3377" y="254524"/>
            <a:ext cx="11090401" cy="623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2728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5D3BA-96BA-448A-A44C-9E0C12CAA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79" y="235670"/>
            <a:ext cx="4016604" cy="531191"/>
          </a:xfrm>
        </p:spPr>
        <p:txBody>
          <a:bodyPr>
            <a:normAutofit fontScale="90000"/>
          </a:bodyPr>
          <a:lstStyle/>
          <a:p>
            <a:r>
              <a:rPr lang="en-US" dirty="0"/>
              <a:t>Sex &amp; fear appeal</a:t>
            </a:r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0DF1CD91-4FB9-4853-B6E4-CB883F4CD8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3695" y="766861"/>
            <a:ext cx="12088305" cy="5780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921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33D48-B10D-4C4B-AA41-A4946C87E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Online Media 2" title="الثقة في كل نفس">
            <a:hlinkClick r:id="" action="ppaction://media"/>
            <a:extLst>
              <a:ext uri="{FF2B5EF4-FFF2-40B4-BE49-F238E27FC236}">
                <a16:creationId xmlns:a16="http://schemas.microsoft.com/office/drawing/2014/main" id="{C07666F6-BCB6-49C0-96C6-B095178C0FA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71600" y="128588"/>
            <a:ext cx="9889066" cy="660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1988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92652" y="1293876"/>
            <a:ext cx="4749827" cy="460900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5863" y="1186776"/>
            <a:ext cx="6608191" cy="4655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Message Appeals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370889" y="1614005"/>
            <a:ext cx="6703542" cy="349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hangingPunct="1"/>
            <a:r>
              <a:rPr lang="en-US" altLang="en-US" dirty="0">
                <a:solidFill>
                  <a:prstClr val="black"/>
                </a:solidFill>
              </a:rPr>
              <a:t>Protection motivation model - States that ads using fear appeals should give the target audience information on the:</a:t>
            </a:r>
          </a:p>
          <a:p>
            <a:pPr lvl="2" eaLnBrk="1" hangingPunct="1"/>
            <a:r>
              <a:rPr lang="en-US" altLang="en-US" dirty="0">
                <a:solidFill>
                  <a:prstClr val="black"/>
                </a:solidFill>
              </a:rPr>
              <a:t>Severity of the threat</a:t>
            </a:r>
          </a:p>
          <a:p>
            <a:pPr lvl="2" eaLnBrk="1" hangingPunct="1"/>
            <a:r>
              <a:rPr lang="en-US" altLang="en-US" dirty="0">
                <a:solidFill>
                  <a:prstClr val="black"/>
                </a:solidFill>
              </a:rPr>
              <a:t>Probability of its occurrence</a:t>
            </a:r>
          </a:p>
          <a:p>
            <a:pPr lvl="2" eaLnBrk="1" hangingPunct="1"/>
            <a:r>
              <a:rPr lang="en-US" altLang="en-US" dirty="0">
                <a:solidFill>
                  <a:prstClr val="black"/>
                </a:solidFill>
              </a:rPr>
              <a:t>Effectiveness of a coping response</a:t>
            </a:r>
          </a:p>
          <a:p>
            <a:pPr lvl="2" eaLnBrk="1" hangingPunct="1"/>
            <a:r>
              <a:rPr lang="en-US" altLang="en-US" dirty="0">
                <a:solidFill>
                  <a:prstClr val="black"/>
                </a:solidFill>
              </a:rPr>
              <a:t>Ease with which the response can be implemented</a:t>
            </a:r>
          </a:p>
          <a:p>
            <a:pPr lvl="2" eaLnBrk="1" hangingPunct="1"/>
            <a:endParaRPr lang="en-US" altLang="en-US" dirty="0">
              <a:solidFill>
                <a:srgbClr val="2D3956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6812A3-665C-4F73-B7DB-F295C192F20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6424" y="1980664"/>
            <a:ext cx="4536055" cy="3402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7317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154186" y="1293876"/>
            <a:ext cx="4749827" cy="460900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5863" y="1186775"/>
            <a:ext cx="9646244" cy="5397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Message Appeals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3A70FD2-689C-41A7-9CEE-B8437C14AE6A}"/>
              </a:ext>
            </a:extLst>
          </p:cNvPr>
          <p:cNvSpPr txBox="1">
            <a:spLocks/>
          </p:cNvSpPr>
          <p:nvPr/>
        </p:nvSpPr>
        <p:spPr bwMode="auto">
          <a:xfrm>
            <a:off x="882855" y="1588183"/>
            <a:ext cx="8930448" cy="4607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altLang="en-US" sz="2800" dirty="0">
                <a:solidFill>
                  <a:srgbClr val="2D3956"/>
                </a:solidFill>
              </a:rPr>
              <a:t>Humor appeals - Humorous ads:</a:t>
            </a:r>
          </a:p>
          <a:p>
            <a:pPr lvl="1" eaLnBrk="1" fontAlgn="auto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Attract and hold consumers’ attention</a:t>
            </a:r>
          </a:p>
          <a:p>
            <a:pPr lvl="1" eaLnBrk="1" fontAlgn="auto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Put consumers in a positive mood</a:t>
            </a:r>
          </a:p>
          <a:p>
            <a:pPr lvl="1" eaLnBrk="1" fontAlgn="auto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Increase consumers' liking of the ad and their feeling toward the product. </a:t>
            </a:r>
            <a:r>
              <a:rPr lang="en-US" altLang="en-US" sz="2400" i="1" dirty="0">
                <a:solidFill>
                  <a:srgbClr val="2D3956"/>
                </a:solidFill>
              </a:rPr>
              <a:t>(increase bullying)</a:t>
            </a:r>
          </a:p>
          <a:p>
            <a:pPr lvl="1" eaLnBrk="1" fontAlgn="auto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Distract the consumer from counter arguing against the message</a:t>
            </a:r>
          </a:p>
          <a:p>
            <a:pPr lvl="1" eaLnBrk="1" fontAlgn="auto" hangingPunct="1">
              <a:defRPr/>
            </a:pPr>
            <a:r>
              <a:rPr lang="en-US" altLang="en-US" sz="2400" b="1" dirty="0">
                <a:solidFill>
                  <a:srgbClr val="2D3956"/>
                </a:solidFill>
              </a:rPr>
              <a:t>May wear out faster than serious appeals</a:t>
            </a:r>
          </a:p>
          <a:p>
            <a:pPr lvl="2" eaLnBrk="1" fontAlgn="auto" hangingPunct="1">
              <a:defRPr/>
            </a:pPr>
            <a:r>
              <a:rPr lang="en-US" altLang="en-US" sz="2000" b="1" dirty="0" err="1">
                <a:solidFill>
                  <a:srgbClr val="2D3956"/>
                </a:solidFill>
              </a:rPr>
              <a:t>Wearout</a:t>
            </a:r>
            <a:r>
              <a:rPr lang="en-US" altLang="en-US" sz="2000" dirty="0">
                <a:solidFill>
                  <a:srgbClr val="2D3956"/>
                </a:solidFill>
              </a:rPr>
              <a:t>:</a:t>
            </a:r>
            <a:r>
              <a:rPr lang="en-US" altLang="en-US" sz="2000" b="1" dirty="0">
                <a:solidFill>
                  <a:srgbClr val="2D3956"/>
                </a:solidFill>
              </a:rPr>
              <a:t> </a:t>
            </a:r>
            <a:r>
              <a:rPr lang="en-US" altLang="en-US" sz="2000" dirty="0">
                <a:solidFill>
                  <a:srgbClr val="2D3956"/>
                </a:solidFill>
              </a:rPr>
              <a:t>Tendency of a commercial to lose effectiveness when seen or heard repeatedly</a:t>
            </a:r>
          </a:p>
        </p:txBody>
      </p:sp>
    </p:spTree>
    <p:extLst>
      <p:ext uri="{BB962C8B-B14F-4D97-AF65-F5344CB8AC3E}">
        <p14:creationId xmlns:p14="http://schemas.microsoft.com/office/powerpoint/2010/main" val="19129738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53E2E-3288-403E-B539-F83B80D3E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8882"/>
            <a:ext cx="10515600" cy="436153"/>
          </a:xfrm>
        </p:spPr>
        <p:txBody>
          <a:bodyPr>
            <a:normAutofit fontScale="90000"/>
          </a:bodyPr>
          <a:lstStyle/>
          <a:p>
            <a:r>
              <a:rPr lang="en-US" dirty="0"/>
              <a:t>Humor Appeal</a:t>
            </a:r>
          </a:p>
        </p:txBody>
      </p:sp>
      <p:pic>
        <p:nvPicPr>
          <p:cNvPr id="4" name="Online Media 3" title="اعلانات مصرية كوميدية 5">
            <a:hlinkClick r:id="" action="ppaction://media"/>
            <a:extLst>
              <a:ext uri="{FF2B5EF4-FFF2-40B4-BE49-F238E27FC236}">
                <a16:creationId xmlns:a16="http://schemas.microsoft.com/office/drawing/2014/main" id="{170598F9-908F-4AEF-B95A-C449C255E01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60400" y="667480"/>
            <a:ext cx="10515600" cy="6142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0978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154186" y="1293876"/>
            <a:ext cx="4749827" cy="460900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5863" y="1186775"/>
            <a:ext cx="9646244" cy="5397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Humor Appeals Advantages and Disadvantages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4F2B35C-52B5-4FF1-ABC0-038B4AA8821D}"/>
              </a:ext>
            </a:extLst>
          </p:cNvPr>
          <p:cNvGrpSpPr>
            <a:grpSpLocks/>
          </p:cNvGrpSpPr>
          <p:nvPr/>
        </p:nvGrpSpPr>
        <p:grpSpPr bwMode="auto">
          <a:xfrm>
            <a:off x="1373171" y="1585793"/>
            <a:ext cx="3881438" cy="4752975"/>
            <a:chOff x="609640" y="1541835"/>
            <a:chExt cx="3881177" cy="475325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5B04D9D9-F162-4BA0-AB93-82E6FD2BB038}"/>
                </a:ext>
              </a:extLst>
            </p:cNvPr>
            <p:cNvSpPr/>
            <p:nvPr/>
          </p:nvSpPr>
          <p:spPr>
            <a:xfrm>
              <a:off x="609640" y="1541835"/>
              <a:ext cx="3881177" cy="835075"/>
            </a:xfrm>
            <a:custGeom>
              <a:avLst/>
              <a:gdLst>
                <a:gd name="connsiteX0" fmla="*/ 0 w 3881177"/>
                <a:gd name="connsiteY0" fmla="*/ 0 h 835200"/>
                <a:gd name="connsiteX1" fmla="*/ 3881177 w 3881177"/>
                <a:gd name="connsiteY1" fmla="*/ 0 h 835200"/>
                <a:gd name="connsiteX2" fmla="*/ 3881177 w 3881177"/>
                <a:gd name="connsiteY2" fmla="*/ 835200 h 835200"/>
                <a:gd name="connsiteX3" fmla="*/ 0 w 3881177"/>
                <a:gd name="connsiteY3" fmla="*/ 835200 h 835200"/>
                <a:gd name="connsiteX4" fmla="*/ 0 w 3881177"/>
                <a:gd name="connsiteY4" fmla="*/ 0 h 83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81177" h="835200">
                  <a:moveTo>
                    <a:pt x="0" y="0"/>
                  </a:moveTo>
                  <a:lnTo>
                    <a:pt x="3881177" y="0"/>
                  </a:lnTo>
                  <a:lnTo>
                    <a:pt x="3881177" y="835200"/>
                  </a:lnTo>
                  <a:lnTo>
                    <a:pt x="0" y="835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70688" tIns="97536" rIns="170688" bIns="97536" spcCol="1270" anchor="ctr"/>
            <a:lstStyle/>
            <a:p>
              <a:pPr marL="0" marR="0" lvl="0" indent="0" algn="ctr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Advantages</a:t>
              </a:r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31C064F6-887C-489E-A528-B496888DCD8F}"/>
                </a:ext>
              </a:extLst>
            </p:cNvPr>
            <p:cNvSpPr/>
            <p:nvPr/>
          </p:nvSpPr>
          <p:spPr>
            <a:xfrm>
              <a:off x="609640" y="2376910"/>
              <a:ext cx="3881177" cy="3918183"/>
            </a:xfrm>
            <a:custGeom>
              <a:avLst/>
              <a:gdLst>
                <a:gd name="connsiteX0" fmla="*/ 0 w 3881177"/>
                <a:gd name="connsiteY0" fmla="*/ 0 h 3918058"/>
                <a:gd name="connsiteX1" fmla="*/ 3881177 w 3881177"/>
                <a:gd name="connsiteY1" fmla="*/ 0 h 3918058"/>
                <a:gd name="connsiteX2" fmla="*/ 3881177 w 3881177"/>
                <a:gd name="connsiteY2" fmla="*/ 3918058 h 3918058"/>
                <a:gd name="connsiteX3" fmla="*/ 0 w 3881177"/>
                <a:gd name="connsiteY3" fmla="*/ 3918058 h 3918058"/>
                <a:gd name="connsiteX4" fmla="*/ 0 w 3881177"/>
                <a:gd name="connsiteY4" fmla="*/ 0 h 3918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81177" h="3918058">
                  <a:moveTo>
                    <a:pt x="0" y="0"/>
                  </a:moveTo>
                  <a:lnTo>
                    <a:pt x="3881177" y="0"/>
                  </a:lnTo>
                  <a:lnTo>
                    <a:pt x="3881177" y="3918058"/>
                  </a:lnTo>
                  <a:lnTo>
                    <a:pt x="0" y="39180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128016" tIns="128016" rIns="170688" bIns="192024" spcCol="1270"/>
            <a:lstStyle/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Aid with awareness and attention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Aid name and simple copy registration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Aid retention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Aid persuasion to switch brands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Create a positive mood that enhances persuasion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9B8ECA1-258E-45A6-B576-6A01F22B0EA0}"/>
              </a:ext>
            </a:extLst>
          </p:cNvPr>
          <p:cNvGrpSpPr>
            <a:grpSpLocks/>
          </p:cNvGrpSpPr>
          <p:nvPr/>
        </p:nvGrpSpPr>
        <p:grpSpPr bwMode="auto">
          <a:xfrm>
            <a:off x="5797534" y="1585793"/>
            <a:ext cx="3881437" cy="4752975"/>
            <a:chOff x="5034182" y="1541835"/>
            <a:chExt cx="3881177" cy="4753258"/>
          </a:xfrm>
        </p:grpSpPr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C2AA589E-F2D1-49EC-95FA-D39103988EF5}"/>
                </a:ext>
              </a:extLst>
            </p:cNvPr>
            <p:cNvSpPr/>
            <p:nvPr/>
          </p:nvSpPr>
          <p:spPr>
            <a:xfrm>
              <a:off x="5034182" y="1541835"/>
              <a:ext cx="3881177" cy="835075"/>
            </a:xfrm>
            <a:custGeom>
              <a:avLst/>
              <a:gdLst>
                <a:gd name="connsiteX0" fmla="*/ 0 w 3881177"/>
                <a:gd name="connsiteY0" fmla="*/ 0 h 835200"/>
                <a:gd name="connsiteX1" fmla="*/ 3881177 w 3881177"/>
                <a:gd name="connsiteY1" fmla="*/ 0 h 835200"/>
                <a:gd name="connsiteX2" fmla="*/ 3881177 w 3881177"/>
                <a:gd name="connsiteY2" fmla="*/ 835200 h 835200"/>
                <a:gd name="connsiteX3" fmla="*/ 0 w 3881177"/>
                <a:gd name="connsiteY3" fmla="*/ 835200 h 835200"/>
                <a:gd name="connsiteX4" fmla="*/ 0 w 3881177"/>
                <a:gd name="connsiteY4" fmla="*/ 0 h 83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81177" h="835200">
                  <a:moveTo>
                    <a:pt x="0" y="0"/>
                  </a:moveTo>
                  <a:lnTo>
                    <a:pt x="3881177" y="0"/>
                  </a:lnTo>
                  <a:lnTo>
                    <a:pt x="3881177" y="835200"/>
                  </a:lnTo>
                  <a:lnTo>
                    <a:pt x="0" y="835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70688" tIns="97536" rIns="170688" bIns="97536" spcCol="1270" anchor="ctr"/>
            <a:lstStyle/>
            <a:p>
              <a:pPr marL="0" marR="0" lvl="0" indent="0" algn="ctr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Disadvantages</a:t>
              </a:r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5B6C55C1-A850-4A58-8C8F-B9DC678E3432}"/>
                </a:ext>
              </a:extLst>
            </p:cNvPr>
            <p:cNvSpPr/>
            <p:nvPr/>
          </p:nvSpPr>
          <p:spPr>
            <a:xfrm>
              <a:off x="5034182" y="2376910"/>
              <a:ext cx="3881177" cy="3918183"/>
            </a:xfrm>
            <a:custGeom>
              <a:avLst/>
              <a:gdLst>
                <a:gd name="connsiteX0" fmla="*/ 0 w 3881177"/>
                <a:gd name="connsiteY0" fmla="*/ 0 h 3918058"/>
                <a:gd name="connsiteX1" fmla="*/ 3881177 w 3881177"/>
                <a:gd name="connsiteY1" fmla="*/ 0 h 3918058"/>
                <a:gd name="connsiteX2" fmla="*/ 3881177 w 3881177"/>
                <a:gd name="connsiteY2" fmla="*/ 3918058 h 3918058"/>
                <a:gd name="connsiteX3" fmla="*/ 0 w 3881177"/>
                <a:gd name="connsiteY3" fmla="*/ 3918058 h 3918058"/>
                <a:gd name="connsiteX4" fmla="*/ 0 w 3881177"/>
                <a:gd name="connsiteY4" fmla="*/ 0 h 3918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81177" h="3918058">
                  <a:moveTo>
                    <a:pt x="0" y="0"/>
                  </a:moveTo>
                  <a:lnTo>
                    <a:pt x="3881177" y="0"/>
                  </a:lnTo>
                  <a:lnTo>
                    <a:pt x="3881177" y="3918058"/>
                  </a:lnTo>
                  <a:lnTo>
                    <a:pt x="0" y="39180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128016" tIns="128016" rIns="170688" bIns="192024" spcCol="1270"/>
            <a:lstStyle/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Harm recall and comprehension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Harm complex copy registration (creative)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 not aid persuasion in general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 not aid source credibility</a:t>
              </a:r>
            </a:p>
            <a:p>
              <a:pPr marL="228600" marR="0" lvl="1" indent="-228600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Not very effective in bringing about sales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711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11645" y="1293876"/>
            <a:ext cx="3392368" cy="460900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Humorous</a:t>
            </a:r>
          </a:p>
          <a:p>
            <a:pPr algn="ctr"/>
            <a:r>
              <a:rPr lang="en-US" sz="2400" dirty="0"/>
              <a:t> harm brand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5863" y="1186775"/>
            <a:ext cx="9646244" cy="5397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Humor Appeals Advantages and Disadvantages</a:t>
            </a:r>
          </a:p>
        </p:txBody>
      </p:sp>
      <p:pic>
        <p:nvPicPr>
          <p:cNvPr id="17" name="Online Media 3" title="اعلان ميجا كوكيز الجديد رمضان  2014 - الوصية">
            <a:hlinkClick r:id="" action="ppaction://media"/>
            <a:extLst>
              <a:ext uri="{FF2B5EF4-FFF2-40B4-BE49-F238E27FC236}">
                <a16:creationId xmlns:a16="http://schemas.microsoft.com/office/drawing/2014/main" id="{82AD89B1-B113-4F11-8EE7-CACD4A81486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9"/>
          <a:stretch>
            <a:fillRect/>
          </a:stretch>
        </p:blipFill>
        <p:spPr>
          <a:xfrm>
            <a:off x="1775861" y="1497323"/>
            <a:ext cx="7735784" cy="500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28964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11645" y="1293876"/>
            <a:ext cx="3392368" cy="460900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5863" y="1186775"/>
            <a:ext cx="9646244" cy="5397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 versus nonpersonal channels - Information received from personal channels is more persuasive than that received from the mass media. (depends)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Effects of alternative mass media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Differences in information processing</a:t>
            </a:r>
          </a:p>
          <a:p>
            <a:pPr marL="1143000" lvl="2" indent="-2286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Self-paced</a:t>
            </a: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Readers process the ad at their own rate and study it as long as they desire</a:t>
            </a:r>
          </a:p>
          <a:p>
            <a:pPr marL="1143000" lvl="2" indent="-2286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Externally paced </a:t>
            </a: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Transmission rate is controlled by the medium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Channel Factors</a:t>
            </a:r>
          </a:p>
        </p:txBody>
      </p:sp>
    </p:spTree>
    <p:extLst>
      <p:ext uri="{BB962C8B-B14F-4D97-AF65-F5344CB8AC3E}">
        <p14:creationId xmlns:p14="http://schemas.microsoft.com/office/powerpoint/2010/main" val="359758100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11645" y="1293876"/>
            <a:ext cx="3392368" cy="460900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5863" y="1186775"/>
            <a:ext cx="9646244" cy="5397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</a:pPr>
            <a:endParaRPr lang="en-US" alt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Self versus External Paced Media 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EA70730-D986-4019-8BE0-3A580A4664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1113" y="1934387"/>
            <a:ext cx="3656013" cy="788988"/>
          </a:xfrm>
          <a:prstGeom prst="rect">
            <a:avLst/>
          </a:prstGeom>
          <a:solidFill>
            <a:srgbClr val="FFE0C1"/>
          </a:solidFill>
          <a:ln w="25400">
            <a:solidFill>
              <a:sysClr val="windowText" lastClr="000000"/>
            </a:solidFill>
            <a:miter lim="800000"/>
            <a:headEnd/>
            <a:tailEnd/>
          </a:ln>
          <a:effectLst>
            <a:outerShdw dist="71842" dir="2700000" algn="ctr" rotWithShape="0">
              <a:srgbClr val="69676D"/>
            </a:outerShdw>
          </a:effectLst>
        </p:spPr>
        <p:txBody>
          <a:bodyPr lIns="0" rIns="0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Self-Paced</a:t>
            </a:r>
          </a:p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Media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410EF02-3243-44F9-82F2-362858FD1E63}"/>
              </a:ext>
            </a:extLst>
          </p:cNvPr>
          <p:cNvGrpSpPr>
            <a:grpSpLocks/>
          </p:cNvGrpSpPr>
          <p:nvPr/>
        </p:nvGrpSpPr>
        <p:grpSpPr bwMode="auto">
          <a:xfrm>
            <a:off x="2127213" y="2713850"/>
            <a:ext cx="2589213" cy="3106737"/>
            <a:chOff x="632" y="1547"/>
            <a:chExt cx="1631" cy="2101"/>
          </a:xfrm>
        </p:grpSpPr>
        <p:sp>
          <p:nvSpPr>
            <p:cNvPr id="11" name="Line 10">
              <a:extLst>
                <a:ext uri="{FF2B5EF4-FFF2-40B4-BE49-F238E27FC236}">
                  <a16:creationId xmlns:a16="http://schemas.microsoft.com/office/drawing/2014/main" id="{3EB36ACC-7A61-4743-A627-7EE5B54723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56" y="1547"/>
              <a:ext cx="0" cy="229"/>
            </a:xfrm>
            <a:prstGeom prst="line">
              <a:avLst/>
            </a:prstGeom>
            <a:noFill/>
            <a:ln w="28575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anose="020B0604020202020204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2949DC-EBFB-4D93-ABDD-40AEB07876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1765"/>
              <a:ext cx="1631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ysClr val="windowText" lastClr="000000"/>
              </a:solidFill>
              <a:miter lim="800000"/>
              <a:headEnd/>
              <a:tailEnd/>
            </a:ln>
            <a:effectLst>
              <a:outerShdw dist="71842" dir="2700000" algn="ctr" rotWithShape="0">
                <a:srgbClr val="69676D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Newspapers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Magazines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Direct Mail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Internet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286B486-A652-445D-A098-6A143CAB2DAD}"/>
              </a:ext>
            </a:extLst>
          </p:cNvPr>
          <p:cNvGrpSpPr>
            <a:grpSpLocks/>
          </p:cNvGrpSpPr>
          <p:nvPr/>
        </p:nvGrpSpPr>
        <p:grpSpPr bwMode="auto">
          <a:xfrm>
            <a:off x="6456326" y="2713850"/>
            <a:ext cx="2489200" cy="3106737"/>
            <a:chOff x="3552" y="1547"/>
            <a:chExt cx="1568" cy="2112"/>
          </a:xfrm>
        </p:grpSpPr>
        <p:sp>
          <p:nvSpPr>
            <p:cNvPr id="14" name="Line 13">
              <a:extLst>
                <a:ext uri="{FF2B5EF4-FFF2-40B4-BE49-F238E27FC236}">
                  <a16:creationId xmlns:a16="http://schemas.microsoft.com/office/drawing/2014/main" id="{B1BD10E0-A2E3-4C7E-B87E-F850442EA7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36" y="1547"/>
              <a:ext cx="0" cy="229"/>
            </a:xfrm>
            <a:prstGeom prst="line">
              <a:avLst/>
            </a:prstGeom>
            <a:noFill/>
            <a:ln w="28575">
              <a:solidFill>
                <a:sysClr val="windowText" lastClr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anose="020B0604020202020204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719D310-1902-43BC-A15B-DD7FB86895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1776"/>
              <a:ext cx="1568" cy="1883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ysClr val="windowText" lastClr="000000"/>
              </a:solidFill>
              <a:miter lim="800000"/>
              <a:headEnd/>
              <a:tailEnd/>
            </a:ln>
            <a:effectLst>
              <a:outerShdw dist="71842" dir="2700000" algn="ctr" rotWithShape="0">
                <a:srgbClr val="69676D"/>
              </a:outerShdw>
            </a:effectLst>
          </p:spPr>
          <p:txBody>
            <a:bodyPr lIns="182880" tIns="182880" rIns="182880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Radio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8000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Verdana" panose="020B0604030504040204" pitchFamily="34" charset="0"/>
                  <a:cs typeface="Arial" panose="020B0604020202020204" pitchFamily="34" charset="0"/>
                </a:rPr>
                <a:t> Television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EF8A4F3-434A-482C-9732-B846E7CD7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6726" y="1934387"/>
            <a:ext cx="3656012" cy="788988"/>
          </a:xfrm>
          <a:prstGeom prst="rect">
            <a:avLst/>
          </a:prstGeom>
          <a:solidFill>
            <a:srgbClr val="FF9933"/>
          </a:solidFill>
          <a:ln w="25400">
            <a:solidFill>
              <a:sysClr val="windowText" lastClr="000000"/>
            </a:solidFill>
            <a:miter lim="800000"/>
            <a:headEnd/>
            <a:tailEnd/>
          </a:ln>
          <a:effectLst>
            <a:outerShdw dist="71842" dir="2700000" algn="ctr" rotWithShape="0">
              <a:srgbClr val="69676D"/>
            </a:outerShdw>
          </a:effectLst>
        </p:spPr>
        <p:txBody>
          <a:bodyPr lIns="0" rIns="0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Externally Paced</a:t>
            </a:r>
          </a:p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Media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AD20DD6-A1D7-4374-8998-15261BB31D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4726" y="3991787"/>
            <a:ext cx="1066800" cy="1066800"/>
          </a:xfrm>
          <a:prstGeom prst="ellipse">
            <a:avLst/>
          </a:prstGeom>
          <a:solidFill>
            <a:srgbClr val="DB2E11"/>
          </a:solidFill>
          <a:ln w="28575">
            <a:solidFill>
              <a:sysClr val="windowText" lastClr="000000"/>
            </a:solidFill>
            <a:round/>
            <a:headEnd/>
            <a:tailEnd/>
          </a:ln>
          <a:effectLst>
            <a:outerShdw dist="71842" dir="2700000" algn="ctr" rotWithShape="0">
              <a:sysClr val="windowText" lastClr="000000"/>
            </a:outerShdw>
          </a:effec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cs typeface="Arial" panose="020B0604020202020204" pitchFamily="34" charset="0"/>
              </a:rPr>
              <a:t>vs.</a:t>
            </a:r>
          </a:p>
        </p:txBody>
      </p:sp>
    </p:spTree>
    <p:extLst>
      <p:ext uri="{BB962C8B-B14F-4D97-AF65-F5344CB8AC3E}">
        <p14:creationId xmlns:p14="http://schemas.microsoft.com/office/powerpoint/2010/main" val="381113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16" grpId="0" animBg="1" autoUpdateAnimBg="0"/>
      <p:bldP spid="17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11645" y="1293876"/>
            <a:ext cx="3392368" cy="460900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25863" y="1186775"/>
            <a:ext cx="9646244" cy="5397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</a:pPr>
            <a:endParaRPr lang="en-US" alt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832" y="17519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17788" y="2741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Channel Factors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BD7882B5-EA37-4171-BD68-CBE23D0928E5}"/>
              </a:ext>
            </a:extLst>
          </p:cNvPr>
          <p:cNvSpPr txBox="1">
            <a:spLocks/>
          </p:cNvSpPr>
          <p:nvPr/>
        </p:nvSpPr>
        <p:spPr bwMode="auto">
          <a:xfrm>
            <a:off x="1319885" y="1522570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Effects of context and environment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Qualitative media effect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Influence the medium has on a message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Image of the media vehicle affect reactions to the message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1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Clutter</a:t>
            </a:r>
            <a:r>
              <a:rPr kumimoji="0" lang="en-US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Amount of advertising in a medium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 the nonprogram material that appears in the broadcast environment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75655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827042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 Sum Up…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2241623" y="2024929"/>
            <a:ext cx="9494210" cy="3701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Studied the major variables in the communication system and how they influence consumers’ processing of promotional messages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Examined the considerations involved in selecting a source or communicator of a promotional message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Examined different types of message structures and appeals that can be used to develop a promotional message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Considered how the channel or medium used to deliver a promotional message influences the communication process</a:t>
            </a:r>
          </a:p>
        </p:txBody>
      </p:sp>
    </p:spTree>
    <p:extLst>
      <p:ext uri="{BB962C8B-B14F-4D97-AF65-F5344CB8AC3E}">
        <p14:creationId xmlns:p14="http://schemas.microsoft.com/office/powerpoint/2010/main" val="28309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5794</TotalTime>
  <Words>1488</Words>
  <Application>Microsoft Office PowerPoint</Application>
  <PresentationFormat>Widescreen</PresentationFormat>
  <Paragraphs>264</Paragraphs>
  <Slides>52</Slides>
  <Notes>15</Notes>
  <HiddenSlides>0</HiddenSlides>
  <MMClips>16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1" baseType="lpstr">
      <vt:lpstr>Arial</vt:lpstr>
      <vt:lpstr>Arial MT</vt:lpstr>
      <vt:lpstr>Calibri</vt:lpstr>
      <vt:lpstr>Calibri Light</vt:lpstr>
      <vt:lpstr>Tajawal Medium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Source  Attention</vt:lpstr>
      <vt:lpstr>Attention for Product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Comprehending &amp; Recalling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Sex &amp; fear appeal</vt:lpstr>
      <vt:lpstr>PowerPoint Presentation</vt:lpstr>
      <vt:lpstr>PowerPoint Presentation</vt:lpstr>
      <vt:lpstr>PowerPoint Presentation</vt:lpstr>
      <vt:lpstr>Humor Appeal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228</cp:revision>
  <dcterms:created xsi:type="dcterms:W3CDTF">2023-04-29T09:08:23Z</dcterms:created>
  <dcterms:modified xsi:type="dcterms:W3CDTF">2023-07-03T20:42:01Z</dcterms:modified>
</cp:coreProperties>
</file>