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Lst>
  <p:notesMasterIdLst>
    <p:notesMasterId r:id="rId51"/>
  </p:notesMasterIdLst>
  <p:sldIdLst>
    <p:sldId id="480" r:id="rId6"/>
    <p:sldId id="303" r:id="rId7"/>
    <p:sldId id="276" r:id="rId8"/>
    <p:sldId id="548" r:id="rId9"/>
    <p:sldId id="543" r:id="rId10"/>
    <p:sldId id="636" r:id="rId11"/>
    <p:sldId id="584" r:id="rId12"/>
    <p:sldId id="618" r:id="rId13"/>
    <p:sldId id="619" r:id="rId14"/>
    <p:sldId id="620" r:id="rId15"/>
    <p:sldId id="621" r:id="rId16"/>
    <p:sldId id="622" r:id="rId17"/>
    <p:sldId id="625" r:id="rId18"/>
    <p:sldId id="626" r:id="rId19"/>
    <p:sldId id="623" r:id="rId20"/>
    <p:sldId id="627" r:id="rId21"/>
    <p:sldId id="628" r:id="rId22"/>
    <p:sldId id="629" r:id="rId23"/>
    <p:sldId id="630" r:id="rId24"/>
    <p:sldId id="600" r:id="rId25"/>
    <p:sldId id="632" r:id="rId26"/>
    <p:sldId id="631" r:id="rId27"/>
    <p:sldId id="633" r:id="rId28"/>
    <p:sldId id="634" r:id="rId29"/>
    <p:sldId id="635" r:id="rId30"/>
    <p:sldId id="637" r:id="rId31"/>
    <p:sldId id="638" r:id="rId32"/>
    <p:sldId id="639" r:id="rId33"/>
    <p:sldId id="640" r:id="rId34"/>
    <p:sldId id="641" r:id="rId35"/>
    <p:sldId id="642" r:id="rId36"/>
    <p:sldId id="643" r:id="rId37"/>
    <p:sldId id="644" r:id="rId38"/>
    <p:sldId id="645" r:id="rId39"/>
    <p:sldId id="650" r:id="rId40"/>
    <p:sldId id="651" r:id="rId41"/>
    <p:sldId id="648" r:id="rId42"/>
    <p:sldId id="654" r:id="rId43"/>
    <p:sldId id="655" r:id="rId44"/>
    <p:sldId id="649" r:id="rId45"/>
    <p:sldId id="657" r:id="rId46"/>
    <p:sldId id="658" r:id="rId47"/>
    <p:sldId id="611" r:id="rId48"/>
    <p:sldId id="659"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548"/>
            <p14:sldId id="543"/>
            <p14:sldId id="636"/>
            <p14:sldId id="584"/>
            <p14:sldId id="618"/>
            <p14:sldId id="619"/>
            <p14:sldId id="620"/>
            <p14:sldId id="621"/>
            <p14:sldId id="622"/>
            <p14:sldId id="625"/>
            <p14:sldId id="626"/>
            <p14:sldId id="623"/>
            <p14:sldId id="627"/>
            <p14:sldId id="628"/>
            <p14:sldId id="629"/>
            <p14:sldId id="630"/>
            <p14:sldId id="600"/>
            <p14:sldId id="632"/>
            <p14:sldId id="631"/>
            <p14:sldId id="633"/>
            <p14:sldId id="634"/>
            <p14:sldId id="635"/>
            <p14:sldId id="637"/>
            <p14:sldId id="638"/>
            <p14:sldId id="639"/>
            <p14:sldId id="640"/>
            <p14:sldId id="641"/>
            <p14:sldId id="642"/>
            <p14:sldId id="643"/>
            <p14:sldId id="644"/>
            <p14:sldId id="645"/>
            <p14:sldId id="650"/>
            <p14:sldId id="651"/>
            <p14:sldId id="648"/>
            <p14:sldId id="654"/>
            <p14:sldId id="655"/>
            <p14:sldId id="649"/>
            <p14:sldId id="657"/>
            <p14:sldId id="658"/>
            <p14:sldId id="611"/>
            <p14:sldId id="65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159" autoAdjust="0"/>
    <p:restoredTop sz="93738" autoAdjust="0"/>
  </p:normalViewPr>
  <p:slideViewPr>
    <p:cSldViewPr snapToGrid="0">
      <p:cViewPr varScale="1">
        <p:scale>
          <a:sx n="64" d="100"/>
          <a:sy n="64" d="100"/>
        </p:scale>
        <p:origin x="930"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viewProps" Target="viewProps.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239448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6/23/2024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473760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6/23/2024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109593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6/23/2024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120189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6/23/2024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944483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6/23/2024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60190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6/23/2024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614872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6/23/2024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082152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6/23/2024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525105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6/23/2024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31276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6/23/2024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432585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6/23/2024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928254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999526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27575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298013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888041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8061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image" Target="../media/image1.png"/><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theme" Target="../theme/theme2.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8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244105"/>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1" r:id="rId14"/>
    <p:sldLayoutId id="2147483682" r:id="rId15"/>
    <p:sldLayoutId id="2147483683"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7.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p:cNvSpPr/>
          <p:nvPr/>
        </p:nvSpPr>
        <p:spPr>
          <a:xfrm>
            <a:off x="194617" y="59198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0000"/>
                </a:solidFill>
                <a:latin typeface="Times New Roman" panose="02020603050405020304" pitchFamily="18" charset="0"/>
                <a:cs typeface="Times New Roman" panose="02020603050405020304" pitchFamily="18" charset="0"/>
              </a:rPr>
              <a:t>المحاضرة </a:t>
            </a:r>
            <a:r>
              <a:rPr lang="ar-JO" sz="2800" b="1" dirty="0" smtClean="0">
                <a:solidFill>
                  <a:srgbClr val="000000"/>
                </a:solidFill>
                <a:latin typeface="Times New Roman" panose="02020603050405020304" pitchFamily="18" charset="0"/>
                <a:cs typeface="Times New Roman" panose="02020603050405020304" pitchFamily="18" charset="0"/>
              </a:rPr>
              <a:t>الثالثة</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EAC7E7D5-B182-1A2B-2941-F6581858BA19}"/>
              </a:ext>
            </a:extLst>
          </p:cNvPr>
          <p:cNvSpPr txBox="1"/>
          <p:nvPr/>
        </p:nvSpPr>
        <p:spPr>
          <a:xfrm>
            <a:off x="3361" y="2358283"/>
            <a:ext cx="5825075" cy="754694"/>
          </a:xfrm>
          <a:prstGeom prst="rect">
            <a:avLst/>
          </a:prstGeom>
          <a:noFill/>
        </p:spPr>
        <p:txBody>
          <a:bodyPr wrap="square" rtlCol="0">
            <a:spAutoFit/>
          </a:bodyPr>
          <a:lstStyle/>
          <a:p>
            <a:pPr algn="ctr" rtl="1">
              <a:lnSpc>
                <a:spcPct val="150000"/>
              </a:lnSpc>
            </a:pPr>
            <a:r>
              <a:rPr lang="ar-EG" sz="3200" b="1" dirty="0">
                <a:cs typeface="+mj-cs"/>
              </a:rPr>
              <a:t>اساسيات البحث العلمي</a:t>
            </a:r>
            <a:endParaRPr lang="en-US" sz="3200" b="1" dirty="0">
              <a:cs typeface="+mj-cs"/>
            </a:endParaRPr>
          </a:p>
        </p:txBody>
      </p:sp>
      <p:sp>
        <p:nvSpPr>
          <p:cNvPr id="8" name="TextBox 7">
            <a:extLst>
              <a:ext uri="{FF2B5EF4-FFF2-40B4-BE49-F238E27FC236}">
                <a16:creationId xmlns:a16="http://schemas.microsoft.com/office/drawing/2014/main" id="{8C520B7F-7764-8B81-C7C7-A7440DA2CCAF}"/>
              </a:ext>
            </a:extLst>
          </p:cNvPr>
          <p:cNvSpPr txBox="1"/>
          <p:nvPr/>
        </p:nvSpPr>
        <p:spPr>
          <a:xfrm>
            <a:off x="194617" y="5396637"/>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Asma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9" name="TextBox 8">
            <a:extLst>
              <a:ext uri="{FF2B5EF4-FFF2-40B4-BE49-F238E27FC236}">
                <a16:creationId xmlns:a16="http://schemas.microsoft.com/office/drawing/2014/main" id="{8F2D6F91-78DB-C333-FFAC-FF52CB9F2DF3}"/>
              </a:ext>
            </a:extLst>
          </p:cNvPr>
          <p:cNvSpPr txBox="1"/>
          <p:nvPr/>
        </p:nvSpPr>
        <p:spPr>
          <a:xfrm>
            <a:off x="194617" y="4965750"/>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151643" y="2351346"/>
            <a:ext cx="4449698" cy="669542"/>
          </a:xfrm>
          <a:prstGeom prst="rect">
            <a:avLst/>
          </a:prstGeom>
          <a:noFill/>
        </p:spPr>
        <p:txBody>
          <a:bodyPr wrap="square" rtlCol="0">
            <a:spAutoFit/>
          </a:bodyPr>
          <a:lstStyle/>
          <a:p>
            <a:pPr algn="ctr" rtl="1">
              <a:lnSpc>
                <a:spcPct val="150000"/>
              </a:lnSpc>
            </a:pPr>
            <a:r>
              <a:rPr lang="ar-JO" sz="2800" b="1" dirty="0" smtClean="0">
                <a:cs typeface="+mj-cs"/>
              </a:rPr>
              <a:t>مهارات </a:t>
            </a:r>
            <a:r>
              <a:rPr lang="ar-JO" sz="2800" b="1" dirty="0">
                <a:cs typeface="+mj-cs"/>
              </a:rPr>
              <a:t>البحث العلمي</a:t>
            </a:r>
            <a:endParaRPr lang="en-US" sz="2800" b="1" dirty="0">
              <a:cs typeface="+mj-cs"/>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dirty="0">
                <a:solidFill>
                  <a:prstClr val="black"/>
                </a:solidFill>
                <a:latin typeface="Times New Roman" panose="02020603050405020304" pitchFamily="18" charset="0"/>
                <a:cs typeface="Times New Roman" panose="02020603050405020304" pitchFamily="18" charset="0"/>
              </a:rPr>
              <a:t>المحاضرة </a:t>
            </a:r>
            <a:r>
              <a:rPr lang="ar-JO" sz="2800" b="1" dirty="0" smtClean="0">
                <a:solidFill>
                  <a:prstClr val="black"/>
                </a:solidFill>
                <a:latin typeface="Times New Roman" panose="02020603050405020304" pitchFamily="18" charset="0"/>
                <a:cs typeface="Times New Roman" panose="02020603050405020304" pitchFamily="18" charset="0"/>
              </a:rPr>
              <a:t>الثالثة</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000869"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EG" sz="2000" dirty="0" smtClean="0">
                <a:solidFill>
                  <a:prstClr val="black"/>
                </a:solidFill>
                <a:latin typeface="Times New Roman" panose="02020603050405020304" pitchFamily="18" charset="0"/>
                <a:cs typeface="Times New Roman" panose="02020603050405020304" pitchFamily="18" charset="0"/>
              </a:rPr>
              <a:t>أساسيات </a:t>
            </a:r>
            <a:r>
              <a:rPr lang="ar-EG" sz="2000" dirty="0">
                <a:solidFill>
                  <a:prstClr val="black"/>
                </a:solidFill>
                <a:latin typeface="Times New Roman" panose="02020603050405020304" pitchFamily="18" charset="0"/>
                <a:cs typeface="Times New Roman" panose="02020603050405020304" pitchFamily="18" charset="0"/>
              </a:rPr>
              <a:t>البحث العلمي</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Asma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مهارة </a:t>
            </a:r>
            <a:r>
              <a:rPr lang="ar-JO" sz="2400" dirty="0">
                <a:solidFill>
                  <a:prstClr val="black"/>
                </a:solidFill>
                <a:cs typeface="Times New Roman" panose="02020603050405020304" pitchFamily="18" charset="0"/>
              </a:rPr>
              <a:t>تحديد الفجوات البحثية.</a:t>
            </a:r>
          </a:p>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مهارة </a:t>
            </a:r>
            <a:r>
              <a:rPr lang="ar-JO" sz="2400" dirty="0">
                <a:solidFill>
                  <a:prstClr val="black"/>
                </a:solidFill>
                <a:cs typeface="Times New Roman" panose="02020603050405020304" pitchFamily="18" charset="0"/>
              </a:rPr>
              <a:t>تحديد مشكلة البحث واختيار عنوان البحث.</a:t>
            </a:r>
          </a:p>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مهارة </a:t>
            </a:r>
            <a:r>
              <a:rPr lang="ar-JO" sz="2400" dirty="0">
                <a:solidFill>
                  <a:prstClr val="black"/>
                </a:solidFill>
                <a:cs typeface="Times New Roman" panose="02020603050405020304" pitchFamily="18" charset="0"/>
              </a:rPr>
              <a:t>جمع البيانات ومراجعة الدراسات السابقة.</a:t>
            </a:r>
          </a:p>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مهارة </a:t>
            </a:r>
            <a:r>
              <a:rPr lang="ar-JO" sz="2400" dirty="0">
                <a:solidFill>
                  <a:prstClr val="black"/>
                </a:solidFill>
                <a:cs typeface="Times New Roman" panose="02020603050405020304" pitchFamily="18" charset="0"/>
              </a:rPr>
              <a:t>صياغة الفروض.</a:t>
            </a:r>
          </a:p>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مهارة </a:t>
            </a:r>
            <a:r>
              <a:rPr lang="ar-JO" sz="2400" dirty="0">
                <a:solidFill>
                  <a:prstClr val="black"/>
                </a:solidFill>
                <a:cs typeface="Times New Roman" panose="02020603050405020304" pitchFamily="18" charset="0"/>
              </a:rPr>
              <a:t>تحديد مناهج البحث.</a:t>
            </a:r>
          </a:p>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مهارة </a:t>
            </a:r>
            <a:r>
              <a:rPr lang="ar-JO" sz="2400" dirty="0">
                <a:solidFill>
                  <a:prstClr val="black"/>
                </a:solidFill>
                <a:cs typeface="Times New Roman" panose="02020603050405020304" pitchFamily="18" charset="0"/>
              </a:rPr>
              <a:t>إعداد أدوات البحث</a:t>
            </a:r>
            <a:r>
              <a:rPr lang="ar-JO" sz="2400" dirty="0" smtClean="0">
                <a:solidFill>
                  <a:prstClr val="black"/>
                </a:solidFill>
                <a:cs typeface="Times New Roman" panose="02020603050405020304" pitchFamily="18" charset="0"/>
              </a:rPr>
              <a:t>.</a:t>
            </a:r>
            <a:endParaRPr lang="ar-JO" sz="2400" dirty="0">
              <a:solidFill>
                <a:prstClr val="black"/>
              </a:solidFill>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محتويات المحاضرة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5138" indent="-404813" algn="just" rtl="1">
              <a:lnSpc>
                <a:spcPct val="150000"/>
              </a:lnSpc>
              <a:buFont typeface="Arial" panose="020B0604020202020204" pitchFamily="34" charset="0"/>
              <a:buChar char="•"/>
              <a:defRPr/>
            </a:pPr>
            <a:r>
              <a:rPr lang="ar-JO" sz="2400" dirty="0">
                <a:solidFill>
                  <a:prstClr val="black"/>
                </a:solidFill>
                <a:cs typeface="Times New Roman" panose="02020603050405020304" pitchFamily="18" charset="0"/>
              </a:rPr>
              <a:t>مهارة تحديد مجتمع وعينة البحث</a:t>
            </a:r>
            <a:r>
              <a:rPr lang="ar-JO" sz="2400" dirty="0" smtClean="0">
                <a:solidFill>
                  <a:prstClr val="black"/>
                </a:solidFill>
                <a:cs typeface="Times New Roman" panose="02020603050405020304" pitchFamily="18" charset="0"/>
              </a:rPr>
              <a:t>.</a:t>
            </a:r>
          </a:p>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مهارة </a:t>
            </a:r>
            <a:r>
              <a:rPr lang="ar-JO" sz="2400" dirty="0">
                <a:solidFill>
                  <a:prstClr val="black"/>
                </a:solidFill>
                <a:cs typeface="Times New Roman" panose="02020603050405020304" pitchFamily="18" charset="0"/>
              </a:rPr>
              <a:t>التفكير الناقد.</a:t>
            </a:r>
          </a:p>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مهارة </a:t>
            </a:r>
            <a:r>
              <a:rPr lang="ar-JO" sz="2400" dirty="0">
                <a:solidFill>
                  <a:prstClr val="black"/>
                </a:solidFill>
                <a:cs typeface="Times New Roman" panose="02020603050405020304" pitchFamily="18" charset="0"/>
              </a:rPr>
              <a:t>تفسير النتائج.</a:t>
            </a:r>
          </a:p>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مهارة </a:t>
            </a:r>
            <a:r>
              <a:rPr lang="ar-JO" sz="2400" dirty="0">
                <a:solidFill>
                  <a:prstClr val="black"/>
                </a:solidFill>
                <a:cs typeface="Times New Roman" panose="02020603050405020304" pitchFamily="18" charset="0"/>
              </a:rPr>
              <a:t>تحديد الأساليب الإحصائية.</a:t>
            </a:r>
          </a:p>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مهارة </a:t>
            </a:r>
            <a:r>
              <a:rPr lang="ar-JO" sz="2400" dirty="0">
                <a:solidFill>
                  <a:prstClr val="black"/>
                </a:solidFill>
                <a:cs typeface="Times New Roman" panose="02020603050405020304" pitchFamily="18" charset="0"/>
              </a:rPr>
              <a:t>التوثيق العلمي للمراجع.</a:t>
            </a: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محتويات المحاضرة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76321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325" marR="0" lvl="0" indent="0" algn="just" defTabSz="914400" rtl="1" eaLnBrk="1" fontAlgn="auto" latinLnBrk="0" hangingPunct="1">
              <a:lnSpc>
                <a:spcPct val="100000"/>
              </a:lnSpc>
              <a:spcBef>
                <a:spcPts val="0"/>
              </a:spcBef>
              <a:spcAft>
                <a:spcPts val="0"/>
              </a:spcAft>
              <a:buClrTx/>
              <a:buSzTx/>
              <a:buFontTx/>
              <a:buNone/>
              <a:tabLst/>
              <a:defRPr/>
            </a:pPr>
            <a:r>
              <a:rPr kumimoji="0" lang="ar-JO" sz="2400" b="1" i="0" u="sng"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في نهاية هذه المحاضرة، ستكون قادرًا على</a:t>
            </a:r>
            <a:r>
              <a:rPr kumimoji="0" lang="ar-JO" sz="2400" b="1" i="0" u="sng"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a:t>
            </a:r>
            <a:endPar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a:p>
            <a:pPr marL="465138" lvl="0" indent="-404813" algn="just" rtl="1">
              <a:buFont typeface="Arial" panose="020B0604020202020204" pitchFamily="34" charset="0"/>
              <a:buChar char="•"/>
              <a:defRPr/>
            </a:pPr>
            <a:r>
              <a:rPr lang="ar-JO" sz="2400" dirty="0" smtClean="0">
                <a:solidFill>
                  <a:prstClr val="black"/>
                </a:solidFill>
                <a:cs typeface="Times New Roman" panose="02020603050405020304" pitchFamily="18" charset="0"/>
              </a:rPr>
              <a:t>التعرف على اهمية المهارات البحثية وكيفية تطويرها</a:t>
            </a:r>
          </a:p>
          <a:p>
            <a:pPr marL="465138" lvl="0" indent="-404813" algn="just" rtl="1">
              <a:buFont typeface="Arial" panose="020B0604020202020204" pitchFamily="34" charset="0"/>
              <a:buChar char="•"/>
              <a:defRPr/>
            </a:pPr>
            <a:r>
              <a:rPr lang="ar-JO" sz="2400" dirty="0" smtClean="0">
                <a:solidFill>
                  <a:prstClr val="black"/>
                </a:solidFill>
                <a:cs typeface="Times New Roman" panose="02020603050405020304" pitchFamily="18" charset="0"/>
              </a:rPr>
              <a:t>تحديد </a:t>
            </a:r>
            <a:r>
              <a:rPr lang="ar-JO" sz="2400" dirty="0">
                <a:solidFill>
                  <a:prstClr val="black"/>
                </a:solidFill>
                <a:cs typeface="Times New Roman" panose="02020603050405020304" pitchFamily="18" charset="0"/>
              </a:rPr>
              <a:t>الفجوات </a:t>
            </a:r>
            <a:r>
              <a:rPr lang="ar-JO" sz="2400" dirty="0" smtClean="0">
                <a:solidFill>
                  <a:prstClr val="black"/>
                </a:solidFill>
                <a:cs typeface="Times New Roman" panose="02020603050405020304" pitchFamily="18" charset="0"/>
              </a:rPr>
              <a:t>البحثية ومشكلة البحث بمهارة عالية.</a:t>
            </a:r>
            <a:endParaRPr lang="ar-JO" sz="2400" dirty="0">
              <a:solidFill>
                <a:prstClr val="black"/>
              </a:solidFill>
              <a:cs typeface="Times New Roman" panose="02020603050405020304" pitchFamily="18" charset="0"/>
            </a:endParaRPr>
          </a:p>
          <a:p>
            <a:pPr marL="465138" lvl="0" indent="-404813" algn="just" rtl="1">
              <a:buFont typeface="Arial" panose="020B0604020202020204" pitchFamily="34" charset="0"/>
              <a:buChar char="•"/>
              <a:defRPr/>
            </a:pPr>
            <a:r>
              <a:rPr lang="ar-JO" sz="2400" dirty="0" smtClean="0">
                <a:solidFill>
                  <a:prstClr val="black"/>
                </a:solidFill>
                <a:cs typeface="Times New Roman" panose="02020603050405020304" pitchFamily="18" charset="0"/>
              </a:rPr>
              <a:t>اختيار </a:t>
            </a:r>
            <a:r>
              <a:rPr lang="ar-JO" sz="2400" dirty="0">
                <a:solidFill>
                  <a:prstClr val="black"/>
                </a:solidFill>
                <a:cs typeface="Times New Roman" panose="02020603050405020304" pitchFamily="18" charset="0"/>
              </a:rPr>
              <a:t>عنوان </a:t>
            </a:r>
            <a:r>
              <a:rPr lang="ar-JO" sz="2400" dirty="0" smtClean="0">
                <a:solidFill>
                  <a:prstClr val="black"/>
                </a:solidFill>
                <a:cs typeface="Times New Roman" panose="02020603050405020304" pitchFamily="18" charset="0"/>
              </a:rPr>
              <a:t>البحث المناسب لتخصصك ومجالك.</a:t>
            </a:r>
            <a:endParaRPr lang="ar-JO" sz="2400" dirty="0">
              <a:solidFill>
                <a:prstClr val="black"/>
              </a:solidFill>
              <a:cs typeface="Times New Roman" panose="02020603050405020304" pitchFamily="18" charset="0"/>
            </a:endParaRPr>
          </a:p>
          <a:p>
            <a:pPr marL="465138" lvl="0" indent="-404813" algn="just" rtl="1">
              <a:buFont typeface="Arial" panose="020B0604020202020204" pitchFamily="34" charset="0"/>
              <a:buChar char="•"/>
              <a:defRPr/>
            </a:pPr>
            <a:r>
              <a:rPr lang="ar-JO" sz="2400" dirty="0" smtClean="0">
                <a:solidFill>
                  <a:prstClr val="black"/>
                </a:solidFill>
                <a:cs typeface="Times New Roman" panose="02020603050405020304" pitchFamily="18" charset="0"/>
              </a:rPr>
              <a:t>القدرة على جمع البيانات ومراجعة </a:t>
            </a:r>
            <a:r>
              <a:rPr lang="ar-JO" sz="2400" dirty="0">
                <a:solidFill>
                  <a:prstClr val="black"/>
                </a:solidFill>
                <a:cs typeface="Times New Roman" panose="02020603050405020304" pitchFamily="18" charset="0"/>
              </a:rPr>
              <a:t>الدراسات </a:t>
            </a:r>
            <a:r>
              <a:rPr lang="ar-JO" sz="2400" dirty="0" smtClean="0">
                <a:solidFill>
                  <a:prstClr val="black"/>
                </a:solidFill>
                <a:cs typeface="Times New Roman" panose="02020603050405020304" pitchFamily="18" charset="0"/>
              </a:rPr>
              <a:t>السابقة بحذر.</a:t>
            </a:r>
            <a:endParaRPr lang="ar-JO" sz="2400" dirty="0">
              <a:solidFill>
                <a:prstClr val="black"/>
              </a:solidFill>
              <a:cs typeface="Times New Roman" panose="02020603050405020304" pitchFamily="18" charset="0"/>
            </a:endParaRPr>
          </a:p>
          <a:p>
            <a:pPr marL="465138" lvl="0" indent="-404813" algn="just" rtl="1">
              <a:buFont typeface="Arial" panose="020B0604020202020204" pitchFamily="34" charset="0"/>
              <a:buChar char="•"/>
              <a:defRPr/>
            </a:pPr>
            <a:r>
              <a:rPr lang="ar-JO" sz="2400" dirty="0" smtClean="0">
                <a:solidFill>
                  <a:prstClr val="black"/>
                </a:solidFill>
                <a:cs typeface="Times New Roman" panose="02020603050405020304" pitchFamily="18" charset="0"/>
              </a:rPr>
              <a:t>صياغة فروض ذات فعالية ومرتبطة باهداف الدراسة.</a:t>
            </a:r>
            <a:endParaRPr lang="ar-JO" sz="2400" dirty="0">
              <a:solidFill>
                <a:prstClr val="black"/>
              </a:solidFill>
              <a:cs typeface="Times New Roman" panose="02020603050405020304" pitchFamily="18" charset="0"/>
            </a:endParaRPr>
          </a:p>
          <a:p>
            <a:pPr marL="465138" lvl="0" indent="-404813" algn="just" rtl="1">
              <a:buFont typeface="Arial" panose="020B0604020202020204" pitchFamily="34" charset="0"/>
              <a:buChar char="•"/>
              <a:defRPr/>
            </a:pPr>
            <a:r>
              <a:rPr lang="ar-JO" sz="2400" dirty="0" smtClean="0">
                <a:solidFill>
                  <a:prstClr val="black"/>
                </a:solidFill>
                <a:cs typeface="Times New Roman" panose="02020603050405020304" pitchFamily="18" charset="0"/>
              </a:rPr>
              <a:t>تحديد </a:t>
            </a:r>
            <a:r>
              <a:rPr lang="ar-JO" sz="2400" dirty="0">
                <a:solidFill>
                  <a:prstClr val="black"/>
                </a:solidFill>
                <a:cs typeface="Times New Roman" panose="02020603050405020304" pitchFamily="18" charset="0"/>
              </a:rPr>
              <a:t>مناهج </a:t>
            </a:r>
            <a:r>
              <a:rPr lang="ar-JO" sz="2400" dirty="0" smtClean="0">
                <a:solidFill>
                  <a:prstClr val="black"/>
                </a:solidFill>
                <a:cs typeface="Times New Roman" panose="02020603050405020304" pitchFamily="18" charset="0"/>
              </a:rPr>
              <a:t>البحث والقدرة على اختيار مجتمع وعينة مناسبين واداة لجمع البيانات مناسبة.</a:t>
            </a:r>
            <a:endParaRPr lang="ar-JO" sz="2400" dirty="0">
              <a:solidFill>
                <a:prstClr val="black"/>
              </a:solidFill>
              <a:cs typeface="Times New Roman" panose="02020603050405020304" pitchFamily="18" charset="0"/>
            </a:endParaRPr>
          </a:p>
          <a:p>
            <a:pPr marL="465138" lvl="0" indent="-404813" algn="just" rtl="1">
              <a:buFont typeface="Arial" panose="020B0604020202020204" pitchFamily="34" charset="0"/>
              <a:buChar char="•"/>
              <a:defRPr/>
            </a:pPr>
            <a:r>
              <a:rPr lang="ar-JO" sz="2400" dirty="0" smtClean="0">
                <a:solidFill>
                  <a:prstClr val="black"/>
                </a:solidFill>
                <a:cs typeface="Times New Roman" panose="02020603050405020304" pitchFamily="18" charset="0"/>
              </a:rPr>
              <a:t>معالجة قضايا البحث بطريقة ناقدة وحديثة.</a:t>
            </a:r>
          </a:p>
          <a:p>
            <a:pPr marL="465138" marR="0" lvl="0" indent="-404813"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2400" b="0"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اختيار الاسلوب الاحصائي المناسب للبحث وزيادة القدرة في تفسير نتائج البحث</a:t>
            </a:r>
          </a:p>
          <a:p>
            <a:pPr marL="465138" marR="0" lvl="0" indent="-404813"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JO" sz="2400" dirty="0" smtClean="0">
                <a:solidFill>
                  <a:prstClr val="black"/>
                </a:solidFill>
                <a:latin typeface="Calibri" panose="020F0502020204030204"/>
                <a:cs typeface="Times New Roman" panose="02020603050405020304" pitchFamily="18" charset="0"/>
              </a:rPr>
              <a:t>القدرة على توثيق المراجع العلمية بطريقة صحيحة.</a:t>
            </a:r>
            <a:endParaRPr kumimoji="0" lang="ar-JO"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محتويات المحاضرة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54602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200000"/>
              </a:lnSpc>
              <a:defRPr/>
            </a:pPr>
            <a:r>
              <a:rPr lang="ar-JO" sz="2400" dirty="0" smtClean="0">
                <a:solidFill>
                  <a:prstClr val="black"/>
                </a:solidFill>
              </a:rPr>
              <a:t>تعبّر </a:t>
            </a:r>
            <a:r>
              <a:rPr lang="ar-JO" sz="2400" dirty="0">
                <a:solidFill>
                  <a:prstClr val="black"/>
                </a:solidFill>
              </a:rPr>
              <a:t>مهارات البحث عن القدرة على التقصّي لإيجاد المعلومات المناسبة ذات العلاقة بالموضوع الذي تتمّ دراسته، ومن ثمّ تجميعها وتحليلها وتقييمها، للخروج بنتائج تضمن تطوير هذه الدراسة وتعزيزها، حيث تضمّ مجموعة من المهارات التي يمكن تلخيصها </a:t>
            </a:r>
            <a:r>
              <a:rPr lang="ar-JO" sz="2400" dirty="0" smtClean="0">
                <a:solidFill>
                  <a:prstClr val="black"/>
                </a:solidFill>
              </a:rPr>
              <a:t>في هذه المحاضرة.</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المقدمة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890721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buClr>
                <a:srgbClr val="0AAED4"/>
              </a:buClr>
              <a:buSzPct val="135000"/>
              <a:defRPr/>
            </a:pPr>
            <a:r>
              <a:rPr lang="ar-SA" altLang="en-US" sz="2400" dirty="0">
                <a:solidFill>
                  <a:prstClr val="black"/>
                </a:solidFill>
                <a:latin typeface="Times New Roman" panose="02020603050405020304" pitchFamily="18" charset="0"/>
                <a:cs typeface="Times New Roman" panose="02020603050405020304" pitchFamily="18" charset="0"/>
              </a:rPr>
              <a:t>أن تحليل الفجوة البحثية هي الأداة التي تساعد الباحث على مقارنة النتائج التي توصلت إليها البحوث السابقة التي بحثت في ذات المجال مع النتائج المتوقع التوصل إليها في البحث الحالي، فإذا كانت البحوث السابقة لم تحقق فيها النتائج المرجوة في معالجة المشكلة الظاهرة من وجهة نظره كباحث فإنه يعمل على توضيح ذلك في الفجوة البحثة لبحثه</a:t>
            </a:r>
            <a:r>
              <a:rPr lang="ar-SA" altLang="en-US" sz="2400" dirty="0" smtClean="0">
                <a:solidFill>
                  <a:prstClr val="black"/>
                </a:solidFill>
                <a:latin typeface="Times New Roman" panose="02020603050405020304" pitchFamily="18" charset="0"/>
                <a:cs typeface="Times New Roman" panose="02020603050405020304" pitchFamily="18" charset="0"/>
              </a:rPr>
              <a:t>.</a:t>
            </a:r>
            <a:endParaRPr lang="ar-JO" altLang="en-US" sz="2400" dirty="0" smtClean="0">
              <a:solidFill>
                <a:prstClr val="black"/>
              </a:solidFill>
              <a:latin typeface="Times New Roman" panose="02020603050405020304" pitchFamily="18" charset="0"/>
              <a:cs typeface="Times New Roman" panose="02020603050405020304" pitchFamily="18" charset="0"/>
            </a:endParaRPr>
          </a:p>
          <a:p>
            <a:pPr lvl="0" algn="justLow" rtl="1">
              <a:buClr>
                <a:srgbClr val="0AAED4"/>
              </a:buClr>
              <a:buSzPct val="135000"/>
              <a:defRPr/>
            </a:pPr>
            <a:r>
              <a:rPr lang="ar-SA" altLang="en-US" sz="2400" dirty="0" smtClean="0">
                <a:solidFill>
                  <a:prstClr val="black"/>
                </a:solidFill>
                <a:latin typeface="Times New Roman" panose="02020603050405020304" pitchFamily="18" charset="0"/>
                <a:cs typeface="Times New Roman" panose="02020603050405020304" pitchFamily="18" charset="0"/>
              </a:rPr>
              <a:t> </a:t>
            </a:r>
            <a:r>
              <a:rPr lang="ar-SA" altLang="en-US" sz="2400" dirty="0">
                <a:solidFill>
                  <a:prstClr val="black"/>
                </a:solidFill>
                <a:latin typeface="Times New Roman" panose="02020603050405020304" pitchFamily="18" charset="0"/>
                <a:cs typeface="Times New Roman" panose="02020603050405020304" pitchFamily="18" charset="0"/>
              </a:rPr>
              <a:t>فتحليل الفجوة البحثية يتم عبر تحديد المشكلة البحثية بشكل مسبق من ثم يتم تفسير الفجوة البحثية للبحث مما يدل على المجالات التي يمكن معالجتها، وينطوي ذلك على تحديد وتوثيق الفروق ما بين البحث الحالي والبحوث السابقة من خلال تحليل البنود الرئيسية بشكل دقيق من مقايس وتقييمات أخرى، وبذلك يكون قد توصل الباحث إلى ما يمكن أن يتوصل إليه بحثه من نتائج تسد هذه الفجوة.</a:t>
            </a:r>
            <a:endParaRPr kumimoji="0" lang="ar-SA"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تحديد الفجوات </a:t>
            </a:r>
            <a:r>
              <a:rPr lang="ar-EG" sz="2800" b="1" dirty="0" smtClean="0">
                <a:latin typeface="Times New Roman" panose="02020603050405020304" pitchFamily="18" charset="0"/>
                <a:cs typeface="Times New Roman" panose="02020603050405020304" pitchFamily="18" charset="0"/>
              </a:rPr>
              <a:t>البحثية</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29300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buClr>
                <a:srgbClr val="0AAED4"/>
              </a:buClr>
              <a:buSzPct val="135000"/>
              <a:defRPr/>
            </a:pPr>
            <a:r>
              <a:rPr lang="ar-JO" altLang="en-US" sz="2400" b="1" u="sng" dirty="0" smtClean="0">
                <a:solidFill>
                  <a:prstClr val="black"/>
                </a:solidFill>
                <a:latin typeface="Times New Roman" panose="02020603050405020304" pitchFamily="18" charset="0"/>
                <a:cs typeface="Times New Roman" panose="02020603050405020304" pitchFamily="18" charset="0"/>
              </a:rPr>
              <a:t>فالفجوة البحثية:</a:t>
            </a:r>
          </a:p>
          <a:p>
            <a:pPr lvl="0" algn="justLow" rtl="1">
              <a:buClr>
                <a:srgbClr val="0AAED4"/>
              </a:buClr>
              <a:buSzPct val="135000"/>
              <a:defRPr/>
            </a:pPr>
            <a:endParaRPr lang="ar-JO" altLang="en-US" sz="2400" b="1" u="sng" dirty="0" smtClean="0">
              <a:solidFill>
                <a:prstClr val="black"/>
              </a:solidFill>
              <a:latin typeface="Times New Roman" panose="02020603050405020304" pitchFamily="18" charset="0"/>
              <a:cs typeface="Times New Roman" panose="02020603050405020304" pitchFamily="18" charset="0"/>
            </a:endParaRPr>
          </a:p>
          <a:p>
            <a:pPr marL="342900" lvl="0" indent="-342900" algn="justLow" rtl="1">
              <a:buClr>
                <a:srgbClr val="0AAED4"/>
              </a:buClr>
              <a:buSzPct val="135000"/>
              <a:buFont typeface="Arial" panose="020B0604020202020204" pitchFamily="34" charset="0"/>
              <a:buChar char="•"/>
              <a:defRPr/>
            </a:pPr>
            <a:r>
              <a:rPr lang="ar-SA" altLang="en-US" sz="2400" dirty="0" smtClean="0">
                <a:solidFill>
                  <a:prstClr val="black"/>
                </a:solidFill>
                <a:latin typeface="Times New Roman" panose="02020603050405020304" pitchFamily="18" charset="0"/>
                <a:cs typeface="Times New Roman" panose="02020603050405020304" pitchFamily="18" charset="0"/>
              </a:rPr>
              <a:t>هي </a:t>
            </a:r>
            <a:r>
              <a:rPr lang="ar-SA" altLang="en-US" sz="2400" dirty="0">
                <a:solidFill>
                  <a:prstClr val="black"/>
                </a:solidFill>
                <a:latin typeface="Times New Roman" panose="02020603050405020304" pitchFamily="18" charset="0"/>
                <a:cs typeface="Times New Roman" panose="02020603050405020304" pitchFamily="18" charset="0"/>
              </a:rPr>
              <a:t>قضية بحثية لم يجر التطرق إليها سابقا، تشكل نقصا في حقل ما، ويكمل بها الباحث ما توقف عنده الباحثون السابقون بالنظر إلى زاوية بحثية جديدة، فهي ترتبط بالمشكلة البحثية وتعد جزء </a:t>
            </a:r>
            <a:r>
              <a:rPr lang="ar-SA" altLang="en-US" sz="2400" dirty="0" smtClean="0">
                <a:solidFill>
                  <a:prstClr val="black"/>
                </a:solidFill>
                <a:latin typeface="Times New Roman" panose="02020603050405020304" pitchFamily="18" charset="0"/>
                <a:cs typeface="Times New Roman" panose="02020603050405020304" pitchFamily="18" charset="0"/>
              </a:rPr>
              <a:t>منها</a:t>
            </a:r>
            <a:r>
              <a:rPr lang="ar-JO" altLang="en-US" sz="2400" dirty="0">
                <a:solidFill>
                  <a:prstClr val="black"/>
                </a:solidFill>
                <a:latin typeface="Times New Roman" panose="02020603050405020304" pitchFamily="18" charset="0"/>
                <a:cs typeface="Times New Roman" panose="02020603050405020304" pitchFamily="18" charset="0"/>
              </a:rPr>
              <a:t>.</a:t>
            </a:r>
            <a:endParaRPr lang="ar-SA" altLang="en-US" sz="2400" dirty="0">
              <a:solidFill>
                <a:prstClr val="black"/>
              </a:solidFill>
              <a:latin typeface="Times New Roman" panose="02020603050405020304" pitchFamily="18" charset="0"/>
              <a:cs typeface="Times New Roman" panose="02020603050405020304" pitchFamily="18" charset="0"/>
            </a:endParaRPr>
          </a:p>
          <a:p>
            <a:pPr marL="342900" lvl="0" indent="-342900" algn="justLow" rtl="1">
              <a:buClr>
                <a:srgbClr val="0AAED4"/>
              </a:buClr>
              <a:buSzPct val="135000"/>
              <a:buFont typeface="Arial" panose="020B0604020202020204" pitchFamily="34" charset="0"/>
              <a:buChar char="•"/>
              <a:defRPr/>
            </a:pPr>
            <a:r>
              <a:rPr lang="ar-SA" altLang="en-US" sz="2400" dirty="0" smtClean="0">
                <a:solidFill>
                  <a:prstClr val="black"/>
                </a:solidFill>
                <a:latin typeface="Times New Roman" panose="02020603050405020304" pitchFamily="18" charset="0"/>
                <a:cs typeface="Times New Roman" panose="02020603050405020304" pitchFamily="18" charset="0"/>
              </a:rPr>
              <a:t>هي </a:t>
            </a:r>
            <a:r>
              <a:rPr lang="ar-SA" altLang="en-US" sz="2400" dirty="0">
                <a:solidFill>
                  <a:prstClr val="black"/>
                </a:solidFill>
                <a:latin typeface="Times New Roman" panose="02020603050405020304" pitchFamily="18" charset="0"/>
                <a:cs typeface="Times New Roman" panose="02020603050405020304" pitchFamily="18" charset="0"/>
              </a:rPr>
              <a:t>مجال الدراسة التي غاب عنها الباحثون السابقون، والمجتمع لديه معلومات محدودة عنها، ويقوم الباحث بإجراء بحث بهدف سد هذه الفجوة، وعادتا تكون على شكل سؤال بحثي ينشأ بسبب مشكلة متكررة في </a:t>
            </a:r>
            <a:r>
              <a:rPr lang="ar-SA" altLang="en-US" sz="2400" dirty="0" smtClean="0">
                <a:solidFill>
                  <a:prstClr val="black"/>
                </a:solidFill>
                <a:latin typeface="Times New Roman" panose="02020603050405020304" pitchFamily="18" charset="0"/>
                <a:cs typeface="Times New Roman" panose="02020603050405020304" pitchFamily="18" charset="0"/>
              </a:rPr>
              <a:t>المجتمع</a:t>
            </a:r>
            <a:r>
              <a:rPr lang="ar-JO" altLang="en-US" sz="2400" dirty="0">
                <a:solidFill>
                  <a:prstClr val="black"/>
                </a:solidFill>
                <a:latin typeface="Times New Roman" panose="02020603050405020304" pitchFamily="18" charset="0"/>
                <a:cs typeface="Times New Roman" panose="02020603050405020304" pitchFamily="18" charset="0"/>
              </a:rPr>
              <a:t>.</a:t>
            </a:r>
            <a:endParaRPr lang="ar-SA" altLang="en-US" sz="2400" dirty="0">
              <a:solidFill>
                <a:prstClr val="black"/>
              </a:solidFill>
              <a:latin typeface="Times New Roman" panose="02020603050405020304" pitchFamily="18" charset="0"/>
              <a:cs typeface="Times New Roman" panose="02020603050405020304" pitchFamily="18" charset="0"/>
            </a:endParaRPr>
          </a:p>
          <a:p>
            <a:pPr marL="342900" lvl="0" indent="-342900" algn="justLow" rtl="1">
              <a:buClr>
                <a:srgbClr val="0AAED4"/>
              </a:buClr>
              <a:buSzPct val="135000"/>
              <a:buFont typeface="Arial" panose="020B0604020202020204" pitchFamily="34" charset="0"/>
              <a:buChar char="•"/>
              <a:defRPr/>
            </a:pPr>
            <a:r>
              <a:rPr lang="ar-SA" altLang="en-US" sz="2400" dirty="0" smtClean="0">
                <a:solidFill>
                  <a:prstClr val="black"/>
                </a:solidFill>
                <a:latin typeface="Times New Roman" panose="02020603050405020304" pitchFamily="18" charset="0"/>
                <a:cs typeface="Times New Roman" panose="02020603050405020304" pitchFamily="18" charset="0"/>
              </a:rPr>
              <a:t>هي </a:t>
            </a:r>
            <a:r>
              <a:rPr lang="ar-SA" altLang="en-US" sz="2400" dirty="0">
                <a:solidFill>
                  <a:prstClr val="black"/>
                </a:solidFill>
                <a:latin typeface="Times New Roman" panose="02020603050405020304" pitchFamily="18" charset="0"/>
                <a:cs typeface="Times New Roman" panose="02020603050405020304" pitchFamily="18" charset="0"/>
              </a:rPr>
              <a:t>مشكلة لم يوجد لها حل بعد أو نقطة لم يتم بعد استكشافها ودراستها أو الخوض فيها في مجال البحث </a:t>
            </a:r>
            <a:r>
              <a:rPr lang="ar-SA" altLang="en-US" sz="2400" dirty="0" smtClean="0">
                <a:solidFill>
                  <a:prstClr val="black"/>
                </a:solidFill>
                <a:latin typeface="Times New Roman" panose="02020603050405020304" pitchFamily="18" charset="0"/>
                <a:cs typeface="Times New Roman" panose="02020603050405020304" pitchFamily="18" charset="0"/>
              </a:rPr>
              <a:t>العلمي</a:t>
            </a:r>
            <a:r>
              <a:rPr lang="ar-JO" altLang="en-US" sz="2400" dirty="0">
                <a:solidFill>
                  <a:prstClr val="black"/>
                </a:solidFill>
                <a:latin typeface="Times New Roman" panose="02020603050405020304" pitchFamily="18" charset="0"/>
                <a:cs typeface="Times New Roman" panose="02020603050405020304" pitchFamily="18" charset="0"/>
              </a:rPr>
              <a:t>.</a:t>
            </a:r>
            <a:endParaRPr kumimoji="0" lang="ar-SA"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تحديد الفجوات </a:t>
            </a:r>
            <a:r>
              <a:rPr lang="ar-EG" sz="2800" b="1" dirty="0" smtClean="0">
                <a:latin typeface="Times New Roman" panose="02020603050405020304" pitchFamily="18" charset="0"/>
                <a:cs typeface="Times New Roman" panose="02020603050405020304" pitchFamily="18" charset="0"/>
              </a:rPr>
              <a:t>البحثية</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032054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buClr>
                <a:srgbClr val="0AAED4"/>
              </a:buClr>
              <a:buSzPct val="135000"/>
              <a:defRPr/>
            </a:pPr>
            <a:r>
              <a:rPr lang="ar-JO" altLang="en-US" sz="2400" b="1" u="sng" dirty="0">
                <a:solidFill>
                  <a:prstClr val="black"/>
                </a:solidFill>
                <a:latin typeface="Times New Roman" panose="02020603050405020304" pitchFamily="18" charset="0"/>
                <a:cs typeface="Times New Roman" panose="02020603050405020304" pitchFamily="18" charset="0"/>
              </a:rPr>
              <a:t>أهم أهداف الفجوة البحثية:</a:t>
            </a:r>
          </a:p>
          <a:p>
            <a:pPr lvl="0" algn="justLow" rtl="1">
              <a:buClr>
                <a:srgbClr val="0AAED4"/>
              </a:buClr>
              <a:buSzPct val="135000"/>
              <a:defRPr/>
            </a:pPr>
            <a:endParaRPr lang="ar-JO" altLang="en-US" sz="2400" dirty="0">
              <a:solidFill>
                <a:prstClr val="black"/>
              </a:solidFill>
              <a:latin typeface="Times New Roman" panose="02020603050405020304" pitchFamily="18" charset="0"/>
              <a:cs typeface="Times New Roman" panose="02020603050405020304" pitchFamily="18" charset="0"/>
            </a:endParaRP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توضيح المشكلة البحثية التي اكتشفها وتوصل إليها الباحث.</a:t>
            </a: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العمل على توضيح الفارق ما بين البحث الحالي والبحوث السابقة التي تناولت في ذات المجال.</a:t>
            </a: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التأكد بأن مشكلة البحث المزمع القيام به غير مسبوقة.</a:t>
            </a: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ابراز القيمة المعنوية للبحث.</a:t>
            </a:r>
            <a:endParaRPr kumimoji="0" lang="ar-SA"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تحديد الفجوات </a:t>
            </a:r>
            <a:r>
              <a:rPr lang="ar-EG" sz="2800" b="1" dirty="0" smtClean="0">
                <a:latin typeface="Times New Roman" panose="02020603050405020304" pitchFamily="18" charset="0"/>
                <a:cs typeface="Times New Roman" panose="02020603050405020304" pitchFamily="18" charset="0"/>
              </a:rPr>
              <a:t>البحثية</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685808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buClr>
                <a:srgbClr val="0AAED4"/>
              </a:buClr>
              <a:buSzPct val="135000"/>
              <a:defRPr/>
            </a:pPr>
            <a:r>
              <a:rPr lang="ar-JO" altLang="en-US" sz="2400" b="1" u="sng" dirty="0" smtClean="0">
                <a:solidFill>
                  <a:prstClr val="black"/>
                </a:solidFill>
                <a:latin typeface="Times New Roman" panose="02020603050405020304" pitchFamily="18" charset="0"/>
                <a:cs typeface="Times New Roman" panose="02020603050405020304" pitchFamily="18" charset="0"/>
              </a:rPr>
              <a:t>كيفية تحديد الفجوة البحثية</a:t>
            </a:r>
          </a:p>
          <a:p>
            <a:pPr lvl="0" algn="justLow" rtl="1">
              <a:buClr>
                <a:srgbClr val="0AAED4"/>
              </a:buClr>
              <a:buSzPct val="135000"/>
              <a:defRPr/>
            </a:pPr>
            <a:endParaRPr lang="ar-JO" altLang="en-US" sz="2400" b="1" u="sng" dirty="0" smtClean="0">
              <a:solidFill>
                <a:prstClr val="black"/>
              </a:solidFill>
              <a:latin typeface="Times New Roman" panose="02020603050405020304" pitchFamily="18" charset="0"/>
              <a:cs typeface="Times New Roman" panose="02020603050405020304" pitchFamily="18" charset="0"/>
            </a:endParaRPr>
          </a:p>
          <a:p>
            <a:pPr lvl="0" algn="justLow" rtl="1">
              <a:buClr>
                <a:srgbClr val="0AAED4"/>
              </a:buClr>
              <a:buSzPct val="135000"/>
              <a:defRPr/>
            </a:pPr>
            <a:r>
              <a:rPr lang="ar-JO" altLang="en-US" sz="2400" dirty="0" smtClean="0">
                <a:solidFill>
                  <a:prstClr val="black"/>
                </a:solidFill>
                <a:latin typeface="Times New Roman" panose="02020603050405020304" pitchFamily="18" charset="0"/>
                <a:cs typeface="Times New Roman" panose="02020603050405020304" pitchFamily="18" charset="0"/>
              </a:rPr>
              <a:t>يتم </a:t>
            </a:r>
            <a:r>
              <a:rPr lang="ar-JO" altLang="en-US" sz="2400" dirty="0">
                <a:solidFill>
                  <a:prstClr val="black"/>
                </a:solidFill>
                <a:latin typeface="Times New Roman" panose="02020603050405020304" pitchFamily="18" charset="0"/>
                <a:cs typeface="Times New Roman" panose="02020603050405020304" pitchFamily="18" charset="0"/>
              </a:rPr>
              <a:t>تحديد الفجوة البحثية من خلال المسح الشامل في مجال الموضوع قيد البحث ويكون كالتالي:</a:t>
            </a:r>
          </a:p>
          <a:p>
            <a:pPr lvl="0" algn="justLow" rtl="1">
              <a:buClr>
                <a:srgbClr val="0AAED4"/>
              </a:buClr>
              <a:buSzPct val="135000"/>
              <a:defRPr/>
            </a:pPr>
            <a:endParaRPr lang="ar-JO" altLang="en-US" sz="2400" dirty="0">
              <a:solidFill>
                <a:prstClr val="black"/>
              </a:solidFill>
              <a:latin typeface="Times New Roman" panose="02020603050405020304" pitchFamily="18" charset="0"/>
              <a:cs typeface="Times New Roman" panose="02020603050405020304" pitchFamily="18" charset="0"/>
            </a:endParaRP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قراءة آخر الأبحاث المحكمة والمنشورة في المجلات والدوريات المشهورة في مجال البحث مع التركيز على النتائج التي توصلت إليها هذه الأبحاث او مقترحات لدراسات مستقبلية.</a:t>
            </a: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أثناء القراءة والتحليل يتم التركيز على المنهجيات المطبقة في البحوث التي بحثت في نفس المجال.</a:t>
            </a: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الاهتمام بالخطط البحثية التي يكتبها كبار الباحثون التي يناقشون فيها اهم التحديات والمشاكل البحثية المستقبلية.</a:t>
            </a: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استخدام البحوث السابقة الأكثر بحثا لفكرة الفجوة البحثية للبحث قيد الإجراء.</a:t>
            </a:r>
            <a:endParaRPr kumimoji="0" lang="ar-SA"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تحديد الفجوات </a:t>
            </a:r>
            <a:r>
              <a:rPr lang="ar-EG" sz="2800" b="1" dirty="0" smtClean="0">
                <a:latin typeface="Times New Roman" panose="02020603050405020304" pitchFamily="18" charset="0"/>
                <a:cs typeface="Times New Roman" panose="02020603050405020304" pitchFamily="18" charset="0"/>
              </a:rPr>
              <a:t>البحثية</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67075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buClr>
                <a:srgbClr val="0AAED4"/>
              </a:buClr>
              <a:buSzPct val="135000"/>
              <a:defRPr/>
            </a:pPr>
            <a:endParaRPr lang="ar-JO" altLang="en-US" sz="2400" dirty="0" smtClean="0">
              <a:solidFill>
                <a:prstClr val="black"/>
              </a:solidFill>
              <a:latin typeface="Times New Roman" panose="02020603050405020304" pitchFamily="18" charset="0"/>
              <a:cs typeface="Times New Roman" panose="02020603050405020304" pitchFamily="18" charset="0"/>
            </a:endParaRPr>
          </a:p>
          <a:p>
            <a:pPr lvl="0" algn="justLow" rtl="1">
              <a:buClr>
                <a:srgbClr val="0AAED4"/>
              </a:buClr>
              <a:buSzPct val="135000"/>
              <a:defRPr/>
            </a:pPr>
            <a:r>
              <a:rPr lang="ar-SA" altLang="en-US" sz="2400" dirty="0" smtClean="0">
                <a:solidFill>
                  <a:prstClr val="black"/>
                </a:solidFill>
                <a:latin typeface="Times New Roman" panose="02020603050405020304" pitchFamily="18" charset="0"/>
                <a:cs typeface="Times New Roman" panose="02020603050405020304" pitchFamily="18" charset="0"/>
              </a:rPr>
              <a:t>يقصد </a:t>
            </a:r>
            <a:r>
              <a:rPr lang="ar-SA" altLang="en-US" sz="2400" dirty="0">
                <a:solidFill>
                  <a:prstClr val="black"/>
                </a:solidFill>
                <a:latin typeface="Times New Roman" panose="02020603050405020304" pitchFamily="18" charset="0"/>
                <a:cs typeface="Times New Roman" panose="02020603050405020304" pitchFamily="18" charset="0"/>
              </a:rPr>
              <a:t>بمشكلة البحث الموضوع الذي يختاره الباحث لإجراء البحث العلمي، وتعتبر </a:t>
            </a:r>
            <a:r>
              <a:rPr lang="ar-JO" altLang="en-US" sz="2400" dirty="0" smtClean="0">
                <a:solidFill>
                  <a:prstClr val="black"/>
                </a:solidFill>
                <a:latin typeface="Times New Roman" panose="02020603050405020304" pitchFamily="18" charset="0"/>
                <a:cs typeface="Times New Roman" panose="02020603050405020304" pitchFamily="18" charset="0"/>
              </a:rPr>
              <a:t>ا</a:t>
            </a:r>
            <a:r>
              <a:rPr lang="ar-SA" altLang="en-US" sz="2400" dirty="0" smtClean="0">
                <a:solidFill>
                  <a:prstClr val="black"/>
                </a:solidFill>
                <a:latin typeface="Times New Roman" panose="02020603050405020304" pitchFamily="18" charset="0"/>
                <a:cs typeface="Times New Roman" panose="02020603050405020304" pitchFamily="18" charset="0"/>
              </a:rPr>
              <a:t>خ</a:t>
            </a:r>
            <a:r>
              <a:rPr lang="ar-JO" altLang="en-US" sz="2400" dirty="0" smtClean="0">
                <a:solidFill>
                  <a:prstClr val="black"/>
                </a:solidFill>
                <a:latin typeface="Times New Roman" panose="02020603050405020304" pitchFamily="18" charset="0"/>
                <a:cs typeface="Times New Roman" panose="02020603050405020304" pitchFamily="18" charset="0"/>
              </a:rPr>
              <a:t>ت</a:t>
            </a:r>
            <a:r>
              <a:rPr lang="ar-SA" altLang="en-US" sz="2400" dirty="0" smtClean="0">
                <a:solidFill>
                  <a:prstClr val="black"/>
                </a:solidFill>
                <a:latin typeface="Times New Roman" panose="02020603050405020304" pitchFamily="18" charset="0"/>
                <a:cs typeface="Times New Roman" panose="02020603050405020304" pitchFamily="18" charset="0"/>
              </a:rPr>
              <a:t>يار </a:t>
            </a:r>
            <a:r>
              <a:rPr lang="ar-SA" altLang="en-US" sz="2400" dirty="0">
                <a:solidFill>
                  <a:prstClr val="black"/>
                </a:solidFill>
                <a:latin typeface="Times New Roman" panose="02020603050405020304" pitchFamily="18" charset="0"/>
                <a:cs typeface="Times New Roman" panose="02020603050405020304" pitchFamily="18" charset="0"/>
              </a:rPr>
              <a:t>مشكلة البحث أهم المراحل وأكثرها صعوبة، حيث يستغرق تحديد المشكلة الكثير من الوقت والجهد، ويستلزم الإطلاع على مصادر عديدة، ومعرفة أن </a:t>
            </a:r>
            <a:r>
              <a:rPr lang="ar-SA" altLang="en-US" sz="2400" dirty="0" smtClean="0">
                <a:solidFill>
                  <a:prstClr val="black"/>
                </a:solidFill>
                <a:latin typeface="Times New Roman" panose="02020603050405020304" pitchFamily="18" charset="0"/>
                <a:cs typeface="Times New Roman" panose="02020603050405020304" pitchFamily="18" charset="0"/>
              </a:rPr>
              <a:t>ك</a:t>
            </a:r>
            <a:r>
              <a:rPr lang="ar-JO" altLang="en-US" sz="2400" dirty="0" smtClean="0">
                <a:solidFill>
                  <a:prstClr val="black"/>
                </a:solidFill>
                <a:latin typeface="Times New Roman" panose="02020603050405020304" pitchFamily="18" charset="0"/>
                <a:cs typeface="Times New Roman" panose="02020603050405020304" pitchFamily="18" charset="0"/>
              </a:rPr>
              <a:t>ا</a:t>
            </a:r>
            <a:r>
              <a:rPr lang="ar-SA" altLang="en-US" sz="2400" dirty="0" smtClean="0">
                <a:solidFill>
                  <a:prstClr val="black"/>
                </a:solidFill>
                <a:latin typeface="Times New Roman" panose="02020603050405020304" pitchFamily="18" charset="0"/>
                <a:cs typeface="Times New Roman" panose="02020603050405020304" pitchFamily="18" charset="0"/>
              </a:rPr>
              <a:t>نت </a:t>
            </a:r>
            <a:r>
              <a:rPr lang="ar-SA" altLang="en-US" sz="2400" dirty="0">
                <a:solidFill>
                  <a:prstClr val="black"/>
                </a:solidFill>
                <a:latin typeface="Times New Roman" panose="02020603050405020304" pitchFamily="18" charset="0"/>
                <a:cs typeface="Times New Roman" panose="02020603050405020304" pitchFamily="18" charset="0"/>
              </a:rPr>
              <a:t>المشكلة أصلية وجديدة وواقعية. كما يفكر الباحث العلمي بالعديد من </a:t>
            </a:r>
            <a:r>
              <a:rPr lang="ar-SA" altLang="en-US" sz="2400" dirty="0" smtClean="0">
                <a:solidFill>
                  <a:prstClr val="black"/>
                </a:solidFill>
                <a:latin typeface="Times New Roman" panose="02020603050405020304" pitchFamily="18" charset="0"/>
                <a:cs typeface="Times New Roman" panose="02020603050405020304" pitchFamily="18" charset="0"/>
              </a:rPr>
              <a:t>العوام</a:t>
            </a:r>
            <a:r>
              <a:rPr lang="ar-JO" altLang="en-US" sz="2400" dirty="0" smtClean="0">
                <a:solidFill>
                  <a:prstClr val="black"/>
                </a:solidFill>
                <a:latin typeface="Times New Roman" panose="02020603050405020304" pitchFamily="18" charset="0"/>
                <a:cs typeface="Times New Roman" panose="02020603050405020304" pitchFamily="18" charset="0"/>
              </a:rPr>
              <a:t>ل</a:t>
            </a:r>
            <a:r>
              <a:rPr lang="ar-SA" altLang="en-US" sz="2400" dirty="0" smtClean="0">
                <a:solidFill>
                  <a:prstClr val="black"/>
                </a:solidFill>
                <a:latin typeface="Times New Roman" panose="02020603050405020304" pitchFamily="18" charset="0"/>
                <a:cs typeface="Times New Roman" panose="02020603050405020304" pitchFamily="18" charset="0"/>
              </a:rPr>
              <a:t> </a:t>
            </a:r>
            <a:r>
              <a:rPr lang="ar-SA" altLang="en-US" sz="2400" dirty="0">
                <a:solidFill>
                  <a:prstClr val="black"/>
                </a:solidFill>
                <a:latin typeface="Times New Roman" panose="02020603050405020304" pitchFamily="18" charset="0"/>
                <a:cs typeface="Times New Roman" panose="02020603050405020304" pitchFamily="18" charset="0"/>
              </a:rPr>
              <a:t>الأخرى قبل تحديد مشكلة البحث ونلخصها في </a:t>
            </a:r>
            <a:r>
              <a:rPr lang="ar-SA" altLang="en-US" sz="2400" dirty="0" smtClean="0">
                <a:solidFill>
                  <a:prstClr val="black"/>
                </a:solidFill>
                <a:latin typeface="Times New Roman" panose="02020603050405020304" pitchFamily="18" charset="0"/>
                <a:cs typeface="Times New Roman" panose="02020603050405020304" pitchFamily="18" charset="0"/>
              </a:rPr>
              <a:t>التالي</a:t>
            </a:r>
            <a:r>
              <a:rPr lang="ar-JO" altLang="en-US" sz="2400" dirty="0" smtClean="0">
                <a:solidFill>
                  <a:prstClr val="black"/>
                </a:solidFill>
                <a:latin typeface="Times New Roman" panose="02020603050405020304" pitchFamily="18" charset="0"/>
                <a:cs typeface="Times New Roman" panose="02020603050405020304" pitchFamily="18" charset="0"/>
              </a:rPr>
              <a:t>:</a:t>
            </a:r>
          </a:p>
          <a:p>
            <a:pPr lvl="0" algn="justLow" rtl="1">
              <a:buClr>
                <a:srgbClr val="0AAED4"/>
              </a:buClr>
              <a:buSzPct val="135000"/>
              <a:defRPr/>
            </a:pPr>
            <a:endParaRPr lang="ar-JO" altLang="en-US" sz="2400" dirty="0" smtClean="0">
              <a:solidFill>
                <a:prstClr val="black"/>
              </a:solidFill>
              <a:latin typeface="Times New Roman" panose="02020603050405020304" pitchFamily="18" charset="0"/>
              <a:cs typeface="Times New Roman" panose="02020603050405020304" pitchFamily="18" charset="0"/>
            </a:endParaRPr>
          </a:p>
          <a:p>
            <a:pPr lvl="0" algn="justLow" rtl="1">
              <a:buClr>
                <a:srgbClr val="0AAED4"/>
              </a:buClr>
              <a:buSzPct val="135000"/>
              <a:defRPr/>
            </a:pPr>
            <a:r>
              <a:rPr lang="ar-SA" altLang="en-US" sz="2400" b="1" u="sng" dirty="0">
                <a:solidFill>
                  <a:prstClr val="black"/>
                </a:solidFill>
                <a:latin typeface="Times New Roman" panose="02020603050405020304" pitchFamily="18" charset="0"/>
                <a:cs typeface="Times New Roman" panose="02020603050405020304" pitchFamily="18" charset="0"/>
              </a:rPr>
              <a:t>معايير اختيار المشكلة</a:t>
            </a:r>
            <a:r>
              <a:rPr lang="ar-SA" altLang="en-US" sz="2400" b="1" u="sng" dirty="0" smtClean="0">
                <a:solidFill>
                  <a:prstClr val="black"/>
                </a:solidFill>
                <a:latin typeface="Times New Roman" panose="02020603050405020304" pitchFamily="18" charset="0"/>
                <a:cs typeface="Times New Roman" panose="02020603050405020304" pitchFamily="18" charset="0"/>
              </a:rPr>
              <a:t>:</a:t>
            </a:r>
            <a:endParaRPr lang="ar-JO" altLang="en-US" sz="2400" b="1" u="sng" dirty="0" smtClean="0">
              <a:solidFill>
                <a:prstClr val="black"/>
              </a:solidFill>
              <a:latin typeface="Times New Roman" panose="02020603050405020304" pitchFamily="18" charset="0"/>
              <a:cs typeface="Times New Roman" panose="02020603050405020304" pitchFamily="18" charset="0"/>
            </a:endParaRPr>
          </a:p>
          <a:p>
            <a:pPr lvl="0" algn="justLow" rtl="1">
              <a:buClr>
                <a:srgbClr val="0AAED4"/>
              </a:buClr>
              <a:buSzPct val="135000"/>
              <a:defRPr/>
            </a:pPr>
            <a:endParaRPr lang="ar-SA" altLang="en-US" sz="2400" dirty="0">
              <a:solidFill>
                <a:prstClr val="black"/>
              </a:solidFill>
              <a:latin typeface="Times New Roman" panose="02020603050405020304" pitchFamily="18" charset="0"/>
              <a:cs typeface="Times New Roman" panose="02020603050405020304" pitchFamily="18" charset="0"/>
            </a:endParaRPr>
          </a:p>
          <a:p>
            <a:pPr marL="342900" lvl="0" indent="-342900" algn="justLow" rtl="1">
              <a:buClr>
                <a:srgbClr val="0AAED4"/>
              </a:buClr>
              <a:buSzPct val="135000"/>
              <a:buFont typeface="Arial" panose="020B0604020202020204" pitchFamily="34" charset="0"/>
              <a:buChar char="•"/>
              <a:defRPr/>
            </a:pPr>
            <a:r>
              <a:rPr lang="ar-SA" altLang="en-US" sz="2400" dirty="0" smtClean="0">
                <a:solidFill>
                  <a:prstClr val="black"/>
                </a:solidFill>
                <a:latin typeface="Times New Roman" panose="02020603050405020304" pitchFamily="18" charset="0"/>
                <a:cs typeface="Times New Roman" panose="02020603050405020304" pitchFamily="18" charset="0"/>
              </a:rPr>
              <a:t>أن </a:t>
            </a:r>
            <a:r>
              <a:rPr lang="ar-SA" altLang="en-US" sz="2400" dirty="0">
                <a:solidFill>
                  <a:prstClr val="black"/>
                </a:solidFill>
                <a:latin typeface="Times New Roman" panose="02020603050405020304" pitchFamily="18" charset="0"/>
                <a:cs typeface="Times New Roman" panose="02020603050405020304" pitchFamily="18" charset="0"/>
              </a:rPr>
              <a:t>تشكل إضافة جديدة إلى المعرفة ، القيمة العلمية </a:t>
            </a:r>
            <a:r>
              <a:rPr lang="ar-SA" altLang="en-US" sz="2400" dirty="0" smtClean="0">
                <a:solidFill>
                  <a:prstClr val="black"/>
                </a:solidFill>
                <a:latin typeface="Times New Roman" panose="02020603050405020304" pitchFamily="18" charset="0"/>
                <a:cs typeface="Times New Roman" panose="02020603050405020304" pitchFamily="18" charset="0"/>
              </a:rPr>
              <a:t>للبحث</a:t>
            </a:r>
            <a:endParaRPr lang="ar-SA" altLang="en-US" sz="2400" dirty="0">
              <a:solidFill>
                <a:prstClr val="black"/>
              </a:solidFill>
              <a:latin typeface="Times New Roman" panose="02020603050405020304" pitchFamily="18" charset="0"/>
              <a:cs typeface="Times New Roman" panose="02020603050405020304" pitchFamily="18" charset="0"/>
            </a:endParaRPr>
          </a:p>
          <a:p>
            <a:pPr marL="342900" lvl="0" indent="-342900" algn="justLow" rtl="1">
              <a:buClr>
                <a:srgbClr val="0AAED4"/>
              </a:buClr>
              <a:buSzPct val="135000"/>
              <a:buFont typeface="Arial" panose="020B0604020202020204" pitchFamily="34" charset="0"/>
              <a:buChar char="•"/>
              <a:defRPr/>
            </a:pPr>
            <a:r>
              <a:rPr lang="ar-SA" altLang="en-US" sz="2400" dirty="0" smtClean="0">
                <a:solidFill>
                  <a:prstClr val="black"/>
                </a:solidFill>
                <a:latin typeface="Times New Roman" panose="02020603050405020304" pitchFamily="18" charset="0"/>
                <a:cs typeface="Times New Roman" panose="02020603050405020304" pitchFamily="18" charset="0"/>
              </a:rPr>
              <a:t>أن </a:t>
            </a:r>
            <a:r>
              <a:rPr lang="ar-SA" altLang="en-US" sz="2400" dirty="0">
                <a:solidFill>
                  <a:prstClr val="black"/>
                </a:solidFill>
                <a:latin typeface="Times New Roman" panose="02020603050405020304" pitchFamily="18" charset="0"/>
                <a:cs typeface="Times New Roman" panose="02020603050405020304" pitchFamily="18" charset="0"/>
              </a:rPr>
              <a:t>تكون مشكلة البحث جديدة ومهمة لمتغيرات العصر ، القيمة العملية </a:t>
            </a:r>
            <a:r>
              <a:rPr lang="ar-SA" altLang="en-US" sz="2400" dirty="0" smtClean="0">
                <a:solidFill>
                  <a:prstClr val="black"/>
                </a:solidFill>
                <a:latin typeface="Times New Roman" panose="02020603050405020304" pitchFamily="18" charset="0"/>
                <a:cs typeface="Times New Roman" panose="02020603050405020304" pitchFamily="18" charset="0"/>
              </a:rPr>
              <a:t>للبحث</a:t>
            </a:r>
            <a:endParaRPr lang="ar-SA" altLang="en-US" sz="2400" dirty="0">
              <a:solidFill>
                <a:prstClr val="black"/>
              </a:solidFill>
              <a:latin typeface="Times New Roman" panose="02020603050405020304" pitchFamily="18" charset="0"/>
              <a:cs typeface="Times New Roman" panose="02020603050405020304" pitchFamily="18" charset="0"/>
            </a:endParaRPr>
          </a:p>
          <a:p>
            <a:pPr marL="342900" lvl="0" indent="-342900" algn="justLow" rtl="1">
              <a:buClr>
                <a:srgbClr val="0AAED4"/>
              </a:buClr>
              <a:buSzPct val="135000"/>
              <a:buFont typeface="Arial" panose="020B0604020202020204" pitchFamily="34" charset="0"/>
              <a:buChar char="•"/>
              <a:defRPr/>
            </a:pPr>
            <a:r>
              <a:rPr lang="ar-SA" altLang="en-US" sz="2400" dirty="0" smtClean="0">
                <a:solidFill>
                  <a:prstClr val="black"/>
                </a:solidFill>
                <a:latin typeface="Times New Roman" panose="02020603050405020304" pitchFamily="18" charset="0"/>
                <a:cs typeface="Times New Roman" panose="02020603050405020304" pitchFamily="18" charset="0"/>
              </a:rPr>
              <a:t>أن </a:t>
            </a:r>
            <a:r>
              <a:rPr lang="ar-SA" altLang="en-US" sz="2400" dirty="0">
                <a:solidFill>
                  <a:prstClr val="black"/>
                </a:solidFill>
                <a:latin typeface="Times New Roman" panose="02020603050405020304" pitchFamily="18" charset="0"/>
                <a:cs typeface="Times New Roman" panose="02020603050405020304" pitchFamily="18" charset="0"/>
              </a:rPr>
              <a:t>تكون قابلة </a:t>
            </a:r>
            <a:r>
              <a:rPr lang="ar-SA" altLang="en-US" sz="2400" dirty="0" smtClean="0">
                <a:solidFill>
                  <a:prstClr val="black"/>
                </a:solidFill>
                <a:latin typeface="Times New Roman" panose="02020603050405020304" pitchFamily="18" charset="0"/>
                <a:cs typeface="Times New Roman" panose="02020603050405020304" pitchFamily="18" charset="0"/>
              </a:rPr>
              <a:t>للدراسة</a:t>
            </a:r>
            <a:endParaRPr kumimoji="0" lang="ar-SA"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2513149" y="1019069"/>
            <a:ext cx="6001263"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تحديد مشكلة البحث واختيار عنوان </a:t>
            </a:r>
            <a:r>
              <a:rPr lang="ar-EG" sz="2800" b="1" dirty="0" smtClean="0">
                <a:latin typeface="Times New Roman" panose="02020603050405020304" pitchFamily="18" charset="0"/>
                <a:cs typeface="Times New Roman" panose="02020603050405020304" pitchFamily="18" charset="0"/>
              </a:rPr>
              <a:t>البحث</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130004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buClr>
                <a:srgbClr val="0AAED4"/>
              </a:buClr>
              <a:buSzPct val="135000"/>
              <a:buFont typeface="Arial" panose="020B0604020202020204" pitchFamily="34" charset="0"/>
              <a:buChar char="•"/>
              <a:defRPr/>
            </a:pPr>
            <a:r>
              <a:rPr lang="ar-SA" altLang="en-US" sz="2400" dirty="0" smtClean="0">
                <a:solidFill>
                  <a:prstClr val="black"/>
                </a:solidFill>
                <a:latin typeface="Times New Roman" panose="02020603050405020304" pitchFamily="18" charset="0"/>
                <a:cs typeface="Times New Roman" panose="02020603050405020304" pitchFamily="18" charset="0"/>
              </a:rPr>
              <a:t> </a:t>
            </a:r>
            <a:r>
              <a:rPr lang="ar-SA" altLang="en-US" sz="2400" dirty="0">
                <a:solidFill>
                  <a:prstClr val="black"/>
                </a:solidFill>
                <a:latin typeface="Times New Roman" panose="02020603050405020304" pitchFamily="18" charset="0"/>
                <a:cs typeface="Times New Roman" panose="02020603050405020304" pitchFamily="18" charset="0"/>
              </a:rPr>
              <a:t>أن تكون مشكلة أصلية </a:t>
            </a:r>
            <a:r>
              <a:rPr lang="ar-SA" altLang="en-US" sz="2400" dirty="0" smtClean="0">
                <a:solidFill>
                  <a:prstClr val="black"/>
                </a:solidFill>
                <a:latin typeface="Times New Roman" panose="02020603050405020304" pitchFamily="18" charset="0"/>
                <a:cs typeface="Times New Roman" panose="02020603050405020304" pitchFamily="18" charset="0"/>
              </a:rPr>
              <a:t>وحقيقية</a:t>
            </a:r>
            <a:endParaRPr lang="ar-SA" altLang="en-US" sz="2400" dirty="0">
              <a:solidFill>
                <a:prstClr val="black"/>
              </a:solidFill>
              <a:latin typeface="Times New Roman" panose="02020603050405020304" pitchFamily="18" charset="0"/>
              <a:cs typeface="Times New Roman" panose="02020603050405020304" pitchFamily="18" charset="0"/>
            </a:endParaRPr>
          </a:p>
          <a:p>
            <a:pPr marL="342900" lvl="0" indent="-342900" algn="justLow" rtl="1">
              <a:lnSpc>
                <a:spcPct val="150000"/>
              </a:lnSpc>
              <a:buClr>
                <a:srgbClr val="0AAED4"/>
              </a:buClr>
              <a:buSzPct val="135000"/>
              <a:buFont typeface="Arial" panose="020B0604020202020204" pitchFamily="34" charset="0"/>
              <a:buChar char="•"/>
              <a:defRPr/>
            </a:pPr>
            <a:r>
              <a:rPr lang="ar-SA" altLang="en-US" sz="2400" dirty="0" smtClean="0">
                <a:solidFill>
                  <a:prstClr val="black"/>
                </a:solidFill>
                <a:latin typeface="Times New Roman" panose="02020603050405020304" pitchFamily="18" charset="0"/>
                <a:cs typeface="Times New Roman" panose="02020603050405020304" pitchFamily="18" charset="0"/>
              </a:rPr>
              <a:t>أن </a:t>
            </a:r>
            <a:r>
              <a:rPr lang="ar-SA" altLang="en-US" sz="2400" dirty="0">
                <a:solidFill>
                  <a:prstClr val="black"/>
                </a:solidFill>
                <a:latin typeface="Times New Roman" panose="02020603050405020304" pitchFamily="18" charset="0"/>
                <a:cs typeface="Times New Roman" panose="02020603050405020304" pitchFamily="18" charset="0"/>
              </a:rPr>
              <a:t>يملك الباحث القدرات المادية واللوجستية والزمنية لبحث </a:t>
            </a:r>
            <a:r>
              <a:rPr lang="ar-SA" altLang="en-US" sz="2400" dirty="0" smtClean="0">
                <a:solidFill>
                  <a:prstClr val="black"/>
                </a:solidFill>
                <a:latin typeface="Times New Roman" panose="02020603050405020304" pitchFamily="18" charset="0"/>
                <a:cs typeface="Times New Roman" panose="02020603050405020304" pitchFamily="18" charset="0"/>
              </a:rPr>
              <a:t>المشكلة</a:t>
            </a:r>
            <a:endParaRPr lang="ar-JO" altLang="en-US" sz="2400" dirty="0" smtClean="0">
              <a:solidFill>
                <a:prstClr val="black"/>
              </a:solidFill>
              <a:latin typeface="Times New Roman" panose="02020603050405020304" pitchFamily="18" charset="0"/>
              <a:cs typeface="Times New Roman" panose="02020603050405020304" pitchFamily="18" charset="0"/>
            </a:endParaRPr>
          </a:p>
          <a:p>
            <a:pPr marL="342900" lvl="0" indent="-342900" algn="justLow" rtl="1">
              <a:lnSpc>
                <a:spcPct val="150000"/>
              </a:lnSpc>
              <a:buClr>
                <a:srgbClr val="0AAED4"/>
              </a:buClr>
              <a:buSzPct val="135000"/>
              <a:buFont typeface="Arial" panose="020B0604020202020204" pitchFamily="34" charset="0"/>
              <a:buChar char="•"/>
              <a:defRPr/>
            </a:pPr>
            <a:r>
              <a:rPr lang="ar-SA" altLang="en-US" sz="2400" dirty="0" smtClean="0">
                <a:solidFill>
                  <a:prstClr val="black"/>
                </a:solidFill>
                <a:latin typeface="Times New Roman" panose="02020603050405020304" pitchFamily="18" charset="0"/>
                <a:cs typeface="Times New Roman" panose="02020603050405020304" pitchFamily="18" charset="0"/>
              </a:rPr>
              <a:t>أن </a:t>
            </a:r>
            <a:r>
              <a:rPr lang="ar-SA" altLang="en-US" sz="2400" dirty="0">
                <a:solidFill>
                  <a:prstClr val="black"/>
                </a:solidFill>
                <a:latin typeface="Times New Roman" panose="02020603050405020304" pitchFamily="18" charset="0"/>
                <a:cs typeface="Times New Roman" panose="02020603050405020304" pitchFamily="18" charset="0"/>
              </a:rPr>
              <a:t>تتوفر المصادر العلمية والأدوات اللازمة لعمل </a:t>
            </a:r>
            <a:r>
              <a:rPr lang="ar-SA" altLang="en-US" sz="2400" dirty="0" smtClean="0">
                <a:solidFill>
                  <a:prstClr val="black"/>
                </a:solidFill>
                <a:latin typeface="Times New Roman" panose="02020603050405020304" pitchFamily="18" charset="0"/>
                <a:cs typeface="Times New Roman" panose="02020603050405020304" pitchFamily="18" charset="0"/>
              </a:rPr>
              <a:t>البحث</a:t>
            </a:r>
            <a:endParaRPr lang="ar-SA" altLang="en-US" sz="2400" dirty="0">
              <a:solidFill>
                <a:prstClr val="black"/>
              </a:solidFill>
              <a:latin typeface="Times New Roman" panose="02020603050405020304" pitchFamily="18" charset="0"/>
              <a:cs typeface="Times New Roman" panose="02020603050405020304" pitchFamily="18" charset="0"/>
            </a:endParaRPr>
          </a:p>
          <a:p>
            <a:pPr marL="342900" lvl="0" indent="-342900" algn="justLow" rtl="1">
              <a:lnSpc>
                <a:spcPct val="150000"/>
              </a:lnSpc>
              <a:buClr>
                <a:srgbClr val="0AAED4"/>
              </a:buClr>
              <a:buSzPct val="135000"/>
              <a:buFont typeface="Arial" panose="020B0604020202020204" pitchFamily="34" charset="0"/>
              <a:buChar char="•"/>
              <a:defRPr/>
            </a:pPr>
            <a:r>
              <a:rPr lang="ar-SA" altLang="en-US" sz="2400" dirty="0" smtClean="0">
                <a:solidFill>
                  <a:prstClr val="black"/>
                </a:solidFill>
                <a:latin typeface="Times New Roman" panose="02020603050405020304" pitchFamily="18" charset="0"/>
                <a:cs typeface="Times New Roman" panose="02020603050405020304" pitchFamily="18" charset="0"/>
              </a:rPr>
              <a:t>أن </a:t>
            </a:r>
            <a:r>
              <a:rPr lang="ar-SA" altLang="en-US" sz="2400" dirty="0">
                <a:solidFill>
                  <a:prstClr val="black"/>
                </a:solidFill>
                <a:latin typeface="Times New Roman" panose="02020603050405020304" pitchFamily="18" charset="0"/>
                <a:cs typeface="Times New Roman" panose="02020603050405020304" pitchFamily="18" charset="0"/>
              </a:rPr>
              <a:t>لاتكون قد درست من شخص أخر ونم حلها إلا إذا كأن الغرض تطوير الحلول </a:t>
            </a:r>
            <a:r>
              <a:rPr lang="ar-SA" altLang="en-US" sz="2400" dirty="0" smtClean="0">
                <a:solidFill>
                  <a:prstClr val="black"/>
                </a:solidFill>
                <a:latin typeface="Times New Roman" panose="02020603050405020304" pitchFamily="18" charset="0"/>
                <a:cs typeface="Times New Roman" panose="02020603050405020304" pitchFamily="18" charset="0"/>
              </a:rPr>
              <a:t>السابقة</a:t>
            </a:r>
            <a:endParaRPr lang="ar-SA" altLang="en-US" sz="2400" dirty="0">
              <a:solidFill>
                <a:prstClr val="black"/>
              </a:solidFill>
              <a:latin typeface="Times New Roman" panose="02020603050405020304" pitchFamily="18" charset="0"/>
              <a:cs typeface="Times New Roman" panose="02020603050405020304" pitchFamily="18" charset="0"/>
            </a:endParaRPr>
          </a:p>
          <a:p>
            <a:pPr marL="342900" lvl="0" indent="-342900" algn="justLow" rtl="1">
              <a:lnSpc>
                <a:spcPct val="150000"/>
              </a:lnSpc>
              <a:buClr>
                <a:srgbClr val="0AAED4"/>
              </a:buClr>
              <a:buSzPct val="135000"/>
              <a:buFont typeface="Arial" panose="020B0604020202020204" pitchFamily="34" charset="0"/>
              <a:buChar char="•"/>
              <a:defRPr/>
            </a:pPr>
            <a:r>
              <a:rPr lang="ar-SA" altLang="en-US" sz="2400" dirty="0" smtClean="0">
                <a:solidFill>
                  <a:prstClr val="black"/>
                </a:solidFill>
                <a:latin typeface="Times New Roman" panose="02020603050405020304" pitchFamily="18" charset="0"/>
                <a:cs typeface="Times New Roman" panose="02020603050405020304" pitchFamily="18" charset="0"/>
              </a:rPr>
              <a:t>الإطلاع </a:t>
            </a:r>
            <a:r>
              <a:rPr lang="ar-SA" altLang="en-US" sz="2400" dirty="0">
                <a:solidFill>
                  <a:prstClr val="black"/>
                </a:solidFill>
                <a:latin typeface="Times New Roman" panose="02020603050405020304" pitchFamily="18" charset="0"/>
                <a:cs typeface="Times New Roman" panose="02020603050405020304" pitchFamily="18" charset="0"/>
              </a:rPr>
              <a:t>الواسع ومراجعة البحوث السابقة قبل بدء البحث في المشكلة .</a:t>
            </a:r>
          </a:p>
          <a:p>
            <a:pPr marL="342900" lvl="0" indent="-342900" algn="justLow" rtl="1">
              <a:lnSpc>
                <a:spcPct val="150000"/>
              </a:lnSpc>
              <a:buClr>
                <a:srgbClr val="0AAED4"/>
              </a:buClr>
              <a:buSzPct val="135000"/>
              <a:buFont typeface="Arial" panose="020B0604020202020204" pitchFamily="34" charset="0"/>
              <a:buChar char="•"/>
              <a:defRPr/>
            </a:pPr>
            <a:r>
              <a:rPr lang="ar-SA" altLang="en-US" sz="2400" dirty="0" smtClean="0">
                <a:solidFill>
                  <a:prstClr val="black"/>
                </a:solidFill>
                <a:latin typeface="Times New Roman" panose="02020603050405020304" pitchFamily="18" charset="0"/>
                <a:cs typeface="Times New Roman" panose="02020603050405020304" pitchFamily="18" charset="0"/>
              </a:rPr>
              <a:t>توقع </a:t>
            </a:r>
            <a:r>
              <a:rPr lang="ar-SA" altLang="en-US" sz="2400" dirty="0">
                <a:solidFill>
                  <a:prstClr val="black"/>
                </a:solidFill>
                <a:latin typeface="Times New Roman" panose="02020603050405020304" pitchFamily="18" charset="0"/>
                <a:cs typeface="Times New Roman" panose="02020603050405020304" pitchFamily="18" charset="0"/>
              </a:rPr>
              <a:t>ابعاد البحث والنتائج المتوقعة</a:t>
            </a:r>
          </a:p>
          <a:p>
            <a:pPr marL="342900" lvl="0" indent="-342900" algn="justLow" rtl="1">
              <a:lnSpc>
                <a:spcPct val="150000"/>
              </a:lnSpc>
              <a:buClr>
                <a:srgbClr val="0AAED4"/>
              </a:buClr>
              <a:buSzPct val="135000"/>
              <a:buFont typeface="Arial" panose="020B0604020202020204" pitchFamily="34" charset="0"/>
              <a:buChar char="•"/>
              <a:defRPr/>
            </a:pPr>
            <a:r>
              <a:rPr lang="ar-SA" altLang="en-US" sz="2400" dirty="0" smtClean="0">
                <a:solidFill>
                  <a:prstClr val="black"/>
                </a:solidFill>
                <a:latin typeface="Times New Roman" panose="02020603050405020304" pitchFamily="18" charset="0"/>
                <a:cs typeface="Times New Roman" panose="02020603050405020304" pitchFamily="18" charset="0"/>
              </a:rPr>
              <a:t>تحديد </a:t>
            </a:r>
            <a:r>
              <a:rPr lang="ar-SA" altLang="en-US" sz="2400" dirty="0">
                <a:solidFill>
                  <a:prstClr val="black"/>
                </a:solidFill>
                <a:latin typeface="Times New Roman" panose="02020603050405020304" pitchFamily="18" charset="0"/>
                <a:cs typeface="Times New Roman" panose="02020603050405020304" pitchFamily="18" charset="0"/>
              </a:rPr>
              <a:t>المستفيدين من البحث والحاجة إلى عمله</a:t>
            </a:r>
            <a:endParaRPr kumimoji="0" lang="ar-SA"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2513149" y="1019069"/>
            <a:ext cx="6001263"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تحديد مشكلة البحث واختيار عنوان </a:t>
            </a:r>
            <a:r>
              <a:rPr lang="ar-EG" sz="2800" b="1" dirty="0" smtClean="0">
                <a:latin typeface="Times New Roman" panose="02020603050405020304" pitchFamily="18" charset="0"/>
                <a:cs typeface="Times New Roman" panose="02020603050405020304" pitchFamily="18" charset="0"/>
              </a:rPr>
              <a:t>البحث</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08442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p:txBody>
          <a:bodyPr/>
          <a:lstStyle/>
          <a:p>
            <a:pPr algn="ctr"/>
            <a:r>
              <a:rPr lang="ar-JO" b="1" dirty="0" smtClean="0">
                <a:latin typeface="Sakkal Majalla" panose="02000000000000000000" pitchFamily="2" charset="-78"/>
              </a:rPr>
              <a:t>معايير اختيار مشكلة البحث</a:t>
            </a:r>
            <a:endParaRPr lang="en-US" dirty="0">
              <a:latin typeface="Sakkal Majalla" panose="02000000000000000000" pitchFamily="2" charset="-78"/>
            </a:endParaRPr>
          </a:p>
        </p:txBody>
      </p:sp>
      <p:pic>
        <p:nvPicPr>
          <p:cNvPr id="4" name="Graphic 21">
            <a:extLst>
              <a:ext uri="{FF2B5EF4-FFF2-40B4-BE49-F238E27FC236}">
                <a16:creationId xmlns:a16="http://schemas.microsoft.com/office/drawing/2014/main" id="{766CC280-DA33-294E-51FB-785CC459FF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BF3FED16-8294-1520-D309-53A638291D9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Picture 6"/>
          <p:cNvPicPr>
            <a:picLocks noChangeAspect="1"/>
          </p:cNvPicPr>
          <p:nvPr/>
        </p:nvPicPr>
        <p:blipFill>
          <a:blip r:embed="rId3"/>
          <a:stretch>
            <a:fillRect/>
          </a:stretch>
        </p:blipFill>
        <p:spPr>
          <a:xfrm>
            <a:off x="2158585" y="1852613"/>
            <a:ext cx="7629992" cy="4038521"/>
          </a:xfrm>
          <a:prstGeom prst="rect">
            <a:avLst/>
          </a:prstGeom>
        </p:spPr>
      </p:pic>
    </p:spTree>
    <p:extLst>
      <p:ext uri="{BB962C8B-B14F-4D97-AF65-F5344CB8AC3E}">
        <p14:creationId xmlns:p14="http://schemas.microsoft.com/office/powerpoint/2010/main" val="216398841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buClr>
                <a:srgbClr val="0AAED4"/>
              </a:buClr>
              <a:buSzPct val="135000"/>
              <a:buFont typeface="Arial" panose="020B0604020202020204" pitchFamily="34" charset="0"/>
              <a:buChar char="•"/>
              <a:defRPr/>
            </a:pPr>
            <a:r>
              <a:rPr lang="ar-JO" altLang="en-US" sz="2400" b="1" dirty="0" smtClean="0">
                <a:solidFill>
                  <a:prstClr val="black"/>
                </a:solidFill>
                <a:latin typeface="Times New Roman" panose="02020603050405020304" pitchFamily="18" charset="0"/>
                <a:cs typeface="Times New Roman" panose="02020603050405020304" pitchFamily="18" charset="0"/>
              </a:rPr>
              <a:t>المعايير الذاتية</a:t>
            </a:r>
          </a:p>
          <a:p>
            <a:pPr lvl="0" algn="justLow" rtl="1">
              <a:lnSpc>
                <a:spcPct val="150000"/>
              </a:lnSpc>
              <a:buClr>
                <a:srgbClr val="0AAED4"/>
              </a:buClr>
              <a:buSzPct val="135000"/>
              <a:defRPr/>
            </a:pPr>
            <a:r>
              <a:rPr lang="ar-SA" altLang="en-US" sz="2400" dirty="0">
                <a:solidFill>
                  <a:prstClr val="black"/>
                </a:solidFill>
                <a:latin typeface="Times New Roman" panose="02020603050405020304" pitchFamily="18" charset="0"/>
                <a:cs typeface="Times New Roman" panose="02020603050405020304" pitchFamily="18" charset="0"/>
              </a:rPr>
              <a:t>ترتبط المعايير الذاتية بشخصية الباحث وخبرته، وإمكانياته وميوله؛ لأن الباحث لن يتمكن من معالجة المشكلة في حالة عدم توافر الإمكانيات اللازمة لحلها، بالإضافة إلى مدى قدرة الباحث العلمية والمهارية اللازمة لتنفيذ بحثه، كما أنها تتطلب جمع المعلومات من الكتب والمراجع العلمية والحصول على </a:t>
            </a:r>
            <a:r>
              <a:rPr lang="ar-SA" altLang="en-US" sz="2400" dirty="0" smtClean="0">
                <a:solidFill>
                  <a:prstClr val="black"/>
                </a:solidFill>
                <a:latin typeface="Times New Roman" panose="02020603050405020304" pitchFamily="18" charset="0"/>
                <a:cs typeface="Times New Roman" panose="02020603050405020304" pitchFamily="18" charset="0"/>
              </a:rPr>
              <a:t>المساعدات</a:t>
            </a:r>
            <a:r>
              <a:rPr lang="ar-JO" altLang="en-US" sz="2400" dirty="0" smtClean="0">
                <a:solidFill>
                  <a:prstClr val="black"/>
                </a:solidFill>
                <a:latin typeface="Times New Roman" panose="02020603050405020304" pitchFamily="18" charset="0"/>
                <a:cs typeface="Times New Roman" panose="02020603050405020304" pitchFamily="18" charset="0"/>
              </a:rPr>
              <a:t>.</a:t>
            </a:r>
          </a:p>
          <a:p>
            <a:pPr marL="342900" lvl="0" indent="-342900" algn="justLow" rtl="1">
              <a:lnSpc>
                <a:spcPct val="150000"/>
              </a:lnSpc>
              <a:buClr>
                <a:srgbClr val="0AAED4"/>
              </a:buClr>
              <a:buSzPct val="135000"/>
              <a:buFont typeface="Arial" panose="020B0604020202020204" pitchFamily="34" charset="0"/>
              <a:buChar char="•"/>
              <a:defRPr/>
            </a:pPr>
            <a:r>
              <a:rPr kumimoji="0" lang="ar-JO" altLang="en-US" sz="24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المعايير الاجتماعية</a:t>
            </a:r>
          </a:p>
          <a:p>
            <a:pPr lvl="0" algn="justLow" rtl="1">
              <a:lnSpc>
                <a:spcPct val="150000"/>
              </a:lnSpc>
              <a:buClr>
                <a:srgbClr val="0AAED4"/>
              </a:buClr>
              <a:buSzPct val="135000"/>
              <a:defRPr/>
            </a:pPr>
            <a:r>
              <a:rPr lang="ar-SA" altLang="en-US" sz="2400" dirty="0">
                <a:solidFill>
                  <a:prstClr val="black"/>
                </a:solidFill>
                <a:latin typeface="Times New Roman" panose="02020603050405020304" pitchFamily="18" charset="0"/>
                <a:cs typeface="Times New Roman" panose="02020603050405020304" pitchFamily="18" charset="0"/>
              </a:rPr>
              <a:t>ترتبط هذه المعايير بمدى أهمية المشكلة التي قام الباحث بإختيارها، والفائدة العلمية التي تعود علي الباحث من تطبيق هذه المشكلة، ومدى مساهمة البحث في تقدم المعرفة، وهل سيساهم في </a:t>
            </a:r>
            <a:r>
              <a:rPr lang="ar-SA" altLang="en-US" sz="2400" dirty="0" smtClean="0">
                <a:solidFill>
                  <a:prstClr val="black"/>
                </a:solidFill>
                <a:latin typeface="Times New Roman" panose="02020603050405020304" pitchFamily="18" charset="0"/>
                <a:cs typeface="Times New Roman" panose="02020603050405020304" pitchFamily="18" charset="0"/>
              </a:rPr>
              <a:t>تقدم</a:t>
            </a:r>
            <a:r>
              <a:rPr lang="ar-JO" altLang="en-US" sz="2400" dirty="0">
                <a:solidFill>
                  <a:prstClr val="black"/>
                </a:solidFill>
                <a:latin typeface="Times New Roman" panose="02020603050405020304" pitchFamily="18" charset="0"/>
                <a:cs typeface="Times New Roman" panose="02020603050405020304" pitchFamily="18" charset="0"/>
              </a:rPr>
              <a:t> </a:t>
            </a:r>
            <a:r>
              <a:rPr lang="ar-JO" altLang="en-US" sz="2400" dirty="0" smtClean="0">
                <a:solidFill>
                  <a:prstClr val="black"/>
                </a:solidFill>
                <a:latin typeface="Times New Roman" panose="02020603050405020304" pitchFamily="18" charset="0"/>
                <a:cs typeface="Times New Roman" panose="02020603050405020304" pitchFamily="18" charset="0"/>
              </a:rPr>
              <a:t>المعرفة عن الوصول الى النتائج ام لا؟.</a:t>
            </a:r>
            <a:endParaRPr kumimoji="0" lang="ar-SA"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2513149" y="1019069"/>
            <a:ext cx="6001263"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تحديد مشكلة البحث واختيار عنوان </a:t>
            </a:r>
            <a:r>
              <a:rPr lang="ar-EG" sz="2800" b="1" dirty="0" smtClean="0">
                <a:latin typeface="Times New Roman" panose="02020603050405020304" pitchFamily="18" charset="0"/>
                <a:cs typeface="Times New Roman" panose="02020603050405020304" pitchFamily="18" charset="0"/>
              </a:rPr>
              <a:t>البحث</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25438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buClr>
                <a:srgbClr val="0AAED4"/>
              </a:buClr>
              <a:buSzPct val="135000"/>
              <a:defRPr/>
            </a:pPr>
            <a:r>
              <a:rPr lang="ar-JO" altLang="en-US" sz="2400" dirty="0" smtClean="0">
                <a:solidFill>
                  <a:prstClr val="black"/>
                </a:solidFill>
                <a:latin typeface="Times New Roman" panose="02020603050405020304" pitchFamily="18" charset="0"/>
                <a:cs typeface="Times New Roman" panose="02020603050405020304" pitchFamily="18" charset="0"/>
              </a:rPr>
              <a:t>بعد تحديد المشكلة يتم صياغة عنوان البحث بطريقة مناسبة لمشكلة الدراسة وعند اختيار عنوان البحث يجب </a:t>
            </a:r>
            <a:r>
              <a:rPr lang="ar-SA" altLang="en-US" sz="2400" dirty="0" smtClean="0">
                <a:solidFill>
                  <a:prstClr val="black"/>
                </a:solidFill>
                <a:latin typeface="Times New Roman" panose="02020603050405020304" pitchFamily="18" charset="0"/>
                <a:cs typeface="Times New Roman" panose="02020603050405020304" pitchFamily="18" charset="0"/>
              </a:rPr>
              <a:t>على </a:t>
            </a:r>
            <a:r>
              <a:rPr lang="ar-SA" altLang="en-US" sz="2400" dirty="0">
                <a:solidFill>
                  <a:prstClr val="black"/>
                </a:solidFill>
                <a:latin typeface="Times New Roman" panose="02020603050405020304" pitchFamily="18" charset="0"/>
                <a:cs typeface="Times New Roman" panose="02020603050405020304" pitchFamily="18" charset="0"/>
              </a:rPr>
              <a:t>الباحث تجنب المواضيع التالية </a:t>
            </a:r>
            <a:r>
              <a:rPr lang="ar-SA" altLang="en-US" sz="2400" dirty="0" smtClean="0">
                <a:solidFill>
                  <a:prstClr val="black"/>
                </a:solidFill>
                <a:latin typeface="Times New Roman" panose="02020603050405020304" pitchFamily="18" charset="0"/>
                <a:cs typeface="Times New Roman" panose="02020603050405020304" pitchFamily="18" charset="0"/>
              </a:rPr>
              <a:t>:</a:t>
            </a:r>
            <a:endParaRPr lang="ar-JO" altLang="en-US" sz="2400" dirty="0" smtClean="0">
              <a:solidFill>
                <a:prstClr val="black"/>
              </a:solidFill>
              <a:latin typeface="Times New Roman" panose="02020603050405020304" pitchFamily="18" charset="0"/>
              <a:cs typeface="Times New Roman" panose="02020603050405020304" pitchFamily="18" charset="0"/>
            </a:endParaRPr>
          </a:p>
          <a:p>
            <a:pPr lvl="0" algn="justLow" rtl="1">
              <a:buClr>
                <a:srgbClr val="0AAED4"/>
              </a:buClr>
              <a:buSzPct val="135000"/>
              <a:defRPr/>
            </a:pPr>
            <a:endParaRPr lang="ar-SA" altLang="en-US" sz="2400" dirty="0">
              <a:solidFill>
                <a:prstClr val="black"/>
              </a:solidFill>
              <a:latin typeface="Times New Roman" panose="02020603050405020304" pitchFamily="18" charset="0"/>
              <a:cs typeface="Times New Roman" panose="02020603050405020304" pitchFamily="18" charset="0"/>
            </a:endParaRPr>
          </a:p>
          <a:p>
            <a:pPr marL="342900" lvl="0" indent="-342900" algn="justLow" rtl="1">
              <a:buClr>
                <a:srgbClr val="0AAED4"/>
              </a:buClr>
              <a:buSzPct val="135000"/>
              <a:buFont typeface="Arial" panose="020B0604020202020204" pitchFamily="34" charset="0"/>
              <a:buChar char="•"/>
              <a:defRPr/>
            </a:pPr>
            <a:r>
              <a:rPr lang="ar-SA" altLang="en-US" sz="2400" dirty="0" smtClean="0">
                <a:solidFill>
                  <a:prstClr val="black"/>
                </a:solidFill>
                <a:latin typeface="Times New Roman" panose="02020603050405020304" pitchFamily="18" charset="0"/>
                <a:cs typeface="Times New Roman" panose="02020603050405020304" pitchFamily="18" charset="0"/>
              </a:rPr>
              <a:t>مواضيع </a:t>
            </a:r>
            <a:r>
              <a:rPr lang="ar-SA" altLang="en-US" sz="2400" dirty="0">
                <a:solidFill>
                  <a:prstClr val="black"/>
                </a:solidFill>
                <a:latin typeface="Times New Roman" panose="02020603050405020304" pitchFamily="18" charset="0"/>
                <a:cs typeface="Times New Roman" panose="02020603050405020304" pitchFamily="18" charset="0"/>
              </a:rPr>
              <a:t>يكثر الجدل </a:t>
            </a:r>
            <a:r>
              <a:rPr lang="ar-SA" altLang="en-US" sz="2400" dirty="0" smtClean="0">
                <a:solidFill>
                  <a:prstClr val="black"/>
                </a:solidFill>
                <a:latin typeface="Times New Roman" panose="02020603050405020304" pitchFamily="18" charset="0"/>
                <a:cs typeface="Times New Roman" panose="02020603050405020304" pitchFamily="18" charset="0"/>
              </a:rPr>
              <a:t>حولها</a:t>
            </a:r>
            <a:endParaRPr lang="ar-SA" altLang="en-US" sz="2400" dirty="0">
              <a:solidFill>
                <a:prstClr val="black"/>
              </a:solidFill>
              <a:latin typeface="Times New Roman" panose="02020603050405020304" pitchFamily="18" charset="0"/>
              <a:cs typeface="Times New Roman" panose="02020603050405020304" pitchFamily="18" charset="0"/>
            </a:endParaRPr>
          </a:p>
          <a:p>
            <a:pPr marL="342900" lvl="0" indent="-342900" algn="justLow" rtl="1">
              <a:buClr>
                <a:srgbClr val="0AAED4"/>
              </a:buClr>
              <a:buSzPct val="135000"/>
              <a:buFont typeface="Arial" panose="020B0604020202020204" pitchFamily="34" charset="0"/>
              <a:buChar char="•"/>
              <a:defRPr/>
            </a:pPr>
            <a:r>
              <a:rPr lang="ar-SA" altLang="en-US" sz="2400" dirty="0" smtClean="0">
                <a:solidFill>
                  <a:prstClr val="black"/>
                </a:solidFill>
                <a:latin typeface="Times New Roman" panose="02020603050405020304" pitchFamily="18" charset="0"/>
                <a:cs typeface="Times New Roman" panose="02020603050405020304" pitchFamily="18" charset="0"/>
              </a:rPr>
              <a:t>مواضيع </a:t>
            </a:r>
            <a:r>
              <a:rPr lang="ar-SA" altLang="en-US" sz="2400" dirty="0">
                <a:solidFill>
                  <a:prstClr val="black"/>
                </a:solidFill>
                <a:latin typeface="Times New Roman" panose="02020603050405020304" pitchFamily="18" charset="0"/>
                <a:cs typeface="Times New Roman" panose="02020603050405020304" pitchFamily="18" charset="0"/>
              </a:rPr>
              <a:t>معقدة </a:t>
            </a:r>
            <a:r>
              <a:rPr lang="ar-SA" altLang="en-US" sz="2400" dirty="0" smtClean="0">
                <a:solidFill>
                  <a:prstClr val="black"/>
                </a:solidFill>
                <a:latin typeface="Times New Roman" panose="02020603050405020304" pitchFamily="18" charset="0"/>
                <a:cs typeface="Times New Roman" panose="02020603050405020304" pitchFamily="18" charset="0"/>
              </a:rPr>
              <a:t>ومبهمة</a:t>
            </a:r>
            <a:endParaRPr lang="ar-SA" altLang="en-US" sz="2400" dirty="0">
              <a:solidFill>
                <a:prstClr val="black"/>
              </a:solidFill>
              <a:latin typeface="Times New Roman" panose="02020603050405020304" pitchFamily="18" charset="0"/>
              <a:cs typeface="Times New Roman" panose="02020603050405020304" pitchFamily="18" charset="0"/>
            </a:endParaRPr>
          </a:p>
          <a:p>
            <a:pPr marL="342900" lvl="0" indent="-342900" algn="justLow" rtl="1">
              <a:buClr>
                <a:srgbClr val="0AAED4"/>
              </a:buClr>
              <a:buSzPct val="135000"/>
              <a:buFont typeface="Arial" panose="020B0604020202020204" pitchFamily="34" charset="0"/>
              <a:buChar char="•"/>
              <a:defRPr/>
            </a:pPr>
            <a:r>
              <a:rPr lang="ar-SA" altLang="en-US" sz="2400" dirty="0" smtClean="0">
                <a:solidFill>
                  <a:prstClr val="black"/>
                </a:solidFill>
                <a:latin typeface="Times New Roman" panose="02020603050405020304" pitchFamily="18" charset="0"/>
                <a:cs typeface="Times New Roman" panose="02020603050405020304" pitchFamily="18" charset="0"/>
              </a:rPr>
              <a:t>مواضيع </a:t>
            </a:r>
            <a:r>
              <a:rPr lang="ar-SA" altLang="en-US" sz="2400" dirty="0">
                <a:solidFill>
                  <a:prstClr val="black"/>
                </a:solidFill>
                <a:latin typeface="Times New Roman" panose="02020603050405020304" pitchFamily="18" charset="0"/>
                <a:cs typeface="Times New Roman" panose="02020603050405020304" pitchFamily="18" charset="0"/>
              </a:rPr>
              <a:t>واسعاً جداً ولا يمكن </a:t>
            </a:r>
            <a:r>
              <a:rPr lang="ar-SA" altLang="en-US" sz="2400" dirty="0" smtClean="0">
                <a:solidFill>
                  <a:prstClr val="black"/>
                </a:solidFill>
                <a:latin typeface="Times New Roman" panose="02020603050405020304" pitchFamily="18" charset="0"/>
                <a:cs typeface="Times New Roman" panose="02020603050405020304" pitchFamily="18" charset="0"/>
              </a:rPr>
              <a:t>قياسها</a:t>
            </a:r>
            <a:endParaRPr lang="ar-SA" altLang="en-US" sz="2400" dirty="0">
              <a:solidFill>
                <a:prstClr val="black"/>
              </a:solidFill>
              <a:latin typeface="Times New Roman" panose="02020603050405020304" pitchFamily="18" charset="0"/>
              <a:cs typeface="Times New Roman" panose="02020603050405020304" pitchFamily="18" charset="0"/>
            </a:endParaRPr>
          </a:p>
          <a:p>
            <a:pPr marL="342900" lvl="0" indent="-342900" algn="justLow" rtl="1">
              <a:buClr>
                <a:srgbClr val="0AAED4"/>
              </a:buClr>
              <a:buSzPct val="135000"/>
              <a:buFont typeface="Arial" panose="020B0604020202020204" pitchFamily="34" charset="0"/>
              <a:buChar char="•"/>
              <a:defRPr/>
            </a:pPr>
            <a:r>
              <a:rPr lang="ar-SA" altLang="en-US" sz="2400" dirty="0" smtClean="0">
                <a:solidFill>
                  <a:prstClr val="black"/>
                </a:solidFill>
                <a:latin typeface="Times New Roman" panose="02020603050405020304" pitchFamily="18" charset="0"/>
                <a:cs typeface="Times New Roman" panose="02020603050405020304" pitchFamily="18" charset="0"/>
              </a:rPr>
              <a:t>مواضيع </a:t>
            </a:r>
            <a:r>
              <a:rPr lang="ar-SA" altLang="en-US" sz="2400" dirty="0">
                <a:solidFill>
                  <a:prstClr val="black"/>
                </a:solidFill>
                <a:latin typeface="Times New Roman" panose="02020603050405020304" pitchFamily="18" charset="0"/>
                <a:cs typeface="Times New Roman" panose="02020603050405020304" pitchFamily="18" charset="0"/>
              </a:rPr>
              <a:t>مستهلكة </a:t>
            </a:r>
            <a:r>
              <a:rPr lang="ar-SA" altLang="en-US" sz="2400" dirty="0" smtClean="0">
                <a:solidFill>
                  <a:prstClr val="black"/>
                </a:solidFill>
                <a:latin typeface="Times New Roman" panose="02020603050405020304" pitchFamily="18" charset="0"/>
                <a:cs typeface="Times New Roman" panose="02020603050405020304" pitchFamily="18" charset="0"/>
              </a:rPr>
              <a:t>بحثيا   </a:t>
            </a:r>
          </a:p>
          <a:p>
            <a:pPr marL="342900" lvl="0" indent="-342900" algn="justLow" rtl="1">
              <a:buClr>
                <a:srgbClr val="0AAED4"/>
              </a:buClr>
              <a:buSzPct val="135000"/>
              <a:buFont typeface="Arial" panose="020B0604020202020204" pitchFamily="34" charset="0"/>
              <a:buChar char="•"/>
              <a:defRPr/>
            </a:pPr>
            <a:r>
              <a:rPr lang="ar-SA" altLang="en-US" sz="2400" dirty="0" smtClean="0">
                <a:solidFill>
                  <a:prstClr val="black"/>
                </a:solidFill>
                <a:latin typeface="Times New Roman" panose="02020603050405020304" pitchFamily="18" charset="0"/>
                <a:cs typeface="Times New Roman" panose="02020603050405020304" pitchFamily="18" charset="0"/>
              </a:rPr>
              <a:t>مواضيع </a:t>
            </a:r>
            <a:r>
              <a:rPr lang="ar-SA" altLang="en-US" sz="2400" dirty="0">
                <a:solidFill>
                  <a:prstClr val="black"/>
                </a:solidFill>
                <a:latin typeface="Times New Roman" panose="02020603050405020304" pitchFamily="18" charset="0"/>
                <a:cs typeface="Times New Roman" panose="02020603050405020304" pitchFamily="18" charset="0"/>
              </a:rPr>
              <a:t>يصعب حصول المادة العلمية له  </a:t>
            </a:r>
          </a:p>
          <a:p>
            <a:pPr marL="342900" lvl="0" indent="-342900" algn="justLow" rtl="1">
              <a:buClr>
                <a:srgbClr val="0AAED4"/>
              </a:buClr>
              <a:buSzPct val="135000"/>
              <a:buFont typeface="Arial" panose="020B0604020202020204" pitchFamily="34" charset="0"/>
              <a:buChar char="•"/>
              <a:defRPr/>
            </a:pPr>
            <a:r>
              <a:rPr lang="ar-SA" altLang="en-US" sz="2400" dirty="0" smtClean="0">
                <a:solidFill>
                  <a:prstClr val="black"/>
                </a:solidFill>
                <a:latin typeface="Times New Roman" panose="02020603050405020304" pitchFamily="18" charset="0"/>
                <a:cs typeface="Times New Roman" panose="02020603050405020304" pitchFamily="18" charset="0"/>
              </a:rPr>
              <a:t>مواضيع </a:t>
            </a:r>
            <a:r>
              <a:rPr lang="ar-SA" altLang="en-US" sz="2400" dirty="0">
                <a:solidFill>
                  <a:prstClr val="black"/>
                </a:solidFill>
                <a:latin typeface="Times New Roman" panose="02020603050405020304" pitchFamily="18" charset="0"/>
                <a:cs typeface="Times New Roman" panose="02020603050405020304" pitchFamily="18" charset="0"/>
              </a:rPr>
              <a:t>غير ممكن عملها </a:t>
            </a:r>
            <a:r>
              <a:rPr lang="ar-SA" altLang="en-US" sz="2400" dirty="0" smtClean="0">
                <a:solidFill>
                  <a:prstClr val="black"/>
                </a:solidFill>
                <a:latin typeface="Times New Roman" panose="02020603050405020304" pitchFamily="18" charset="0"/>
                <a:cs typeface="Times New Roman" panose="02020603050405020304" pitchFamily="18" charset="0"/>
              </a:rPr>
              <a:t>لوجستي</a:t>
            </a:r>
            <a:r>
              <a:rPr lang="ar-JO" altLang="en-US" sz="2400" dirty="0" smtClean="0">
                <a:solidFill>
                  <a:prstClr val="black"/>
                </a:solidFill>
                <a:latin typeface="Times New Roman" panose="02020603050405020304" pitchFamily="18" charset="0"/>
                <a:cs typeface="Times New Roman" panose="02020603050405020304" pitchFamily="18" charset="0"/>
              </a:rPr>
              <a:t>ا</a:t>
            </a:r>
            <a:endParaRPr kumimoji="0" lang="ar-SA"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2513149" y="1019069"/>
            <a:ext cx="6001263"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تحديد مشكلة البحث واختيار عنوان </a:t>
            </a:r>
            <a:r>
              <a:rPr lang="ar-EG" sz="2800" b="1" dirty="0" smtClean="0">
                <a:latin typeface="Times New Roman" panose="02020603050405020304" pitchFamily="18" charset="0"/>
                <a:cs typeface="Times New Roman" panose="02020603050405020304" pitchFamily="18" charset="0"/>
              </a:rPr>
              <a:t>البحث</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276136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JO" sz="2400" dirty="0">
                <a:solidFill>
                  <a:prstClr val="black"/>
                </a:solidFill>
                <a:cs typeface="Times New Roman" panose="02020603050405020304" pitchFamily="18" charset="0"/>
              </a:rPr>
              <a:t>مهارات جمع </a:t>
            </a:r>
            <a:r>
              <a:rPr lang="ar-JO" sz="2400" dirty="0" smtClean="0">
                <a:solidFill>
                  <a:prstClr val="black"/>
                </a:solidFill>
                <a:cs typeface="Times New Roman" panose="02020603050405020304" pitchFamily="18" charset="0"/>
              </a:rPr>
              <a:t>البيانات ومراجعة الدراسات السابقة </a:t>
            </a:r>
            <a:r>
              <a:rPr lang="ar-JO" sz="2400" dirty="0">
                <a:solidFill>
                  <a:prstClr val="black"/>
                </a:solidFill>
                <a:cs typeface="Times New Roman" panose="02020603050405020304" pitchFamily="18" charset="0"/>
              </a:rPr>
              <a:t>يقصد بها القدرة الذهنية والتطبيقية التي يتحلى بها الباحث للوصول إلى المعلومات الدقيقة والهامة من المصادر المختلفة. وهذه المهارات نوجزها فيما يلي من نقاط:</a:t>
            </a:r>
          </a:p>
          <a:p>
            <a:pPr lvl="0" algn="just" rtl="1">
              <a:defRPr/>
            </a:pPr>
            <a:endParaRPr lang="ar-JO" sz="2400" dirty="0">
              <a:solidFill>
                <a:prstClr val="black"/>
              </a:solidFill>
              <a:cs typeface="Times New Roman" panose="02020603050405020304" pitchFamily="18" charset="0"/>
            </a:endParaRPr>
          </a:p>
          <a:p>
            <a:pPr marL="457200" lvl="0" indent="-457200" algn="just" rtl="1">
              <a:buFont typeface="+mj-lt"/>
              <a:buAutoNum type="arabicPeriod"/>
              <a:defRPr/>
            </a:pPr>
            <a:r>
              <a:rPr lang="ar-JO" sz="2400" dirty="0">
                <a:solidFill>
                  <a:prstClr val="black"/>
                </a:solidFill>
                <a:cs typeface="Times New Roman" panose="02020603050405020304" pitchFamily="18" charset="0"/>
              </a:rPr>
              <a:t>أفضلية الطبعة الأحدث: الكثير من الكتب والاصدارات </a:t>
            </a:r>
            <a:r>
              <a:rPr lang="ar-JO" sz="2400" dirty="0" smtClean="0">
                <a:solidFill>
                  <a:prstClr val="black"/>
                </a:solidFill>
                <a:cs typeface="Times New Roman" panose="02020603050405020304" pitchFamily="18" charset="0"/>
              </a:rPr>
              <a:t>العلمية والدراسات السابقة </a:t>
            </a:r>
            <a:r>
              <a:rPr lang="ar-JO" sz="2400" dirty="0">
                <a:solidFill>
                  <a:prstClr val="black"/>
                </a:solidFill>
                <a:cs typeface="Times New Roman" panose="02020603050405020304" pitchFamily="18" charset="0"/>
              </a:rPr>
              <a:t>يكون لها طبعات عدة يجري التعديل البسيط على كل طبعة </a:t>
            </a:r>
            <a:r>
              <a:rPr lang="ar-JO" sz="2400" dirty="0" smtClean="0">
                <a:solidFill>
                  <a:prstClr val="black"/>
                </a:solidFill>
                <a:cs typeface="Times New Roman" panose="02020603050405020304" pitchFamily="18" charset="0"/>
              </a:rPr>
              <a:t>منها ويجري التحديث عليها باستمرار. </a:t>
            </a:r>
            <a:r>
              <a:rPr lang="ar-JO" sz="2400" dirty="0">
                <a:solidFill>
                  <a:prstClr val="black"/>
                </a:solidFill>
                <a:cs typeface="Times New Roman" panose="02020603050405020304" pitchFamily="18" charset="0"/>
              </a:rPr>
              <a:t>ومن المهارات التي تميز الباحث هي بحثه عن أحدث الطبعات وأخذ المعلومات منها نظراً لأن أحدث الطبعات تكون قد تجاوزت المشكلات في الطبعات السابقة وجرى التعديل الصحيح عليها</a:t>
            </a:r>
            <a:r>
              <a:rPr lang="ar-JO" sz="2400" dirty="0" smtClean="0">
                <a:solidFill>
                  <a:prstClr val="black"/>
                </a:solidFill>
                <a:cs typeface="Times New Roman" panose="02020603050405020304" pitchFamily="18" charset="0"/>
              </a:rPr>
              <a:t>.</a:t>
            </a:r>
          </a:p>
          <a:p>
            <a:pPr marL="457200" lvl="0" indent="-457200" algn="just" rtl="1">
              <a:buFont typeface="+mj-lt"/>
              <a:buAutoNum type="arabicPeriod"/>
              <a:defRPr/>
            </a:pPr>
            <a:r>
              <a:rPr lang="ar-JO" sz="2400" dirty="0">
                <a:solidFill>
                  <a:prstClr val="black"/>
                </a:solidFill>
                <a:cs typeface="Times New Roman" panose="02020603050405020304" pitchFamily="18" charset="0"/>
              </a:rPr>
              <a:t>تفاضل التحقيق للكتب </a:t>
            </a:r>
            <a:r>
              <a:rPr lang="ar-JO" sz="2400" dirty="0" smtClean="0">
                <a:solidFill>
                  <a:prstClr val="black"/>
                </a:solidFill>
                <a:cs typeface="Times New Roman" panose="02020603050405020304" pitchFamily="18" charset="0"/>
              </a:rPr>
              <a:t>والدراسات السابقة: </a:t>
            </a:r>
            <a:r>
              <a:rPr lang="ar-JO" sz="2400" dirty="0">
                <a:solidFill>
                  <a:prstClr val="black"/>
                </a:solidFill>
                <a:cs typeface="Times New Roman" panose="02020603050405020304" pitchFamily="18" charset="0"/>
              </a:rPr>
              <a:t>العلماء الجدد قاموا بالتعليق والنقد تحت مسمى (لتحقيق) </a:t>
            </a:r>
            <a:r>
              <a:rPr lang="ar-JO" sz="2400" dirty="0" smtClean="0">
                <a:solidFill>
                  <a:prstClr val="black"/>
                </a:solidFill>
                <a:cs typeface="Times New Roman" panose="02020603050405020304" pitchFamily="18" charset="0"/>
              </a:rPr>
              <a:t>للكتب. والدراسات السابقة القديمة تم التحقيق فيها واثبات بعض الامور فيها ونفي اخرى. </a:t>
            </a:r>
            <a:r>
              <a:rPr lang="ar-JO" sz="2400" dirty="0">
                <a:solidFill>
                  <a:prstClr val="black"/>
                </a:solidFill>
                <a:cs typeface="Times New Roman" panose="02020603050405020304" pitchFamily="18" charset="0"/>
              </a:rPr>
              <a:t>على سبيل المثال في كتب الحديث الشريف نجد تحقيقات كثيرة للشيخ الألباني في بيان قوة الأحاديث، والباحث ينظر في هذه التحقيقات ويختار الأفضل منها ليأخذ معلوماته.</a:t>
            </a: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2513150" y="1019069"/>
            <a:ext cx="5671480"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جمع البيانات ومراجعة الدراسات </a:t>
            </a:r>
            <a:r>
              <a:rPr lang="ar-EG" sz="2800" b="1" dirty="0" smtClean="0">
                <a:latin typeface="Times New Roman" panose="02020603050405020304" pitchFamily="18" charset="0"/>
                <a:cs typeface="Times New Roman" panose="02020603050405020304" pitchFamily="18" charset="0"/>
              </a:rPr>
              <a:t>السابقة</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10950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defRPr/>
            </a:pPr>
            <a:r>
              <a:rPr lang="ar-JO" sz="2400" dirty="0" smtClean="0">
                <a:solidFill>
                  <a:prstClr val="black"/>
                </a:solidFill>
                <a:cs typeface="Times New Roman" panose="02020603050405020304" pitchFamily="18" charset="0"/>
              </a:rPr>
              <a:t>3. الإلمام </a:t>
            </a:r>
            <a:r>
              <a:rPr lang="ar-JO" sz="2400" dirty="0">
                <a:solidFill>
                  <a:prstClr val="black"/>
                </a:solidFill>
                <a:cs typeface="Times New Roman" panose="02020603050405020304" pitchFamily="18" charset="0"/>
              </a:rPr>
              <a:t>بمنهج </a:t>
            </a:r>
            <a:r>
              <a:rPr lang="ar-JO" sz="2400" dirty="0" smtClean="0">
                <a:solidFill>
                  <a:prstClr val="black"/>
                </a:solidFill>
                <a:cs typeface="Times New Roman" panose="02020603050405020304" pitchFamily="18" charset="0"/>
              </a:rPr>
              <a:t>الكتب والدراسات السابقة ومصطلحاتها: </a:t>
            </a:r>
            <a:r>
              <a:rPr lang="ar-JO" sz="2400" dirty="0">
                <a:solidFill>
                  <a:prstClr val="black"/>
                </a:solidFill>
                <a:cs typeface="Times New Roman" panose="02020603050405020304" pitchFamily="18" charset="0"/>
              </a:rPr>
              <a:t>لابد أن يكون مصدر جمع المعلومات شاملاً على المنهج المقصود ومصطلحاته الكاملة بتعرفيها المنطقي والصحيح.</a:t>
            </a:r>
          </a:p>
          <a:p>
            <a:pPr lvl="0" algn="just" rtl="1">
              <a:lnSpc>
                <a:spcPct val="150000"/>
              </a:lnSpc>
              <a:defRPr/>
            </a:pPr>
            <a:r>
              <a:rPr lang="ar-JO" sz="2400" dirty="0" smtClean="0">
                <a:solidFill>
                  <a:prstClr val="black"/>
                </a:solidFill>
                <a:cs typeface="Times New Roman" panose="02020603050405020304" pitchFamily="18" charset="0"/>
              </a:rPr>
              <a:t>4. مكانة </a:t>
            </a:r>
            <a:r>
              <a:rPr lang="ar-JO" sz="2400" dirty="0">
                <a:solidFill>
                  <a:prstClr val="black"/>
                </a:solidFill>
                <a:cs typeface="Times New Roman" panose="02020603050405020304" pitchFamily="18" charset="0"/>
              </a:rPr>
              <a:t>المؤلف العلمية: ماذا لو كان ضمن توثيق المراجع توثيق يشير إلى مؤلفه بأنه (اسحق نيوتن)؟. أو عالم أو دكتور جامعي مشهور. فبالطبع هذا سيضفي قوة على البحث ويجعل القارئ يندمج مع المعلومات.</a:t>
            </a:r>
          </a:p>
          <a:p>
            <a:pPr lvl="0" algn="just" rtl="1">
              <a:lnSpc>
                <a:spcPct val="150000"/>
              </a:lnSpc>
              <a:defRPr/>
            </a:pPr>
            <a:r>
              <a:rPr lang="ar-JO" sz="2400" dirty="0" smtClean="0">
                <a:solidFill>
                  <a:prstClr val="black"/>
                </a:solidFill>
                <a:cs typeface="Times New Roman" panose="02020603050405020304" pitchFamily="18" charset="0"/>
              </a:rPr>
              <a:t>5. صحة </a:t>
            </a:r>
            <a:r>
              <a:rPr lang="ar-JO" sz="2400" dirty="0">
                <a:solidFill>
                  <a:prstClr val="black"/>
                </a:solidFill>
                <a:cs typeface="Times New Roman" panose="02020603050405020304" pitchFamily="18" charset="0"/>
              </a:rPr>
              <a:t>التوثيق: لابد أن يكون المصدر صحيح التوثيق بحيث ينسب لمؤلفه الأصلي. فغير ذلك يوقع الباحث في الانتحال غير المقصود.</a:t>
            </a: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2513150" y="1019069"/>
            <a:ext cx="5671480"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جمع البيانات ومراجعة الدراسات </a:t>
            </a:r>
            <a:r>
              <a:rPr lang="ar-EG" sz="2800" b="1" dirty="0" smtClean="0">
                <a:latin typeface="Times New Roman" panose="02020603050405020304" pitchFamily="18" charset="0"/>
                <a:cs typeface="Times New Roman" panose="02020603050405020304" pitchFamily="18" charset="0"/>
              </a:rPr>
              <a:t>السابقة</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880508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JO" sz="2400" b="1" u="sng" dirty="0">
                <a:solidFill>
                  <a:prstClr val="black"/>
                </a:solidFill>
                <a:cs typeface="Times New Roman" panose="02020603050405020304" pitchFamily="18" charset="0"/>
              </a:rPr>
              <a:t>مهارات نقد المعلومات بعد جمعها:</a:t>
            </a:r>
          </a:p>
          <a:p>
            <a:pPr lvl="0" algn="just" rtl="1">
              <a:defRPr/>
            </a:pPr>
            <a:r>
              <a:rPr lang="ar-JO" sz="2400" dirty="0">
                <a:solidFill>
                  <a:prstClr val="black"/>
                </a:solidFill>
                <a:cs typeface="Times New Roman" panose="02020603050405020304" pitchFamily="18" charset="0"/>
              </a:rPr>
              <a:t>لا يكتفي الباحث المحترف بجمع المعلومات وصياغتها فقط. بل يسعى لنقدها وتحليلها ليصل إلى المادة الكاملة الدقيقة والقوية. وفيما يلي نعرض مجموعة من مهارات نقد المعلومات وتحليلها</a:t>
            </a:r>
            <a:r>
              <a:rPr lang="ar-JO" sz="2400" dirty="0" smtClean="0">
                <a:solidFill>
                  <a:prstClr val="black"/>
                </a:solidFill>
                <a:cs typeface="Times New Roman" panose="02020603050405020304" pitchFamily="18" charset="0"/>
              </a:rPr>
              <a:t>:</a:t>
            </a:r>
          </a:p>
          <a:p>
            <a:pPr lvl="0" algn="just" rtl="1">
              <a:defRPr/>
            </a:pPr>
            <a:endParaRPr lang="ar-JO" sz="2400" dirty="0">
              <a:solidFill>
                <a:prstClr val="black"/>
              </a:solidFill>
              <a:cs typeface="Times New Roman" panose="02020603050405020304" pitchFamily="18" charset="0"/>
            </a:endParaRPr>
          </a:p>
          <a:p>
            <a:pPr lvl="0" algn="just" rtl="1">
              <a:defRPr/>
            </a:pPr>
            <a:r>
              <a:rPr lang="ar-JO" sz="2400" u="sng" dirty="0" smtClean="0">
                <a:solidFill>
                  <a:prstClr val="black"/>
                </a:solidFill>
                <a:cs typeface="Times New Roman" panose="02020603050405020304" pitchFamily="18" charset="0"/>
              </a:rPr>
              <a:t>أولاً</a:t>
            </a:r>
            <a:r>
              <a:rPr lang="ar-JO" sz="2400" u="sng" dirty="0">
                <a:solidFill>
                  <a:prstClr val="black"/>
                </a:solidFill>
                <a:cs typeface="Times New Roman" panose="02020603050405020304" pitchFamily="18" charset="0"/>
              </a:rPr>
              <a:t>: التحقق من صحة المعلومات: </a:t>
            </a:r>
            <a:r>
              <a:rPr lang="ar-JO" sz="2400" dirty="0">
                <a:solidFill>
                  <a:prstClr val="black"/>
                </a:solidFill>
                <a:cs typeface="Times New Roman" panose="02020603050405020304" pitchFamily="18" charset="0"/>
              </a:rPr>
              <a:t>ويتم ذلك بموجب عدة محاور وهي:</a:t>
            </a:r>
          </a:p>
          <a:p>
            <a:pPr marL="342900" lvl="0" indent="-342900" algn="just" rtl="1">
              <a:buFont typeface="Arial" panose="020B0604020202020204" pitchFamily="34" charset="0"/>
              <a:buChar char="•"/>
              <a:defRPr/>
            </a:pPr>
            <a:r>
              <a:rPr lang="ar-JO" sz="2400" dirty="0" smtClean="0">
                <a:solidFill>
                  <a:prstClr val="black"/>
                </a:solidFill>
                <a:cs typeface="Times New Roman" panose="02020603050405020304" pitchFamily="18" charset="0"/>
              </a:rPr>
              <a:t>التفكر </a:t>
            </a:r>
            <a:r>
              <a:rPr lang="ar-JO" sz="2400" dirty="0">
                <a:solidFill>
                  <a:prstClr val="black"/>
                </a:solidFill>
                <a:cs typeface="Times New Roman" panose="02020603050405020304" pitchFamily="18" charset="0"/>
              </a:rPr>
              <a:t>في المعلومات.</a:t>
            </a: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عرض المعلومات على الأسس المنطقية.</a:t>
            </a: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مقارنة المعلومات بما شابهها في المراجع الأخرى.</a:t>
            </a: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فحص المعلومات وفقاً لمعاملات الصدق والثبات.</a:t>
            </a: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عدم التسليم المباشر بصحة المعلومة إلا بعد التحقق منها.</a:t>
            </a: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2513150" y="1019069"/>
            <a:ext cx="5671480"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جمع البيانات ومراجعة الدراسات </a:t>
            </a:r>
            <a:r>
              <a:rPr lang="ar-EG" sz="2800" b="1" dirty="0" smtClean="0">
                <a:latin typeface="Times New Roman" panose="02020603050405020304" pitchFamily="18" charset="0"/>
                <a:cs typeface="Times New Roman" panose="02020603050405020304" pitchFamily="18" charset="0"/>
              </a:rPr>
              <a:t>السابقة</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225197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JO" sz="2400" u="sng" dirty="0">
                <a:solidFill>
                  <a:prstClr val="black"/>
                </a:solidFill>
                <a:cs typeface="Times New Roman" panose="02020603050405020304" pitchFamily="18" charset="0"/>
              </a:rPr>
              <a:t>ثانياً: الأسئلة الذكية: </a:t>
            </a:r>
            <a:endParaRPr lang="ar-JO" sz="2400" u="sng" dirty="0" smtClean="0">
              <a:solidFill>
                <a:prstClr val="black"/>
              </a:solidFill>
              <a:cs typeface="Times New Roman" panose="02020603050405020304" pitchFamily="18" charset="0"/>
            </a:endParaRPr>
          </a:p>
          <a:p>
            <a:pPr lvl="0" algn="just" rtl="1">
              <a:defRPr/>
            </a:pPr>
            <a:r>
              <a:rPr lang="ar-JO" sz="2400" dirty="0" smtClean="0">
                <a:solidFill>
                  <a:prstClr val="black"/>
                </a:solidFill>
                <a:cs typeface="Times New Roman" panose="02020603050405020304" pitchFamily="18" charset="0"/>
              </a:rPr>
              <a:t>حيث </a:t>
            </a:r>
            <a:r>
              <a:rPr lang="ar-JO" sz="2400" dirty="0">
                <a:solidFill>
                  <a:prstClr val="black"/>
                </a:solidFill>
                <a:cs typeface="Times New Roman" panose="02020603050405020304" pitchFamily="18" charset="0"/>
              </a:rPr>
              <a:t>يتم فهم المعلومات والتحقق منها بطرح مجموعة من الأسئلة والوصول للإجابات الموافقة للمنطق والتي يتقبلها العقل والبرهان، وهذه الأسئلة هي (كم/ كيف، أين، من، متى، هل، ماذا لو، ما الفرق).</a:t>
            </a:r>
          </a:p>
          <a:p>
            <a:pPr lvl="0" algn="just" rtl="1">
              <a:defRPr/>
            </a:pPr>
            <a:endParaRPr lang="ar-JO" sz="2400" dirty="0">
              <a:solidFill>
                <a:prstClr val="black"/>
              </a:solidFill>
              <a:cs typeface="Times New Roman" panose="02020603050405020304" pitchFamily="18" charset="0"/>
            </a:endParaRPr>
          </a:p>
          <a:p>
            <a:pPr lvl="0" algn="just" rtl="1">
              <a:defRPr/>
            </a:pPr>
            <a:r>
              <a:rPr lang="ar-JO" sz="2400" u="sng" dirty="0">
                <a:solidFill>
                  <a:prstClr val="black"/>
                </a:solidFill>
                <a:cs typeface="Times New Roman" panose="02020603050405020304" pitchFamily="18" charset="0"/>
              </a:rPr>
              <a:t>ثالثاً: الموازنة والربط: </a:t>
            </a:r>
            <a:endParaRPr lang="ar-JO" sz="2400" u="sng" dirty="0" smtClean="0">
              <a:solidFill>
                <a:prstClr val="black"/>
              </a:solidFill>
              <a:cs typeface="Times New Roman" panose="02020603050405020304" pitchFamily="18" charset="0"/>
            </a:endParaRPr>
          </a:p>
          <a:p>
            <a:pPr lvl="0" algn="just" rtl="1">
              <a:defRPr/>
            </a:pPr>
            <a:r>
              <a:rPr lang="ar-JO" sz="2400" dirty="0" smtClean="0">
                <a:solidFill>
                  <a:prstClr val="black"/>
                </a:solidFill>
                <a:cs typeface="Times New Roman" panose="02020603050405020304" pitchFamily="18" charset="0"/>
              </a:rPr>
              <a:t>وتعتمد </a:t>
            </a:r>
            <a:r>
              <a:rPr lang="ar-JO" sz="2400" dirty="0">
                <a:solidFill>
                  <a:prstClr val="black"/>
                </a:solidFill>
                <a:cs typeface="Times New Roman" panose="02020603050405020304" pitchFamily="18" charset="0"/>
              </a:rPr>
              <a:t>بشكل أساسي على المفارقات والمقارنات بين الدراسات. وكذلك الربط بين المعلومات والبراهين والقواعد العلمية الصحيحة.</a:t>
            </a: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2513150" y="1019069"/>
            <a:ext cx="5671480"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جمع البيانات ومراجعة الدراسات </a:t>
            </a:r>
            <a:r>
              <a:rPr lang="ar-EG" sz="2800" b="1" dirty="0" smtClean="0">
                <a:latin typeface="Times New Roman" panose="02020603050405020304" pitchFamily="18" charset="0"/>
                <a:cs typeface="Times New Roman" panose="02020603050405020304" pitchFamily="18" charset="0"/>
              </a:rPr>
              <a:t>السابقة</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573932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defRPr/>
            </a:pPr>
            <a:r>
              <a:rPr lang="ar-JO" sz="2400" dirty="0" smtClean="0">
                <a:solidFill>
                  <a:prstClr val="black"/>
                </a:solidFill>
                <a:cs typeface="Times New Roman" panose="02020603050405020304" pitchFamily="18" charset="0"/>
              </a:rPr>
              <a:t>ان كتابة </a:t>
            </a:r>
            <a:r>
              <a:rPr lang="ar-JO" sz="2400" dirty="0">
                <a:solidFill>
                  <a:prstClr val="black"/>
                </a:solidFill>
                <a:cs typeface="Times New Roman" panose="02020603050405020304" pitchFamily="18" charset="0"/>
              </a:rPr>
              <a:t>فرضيات البحث العلمي تتطلب اتباع أسلوب منهجي منطقي، أي تكون من السهل أن يتقبلها العقل، وليست محض خيال كما أنه من الضروري أن تتصف بالإيجاز والاختصار فلا تستخدم عددًا كبيرًا من الكلمات، مع التأكيد على أن يكون المعنى واضحًا، أيضًا يلزم على فرضيات الدراسة أن تعمل على تغطية جميع جوانب الدراسة، وأن تشمل مشكلة الدراسة وموضوعها البحثي، أيضًا يجب أن تصف الفرضية العلاقة المتوقعة بين المتغيرين المستقل والتابع المرتبطة بموضوع الدراسة، كما يجب أن تقبل الفرضية </a:t>
            </a:r>
            <a:r>
              <a:rPr lang="ar-JO" sz="2400" dirty="0" smtClean="0">
                <a:solidFill>
                  <a:prstClr val="black"/>
                </a:solidFill>
                <a:cs typeface="Times New Roman" panose="02020603050405020304" pitchFamily="18" charset="0"/>
              </a:rPr>
              <a:t>للخضوع للقياسات الكمية والنوعية.</a:t>
            </a: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صياغة </a:t>
            </a:r>
            <a:r>
              <a:rPr lang="ar-EG" sz="2800" b="1" dirty="0" smtClean="0">
                <a:latin typeface="Times New Roman" panose="02020603050405020304" pitchFamily="18" charset="0"/>
                <a:cs typeface="Times New Roman" panose="02020603050405020304" pitchFamily="18" charset="0"/>
              </a:rPr>
              <a:t>الفروض</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407529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JO" sz="2400" dirty="0">
                <a:solidFill>
                  <a:prstClr val="black"/>
                </a:solidFill>
                <a:cs typeface="Times New Roman" panose="02020603050405020304" pitchFamily="18" charset="0"/>
              </a:rPr>
              <a:t>لمساعدتك في صياغة فرضيات البحث العلمي بحيث تكون واعدة ، يجب أن تسأل نفسك الأسئلة التالية:</a:t>
            </a:r>
          </a:p>
          <a:p>
            <a:pPr lvl="0" algn="just" rtl="1">
              <a:defRPr/>
            </a:pPr>
            <a:endParaRPr lang="ar-JO" sz="2400" dirty="0">
              <a:solidFill>
                <a:prstClr val="black"/>
              </a:solidFill>
              <a:cs typeface="Times New Roman" panose="02020603050405020304" pitchFamily="18" charset="0"/>
            </a:endParaRP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هل اللغة واضحة ومركزة؟</a:t>
            </a: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ما العلاقة بين فرضيتك وموضوع بحثك؟</a:t>
            </a: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هل فرضيتك قابلة للاختبار؟ إذا كانت الإجابة بنعم ، فكيف؟</a:t>
            </a: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ما هي التفسيرات المحتملة التي قد ترغب في استكشافها؟</a:t>
            </a: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هل تشتمل فرضيتك على متغير مستقل ومتغير تابع؟</a:t>
            </a: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هل يمكنك التحكم بمتغيراتك دون إعاقة المعايير الأخلاقية؟</a:t>
            </a:r>
          </a:p>
          <a:p>
            <a:pPr lvl="0" algn="just" rtl="1">
              <a:defRPr/>
            </a:pPr>
            <a:r>
              <a:rPr lang="ar-JO" sz="2400" dirty="0">
                <a:solidFill>
                  <a:prstClr val="black"/>
                </a:solidFill>
                <a:cs typeface="Times New Roman" panose="02020603050405020304" pitchFamily="18" charset="0"/>
              </a:rPr>
              <a:t>يمكن استخدام الأسئلة المذكورة أعلاه كقائمة مرجعية للتأكد من أن فرضيتك تستند إلى أساس متين. علاوة على ذلك ، يمكن أن يساعدك في تحديد نقاط الضعف في فرضيتك ومراجعتها إذا لزم الأمر.</a:t>
            </a: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صياغة </a:t>
            </a:r>
            <a:r>
              <a:rPr lang="ar-EG" sz="2800" b="1" dirty="0" smtClean="0">
                <a:latin typeface="Times New Roman" panose="02020603050405020304" pitchFamily="18" charset="0"/>
                <a:cs typeface="Times New Roman" panose="02020603050405020304" pitchFamily="18" charset="0"/>
              </a:rPr>
              <a:t>الفروض</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029312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defRPr/>
            </a:pPr>
            <a:r>
              <a:rPr lang="ar-JO" sz="2400" dirty="0">
                <a:solidFill>
                  <a:prstClr val="black"/>
                </a:solidFill>
                <a:cs typeface="Times New Roman" panose="02020603050405020304" pitchFamily="18" charset="0"/>
              </a:rPr>
              <a:t>ويمكن تلخيص أسس كتابة الفرضيات في البحث العلمي في التالي</a:t>
            </a:r>
            <a:r>
              <a:rPr lang="ar-JO" sz="2400" dirty="0" smtClean="0">
                <a:solidFill>
                  <a:prstClr val="black"/>
                </a:solidFill>
                <a:cs typeface="Times New Roman" panose="02020603050405020304" pitchFamily="18" charset="0"/>
              </a:rPr>
              <a:t>:</a:t>
            </a:r>
          </a:p>
          <a:p>
            <a:pPr marL="342900" lvl="0" indent="-342900" algn="just" rtl="1">
              <a:lnSpc>
                <a:spcPct val="150000"/>
              </a:lnSpc>
              <a:buFontTx/>
              <a:buChar char="-"/>
              <a:defRPr/>
            </a:pPr>
            <a:r>
              <a:rPr lang="ar-JO" sz="2400" dirty="0" smtClean="0">
                <a:solidFill>
                  <a:prstClr val="black"/>
                </a:solidFill>
                <a:cs typeface="Times New Roman" panose="02020603050405020304" pitchFamily="18" charset="0"/>
              </a:rPr>
              <a:t>صياغة </a:t>
            </a:r>
            <a:r>
              <a:rPr lang="ar-JO" sz="2400" dirty="0">
                <a:solidFill>
                  <a:prstClr val="black"/>
                </a:solidFill>
                <a:cs typeface="Times New Roman" panose="02020603050405020304" pitchFamily="18" charset="0"/>
              </a:rPr>
              <a:t>حل محتمل للمشكلة البحثية التي يتم </a:t>
            </a:r>
            <a:r>
              <a:rPr lang="ar-JO" sz="2400" dirty="0" smtClean="0">
                <a:solidFill>
                  <a:prstClr val="black"/>
                </a:solidFill>
                <a:cs typeface="Times New Roman" panose="02020603050405020304" pitchFamily="18" charset="0"/>
              </a:rPr>
              <a:t>دراستها</a:t>
            </a:r>
          </a:p>
          <a:p>
            <a:pPr marL="342900" lvl="0" indent="-342900" algn="just" rtl="1">
              <a:lnSpc>
                <a:spcPct val="150000"/>
              </a:lnSpc>
              <a:buFontTx/>
              <a:buChar char="-"/>
              <a:defRPr/>
            </a:pPr>
            <a:r>
              <a:rPr lang="ar-JO" sz="2400" dirty="0">
                <a:solidFill>
                  <a:prstClr val="black"/>
                </a:solidFill>
                <a:cs typeface="Times New Roman" panose="02020603050405020304" pitchFamily="18" charset="0"/>
              </a:rPr>
              <a:t>تخمين ذكي لأسباب المشكلة </a:t>
            </a:r>
            <a:endParaRPr lang="ar-JO" sz="2400" dirty="0" smtClean="0">
              <a:solidFill>
                <a:prstClr val="black"/>
              </a:solidFill>
              <a:cs typeface="Times New Roman" panose="02020603050405020304" pitchFamily="18" charset="0"/>
            </a:endParaRPr>
          </a:p>
          <a:p>
            <a:pPr marL="342900" lvl="0" indent="-342900" algn="just" rtl="1">
              <a:lnSpc>
                <a:spcPct val="150000"/>
              </a:lnSpc>
              <a:buFontTx/>
              <a:buChar char="-"/>
              <a:defRPr/>
            </a:pPr>
            <a:r>
              <a:rPr lang="ar-JO" sz="2400" dirty="0">
                <a:solidFill>
                  <a:prstClr val="black"/>
                </a:solidFill>
                <a:cs typeface="Times New Roman" panose="02020603050405020304" pitchFamily="18" charset="0"/>
              </a:rPr>
              <a:t>تعتبر بمثابة رأي مبدأي حول المشكلة </a:t>
            </a:r>
            <a:r>
              <a:rPr lang="ar-JO" sz="2400" dirty="0" smtClean="0">
                <a:solidFill>
                  <a:prstClr val="black"/>
                </a:solidFill>
                <a:cs typeface="Times New Roman" panose="02020603050405020304" pitchFamily="18" charset="0"/>
              </a:rPr>
              <a:t>البحثية</a:t>
            </a:r>
          </a:p>
          <a:p>
            <a:pPr marL="342900" lvl="0" indent="-342900" algn="just" rtl="1">
              <a:lnSpc>
                <a:spcPct val="150000"/>
              </a:lnSpc>
              <a:buFontTx/>
              <a:buChar char="-"/>
              <a:defRPr/>
            </a:pPr>
            <a:r>
              <a:rPr lang="ar-JO" sz="2400" dirty="0">
                <a:solidFill>
                  <a:prstClr val="black"/>
                </a:solidFill>
                <a:cs typeface="Times New Roman" panose="02020603050405020304" pitchFamily="18" charset="0"/>
              </a:rPr>
              <a:t>عمل استنتاج موقف يتوصل إليه </a:t>
            </a:r>
            <a:r>
              <a:rPr lang="ar-JO" sz="2400" dirty="0" smtClean="0">
                <a:solidFill>
                  <a:prstClr val="black"/>
                </a:solidFill>
                <a:cs typeface="Times New Roman" panose="02020603050405020304" pitchFamily="18" charset="0"/>
              </a:rPr>
              <a:t>الباحث</a:t>
            </a:r>
          </a:p>
          <a:p>
            <a:pPr marL="342900" indent="-342900" algn="just" rtl="1">
              <a:lnSpc>
                <a:spcPct val="150000"/>
              </a:lnSpc>
              <a:buFontTx/>
              <a:buChar char="-"/>
              <a:defRPr/>
            </a:pPr>
            <a:r>
              <a:rPr lang="ar-JO" sz="2400" dirty="0">
                <a:solidFill>
                  <a:prstClr val="black"/>
                </a:solidFill>
                <a:cs typeface="Times New Roman" panose="02020603050405020304" pitchFamily="18" charset="0"/>
              </a:rPr>
              <a:t>تفسير مؤقت </a:t>
            </a:r>
            <a:r>
              <a:rPr lang="ar-JO" sz="2400" dirty="0" smtClean="0">
                <a:solidFill>
                  <a:prstClr val="black"/>
                </a:solidFill>
                <a:cs typeface="Times New Roman" panose="02020603050405020304" pitchFamily="18" charset="0"/>
              </a:rPr>
              <a:t>للمشكلة</a:t>
            </a:r>
          </a:p>
          <a:p>
            <a:pPr marL="342900" lvl="0" indent="-342900" algn="just" rtl="1">
              <a:lnSpc>
                <a:spcPct val="150000"/>
              </a:lnSpc>
              <a:buFontTx/>
              <a:buChar char="-"/>
              <a:defRPr/>
            </a:pPr>
            <a:r>
              <a:rPr lang="ar-JO" sz="2400" dirty="0" smtClean="0">
                <a:solidFill>
                  <a:prstClr val="black"/>
                </a:solidFill>
                <a:cs typeface="Times New Roman" panose="02020603050405020304" pitchFamily="18" charset="0"/>
              </a:rPr>
              <a:t>إجابة </a:t>
            </a:r>
            <a:r>
              <a:rPr lang="ar-JO" sz="2400" dirty="0">
                <a:solidFill>
                  <a:prstClr val="black"/>
                </a:solidFill>
                <a:cs typeface="Times New Roman" panose="02020603050405020304" pitchFamily="18" charset="0"/>
              </a:rPr>
              <a:t>محتملة على سؤال مشكلة </a:t>
            </a:r>
            <a:r>
              <a:rPr lang="ar-JO" sz="2400" dirty="0" smtClean="0">
                <a:solidFill>
                  <a:prstClr val="black"/>
                </a:solidFill>
                <a:cs typeface="Times New Roman" panose="02020603050405020304" pitchFamily="18" charset="0"/>
              </a:rPr>
              <a:t>الدراسة</a:t>
            </a: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صياغة </a:t>
            </a:r>
            <a:r>
              <a:rPr lang="ar-EG" sz="2800" b="1" dirty="0" smtClean="0">
                <a:latin typeface="Times New Roman" panose="02020603050405020304" pitchFamily="18" charset="0"/>
                <a:cs typeface="Times New Roman" panose="02020603050405020304" pitchFamily="18" charset="0"/>
              </a:rPr>
              <a:t>الفروض</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58601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JO" sz="2400" b="1" u="sng" dirty="0">
                <a:solidFill>
                  <a:prstClr val="black"/>
                </a:solidFill>
                <a:cs typeface="Times New Roman" panose="02020603050405020304" pitchFamily="18" charset="0"/>
              </a:rPr>
              <a:t>كيفية صياغة فرضية بحثية </a:t>
            </a:r>
            <a:r>
              <a:rPr lang="ar-JO" sz="2400" b="1" u="sng" dirty="0" smtClean="0">
                <a:solidFill>
                  <a:prstClr val="black"/>
                </a:solidFill>
                <a:cs typeface="Times New Roman" panose="02020603050405020304" pitchFamily="18" charset="0"/>
              </a:rPr>
              <a:t>فعالة</a:t>
            </a:r>
          </a:p>
          <a:p>
            <a:pPr lvl="0" algn="just" rtl="1">
              <a:defRPr/>
            </a:pPr>
            <a:endParaRPr lang="ar-JO" sz="2400" b="1" u="sng" dirty="0">
              <a:solidFill>
                <a:prstClr val="black"/>
              </a:solidFill>
              <a:cs typeface="Times New Roman" panose="02020603050405020304" pitchFamily="18" charset="0"/>
            </a:endParaRPr>
          </a:p>
          <a:p>
            <a:pPr lvl="0" algn="just" rtl="1">
              <a:defRPr/>
            </a:pPr>
            <a:r>
              <a:rPr lang="ar-JO" sz="2400" dirty="0">
                <a:solidFill>
                  <a:prstClr val="black"/>
                </a:solidFill>
                <a:cs typeface="Times New Roman" panose="02020603050405020304" pitchFamily="18" charset="0"/>
              </a:rPr>
              <a:t>الفرضية القابلة للاختبار ليست بيانًا بسيطًا. إنها بالأحرى بيان معقد يحتاج إلى تقديم مقدمة واضحة للتجربة العلمية ونواياها والنتائج المحتملة. ومع ذلك ، هناك بعض الأشياء المهمة التي يجب مراعاتها عند صياغة فرضيات البحث العلمي المقنعة، مثل</a:t>
            </a:r>
            <a:r>
              <a:rPr lang="ar-JO" sz="2400" dirty="0" smtClean="0">
                <a:solidFill>
                  <a:prstClr val="black"/>
                </a:solidFill>
                <a:cs typeface="Times New Roman" panose="02020603050405020304" pitchFamily="18" charset="0"/>
              </a:rPr>
              <a:t>:</a:t>
            </a:r>
            <a:endParaRPr lang="ar-JO" sz="2400" dirty="0">
              <a:solidFill>
                <a:prstClr val="black"/>
              </a:solidFill>
              <a:cs typeface="Times New Roman" panose="02020603050405020304" pitchFamily="18" charset="0"/>
            </a:endParaRP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اذكر المشكلة التي تحاول حلها.</a:t>
            </a: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تأكد من أن الفرضية تحدد بوضوح الموضوع ومحور التجربة.</a:t>
            </a: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حاول كتابة الفرضية على هيئة بيان شرطي (اتبع هذا النموذج: إذا تم اتخاذ إجراء معين ، فمن المتوقع نتيجة معينة).</a:t>
            </a: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حدد المتغيرات (مستقلة -تابعة).</a:t>
            </a: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صياغة </a:t>
            </a:r>
            <a:r>
              <a:rPr lang="ar-EG" sz="2800" b="1" dirty="0" smtClean="0">
                <a:latin typeface="Times New Roman" panose="02020603050405020304" pitchFamily="18" charset="0"/>
                <a:cs typeface="Times New Roman" panose="02020603050405020304" pitchFamily="18" charset="0"/>
              </a:rPr>
              <a:t>الفروض</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72780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JO" sz="2400">
                <a:solidFill>
                  <a:prstClr val="black"/>
                </a:solidFill>
                <a:cs typeface="Times New Roman" panose="02020603050405020304" pitchFamily="18" charset="0"/>
              </a:rPr>
              <a:t>تعتمد صحة تجربتك ونتائجها على فرضية قابلة للاختبار. إن صياغة فرضيات البحث العلمي بحيث تكون قوية قابلة للاختبار، فهي تجبرنا على التفكير بشكل مكثف في نتائج الدراسة. وبالتالي ، فإنه يمكننا من فهم الآثار المترتبة على السؤال والمتغيرات المختلفة التي تنطوي عليها الدراسة.</a:t>
            </a:r>
          </a:p>
          <a:p>
            <a:pPr lvl="0" algn="just" rtl="1">
              <a:defRPr/>
            </a:pPr>
            <a:endParaRPr lang="ar-JO" sz="2400">
              <a:solidFill>
                <a:prstClr val="black"/>
              </a:solidFill>
              <a:cs typeface="Times New Roman" panose="02020603050405020304" pitchFamily="18" charset="0"/>
            </a:endParaRPr>
          </a:p>
          <a:p>
            <a:pPr lvl="0" algn="just" rtl="1">
              <a:defRPr/>
            </a:pPr>
            <a:r>
              <a:rPr lang="ar-JO" sz="2400">
                <a:solidFill>
                  <a:prstClr val="black"/>
                </a:solidFill>
                <a:cs typeface="Times New Roman" panose="02020603050405020304" pitchFamily="18" charset="0"/>
              </a:rPr>
              <a:t>علاوة على ذلك ، إن صياغة فرضيات البحث العلمي بشكل مثالي يساعدنا على عمل تنبؤات دقيقة. ومن ثم ، فإن صياغة فرضيات البحث العلمي سيكون ذا قيمة كبيرة للبحث.</a:t>
            </a:r>
          </a:p>
          <a:p>
            <a:pPr lvl="0" algn="just" rtl="1">
              <a:defRPr/>
            </a:pPr>
            <a:endParaRPr lang="ar-JO" sz="2400">
              <a:solidFill>
                <a:prstClr val="black"/>
              </a:solidFill>
              <a:cs typeface="Times New Roman" panose="02020603050405020304" pitchFamily="18" charset="0"/>
            </a:endParaRPr>
          </a:p>
          <a:p>
            <a:pPr lvl="0" algn="just" rtl="1">
              <a:defRPr/>
            </a:pPr>
            <a:r>
              <a:rPr lang="ar-JO" sz="2400">
                <a:solidFill>
                  <a:prstClr val="black"/>
                </a:solidFill>
                <a:cs typeface="Times New Roman" panose="02020603050405020304" pitchFamily="18" charset="0"/>
              </a:rPr>
              <a:t>والأهم من ذلك ، أنك بحاجة إلى صياغة فرضيات البحث العلمي بحيث تكون قوية قابلة للاختبار لتجاربك العلمية. الفرضية القابلة للاختبار هي فرضية يمكن إثباتها أو دحضها نتيجة للتجربة.</a:t>
            </a: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صياغة </a:t>
            </a:r>
            <a:r>
              <a:rPr lang="ar-EG" sz="2800" b="1" dirty="0" smtClean="0">
                <a:latin typeface="Times New Roman" panose="02020603050405020304" pitchFamily="18" charset="0"/>
                <a:cs typeface="Times New Roman" panose="02020603050405020304" pitchFamily="18" charset="0"/>
              </a:rPr>
              <a:t>الفروض</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147417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JO" sz="2400" dirty="0">
                <a:solidFill>
                  <a:prstClr val="black"/>
                </a:solidFill>
                <a:cs typeface="Times New Roman" panose="02020603050405020304" pitchFamily="18" charset="0"/>
              </a:rPr>
              <a:t>لا يمكن أن نجد بحثا علميا بدون منهج علمي واضح، يتم من خلال قواعده دراسة المشكلة البحثية، وتحليل الابعاد المتعلقة بها، ومسبباتها والتعرف إلى جوانبها ومدى تأثيرها وتأثرها بالظواهر التي تحيط بها، كما يتم من خلال أدواته قياسها والتنبؤ بحركتها، والتوصل لمعالجات ونتائج محددة من الممكن تطبيقها؛ لتصحيح القصور القائم بسبب المشكلة أو إعادة توجيه العوامل </a:t>
            </a:r>
            <a:r>
              <a:rPr lang="ar-JO" sz="2400" dirty="0" smtClean="0">
                <a:solidFill>
                  <a:prstClr val="black"/>
                </a:solidFill>
                <a:cs typeface="Times New Roman" panose="02020603050405020304" pitchFamily="18" charset="0"/>
              </a:rPr>
              <a:t>وتخصيصها.</a:t>
            </a:r>
          </a:p>
          <a:p>
            <a:pPr lvl="0" algn="just" rtl="1">
              <a:defRPr/>
            </a:pPr>
            <a:endParaRPr lang="ar-JO" sz="2400" dirty="0" smtClean="0">
              <a:solidFill>
                <a:prstClr val="black"/>
              </a:solidFill>
              <a:cs typeface="Times New Roman" panose="02020603050405020304" pitchFamily="18" charset="0"/>
            </a:endParaRPr>
          </a:p>
          <a:p>
            <a:pPr lvl="0" algn="just" rtl="1">
              <a:defRPr/>
            </a:pPr>
            <a:r>
              <a:rPr lang="ar-JO" sz="2400" dirty="0" smtClean="0">
                <a:solidFill>
                  <a:prstClr val="black"/>
                </a:solidFill>
                <a:cs typeface="Times New Roman" panose="02020603050405020304" pitchFamily="18" charset="0"/>
              </a:rPr>
              <a:t>وتعد مهارة تحديد </a:t>
            </a:r>
            <a:r>
              <a:rPr lang="ar-JO" sz="2400" dirty="0">
                <a:solidFill>
                  <a:prstClr val="black"/>
                </a:solidFill>
                <a:cs typeface="Times New Roman" panose="02020603050405020304" pitchFamily="18" charset="0"/>
              </a:rPr>
              <a:t>المناهج الخاصة بالبحوث العلمية تعتبر من أهم المهارات التي يجب أن يتقنها الباحث العلمي، وذلك لكونها تساعد الباحث على اختيار المنهج الأمثل لدراسة المشكلة والحصول على نتائج دقيقة وموثوقة، والأهم من ذلك كله أن مهارة </a:t>
            </a:r>
            <a:r>
              <a:rPr lang="ar-JO" sz="2400" dirty="0" smtClean="0">
                <a:solidFill>
                  <a:prstClr val="black"/>
                </a:solidFill>
                <a:cs typeface="Times New Roman" panose="02020603050405020304" pitchFamily="18" charset="0"/>
              </a:rPr>
              <a:t>تحديد </a:t>
            </a:r>
            <a:r>
              <a:rPr lang="ar-JO" sz="2400" dirty="0">
                <a:solidFill>
                  <a:prstClr val="black"/>
                </a:solidFill>
                <a:cs typeface="Times New Roman" panose="02020603050405020304" pitchFamily="18" charset="0"/>
              </a:rPr>
              <a:t>مناهج البحث العلمي تعتبر أساسية في إنتاج البحوث العلمية ذات الجودة </a:t>
            </a:r>
            <a:r>
              <a:rPr lang="ar-JO" sz="2400" dirty="0" smtClean="0">
                <a:solidFill>
                  <a:prstClr val="black"/>
                </a:solidFill>
                <a:cs typeface="Times New Roman" panose="02020603050405020304" pitchFamily="18" charset="0"/>
              </a:rPr>
              <a:t>العالية</a:t>
            </a:r>
            <a:r>
              <a:rPr lang="ar-JO" sz="2400" dirty="0">
                <a:solidFill>
                  <a:prstClr val="black"/>
                </a:solidFill>
                <a:cs typeface="Times New Roman" panose="02020603050405020304" pitchFamily="18" charset="0"/>
              </a:rPr>
              <a:t>.</a:t>
            </a: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تحديد مناهج </a:t>
            </a:r>
            <a:r>
              <a:rPr lang="ar-EG" sz="2800" b="1" dirty="0" smtClean="0">
                <a:latin typeface="Times New Roman" panose="02020603050405020304" pitchFamily="18" charset="0"/>
                <a:cs typeface="Times New Roman" panose="02020603050405020304" pitchFamily="18" charset="0"/>
              </a:rPr>
              <a:t>البحث</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28170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JO" sz="2400" dirty="0" smtClean="0">
                <a:solidFill>
                  <a:prstClr val="black"/>
                </a:solidFill>
                <a:cs typeface="Times New Roman" panose="02020603050405020304" pitchFamily="18" charset="0"/>
              </a:rPr>
              <a:t>تساعد مهارة تحديد مناهج البحث </a:t>
            </a:r>
            <a:r>
              <a:rPr lang="ar-JO" sz="2400" dirty="0">
                <a:solidFill>
                  <a:prstClr val="black"/>
                </a:solidFill>
                <a:cs typeface="Times New Roman" panose="02020603050405020304" pitchFamily="18" charset="0"/>
              </a:rPr>
              <a:t>على تحقيق الفوائد التالية:</a:t>
            </a: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معرفة الأساليب والأدوات المستخدمة في البحث العلمي.</a:t>
            </a: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تحديد أفضل الأساليب والإجراءات التي يمكن استخدامها لجمع البيانات وتحليلها بشكل دقيق ومنطقي.</a:t>
            </a: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تحديد المتغيرات المؤثرة في الدراسة العلمية</a:t>
            </a:r>
            <a:r>
              <a:rPr lang="ar-JO" sz="2400" dirty="0" smtClean="0">
                <a:solidFill>
                  <a:prstClr val="black"/>
                </a:solidFill>
                <a:cs typeface="Times New Roman" panose="02020603050405020304" pitchFamily="18" charset="0"/>
              </a:rPr>
              <a:t>.</a:t>
            </a:r>
          </a:p>
          <a:p>
            <a:pPr marL="342900" lvl="0" indent="-342900" algn="just" rtl="1">
              <a:buFont typeface="Arial" panose="020B0604020202020204" pitchFamily="34" charset="0"/>
              <a:buChar char="•"/>
              <a:defRPr/>
            </a:pPr>
            <a:r>
              <a:rPr lang="ar-JO" sz="2400" dirty="0" smtClean="0">
                <a:solidFill>
                  <a:prstClr val="black"/>
                </a:solidFill>
                <a:cs typeface="Times New Roman" panose="02020603050405020304" pitchFamily="18" charset="0"/>
              </a:rPr>
              <a:t>تساعد </a:t>
            </a:r>
            <a:r>
              <a:rPr lang="ar-JO" sz="2400" dirty="0">
                <a:solidFill>
                  <a:prstClr val="black"/>
                </a:solidFill>
                <a:cs typeface="Times New Roman" panose="02020603050405020304" pitchFamily="18" charset="0"/>
              </a:rPr>
              <a:t>هذه المهارة على تقليل الأخطاء العشوائية وزيادة مصداقية النتائج.</a:t>
            </a: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تساهم في تحقيق الأهداف المحددة للبحث.</a:t>
            </a: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تساعد في تسهيل عملية نشر النتائج والتواصل مع المجتمع العلمي الآخر.</a:t>
            </a: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تعمل على تطوير المعرفة العلمية.</a:t>
            </a: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المساهمة في صياغة مشكلات البحث وتحسين الأداء في مختلف المجالات.</a:t>
            </a: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إنجاز بحوث علمية ناجحة مع الوصول إلى نتائج في غاية الدقة والموثوقية.</a:t>
            </a: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تحديد مناهج </a:t>
            </a:r>
            <a:r>
              <a:rPr lang="ar-EG" sz="2800" b="1" dirty="0" smtClean="0">
                <a:latin typeface="Times New Roman" panose="02020603050405020304" pitchFamily="18" charset="0"/>
                <a:cs typeface="Times New Roman" panose="02020603050405020304" pitchFamily="18" charset="0"/>
              </a:rPr>
              <a:t>البحث</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848498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JO" sz="2400" dirty="0" smtClean="0">
                <a:solidFill>
                  <a:prstClr val="black"/>
                </a:solidFill>
                <a:cs typeface="Times New Roman" panose="02020603050405020304" pitchFamily="18" charset="0"/>
              </a:rPr>
              <a:t>ويلزم </a:t>
            </a:r>
            <a:r>
              <a:rPr lang="ar-JO" sz="2400" dirty="0">
                <a:solidFill>
                  <a:prstClr val="black"/>
                </a:solidFill>
                <a:cs typeface="Times New Roman" panose="02020603050405020304" pitchFamily="18" charset="0"/>
              </a:rPr>
              <a:t>الباحث بأن ينص على المنهج العلمي الذي سيتبعه في دراسته وبتوضيح أساليبه وأدواته، وأسباب </a:t>
            </a:r>
            <a:r>
              <a:rPr lang="ar-JO" sz="2400" dirty="0" smtClean="0">
                <a:solidFill>
                  <a:prstClr val="black"/>
                </a:solidFill>
                <a:cs typeface="Times New Roman" panose="02020603050405020304" pitchFamily="18" charset="0"/>
              </a:rPr>
              <a:t>اختياره وأن </a:t>
            </a:r>
            <a:r>
              <a:rPr lang="ar-JO" sz="2400" dirty="0">
                <a:solidFill>
                  <a:prstClr val="black"/>
                </a:solidFill>
                <a:cs typeface="Times New Roman" panose="02020603050405020304" pitchFamily="18" charset="0"/>
              </a:rPr>
              <a:t>يراعي فيه الخطوات التالية: </a:t>
            </a:r>
            <a:endParaRPr lang="ar-JO" sz="2400" dirty="0" smtClean="0">
              <a:solidFill>
                <a:prstClr val="black"/>
              </a:solidFill>
              <a:cs typeface="Times New Roman" panose="02020603050405020304" pitchFamily="18" charset="0"/>
            </a:endParaRPr>
          </a:p>
          <a:p>
            <a:pPr lvl="0" algn="just" rtl="1">
              <a:defRPr/>
            </a:pPr>
            <a:endParaRPr lang="ar-JO" sz="2400" dirty="0">
              <a:solidFill>
                <a:prstClr val="black"/>
              </a:solidFill>
              <a:cs typeface="Times New Roman" panose="02020603050405020304" pitchFamily="18" charset="0"/>
            </a:endParaRPr>
          </a:p>
          <a:p>
            <a:pPr marL="457200" lvl="0" indent="-457200" algn="just" rtl="1">
              <a:buFont typeface="+mj-lt"/>
              <a:buAutoNum type="arabicPeriod"/>
              <a:defRPr/>
            </a:pPr>
            <a:r>
              <a:rPr lang="ar-JO" sz="2400" dirty="0">
                <a:solidFill>
                  <a:prstClr val="black"/>
                </a:solidFill>
                <a:cs typeface="Times New Roman" panose="02020603050405020304" pitchFamily="18" charset="0"/>
              </a:rPr>
              <a:t>التخصص والحاجة. </a:t>
            </a:r>
          </a:p>
          <a:p>
            <a:pPr marL="457200" lvl="0" indent="-457200" algn="just" rtl="1">
              <a:buFont typeface="+mj-lt"/>
              <a:buAutoNum type="arabicPeriod"/>
              <a:defRPr/>
            </a:pPr>
            <a:r>
              <a:rPr lang="ar-JO" sz="2400" dirty="0">
                <a:solidFill>
                  <a:prstClr val="black"/>
                </a:solidFill>
                <a:cs typeface="Times New Roman" panose="02020603050405020304" pitchFamily="18" charset="0"/>
              </a:rPr>
              <a:t>تحديد حدود الدراسة ومجالاتها. </a:t>
            </a:r>
          </a:p>
          <a:p>
            <a:pPr marL="457200" lvl="0" indent="-457200" algn="just" rtl="1">
              <a:buFont typeface="+mj-lt"/>
              <a:buAutoNum type="arabicPeriod"/>
              <a:defRPr/>
            </a:pPr>
            <a:r>
              <a:rPr lang="ar-JO" sz="2400" dirty="0">
                <a:solidFill>
                  <a:prstClr val="black"/>
                </a:solidFill>
                <a:cs typeface="Times New Roman" panose="02020603050405020304" pitchFamily="18" charset="0"/>
              </a:rPr>
              <a:t>تحديد طرق جمع وتحصيل المادة العلمية ومصادرها. </a:t>
            </a:r>
          </a:p>
          <a:p>
            <a:pPr marL="457200" lvl="0" indent="-457200" algn="just" rtl="1">
              <a:buFont typeface="+mj-lt"/>
              <a:buAutoNum type="arabicPeriod"/>
              <a:defRPr/>
            </a:pPr>
            <a:r>
              <a:rPr lang="ar-JO" sz="2400" dirty="0">
                <a:solidFill>
                  <a:prstClr val="black"/>
                </a:solidFill>
                <a:cs typeface="Times New Roman" panose="02020603050405020304" pitchFamily="18" charset="0"/>
              </a:rPr>
              <a:t>بيان القواعد والضوابط العلمية التي يلتزم بها لتوصل للنتائج العلمية السليمة. </a:t>
            </a:r>
          </a:p>
          <a:p>
            <a:pPr marL="457200" lvl="0" indent="-457200" algn="just" rtl="1">
              <a:buFont typeface="+mj-lt"/>
              <a:buAutoNum type="arabicPeriod"/>
              <a:defRPr/>
            </a:pPr>
            <a:r>
              <a:rPr lang="ar-JO" sz="2400" dirty="0">
                <a:solidFill>
                  <a:prstClr val="black"/>
                </a:solidFill>
                <a:cs typeface="Times New Roman" panose="02020603050405020304" pitchFamily="18" charset="0"/>
              </a:rPr>
              <a:t>تحديد الطريقة العلمية في التعامل مع النصوص والتراجم وما إلى ذلك. </a:t>
            </a:r>
          </a:p>
          <a:p>
            <a:pPr marL="457200" lvl="0" indent="-457200" algn="just" rtl="1">
              <a:buFont typeface="+mj-lt"/>
              <a:buAutoNum type="arabicPeriod"/>
              <a:defRPr/>
            </a:pPr>
            <a:r>
              <a:rPr lang="ar-JO" sz="2400" dirty="0">
                <a:solidFill>
                  <a:prstClr val="black"/>
                </a:solidFill>
                <a:cs typeface="Times New Roman" panose="02020603050405020304" pitchFamily="18" charset="0"/>
              </a:rPr>
              <a:t>أن يلتزم الباحث بتوثيق المعلومات التي حصل عليها، وبالتعليق، وبالشرح والإيضاح، وما إلى ذلك</a:t>
            </a:r>
            <a:r>
              <a:rPr lang="ar-JO" sz="2400" dirty="0" smtClean="0">
                <a:solidFill>
                  <a:prstClr val="black"/>
                </a:solidFill>
                <a:cs typeface="Times New Roman" panose="02020603050405020304" pitchFamily="18" charset="0"/>
              </a:rPr>
              <a:t>.</a:t>
            </a: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تحديد مناهج </a:t>
            </a:r>
            <a:r>
              <a:rPr lang="ar-EG" sz="2800" b="1" dirty="0" smtClean="0">
                <a:latin typeface="Times New Roman" panose="02020603050405020304" pitchFamily="18" charset="0"/>
                <a:cs typeface="Times New Roman" panose="02020603050405020304" pitchFamily="18" charset="0"/>
              </a:rPr>
              <a:t>البحث</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334734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JO" sz="2400" dirty="0">
                <a:solidFill>
                  <a:prstClr val="black"/>
                </a:solidFill>
                <a:cs typeface="Times New Roman" panose="02020603050405020304" pitchFamily="18" charset="0"/>
              </a:rPr>
              <a:t>عند التفكير في عملية البحث ، غالبًا ما يكون جمع البيانات هو أول ما يتبادر إلى الذهن، إنها صواميل ومسامير البحث حيث  يمكن أن تكون طريقة جمع البيانات مرنة.</a:t>
            </a:r>
          </a:p>
          <a:p>
            <a:pPr lvl="0" algn="just" rtl="1">
              <a:defRPr/>
            </a:pPr>
            <a:endParaRPr lang="ar-JO" sz="2400" dirty="0">
              <a:solidFill>
                <a:prstClr val="black"/>
              </a:solidFill>
              <a:cs typeface="Times New Roman" panose="02020603050405020304" pitchFamily="18" charset="0"/>
            </a:endParaRPr>
          </a:p>
          <a:p>
            <a:pPr lvl="0" algn="just" rtl="1">
              <a:defRPr/>
            </a:pPr>
            <a:r>
              <a:rPr lang="ar-JO" sz="2400" dirty="0">
                <a:solidFill>
                  <a:prstClr val="black"/>
                </a:solidFill>
                <a:cs typeface="Times New Roman" panose="02020603050405020304" pitchFamily="18" charset="0"/>
              </a:rPr>
              <a:t>بالنسبة لبعض الأغراض ، فإن مجرد جمع الحقائق والمعلومات على الإنترنت يمكن أن يلبي احتياجاتك. قد يحتاج البعض الآخر إلى مزيد من البحث المباشر والمشترك من قبل الجمهور. و إن امتلاك خبرة في طرق مختلفة لجمع البيانات يمكن أن يجعل </a:t>
            </a:r>
            <a:r>
              <a:rPr lang="ar-JO" sz="2400" dirty="0" smtClean="0">
                <a:solidFill>
                  <a:prstClr val="black"/>
                </a:solidFill>
                <a:cs typeface="Times New Roman" panose="02020603050405020304" pitchFamily="18" charset="0"/>
              </a:rPr>
              <a:t>بحثك ذو قيمة اكبر.</a:t>
            </a:r>
            <a:endParaRPr lang="ar-JO" sz="2400" dirty="0">
              <a:solidFill>
                <a:prstClr val="black"/>
              </a:solidFill>
              <a:cs typeface="Times New Roman" panose="02020603050405020304" pitchFamily="18" charset="0"/>
            </a:endParaRPr>
          </a:p>
          <a:p>
            <a:pPr lvl="0" algn="just" rtl="1">
              <a:defRPr/>
            </a:pPr>
            <a:endParaRPr lang="ar-JO" sz="2400" dirty="0">
              <a:solidFill>
                <a:prstClr val="black"/>
              </a:solidFill>
              <a:cs typeface="Times New Roman" panose="02020603050405020304" pitchFamily="18" charset="0"/>
            </a:endParaRPr>
          </a:p>
          <a:p>
            <a:pPr lvl="0" algn="just" rtl="1">
              <a:defRPr/>
            </a:pPr>
            <a:r>
              <a:rPr lang="ar-JO" sz="2400" dirty="0" smtClean="0">
                <a:solidFill>
                  <a:prstClr val="black"/>
                </a:solidFill>
                <a:cs typeface="Times New Roman" panose="02020603050405020304" pitchFamily="18" charset="0"/>
              </a:rPr>
              <a:t>كما ان استخدام </a:t>
            </a:r>
            <a:r>
              <a:rPr lang="ar-JO" sz="2400" dirty="0">
                <a:solidFill>
                  <a:prstClr val="black"/>
                </a:solidFill>
                <a:cs typeface="Times New Roman" panose="02020603050405020304" pitchFamily="18" charset="0"/>
              </a:rPr>
              <a:t>أدوات البحث العلمي التي تكون خيرُ معين للباحث على إتمام مهمته </a:t>
            </a:r>
            <a:r>
              <a:rPr lang="ar-JO" sz="2400" dirty="0" smtClean="0">
                <a:solidFill>
                  <a:prstClr val="black"/>
                </a:solidFill>
                <a:cs typeface="Times New Roman" panose="02020603050405020304" pitchFamily="18" charset="0"/>
              </a:rPr>
              <a:t>البحثية </a:t>
            </a:r>
            <a:r>
              <a:rPr lang="ar-JO" sz="2400" dirty="0">
                <a:solidFill>
                  <a:prstClr val="black"/>
                </a:solidFill>
                <a:cs typeface="Times New Roman" panose="02020603050405020304" pitchFamily="18" charset="0"/>
              </a:rPr>
              <a:t>على أكمل </a:t>
            </a:r>
            <a:r>
              <a:rPr lang="ar-JO" sz="2400" dirty="0" smtClean="0">
                <a:solidFill>
                  <a:prstClr val="black"/>
                </a:solidFill>
                <a:cs typeface="Times New Roman" panose="02020603050405020304" pitchFamily="18" charset="0"/>
              </a:rPr>
              <a:t>وجه عملية </a:t>
            </a:r>
            <a:r>
              <a:rPr lang="ar-JO" sz="2400" dirty="0">
                <a:solidFill>
                  <a:prstClr val="black"/>
                </a:solidFill>
                <a:cs typeface="Times New Roman" panose="02020603050405020304" pitchFamily="18" charset="0"/>
              </a:rPr>
              <a:t>ليست سهلة على الإطلاق. تحتاج دقة وإتقان شديدين من الباحث لكي يتمكن من استخدام أدوات بحثه العلمي بمهارة شديدة. </a:t>
            </a: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إعداد أدوات البحث</a:t>
            </a: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29733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JO" sz="2400" dirty="0" smtClean="0">
                <a:solidFill>
                  <a:prstClr val="black"/>
                </a:solidFill>
                <a:cs typeface="Times New Roman" panose="02020603050405020304" pitchFamily="18" charset="0"/>
              </a:rPr>
              <a:t>ان ادوات البحث العلمي هي </a:t>
            </a:r>
            <a:r>
              <a:rPr lang="ar-JO" sz="2400" dirty="0">
                <a:solidFill>
                  <a:prstClr val="black"/>
                </a:solidFill>
                <a:cs typeface="Times New Roman" panose="02020603050405020304" pitchFamily="18" charset="0"/>
              </a:rPr>
              <a:t>أدوات يستخدمها الباحث العلمي لكي تساعده على الحصول على أفضل نتائج للبحث العلمي. البحث العلمي مناط به أن يقوم بحل الأمور التي تتسم بالغموض و يقوم بكشفها </a:t>
            </a:r>
            <a:r>
              <a:rPr lang="ar-JO" sz="2400" dirty="0" smtClean="0">
                <a:solidFill>
                  <a:prstClr val="black"/>
                </a:solidFill>
                <a:cs typeface="Times New Roman" panose="02020603050405020304" pitchFamily="18" charset="0"/>
              </a:rPr>
              <a:t>وحلها، يمكن </a:t>
            </a:r>
            <a:r>
              <a:rPr lang="ar-JO" sz="2400" dirty="0">
                <a:solidFill>
                  <a:prstClr val="black"/>
                </a:solidFill>
                <a:cs typeface="Times New Roman" panose="02020603050405020304" pitchFamily="18" charset="0"/>
              </a:rPr>
              <a:t>أن </a:t>
            </a:r>
            <a:r>
              <a:rPr lang="ar-JO" sz="2400" dirty="0" smtClean="0">
                <a:solidFill>
                  <a:prstClr val="black"/>
                </a:solidFill>
                <a:cs typeface="Times New Roman" panose="02020603050405020304" pitchFamily="18" charset="0"/>
              </a:rPr>
              <a:t>نثبت من خلال هذه الادوات </a:t>
            </a:r>
            <a:r>
              <a:rPr lang="ar-JO" sz="2400" dirty="0">
                <a:solidFill>
                  <a:prstClr val="black"/>
                </a:solidFill>
                <a:cs typeface="Times New Roman" panose="02020603050405020304" pitchFamily="18" charset="0"/>
              </a:rPr>
              <a:t>إما صحة النظريات أو الأفكار العلمية أو عدم صحتها. مما سبق يمكننا أن نستنتج أن الأدوات الخاصة بالبحث العلمي تلعب دورًا كبيرًا في تحديد نجاح خط سير البحث العلمي.</a:t>
            </a:r>
          </a:p>
          <a:p>
            <a:pPr lvl="0" algn="just" rtl="1">
              <a:defRPr/>
            </a:pPr>
            <a:endParaRPr lang="ar-JO" sz="2400" dirty="0">
              <a:solidFill>
                <a:prstClr val="black"/>
              </a:solidFill>
              <a:cs typeface="Times New Roman" panose="02020603050405020304" pitchFamily="18" charset="0"/>
            </a:endParaRPr>
          </a:p>
          <a:p>
            <a:pPr lvl="0" algn="just" rtl="1">
              <a:defRPr/>
            </a:pPr>
            <a:r>
              <a:rPr lang="ar-JO" sz="2400" dirty="0" smtClean="0">
                <a:solidFill>
                  <a:prstClr val="black"/>
                </a:solidFill>
                <a:cs typeface="Times New Roman" panose="02020603050405020304" pitchFamily="18" charset="0"/>
              </a:rPr>
              <a:t>يجب على الباحث قبل اختيار اداة البحث المناسبة ان </a:t>
            </a:r>
            <a:r>
              <a:rPr lang="ar-JO" sz="2400" dirty="0">
                <a:solidFill>
                  <a:prstClr val="black"/>
                </a:solidFill>
                <a:cs typeface="Times New Roman" panose="02020603050405020304" pitchFamily="18" charset="0"/>
              </a:rPr>
              <a:t>يكون مطلعًا بشكل كافي على أدوات البحث العلمي من الألف إلى الياء والكيفية التي تعمل بها كل أداة علمية. </a:t>
            </a:r>
            <a:r>
              <a:rPr lang="ar-JO" sz="2400" dirty="0" smtClean="0">
                <a:solidFill>
                  <a:prstClr val="black"/>
                </a:solidFill>
                <a:cs typeface="Times New Roman" panose="02020603050405020304" pitchFamily="18" charset="0"/>
              </a:rPr>
              <a:t>وأن </a:t>
            </a:r>
            <a:r>
              <a:rPr lang="ar-JO" sz="2400" dirty="0">
                <a:solidFill>
                  <a:prstClr val="black"/>
                </a:solidFill>
                <a:cs typeface="Times New Roman" panose="02020603050405020304" pitchFamily="18" charset="0"/>
              </a:rPr>
              <a:t>يكون على علم بالتكاليف التي تخص أداة البحث العلمي التي سيقوم </a:t>
            </a:r>
            <a:r>
              <a:rPr lang="ar-JO" sz="2400" dirty="0" smtClean="0">
                <a:solidFill>
                  <a:prstClr val="black"/>
                </a:solidFill>
                <a:cs typeface="Times New Roman" panose="02020603050405020304" pitchFamily="18" charset="0"/>
              </a:rPr>
              <a:t>باختيارها، بالاضافة الى اختيار الاداة المناسبة لتحقيق اهداف بحثه.</a:t>
            </a: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إعداد أدوات البحث</a:t>
            </a: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412903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JO" sz="2400" dirty="0">
                <a:solidFill>
                  <a:prstClr val="black"/>
                </a:solidFill>
                <a:cs typeface="Times New Roman" panose="02020603050405020304" pitchFamily="18" charset="0"/>
              </a:rPr>
              <a:t>مجتمع الدراسة هو مجموعة يتم اعتبارها لدراسة أو التفكير الإحصائي. لا يقتصر مجتمع الدراسة على البشر فقط. إنها مجموعة من الجوانب التي تشترك في شيء ما. يمكن أن تكون أشياء ، حيوانات ، قياسات ، وما إلى ذلك ، مع العديد من الخصائص داخل المجموعة</a:t>
            </a:r>
            <a:r>
              <a:rPr lang="ar-JO" sz="2400" dirty="0" smtClean="0">
                <a:solidFill>
                  <a:prstClr val="black"/>
                </a:solidFill>
                <a:cs typeface="Times New Roman" panose="02020603050405020304" pitchFamily="18" charset="0"/>
              </a:rPr>
              <a:t>.</a:t>
            </a:r>
          </a:p>
          <a:p>
            <a:pPr lvl="0" algn="just" rtl="1">
              <a:defRPr/>
            </a:pPr>
            <a:endParaRPr lang="ar-JO" sz="2400" dirty="0" smtClean="0">
              <a:solidFill>
                <a:prstClr val="black"/>
              </a:solidFill>
              <a:cs typeface="Times New Roman" panose="02020603050405020304" pitchFamily="18" charset="0"/>
            </a:endParaRPr>
          </a:p>
          <a:p>
            <a:pPr lvl="0" algn="just" rtl="1">
              <a:defRPr/>
            </a:pPr>
            <a:r>
              <a:rPr lang="ar-JO" sz="2400" b="1" u="sng" dirty="0">
                <a:solidFill>
                  <a:prstClr val="black"/>
                </a:solidFill>
                <a:cs typeface="Times New Roman" panose="02020603050405020304" pitchFamily="18" charset="0"/>
              </a:rPr>
              <a:t>كيف تؤسس مجتمع الدراسة</a:t>
            </a:r>
            <a:r>
              <a:rPr lang="ar-JO" sz="2400" b="1" u="sng" dirty="0" smtClean="0">
                <a:solidFill>
                  <a:prstClr val="black"/>
                </a:solidFill>
                <a:cs typeface="Times New Roman" panose="02020603050405020304" pitchFamily="18" charset="0"/>
              </a:rPr>
              <a:t>؟</a:t>
            </a:r>
          </a:p>
          <a:p>
            <a:pPr lvl="0" algn="just" rtl="1">
              <a:defRPr/>
            </a:pPr>
            <a:endParaRPr lang="ar-JO" sz="2400" dirty="0">
              <a:solidFill>
                <a:prstClr val="black"/>
              </a:solidFill>
              <a:cs typeface="Times New Roman" panose="02020603050405020304" pitchFamily="18" charset="0"/>
            </a:endParaRPr>
          </a:p>
          <a:p>
            <a:pPr lvl="0" algn="just" rtl="1">
              <a:defRPr/>
            </a:pPr>
            <a:r>
              <a:rPr lang="ar-JO" sz="2400" dirty="0">
                <a:solidFill>
                  <a:prstClr val="black"/>
                </a:solidFill>
                <a:cs typeface="Times New Roman" panose="02020603050405020304" pitchFamily="18" charset="0"/>
              </a:rPr>
              <a:t>أخذ العينات هو أسلوب قوي لجمع الآراء من مجموعة واسعة من الناس ، يتم اختيارهم من مجموعة معينة ، لمعرفة المزيد عن المجموعة بأكملها بشكل عام.</a:t>
            </a:r>
          </a:p>
          <a:p>
            <a:pPr lvl="0" algn="just" rtl="1">
              <a:defRPr/>
            </a:pPr>
            <a:endParaRPr lang="ar-JO" sz="2400" dirty="0">
              <a:solidFill>
                <a:prstClr val="black"/>
              </a:solidFill>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تحديد مجتمع وعينة البحث</a:t>
            </a: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492564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JO" sz="2400" dirty="0" smtClean="0">
                <a:solidFill>
                  <a:prstClr val="black"/>
                </a:solidFill>
                <a:cs typeface="Times New Roman" panose="02020603050405020304" pitchFamily="18" charset="0"/>
              </a:rPr>
              <a:t>لكي </a:t>
            </a:r>
            <a:r>
              <a:rPr lang="ar-JO" sz="2400" dirty="0">
                <a:solidFill>
                  <a:prstClr val="black"/>
                </a:solidFill>
                <a:cs typeface="Times New Roman" panose="02020603050405020304" pitchFamily="18" charset="0"/>
              </a:rPr>
              <a:t>تكون أي دراسة بحثية فعالة ، من الضروري اختيار مجتمع الدراسة الذي يمثل حقًا جميع السكان. قبل البدء في دراستك ، يجب تحديد السكان المستهدفين والاتفاق عليهم. من خلال تعيين العينة الخاصة بك ومعرفتها مسبقًا ، سيتم التخلص إلى حد كبير من أي ملاحظات تعتبر عديمة الفائدة للدراسة.</a:t>
            </a:r>
          </a:p>
          <a:p>
            <a:pPr lvl="0" algn="just" rtl="1">
              <a:defRPr/>
            </a:pPr>
            <a:endParaRPr lang="ar-JO" sz="2400" dirty="0">
              <a:solidFill>
                <a:prstClr val="black"/>
              </a:solidFill>
              <a:cs typeface="Times New Roman" panose="02020603050405020304" pitchFamily="18" charset="0"/>
            </a:endParaRPr>
          </a:p>
          <a:p>
            <a:pPr lvl="0" algn="just" rtl="1">
              <a:defRPr/>
            </a:pPr>
            <a:r>
              <a:rPr lang="ar-JO" sz="2400" dirty="0">
                <a:solidFill>
                  <a:prstClr val="black"/>
                </a:solidFill>
                <a:cs typeface="Times New Roman" panose="02020603050405020304" pitchFamily="18" charset="0"/>
              </a:rPr>
              <a:t>إذا كان الاستقصاء الخاص بك يهدف إلى فهم فعالية المنتج أو الخدمة ، فيجب أن يكون مجتمع الدراسة هم العملاء الذين استخدموه أو الأكثر ملاءمة لاحتياجاتهم والذين سيستخدمون المنتج / الخدمة.</a:t>
            </a:r>
          </a:p>
          <a:p>
            <a:pPr lvl="0" algn="just" rtl="1">
              <a:defRPr/>
            </a:pPr>
            <a:endParaRPr lang="ar-JO" sz="2400" dirty="0">
              <a:solidFill>
                <a:prstClr val="black"/>
              </a:solidFill>
              <a:cs typeface="Times New Roman" panose="02020603050405020304" pitchFamily="18" charset="0"/>
            </a:endParaRPr>
          </a:p>
          <a:p>
            <a:pPr lvl="0" algn="just" rtl="1">
              <a:defRPr/>
            </a:pPr>
            <a:r>
              <a:rPr lang="ar-JO" sz="2400" dirty="0">
                <a:solidFill>
                  <a:prstClr val="black"/>
                </a:solidFill>
                <a:cs typeface="Times New Roman" panose="02020603050405020304" pitchFamily="18" charset="0"/>
              </a:rPr>
              <a:t>سيكون جمع البيانات من جميع السكان في السوق المستهدف أمرًا مكلفًا ويستغرق وقتًا طويلاً. من خلال أخذ عينات من مجتمع الدراسة بدقة ، من الممكن بناء صورة حقيقية للسوق المستهدف باستخدام الاتجاهات في النتائج.</a:t>
            </a: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تحديد مجتمع وعينة البحث</a:t>
            </a: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84406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JO" sz="2400" b="1" u="sng" dirty="0">
                <a:solidFill>
                  <a:prstClr val="black"/>
                </a:solidFill>
                <a:cs typeface="Times New Roman" panose="02020603050405020304" pitchFamily="18" charset="0"/>
              </a:rPr>
              <a:t>اختيار عينة دقيقة من مجتمع الدراسة</a:t>
            </a:r>
          </a:p>
          <a:p>
            <a:pPr lvl="0" algn="just" rtl="1">
              <a:defRPr/>
            </a:pPr>
            <a:endParaRPr lang="ar-JO" sz="2400" dirty="0" smtClean="0">
              <a:solidFill>
                <a:prstClr val="black"/>
              </a:solidFill>
              <a:cs typeface="Times New Roman" panose="02020603050405020304" pitchFamily="18" charset="0"/>
            </a:endParaRPr>
          </a:p>
          <a:p>
            <a:pPr lvl="0" algn="just" rtl="1">
              <a:defRPr/>
            </a:pPr>
            <a:r>
              <a:rPr lang="ar-JO" sz="2400" u="sng" dirty="0" smtClean="0">
                <a:solidFill>
                  <a:prstClr val="black"/>
                </a:solidFill>
                <a:cs typeface="Times New Roman" panose="02020603050405020304" pitchFamily="18" charset="0"/>
              </a:rPr>
              <a:t>يعتمد </a:t>
            </a:r>
            <a:r>
              <a:rPr lang="ar-JO" sz="2400" u="sng" dirty="0">
                <a:solidFill>
                  <a:prstClr val="black"/>
                </a:solidFill>
                <a:cs typeface="Times New Roman" panose="02020603050405020304" pitchFamily="18" charset="0"/>
              </a:rPr>
              <a:t>القرار بشأن العينة المناسبة على عدة عوامل </a:t>
            </a:r>
            <a:r>
              <a:rPr lang="ar-JO" sz="2400" u="sng" dirty="0" smtClean="0">
                <a:solidFill>
                  <a:prstClr val="black"/>
                </a:solidFill>
                <a:cs typeface="Times New Roman" panose="02020603050405020304" pitchFamily="18" charset="0"/>
              </a:rPr>
              <a:t>رئيسية:</a:t>
            </a:r>
            <a:endParaRPr lang="ar-JO" sz="2400" u="sng" dirty="0">
              <a:solidFill>
                <a:prstClr val="black"/>
              </a:solidFill>
              <a:cs typeface="Times New Roman" panose="02020603050405020304" pitchFamily="18" charset="0"/>
            </a:endParaRPr>
          </a:p>
          <a:p>
            <a:pPr lvl="0" algn="just" rtl="1">
              <a:defRPr/>
            </a:pPr>
            <a:r>
              <a:rPr lang="ar-JO" sz="2400" dirty="0" smtClean="0">
                <a:solidFill>
                  <a:prstClr val="black"/>
                </a:solidFill>
                <a:cs typeface="Times New Roman" panose="02020603050405020304" pitchFamily="18" charset="0"/>
              </a:rPr>
              <a:t>1- عليك </a:t>
            </a:r>
            <a:r>
              <a:rPr lang="ar-JO" sz="2400" dirty="0">
                <a:solidFill>
                  <a:prstClr val="black"/>
                </a:solidFill>
                <a:cs typeface="Times New Roman" panose="02020603050405020304" pitchFamily="18" charset="0"/>
              </a:rPr>
              <a:t>أن تقرر ما هي المعلمات السكانية التي تريد </a:t>
            </a:r>
            <a:r>
              <a:rPr lang="ar-JO" sz="2400" dirty="0" smtClean="0">
                <a:solidFill>
                  <a:prstClr val="black"/>
                </a:solidFill>
                <a:cs typeface="Times New Roman" panose="02020603050405020304" pitchFamily="18" charset="0"/>
              </a:rPr>
              <a:t>تقديرها</a:t>
            </a:r>
          </a:p>
          <a:p>
            <a:pPr lvl="0" algn="just" rtl="1">
              <a:defRPr/>
            </a:pPr>
            <a:r>
              <a:rPr lang="ar-JO" sz="2400" dirty="0" smtClean="0">
                <a:solidFill>
                  <a:prstClr val="black"/>
                </a:solidFill>
                <a:cs typeface="Times New Roman" panose="02020603050405020304" pitchFamily="18" charset="0"/>
              </a:rPr>
              <a:t>2- لا </a:t>
            </a:r>
            <a:r>
              <a:rPr lang="ar-JO" sz="2400" dirty="0">
                <a:solidFill>
                  <a:prstClr val="black"/>
                </a:solidFill>
                <a:cs typeface="Times New Roman" panose="02020603050405020304" pitchFamily="18" charset="0"/>
              </a:rPr>
              <a:t>تتوقع أن تكون التقديرات من عينة دقيقة. توقع دائمًا هامش خطأ عند وضع افتراضات بناءً على نتائج </a:t>
            </a:r>
            <a:r>
              <a:rPr lang="ar-JO" sz="2400" dirty="0" smtClean="0">
                <a:solidFill>
                  <a:prstClr val="black"/>
                </a:solidFill>
                <a:cs typeface="Times New Roman" panose="02020603050405020304" pitchFamily="18" charset="0"/>
              </a:rPr>
              <a:t>عينة.</a:t>
            </a:r>
          </a:p>
          <a:p>
            <a:pPr lvl="0" algn="just" rtl="1">
              <a:defRPr/>
            </a:pPr>
            <a:r>
              <a:rPr lang="ar-JO" sz="2400" dirty="0" smtClean="0">
                <a:solidFill>
                  <a:prstClr val="black"/>
                </a:solidFill>
                <a:cs typeface="Times New Roman" panose="02020603050405020304" pitchFamily="18" charset="0"/>
              </a:rPr>
              <a:t>3- يساعدنا </a:t>
            </a:r>
            <a:r>
              <a:rPr lang="ar-JO" sz="2400" dirty="0">
                <a:solidFill>
                  <a:prstClr val="black"/>
                </a:solidFill>
                <a:cs typeface="Times New Roman" panose="02020603050405020304" pitchFamily="18" charset="0"/>
              </a:rPr>
              <a:t>فهم تكلفة أخذ العينات في تحديد مدى دقة تقديراتنا التي يجب أن تكون.</a:t>
            </a:r>
          </a:p>
          <a:p>
            <a:pPr lvl="0" algn="just" rtl="1">
              <a:defRPr/>
            </a:pPr>
            <a:r>
              <a:rPr lang="ar-JO" sz="2400" dirty="0" smtClean="0">
                <a:solidFill>
                  <a:prstClr val="black"/>
                </a:solidFill>
                <a:cs typeface="Times New Roman" panose="02020603050405020304" pitchFamily="18" charset="0"/>
              </a:rPr>
              <a:t>4- تعرف </a:t>
            </a:r>
            <a:r>
              <a:rPr lang="ar-JO" sz="2400" dirty="0">
                <a:solidFill>
                  <a:prstClr val="black"/>
                </a:solidFill>
                <a:cs typeface="Times New Roman" panose="02020603050405020304" pitchFamily="18" charset="0"/>
              </a:rPr>
              <a:t>على مدى تغير السكان الذي تريد قياسه. ليس من الضروري افتراض أن عينة كبيرة مطلوبة إذا كان مجتمع الدراسة كبيرًا.</a:t>
            </a:r>
          </a:p>
          <a:p>
            <a:pPr lvl="0" algn="just" rtl="1">
              <a:defRPr/>
            </a:pPr>
            <a:r>
              <a:rPr lang="ar-JO" sz="2400" dirty="0" smtClean="0">
                <a:solidFill>
                  <a:prstClr val="black"/>
                </a:solidFill>
                <a:cs typeface="Times New Roman" panose="02020603050405020304" pitchFamily="18" charset="0"/>
              </a:rPr>
              <a:t>5- ضع </a:t>
            </a:r>
            <a:r>
              <a:rPr lang="ar-JO" sz="2400" dirty="0">
                <a:solidFill>
                  <a:prstClr val="black"/>
                </a:solidFill>
                <a:cs typeface="Times New Roman" panose="02020603050405020304" pitchFamily="18" charset="0"/>
              </a:rPr>
              <a:t>في الاعتبار معدل استجابة سكانك. يعتبر معدل الاستجابة بنسبة 20٪ “جيدًا” للدراسة البحثية عبر الإنترنت.</a:t>
            </a: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تحديد مجتمع وعينة البحث</a:t>
            </a: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83500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defRPr/>
            </a:pPr>
            <a:r>
              <a:rPr lang="ar-JO" sz="2400" dirty="0" smtClean="0">
                <a:solidFill>
                  <a:prstClr val="black"/>
                </a:solidFill>
                <a:cs typeface="Times New Roman" panose="02020603050405020304" pitchFamily="18" charset="0"/>
              </a:rPr>
              <a:t>يتمثل </a:t>
            </a:r>
            <a:r>
              <a:rPr lang="ar-JO" sz="2400" dirty="0">
                <a:solidFill>
                  <a:prstClr val="black"/>
                </a:solidFill>
                <a:cs typeface="Times New Roman" panose="02020603050405020304" pitchFamily="18" charset="0"/>
              </a:rPr>
              <a:t>التفكير النقدي في القدرة على التأكد من حقيقية كل من الافتراضات أو الأخبار أو الأفكار، أم أنها تحمل جزءًا معينًا من الحقيقة، أم أنها غير حقيقية البتة</a:t>
            </a:r>
            <a:r>
              <a:rPr lang="ar-JO" sz="2400" dirty="0" smtClean="0">
                <a:solidFill>
                  <a:prstClr val="black"/>
                </a:solidFill>
                <a:cs typeface="Times New Roman" panose="02020603050405020304" pitchFamily="18" charset="0"/>
              </a:rPr>
              <a:t>.</a:t>
            </a:r>
          </a:p>
          <a:p>
            <a:pPr lvl="0" algn="just" rtl="1">
              <a:lnSpc>
                <a:spcPct val="150000"/>
              </a:lnSpc>
              <a:defRPr/>
            </a:pPr>
            <a:r>
              <a:rPr lang="ar-JO" sz="2400" dirty="0" smtClean="0">
                <a:solidFill>
                  <a:prstClr val="black"/>
                </a:solidFill>
                <a:cs typeface="Times New Roman" panose="02020603050405020304" pitchFamily="18" charset="0"/>
              </a:rPr>
              <a:t> </a:t>
            </a:r>
            <a:r>
              <a:rPr lang="ar-JO" sz="2400" dirty="0">
                <a:solidFill>
                  <a:prstClr val="black"/>
                </a:solidFill>
                <a:cs typeface="Times New Roman" panose="02020603050405020304" pitchFamily="18" charset="0"/>
              </a:rPr>
              <a:t>وقد تم تعريف التفكير النقدي بأنه: "تفكير تأملي معقول يركز على ما يعتقد به الفرد أو يقوم بأدائه، وهو فحص و تقويم الحلول المعروضة من أجل إصدار حكم حول قيمة الشيء". وبناءً على ذلك، إن المفكر الناقد هو الفرد الذي يقوم بالتفكير والتحليل وذلك بعد التعمق في كل من المعلومات وكذلك التحقق من مدى دقتها وصحتها، ولا شك أنه يتأمل المواقف حتى يقيمها، وذلك وفق الامكانيات المتوفرة لديه، وهذا يقوده إلى إطلاق كل من الأحكام والمقترحات فيما بعد. </a:t>
            </a: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التفكير </a:t>
            </a:r>
            <a:r>
              <a:rPr lang="ar-EG" sz="2800" b="1" dirty="0" smtClean="0">
                <a:latin typeface="Times New Roman" panose="02020603050405020304" pitchFamily="18" charset="0"/>
                <a:cs typeface="Times New Roman" panose="02020603050405020304" pitchFamily="18" charset="0"/>
              </a:rPr>
              <a:t>الناقد</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555489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JO" sz="2400" b="1" u="sng" dirty="0" smtClean="0">
                <a:solidFill>
                  <a:prstClr val="black"/>
                </a:solidFill>
                <a:cs typeface="Times New Roman" panose="02020603050405020304" pitchFamily="18" charset="0"/>
              </a:rPr>
              <a:t>صفات الباحث </a:t>
            </a:r>
            <a:r>
              <a:rPr lang="ar-JO" sz="2400" b="1" u="sng" dirty="0">
                <a:solidFill>
                  <a:prstClr val="black"/>
                </a:solidFill>
                <a:cs typeface="Times New Roman" panose="02020603050405020304" pitchFamily="18" charset="0"/>
              </a:rPr>
              <a:t>المفكر النقدي </a:t>
            </a:r>
            <a:r>
              <a:rPr lang="ar-JO" sz="2400" b="1" u="sng" dirty="0" smtClean="0">
                <a:solidFill>
                  <a:prstClr val="black"/>
                </a:solidFill>
                <a:cs typeface="Times New Roman" panose="02020603050405020304" pitchFamily="18" charset="0"/>
              </a:rPr>
              <a:t>الناجح</a:t>
            </a:r>
          </a:p>
          <a:p>
            <a:pPr lvl="0" algn="just" rtl="1">
              <a:defRPr/>
            </a:pPr>
            <a:endParaRPr lang="ar-JO" sz="2400" b="1" u="sng" dirty="0">
              <a:solidFill>
                <a:prstClr val="black"/>
              </a:solidFill>
              <a:cs typeface="Times New Roman" panose="02020603050405020304" pitchFamily="18" charset="0"/>
            </a:endParaRP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أن يكون بعيدًا عن السطحية في التفكير وذلك باستخدام التعميمات، مثل: الحكم على الناس أو الأشياء أو الأفكار بأنها جيدة أو سيئة وذلك بناء على خيرته أو رأيه الشخصي.</a:t>
            </a: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أن يكون مستعدًا لتقبل كافة الآراء المخالفة لرأيه، وبالتالي عدم التعصب لنهج ما أو لرأيه أو لعادات أو تقاليد مجتمعية سائدة.</a:t>
            </a: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أن يكون مستعدًا لنقد الذات، ولا سيما التواضع وإعادة التفكير بشأن الأسئلة والافتراضات التي قوم بطرحها.</a:t>
            </a: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أن يستخدم المنطق في المحاججة وكذلك مناقشة الأدلة من كل من الطرفين المختلفين.</a:t>
            </a: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أن يمتاز بالمهارة في كل من طرح الأسئلة وكذلك المشاكل والاحتمالات.</a:t>
            </a: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أن يمتاز بالقدرة على مناقشة المسلمات.</a:t>
            </a: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التفكير </a:t>
            </a:r>
            <a:r>
              <a:rPr lang="ar-EG" sz="2800" b="1" dirty="0" smtClean="0">
                <a:latin typeface="Times New Roman" panose="02020603050405020304" pitchFamily="18" charset="0"/>
                <a:cs typeface="Times New Roman" panose="02020603050405020304" pitchFamily="18" charset="0"/>
              </a:rPr>
              <a:t>الناقد</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16299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83829"/>
            <a:ext cx="10812720" cy="4272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JO" sz="2400" dirty="0">
                <a:solidFill>
                  <a:prstClr val="black"/>
                </a:solidFill>
                <a:cs typeface="Times New Roman" panose="02020603050405020304" pitchFamily="18" charset="0"/>
              </a:rPr>
              <a:t>تعد مناقشة وتفسير النتائج في البحث إحدى المراحل المهمة التي يجب أن تنال اهتمام الباحثين في مختلف المجالات بشكل كبير، حيث تعتبر هذه المرحلة بمثابة ثمار ما توصل إليه الباحث من خلال البحث العلمي الخاص به ودراسته، لذا يجب </a:t>
            </a:r>
            <a:r>
              <a:rPr lang="ar-JO" sz="2400" dirty="0" smtClean="0">
                <a:solidFill>
                  <a:prstClr val="black"/>
                </a:solidFill>
                <a:cs typeface="Times New Roman" panose="02020603050405020304" pitchFamily="18" charset="0"/>
              </a:rPr>
              <a:t>على الباحثين </a:t>
            </a:r>
            <a:r>
              <a:rPr lang="ar-JO" sz="2400" dirty="0">
                <a:solidFill>
                  <a:prstClr val="black"/>
                </a:solidFill>
                <a:cs typeface="Times New Roman" panose="02020603050405020304" pitchFamily="18" charset="0"/>
              </a:rPr>
              <a:t>في مختلف المجالات أن يتمتعوا بمهارات مناقشة وتفسير النتائج في البحث </a:t>
            </a:r>
            <a:r>
              <a:rPr lang="ar-JO" sz="2400" dirty="0" smtClean="0">
                <a:solidFill>
                  <a:prstClr val="black"/>
                </a:solidFill>
                <a:cs typeface="Times New Roman" panose="02020603050405020304" pitchFamily="18" charset="0"/>
              </a:rPr>
              <a:t>العلمي.</a:t>
            </a:r>
          </a:p>
          <a:p>
            <a:pPr lvl="0" algn="just" rtl="1">
              <a:defRPr/>
            </a:pPr>
            <a:r>
              <a:rPr lang="ar-JO" sz="2400" dirty="0">
                <a:solidFill>
                  <a:prstClr val="black"/>
                </a:solidFill>
                <a:cs typeface="Times New Roman" panose="02020603050405020304" pitchFamily="18" charset="0"/>
              </a:rPr>
              <a:t>يجب على الباحث أن يقوم بتحديد الطريقة المناسبة لعرض البيانات والمعلومات التي قام بجمعها وتنظيمها وتحليلها في البحث العلمي الخاص به، حيث توجد ثلاث طرق رئيسية متعارف عليها في جميع أنواع البحوث العلمية، والتي يستطيع الباحث من خلالها عرض تلك البيانات والمعلومات، والتي تساهم بشكل كبير في إيصال المعلومة والحرص على فهم القارئ </a:t>
            </a:r>
            <a:r>
              <a:rPr lang="ar-JO" sz="2400" dirty="0" smtClean="0">
                <a:solidFill>
                  <a:prstClr val="black"/>
                </a:solidFill>
                <a:cs typeface="Times New Roman" panose="02020603050405020304" pitchFamily="18" charset="0"/>
              </a:rPr>
              <a:t>بالمحتوى العلمي للبحث الخاص </a:t>
            </a:r>
            <a:r>
              <a:rPr lang="ar-JO" sz="2400" dirty="0">
                <a:solidFill>
                  <a:prstClr val="black"/>
                </a:solidFill>
                <a:cs typeface="Times New Roman" panose="02020603050405020304" pitchFamily="18" charset="0"/>
              </a:rPr>
              <a:t>به. وتتمثل هذه الطرق في الآتي</a:t>
            </a:r>
            <a:r>
              <a:rPr lang="ar-JO" sz="2400" dirty="0" smtClean="0">
                <a:solidFill>
                  <a:prstClr val="black"/>
                </a:solidFill>
                <a:cs typeface="Times New Roman" panose="02020603050405020304" pitchFamily="18" charset="0"/>
              </a:rPr>
              <a:t>:</a:t>
            </a: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الطريقة الإنشائية السردية </a:t>
            </a:r>
            <a:endParaRPr lang="ar-JO" sz="2400" dirty="0" smtClean="0">
              <a:solidFill>
                <a:prstClr val="black"/>
              </a:solidFill>
              <a:cs typeface="Times New Roman" panose="02020603050405020304" pitchFamily="18" charset="0"/>
            </a:endParaRPr>
          </a:p>
          <a:p>
            <a:pPr marL="342900" lvl="0" indent="-342900" algn="just" rtl="1">
              <a:buFont typeface="Arial" panose="020B0604020202020204" pitchFamily="34" charset="0"/>
              <a:buChar char="•"/>
              <a:defRPr/>
            </a:pPr>
            <a:r>
              <a:rPr lang="ar-JO" sz="2400" dirty="0" smtClean="0">
                <a:solidFill>
                  <a:prstClr val="black"/>
                </a:solidFill>
                <a:cs typeface="Times New Roman" panose="02020603050405020304" pitchFamily="18" charset="0"/>
              </a:rPr>
              <a:t>طريقة </a:t>
            </a:r>
            <a:r>
              <a:rPr lang="ar-JO" sz="2400" dirty="0">
                <a:solidFill>
                  <a:prstClr val="black"/>
                </a:solidFill>
                <a:cs typeface="Times New Roman" panose="02020603050405020304" pitchFamily="18" charset="0"/>
              </a:rPr>
              <a:t>عرض البيانات في </a:t>
            </a:r>
            <a:r>
              <a:rPr lang="ar-JO" sz="2400" dirty="0" smtClean="0">
                <a:solidFill>
                  <a:prstClr val="black"/>
                </a:solidFill>
                <a:cs typeface="Times New Roman" panose="02020603050405020304" pitchFamily="18" charset="0"/>
              </a:rPr>
              <a:t>جداول</a:t>
            </a:r>
            <a:endParaRPr lang="ar-JO" sz="2400" dirty="0" smtClean="0">
              <a:solidFill>
                <a:prstClr val="black"/>
              </a:solidFill>
              <a:cs typeface="Times New Roman" panose="02020603050405020304" pitchFamily="18" charset="0"/>
            </a:endParaRPr>
          </a:p>
          <a:p>
            <a:pPr marL="342900" lvl="0" indent="-342900" algn="just" rtl="1">
              <a:buFont typeface="Arial" panose="020B0604020202020204" pitchFamily="34" charset="0"/>
              <a:buChar char="•"/>
              <a:defRPr/>
            </a:pPr>
            <a:r>
              <a:rPr lang="ar-JO" sz="2400" dirty="0" smtClean="0">
                <a:solidFill>
                  <a:prstClr val="black"/>
                </a:solidFill>
                <a:cs typeface="Times New Roman" panose="02020603050405020304" pitchFamily="18" charset="0"/>
              </a:rPr>
              <a:t>عرض </a:t>
            </a:r>
            <a:r>
              <a:rPr lang="ar-JO" sz="2400" dirty="0">
                <a:solidFill>
                  <a:prstClr val="black"/>
                </a:solidFill>
                <a:cs typeface="Times New Roman" panose="02020603050405020304" pitchFamily="18" charset="0"/>
              </a:rPr>
              <a:t>البيانات في رسوم </a:t>
            </a:r>
            <a:r>
              <a:rPr lang="ar-JO" sz="2400" dirty="0" smtClean="0">
                <a:solidFill>
                  <a:prstClr val="black"/>
                </a:solidFill>
                <a:cs typeface="Times New Roman" panose="02020603050405020304" pitchFamily="18" charset="0"/>
              </a:rPr>
              <a:t>بيانية</a:t>
            </a:r>
            <a:endParaRPr lang="ar-JO" sz="2400" dirty="0">
              <a:solidFill>
                <a:prstClr val="black"/>
              </a:solidFill>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تفسير </a:t>
            </a:r>
            <a:r>
              <a:rPr lang="ar-EG" sz="2800" b="1" dirty="0" smtClean="0">
                <a:latin typeface="Times New Roman" panose="02020603050405020304" pitchFamily="18" charset="0"/>
                <a:cs typeface="Times New Roman" panose="02020603050405020304" pitchFamily="18" charset="0"/>
              </a:rPr>
              <a:t>النتائج</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183784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83829"/>
            <a:ext cx="10812720" cy="4272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JO" sz="2400" b="1" u="sng" dirty="0">
                <a:solidFill>
                  <a:prstClr val="black"/>
                </a:solidFill>
                <a:cs typeface="Times New Roman" panose="02020603050405020304" pitchFamily="18" charset="0"/>
              </a:rPr>
              <a:t>يتم مناقشة النتائج في البحث العلمي وفقا للخطوات </a:t>
            </a:r>
            <a:r>
              <a:rPr lang="ar-JO" sz="2400" b="1" u="sng" dirty="0" smtClean="0">
                <a:solidFill>
                  <a:prstClr val="black"/>
                </a:solidFill>
                <a:cs typeface="Times New Roman" panose="02020603050405020304" pitchFamily="18" charset="0"/>
              </a:rPr>
              <a:t>التالية:</a:t>
            </a:r>
          </a:p>
          <a:p>
            <a:pPr lvl="0" algn="just" rtl="1">
              <a:defRPr/>
            </a:pPr>
            <a:endParaRPr lang="ar-JO" sz="2400" b="1" u="sng" dirty="0" smtClean="0">
              <a:solidFill>
                <a:prstClr val="black"/>
              </a:solidFill>
              <a:cs typeface="Times New Roman" panose="02020603050405020304" pitchFamily="18" charset="0"/>
            </a:endParaRPr>
          </a:p>
          <a:p>
            <a:pPr lvl="0" algn="just" rtl="1">
              <a:defRPr/>
            </a:pPr>
            <a:r>
              <a:rPr lang="ar-JO" sz="2400" dirty="0" smtClean="0">
                <a:solidFill>
                  <a:prstClr val="black"/>
                </a:solidFill>
                <a:cs typeface="Times New Roman" panose="02020603050405020304" pitchFamily="18" charset="0"/>
              </a:rPr>
              <a:t>1. </a:t>
            </a:r>
            <a:r>
              <a:rPr lang="ar-JO" sz="2400" dirty="0">
                <a:solidFill>
                  <a:prstClr val="black"/>
                </a:solidFill>
                <a:cs typeface="Times New Roman" panose="02020603050405020304" pitchFamily="18" charset="0"/>
              </a:rPr>
              <a:t>يجب على الباحث أن يقوم بتفسير النتائج التي حصل عليها وربطها بنتائج </a:t>
            </a:r>
            <a:r>
              <a:rPr lang="ar-JO" sz="2400" dirty="0" smtClean="0">
                <a:solidFill>
                  <a:prstClr val="black"/>
                </a:solidFill>
                <a:cs typeface="Times New Roman" panose="02020603050405020304" pitchFamily="18" charset="0"/>
              </a:rPr>
              <a:t>الدراسات.</a:t>
            </a:r>
          </a:p>
          <a:p>
            <a:pPr lvl="0" algn="just" rtl="1">
              <a:defRPr/>
            </a:pPr>
            <a:r>
              <a:rPr lang="ar-JO" sz="2400" dirty="0" smtClean="0">
                <a:solidFill>
                  <a:prstClr val="black"/>
                </a:solidFill>
                <a:cs typeface="Times New Roman" panose="02020603050405020304" pitchFamily="18" charset="0"/>
              </a:rPr>
              <a:t>2. </a:t>
            </a:r>
            <a:r>
              <a:rPr lang="ar-JO" sz="2400" dirty="0">
                <a:solidFill>
                  <a:prstClr val="black"/>
                </a:solidFill>
                <a:cs typeface="Times New Roman" panose="02020603050405020304" pitchFamily="18" charset="0"/>
              </a:rPr>
              <a:t>توضيح أهمية البحث العلمي الذي قام </a:t>
            </a:r>
            <a:r>
              <a:rPr lang="ar-JO" sz="2400" dirty="0" smtClean="0">
                <a:solidFill>
                  <a:prstClr val="black"/>
                </a:solidFill>
                <a:cs typeface="Times New Roman" panose="02020603050405020304" pitchFamily="18" charset="0"/>
              </a:rPr>
              <a:t>به.</a:t>
            </a:r>
          </a:p>
          <a:p>
            <a:pPr lvl="0" algn="just" rtl="1">
              <a:defRPr/>
            </a:pPr>
            <a:r>
              <a:rPr lang="ar-JO" sz="2400" dirty="0" smtClean="0">
                <a:solidFill>
                  <a:prstClr val="black"/>
                </a:solidFill>
                <a:cs typeface="Times New Roman" panose="02020603050405020304" pitchFamily="18" charset="0"/>
              </a:rPr>
              <a:t>3. </a:t>
            </a:r>
            <a:r>
              <a:rPr lang="ar-JO" sz="2400" dirty="0">
                <a:solidFill>
                  <a:prstClr val="black"/>
                </a:solidFill>
                <a:cs typeface="Times New Roman" panose="02020603050405020304" pitchFamily="18" charset="0"/>
              </a:rPr>
              <a:t>من أهم مهام المناقشة هي ربط النتائج التي تحصل عليها الباحث بالهدف الأساسي من </a:t>
            </a:r>
            <a:r>
              <a:rPr lang="ar-JO" sz="2400" dirty="0" smtClean="0">
                <a:solidFill>
                  <a:prstClr val="black"/>
                </a:solidFill>
                <a:cs typeface="Times New Roman" panose="02020603050405020304" pitchFamily="18" charset="0"/>
              </a:rPr>
              <a:t>البحث.</a:t>
            </a:r>
          </a:p>
          <a:p>
            <a:pPr lvl="0" algn="just" rtl="1">
              <a:defRPr/>
            </a:pPr>
            <a:r>
              <a:rPr lang="ar-JO" sz="2400" dirty="0" smtClean="0">
                <a:solidFill>
                  <a:prstClr val="black"/>
                </a:solidFill>
                <a:cs typeface="Times New Roman" panose="02020603050405020304" pitchFamily="18" charset="0"/>
              </a:rPr>
              <a:t>4. يمكن </a:t>
            </a:r>
            <a:r>
              <a:rPr lang="ar-JO" sz="2400" dirty="0">
                <a:solidFill>
                  <a:prstClr val="black"/>
                </a:solidFill>
                <a:cs typeface="Times New Roman" panose="02020603050405020304" pitchFamily="18" charset="0"/>
              </a:rPr>
              <a:t>في المناقشة استخلاص أسس عامة مؤيدة بالنتائج، وتخيل مسببات محتملة لأمور لم يمكن تفسيرها</a:t>
            </a:r>
            <a:r>
              <a:rPr lang="ar-JO" sz="2400" dirty="0" smtClean="0">
                <a:solidFill>
                  <a:prstClr val="black"/>
                </a:solidFill>
                <a:cs typeface="Times New Roman" panose="02020603050405020304" pitchFamily="18" charset="0"/>
              </a:rPr>
              <a:t>.</a:t>
            </a:r>
          </a:p>
          <a:p>
            <a:pPr lvl="0" algn="just" rtl="1">
              <a:defRPr/>
            </a:pPr>
            <a:r>
              <a:rPr lang="ar-JO" sz="2400" dirty="0" smtClean="0">
                <a:solidFill>
                  <a:prstClr val="black"/>
                </a:solidFill>
                <a:cs typeface="Times New Roman" panose="02020603050405020304" pitchFamily="18" charset="0"/>
              </a:rPr>
              <a:t>5.الإشارة </a:t>
            </a:r>
            <a:r>
              <a:rPr lang="ar-JO" sz="2400" dirty="0">
                <a:solidFill>
                  <a:prstClr val="black"/>
                </a:solidFill>
                <a:cs typeface="Times New Roman" panose="02020603050405020304" pitchFamily="18" charset="0"/>
              </a:rPr>
              <a:t>إلى الجوانب البحثية التي ما زالت تحتاج إلى إجابة مقنعة، ومن ثم احتمالات وجود دراسات مستقبلية في </a:t>
            </a:r>
            <a:r>
              <a:rPr lang="ar-JO" sz="2400" dirty="0" smtClean="0">
                <a:solidFill>
                  <a:prstClr val="black"/>
                </a:solidFill>
                <a:cs typeface="Times New Roman" panose="02020603050405020304" pitchFamily="18" charset="0"/>
              </a:rPr>
              <a:t>نفس المجال.</a:t>
            </a:r>
            <a:endParaRPr lang="ar-JO" sz="2400" dirty="0">
              <a:solidFill>
                <a:prstClr val="black"/>
              </a:solidFill>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تفسير </a:t>
            </a:r>
            <a:r>
              <a:rPr lang="ar-EG" sz="2800" b="1" dirty="0" smtClean="0">
                <a:latin typeface="Times New Roman" panose="02020603050405020304" pitchFamily="18" charset="0"/>
                <a:cs typeface="Times New Roman" panose="02020603050405020304" pitchFamily="18" charset="0"/>
              </a:rPr>
              <a:t>النتائج</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89447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JO" sz="2400" dirty="0">
                <a:solidFill>
                  <a:prstClr val="black"/>
                </a:solidFill>
                <a:cs typeface="Times New Roman" panose="02020603050405020304" pitchFamily="18" charset="0"/>
              </a:rPr>
              <a:t>يعدّ اختيار الأسلوب الإحصائي للبحث من أكبر </a:t>
            </a:r>
            <a:r>
              <a:rPr lang="ar-JO" sz="2400" dirty="0" smtClean="0">
                <a:solidFill>
                  <a:prstClr val="black"/>
                </a:solidFill>
                <a:cs typeface="Times New Roman" panose="02020603050405020304" pitchFamily="18" charset="0"/>
              </a:rPr>
              <a:t>التحديات التي </a:t>
            </a:r>
            <a:r>
              <a:rPr lang="ar-JO" sz="2400" dirty="0">
                <a:solidFill>
                  <a:prstClr val="black"/>
                </a:solidFill>
                <a:cs typeface="Times New Roman" panose="02020603050405020304" pitchFamily="18" charset="0"/>
              </a:rPr>
              <a:t>تواجه الباحث أثناء إعداد بحثه، لذلك فمن </a:t>
            </a:r>
            <a:r>
              <a:rPr lang="ar-JO" sz="2400" dirty="0" smtClean="0">
                <a:solidFill>
                  <a:prstClr val="black"/>
                </a:solidFill>
                <a:cs typeface="Times New Roman" panose="02020603050405020304" pitchFamily="18" charset="0"/>
              </a:rPr>
              <a:t>الضروري أن يمتلك مهارةً </a:t>
            </a:r>
            <a:r>
              <a:rPr lang="ar-JO" sz="2400" dirty="0">
                <a:solidFill>
                  <a:prstClr val="black"/>
                </a:solidFill>
                <a:cs typeface="Times New Roman" panose="02020603050405020304" pitchFamily="18" charset="0"/>
              </a:rPr>
              <a:t>وخبرةً كبيرة ليتمكن </a:t>
            </a:r>
            <a:r>
              <a:rPr lang="ar-JO" sz="2400" dirty="0" smtClean="0">
                <a:solidFill>
                  <a:prstClr val="black"/>
                </a:solidFill>
                <a:cs typeface="Times New Roman" panose="02020603050405020304" pitchFamily="18" charset="0"/>
              </a:rPr>
              <a:t>من اختيار </a:t>
            </a:r>
            <a:r>
              <a:rPr lang="ar-JO" sz="2400" dirty="0">
                <a:solidFill>
                  <a:prstClr val="black"/>
                </a:solidFill>
                <a:cs typeface="Times New Roman" panose="02020603050405020304" pitchFamily="18" charset="0"/>
              </a:rPr>
              <a:t>الأسلوب الإحصائي الملائم لبحثه، وأن </a:t>
            </a:r>
            <a:r>
              <a:rPr lang="ar-JO" sz="2400" dirty="0" smtClean="0">
                <a:solidFill>
                  <a:prstClr val="black"/>
                </a:solidFill>
                <a:cs typeface="Times New Roman" panose="02020603050405020304" pitchFamily="18" charset="0"/>
              </a:rPr>
              <a:t>يحرص على </a:t>
            </a:r>
            <a:r>
              <a:rPr lang="ar-JO" sz="2400" dirty="0">
                <a:solidFill>
                  <a:prstClr val="black"/>
                </a:solidFill>
                <a:cs typeface="Times New Roman" panose="02020603050405020304" pitchFamily="18" charset="0"/>
              </a:rPr>
              <a:t>اختيارالأسلوب الذي يتناسب مع البيانات التي يقوم الباحث بجمعها</a:t>
            </a:r>
            <a:r>
              <a:rPr lang="ar-JO" sz="2400" dirty="0" smtClean="0">
                <a:solidFill>
                  <a:prstClr val="black"/>
                </a:solidFill>
                <a:cs typeface="Times New Roman" panose="02020603050405020304" pitchFamily="18" charset="0"/>
              </a:rPr>
              <a:t>.</a:t>
            </a:r>
          </a:p>
          <a:p>
            <a:pPr lvl="0" algn="just" rtl="1">
              <a:defRPr/>
            </a:pPr>
            <a:endParaRPr lang="ar-JO" sz="2400" dirty="0" smtClean="0">
              <a:solidFill>
                <a:prstClr val="black"/>
              </a:solidFill>
              <a:cs typeface="Times New Roman" panose="02020603050405020304" pitchFamily="18" charset="0"/>
            </a:endParaRPr>
          </a:p>
          <a:p>
            <a:pPr lvl="0" algn="just" rtl="1">
              <a:defRPr/>
            </a:pPr>
            <a:r>
              <a:rPr lang="ar-JO" sz="2400" b="1" u="sng" dirty="0">
                <a:solidFill>
                  <a:prstClr val="black"/>
                </a:solidFill>
                <a:cs typeface="Times New Roman" panose="02020603050405020304" pitchFamily="18" charset="0"/>
              </a:rPr>
              <a:t>خطوات اختيار الأسلوب الإحصائي </a:t>
            </a:r>
            <a:r>
              <a:rPr lang="ar-JO" sz="2400" b="1" u="sng" dirty="0" smtClean="0">
                <a:solidFill>
                  <a:prstClr val="black"/>
                </a:solidFill>
                <a:cs typeface="Times New Roman" panose="02020603050405020304" pitchFamily="18" charset="0"/>
              </a:rPr>
              <a:t>المناسب</a:t>
            </a:r>
          </a:p>
          <a:p>
            <a:pPr lvl="0" algn="just" rtl="1">
              <a:defRPr/>
            </a:pPr>
            <a:endParaRPr lang="ar-JO" sz="2400" b="1" u="sng" dirty="0">
              <a:solidFill>
                <a:prstClr val="black"/>
              </a:solidFill>
              <a:cs typeface="Times New Roman" panose="02020603050405020304" pitchFamily="18" charset="0"/>
            </a:endParaRPr>
          </a:p>
          <a:p>
            <a:pPr lvl="0" algn="just" rtl="1">
              <a:defRPr/>
            </a:pPr>
            <a:r>
              <a:rPr lang="ar-JO" sz="2400" u="sng" dirty="0">
                <a:solidFill>
                  <a:prstClr val="black"/>
                </a:solidFill>
                <a:cs typeface="Times New Roman" panose="02020603050405020304" pitchFamily="18" charset="0"/>
              </a:rPr>
              <a:t>1.تحديد نوع الاختبار الإحصائي: </a:t>
            </a:r>
            <a:r>
              <a:rPr lang="ar-JO" sz="2400" dirty="0">
                <a:solidFill>
                  <a:prstClr val="black"/>
                </a:solidFill>
                <a:cs typeface="Times New Roman" panose="02020603050405020304" pitchFamily="18" charset="0"/>
              </a:rPr>
              <a:t>في البداية يجب على الباحث أن يحدد نوع الاختبار الإحصائي الذي يريد استخدامه في بحثه، وللاختبارات الإحصائية عدداًمن التصنيفات</a:t>
            </a:r>
            <a:r>
              <a:rPr lang="ar-JO" sz="2400" dirty="0" smtClean="0">
                <a:solidFill>
                  <a:prstClr val="black"/>
                </a:solidFill>
                <a:cs typeface="Times New Roman" panose="02020603050405020304" pitchFamily="18" charset="0"/>
              </a:rPr>
              <a:t>، ومنها:نوع </a:t>
            </a:r>
            <a:r>
              <a:rPr lang="ar-JO" sz="2400" dirty="0">
                <a:solidFill>
                  <a:prstClr val="black"/>
                </a:solidFill>
                <a:cs typeface="Times New Roman" panose="02020603050405020304" pitchFamily="18" charset="0"/>
              </a:rPr>
              <a:t>العلاقة المراد اختبارها، ونوع بيانات المتغيرات التي تقسم إلى محددة ومتقطعة، بالإضافة إلى عدد المتغيرات المستقلة، وعدد مستوياتها.</a:t>
            </a: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تحديد الأساليب </a:t>
            </a:r>
            <a:r>
              <a:rPr lang="ar-EG" sz="2800" b="1" dirty="0" smtClean="0">
                <a:latin typeface="Times New Roman" panose="02020603050405020304" pitchFamily="18" charset="0"/>
                <a:cs typeface="Times New Roman" panose="02020603050405020304" pitchFamily="18" charset="0"/>
              </a:rPr>
              <a:t>الإحصائية</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211098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JO" sz="2400" u="sng" dirty="0">
                <a:solidFill>
                  <a:prstClr val="black"/>
                </a:solidFill>
                <a:cs typeface="Times New Roman" panose="02020603050405020304" pitchFamily="18" charset="0"/>
              </a:rPr>
              <a:t>2.تمييز الباحث بين الاختبارات المعلمية و </a:t>
            </a:r>
            <a:r>
              <a:rPr lang="ar-JO" sz="2400" u="sng" dirty="0" smtClean="0">
                <a:solidFill>
                  <a:prstClr val="black"/>
                </a:solidFill>
                <a:cs typeface="Times New Roman" panose="02020603050405020304" pitchFamily="18" charset="0"/>
              </a:rPr>
              <a:t>اللامعلمية</a:t>
            </a:r>
            <a:endParaRPr lang="ar-JO" sz="2400" u="sng" dirty="0">
              <a:solidFill>
                <a:prstClr val="black"/>
              </a:solidFill>
              <a:cs typeface="Times New Roman" panose="02020603050405020304" pitchFamily="18" charset="0"/>
            </a:endParaRPr>
          </a:p>
          <a:p>
            <a:pPr lvl="0" algn="just" rtl="1">
              <a:defRPr/>
            </a:pPr>
            <a:r>
              <a:rPr lang="ar-JO" sz="2400" dirty="0" smtClean="0">
                <a:solidFill>
                  <a:prstClr val="black"/>
                </a:solidFill>
                <a:cs typeface="Times New Roman" panose="02020603050405020304" pitchFamily="18" charset="0"/>
              </a:rPr>
              <a:t>يوجد نوعين </a:t>
            </a:r>
            <a:r>
              <a:rPr lang="ar-JO" sz="2400" dirty="0">
                <a:solidFill>
                  <a:prstClr val="black"/>
                </a:solidFill>
                <a:cs typeface="Times New Roman" panose="02020603050405020304" pitchFamily="18" charset="0"/>
              </a:rPr>
              <a:t>من الإختبارات الإحصائية </a:t>
            </a:r>
            <a:r>
              <a:rPr lang="ar-JO" sz="2400" dirty="0" smtClean="0">
                <a:solidFill>
                  <a:prstClr val="black"/>
                </a:solidFill>
                <a:cs typeface="Times New Roman" panose="02020603050405020304" pitchFamily="18" charset="0"/>
              </a:rPr>
              <a:t>التي على </a:t>
            </a:r>
            <a:r>
              <a:rPr lang="ar-JO" sz="2400" dirty="0">
                <a:solidFill>
                  <a:prstClr val="black"/>
                </a:solidFill>
                <a:cs typeface="Times New Roman" panose="02020603050405020304" pitchFamily="18" charset="0"/>
              </a:rPr>
              <a:t>الباحث التمييز والتفريق بينهما، فإما أن </a:t>
            </a:r>
            <a:r>
              <a:rPr lang="ar-JO" sz="2400" dirty="0" smtClean="0">
                <a:solidFill>
                  <a:prstClr val="black"/>
                </a:solidFill>
                <a:cs typeface="Times New Roman" panose="02020603050405020304" pitchFamily="18" charset="0"/>
              </a:rPr>
              <a:t>يكون الاختبار </a:t>
            </a:r>
            <a:r>
              <a:rPr lang="ar-JO" sz="2400" dirty="0">
                <a:solidFill>
                  <a:prstClr val="black"/>
                </a:solidFill>
                <a:cs typeface="Times New Roman" panose="02020603050405020304" pitchFamily="18" charset="0"/>
              </a:rPr>
              <a:t>معلمياً، </a:t>
            </a:r>
            <a:r>
              <a:rPr lang="ar-JO" sz="2400" dirty="0" smtClean="0">
                <a:solidFill>
                  <a:prstClr val="black"/>
                </a:solidFill>
                <a:cs typeface="Times New Roman" panose="02020603050405020304" pitchFamily="18" charset="0"/>
              </a:rPr>
              <a:t>وذلك في </a:t>
            </a:r>
            <a:r>
              <a:rPr lang="ar-JO" sz="2400" dirty="0">
                <a:solidFill>
                  <a:prstClr val="black"/>
                </a:solidFill>
                <a:cs typeface="Times New Roman" panose="02020603050405020304" pitchFamily="18" charset="0"/>
              </a:rPr>
              <a:t>حال حقق توزع طبيعي لمجتمع الدراسة، </a:t>
            </a:r>
            <a:r>
              <a:rPr lang="ar-JO" sz="2400" dirty="0" smtClean="0">
                <a:solidFill>
                  <a:prstClr val="black"/>
                </a:solidFill>
                <a:cs typeface="Times New Roman" panose="02020603050405020304" pitchFamily="18" charset="0"/>
              </a:rPr>
              <a:t>واحتوى مجتمع </a:t>
            </a:r>
            <a:r>
              <a:rPr lang="ar-JO" sz="2400" dirty="0">
                <a:solidFill>
                  <a:prstClr val="black"/>
                </a:solidFill>
                <a:cs typeface="Times New Roman" panose="02020603050405020304" pitchFamily="18" charset="0"/>
              </a:rPr>
              <a:t>البحث على نفس الاختلافات الموجودة في العينة، وكان نوع البيانات في مستوى القدرة على الأقل، أو أن يكون الاختبار لا معلمياً، </a:t>
            </a:r>
            <a:r>
              <a:rPr lang="ar-JO" sz="2400" dirty="0" smtClean="0">
                <a:solidFill>
                  <a:prstClr val="black"/>
                </a:solidFill>
                <a:cs typeface="Times New Roman" panose="02020603050405020304" pitchFamily="18" charset="0"/>
              </a:rPr>
              <a:t>وذلك في </a:t>
            </a:r>
            <a:r>
              <a:rPr lang="ar-JO" sz="2400" dirty="0">
                <a:solidFill>
                  <a:prstClr val="black"/>
                </a:solidFill>
                <a:cs typeface="Times New Roman" panose="02020603050405020304" pitchFamily="18" charset="0"/>
              </a:rPr>
              <a:t>حال افتراضه لتوزيع مجتمع الدراسة توزيعا حراً، وكان نوع البيانات في مستوى رتبي فقط.</a:t>
            </a:r>
          </a:p>
          <a:p>
            <a:pPr lvl="0" algn="just" rtl="1">
              <a:defRPr/>
            </a:pPr>
            <a:endParaRPr lang="ar-JO" sz="2400" dirty="0">
              <a:solidFill>
                <a:prstClr val="black"/>
              </a:solidFill>
              <a:cs typeface="Times New Roman" panose="02020603050405020304" pitchFamily="18" charset="0"/>
            </a:endParaRPr>
          </a:p>
          <a:p>
            <a:pPr lvl="0" algn="just" rtl="1">
              <a:defRPr/>
            </a:pPr>
            <a:r>
              <a:rPr lang="ar-JO" sz="2400" u="sng" dirty="0">
                <a:solidFill>
                  <a:prstClr val="black"/>
                </a:solidFill>
                <a:cs typeface="Times New Roman" panose="02020603050405020304" pitchFamily="18" charset="0"/>
              </a:rPr>
              <a:t>3.كيفية الاختيار بين الاختبارات المعلمية </a:t>
            </a:r>
            <a:r>
              <a:rPr lang="ar-JO" sz="2400" u="sng" dirty="0" smtClean="0">
                <a:solidFill>
                  <a:prstClr val="black"/>
                </a:solidFill>
                <a:cs typeface="Times New Roman" panose="02020603050405020304" pitchFamily="18" charset="0"/>
              </a:rPr>
              <a:t>واللامعلمية</a:t>
            </a:r>
            <a:endParaRPr lang="ar-JO" sz="2400" u="sng" dirty="0">
              <a:solidFill>
                <a:prstClr val="black"/>
              </a:solidFill>
              <a:cs typeface="Times New Roman" panose="02020603050405020304" pitchFamily="18" charset="0"/>
            </a:endParaRPr>
          </a:p>
          <a:p>
            <a:pPr lvl="0" algn="just" rtl="1">
              <a:defRPr/>
            </a:pPr>
            <a:r>
              <a:rPr lang="ar-JO" sz="2400" dirty="0">
                <a:solidFill>
                  <a:prstClr val="black"/>
                </a:solidFill>
                <a:cs typeface="Times New Roman" panose="02020603050405020304" pitchFamily="18" charset="0"/>
              </a:rPr>
              <a:t>يجب أن يكون الباحث قادراً على الاختيار بين هذين النوع من الاختبارات، كما عليه أن يدرك أن الاختبارات المعلمية أقوى، وذلك لقدرتها على تحديد كافة دلالات الاختلافات المهمة، نظراً لاعتمادها على أسلوب جمع البيانات في المجموعة، بينما تعتمد البيانات اللامعلمية على ترتيب الرتب للبيانات.</a:t>
            </a: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تحديد الأساليب </a:t>
            </a:r>
            <a:r>
              <a:rPr lang="ar-EG" sz="2800" b="1" dirty="0" smtClean="0">
                <a:latin typeface="Times New Roman" panose="02020603050405020304" pitchFamily="18" charset="0"/>
                <a:cs typeface="Times New Roman" panose="02020603050405020304" pitchFamily="18" charset="0"/>
              </a:rPr>
              <a:t>الإحصائية</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682132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JO" sz="2400" u="sng" dirty="0">
                <a:solidFill>
                  <a:prstClr val="black"/>
                </a:solidFill>
                <a:cs typeface="Times New Roman" panose="02020603050405020304" pitchFamily="18" charset="0"/>
              </a:rPr>
              <a:t>4.كيفية اختبار الفرضيات:</a:t>
            </a:r>
          </a:p>
          <a:p>
            <a:pPr lvl="0" algn="just" rtl="1">
              <a:defRPr/>
            </a:pPr>
            <a:r>
              <a:rPr lang="ar-JO" sz="2400" dirty="0" smtClean="0">
                <a:solidFill>
                  <a:prstClr val="black"/>
                </a:solidFill>
                <a:cs typeface="Times New Roman" panose="02020603050405020304" pitchFamily="18" charset="0"/>
              </a:rPr>
              <a:t>على </a:t>
            </a:r>
            <a:r>
              <a:rPr lang="ar-JO" sz="2400" dirty="0">
                <a:solidFill>
                  <a:prstClr val="black"/>
                </a:solidFill>
                <a:cs typeface="Times New Roman" panose="02020603050405020304" pitchFamily="18" charset="0"/>
              </a:rPr>
              <a:t>الباحث اختبار صحة الفرضيات التي يتناولها في بحثه كتحديد فرض العدم، والفرض التجريبي، بالإضافة إلى اختيار مستوى الدلالة المناسب </a:t>
            </a:r>
            <a:r>
              <a:rPr lang="ar-JO" sz="2400" dirty="0" smtClean="0">
                <a:solidFill>
                  <a:prstClr val="black"/>
                </a:solidFill>
                <a:cs typeface="Times New Roman" panose="02020603050405020304" pitchFamily="18" charset="0"/>
              </a:rPr>
              <a:t>.</a:t>
            </a:r>
            <a:endParaRPr lang="ar-JO" sz="2400" u="sng" dirty="0">
              <a:solidFill>
                <a:prstClr val="black"/>
              </a:solidFill>
              <a:cs typeface="Times New Roman" panose="02020603050405020304" pitchFamily="18" charset="0"/>
            </a:endParaRPr>
          </a:p>
          <a:p>
            <a:pPr lvl="0" algn="just" rtl="1">
              <a:defRPr/>
            </a:pPr>
            <a:endParaRPr lang="ar-JO" sz="2400" u="sng" dirty="0">
              <a:solidFill>
                <a:prstClr val="black"/>
              </a:solidFill>
              <a:cs typeface="Times New Roman" panose="02020603050405020304" pitchFamily="18" charset="0"/>
            </a:endParaRPr>
          </a:p>
          <a:p>
            <a:pPr lvl="0" algn="just" rtl="1">
              <a:defRPr/>
            </a:pPr>
            <a:r>
              <a:rPr lang="ar-JO" sz="2400" u="sng" dirty="0">
                <a:solidFill>
                  <a:prstClr val="black"/>
                </a:solidFill>
                <a:cs typeface="Times New Roman" panose="02020603050405020304" pitchFamily="18" charset="0"/>
              </a:rPr>
              <a:t>5.تحديد المستويات الإحصائية للدرجة الحرجة:</a:t>
            </a:r>
          </a:p>
          <a:p>
            <a:pPr lvl="0" algn="just" rtl="1">
              <a:defRPr/>
            </a:pPr>
            <a:r>
              <a:rPr lang="ar-JO" sz="2400" dirty="0">
                <a:solidFill>
                  <a:prstClr val="black"/>
                </a:solidFill>
                <a:cs typeface="Times New Roman" panose="02020603050405020304" pitchFamily="18" charset="0"/>
              </a:rPr>
              <a:t>ولها مستويين الأول درجة الحرية، والتي تعرف بعدد القيم القابلة للتغير عند حساب إحصائية ما، والمستوى الثاني هو اتجاه الاختبار ، والذي وقد </a:t>
            </a:r>
            <a:r>
              <a:rPr lang="ar-JO" sz="2400" dirty="0" smtClean="0">
                <a:solidFill>
                  <a:prstClr val="black"/>
                </a:solidFill>
                <a:cs typeface="Times New Roman" panose="02020603050405020304" pitchFamily="18" charset="0"/>
              </a:rPr>
              <a:t>يكون باتجاه </a:t>
            </a:r>
            <a:r>
              <a:rPr lang="ar-JO" sz="2400" dirty="0">
                <a:solidFill>
                  <a:prstClr val="black"/>
                </a:solidFill>
                <a:cs typeface="Times New Roman" panose="02020603050405020304" pitchFamily="18" charset="0"/>
              </a:rPr>
              <a:t>واحد أو باتجاهين، فإذا كان اتجاه تأثر المتغير متجه بشكل تصاعدي أو تنازلي فهذا يعني أنه يسيرباتجاه واحد، أما في حال كان تأثير المتغير غير ثابت فيطلق عليه اختباراً باتجاهين .</a:t>
            </a: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تحديد الأساليب </a:t>
            </a:r>
            <a:r>
              <a:rPr lang="ar-EG" sz="2800" b="1" dirty="0" smtClean="0">
                <a:latin typeface="Times New Roman" panose="02020603050405020304" pitchFamily="18" charset="0"/>
                <a:cs typeface="Times New Roman" panose="02020603050405020304" pitchFamily="18" charset="0"/>
              </a:rPr>
              <a:t>الإحصائية</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57003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defRPr/>
            </a:pPr>
            <a:r>
              <a:rPr lang="ar-JO" sz="2400" dirty="0">
                <a:solidFill>
                  <a:prstClr val="black"/>
                </a:solidFill>
                <a:cs typeface="Times New Roman" panose="02020603050405020304" pitchFamily="18" charset="0"/>
              </a:rPr>
              <a:t>تعرف مهارة التوثيق في البحث العلمي على أنها القدرة على تسجيل المعلومات وفقاً لطرق علمية محددة ومتفق عليها، بغرض إثبات مصادر المعلومات وإرجاعها إلى أصحابها توخياً للأمانة العلمية، واعترافا بجهد الآخرين وحقوقهم العلمية</a:t>
            </a:r>
            <a:r>
              <a:rPr lang="ar-JO" sz="2400" dirty="0" smtClean="0">
                <a:solidFill>
                  <a:prstClr val="black"/>
                </a:solidFill>
                <a:cs typeface="Times New Roman" panose="02020603050405020304" pitchFamily="18" charset="0"/>
              </a:rPr>
              <a:t>.</a:t>
            </a:r>
          </a:p>
          <a:p>
            <a:pPr lvl="0" algn="just" rtl="1">
              <a:lnSpc>
                <a:spcPct val="150000"/>
              </a:lnSpc>
              <a:defRPr/>
            </a:pPr>
            <a:r>
              <a:rPr lang="ar-JO" sz="2400" dirty="0" smtClean="0">
                <a:solidFill>
                  <a:prstClr val="black"/>
                </a:solidFill>
                <a:cs typeface="Times New Roman" panose="02020603050405020304" pitchFamily="18" charset="0"/>
              </a:rPr>
              <a:t>وتقتضي </a:t>
            </a:r>
            <a:r>
              <a:rPr lang="ar-JO" sz="2400" dirty="0">
                <a:solidFill>
                  <a:prstClr val="black"/>
                </a:solidFill>
                <a:cs typeface="Times New Roman" panose="02020603050405020304" pitchFamily="18" charset="0"/>
              </a:rPr>
              <a:t>الأمانة العلمية الإشارة إلى جميع مصادر المعلومات والاستشهادات التي تم الاستعانة بها خلال كتابة </a:t>
            </a:r>
            <a:r>
              <a:rPr lang="ar-JO" sz="2400" dirty="0" smtClean="0">
                <a:solidFill>
                  <a:prstClr val="black"/>
                </a:solidFill>
                <a:cs typeface="Times New Roman" panose="02020603050405020304" pitchFamily="18" charset="0"/>
              </a:rPr>
              <a:t>البحوث </a:t>
            </a:r>
            <a:r>
              <a:rPr lang="ar-JO" sz="2400" dirty="0">
                <a:solidFill>
                  <a:prstClr val="black"/>
                </a:solidFill>
                <a:cs typeface="Times New Roman" panose="02020603050405020304" pitchFamily="18" charset="0"/>
              </a:rPr>
              <a:t>العلمية، وفي هذا اعترافٌ في اسهامات الكتاب الآخرين، ويتم ذلك من خلال طريقة منهجية معتمدة في توثيق المراجع، وتتم عملية توثيق المراجع بالإشارة للمرجع داخل النص (في متن البحث)، وفي قائمة المراجع التي تظهر في نهاية </a:t>
            </a:r>
            <a:r>
              <a:rPr lang="ar-JO" sz="2400" dirty="0" smtClean="0">
                <a:solidFill>
                  <a:prstClr val="black"/>
                </a:solidFill>
                <a:cs typeface="Times New Roman" panose="02020603050405020304" pitchFamily="18" charset="0"/>
              </a:rPr>
              <a:t>البحث.</a:t>
            </a:r>
            <a:endParaRPr lang="ar-JO" sz="2400" dirty="0">
              <a:solidFill>
                <a:prstClr val="black"/>
              </a:solidFill>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التوثيق العلمي </a:t>
            </a:r>
            <a:r>
              <a:rPr lang="ar-EG" sz="2800" b="1" dirty="0" smtClean="0">
                <a:latin typeface="Times New Roman" panose="02020603050405020304" pitchFamily="18" charset="0"/>
                <a:cs typeface="Times New Roman" panose="02020603050405020304" pitchFamily="18" charset="0"/>
              </a:rPr>
              <a:t>للمراجع</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810618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JO" sz="2400" b="1" u="sng" dirty="0">
                <a:solidFill>
                  <a:prstClr val="black"/>
                </a:solidFill>
                <a:cs typeface="Times New Roman" panose="02020603050405020304" pitchFamily="18" charset="0"/>
              </a:rPr>
              <a:t>التوثيق في متن </a:t>
            </a:r>
            <a:r>
              <a:rPr lang="ar-JO" sz="2400" b="1" u="sng" dirty="0" smtClean="0">
                <a:solidFill>
                  <a:prstClr val="black"/>
                </a:solidFill>
                <a:cs typeface="Times New Roman" panose="02020603050405020304" pitchFamily="18" charset="0"/>
              </a:rPr>
              <a:t>البحث</a:t>
            </a:r>
          </a:p>
          <a:p>
            <a:pPr lvl="0" algn="just" rtl="1">
              <a:defRPr/>
            </a:pPr>
            <a:r>
              <a:rPr lang="ar-JO" sz="2400" dirty="0" smtClean="0">
                <a:solidFill>
                  <a:prstClr val="black"/>
                </a:solidFill>
                <a:cs typeface="Times New Roman" panose="02020603050405020304" pitchFamily="18" charset="0"/>
              </a:rPr>
              <a:t>تتم </a:t>
            </a:r>
            <a:r>
              <a:rPr lang="ar-JO" sz="2400" dirty="0">
                <a:solidFill>
                  <a:prstClr val="black"/>
                </a:solidFill>
                <a:cs typeface="Times New Roman" panose="02020603050405020304" pitchFamily="18" charset="0"/>
              </a:rPr>
              <a:t>عملية التوثيق داخل النص أو ما يسمى المتن من خلال ذكر اسم المؤلف الأخير ثم سنة النشر فقط، أما باقي معلومات المرجع فيتم تدوينها في قائمة المراجع، وهناك نوعان من التوثيق في متن النص، وهما</a:t>
            </a:r>
            <a:r>
              <a:rPr lang="ar-JO" sz="2400" dirty="0" smtClean="0">
                <a:solidFill>
                  <a:prstClr val="black"/>
                </a:solidFill>
                <a:cs typeface="Times New Roman" panose="02020603050405020304" pitchFamily="18" charset="0"/>
              </a:rPr>
              <a:t>:</a:t>
            </a:r>
          </a:p>
          <a:p>
            <a:pPr lvl="0" algn="just" rtl="1">
              <a:defRPr/>
            </a:pPr>
            <a:r>
              <a:rPr lang="ar-JO" sz="2400" dirty="0" smtClean="0">
                <a:solidFill>
                  <a:prstClr val="black"/>
                </a:solidFill>
                <a:cs typeface="Times New Roman" panose="02020603050405020304" pitchFamily="18" charset="0"/>
              </a:rPr>
              <a:t>1- التوثيق </a:t>
            </a:r>
            <a:r>
              <a:rPr lang="ar-JO" sz="2400" dirty="0">
                <a:solidFill>
                  <a:prstClr val="black"/>
                </a:solidFill>
                <a:cs typeface="Times New Roman" panose="02020603050405020304" pitchFamily="18" charset="0"/>
              </a:rPr>
              <a:t>في بداية الجملة: يُذكر فيها اسم المؤلف الأخير في بداية الجملة أو الفقرة ثم سنة النشر بين قوسين. </a:t>
            </a:r>
            <a:r>
              <a:rPr lang="ar-JO" sz="2400" dirty="0" smtClean="0">
                <a:solidFill>
                  <a:prstClr val="black"/>
                </a:solidFill>
                <a:cs typeface="Times New Roman" panose="02020603050405020304" pitchFamily="18" charset="0"/>
              </a:rPr>
              <a:t>2- التوثيق </a:t>
            </a:r>
            <a:r>
              <a:rPr lang="ar-JO" sz="2400" dirty="0">
                <a:solidFill>
                  <a:prstClr val="black"/>
                </a:solidFill>
                <a:cs typeface="Times New Roman" panose="02020603050405020304" pitchFamily="18" charset="0"/>
              </a:rPr>
              <a:t>في نهاية الجملة: يُذكر فيها اسم المؤلف الأخير مع سنة النشر بين قوسين في نهاية الجملة أو الفقرة</a:t>
            </a:r>
            <a:r>
              <a:rPr lang="ar-JO" sz="2400" dirty="0" smtClean="0">
                <a:solidFill>
                  <a:prstClr val="black"/>
                </a:solidFill>
                <a:cs typeface="Times New Roman" panose="02020603050405020304" pitchFamily="18" charset="0"/>
              </a:rPr>
              <a:t>.</a:t>
            </a:r>
          </a:p>
          <a:p>
            <a:pPr lvl="0" algn="just" rtl="1">
              <a:defRPr/>
            </a:pPr>
            <a:endParaRPr lang="ar-JO" sz="2400" dirty="0" smtClean="0">
              <a:solidFill>
                <a:prstClr val="black"/>
              </a:solidFill>
              <a:cs typeface="Times New Roman" panose="02020603050405020304" pitchFamily="18" charset="0"/>
            </a:endParaRPr>
          </a:p>
          <a:p>
            <a:pPr lvl="0" algn="just" rtl="1">
              <a:defRPr/>
            </a:pPr>
            <a:r>
              <a:rPr lang="ar-JO" sz="2400" b="1" u="sng" dirty="0">
                <a:solidFill>
                  <a:prstClr val="black"/>
                </a:solidFill>
                <a:cs typeface="Times New Roman" panose="02020603050405020304" pitchFamily="18" charset="0"/>
              </a:rPr>
              <a:t>التوثيق في قائمة المراجع</a:t>
            </a:r>
          </a:p>
          <a:p>
            <a:pPr lvl="0" algn="just" rtl="1">
              <a:defRPr/>
            </a:pPr>
            <a:r>
              <a:rPr lang="ar-JO" sz="2400" dirty="0">
                <a:solidFill>
                  <a:prstClr val="black"/>
                </a:solidFill>
                <a:cs typeface="Times New Roman" panose="02020603050405020304" pitchFamily="18" charset="0"/>
              </a:rPr>
              <a:t>يمكن أن تتم عملية توثيق المراجع في القائمة بطريقتين: أولاهما أن يتم البدء بذكر اسم المرجع، أو البدء بذكر اسم المؤلف، أما الطريقة الثانية فهي تشتمل على عِدة أساليب، أهمها أسلوب توثيق المراجع لجمعية علماء النفس الأمريكية </a:t>
            </a:r>
            <a:r>
              <a:rPr lang="en-US" sz="2400" dirty="0">
                <a:solidFill>
                  <a:prstClr val="black"/>
                </a:solidFill>
                <a:cs typeface="Times New Roman" panose="02020603050405020304" pitchFamily="18" charset="0"/>
              </a:rPr>
              <a:t>(APA)، </a:t>
            </a:r>
            <a:r>
              <a:rPr lang="ar-JO" sz="2400" dirty="0">
                <a:solidFill>
                  <a:prstClr val="black"/>
                </a:solidFill>
                <a:cs typeface="Times New Roman" panose="02020603050405020304" pitchFamily="18" charset="0"/>
              </a:rPr>
              <a:t>وأسلوب توثيق المراجع لجمعية اللغات الحديثة </a:t>
            </a:r>
            <a:r>
              <a:rPr lang="en-US" sz="2400" dirty="0">
                <a:solidFill>
                  <a:prstClr val="black"/>
                </a:solidFill>
                <a:cs typeface="Times New Roman" panose="02020603050405020304" pitchFamily="18" charset="0"/>
              </a:rPr>
              <a:t>(MLA)</a:t>
            </a:r>
            <a:r>
              <a:rPr lang="ar-JO" sz="2400" dirty="0" smtClean="0">
                <a:solidFill>
                  <a:prstClr val="black"/>
                </a:solidFill>
                <a:cs typeface="Times New Roman" panose="02020603050405020304" pitchFamily="18" charset="0"/>
              </a:rPr>
              <a:t>.</a:t>
            </a:r>
            <a:endParaRPr lang="ar-JO" sz="2400" dirty="0">
              <a:solidFill>
                <a:prstClr val="black"/>
              </a:solidFill>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التوثيق العلمي </a:t>
            </a:r>
            <a:r>
              <a:rPr lang="ar-EG" sz="2800" b="1" dirty="0" smtClean="0">
                <a:latin typeface="Times New Roman" panose="02020603050405020304" pitchFamily="18" charset="0"/>
                <a:cs typeface="Times New Roman" panose="02020603050405020304" pitchFamily="18" charset="0"/>
              </a:rPr>
              <a:t>للمراجع</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35681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JO" sz="2400" b="1" u="sng" dirty="0">
                <a:solidFill>
                  <a:prstClr val="black"/>
                </a:solidFill>
                <a:cs typeface="Times New Roman" panose="02020603050405020304" pitchFamily="18" charset="0"/>
              </a:rPr>
              <a:t>قواعد التوثيق في قائمة </a:t>
            </a:r>
            <a:r>
              <a:rPr lang="ar-JO" sz="2400" b="1" u="sng" dirty="0" smtClean="0">
                <a:solidFill>
                  <a:prstClr val="black"/>
                </a:solidFill>
                <a:cs typeface="Times New Roman" panose="02020603050405020304" pitchFamily="18" charset="0"/>
              </a:rPr>
              <a:t>المراجع</a:t>
            </a:r>
          </a:p>
          <a:p>
            <a:pPr lvl="0" algn="just" rtl="1">
              <a:defRPr/>
            </a:pPr>
            <a:r>
              <a:rPr lang="ar-JO" sz="2400" dirty="0" smtClean="0">
                <a:solidFill>
                  <a:prstClr val="black"/>
                </a:solidFill>
                <a:cs typeface="Times New Roman" panose="02020603050405020304" pitchFamily="18" charset="0"/>
              </a:rPr>
              <a:t>1- أن </a:t>
            </a:r>
            <a:r>
              <a:rPr lang="ar-JO" sz="2400" dirty="0">
                <a:solidFill>
                  <a:prstClr val="black"/>
                </a:solidFill>
                <a:cs typeface="Times New Roman" panose="02020603050405020304" pitchFamily="18" charset="0"/>
              </a:rPr>
              <a:t>يتم كتابة كلمة المراجع على صفحة جديدة بحروف كبيرة في منتصف الصفحة</a:t>
            </a:r>
            <a:r>
              <a:rPr lang="ar-JO" sz="2400" dirty="0" smtClean="0">
                <a:solidFill>
                  <a:prstClr val="black"/>
                </a:solidFill>
                <a:cs typeface="Times New Roman" panose="02020603050405020304" pitchFamily="18" charset="0"/>
              </a:rPr>
              <a:t>.</a:t>
            </a:r>
          </a:p>
          <a:p>
            <a:pPr lvl="0" algn="just" rtl="1">
              <a:defRPr/>
            </a:pPr>
            <a:r>
              <a:rPr lang="ar-JO" sz="2400" dirty="0" smtClean="0">
                <a:solidFill>
                  <a:prstClr val="black"/>
                </a:solidFill>
                <a:cs typeface="Times New Roman" panose="02020603050405020304" pitchFamily="18" charset="0"/>
              </a:rPr>
              <a:t>2- أن </a:t>
            </a:r>
            <a:r>
              <a:rPr lang="ar-JO" sz="2400" dirty="0">
                <a:solidFill>
                  <a:prstClr val="black"/>
                </a:solidFill>
                <a:cs typeface="Times New Roman" panose="02020603050405020304" pitchFamily="18" charset="0"/>
              </a:rPr>
              <a:t>تكتب فقط المراجع التي ورد ذكرها في متن البحث، ولا يجوز كتابة أي مرجع لم يرد ذكره</a:t>
            </a:r>
            <a:r>
              <a:rPr lang="ar-JO" sz="2400" dirty="0" smtClean="0">
                <a:solidFill>
                  <a:prstClr val="black"/>
                </a:solidFill>
                <a:cs typeface="Times New Roman" panose="02020603050405020304" pitchFamily="18" charset="0"/>
              </a:rPr>
              <a:t>.</a:t>
            </a:r>
          </a:p>
          <a:p>
            <a:pPr lvl="0" algn="just" rtl="1">
              <a:defRPr/>
            </a:pPr>
            <a:r>
              <a:rPr lang="ar-JO" sz="2400" dirty="0" smtClean="0">
                <a:solidFill>
                  <a:prstClr val="black"/>
                </a:solidFill>
                <a:cs typeface="Times New Roman" panose="02020603050405020304" pitchFamily="18" charset="0"/>
              </a:rPr>
              <a:t>3- أن </a:t>
            </a:r>
            <a:r>
              <a:rPr lang="ar-JO" sz="2400" dirty="0">
                <a:solidFill>
                  <a:prstClr val="black"/>
                </a:solidFill>
                <a:cs typeface="Times New Roman" panose="02020603050405020304" pitchFamily="18" charset="0"/>
              </a:rPr>
              <a:t>يتم ذكر المرجع لأي دراسة تم ورودها في متن البحث لكي يتاح للقارئ امكانية الرجوع لها في حال رغم في زيادة معلوماته</a:t>
            </a:r>
            <a:r>
              <a:rPr lang="ar-JO" sz="2400" dirty="0" smtClean="0">
                <a:solidFill>
                  <a:prstClr val="black"/>
                </a:solidFill>
                <a:cs typeface="Times New Roman" panose="02020603050405020304" pitchFamily="18" charset="0"/>
              </a:rPr>
              <a:t>.</a:t>
            </a:r>
          </a:p>
          <a:p>
            <a:pPr lvl="0" algn="just" rtl="1">
              <a:defRPr/>
            </a:pPr>
            <a:r>
              <a:rPr lang="ar-JO" sz="2400" dirty="0" smtClean="0">
                <a:solidFill>
                  <a:prstClr val="black"/>
                </a:solidFill>
                <a:cs typeface="Times New Roman" panose="02020603050405020304" pitchFamily="18" charset="0"/>
              </a:rPr>
              <a:t>4- </a:t>
            </a:r>
            <a:r>
              <a:rPr lang="ar-JO" sz="2400" dirty="0">
                <a:solidFill>
                  <a:prstClr val="black"/>
                </a:solidFill>
                <a:cs typeface="Times New Roman" panose="02020603050405020304" pitchFamily="18" charset="0"/>
              </a:rPr>
              <a:t>أن تتم ترتيب المراجع حسب الحروف الهجائية للاسم الأخير للمؤلف، ويُبدأ بالكتابة من بداية السطر، ويكتب اسم المؤلف الأخير أولاً ثم توضع فاصلة ثم يكتب الاسم الأول والثاني إن وجد</a:t>
            </a:r>
            <a:r>
              <a:rPr lang="ar-JO" sz="2400" dirty="0" smtClean="0">
                <a:solidFill>
                  <a:prstClr val="black"/>
                </a:solidFill>
                <a:cs typeface="Times New Roman" panose="02020603050405020304" pitchFamily="18" charset="0"/>
              </a:rPr>
              <a:t>.</a:t>
            </a:r>
          </a:p>
          <a:p>
            <a:pPr lvl="0" algn="just" rtl="1">
              <a:defRPr/>
            </a:pPr>
            <a:r>
              <a:rPr lang="ar-JO" sz="2400" dirty="0" smtClean="0">
                <a:solidFill>
                  <a:prstClr val="black"/>
                </a:solidFill>
                <a:cs typeface="Times New Roman" panose="02020603050405020304" pitchFamily="18" charset="0"/>
              </a:rPr>
              <a:t>5- توضع </a:t>
            </a:r>
            <a:r>
              <a:rPr lang="ar-JO" sz="2400" dirty="0">
                <a:solidFill>
                  <a:prstClr val="black"/>
                </a:solidFill>
                <a:cs typeface="Times New Roman" panose="02020603050405020304" pitchFamily="18" charset="0"/>
              </a:rPr>
              <a:t>فواصل لفصل أسمائهم، في حال تعدد المؤلفين، وتستخدم أداة العطف </a:t>
            </a:r>
            <a:r>
              <a:rPr lang="ar-JO" sz="2400" dirty="0" smtClean="0">
                <a:solidFill>
                  <a:prstClr val="black"/>
                </a:solidFill>
                <a:cs typeface="Times New Roman" panose="02020603050405020304" pitchFamily="18" charset="0"/>
              </a:rPr>
              <a:t>(و) قبل </a:t>
            </a:r>
            <a:r>
              <a:rPr lang="ar-JO" sz="2400" dirty="0">
                <a:solidFill>
                  <a:prstClr val="black"/>
                </a:solidFill>
                <a:cs typeface="Times New Roman" panose="02020603050405020304" pitchFamily="18" charset="0"/>
              </a:rPr>
              <a:t>كتابة اسم المؤلف الأخير وتنتهي الأسماء بوضع فاصلة</a:t>
            </a:r>
            <a:r>
              <a:rPr lang="ar-JO" sz="2400" dirty="0" smtClean="0">
                <a:solidFill>
                  <a:prstClr val="black"/>
                </a:solidFill>
                <a:cs typeface="Times New Roman" panose="02020603050405020304" pitchFamily="18" charset="0"/>
              </a:rPr>
              <a:t>.</a:t>
            </a:r>
            <a:endParaRPr lang="ar-JO" sz="2400" dirty="0">
              <a:solidFill>
                <a:prstClr val="black"/>
              </a:solidFill>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التوثيق العلمي </a:t>
            </a:r>
            <a:r>
              <a:rPr lang="ar-EG" sz="2800" b="1" dirty="0" smtClean="0">
                <a:latin typeface="Times New Roman" panose="02020603050405020304" pitchFamily="18" charset="0"/>
                <a:cs typeface="Times New Roman" panose="02020603050405020304" pitchFamily="18" charset="0"/>
              </a:rPr>
              <a:t>للمراجع</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57079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Low" defTabSz="914400" rtl="1" eaLnBrk="0" fontAlgn="auto" latinLnBrk="0" hangingPunct="0">
              <a:lnSpc>
                <a:spcPct val="100000"/>
              </a:lnSpc>
              <a:spcBef>
                <a:spcPts val="0"/>
              </a:spcBef>
              <a:spcAft>
                <a:spcPts val="0"/>
              </a:spcAft>
              <a:buClr>
                <a:srgbClr val="0AAED4"/>
              </a:buClr>
              <a:buSzPct val="135000"/>
              <a:tabLst/>
              <a:defRPr/>
            </a:pPr>
            <a:r>
              <a:rPr kumimoji="0" lang="ar-JO"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في نهاية المحاضرة وبعد ان قمنا بعرض </a:t>
            </a:r>
            <a:r>
              <a:rPr kumimoji="0" lang="ar-JO" sz="24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أهم مهارات البحث العلمي يمكن </a:t>
            </a:r>
            <a:r>
              <a:rPr kumimoji="0" lang="ar-JO"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تلخيص </a:t>
            </a:r>
            <a:r>
              <a:rPr kumimoji="0" lang="ar-JO" sz="24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استنتاج</a:t>
            </a:r>
            <a:r>
              <a:rPr kumimoji="0" lang="ar-JO" sz="2400" b="1" i="0" u="none" strike="noStrike" kern="1200" cap="none" spc="0" normalizeH="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ar-JO" sz="24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النقاط </a:t>
            </a:r>
            <a:r>
              <a:rPr kumimoji="0" lang="ar-JO"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التالية</a:t>
            </a:r>
            <a:r>
              <a:rPr kumimoji="0" lang="ar-JO" sz="24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R="0" lvl="0" algn="justLow" defTabSz="914400" rtl="1" eaLnBrk="0" fontAlgn="auto" latinLnBrk="0" hangingPunct="0">
              <a:lnSpc>
                <a:spcPct val="100000"/>
              </a:lnSpc>
              <a:spcBef>
                <a:spcPts val="0"/>
              </a:spcBef>
              <a:spcAft>
                <a:spcPts val="0"/>
              </a:spcAft>
              <a:buClr>
                <a:srgbClr val="0AAED4"/>
              </a:buClr>
              <a:buSzPct val="135000"/>
              <a:tabLst/>
              <a:defRPr/>
            </a:pPr>
            <a:endParaRPr kumimoji="0" lang="ar-JO" sz="24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lvl="0" indent="-342900" algn="justLow" rtl="1" eaLnBrk="0" hangingPunct="0">
              <a:buClr>
                <a:srgbClr val="0AAED4"/>
              </a:buClr>
              <a:buSzPct val="135000"/>
              <a:buFont typeface="Arial" panose="020B0604020202020204" pitchFamily="34" charset="0"/>
              <a:buChar char="•"/>
              <a:defRPr/>
            </a:pPr>
            <a:r>
              <a:rPr lang="ar-EG" sz="2400" dirty="0">
                <a:solidFill>
                  <a:prstClr val="black"/>
                </a:solidFill>
                <a:latin typeface="Times New Roman" panose="02020603050405020304" pitchFamily="18" charset="0"/>
                <a:cs typeface="Times New Roman" panose="02020603050405020304" pitchFamily="18" charset="0"/>
              </a:rPr>
              <a:t>تلعب المهارات البحثية دورا حيويا في نجاح أي مشروع بحثي ، مما يمكن الأفراد من الإبحار في بحر المعلومات الشاسع ، وتحليل البيانات بشكل نقدي ، واستخلاص استنتاجات ذات مغزى. سواء كنت تجري أبحاثا أكاديمية أو تحقيقات مهنية أو استفسارات شخصية ، فإن مهارات البحث القوية ضرورية للحصول على نتائج دقيقة وموثوقة</a:t>
            </a:r>
            <a:r>
              <a:rPr lang="ar-EG" sz="2400" dirty="0" smtClean="0">
                <a:solidFill>
                  <a:prstClr val="black"/>
                </a:solidFill>
                <a:latin typeface="Times New Roman" panose="02020603050405020304" pitchFamily="18" charset="0"/>
                <a:cs typeface="Times New Roman" panose="02020603050405020304" pitchFamily="18" charset="0"/>
              </a:rPr>
              <a:t>.</a:t>
            </a:r>
            <a:endParaRPr lang="ar-EG" sz="2400" dirty="0">
              <a:solidFill>
                <a:prstClr val="black"/>
              </a:solidFill>
              <a:latin typeface="Times New Roman" panose="02020603050405020304" pitchFamily="18" charset="0"/>
              <a:cs typeface="Times New Roman" panose="02020603050405020304" pitchFamily="18" charset="0"/>
            </a:endParaRPr>
          </a:p>
          <a:p>
            <a:pPr marL="342900" lvl="0" indent="-342900" algn="justLow" rtl="1" eaLnBrk="0" hangingPunct="0">
              <a:buClr>
                <a:srgbClr val="0AAED4"/>
              </a:buClr>
              <a:buSzPct val="135000"/>
              <a:buFont typeface="Arial" panose="020B0604020202020204" pitchFamily="34" charset="0"/>
              <a:buChar char="•"/>
              <a:defRPr/>
            </a:pPr>
            <a:r>
              <a:rPr lang="ar-EG" sz="2400" dirty="0">
                <a:solidFill>
                  <a:prstClr val="black"/>
                </a:solidFill>
                <a:latin typeface="Times New Roman" panose="02020603050405020304" pitchFamily="18" charset="0"/>
                <a:cs typeface="Times New Roman" panose="02020603050405020304" pitchFamily="18" charset="0"/>
              </a:rPr>
              <a:t>من خلال فهم وتطوير هذه المهارات ، يمكن للأفراد الشروع في مساعيهم البحثية بثقة ونزاهة والقدرة على تقديم مساهمات ذات مغزى في المجالات التي يختارونها. ستستكشف هذه المقالة أهمية مهارات البحث وتناقش الكفاءات الحاسمة اللازمة لإجراء مشروع بحثي بفعالية</a:t>
            </a:r>
            <a:r>
              <a:rPr lang="ar-EG" sz="2400" dirty="0" smtClean="0">
                <a:solidFill>
                  <a:prstClr val="black"/>
                </a:solidFill>
                <a:latin typeface="Times New Roman" panose="02020603050405020304" pitchFamily="18" charset="0"/>
                <a:cs typeface="Times New Roman" panose="02020603050405020304" pitchFamily="18" charset="0"/>
              </a:rPr>
              <a:t>.</a:t>
            </a:r>
            <a:endParaRPr kumimoji="0" lang="ar-JO"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a:latin typeface="Times New Roman" panose="02020603050405020304" pitchFamily="18" charset="0"/>
                <a:cs typeface="Times New Roman" panose="02020603050405020304" pitchFamily="18" charset="0"/>
              </a:rPr>
              <a:t>الخاتمة</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13103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eaLnBrk="0" hangingPunct="0">
              <a:buClr>
                <a:srgbClr val="0AAED4"/>
              </a:buClr>
              <a:buSzPct val="135000"/>
              <a:buFont typeface="Arial" panose="020B0604020202020204" pitchFamily="34" charset="0"/>
              <a:buChar char="•"/>
              <a:defRPr/>
            </a:pPr>
            <a:r>
              <a:rPr lang="ar-JO" sz="2400" dirty="0">
                <a:solidFill>
                  <a:prstClr val="black"/>
                </a:solidFill>
                <a:latin typeface="Times New Roman" panose="02020603050405020304" pitchFamily="18" charset="0"/>
                <a:cs typeface="Times New Roman" panose="02020603050405020304" pitchFamily="18" charset="0"/>
              </a:rPr>
              <a:t>مهارات البحث هي القدرة التي يحملها الشخص لإنشاء مفاهيم جديدة وفهم استخدام جمع البيانات. وتشمل هذه المهارات التقنيات والتوثيق وتفسير البيانات التي تم جمعها. يتم إجراء البحوث لتقييم الفرضيات ومشاركة النتائج بشكل أكثر ملاءمة. تتحسن مهارات البحث مع اكتسابنا للخبرة</a:t>
            </a:r>
            <a:r>
              <a:rPr lang="ar-JO" sz="2400" dirty="0" smtClean="0">
                <a:solidFill>
                  <a:prstClr val="black"/>
                </a:solidFill>
                <a:latin typeface="Times New Roman" panose="02020603050405020304" pitchFamily="18" charset="0"/>
                <a:cs typeface="Times New Roman" panose="02020603050405020304" pitchFamily="18" charset="0"/>
              </a:rPr>
              <a:t>.</a:t>
            </a:r>
            <a:endParaRPr lang="ar-JO" sz="2400" dirty="0">
              <a:solidFill>
                <a:prstClr val="black"/>
              </a:solidFill>
              <a:latin typeface="Times New Roman" panose="02020603050405020304" pitchFamily="18" charset="0"/>
              <a:cs typeface="Times New Roman" panose="02020603050405020304" pitchFamily="18" charset="0"/>
            </a:endParaRPr>
          </a:p>
          <a:p>
            <a:pPr marL="342900" lvl="0" indent="-342900" algn="justLow" rtl="1" eaLnBrk="0" hangingPunct="0">
              <a:buClr>
                <a:srgbClr val="0AAED4"/>
              </a:buClr>
              <a:buSzPct val="135000"/>
              <a:buFont typeface="Arial" panose="020B0604020202020204" pitchFamily="34" charset="0"/>
              <a:buChar char="•"/>
              <a:defRPr/>
            </a:pPr>
            <a:r>
              <a:rPr lang="ar-JO" sz="2400" dirty="0">
                <a:solidFill>
                  <a:prstClr val="black"/>
                </a:solidFill>
                <a:latin typeface="Times New Roman" panose="02020603050405020304" pitchFamily="18" charset="0"/>
                <a:cs typeface="Times New Roman" panose="02020603050405020304" pitchFamily="18" charset="0"/>
              </a:rPr>
              <a:t>لإجراء بحث فعال ، تعد مهارات البحث المحددة ضرورية. هذه المهارات ضرورية للشركات لتطوير منتجات وخدمات جديدة أو تعزيز المنتجات الحالية. لتطوير مهارات البحث الجيدة أمر مهم لكل من الفرد وكذلك الشركة</a:t>
            </a:r>
            <a:r>
              <a:rPr lang="ar-JO" sz="2400" dirty="0" smtClean="0">
                <a:solidFill>
                  <a:prstClr val="black"/>
                </a:solidFill>
                <a:latin typeface="Times New Roman" panose="02020603050405020304" pitchFamily="18" charset="0"/>
                <a:cs typeface="Times New Roman" panose="02020603050405020304" pitchFamily="18" charset="0"/>
              </a:rPr>
              <a:t>.</a:t>
            </a:r>
          </a:p>
          <a:p>
            <a:pPr marL="342900" lvl="0" indent="-342900" algn="justLow" rtl="1" eaLnBrk="0" hangingPunct="0">
              <a:buClr>
                <a:srgbClr val="0AAED4"/>
              </a:buClr>
              <a:buSzPct val="135000"/>
              <a:buFont typeface="Arial" panose="020B0604020202020204" pitchFamily="34" charset="0"/>
              <a:buChar char="•"/>
              <a:defRPr/>
            </a:pPr>
            <a:r>
              <a:rPr lang="ar-JO" sz="2400" dirty="0">
                <a:solidFill>
                  <a:prstClr val="black"/>
                </a:solidFill>
                <a:latin typeface="Times New Roman" panose="02020603050405020304" pitchFamily="18" charset="0"/>
                <a:cs typeface="Times New Roman" panose="02020603050405020304" pitchFamily="18" charset="0"/>
              </a:rPr>
              <a:t>تساهم مهارات البحث في مهارات الاتصال العملية من خلال تعزيز قدرة الفرد على التعبير عن الأفكار والآراء والنتائج بوضوح ومتماسكة. من خلال البحث ، يتعلم الأفراد تنظيم أفكارهم ، وتقديم الحجج القائمة على الأدلة ، ونقل المعلومات المعقدة بشكل فعال إلى جماهير مختلفة. هذه المهارات ضرورية في إعدادات البحث الأكاديمي والبيئات المهنية والتفاعلات الشخصية.</a:t>
            </a:r>
            <a:endParaRPr kumimoji="0" lang="ar-JO"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a:latin typeface="Times New Roman" panose="02020603050405020304" pitchFamily="18" charset="0"/>
                <a:cs typeface="Times New Roman" panose="02020603050405020304" pitchFamily="18" charset="0"/>
              </a:rPr>
              <a:t>الخاتمة</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84065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9100"/>
    </mc:Choice>
    <mc:Fallback xmlns="">
      <p:transition spd="slow" advTm="109100"/>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981BCC0-549B-4EE8-A0B3-0E522BEFD09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68DB3C4-5C3D-4498-8D75-0036334CC2EB}">
  <ds:schemaRefs>
    <ds:schemaRef ds:uri="http://schemas.microsoft.com/sharepoint/v3/contenttype/forms"/>
  </ds:schemaRefs>
</ds:datastoreItem>
</file>

<file path=customXml/itemProps3.xml><?xml version="1.0" encoding="utf-8"?>
<ds:datastoreItem xmlns:ds="http://schemas.openxmlformats.org/officeDocument/2006/customXml" ds:itemID="{FD545394-9EEE-42D7-AAAC-3EE4E7836DBB}">
  <ds:schemaRefs>
    <ds:schemaRef ds:uri="http://schemas.microsoft.com/office/2006/metadata/properties"/>
    <ds:schemaRef ds:uri="http://www.w3.org/XML/1998/namespace"/>
    <ds:schemaRef ds:uri="http://purl.org/dc/dcmitype/"/>
    <ds:schemaRef ds:uri="http://schemas.microsoft.com/office/2006/documentManagement/types"/>
    <ds:schemaRef ds:uri="http://purl.org/dc/terms/"/>
    <ds:schemaRef ds:uri="http://purl.org/dc/elements/1.1/"/>
    <ds:schemaRef ds:uri="http://schemas.openxmlformats.org/package/2006/metadata/core-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4821</TotalTime>
  <Words>4256</Words>
  <Application>Microsoft Office PowerPoint</Application>
  <PresentationFormat>Widescreen</PresentationFormat>
  <Paragraphs>404</Paragraphs>
  <Slides>45</Slides>
  <Notes>2</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45</vt:i4>
      </vt:variant>
    </vt:vector>
  </HeadingPairs>
  <TitlesOfParts>
    <vt:vector size="53" baseType="lpstr">
      <vt:lpstr>Arial</vt:lpstr>
      <vt:lpstr>Calibri</vt:lpstr>
      <vt:lpstr>Calibri Light</vt:lpstr>
      <vt:lpstr>Roboto Light</vt:lpstr>
      <vt:lpstr>Sakkal Majalla</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معايير اختيار مشكلة البحث</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asmaabau</cp:lastModifiedBy>
  <cp:revision>117</cp:revision>
  <dcterms:created xsi:type="dcterms:W3CDTF">2023-04-29T09:08:00Z</dcterms:created>
  <dcterms:modified xsi:type="dcterms:W3CDTF">2024-06-23T01:57:36Z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