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480" r:id="rId2"/>
    <p:sldId id="597" r:id="rId3"/>
    <p:sldId id="601" r:id="rId4"/>
    <p:sldId id="602" r:id="rId5"/>
    <p:sldId id="603" r:id="rId6"/>
    <p:sldId id="664" r:id="rId7"/>
    <p:sldId id="665" r:id="rId8"/>
    <p:sldId id="666" r:id="rId9"/>
    <p:sldId id="667" r:id="rId10"/>
    <p:sldId id="668" r:id="rId11"/>
    <p:sldId id="676" r:id="rId12"/>
    <p:sldId id="677" r:id="rId13"/>
    <p:sldId id="678" r:id="rId14"/>
    <p:sldId id="679" r:id="rId15"/>
    <p:sldId id="680" r:id="rId16"/>
    <p:sldId id="681" r:id="rId17"/>
    <p:sldId id="682" r:id="rId18"/>
    <p:sldId id="683" r:id="rId19"/>
    <p:sldId id="684" r:id="rId20"/>
    <p:sldId id="685" r:id="rId21"/>
    <p:sldId id="686" r:id="rId22"/>
    <p:sldId id="687" r:id="rId23"/>
    <p:sldId id="688" r:id="rId24"/>
    <p:sldId id="689" r:id="rId25"/>
    <p:sldId id="690" r:id="rId26"/>
    <p:sldId id="624" r:id="rId27"/>
    <p:sldId id="669" r:id="rId28"/>
    <p:sldId id="670" r:id="rId29"/>
    <p:sldId id="671" r:id="rId30"/>
    <p:sldId id="672" r:id="rId31"/>
    <p:sldId id="673" r:id="rId32"/>
    <p:sldId id="674" r:id="rId33"/>
    <p:sldId id="675" r:id="rId34"/>
    <p:sldId id="692" r:id="rId35"/>
    <p:sldId id="693" r:id="rId36"/>
    <p:sldId id="694" r:id="rId37"/>
    <p:sldId id="695" r:id="rId38"/>
    <p:sldId id="696" r:id="rId39"/>
    <p:sldId id="697" r:id="rId40"/>
    <p:sldId id="698" r:id="rId41"/>
    <p:sldId id="699" r:id="rId42"/>
    <p:sldId id="700" r:id="rId43"/>
    <p:sldId id="701" r:id="rId44"/>
    <p:sldId id="702" r:id="rId45"/>
    <p:sldId id="703" r:id="rId46"/>
    <p:sldId id="704" r:id="rId47"/>
    <p:sldId id="705" r:id="rId48"/>
    <p:sldId id="706" r:id="rId49"/>
    <p:sldId id="707" r:id="rId50"/>
    <p:sldId id="70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601"/>
            <p14:sldId id="602"/>
            <p14:sldId id="603"/>
            <p14:sldId id="664"/>
            <p14:sldId id="665"/>
            <p14:sldId id="666"/>
            <p14:sldId id="667"/>
            <p14:sldId id="668"/>
            <p14:sldId id="676"/>
            <p14:sldId id="677"/>
            <p14:sldId id="678"/>
            <p14:sldId id="679"/>
            <p14:sldId id="680"/>
            <p14:sldId id="681"/>
            <p14:sldId id="682"/>
            <p14:sldId id="683"/>
            <p14:sldId id="684"/>
            <p14:sldId id="685"/>
            <p14:sldId id="686"/>
            <p14:sldId id="687"/>
            <p14:sldId id="688"/>
            <p14:sldId id="689"/>
            <p14:sldId id="690"/>
            <p14:sldId id="624"/>
            <p14:sldId id="669"/>
            <p14:sldId id="670"/>
            <p14:sldId id="671"/>
            <p14:sldId id="672"/>
            <p14:sldId id="673"/>
            <p14:sldId id="674"/>
            <p14:sldId id="675"/>
            <p14:sldId id="692"/>
            <p14:sldId id="693"/>
            <p14:sldId id="694"/>
            <p14:sldId id="695"/>
            <p14:sldId id="696"/>
            <p14:sldId id="697"/>
            <p14:sldId id="698"/>
            <p14:sldId id="699"/>
            <p14:sldId id="700"/>
            <p14:sldId id="701"/>
            <p14:sldId id="702"/>
            <p14:sldId id="703"/>
            <p14:sldId id="704"/>
            <p14:sldId id="705"/>
            <p14:sldId id="706"/>
            <p14:sldId id="707"/>
            <p14:sldId id="7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8" d="100"/>
          <a:sy n="68"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9095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6283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4929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6941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6008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3673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243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4905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1545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2925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9988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4983116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37280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423917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25734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61268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159565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72583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9383526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7" r:id="rId2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a:t>Communication skills</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ounded Rectangle 1"/>
          <p:cNvSpPr/>
          <p:nvPr/>
        </p:nvSpPr>
        <p:spPr>
          <a:xfrm>
            <a:off x="132027" y="236158"/>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640554" y="55792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6" name="Oval 5"/>
          <p:cNvSpPr/>
          <p:nvPr/>
        </p:nvSpPr>
        <p:spPr>
          <a:xfrm>
            <a:off x="2333133" y="1898237"/>
            <a:ext cx="1998482" cy="1649691"/>
          </a:xfrm>
          <a:prstGeom prst="ellipse">
            <a:avLst/>
          </a:prstGeom>
          <a:no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2611276" y="218574"/>
            <a:ext cx="1461103" cy="98087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3" name="Elbow Connector 22"/>
          <p:cNvCxnSpPr/>
          <p:nvPr/>
        </p:nvCxnSpPr>
        <p:spPr>
          <a:xfrm rot="16200000" flipH="1">
            <a:off x="2486059" y="906565"/>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4" name="Rectangle 3"/>
          <p:cNvSpPr/>
          <p:nvPr/>
        </p:nvSpPr>
        <p:spPr>
          <a:xfrm>
            <a:off x="424206" y="3758280"/>
            <a:ext cx="6363093" cy="2362679"/>
          </a:xfrm>
          <a:prstGeom prst="rect">
            <a:avLst/>
          </a:prstGeom>
          <a:gradFill flip="none" rotWithShape="1">
            <a:gsLst>
              <a:gs pos="0">
                <a:schemeClr val="accent1">
                  <a:lumMod val="0"/>
                  <a:lumOff val="100000"/>
                </a:schemeClr>
              </a:gs>
              <a:gs pos="28000">
                <a:schemeClr val="accent1">
                  <a:lumMod val="0"/>
                  <a:lumOff val="100000"/>
                </a:schemeClr>
              </a:gs>
              <a:gs pos="74000">
                <a:schemeClr val="tx2">
                  <a:lumMod val="75000"/>
                </a:schemeClr>
              </a:gs>
            </a:gsLst>
            <a:path path="circle">
              <a:fillToRect l="50000" t="-80000" r="50000" b="180000"/>
            </a:path>
            <a:tileRect/>
          </a:gradFill>
          <a:ln cmpd="dbl">
            <a:solidFill>
              <a:schemeClr val="bg1"/>
            </a:solidFill>
            <a:prstDash val="sysDash"/>
          </a:ln>
          <a:effectLst>
            <a:outerShdw blurRad="57150" dist="19050" dir="5400000" algn="ctr" rotWithShape="0">
              <a:srgbClr val="000000">
                <a:alpha val="63000"/>
              </a:srgbClr>
            </a:outerShdw>
            <a:softEdge rad="31750"/>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9" name="Oval 28"/>
          <p:cNvSpPr/>
          <p:nvPr/>
        </p:nvSpPr>
        <p:spPr>
          <a:xfrm>
            <a:off x="4222641" y="79866"/>
            <a:ext cx="1998482" cy="1649691"/>
          </a:xfrm>
          <a:prstGeom prst="ellipse">
            <a:avLst/>
          </a:prstGeom>
          <a:no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2 </a:t>
            </a:r>
          </a:p>
        </p:txBody>
      </p:sp>
      <p:sp>
        <p:nvSpPr>
          <p:cNvPr id="33" name="Rectangle 32"/>
          <p:cNvSpPr/>
          <p:nvPr/>
        </p:nvSpPr>
        <p:spPr>
          <a:xfrm>
            <a:off x="6371384" y="100966"/>
            <a:ext cx="5820615" cy="2362679"/>
          </a:xfrm>
          <a:prstGeom prst="rect">
            <a:avLst/>
          </a:prstGeom>
          <a:gradFill flip="none" rotWithShape="1">
            <a:gsLst>
              <a:gs pos="0">
                <a:schemeClr val="accent1">
                  <a:lumMod val="0"/>
                  <a:lumOff val="100000"/>
                </a:schemeClr>
              </a:gs>
              <a:gs pos="28000">
                <a:schemeClr val="accent1">
                  <a:lumMod val="0"/>
                  <a:lumOff val="100000"/>
                </a:schemeClr>
              </a:gs>
              <a:gs pos="74000">
                <a:schemeClr val="tx2">
                  <a:lumMod val="75000"/>
                </a:schemeClr>
              </a:gs>
            </a:gsLst>
            <a:path path="circle">
              <a:fillToRect l="50000" t="-80000" r="50000" b="180000"/>
            </a:path>
            <a:tileRect/>
          </a:gradFill>
          <a:ln cmpd="dbl">
            <a:solidFill>
              <a:schemeClr val="bg1"/>
            </a:solidFill>
            <a:prstDash val="sysDash"/>
          </a:ln>
          <a:effectLst>
            <a:outerShdw blurRad="57150" dist="19050" dir="5400000" algn="ctr" rotWithShape="0">
              <a:srgbClr val="000000">
                <a:alpha val="63000"/>
              </a:srgbClr>
            </a:outerShdw>
            <a:softEdge rad="31750"/>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a:off x="787137" y="3853335"/>
            <a:ext cx="4817344" cy="468077"/>
          </a:xfrm>
          <a:prstGeom prst="rect">
            <a:avLst/>
          </a:prstGeom>
        </p:spPr>
        <p:txBody>
          <a:bodyPr wrap="none">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787137" y="4462939"/>
            <a:ext cx="6110199" cy="461665"/>
          </a:xfrm>
          <a:prstGeom prst="rect">
            <a:avLst/>
          </a:prstGeom>
        </p:spPr>
        <p:txBody>
          <a:bodyPr wrap="none">
            <a:spAutoFit/>
          </a:bodyPr>
          <a:lstStyle/>
          <a:p>
            <a:pPr marL="342900" indent="-342900">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rPr>
              <a:t>Business and Professional Communication</a:t>
            </a:r>
            <a:endParaRPr lang="en-US" sz="2400" dirty="0"/>
          </a:p>
        </p:txBody>
      </p:sp>
      <p:sp>
        <p:nvSpPr>
          <p:cNvPr id="34" name="Rectangle 33"/>
          <p:cNvSpPr/>
          <p:nvPr/>
        </p:nvSpPr>
        <p:spPr>
          <a:xfrm>
            <a:off x="787137" y="5066131"/>
            <a:ext cx="6096000" cy="863250"/>
          </a:xfrm>
          <a:prstGeom prst="rect">
            <a:avLst/>
          </a:prstGeom>
        </p:spPr>
        <p:txBody>
          <a:bodyPr>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5" name="Rectangle 34"/>
          <p:cNvSpPr/>
          <p:nvPr/>
        </p:nvSpPr>
        <p:spPr>
          <a:xfrm>
            <a:off x="6628613" y="131100"/>
            <a:ext cx="6096000" cy="863250"/>
          </a:xfrm>
          <a:prstGeom prst="rect">
            <a:avLst/>
          </a:prstGeom>
        </p:spPr>
        <p:txBody>
          <a:bodyPr>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Social Media and Technology: Key Challenges in the Communication Age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6" name="Rectangle 35"/>
          <p:cNvSpPr/>
          <p:nvPr/>
        </p:nvSpPr>
        <p:spPr>
          <a:xfrm>
            <a:off x="6628613" y="1048266"/>
            <a:ext cx="4631268" cy="468077"/>
          </a:xfrm>
          <a:prstGeom prst="rect">
            <a:avLst/>
          </a:prstGeom>
        </p:spPr>
        <p:txBody>
          <a:bodyPr wrap="none">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Communication Apprehension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6628613" y="1755955"/>
            <a:ext cx="3626314" cy="468077"/>
          </a:xfrm>
          <a:prstGeom prst="rect">
            <a:avLst/>
          </a:prstGeom>
        </p:spPr>
        <p:txBody>
          <a:bodyPr wrap="none">
            <a:spAutoFit/>
          </a:bodyPr>
          <a:lstStyle/>
          <a:p>
            <a:pPr marL="342900" indent="-342900">
              <a:lnSpc>
                <a:spcPct val="107000"/>
              </a:lnSpc>
              <a:buFont typeface="Arial" panose="020B0604020202020204" pitchFamily="34" charset="0"/>
              <a:buChar char="•"/>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Communication Ethics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61216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ppt_x"/>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912124" y="1291472"/>
            <a:ext cx="3893270" cy="2102177"/>
          </a:xfrm>
          <a:prstGeom prst="roundRect">
            <a:avLst/>
          </a:prstGeom>
          <a:solidFill>
            <a:schemeClr val="tx1">
              <a:lumMod val="95000"/>
              <a:lumOff val="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482802" y="1873745"/>
            <a:ext cx="3031599" cy="937629"/>
          </a:xfrm>
          <a:prstGeom prst="rect">
            <a:avLst/>
          </a:prstGeom>
        </p:spPr>
        <p:txBody>
          <a:bodyPr wrap="none">
            <a:spAutoFit/>
          </a:bodyPr>
          <a:lstStyle/>
          <a:p>
            <a:pPr>
              <a:lnSpc>
                <a:spcPct val="107000"/>
              </a:lnSpc>
              <a:spcAft>
                <a:spcPts val="800"/>
              </a:spcAft>
            </a:pPr>
            <a:r>
              <a:rPr lang="en-US" sz="5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1 </a:t>
            </a:r>
            <a:endParaRPr lang="en-US" sz="5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8545" y="198943"/>
            <a:ext cx="444453" cy="310104"/>
          </a:xfrm>
          <a:prstGeom prst="rect">
            <a:avLst/>
          </a:prstGeom>
        </p:spPr>
      </p:pic>
    </p:spTree>
    <p:extLst>
      <p:ext uri="{BB962C8B-B14F-4D97-AF65-F5344CB8AC3E}">
        <p14:creationId xmlns:p14="http://schemas.microsoft.com/office/powerpoint/2010/main" val="150608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86465" y="1998226"/>
            <a:ext cx="8980603" cy="843693"/>
          </a:xfrm>
          <a:prstGeom prst="rect">
            <a:avLst/>
          </a:prstGeom>
          <a:effectLst>
            <a:outerShdw blurRad="50800" dist="38100" dir="2700000" algn="tl" rotWithShape="0">
              <a:prstClr val="black">
                <a:alpha val="40000"/>
              </a:prstClr>
            </a:outerShdw>
            <a:reflection blurRad="6350" stA="50000" endA="300" endPos="90000" dist="50800" dir="5400000" sy="-100000" algn="bl" rotWithShape="0"/>
          </a:effectLst>
        </p:spPr>
        <p:txBody>
          <a:bodyPr wrap="squar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sz="4800"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8545" y="198943"/>
            <a:ext cx="444453" cy="310104"/>
          </a:xfrm>
          <a:prstGeom prst="rect">
            <a:avLst/>
          </a:prstGeom>
        </p:spPr>
      </p:pic>
    </p:spTree>
    <p:extLst>
      <p:ext uri="{BB962C8B-B14F-4D97-AF65-F5344CB8AC3E}">
        <p14:creationId xmlns:p14="http://schemas.microsoft.com/office/powerpoint/2010/main" val="70897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5690" y="1376314"/>
            <a:ext cx="7849386" cy="3785652"/>
          </a:xfrm>
          <a:prstGeom prst="rect">
            <a:avLst/>
          </a:prstGeom>
          <a:noFill/>
          <a:ln>
            <a:solidFill>
              <a:schemeClr val="bg1"/>
            </a:solidFill>
          </a:ln>
        </p:spPr>
        <p:txBody>
          <a:bodyPr wrap="square">
            <a:spAutoFit/>
          </a:bodyPr>
          <a:lstStyle/>
          <a:p>
            <a:pPr algn="just">
              <a:spcBef>
                <a:spcPts val="1800"/>
              </a:spcBef>
              <a:spcAft>
                <a:spcPts val="150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Communication is the collaborative process of using messages to create and participate in social reality. The most important aspects of our lives—our individual identities, relationships, organizations, communities, cultures, and ideas—are accomplished through com­munication. Each of these aspects is a part of social reality, or the set of social judgments members of a group agree upon. Social realities emerge through social interaction. Therefore, communication enables us to actualize possi­bility and achieve change and growth, both for ourselves and for our communities.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25022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849386" cy="4524315"/>
          </a:xfrm>
          <a:prstGeom prst="rect">
            <a:avLst/>
          </a:prstGeom>
          <a:noFill/>
          <a:ln>
            <a:solidFill>
              <a:schemeClr val="bg1"/>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word </a:t>
            </a:r>
            <a:r>
              <a:rPr lang="en-US" sz="2400" i="1" dirty="0">
                <a:latin typeface="Times New Roman" panose="02020603050405020304" pitchFamily="18" charset="0"/>
                <a:cs typeface="Times New Roman" panose="02020603050405020304" pitchFamily="18" charset="0"/>
              </a:rPr>
              <a:t>communication </a:t>
            </a:r>
            <a:r>
              <a:rPr lang="en-US" sz="2400" dirty="0">
                <a:latin typeface="Times New Roman" panose="02020603050405020304" pitchFamily="18" charset="0"/>
                <a:cs typeface="Times New Roman" panose="02020603050405020304" pitchFamily="18" charset="0"/>
              </a:rPr>
              <a:t>comes from the Latin prefix </a:t>
            </a:r>
            <a:r>
              <a:rPr lang="en-US" sz="2400" i="1" dirty="0">
                <a:latin typeface="Times New Roman" panose="02020603050405020304" pitchFamily="18" charset="0"/>
                <a:cs typeface="Times New Roman" panose="02020603050405020304" pitchFamily="18" charset="0"/>
              </a:rPr>
              <a:t>co- </a:t>
            </a:r>
            <a:r>
              <a:rPr lang="en-US" sz="2400" dirty="0">
                <a:latin typeface="Times New Roman" panose="02020603050405020304" pitchFamily="18" charset="0"/>
                <a:cs typeface="Times New Roman" panose="02020603050405020304" pitchFamily="18" charset="0"/>
              </a:rPr>
              <a:t>(with, or together) and root word </a:t>
            </a:r>
            <a:r>
              <a:rPr lang="en-US" sz="2400" i="1" dirty="0" err="1">
                <a:latin typeface="Times New Roman" panose="02020603050405020304" pitchFamily="18" charset="0"/>
                <a:cs typeface="Times New Roman" panose="02020603050405020304" pitchFamily="18" charset="0"/>
              </a:rPr>
              <a:t>munia</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(sharing, giving, servicing). Therefore, communication requires the involvement of others. Just like many other things that you cannot do without the cooperation of others, such as sing a duet, be in a marriage, or count as a bas­ketball team, you cannot communicate by yourself. Communication is a collective activity in which people work jointly to create and share meaning. Although we sometimes say “I communicated” or “You communicated,” in reality, communica­tion is not something that an I or a You can do alone. Communication must be accomplished by a We.</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cxnSpLocks/>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4371710" cy="461665"/>
          </a:xfrm>
          <a:prstGeom prst="rect">
            <a:avLst/>
          </a:prstGeom>
          <a:effectLst>
            <a:outerShdw blurRad="50800" dist="38100" dir="2700000" algn="tl" rotWithShape="0">
              <a:prstClr val="black">
                <a:alpha val="40000"/>
              </a:prstClr>
            </a:outerShdw>
          </a:effectLst>
        </p:spPr>
        <p:txBody>
          <a:bodyPr wrap="none">
            <a:spAutoFit/>
          </a:bodyPr>
          <a:lstStyle/>
          <a:p>
            <a:pPr algn="just">
              <a:spcAft>
                <a:spcPts val="40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Communication is collaborative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75529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849386" cy="2308324"/>
          </a:xfrm>
          <a:prstGeom prst="rect">
            <a:avLst/>
          </a:prstGeom>
          <a:noFill/>
          <a:ln>
            <a:solidFill>
              <a:schemeClr val="bg1"/>
            </a:solidFill>
          </a:ln>
        </p:spPr>
        <p:txBody>
          <a:bodyPr wrap="square">
            <a:spAutoFit/>
          </a:bodyPr>
          <a:lstStyle/>
          <a:p>
            <a:pPr algn="just">
              <a:spcBef>
                <a:spcPts val="1800"/>
              </a:spcBef>
              <a:spcAft>
                <a:spcPts val="15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Communication is a dynamic, ongoing process. Unlike a thing, which is static, a process unfolds over time. As individuals exchange and interpret messages, their communication develops a particular history. The messages used in the past influ­ence the nature and the interpretation of the messages used in the present and the future.</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3649589" cy="461665"/>
          </a:xfrm>
          <a:prstGeom prst="rect">
            <a:avLst/>
          </a:prstGeom>
          <a:effectLst>
            <a:outerShdw blurRad="50800" dist="38100" dir="2700000" algn="tl" rotWithShape="0">
              <a:prstClr val="black">
                <a:alpha val="40000"/>
              </a:prstClr>
            </a:outerShdw>
          </a:effectLst>
        </p:spPr>
        <p:txBody>
          <a:bodyPr wrap="none">
            <a:spAutoFit/>
          </a:bodyPr>
          <a:lstStyle/>
          <a:p>
            <a:pPr algn="just">
              <a:spcAft>
                <a:spcPts val="40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Communication is Process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26778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8123" y="1712223"/>
            <a:ext cx="7849386" cy="1938992"/>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Messages rely on a common system of symbols, signs, and gestures to carry information and to generate shared mean­ings between participants. Individuals give unique contribu­tions to communication interactions in the form of the verbal and/or nonverbal messages they use.</a:t>
            </a:r>
          </a:p>
        </p:txBody>
      </p:sp>
      <p:sp>
        <p:nvSpPr>
          <p:cNvPr id="7" name="Rectangle 6"/>
          <p:cNvSpPr/>
          <p:nvPr/>
        </p:nvSpPr>
        <p:spPr>
          <a:xfrm>
            <a:off x="374684" y="388696"/>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794916" y="0"/>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403743" y="650306"/>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528675" y="893747"/>
            <a:ext cx="4750018" cy="461665"/>
          </a:xfrm>
          <a:prstGeom prst="rect">
            <a:avLst/>
          </a:prstGeom>
          <a:effectLst>
            <a:outerShdw blurRad="50800" dist="38100" dir="2700000" algn="tl" rotWithShape="0">
              <a:prstClr val="black">
                <a:alpha val="40000"/>
              </a:prstClr>
            </a:outerShdw>
          </a:effectLst>
        </p:spPr>
        <p:txBody>
          <a:bodyPr wrap="none">
            <a:spAutoFit/>
          </a:bodyPr>
          <a:lstStyle/>
          <a:p>
            <a:pPr>
              <a:spcAft>
                <a:spcPts val="40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Communication involves Messages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52806" y="17313"/>
            <a:ext cx="444453" cy="310104"/>
          </a:xfrm>
          <a:prstGeom prst="rect">
            <a:avLst/>
          </a:prstGeom>
        </p:spPr>
      </p:pic>
    </p:spTree>
    <p:extLst>
      <p:ext uri="{BB962C8B-B14F-4D97-AF65-F5344CB8AC3E}">
        <p14:creationId xmlns:p14="http://schemas.microsoft.com/office/powerpoint/2010/main" val="3608468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680374" cy="4093428"/>
          </a:xfrm>
          <a:prstGeom prst="rect">
            <a:avLst/>
          </a:prstGeom>
          <a:noFill/>
          <a:ln>
            <a:solidFill>
              <a:schemeClr val="bg1"/>
            </a:solidFill>
          </a:ln>
        </p:spPr>
        <p:txBody>
          <a:bodyPr wrap="square">
            <a:spAutoFit/>
          </a:bodyPr>
          <a:lstStyle/>
          <a:p>
            <a:pPr algn="just"/>
            <a:r>
              <a:rPr lang="en-US" sz="2000" dirty="0">
                <a:latin typeface="Times New Roman" panose="02020603050405020304" pitchFamily="18" charset="0"/>
                <a:cs typeface="Times New Roman" panose="02020603050405020304" pitchFamily="18" charset="0"/>
              </a:rPr>
              <a:t>In addition to playing a role in the creation of social reality, communication allows us to participate, or take part, in social reality. When people communicate, they rely on shared understandings to accomplish objectives. Communication allows us to entertain, persuade, inform, comfort, regulate, and support one another. The fact that communication involves both creation and participation demon­strates communication is fundamentally dual-natured. Communication makes and does. The ancient Greeks referred to the making and doing functions of communication as </a:t>
            </a:r>
            <a:r>
              <a:rPr lang="en-US" sz="2000" i="1" dirty="0" err="1">
                <a:latin typeface="Times New Roman" panose="02020603050405020304" pitchFamily="18" charset="0"/>
                <a:cs typeface="Times New Roman" panose="02020603050405020304" pitchFamily="18" charset="0"/>
              </a:rPr>
              <a:t>poiesis</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and </a:t>
            </a:r>
            <a:r>
              <a:rPr lang="en-US" sz="2000" i="1" dirty="0">
                <a:latin typeface="Times New Roman" panose="02020603050405020304" pitchFamily="18" charset="0"/>
                <a:cs typeface="Times New Roman" panose="02020603050405020304" pitchFamily="18" charset="0"/>
              </a:rPr>
              <a:t>praxis. </a:t>
            </a:r>
            <a:r>
              <a:rPr lang="en-US" sz="2000" dirty="0">
                <a:latin typeface="Times New Roman" panose="02020603050405020304" pitchFamily="18" charset="0"/>
                <a:cs typeface="Times New Roman" panose="02020603050405020304" pitchFamily="18" charset="0"/>
              </a:rPr>
              <a:t>Historically, most scholars and everyday people have paid more attention to communication praxis, or how communi­cation can be used as an instrument to accomplish things. Recently, however, the creative (</a:t>
            </a:r>
            <a:r>
              <a:rPr lang="en-US" sz="2000" dirty="0" err="1">
                <a:latin typeface="Times New Roman" panose="02020603050405020304" pitchFamily="18" charset="0"/>
                <a:cs typeface="Times New Roman" panose="02020603050405020304" pitchFamily="18" charset="0"/>
              </a:rPr>
              <a:t>poiesis</a:t>
            </a:r>
            <a:r>
              <a:rPr lang="en-US" sz="2000" dirty="0">
                <a:latin typeface="Times New Roman" panose="02020603050405020304" pitchFamily="18" charset="0"/>
                <a:cs typeface="Times New Roman" panose="02020603050405020304" pitchFamily="18" charset="0"/>
              </a:rPr>
              <a:t>) aspect of communication has received greater appreciation. </a:t>
            </a:r>
          </a:p>
        </p:txBody>
      </p:sp>
      <p:sp>
        <p:nvSpPr>
          <p:cNvPr id="7" name="Rectangle 6"/>
          <p:cNvSpPr/>
          <p:nvPr/>
        </p:nvSpPr>
        <p:spPr>
          <a:xfrm>
            <a:off x="247568" y="420432"/>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82042"/>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4406976" cy="461665"/>
          </a:xfrm>
          <a:prstGeom prst="rect">
            <a:avLst/>
          </a:prstGeom>
          <a:effectLst>
            <a:outerShdw blurRad="50800" dist="38100" dir="2700000" algn="tl" rotWithShape="0">
              <a:prstClr val="black">
                <a:alpha val="40000"/>
              </a:prstClr>
            </a:outerShdw>
          </a:effectLst>
        </p:spPr>
        <p:txBody>
          <a:bodyPr wrap="none">
            <a:spAutoFit/>
          </a:bodyPr>
          <a:lstStyle/>
          <a:p>
            <a:pPr algn="just">
              <a:spcAft>
                <a:spcPts val="40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Communication is participatory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106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7" y="1743959"/>
            <a:ext cx="7680374" cy="3785652"/>
          </a:xfrm>
          <a:prstGeom prst="rect">
            <a:avLst/>
          </a:prstGeom>
          <a:noFill/>
          <a:ln>
            <a:solidFill>
              <a:schemeClr val="bg1"/>
            </a:solidFill>
          </a:ln>
        </p:spPr>
        <p:txBody>
          <a:bodyPr wrap="square">
            <a:spAutoFit/>
          </a:bodyPr>
          <a:lstStyle/>
          <a:p>
            <a:pPr algn="just"/>
            <a:r>
              <a:rPr lang="en-US" sz="2400" dirty="0">
                <a:latin typeface="Times New Roman" panose="02020603050405020304" pitchFamily="18" charset="0"/>
                <a:ea typeface="Tahoma" panose="020B0604030504040204" pitchFamily="34" charset="0"/>
                <a:cs typeface="Times New Roman" panose="02020603050405020304" pitchFamily="18" charset="0"/>
              </a:rPr>
              <a:t>Creativity is the act of transforming new and imagined ideas into reality. It sometimes appears that the process of communication merely conveys information about the world “as it is,” or that the messages we use simply describe a reality that already exists. In actuality, communication shapes and creates new social realities for ourselves and for oth­ers. Anyone who has witnessed the power of a label such as bully, loser, or genius to alter perceptions and reinforce behaviors has seen firsthand the ways in which communication creates reality.</a:t>
            </a:r>
          </a:p>
        </p:txBody>
      </p:sp>
      <p:sp>
        <p:nvSpPr>
          <p:cNvPr id="7" name="Rectangle 6"/>
          <p:cNvSpPr/>
          <p:nvPr/>
        </p:nvSpPr>
        <p:spPr>
          <a:xfrm>
            <a:off x="247568" y="382725"/>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
        <p:nvSpPr>
          <p:cNvPr id="2" name="Rectangle 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cxnSp>
        <p:nvCxnSpPr>
          <p:cNvPr id="5" name="Elbow Connector 4"/>
          <p:cNvCxnSpPr>
            <a:stCxn id="7" idx="3"/>
          </p:cNvCxnSpPr>
          <p:nvPr/>
        </p:nvCxnSpPr>
        <p:spPr>
          <a:xfrm>
            <a:off x="4276627" y="644335"/>
            <a:ext cx="1124932" cy="486882"/>
          </a:xfrm>
          <a:prstGeom prst="bentConnector3">
            <a:avLst/>
          </a:prstGeom>
          <a:ln>
            <a:tailEnd type="triangle"/>
          </a:ln>
        </p:spPr>
        <p:style>
          <a:lnRef idx="2">
            <a:schemeClr val="accent3"/>
          </a:lnRef>
          <a:fillRef idx="0">
            <a:schemeClr val="accent3"/>
          </a:fillRef>
          <a:effectRef idx="1">
            <a:schemeClr val="accent3"/>
          </a:effectRef>
          <a:fontRef idx="minor">
            <a:schemeClr val="tx1"/>
          </a:fontRef>
        </p:style>
      </p:cxnSp>
      <p:sp>
        <p:nvSpPr>
          <p:cNvPr id="6" name="Rectangle 5"/>
          <p:cNvSpPr/>
          <p:nvPr/>
        </p:nvSpPr>
        <p:spPr>
          <a:xfrm>
            <a:off x="5401559" y="925483"/>
            <a:ext cx="3791423" cy="461665"/>
          </a:xfrm>
          <a:prstGeom prst="rect">
            <a:avLst/>
          </a:prstGeom>
          <a:effectLst>
            <a:outerShdw blurRad="50800" dist="38100" dir="2700000" algn="tl" rotWithShape="0">
              <a:prstClr val="black">
                <a:alpha val="40000"/>
              </a:prstClr>
            </a:outerShdw>
          </a:effectLst>
        </p:spPr>
        <p:txBody>
          <a:bodyPr wrap="none">
            <a:spAutoFit/>
          </a:bodyPr>
          <a:lstStyle/>
          <a:p>
            <a:pPr algn="just">
              <a:spcAft>
                <a:spcPts val="40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Communication is Creative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57985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5223" y="1271363"/>
            <a:ext cx="6253635" cy="460895"/>
          </a:xfrm>
          <a:prstGeom prst="rect">
            <a:avLst/>
          </a:prstGeom>
          <a:noFill/>
          <a:ln>
            <a:solidFill>
              <a:schemeClr val="bg1">
                <a:lumMod val="50000"/>
              </a:schemeClr>
            </a:solidFill>
          </a:ln>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sender decides the message to be transmitted</a:t>
            </a:r>
          </a:p>
        </p:txBody>
      </p:sp>
      <p:sp>
        <p:nvSpPr>
          <p:cNvPr id="9" name="Rectangle 8"/>
          <p:cNvSpPr/>
          <p:nvPr/>
        </p:nvSpPr>
        <p:spPr>
          <a:xfrm>
            <a:off x="323976" y="2973484"/>
            <a:ext cx="7933582" cy="461665"/>
          </a:xfrm>
          <a:prstGeom prst="rect">
            <a:avLst/>
          </a:prstGeom>
          <a:noFill/>
          <a:ln>
            <a:solidFill>
              <a:schemeClr val="bg1">
                <a:lumMod val="50000"/>
              </a:schemeClr>
            </a:solidFill>
          </a:ln>
        </p:spPr>
        <p:txBody>
          <a:bodyPr wrap="none">
            <a:spAutoFit/>
          </a:bodyPr>
          <a:lstStyle/>
          <a:p>
            <a:r>
              <a:rPr lang="en-US" sz="2400" dirty="0">
                <a:latin typeface="Times New Roman" panose="02020603050405020304" pitchFamily="18" charset="0"/>
                <a:cs typeface="Times New Roman" panose="02020603050405020304" pitchFamily="18" charset="0"/>
              </a:rPr>
              <a:t>The sender selects the a appropriate channel of communication</a:t>
            </a:r>
          </a:p>
        </p:txBody>
      </p:sp>
      <p:sp>
        <p:nvSpPr>
          <p:cNvPr id="10" name="Rectangle 9"/>
          <p:cNvSpPr/>
          <p:nvPr/>
        </p:nvSpPr>
        <p:spPr>
          <a:xfrm>
            <a:off x="295075" y="2126507"/>
            <a:ext cx="5626536" cy="461665"/>
          </a:xfrm>
          <a:prstGeom prst="rect">
            <a:avLst/>
          </a:prstGeom>
          <a:noFill/>
          <a:ln>
            <a:solidFill>
              <a:schemeClr val="bg1">
                <a:lumMod val="5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sender encodes the message</a:t>
            </a:r>
          </a:p>
        </p:txBody>
      </p:sp>
      <p:sp>
        <p:nvSpPr>
          <p:cNvPr id="11" name="Rectangle 10"/>
          <p:cNvSpPr/>
          <p:nvPr/>
        </p:nvSpPr>
        <p:spPr>
          <a:xfrm>
            <a:off x="323976" y="3823283"/>
            <a:ext cx="6340091" cy="461665"/>
          </a:xfrm>
          <a:prstGeom prst="rect">
            <a:avLst/>
          </a:prstGeom>
          <a:noFill/>
          <a:ln>
            <a:solidFill>
              <a:schemeClr val="bg1">
                <a:lumMod val="5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receiver receives the message</a:t>
            </a:r>
          </a:p>
        </p:txBody>
      </p:sp>
      <p:sp>
        <p:nvSpPr>
          <p:cNvPr id="12" name="Rectangle 11"/>
          <p:cNvSpPr/>
          <p:nvPr/>
        </p:nvSpPr>
        <p:spPr>
          <a:xfrm>
            <a:off x="323976" y="4618255"/>
            <a:ext cx="5990364" cy="461665"/>
          </a:xfrm>
          <a:prstGeom prst="rect">
            <a:avLst/>
          </a:prstGeom>
          <a:noFill/>
          <a:ln>
            <a:solidFill>
              <a:schemeClr val="bg1">
                <a:lumMod val="5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receiver decodes the message </a:t>
            </a:r>
          </a:p>
        </p:txBody>
      </p:sp>
      <p:sp>
        <p:nvSpPr>
          <p:cNvPr id="13" name="Rectangle 12"/>
          <p:cNvSpPr/>
          <p:nvPr/>
        </p:nvSpPr>
        <p:spPr>
          <a:xfrm>
            <a:off x="323976" y="5542074"/>
            <a:ext cx="5855958" cy="461665"/>
          </a:xfrm>
          <a:prstGeom prst="rect">
            <a:avLst/>
          </a:prstGeom>
          <a:noFill/>
          <a:ln>
            <a:solidFill>
              <a:schemeClr val="bg1">
                <a:lumMod val="5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receiver provides feedback to the sender</a:t>
            </a:r>
          </a:p>
        </p:txBody>
      </p:sp>
      <p:sp>
        <p:nvSpPr>
          <p:cNvPr id="14" name="Down Arrow 13"/>
          <p:cNvSpPr/>
          <p:nvPr/>
        </p:nvSpPr>
        <p:spPr>
          <a:xfrm>
            <a:off x="1934525" y="176866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5" name="Down Arrow 14"/>
          <p:cNvSpPr/>
          <p:nvPr/>
        </p:nvSpPr>
        <p:spPr>
          <a:xfrm>
            <a:off x="1934525" y="2659872"/>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6" name="Down Arrow 15"/>
          <p:cNvSpPr/>
          <p:nvPr/>
        </p:nvSpPr>
        <p:spPr>
          <a:xfrm>
            <a:off x="1959663" y="351664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7" name="Down Arrow 16"/>
          <p:cNvSpPr/>
          <p:nvPr/>
        </p:nvSpPr>
        <p:spPr>
          <a:xfrm>
            <a:off x="1959663" y="430551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8" name="Down Arrow 17"/>
          <p:cNvSpPr/>
          <p:nvPr/>
        </p:nvSpPr>
        <p:spPr>
          <a:xfrm>
            <a:off x="1959663" y="525367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20" name="Rectangle 1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247568" y="345018"/>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Process </a:t>
            </a: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11694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ppt_x"/>
                                          </p:val>
                                        </p:tav>
                                        <p:tav tm="100000">
                                          <p:val>
                                            <p:strVal val="#ppt_x"/>
                                          </p:val>
                                        </p:tav>
                                      </p:tavLst>
                                    </p:anim>
                                    <p:anim calcmode="lin" valueType="num">
                                      <p:cBhvr additive="base">
                                        <p:cTn id="58" dur="5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88" y="1508290"/>
            <a:ext cx="7720552" cy="52702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47568" y="345018"/>
            <a:ext cx="4029059"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Process </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641093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4779390" y="1150905"/>
            <a:ext cx="6815579" cy="2761219"/>
          </a:xfrm>
          <a:prstGeom prst="rect">
            <a:avLst/>
          </a:prstGeom>
          <a:ln>
            <a:noFill/>
          </a:ln>
          <a:effectLst>
            <a:softEdge rad="112500"/>
          </a:effectLst>
        </p:spPr>
      </p:pic>
      <p:sp>
        <p:nvSpPr>
          <p:cNvPr id="4" name="Rectangle 3"/>
          <p:cNvSpPr/>
          <p:nvPr/>
        </p:nvSpPr>
        <p:spPr>
          <a:xfrm>
            <a:off x="248239" y="1188613"/>
            <a:ext cx="1933431"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lvl="0" indent="-34290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Sender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48239" y="1733035"/>
            <a:ext cx="1958903"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Message</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225307" y="2341776"/>
            <a:ext cx="1956363"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Channel</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236305" y="2958320"/>
            <a:ext cx="1945366"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Receiver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25307" y="3647488"/>
            <a:ext cx="1956363"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Feedback</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236305" y="4367515"/>
            <a:ext cx="1945366"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Environment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248239" y="5087542"/>
            <a:ext cx="1933431"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Context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50445" y="5807569"/>
            <a:ext cx="1931225" cy="460895"/>
          </a:xfrm>
          <a:prstGeom prst="rect">
            <a:avLst/>
          </a:prstGeom>
          <a:noFill/>
          <a:ln>
            <a:solidFill>
              <a:schemeClr val="bg1">
                <a:lumMod val="50000"/>
              </a:schemeClr>
            </a:solidFill>
          </a:ln>
          <a:effectLst>
            <a:outerShdw blurRad="50800" dist="38100" dir="8100000" algn="tr" rotWithShape="0">
              <a:prstClr val="black">
                <a:alpha val="40000"/>
              </a:prstClr>
            </a:outerShdw>
          </a:effectLst>
        </p:spPr>
        <p:txBody>
          <a:bodyPr wrap="square">
            <a:spAutoFit/>
          </a:bodyPr>
          <a:lstStyle/>
          <a:p>
            <a:pPr marL="342900" marR="0" lvl="0" indent="-342900">
              <a:lnSpc>
                <a:spcPct val="107000"/>
              </a:lnSpc>
              <a:spcBef>
                <a:spcPts val="600"/>
              </a:spcBef>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Interference</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247568" y="345018"/>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414000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1" y="2339915"/>
            <a:ext cx="6878424" cy="1409617"/>
          </a:xfrm>
          <a:prstGeom prst="rect">
            <a:avLst/>
          </a:prstGeom>
          <a:noFill/>
          <a:ln>
            <a:solidFill>
              <a:schemeClr val="bg1">
                <a:lumMod val="50000"/>
              </a:schemeClr>
            </a:solidFill>
          </a:ln>
        </p:spPr>
        <p:txBody>
          <a:bodyPr wrap="square">
            <a:spAutoFit/>
          </a:bodyPr>
          <a:lstStyle/>
          <a:p>
            <a:pPr algn="just">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He/she is the one who wants to share information with someone else, usually for some intended purpose. The Sender is responsible for "encoding" the information into a message and then transmitting it.</a:t>
            </a:r>
          </a:p>
        </p:txBody>
      </p:sp>
      <p:sp>
        <p:nvSpPr>
          <p:cNvPr id="4" name="Rectangle 3"/>
          <p:cNvSpPr/>
          <p:nvPr/>
        </p:nvSpPr>
        <p:spPr>
          <a:xfrm>
            <a:off x="1808338" y="3995678"/>
            <a:ext cx="6096000" cy="2862322"/>
          </a:xfrm>
          <a:prstGeom prst="rect">
            <a:avLst/>
          </a:prstGeom>
          <a:noFill/>
          <a:ln>
            <a:solidFill>
              <a:schemeClr val="bg1">
                <a:lumMod val="50000"/>
              </a:schemeClr>
            </a:solidFill>
          </a:ln>
        </p:spPr>
        <p:txBody>
          <a:bodyPr>
            <a:spAutoFit/>
          </a:bodyPr>
          <a:lstStyle/>
          <a:p>
            <a:pPr marL="30480" marR="30480" algn="just">
              <a:spcBef>
                <a:spcPts val="600"/>
              </a:spcBef>
              <a:spcAft>
                <a:spcPts val="72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Encoding is putting the targeted message into appropriate medium which may be verbal or non-verbal depending upon the situation, time, space and nature of the message to be sent. The sender puts the message into a series of symbols, pictures or words which will be communicated to the intended receiver. Encoding is an important step in the communication process as wrong and inappropriate encoding may defeat the true intent of the communication process.</a:t>
            </a:r>
          </a:p>
        </p:txBody>
      </p:sp>
      <p:sp>
        <p:nvSpPr>
          <p:cNvPr id="6" name="Rectangle 5"/>
          <p:cNvSpPr/>
          <p:nvPr/>
        </p:nvSpPr>
        <p:spPr>
          <a:xfrm>
            <a:off x="329672" y="4364610"/>
            <a:ext cx="1433406" cy="461665"/>
          </a:xfrm>
          <a:prstGeom prst="rect">
            <a:avLst/>
          </a:prstGeom>
          <a:solidFill>
            <a:schemeClr val="tx1">
              <a:lumMod val="95000"/>
              <a:lumOff val="5000"/>
            </a:schemeClr>
          </a:solidFill>
          <a:ln>
            <a:solidFill>
              <a:schemeClr val="bg1">
                <a:lumMod val="50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Encoding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Oval 7"/>
          <p:cNvSpPr/>
          <p:nvPr/>
        </p:nvSpPr>
        <p:spPr>
          <a:xfrm>
            <a:off x="184625" y="915876"/>
            <a:ext cx="1723497" cy="1612184"/>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Sender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923826" y="2621769"/>
            <a:ext cx="245097" cy="1555422"/>
          </a:xfrm>
          <a:prstGeom prst="downArrow">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152900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3172" y="1992077"/>
            <a:ext cx="8754359" cy="830997"/>
          </a:xfrm>
          <a:prstGeom prst="rect">
            <a:avLst/>
          </a:prstGeom>
          <a:noFill/>
          <a:ln>
            <a:solidFill>
              <a:schemeClr val="bg1">
                <a:lumMod val="50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Message is the encoded information the Sender wants to share with the Receiver.</a:t>
            </a:r>
          </a:p>
        </p:txBody>
      </p:sp>
      <p:sp>
        <p:nvSpPr>
          <p:cNvPr id="8" name="Oval 7"/>
          <p:cNvSpPr/>
          <p:nvPr/>
        </p:nvSpPr>
        <p:spPr>
          <a:xfrm>
            <a:off x="405351" y="822167"/>
            <a:ext cx="1875936" cy="1612184"/>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Message</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25447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61880" y="1792367"/>
            <a:ext cx="8754359" cy="882678"/>
          </a:xfrm>
          <a:prstGeom prst="rect">
            <a:avLst/>
          </a:prstGeom>
          <a:noFill/>
          <a:ln>
            <a:solidFill>
              <a:schemeClr val="bg1">
                <a:lumMod val="5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channel is the way in which a message or messages travel between sender and receiver.</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1077796" y="2775386"/>
            <a:ext cx="8132191" cy="460895"/>
          </a:xfrm>
          <a:prstGeom prst="rect">
            <a:avLst/>
          </a:prstGeom>
          <a:noFill/>
          <a:ln>
            <a:solidFill>
              <a:schemeClr val="bg1">
                <a:lumMod val="5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We can distinguish between two main forms of communication.</a:t>
            </a:r>
          </a:p>
        </p:txBody>
      </p:sp>
      <p:sp>
        <p:nvSpPr>
          <p:cNvPr id="14" name="Line Callout 1 13"/>
          <p:cNvSpPr/>
          <p:nvPr/>
        </p:nvSpPr>
        <p:spPr>
          <a:xfrm>
            <a:off x="3110845" y="3422382"/>
            <a:ext cx="2780908" cy="716437"/>
          </a:xfrm>
          <a:prstGeom prst="borderCallout1">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218714" y="3451880"/>
            <a:ext cx="2673039" cy="400110"/>
          </a:xfrm>
          <a:prstGeom prst="rect">
            <a:avLst/>
          </a:prstGeom>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Verbal communication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6" name="Double Bracket 15"/>
          <p:cNvSpPr/>
          <p:nvPr/>
        </p:nvSpPr>
        <p:spPr>
          <a:xfrm>
            <a:off x="125689"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Double Bracket 16"/>
          <p:cNvSpPr/>
          <p:nvPr/>
        </p:nvSpPr>
        <p:spPr>
          <a:xfrm>
            <a:off x="2208230"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Double Bracket 17"/>
          <p:cNvSpPr/>
          <p:nvPr/>
        </p:nvSpPr>
        <p:spPr>
          <a:xfrm>
            <a:off x="4290771"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9" name="Double Bracket 18"/>
          <p:cNvSpPr/>
          <p:nvPr/>
        </p:nvSpPr>
        <p:spPr>
          <a:xfrm>
            <a:off x="6373312"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Rectangle 19"/>
          <p:cNvSpPr/>
          <p:nvPr/>
        </p:nvSpPr>
        <p:spPr>
          <a:xfrm>
            <a:off x="697724" y="4318989"/>
            <a:ext cx="760144" cy="400110"/>
          </a:xfrm>
          <a:prstGeom prst="rect">
            <a:avLst/>
          </a:prstGeom>
          <a:noFill/>
          <a:ln>
            <a:solidFill>
              <a:schemeClr val="accent6">
                <a:lumMod val="75000"/>
              </a:schemeClr>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Oral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2692035" y="4309249"/>
            <a:ext cx="936603" cy="400110"/>
          </a:xfrm>
          <a:prstGeom prst="rect">
            <a:avLst/>
          </a:prstGeom>
          <a:noFill/>
          <a:ln>
            <a:solidFill>
              <a:schemeClr val="accent6">
                <a:lumMod val="75000"/>
              </a:schemeClr>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Visual </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4687181" y="4318989"/>
            <a:ext cx="1111394" cy="400110"/>
          </a:xfrm>
          <a:prstGeom prst="rect">
            <a:avLst/>
          </a:prstGeom>
          <a:noFill/>
          <a:ln>
            <a:solidFill>
              <a:schemeClr val="accent6">
                <a:lumMod val="75000"/>
              </a:schemeClr>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Written </a:t>
            </a:r>
            <a:endParaRPr lang="en-US" sz="2000" dirty="0">
              <a:latin typeface="Times New Roman" panose="02020603050405020304" pitchFamily="18" charset="0"/>
              <a:cs typeface="Times New Roman" panose="02020603050405020304" pitchFamily="18" charset="0"/>
            </a:endParaRPr>
          </a:p>
        </p:txBody>
      </p:sp>
      <p:sp>
        <p:nvSpPr>
          <p:cNvPr id="23" name="Rectangle 22"/>
          <p:cNvSpPr/>
          <p:nvPr/>
        </p:nvSpPr>
        <p:spPr>
          <a:xfrm>
            <a:off x="6641481" y="4309249"/>
            <a:ext cx="1367875" cy="400110"/>
          </a:xfrm>
          <a:prstGeom prst="rect">
            <a:avLst/>
          </a:prstGeom>
          <a:noFill/>
          <a:ln>
            <a:solidFill>
              <a:schemeClr val="accent6">
                <a:lumMod val="75000"/>
              </a:schemeClr>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Electronic </a:t>
            </a:r>
            <a:endParaRPr lang="en-US" sz="2000" dirty="0">
              <a:latin typeface="Times New Roman" panose="02020603050405020304" pitchFamily="18" charset="0"/>
              <a:cs typeface="Times New Roman" panose="02020603050405020304" pitchFamily="18" charset="0"/>
            </a:endParaRPr>
          </a:p>
        </p:txBody>
      </p:sp>
      <p:sp>
        <p:nvSpPr>
          <p:cNvPr id="24" name="Rectangle 23"/>
          <p:cNvSpPr/>
          <p:nvPr/>
        </p:nvSpPr>
        <p:spPr>
          <a:xfrm>
            <a:off x="202179" y="4962864"/>
            <a:ext cx="1800236"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talking to oneself</a:t>
            </a:r>
            <a:endParaRPr lang="en-US" dirty="0">
              <a:latin typeface="Times New Roman" panose="02020603050405020304" pitchFamily="18" charset="0"/>
              <a:cs typeface="Times New Roman" panose="02020603050405020304" pitchFamily="18" charset="0"/>
            </a:endParaRPr>
          </a:p>
        </p:txBody>
      </p:sp>
      <p:sp>
        <p:nvSpPr>
          <p:cNvPr id="25" name="Rectangle 24"/>
          <p:cNvSpPr/>
          <p:nvPr/>
        </p:nvSpPr>
        <p:spPr>
          <a:xfrm>
            <a:off x="405351" y="5405569"/>
            <a:ext cx="1204176"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discussion </a:t>
            </a:r>
            <a:endParaRPr lang="en-US" dirty="0"/>
          </a:p>
        </p:txBody>
      </p:sp>
      <p:sp>
        <p:nvSpPr>
          <p:cNvPr id="26" name="Rectangle 25"/>
          <p:cNvSpPr/>
          <p:nvPr/>
        </p:nvSpPr>
        <p:spPr>
          <a:xfrm>
            <a:off x="245090" y="5857092"/>
            <a:ext cx="1563248"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telephone calls</a:t>
            </a:r>
            <a:endParaRPr lang="en-US" dirty="0"/>
          </a:p>
        </p:txBody>
      </p:sp>
      <p:sp>
        <p:nvSpPr>
          <p:cNvPr id="27" name="Rectangle 26"/>
          <p:cNvSpPr/>
          <p:nvPr/>
        </p:nvSpPr>
        <p:spPr>
          <a:xfrm>
            <a:off x="2774855" y="4907165"/>
            <a:ext cx="671979"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maps</a:t>
            </a:r>
            <a:endParaRPr lang="en-US" dirty="0"/>
          </a:p>
        </p:txBody>
      </p:sp>
      <p:sp>
        <p:nvSpPr>
          <p:cNvPr id="28" name="Rectangle 27"/>
          <p:cNvSpPr/>
          <p:nvPr/>
        </p:nvSpPr>
        <p:spPr>
          <a:xfrm>
            <a:off x="2672262" y="5331587"/>
            <a:ext cx="87716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graphic</a:t>
            </a:r>
            <a:endParaRPr lang="en-US" dirty="0"/>
          </a:p>
        </p:txBody>
      </p:sp>
      <p:sp>
        <p:nvSpPr>
          <p:cNvPr id="29" name="Rectangle 28"/>
          <p:cNvSpPr/>
          <p:nvPr/>
        </p:nvSpPr>
        <p:spPr>
          <a:xfrm>
            <a:off x="2391536" y="5657654"/>
            <a:ext cx="1537600"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advertisement </a:t>
            </a:r>
            <a:endParaRPr lang="en-US" dirty="0"/>
          </a:p>
        </p:txBody>
      </p:sp>
      <p:sp>
        <p:nvSpPr>
          <p:cNvPr id="30" name="Rectangle 29"/>
          <p:cNvSpPr/>
          <p:nvPr/>
        </p:nvSpPr>
        <p:spPr>
          <a:xfrm>
            <a:off x="2697909" y="6090678"/>
            <a:ext cx="825867"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signals</a:t>
            </a:r>
            <a:endParaRPr lang="en-US" dirty="0"/>
          </a:p>
        </p:txBody>
      </p:sp>
      <p:sp>
        <p:nvSpPr>
          <p:cNvPr id="31" name="Rectangle 30"/>
          <p:cNvSpPr/>
          <p:nvPr/>
        </p:nvSpPr>
        <p:spPr>
          <a:xfrm>
            <a:off x="4829944" y="4907165"/>
            <a:ext cx="825867"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reports</a:t>
            </a:r>
            <a:endParaRPr lang="en-US" dirty="0"/>
          </a:p>
        </p:txBody>
      </p:sp>
      <p:sp>
        <p:nvSpPr>
          <p:cNvPr id="32" name="Rectangle 31"/>
          <p:cNvSpPr/>
          <p:nvPr/>
        </p:nvSpPr>
        <p:spPr>
          <a:xfrm>
            <a:off x="4849180" y="5383238"/>
            <a:ext cx="806631"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letters </a:t>
            </a:r>
            <a:endParaRPr lang="en-US" dirty="0"/>
          </a:p>
        </p:txBody>
      </p:sp>
      <p:sp>
        <p:nvSpPr>
          <p:cNvPr id="33" name="Rectangle 32"/>
          <p:cNvSpPr/>
          <p:nvPr/>
        </p:nvSpPr>
        <p:spPr>
          <a:xfrm>
            <a:off x="4897106" y="5842320"/>
            <a:ext cx="787395"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papers</a:t>
            </a:r>
            <a:endParaRPr lang="en-US" dirty="0"/>
          </a:p>
        </p:txBody>
      </p:sp>
      <p:sp>
        <p:nvSpPr>
          <p:cNvPr id="34" name="Rectangle 33"/>
          <p:cNvSpPr/>
          <p:nvPr/>
        </p:nvSpPr>
        <p:spPr>
          <a:xfrm>
            <a:off x="7085609" y="4910059"/>
            <a:ext cx="479618"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fax</a:t>
            </a:r>
            <a:endParaRPr lang="en-US" dirty="0"/>
          </a:p>
        </p:txBody>
      </p:sp>
      <p:sp>
        <p:nvSpPr>
          <p:cNvPr id="35" name="Rectangle 34"/>
          <p:cNvSpPr/>
          <p:nvPr/>
        </p:nvSpPr>
        <p:spPr>
          <a:xfrm>
            <a:off x="6918896" y="5338730"/>
            <a:ext cx="81304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E-mail</a:t>
            </a:r>
            <a:endParaRPr lang="en-US" dirty="0"/>
          </a:p>
        </p:txBody>
      </p:sp>
      <p:sp>
        <p:nvSpPr>
          <p:cNvPr id="36" name="Rectangle 35"/>
          <p:cNvSpPr/>
          <p:nvPr/>
        </p:nvSpPr>
        <p:spPr>
          <a:xfrm>
            <a:off x="6683762" y="5842025"/>
            <a:ext cx="1345240"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social media</a:t>
            </a:r>
            <a:endParaRPr lang="en-US" dirty="0"/>
          </a:p>
        </p:txBody>
      </p:sp>
      <p:sp>
        <p:nvSpPr>
          <p:cNvPr id="37" name="Rectangle 36"/>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38" name="Rectangle 37"/>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39" name="Picture 38">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4812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fade">
                                      <p:cBhvr>
                                        <p:cTn id="91" dur="500"/>
                                        <p:tgtEl>
                                          <p:spTgt spid="3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fade">
                                      <p:cBhvr>
                                        <p:cTn id="94" dur="500"/>
                                        <p:tgtEl>
                                          <p:spTgt spid="33"/>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500"/>
                                        <p:tgtEl>
                                          <p:spTgt spid="1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500"/>
                                        <p:tgtEl>
                                          <p:spTgt spid="35"/>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500"/>
                                        <p:tgtEl>
                                          <p:spTgt spid="36"/>
                                        </p:tgtEl>
                                      </p:cBhvr>
                                    </p:animEffect>
                                  </p:childTnLst>
                                </p:cTn>
                              </p:par>
                              <p:par>
                                <p:cTn id="109" presetID="2" presetClass="entr" presetSubtype="4"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ppt_x"/>
                                          </p:val>
                                        </p:tav>
                                        <p:tav tm="100000">
                                          <p:val>
                                            <p:strVal val="#ppt_x"/>
                                          </p:val>
                                        </p:tav>
                                      </p:tavLst>
                                    </p:anim>
                                    <p:anim calcmode="lin" valueType="num">
                                      <p:cBhvr additive="base">
                                        <p:cTn id="11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3" grpId="0" animBg="1"/>
      <p:bldP spid="14" grpId="0" animBg="1"/>
      <p:bldP spid="15" grpId="0"/>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1" y="822167"/>
            <a:ext cx="1838228" cy="1612184"/>
          </a:xfrm>
          <a:prstGeom prst="ellipse">
            <a:avLst/>
          </a:prstGeom>
          <a:ln>
            <a:solidFill>
              <a:schemeClr val="bg1">
                <a:lumMod val="8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4" name="Line Callout 1 13"/>
          <p:cNvSpPr/>
          <p:nvPr/>
        </p:nvSpPr>
        <p:spPr>
          <a:xfrm>
            <a:off x="3494716" y="1492162"/>
            <a:ext cx="2450972" cy="716437"/>
          </a:xfrm>
          <a:prstGeom prst="borderCallout1">
            <a:avLst/>
          </a:prstGeom>
          <a:ln>
            <a:solidFill>
              <a:schemeClr val="bg1">
                <a:lumMod val="8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15" name="Rectangle 14"/>
          <p:cNvSpPr/>
          <p:nvPr/>
        </p:nvSpPr>
        <p:spPr>
          <a:xfrm>
            <a:off x="3577902" y="1650325"/>
            <a:ext cx="2284600" cy="400110"/>
          </a:xfrm>
          <a:prstGeom prst="rect">
            <a:avLst/>
          </a:prstGeom>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Channel dimension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737673" y="2378219"/>
            <a:ext cx="9621626" cy="734688"/>
          </a:xfrm>
          <a:prstGeom prst="rect">
            <a:avLst/>
          </a:prstGeom>
          <a:noFill/>
          <a:ln>
            <a:solidFill>
              <a:schemeClr val="bg1">
                <a:lumMod val="85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These dimensions permit the investigator to evaluate the effectiveness of different communication channels these dimensions include:</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74534" y="3298615"/>
            <a:ext cx="2364943" cy="405367"/>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229250" y="3282527"/>
            <a:ext cx="2157963"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feedback</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946446" y="4679501"/>
            <a:ext cx="2541080"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Involvement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674534" y="3977171"/>
            <a:ext cx="2421304"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a:latin typeface="Times New Roman" panose="02020603050405020304" pitchFamily="18" charset="0"/>
                <a:cs typeface="Times New Roman" panose="02020603050405020304" pitchFamily="18" charset="0"/>
              </a:rPr>
              <a:t>Availability</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3282951" y="3961584"/>
            <a:ext cx="2606804"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Permanency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37100" y="4668959"/>
            <a:ext cx="3472425" cy="399405"/>
          </a:xfrm>
          <a:prstGeom prst="rect">
            <a:avLst/>
          </a:prstGeom>
          <a:noFill/>
          <a:ln>
            <a:solidFill>
              <a:schemeClr val="accent6">
                <a:lumMod val="60000"/>
                <a:lumOff val="40000"/>
              </a:schemeClr>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92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3" grpId="0" animBg="1"/>
      <p:bldP spid="2" grpId="0" animBg="1"/>
      <p:bldP spid="4" grpId="0" animBg="1"/>
      <p:bldP spid="5" grpId="0" animBg="1"/>
      <p:bldP spid="10" grpId="0" animBg="1"/>
      <p:bldP spid="6" grpId="0" animBg="1"/>
      <p:bldP spid="9"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0" y="822167"/>
            <a:ext cx="2224727" cy="1612184"/>
          </a:xfrm>
          <a:prstGeom prst="ellipse">
            <a:avLst/>
          </a:prstGeom>
          <a:ln>
            <a:solidFill>
              <a:schemeClr val="bg1">
                <a:lumMod val="8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Channel</a:t>
            </a:r>
            <a:br>
              <a:rPr lang="en-US" sz="2400" b="1" dirty="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807580" y="1628259"/>
            <a:ext cx="2364943" cy="405367"/>
          </a:xfrm>
          <a:prstGeom prst="rect">
            <a:avLst/>
          </a:prstGeom>
          <a:noFill/>
          <a:ln>
            <a:solidFill>
              <a:schemeClr val="accent6">
                <a:lumMod val="60000"/>
                <a:lumOff val="40000"/>
              </a:schemeClr>
            </a:solidFill>
          </a:ln>
        </p:spPr>
        <p:txBody>
          <a:bodyPr wrap="non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507528" y="2098622"/>
            <a:ext cx="9235126" cy="1738938"/>
          </a:xfrm>
          <a:prstGeom prst="rect">
            <a:avLst/>
          </a:prstGeom>
          <a:noFill/>
          <a:ln>
            <a:solidFill>
              <a:schemeClr val="tx2">
                <a:lumMod val="60000"/>
                <a:lumOff val="40000"/>
              </a:schemeClr>
            </a:solidFill>
          </a:ln>
        </p:spPr>
        <p:txBody>
          <a:bodyPr wrap="squar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 </a:t>
            </a:r>
            <a:r>
              <a:rPr lang="en-US" sz="2000" dirty="0">
                <a:latin typeface="Times New Roman" panose="02020603050405020304" pitchFamily="18" charset="0"/>
                <a:ea typeface="Calibri" panose="020F0502020204030204" pitchFamily="34" charset="0"/>
                <a:cs typeface="Arial" panose="020B0604020202020204" pitchFamily="34" charset="0"/>
              </a:rPr>
              <a:t>It is </a:t>
            </a:r>
            <a:r>
              <a:rPr lang="en-US" sz="2000" b="1" dirty="0">
                <a:latin typeface="Times New Roman" panose="02020603050405020304" pitchFamily="18" charset="0"/>
                <a:ea typeface="Calibri" panose="020F0502020204030204" pitchFamily="34" charset="0"/>
                <a:cs typeface="Arial" panose="020B0604020202020204" pitchFamily="34" charset="0"/>
              </a:rPr>
              <a:t>the expertness and trustworthiness</a:t>
            </a:r>
            <a:r>
              <a:rPr lang="en-US" sz="2000" dirty="0">
                <a:latin typeface="Times New Roman" panose="02020603050405020304" pitchFamily="18" charset="0"/>
                <a:ea typeface="Calibri" panose="020F0502020204030204" pitchFamily="34" charset="0"/>
                <a:cs typeface="Arial" panose="020B0604020202020204" pitchFamily="34" charset="0"/>
              </a:rPr>
              <a:t> of a channel as perceived by the receivers. Channel credibility is directly linked to communicator and audience characteristics however, print media are perceived by member of upper socio– economic grouping as being more credible, while television is perceived as more credible by lower socio-economic groupings.</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729356" y="3939396"/>
            <a:ext cx="2157963" cy="399405"/>
          </a:xfrm>
          <a:prstGeom prst="rect">
            <a:avLst/>
          </a:prstGeom>
          <a:noFill/>
          <a:ln>
            <a:solidFill>
              <a:schemeClr val="accent6">
                <a:lumMod val="60000"/>
                <a:lumOff val="40000"/>
              </a:schemeClr>
            </a:solidFill>
          </a:ln>
        </p:spPr>
        <p:txBody>
          <a:bodyPr wrap="non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feedback</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29356" y="4512811"/>
            <a:ext cx="4040607" cy="1938992"/>
          </a:xfrm>
          <a:prstGeom prst="rect">
            <a:avLst/>
          </a:prstGeom>
          <a:noFill/>
          <a:ln>
            <a:solidFill>
              <a:schemeClr val="tx2">
                <a:lumMod val="60000"/>
                <a:lumOff val="40000"/>
              </a:schemeClr>
            </a:solidFill>
          </a:ln>
        </p:spPr>
        <p:txBody>
          <a:bodyPr wrap="square">
            <a:spAutoFit/>
          </a:bodyPr>
          <a:lstStyle/>
          <a:p>
            <a:pPr algn="just"/>
            <a:r>
              <a:rPr lang="en-US" sz="2000" dirty="0">
                <a:latin typeface="Times New Roman" panose="02020603050405020304" pitchFamily="18" charset="0"/>
                <a:ea typeface="Calibri" panose="020F0502020204030204" pitchFamily="34" charset="0"/>
              </a:rPr>
              <a:t>It is known as the opportunity a channel provides for the receiver to respond immediately and to affect the source of the message in communication process. Face-to-face communication tends to facilitate</a:t>
            </a:r>
            <a:endParaRPr lang="en-US" sz="2000" dirty="0"/>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952304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par>
                                <p:cTn id="30" presetID="2" presetClass="entr" presetSubtype="4"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12" grpId="0" animBg="1"/>
      <p:bldP spid="16" grpId="0" animBg="1"/>
      <p:bldP spid="13"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0" y="822167"/>
            <a:ext cx="2224727" cy="1612184"/>
          </a:xfrm>
          <a:prstGeom prst="ellipse">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Channel</a:t>
            </a:r>
            <a:br>
              <a:rPr lang="en-US" sz="2400" b="1" dirty="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1080" cy="405367"/>
          </a:xfrm>
          <a:prstGeom prst="rect">
            <a:avLst/>
          </a:prstGeom>
          <a:noFill/>
          <a:ln>
            <a:solidFill>
              <a:schemeClr val="accent6">
                <a:lumMod val="60000"/>
                <a:lumOff val="40000"/>
              </a:schemeClr>
            </a:solidFill>
          </a:ln>
        </p:spPr>
        <p:txBody>
          <a:bodyPr wrap="non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a:t>
            </a:r>
            <a:r>
              <a:rPr lang="en-US" sz="2000" b="1" dirty="0">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1080296"/>
          </a:xfrm>
          <a:prstGeom prst="rect">
            <a:avLst/>
          </a:prstGeom>
          <a:noFill/>
          <a:ln>
            <a:solidFill>
              <a:schemeClr val="bg1"/>
            </a:solidFill>
          </a:ln>
        </p:spPr>
        <p:txBody>
          <a:bodyPr wrap="square">
            <a:spAutoFit/>
          </a:bodyPr>
          <a:lstStyle/>
          <a:p>
            <a:pPr algn="just">
              <a:lnSpc>
                <a:spcPct val="107000"/>
              </a:lnSpc>
              <a:spcAft>
                <a:spcPts val="800"/>
              </a:spcAft>
            </a:pPr>
            <a:r>
              <a:rPr lang="en-US" sz="2000" dirty="0">
                <a:latin typeface="Times New Roman" panose="02020603050405020304" pitchFamily="18" charset="0"/>
                <a:cs typeface="Times New Roman" panose="02020603050405020304" pitchFamily="18" charset="0"/>
              </a:rPr>
              <a:t>It is the effort required by all senses in order to receive information from a communication channel, face-to-face communication offers the greatest possibility for involvement where print media offer the least possibility for involvement.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693256" y="3539363"/>
            <a:ext cx="2421304" cy="399405"/>
          </a:xfrm>
          <a:prstGeom prst="rect">
            <a:avLst/>
          </a:prstGeom>
          <a:noFill/>
          <a:ln>
            <a:solidFill>
              <a:schemeClr val="accent6">
                <a:lumMod val="60000"/>
                <a:lumOff val="40000"/>
              </a:schemeClr>
            </a:solidFill>
          </a:ln>
        </p:spPr>
        <p:txBody>
          <a:bodyPr wrap="non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a:latin typeface="Times New Roman" panose="02020603050405020304" pitchFamily="18" charset="0"/>
                <a:cs typeface="Times New Roman" panose="02020603050405020304" pitchFamily="18" charset="0"/>
              </a:rPr>
              <a:t>Availability</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693256" y="4127660"/>
            <a:ext cx="5500154" cy="1631216"/>
          </a:xfrm>
          <a:prstGeom prst="rect">
            <a:avLst/>
          </a:prstGeom>
          <a:noFill/>
          <a:ln>
            <a:solidFill>
              <a:schemeClr val="bg1"/>
            </a:solidFill>
          </a:ln>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frequency and extent to which a channel may be used to reach a given audience. In some geographic areas, some channels may not be available such as television in </a:t>
            </a:r>
            <a:r>
              <a:rPr lang="en-US" sz="2000" dirty="0" err="1">
                <a:latin typeface="Times New Roman" panose="02020603050405020304" pitchFamily="18" charset="0"/>
                <a:cs typeface="Times New Roman" panose="02020603050405020304" pitchFamily="18" charset="0"/>
              </a:rPr>
              <a:t>mountained</a:t>
            </a:r>
            <a:r>
              <a:rPr lang="en-US" sz="2000" dirty="0">
                <a:latin typeface="Times New Roman" panose="02020603050405020304" pitchFamily="18" charset="0"/>
                <a:cs typeface="Times New Roman" panose="02020603050405020304" pitchFamily="18" charset="0"/>
              </a:rPr>
              <a:t> areas or print media in highly illiterate areas.</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87653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05350" y="822167"/>
            <a:ext cx="2224727" cy="1612184"/>
          </a:xfrm>
          <a:prstGeom prst="ellipse">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Channel</a:t>
            </a:r>
            <a:br>
              <a:rPr lang="en-US" sz="2400" b="1" dirty="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2684" cy="405367"/>
          </a:xfrm>
          <a:prstGeom prst="rect">
            <a:avLst/>
          </a:prstGeom>
          <a:noFill/>
          <a:ln>
            <a:solidFill>
              <a:schemeClr val="accent6">
                <a:lumMod val="60000"/>
                <a:lumOff val="40000"/>
              </a:schemeClr>
            </a:solidFill>
          </a:ln>
        </p:spPr>
        <p:txBody>
          <a:bodyPr wrap="non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a:t>
            </a:r>
            <a:r>
              <a:rPr lang="en-US" sz="2000" b="1" dirty="0">
                <a:latin typeface="Times New Roman" panose="02020603050405020304" pitchFamily="18" charset="0"/>
                <a:ea typeface="Calibri" panose="020F0502020204030204" pitchFamily="34" charset="0"/>
                <a:cs typeface="Times New Roman" panose="02020603050405020304" pitchFamily="18" charset="0"/>
              </a:rPr>
              <a:t>Permanency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707886"/>
          </a:xfrm>
          <a:prstGeom prst="rect">
            <a:avLst/>
          </a:prstGeom>
          <a:noFill/>
          <a:ln>
            <a:solidFill>
              <a:schemeClr val="bg1"/>
            </a:solidFill>
          </a:ln>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ability of a communication channel over time to carry the message. Print media have this dimension but contrast radio does not.</a:t>
            </a:r>
          </a:p>
        </p:txBody>
      </p:sp>
      <p:sp>
        <p:nvSpPr>
          <p:cNvPr id="16" name="Rectangle 15"/>
          <p:cNvSpPr/>
          <p:nvPr/>
        </p:nvSpPr>
        <p:spPr>
          <a:xfrm>
            <a:off x="405350" y="3190333"/>
            <a:ext cx="3472425" cy="399405"/>
          </a:xfrm>
          <a:prstGeom prst="rect">
            <a:avLst/>
          </a:prstGeom>
          <a:noFill/>
          <a:ln>
            <a:solidFill>
              <a:schemeClr val="accent6">
                <a:lumMod val="60000"/>
                <a:lumOff val="40000"/>
              </a:schemeClr>
            </a:solidFill>
          </a:ln>
        </p:spPr>
        <p:txBody>
          <a:bodyPr wrap="none">
            <a:spAutoFit/>
          </a:bodyPr>
          <a:lstStyle/>
          <a:p>
            <a:pPr algn="just">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405351" y="3691022"/>
            <a:ext cx="7211508" cy="1323439"/>
          </a:xfrm>
          <a:prstGeom prst="rect">
            <a:avLst/>
          </a:prstGeom>
          <a:noFill/>
          <a:ln>
            <a:solidFill>
              <a:schemeClr val="bg1"/>
            </a:solidFill>
          </a:ln>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channel ability to cover areas with speed and timeliness. The mass media can multiply a message and make it available to large numbers of people while face-to-face communication is low in this dimension.</a:t>
            </a: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67340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0" y="2339915"/>
            <a:ext cx="8839199" cy="1200329"/>
          </a:xfrm>
          <a:prstGeom prst="rect">
            <a:avLst/>
          </a:prstGeom>
          <a:noFill/>
          <a:ln>
            <a:solidFill>
              <a:schemeClr val="bg1">
                <a:lumMod val="75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Receiver is the intended target of the message sent by the Sender. The Receiver is responsible for "decoding" the message and interpreting it.</a:t>
            </a:r>
          </a:p>
        </p:txBody>
      </p:sp>
      <p:sp>
        <p:nvSpPr>
          <p:cNvPr id="4" name="Rectangle 3"/>
          <p:cNvSpPr/>
          <p:nvPr/>
        </p:nvSpPr>
        <p:spPr>
          <a:xfrm>
            <a:off x="1808338" y="3995678"/>
            <a:ext cx="6096000" cy="2308324"/>
          </a:xfrm>
          <a:prstGeom prst="rect">
            <a:avLst/>
          </a:prstGeom>
          <a:noFill/>
          <a:ln>
            <a:solidFill>
              <a:schemeClr val="bg1">
                <a:lumMod val="75000"/>
              </a:schemeClr>
            </a:solidFill>
          </a:ln>
        </p:spPr>
        <p:txBody>
          <a:bodyPr>
            <a:spAutoFit/>
          </a:bodyPr>
          <a:lstStyle/>
          <a:p>
            <a:pPr algn="just"/>
            <a:r>
              <a:rPr lang="en-US" sz="2400" dirty="0">
                <a:latin typeface="Times New Roman" panose="02020603050405020304" pitchFamily="18" charset="0"/>
                <a:cs typeface="Times New Roman" panose="02020603050405020304" pitchFamily="18" charset="0"/>
              </a:rPr>
              <a:t>Decoding refers to interpreting or converting the sent message into intelligible language. It simply means comprehending the message. The receiver after receiving the message interprets it and tries to understand it in the best possible manner.</a:t>
            </a:r>
          </a:p>
        </p:txBody>
      </p:sp>
      <p:sp>
        <p:nvSpPr>
          <p:cNvPr id="6" name="Rectangle 5"/>
          <p:cNvSpPr/>
          <p:nvPr/>
        </p:nvSpPr>
        <p:spPr>
          <a:xfrm>
            <a:off x="329672" y="4364610"/>
            <a:ext cx="1415772"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Decoding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Oval 7"/>
          <p:cNvSpPr/>
          <p:nvPr/>
        </p:nvSpPr>
        <p:spPr>
          <a:xfrm>
            <a:off x="216815" y="850547"/>
            <a:ext cx="1979630" cy="1612184"/>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Receiver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46375" y="2481005"/>
            <a:ext cx="236280" cy="1685641"/>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just"/>
            <a:endParaRPr lang="en-US">
              <a:solidFill>
                <a:schemeClr val="tx1"/>
              </a:solidFill>
            </a:endParaRPr>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b="1" dirty="0">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13469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18993" y="1656639"/>
            <a:ext cx="9096867" cy="2308324"/>
          </a:xfrm>
          <a:prstGeom prst="rect">
            <a:avLst/>
          </a:prstGeom>
          <a:noFill/>
          <a:ln>
            <a:solidFill>
              <a:schemeClr val="bg1">
                <a:lumMod val="75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Feedback is composed of messages the receiver sends back to the source. Verbal or nonverbal, all these feedback signals allow the source to see how well, how accurately (or how poorly and inaccurately) the message was received. Feedback also provides an opportunity for the receiver or audience to ask for clarification, to agree or disagree, or to indicate that the source could make the message more interesting. </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1202222" y="4559751"/>
            <a:ext cx="6138458" cy="1569660"/>
          </a:xfrm>
          <a:prstGeom prst="rect">
            <a:avLst/>
          </a:prstGeom>
          <a:noFill/>
          <a:ln>
            <a:solidFill>
              <a:schemeClr val="bg1">
                <a:lumMod val="75000"/>
              </a:schemeClr>
            </a:solidFill>
          </a:ln>
        </p:spPr>
        <p:txBody>
          <a:bodyPr wrap="square">
            <a:spAutoFit/>
          </a:bodyPr>
          <a:lstStyle/>
          <a:p>
            <a:pPr lvl="0" algn="just"/>
            <a:r>
              <a:rPr lang="en-US" sz="2400" b="1" u="sng" dirty="0">
                <a:latin typeface="Times New Roman" panose="02020603050405020304" pitchFamily="18" charset="0"/>
                <a:cs typeface="Times New Roman" panose="02020603050405020304" pitchFamily="18" charset="0"/>
              </a:rPr>
              <a:t>Negative Feedback </a:t>
            </a:r>
            <a:r>
              <a:rPr lang="en-US" sz="2400" dirty="0">
                <a:latin typeface="Times New Roman" panose="02020603050405020304" pitchFamily="18" charset="0"/>
                <a:cs typeface="Times New Roman" panose="02020603050405020304" pitchFamily="18" charset="0"/>
              </a:rPr>
              <a:t>or corrective comments about past behavior</a:t>
            </a:r>
          </a:p>
          <a:p>
            <a:pPr lvl="0" algn="just"/>
            <a:r>
              <a:rPr lang="en-US" sz="2400" b="1" u="sng" dirty="0">
                <a:latin typeface="Times New Roman" panose="02020603050405020304" pitchFamily="18" charset="0"/>
                <a:cs typeface="Times New Roman" panose="02020603050405020304" pitchFamily="18" charset="0"/>
              </a:rPr>
              <a:t>Positive Feedback </a:t>
            </a:r>
            <a:r>
              <a:rPr lang="en-US" sz="2400" dirty="0">
                <a:latin typeface="Times New Roman" panose="02020603050405020304" pitchFamily="18" charset="0"/>
                <a:cs typeface="Times New Roman" panose="02020603050405020304" pitchFamily="18" charset="0"/>
              </a:rPr>
              <a:t>or affirming comments about future behavior</a:t>
            </a:r>
          </a:p>
        </p:txBody>
      </p:sp>
      <p:sp>
        <p:nvSpPr>
          <p:cNvPr id="6" name="Rectangle 5"/>
          <p:cNvSpPr/>
          <p:nvPr/>
        </p:nvSpPr>
        <p:spPr>
          <a:xfrm>
            <a:off x="727765" y="3995678"/>
            <a:ext cx="948914"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Oval 7"/>
          <p:cNvSpPr/>
          <p:nvPr/>
        </p:nvSpPr>
        <p:spPr>
          <a:xfrm>
            <a:off x="216814" y="850547"/>
            <a:ext cx="2102179" cy="1612184"/>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Feedback</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27522" y="2481005"/>
            <a:ext cx="255133" cy="1412265"/>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598439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72" y="2350453"/>
            <a:ext cx="8069345" cy="830997"/>
          </a:xfrm>
          <a:prstGeom prst="rect">
            <a:avLst/>
          </a:prstGeom>
          <a:noFill/>
          <a:ln>
            <a:solidFill>
              <a:schemeClr val="bg1">
                <a:lumMod val="75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environment is the atmosphere, physical and psychological, where you send and receive messages</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2526383" y="4050413"/>
            <a:ext cx="3978112" cy="1938992"/>
          </a:xfrm>
          <a:prstGeom prst="rect">
            <a:avLst/>
          </a:prstGeom>
          <a:noFill/>
          <a:ln>
            <a:solidFill>
              <a:schemeClr val="bg1">
                <a:lumMod val="75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context of the communication interaction involves the setting, scene, and expectations of the individuals involved.</a:t>
            </a:r>
          </a:p>
        </p:txBody>
      </p:sp>
      <p:sp>
        <p:nvSpPr>
          <p:cNvPr id="8" name="Oval 7"/>
          <p:cNvSpPr/>
          <p:nvPr/>
        </p:nvSpPr>
        <p:spPr>
          <a:xfrm>
            <a:off x="216814" y="850547"/>
            <a:ext cx="2696068" cy="2024628"/>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Environment</a:t>
            </a:r>
            <a:endParaRPr lang="en-US" sz="2400" dirty="0">
              <a:latin typeface="Times New Roman" panose="02020603050405020304" pitchFamily="18" charset="0"/>
              <a:cs typeface="Times New Roman" panose="02020603050405020304" pitchFamily="18" charset="0"/>
            </a:endParaRPr>
          </a:p>
        </p:txBody>
      </p:sp>
      <p:sp>
        <p:nvSpPr>
          <p:cNvPr id="10" name="Oval 9"/>
          <p:cNvSpPr/>
          <p:nvPr/>
        </p:nvSpPr>
        <p:spPr>
          <a:xfrm>
            <a:off x="424204" y="3180539"/>
            <a:ext cx="2102179" cy="1612184"/>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Context </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212978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arn(inVertical)">
                                      <p:cBhvr>
                                        <p:cTn id="22" dur="500"/>
                                        <p:tgtEl>
                                          <p:spTgt spid="4">
                                            <p:txEl>
                                              <p:pRg st="0" end="0"/>
                                            </p:txEl>
                                          </p:spTgt>
                                        </p:tgtEl>
                                      </p:cBhvr>
                                    </p:animEffect>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noFill/>
          <a:ln>
            <a:solidFill>
              <a:schemeClr val="bg1">
                <a:lumMod val="75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8" name="Oval 7"/>
          <p:cNvSpPr/>
          <p:nvPr/>
        </p:nvSpPr>
        <p:spPr>
          <a:xfrm>
            <a:off x="216814" y="850547"/>
            <a:ext cx="2309569" cy="1748863"/>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09012" y="3610465"/>
            <a:ext cx="948914"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939406" y="2526844"/>
            <a:ext cx="286080" cy="1083621"/>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648082" y="3434205"/>
            <a:ext cx="6694639" cy="3253711"/>
          </a:xfrm>
          <a:prstGeom prst="rect">
            <a:avLst/>
          </a:prstGeom>
          <a:noFill/>
          <a:ln>
            <a:solidFill>
              <a:schemeClr val="bg1">
                <a:lumMod val="75000"/>
              </a:schemeClr>
            </a:solidFill>
          </a:ln>
        </p:spPr>
        <p:txBody>
          <a:bodyPr wrap="square">
            <a:spAutoFit/>
          </a:bodyPr>
          <a:lstStyle/>
          <a:p>
            <a:pPr algn="just">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Channel Noise: </a:t>
            </a:r>
            <a:r>
              <a:rPr lang="en-US" sz="2400" dirty="0">
                <a:latin typeface="Times New Roman" panose="02020603050405020304" pitchFamily="18" charset="0"/>
                <a:ea typeface="Calibri" panose="020F0502020204030204" pitchFamily="34" charset="0"/>
                <a:cs typeface="Arial" panose="020B0604020202020204" pitchFamily="34" charset="0"/>
              </a:rPr>
              <a:t>This type of noise includes any disturbance, which interferes with the physical transmission of the message. In mass communication, channel noise includes static on the radio, ink in the newspaper, a rolling screen in television, or type too small to read in a magazine. In interpersonal communication, someone speaking in a room over another conversation, a door shutting etc.</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80398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randombar(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inVertical)">
                                      <p:cBhvr>
                                        <p:cTn id="26" dur="500"/>
                                        <p:tgtEl>
                                          <p:spTgt spid="2"/>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2"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noFill/>
          <a:ln>
            <a:solidFill>
              <a:schemeClr val="bg1">
                <a:lumMod val="75000"/>
              </a:schemeClr>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8" name="Oval 7"/>
          <p:cNvSpPr/>
          <p:nvPr/>
        </p:nvSpPr>
        <p:spPr>
          <a:xfrm>
            <a:off x="216814" y="850547"/>
            <a:ext cx="2309569" cy="1748863"/>
          </a:xfrm>
          <a:prstGeom prst="ellipse">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492356" y="3525625"/>
            <a:ext cx="948914" cy="461665"/>
          </a:xfrm>
          <a:prstGeom prst="rect">
            <a:avLst/>
          </a:prstGeom>
          <a:solidFill>
            <a:schemeClr val="tx1">
              <a:lumMod val="95000"/>
              <a:lumOff val="5000"/>
            </a:schemeClr>
          </a:solidFill>
          <a:ln>
            <a:solidFill>
              <a:schemeClr val="bg1">
                <a:lumMod val="7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786072" y="2503277"/>
            <a:ext cx="260303" cy="1022348"/>
          </a:xfrm>
          <a:prstGeom prst="downArrow">
            <a:avLst/>
          </a:prstGeom>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441270" y="3070222"/>
            <a:ext cx="6863744" cy="3785652"/>
          </a:xfrm>
          <a:prstGeom prst="rect">
            <a:avLst/>
          </a:prstGeom>
          <a:noFill/>
          <a:ln>
            <a:solidFill>
              <a:schemeClr val="bg1">
                <a:lumMod val="75000"/>
              </a:schemeClr>
            </a:solidFill>
          </a:ln>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Semantic Noise: </a:t>
            </a:r>
            <a:r>
              <a:rPr lang="en-US" sz="2400" dirty="0">
                <a:latin typeface="Times New Roman" panose="02020603050405020304" pitchFamily="18" charset="0"/>
                <a:cs typeface="Times New Roman" panose="02020603050405020304" pitchFamily="18" charset="0"/>
              </a:rPr>
              <a:t>This type of noise results in the wrong interpretation of messages, even though the message is received exactly as it was sent such as words too difficult, subject too difficult for receiver to understand also differences of selected meaning of words between the message sender and a receiver. for example receiver thinking that the words prints to something different than that is intended by the sender. </a:t>
            </a:r>
            <a:r>
              <a:rPr lang="en-US" sz="2400" b="1" dirty="0">
                <a:latin typeface="Times New Roman" panose="02020603050405020304" pitchFamily="18" charset="0"/>
                <a:cs typeface="Times New Roman" panose="02020603050405020304" pitchFamily="18" charset="0"/>
              </a:rPr>
              <a:t>One word may have many</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different interpretations. </a:t>
            </a:r>
            <a:endParaRPr lang="en-US"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8667800" y="31736"/>
            <a:ext cx="3397084" cy="38869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Understanding Communications</a:t>
            </a:r>
            <a:endParaRPr lang="en-US"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84625" y="263274"/>
            <a:ext cx="4531822"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elements </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697927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5719" y="1896045"/>
            <a:ext cx="11138114" cy="843693"/>
          </a:xfrm>
          <a:prstGeom prst="rect">
            <a:avLst/>
          </a:prstGeom>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03791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06631"/>
            <a:ext cx="7680374" cy="830997"/>
          </a:xfrm>
          <a:prstGeom prst="rect">
            <a:avLst/>
          </a:prstGeom>
          <a:noFill/>
          <a:ln>
            <a:solidFill>
              <a:schemeClr val="bg1"/>
            </a:solidFill>
          </a:ln>
        </p:spPr>
        <p:txBody>
          <a:bodyPr wrap="square">
            <a:spAutoFit/>
          </a:bodyPr>
          <a:lstStyle/>
          <a:p>
            <a:r>
              <a:rPr lang="en-US" sz="2400" dirty="0"/>
              <a:t>These are some of the core principles that will set the foundation of business and professional communication. </a:t>
            </a:r>
          </a:p>
        </p:txBody>
      </p:sp>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cxnSp>
        <p:nvCxnSpPr>
          <p:cNvPr id="8" name="Straight Arrow Connector 7"/>
          <p:cNvCxnSpPr/>
          <p:nvPr/>
        </p:nvCxnSpPr>
        <p:spPr>
          <a:xfrm flipH="1">
            <a:off x="1508289" y="2037628"/>
            <a:ext cx="1376313" cy="1337168"/>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9" name="Straight Arrow Connector 8"/>
          <p:cNvCxnSpPr/>
          <p:nvPr/>
        </p:nvCxnSpPr>
        <p:spPr>
          <a:xfrm>
            <a:off x="3131271" y="2037628"/>
            <a:ext cx="262378" cy="233640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1" name="Straight Arrow Connector 10"/>
          <p:cNvCxnSpPr/>
          <p:nvPr/>
        </p:nvCxnSpPr>
        <p:spPr>
          <a:xfrm>
            <a:off x="3498916" y="2037628"/>
            <a:ext cx="1629265" cy="1252327"/>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5" name="Straight Arrow Connector 14"/>
          <p:cNvCxnSpPr/>
          <p:nvPr/>
        </p:nvCxnSpPr>
        <p:spPr>
          <a:xfrm>
            <a:off x="3840187" y="2051622"/>
            <a:ext cx="3363797" cy="678597"/>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sp>
        <p:nvSpPr>
          <p:cNvPr id="17" name="Rectangle 16"/>
          <p:cNvSpPr/>
          <p:nvPr/>
        </p:nvSpPr>
        <p:spPr>
          <a:xfrm>
            <a:off x="276154" y="3591612"/>
            <a:ext cx="1755609" cy="468077"/>
          </a:xfrm>
          <a:prstGeom prst="rect">
            <a:avLst/>
          </a:prstGeom>
          <a:ln>
            <a:solidFill>
              <a:schemeClr val="bg1"/>
            </a:solidFill>
            <a:prstDash val="dashDot"/>
          </a:ln>
        </p:spPr>
        <p:txBody>
          <a:bodyPr wrap="none">
            <a:spAutoFit/>
          </a:bodyPr>
          <a:lstStyle/>
          <a:p>
            <a:pPr>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1797969" y="4466328"/>
            <a:ext cx="3401893" cy="468077"/>
          </a:xfrm>
          <a:prstGeom prst="rect">
            <a:avLst/>
          </a:prstGeom>
          <a:ln>
            <a:solidFill>
              <a:schemeClr val="bg1"/>
            </a:solidFill>
            <a:prstDash val="dashDot"/>
          </a:ln>
        </p:spPr>
        <p:txBody>
          <a:bodyPr wrap="none">
            <a:spAutoFit/>
          </a:bodyPr>
          <a:lstStyle/>
          <a:p>
            <a:pPr>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Mediated Communication</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137130" y="3382246"/>
            <a:ext cx="3147015" cy="468077"/>
          </a:xfrm>
          <a:prstGeom prst="rect">
            <a:avLst/>
          </a:prstGeom>
          <a:ln>
            <a:solidFill>
              <a:schemeClr val="bg1"/>
            </a:solidFill>
            <a:prstDash val="dashDot"/>
          </a:ln>
        </p:spPr>
        <p:txBody>
          <a:bodyPr wrap="none">
            <a:spAutoFit/>
          </a:bodyPr>
          <a:lstStyle/>
          <a:p>
            <a:pPr>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Presentational Speaking</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7342277" y="2580581"/>
            <a:ext cx="2588081" cy="468077"/>
          </a:xfrm>
          <a:prstGeom prst="rect">
            <a:avLst/>
          </a:prstGeom>
          <a:ln>
            <a:solidFill>
              <a:schemeClr val="bg1"/>
            </a:solidFill>
            <a:prstDash val="dashDot"/>
          </a:ln>
        </p:spPr>
        <p:txBody>
          <a:bodyPr wrap="none">
            <a:spAutoFit/>
          </a:bodyPr>
          <a:lstStyle/>
          <a:p>
            <a:pPr>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Written Documents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98159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1755609"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166875"/>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Obviously your first step into the business world will involve landing a job. </a:t>
            </a:r>
            <a:r>
              <a:rPr lang="en-US" i="1" dirty="0">
                <a:latin typeface="Times New Roman" panose="02020603050405020304" pitchFamily="18" charset="0"/>
                <a:ea typeface="Calibri" panose="020F0502020204030204" pitchFamily="34" charset="0"/>
                <a:cs typeface="Arial" panose="020B0604020202020204" pitchFamily="34" charset="0"/>
              </a:rPr>
              <a:t>Interviewing </a:t>
            </a:r>
            <a:r>
              <a:rPr lang="en-US" dirty="0">
                <a:latin typeface="Times New Roman" panose="02020603050405020304" pitchFamily="18" charset="0"/>
                <a:ea typeface="Calibri" panose="020F0502020204030204" pitchFamily="34" charset="0"/>
                <a:cs typeface="Arial" panose="020B060402020202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 Interviewing is a two-way street; you should also use this time to make sure that an organization meets your needs as a professional and that the organizational culture will allow you to thrive.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91679" y="5007925"/>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Knowing how to prepare for an interview, anticipating questions, dressing appropriately, providing credible and effective answers, and following up after an interview are all critical aspects of being a competent interview participant.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13396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3401893" cy="468077"/>
          </a:xfrm>
          <a:prstGeom prst="rect">
            <a:avLst/>
          </a:prstGeom>
          <a:ln>
            <a:solidFill>
              <a:schemeClr val="bg1"/>
            </a:solidFill>
            <a:prstDash val="dashDot"/>
          </a:ln>
        </p:spPr>
        <p:txBody>
          <a:bodyPr wrap="none">
            <a:spAutoFit/>
          </a:bodyPr>
          <a:lstStyle/>
          <a:p>
            <a:pPr>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Mediated Communication</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031325"/>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The new media have opened numerous new channels for communication professionals.</a:t>
            </a:r>
          </a:p>
          <a:p>
            <a:r>
              <a:rPr lang="en-US" dirty="0"/>
              <a:t> Computer-mediated communication offers convenience and timely access to pertinent information, and it connects communicators across the globe via screen taps and mouse clicks. </a:t>
            </a:r>
          </a:p>
          <a:p>
            <a:r>
              <a:rPr lang="en-US" dirty="0"/>
              <a:t>However, as a communication professional you must be aware of the inherent drawbacks of mediated communication. </a:t>
            </a:r>
          </a:p>
        </p:txBody>
      </p:sp>
      <p:sp>
        <p:nvSpPr>
          <p:cNvPr id="14" name="Rectangle 13"/>
          <p:cNvSpPr/>
          <p:nvPr/>
        </p:nvSpPr>
        <p:spPr>
          <a:xfrm>
            <a:off x="191679" y="5007925"/>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Be aware that traditional public speaking skills don’t always translate as effectively (e.g., video or telephone conferences) and must be altered to fit the situation at hand.</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97252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3147015"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Presentational Speaking</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3785652"/>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sz="2000" dirty="0"/>
              <a:t>Public speaking is one of the most feared—but also most important—functions of business and professional communication. This textbook will introduce you to various types of business presentations, including informative, persuasive, and public presentations. You will learn how to research and prepare your presentation, how to analyze your audience (as well as who your </a:t>
            </a:r>
            <a:r>
              <a:rPr lang="en-US" sz="2000" i="1" dirty="0"/>
              <a:t>target </a:t>
            </a:r>
            <a:r>
              <a:rPr lang="en-US" sz="2000" dirty="0"/>
              <a:t>audience should be), and how to create memorable and effective introductions and conclusions that will stick in the mind of your audience. You will learn about the balance of having excellent content while also delivering it to the audience in an engaging way. Also, you will learn about many of the multimedia presentation aids available to you, as well as when (and if) visual aids are appropriate for your presentation.</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113802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Business and Professional Communication</a:t>
            </a:r>
          </a:p>
        </p:txBody>
      </p:sp>
      <p:sp>
        <p:nvSpPr>
          <p:cNvPr id="2" name="Rectangle 1"/>
          <p:cNvSpPr/>
          <p:nvPr/>
        </p:nvSpPr>
        <p:spPr>
          <a:xfrm>
            <a:off x="8344146" y="95815"/>
            <a:ext cx="3840603" cy="342786"/>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Business and professional communication</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33633" y="1442301"/>
            <a:ext cx="2588081"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Written Documents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308324"/>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Effective professional communication asks you to be not only a great communicator and speaker, but also an effective writer. Although the type of written communication you engage in can vary greatly depending on your profession, there are certain universal skills you should always have. </a:t>
            </a:r>
          </a:p>
          <a:p>
            <a:pPr algn="just"/>
            <a:r>
              <a:rPr lang="en-US" dirty="0"/>
              <a:t>You must know how to structure the information, select the right style/tone/language, and determine what length is appropriate to cover all the important information while also being short enough to keep the readers’ attention. </a:t>
            </a:r>
          </a:p>
        </p:txBody>
      </p:sp>
      <p:sp>
        <p:nvSpPr>
          <p:cNvPr id="14" name="Rectangle 13"/>
          <p:cNvSpPr/>
          <p:nvPr/>
        </p:nvSpPr>
        <p:spPr>
          <a:xfrm>
            <a:off x="191679" y="5007925"/>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You must learn how to cultivate and maintain credibility, and use appropriate grammar and punctuation to emphasize professionalism. This may seem like a daunting to-do list, but through study and practice you will be able to create professional, engaging, and effective written communication for your business or organization.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95009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2420"/>
            <a:ext cx="11808541" cy="1409617"/>
          </a:xfrm>
          <a:prstGeom prst="rect">
            <a:avLst/>
          </a:prstGeom>
          <a:effectLst>
            <a:reflection blurRad="6350" stA="50000" endA="300" endPos="90000" dist="50800" dir="5400000" sy="-100000" algn="bl" rotWithShape="0"/>
          </a:effectLst>
        </p:spPr>
        <p:txBody>
          <a:bodyPr wrap="square">
            <a:spAutoFit/>
          </a:bodyPr>
          <a:lstStyle/>
          <a:p>
            <a:pPr algn="ctr">
              <a:lnSpc>
                <a:spcPct val="107000"/>
              </a:lnSpc>
              <a:spcAft>
                <a:spcPts val="800"/>
              </a:spcAft>
            </a:pPr>
            <a:r>
              <a:rPr lang="en-US" sz="4000" b="1" dirty="0">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868854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p>
        </p:txBody>
      </p:sp>
      <p:sp>
        <p:nvSpPr>
          <p:cNvPr id="2" name="Rectangle 1"/>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692" y="1746422"/>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Understanding the Importance of Human Communication in Business and Professional Contexts</a:t>
            </a:r>
          </a:p>
          <a:p>
            <a:pPr algn="just"/>
            <a:r>
              <a:rPr lang="en-US" dirty="0"/>
              <a:t>There are several important ways in which the key areas of human communication as a whole influence and are essential for effective communication in the workplace.</a:t>
            </a:r>
          </a:p>
        </p:txBody>
      </p:sp>
      <p:cxnSp>
        <p:nvCxnSpPr>
          <p:cNvPr id="6" name="Straight Arrow Connector 5"/>
          <p:cNvCxnSpPr/>
          <p:nvPr/>
        </p:nvCxnSpPr>
        <p:spPr>
          <a:xfrm flipH="1">
            <a:off x="1074656" y="3223750"/>
            <a:ext cx="1376313" cy="1337168"/>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8" name="Straight Arrow Connector 7"/>
          <p:cNvCxnSpPr/>
          <p:nvPr/>
        </p:nvCxnSpPr>
        <p:spPr>
          <a:xfrm>
            <a:off x="2697638" y="3223750"/>
            <a:ext cx="262378" cy="233640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9" name="Straight Arrow Connector 8"/>
          <p:cNvCxnSpPr/>
          <p:nvPr/>
        </p:nvCxnSpPr>
        <p:spPr>
          <a:xfrm>
            <a:off x="3065283" y="3223750"/>
            <a:ext cx="1015287" cy="84862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0" name="Straight Arrow Connector 9"/>
          <p:cNvCxnSpPr/>
          <p:nvPr/>
        </p:nvCxnSpPr>
        <p:spPr>
          <a:xfrm>
            <a:off x="3289596" y="3223749"/>
            <a:ext cx="3158338" cy="299609"/>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sp>
        <p:nvSpPr>
          <p:cNvPr id="11" name="Rectangle 10"/>
          <p:cNvSpPr/>
          <p:nvPr/>
        </p:nvSpPr>
        <p:spPr>
          <a:xfrm>
            <a:off x="73692" y="4701078"/>
            <a:ext cx="1609736"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Role taking</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364336" y="5652450"/>
            <a:ext cx="2840842"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Previous Experiences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192721" y="4204061"/>
            <a:ext cx="1329210"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Channels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6483710" y="3298626"/>
            <a:ext cx="2549096"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Cultural Influences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356499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1685270"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Role Taking</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The critical functions of human communication (sending and receiving messages, offering feedback, identifying the “role” of different communicators) must also be applied to the context of business communication. </a:t>
            </a:r>
          </a:p>
        </p:txBody>
      </p:sp>
      <p:sp>
        <p:nvSpPr>
          <p:cNvPr id="14" name="Rectangle 13"/>
          <p:cNvSpPr/>
          <p:nvPr/>
        </p:nvSpPr>
        <p:spPr>
          <a:xfrm>
            <a:off x="191679" y="3942696"/>
            <a:ext cx="7528874" cy="2308324"/>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For example, car salespeople must basically give sales “presentations” to any potential buyers who visit their car lot. Much of their success is determined by how well they can tailor their message depending on the individual needs of many different customers.  If a customer gives verbal or nonverbal cues expressing concern about the fuel efficiency of their prospective vehicle, the salesperson must modify the message to emphasize each car’s gas mileage as a major selling point. This dynamic aspect of role-taking and feedback keeps the transaction flowing.</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7469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2917786"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Previous Experiences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2308324"/>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The way people respond initially to new business transactions depends greatly on their previous communication experiences in similar situations. Using the previous example, have you experienced buying a new vehicle or making another major purchase (house, major appliance, business)? Depending on whether that experience was positive or negative, it helps form the basis for how you communicate in similar transactions in the future.</a:t>
            </a:r>
          </a:p>
          <a:p>
            <a:pPr algn="just"/>
            <a:r>
              <a:rPr lang="en-US" dirty="0"/>
              <a:t>Therefore, from a business standpoint, your initial communication impression is of critical importance.</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59693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1329210"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Channels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Depending on your physical location, your communication approach can alter significantly. For example, your communication with a classmate will likely be much more informal than your communication with a professor. Similarly, the channel of communication can also affect communication. Many people feel comfortable taking a more aggressive or assertive tone when using e-mail than when engaging in face-to-face communication.</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420343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91679" y="1593826"/>
            <a:ext cx="2608406" cy="468077"/>
          </a:xfrm>
          <a:prstGeom prst="rect">
            <a:avLst/>
          </a:prstGeom>
          <a:ln>
            <a:solidFill>
              <a:schemeClr val="bg1"/>
            </a:solidFill>
            <a:prstDash val="dashDot"/>
          </a:ln>
        </p:spPr>
        <p:txBody>
          <a:bodyPr wrap="none">
            <a:spAutoFit/>
          </a:bodyPr>
          <a:lstStyle/>
          <a:p>
            <a:pPr algn="just">
              <a:lnSpc>
                <a:spcPct val="107000"/>
              </a:lnSpc>
            </a:pP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Cultural influences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91679" y="2218881"/>
            <a:ext cx="7528874" cy="3139321"/>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The way we communicate, with whom we communicate, and what we communicate are almost always influenced by culture. Culture is an ongoing social institution that has its own set of behavioral rules. For our discussion, </a:t>
            </a:r>
            <a:r>
              <a:rPr lang="en-US" i="1" dirty="0"/>
              <a:t>organizational culture </a:t>
            </a:r>
            <a:r>
              <a:rPr lang="en-US" dirty="0"/>
              <a:t>influences how we (as members of a business or professional organization) frame our</a:t>
            </a:r>
            <a:r>
              <a:rPr lang="en-US" i="1" dirty="0"/>
              <a:t> </a:t>
            </a:r>
            <a:r>
              <a:rPr lang="en-US" dirty="0"/>
              <a:t>communication with others both within and outside that organization. For example, the</a:t>
            </a:r>
            <a:r>
              <a:rPr lang="en-US" i="1" dirty="0"/>
              <a:t> </a:t>
            </a:r>
            <a:r>
              <a:rPr lang="en-US" dirty="0"/>
              <a:t>communication that takes place in a board meeting of lawyers will feature a different set of</a:t>
            </a:r>
            <a:r>
              <a:rPr lang="en-US" i="1" dirty="0"/>
              <a:t> </a:t>
            </a:r>
            <a:r>
              <a:rPr lang="en-US" dirty="0"/>
              <a:t>decorum, rules, and </a:t>
            </a:r>
            <a:r>
              <a:rPr lang="en-US" i="1" dirty="0"/>
              <a:t>norms </a:t>
            </a:r>
            <a:r>
              <a:rPr lang="en-US" dirty="0"/>
              <a:t>when compared with a brainstorming session among creative</a:t>
            </a:r>
            <a:r>
              <a:rPr lang="en-US" i="1" dirty="0"/>
              <a:t> </a:t>
            </a:r>
            <a:r>
              <a:rPr lang="en-US" dirty="0"/>
              <a:t>writers for a small company. To be a competent communicator in your organization, you</a:t>
            </a:r>
            <a:r>
              <a:rPr lang="en-US" i="1" dirty="0"/>
              <a:t> </a:t>
            </a:r>
            <a:r>
              <a:rPr lang="en-US" dirty="0"/>
              <a:t>must be dynamic in adhering to the rules and norms of different communication situations.</a:t>
            </a:r>
          </a:p>
        </p:txBody>
      </p:sp>
      <p:sp>
        <p:nvSpPr>
          <p:cNvPr id="8" name="Rectangle 7"/>
          <p:cNvSpPr/>
          <p:nvPr/>
        </p:nvSpPr>
        <p:spPr>
          <a:xfrm>
            <a:off x="0" y="485468"/>
            <a:ext cx="8161141" cy="954107"/>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Essential ways for Effective Communication in the workplace</a:t>
            </a:r>
          </a:p>
        </p:txBody>
      </p:sp>
      <p:sp>
        <p:nvSpPr>
          <p:cNvPr id="9" name="Rectangle 8"/>
          <p:cNvSpPr/>
          <p:nvPr/>
        </p:nvSpPr>
        <p:spPr>
          <a:xfrm>
            <a:off x="5641837" y="50947"/>
            <a:ext cx="645285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Understanding the importance of Human Communication in Business and Professional Context</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47452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2420"/>
            <a:ext cx="11808541" cy="1377108"/>
          </a:xfrm>
          <a:prstGeom prst="rect">
            <a:avLst/>
          </a:prstGeom>
          <a:effectLst>
            <a:reflection blurRad="6350" stA="50000" endA="300" endPos="90000" dist="50800" dir="5400000" sy="-100000" algn="bl" rotWithShape="0"/>
          </a:effectLst>
        </p:spPr>
        <p:txBody>
          <a:bodyPr wrap="square">
            <a:spAutoFit/>
          </a:bodyPr>
          <a:lstStyle/>
          <a:p>
            <a:pPr algn="ctr">
              <a:lnSpc>
                <a:spcPct val="107000"/>
              </a:lnSpc>
              <a:spcAft>
                <a:spcPts val="800"/>
              </a:spcAft>
            </a:pPr>
            <a:r>
              <a:rPr lang="en-US" sz="40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5179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Simply because you have the ability to communicate with different people and cultures across the globe does not mean you are ready to work with these people if you lack training and cultural sensitivity. </a:t>
            </a:r>
          </a:p>
        </p:txBody>
      </p:sp>
      <p:sp>
        <p:nvSpPr>
          <p:cNvPr id="8" name="Rectangle 7"/>
          <p:cNvSpPr/>
          <p:nvPr/>
        </p:nvSpPr>
        <p:spPr>
          <a:xfrm>
            <a:off x="1" y="485468"/>
            <a:ext cx="4081806"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Social Media Technology</a:t>
            </a: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844116"/>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Also, when relying almost exclusively on computer-mediated communication for business and professional interactions, you run the risk of letting your face-to-face communication skills suffer. </a:t>
            </a:r>
          </a:p>
        </p:txBody>
      </p:sp>
      <p:sp>
        <p:nvSpPr>
          <p:cNvPr id="7" name="Rectangle 6"/>
          <p:cNvSpPr/>
          <p:nvPr/>
        </p:nvSpPr>
        <p:spPr>
          <a:xfrm>
            <a:off x="146116" y="4090026"/>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Another issue is that constant availability and connection with your work life can lead to stress, burnout, and information overload if you do not “unplug” from work from time to time. Here are some common challenges to business communication in the information age.</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07214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 Knowing when to use computer-mediated communication or face-to-face communication can be challenging. A common problem now is that we have almost too many choices available to us for communicating with others. </a:t>
            </a:r>
          </a:p>
        </p:txBody>
      </p:sp>
      <p:sp>
        <p:nvSpPr>
          <p:cNvPr id="8" name="Rectangle 7"/>
          <p:cNvSpPr/>
          <p:nvPr/>
        </p:nvSpPr>
        <p:spPr>
          <a:xfrm>
            <a:off x="1" y="485468"/>
            <a:ext cx="4081806" cy="523220"/>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Social Media Technology</a:t>
            </a: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844116"/>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E-mail, texting, and instant messaging have become the de facto choice of communication for many people, but what about those who are not as connected to their smartphones or computers? There are still many “traditional” communicators who prefer the intimacy of face-to-face interactions and find e-mail or text interactions to be dismissive or insulting.</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17436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Complex or sensitive discussions: Face-to-face communication is often preferred for complex or sensitive discussions that require nuance, empathy, and immediate feedback. It allows for direct eye contact, body language, and nonverbal cues, which can enhance understanding and build rapport.</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4174541" cy="468077"/>
          </a:xfrm>
          <a:prstGeom prst="rect">
            <a:avLst/>
          </a:prstGeom>
          <a:effectLst>
            <a:glow rad="63500">
              <a:schemeClr val="accent1">
                <a:satMod val="175000"/>
                <a:alpha val="40000"/>
              </a:schemeClr>
            </a:glow>
          </a:effectLst>
        </p:spPr>
        <p:txBody>
          <a:bodyPr wrap="none">
            <a:spAutoFit/>
          </a:bodyPr>
          <a:lstStyle/>
          <a:p>
            <a:pPr algn="just">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Face-to-Face Communication: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78026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Building relationships: Face-to-face communication is valuable for building personal relationships, especially in professional settings. It allows for social bonding, trust-building, and establishing a stronger connection.</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4174541" cy="468077"/>
          </a:xfrm>
          <a:prstGeom prst="rect">
            <a:avLst/>
          </a:prstGeom>
          <a:effectLst>
            <a:glow rad="63500">
              <a:schemeClr val="accent1">
                <a:satMod val="175000"/>
                <a:alpha val="40000"/>
              </a:schemeClr>
            </a:glow>
          </a:effectLst>
        </p:spPr>
        <p:txBody>
          <a:bodyPr wrap="none">
            <a:spAutoFit/>
          </a:bodyPr>
          <a:lstStyle/>
          <a:p>
            <a:pPr algn="just">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Face-to-Face Communication: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53972" y="5134552"/>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Resolving conflicts: Face-to-face communication can be effective for resolving conflicts, as it allows for real-time interaction, active listening, and the opportunity to address concerns directly.</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36671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Geographical limitations: When individuals are physically separated by distance, computer-mediated communication becomes a practical choice. It enables communication across different locations, making it easier to connect with people who are not in close proximity.</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5174622" cy="468077"/>
          </a:xfrm>
          <a:prstGeom prst="rect">
            <a:avLst/>
          </a:prstGeom>
          <a:effectLst>
            <a:glow rad="63500">
              <a:schemeClr val="accent1">
                <a:satMod val="175000"/>
                <a:alpha val="40000"/>
              </a:schemeClr>
            </a:glow>
          </a:effectLst>
        </p:spPr>
        <p:txBody>
          <a:bodyPr wrap="none">
            <a:spAutoFit/>
          </a:bodyPr>
          <a:lstStyle/>
          <a:p>
            <a:pPr algn="just">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Computer-Mediated Communication: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69131" y="5422578"/>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Efficiency and convenience: Computer-mediated communication can be more efficient and convenient for quick exchanges, sharing information, and collaborating on projects remotely. It eliminates the need for travel time and can accommodate flexible schedules.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56721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The choice between face-to-face and computer-mediated communication depends on various factors, including the nature of the communication, the context, and individual preferences. Here are some considerations for when each type of communication might be appropriate:</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When is it appropriate to use face to face or computer mediated communication?</a:t>
            </a:r>
          </a:p>
        </p:txBody>
      </p:sp>
      <p:sp>
        <p:nvSpPr>
          <p:cNvPr id="9" name="Rectangle 8"/>
          <p:cNvSpPr/>
          <p:nvPr/>
        </p:nvSpPr>
        <p:spPr>
          <a:xfrm>
            <a:off x="7362157" y="50947"/>
            <a:ext cx="4727897"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Social Media Technology: Key Challenges in the Communication Age</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dirty="0"/>
              <a:t>Asynchronous communication: Computer-mediated communication offers the advantage of asynchronous communication, where participants can respond at their own pace. This can be useful when time zones or schedules don't align, allowing individuals to communicate without needing to be available simultaneously.</a:t>
            </a:r>
          </a:p>
        </p:txBody>
      </p:sp>
      <p:cxnSp>
        <p:nvCxnSpPr>
          <p:cNvPr id="3" name="Elbow Connector 2"/>
          <p:cNvCxnSpPr/>
          <p:nvPr/>
        </p:nvCxnSpPr>
        <p:spPr>
          <a:xfrm>
            <a:off x="3516198" y="2709450"/>
            <a:ext cx="1112363" cy="62488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628561" y="3041655"/>
            <a:ext cx="5174622" cy="468077"/>
          </a:xfrm>
          <a:prstGeom prst="rect">
            <a:avLst/>
          </a:prstGeom>
          <a:effectLst>
            <a:glow rad="63500">
              <a:schemeClr val="accent1">
                <a:satMod val="175000"/>
                <a:alpha val="40000"/>
              </a:schemeClr>
            </a:glow>
          </a:effectLst>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Computer-Mediated Communication: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890885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2420"/>
            <a:ext cx="11808541" cy="718466"/>
          </a:xfrm>
          <a:prstGeom prst="rect">
            <a:avLst/>
          </a:prstGeom>
          <a:effectLst>
            <a:reflection blurRad="6350" stA="50000" endA="300" endPos="90000" dist="50800" dir="5400000" sy="-100000" algn="bl" rotWithShape="0"/>
          </a:effectLst>
        </p:spPr>
        <p:txBody>
          <a:bodyPr wrap="square">
            <a:spAutoFit/>
          </a:bodyPr>
          <a:lstStyle/>
          <a:p>
            <a:pPr algn="ctr">
              <a:lnSpc>
                <a:spcPct val="107000"/>
              </a:lnSpc>
              <a:spcAft>
                <a:spcPts val="800"/>
              </a:spcAft>
            </a:pPr>
            <a:r>
              <a:rPr lang="en-US" sz="4000" b="1" dirty="0">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305316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Communication apprehension refers to the anxiety or fear that individuals experience when communicating with others, either in public speaking situations or in interpersonal interactions. It is a psychological phenomenon that can manifest in various ways, including physical symptoms such as increased heart rate, sweating, trembling, and mental symptoms such as racing thoughts, self-doubt, and fear of being judged or evaluated negatively.</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What is Communication Apprehension?</a:t>
            </a: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477328"/>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Communication apprehension can affect individuals in different contexts, such as giving presentations, participating in group discussions, or engaging in one-on-one conversations. It can significantly impact a person's ability to effectively express themselves, convey their ideas, and establish meaningful connections with others.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97152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Trait communication apprehension means that one possesses a “shy trait.” In general, shy people tend not to raise their hands in class a lot, avoid certain social situations, and feel extremely anxious about giving a professional presentation.</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Types of Communication Apprehension</a:t>
            </a: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Context-based communication apprehension describes a fear of communicating in certain contexts. A fear of public speaking is a great example of context communication apprehension. For example, a student may not be nervous about meeting new people or participating in small groups, but presenting a speech in front of the class promotes a high degree of apprehension.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92020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Audience-based communication apprehension explains a person’s fear of speaking to certain people or groups. For example, a person may feel comfortable speaking in front of friends in his or her social circle, but speaking in front of colleagues at work makes him or her extremely nervous.</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Types of Communication Apprehension</a:t>
            </a: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just">
              <a:lnSpc>
                <a:spcPct val="107000"/>
              </a:lnSpc>
              <a:spcAft>
                <a:spcPts val="800"/>
              </a:spcAft>
            </a:pPr>
            <a:r>
              <a:rPr lang="en-US" sz="1200" b="1" dirty="0">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53972" y="4003613"/>
            <a:ext cx="7528874" cy="1754326"/>
          </a:xfrm>
          <a:prstGeom prst="rect">
            <a:avLst/>
          </a:prstGeom>
          <a:ln>
            <a:solidFill>
              <a:schemeClr val="bg1"/>
            </a:solidFill>
          </a:ln>
          <a:effectLst>
            <a:glow rad="63500">
              <a:schemeClr val="accent3">
                <a:satMod val="175000"/>
                <a:alpha val="40000"/>
              </a:schemeClr>
            </a:glow>
          </a:effectLst>
        </p:spPr>
        <p:txBody>
          <a:bodyPr wrap="square">
            <a:spAutoFit/>
          </a:bodyPr>
          <a:lstStyle/>
          <a:p>
            <a:pPr algn="just"/>
            <a:r>
              <a:rPr lang="en-US" dirty="0"/>
              <a:t>Situational communication apprehension refers to apprehension to communicate in specific sets of circumstances; everyone at some point in their lives is going to feel apprehensive about communicating something. Think of a person you might want to impress, such as a boss or an interviewer. In general, you are an outgoing person and don’t mind presenting in front of people, but someone you want to impress may promote an uneasy or anxious feeling.</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11524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Novelty: </a:t>
            </a:r>
            <a:r>
              <a:rPr lang="en-US" dirty="0">
                <a:solidFill>
                  <a:schemeClr val="bg1"/>
                </a:solidFill>
              </a:rPr>
              <a:t>If the type of communication situation, such as giving a speech or running a meeting, is not something you do every day, it can create apprehension until you become familiar with this task or situation.</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Causes Communication Apprehension</a:t>
            </a: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723995"/>
            <a:ext cx="7528874" cy="64633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Formality: </a:t>
            </a:r>
            <a:r>
              <a:rPr lang="en-US" dirty="0">
                <a:solidFill>
                  <a:schemeClr val="bg1"/>
                </a:solidFill>
              </a:rPr>
              <a:t>Preparing and organizing something to be in the spotlight can promote the feeling of formality that makes you nervous or apprehensive.</a:t>
            </a:r>
          </a:p>
        </p:txBody>
      </p:sp>
      <p:sp>
        <p:nvSpPr>
          <p:cNvPr id="7" name="Rectangle 6"/>
          <p:cNvSpPr/>
          <p:nvPr/>
        </p:nvSpPr>
        <p:spPr>
          <a:xfrm>
            <a:off x="69131" y="3706254"/>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Subordinate status: </a:t>
            </a:r>
            <a:r>
              <a:rPr lang="en-US" dirty="0">
                <a:solidFill>
                  <a:schemeClr val="bg1"/>
                </a:solidFill>
              </a:rPr>
              <a:t>If someone in charge of you, such as a manager at work, is</a:t>
            </a:r>
          </a:p>
          <a:p>
            <a:r>
              <a:rPr lang="en-US" dirty="0">
                <a:solidFill>
                  <a:schemeClr val="bg1"/>
                </a:solidFill>
              </a:rPr>
              <a:t>evaluating your presentation, his or her higher status and evaluation can cause anxiety.</a:t>
            </a:r>
          </a:p>
        </p:txBody>
      </p:sp>
      <p:sp>
        <p:nvSpPr>
          <p:cNvPr id="10" name="Rectangle 9"/>
          <p:cNvSpPr/>
          <p:nvPr/>
        </p:nvSpPr>
        <p:spPr>
          <a:xfrm>
            <a:off x="69131" y="5093565"/>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Peer evaluation: </a:t>
            </a:r>
            <a:r>
              <a:rPr lang="en-US" dirty="0">
                <a:solidFill>
                  <a:schemeClr val="bg1"/>
                </a:solidFill>
              </a:rPr>
              <a:t>How are my coworkers going to respond to me? This question</a:t>
            </a:r>
          </a:p>
          <a:p>
            <a:r>
              <a:rPr lang="en-US" dirty="0">
                <a:solidFill>
                  <a:schemeClr val="bg1"/>
                </a:solidFill>
              </a:rPr>
              <a:t>addresses concerns you may have about your peers evaluating you. These concerns can in turn cause apprehension.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134165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131" y="1464737"/>
            <a:ext cx="7528874" cy="64633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Dissimilarity: </a:t>
            </a:r>
            <a:r>
              <a:rPr lang="en-US" dirty="0">
                <a:solidFill>
                  <a:schemeClr val="bg1"/>
                </a:solidFill>
              </a:rPr>
              <a:t>Sometimes you may feel different from the audience. Having nothing in common with the audience causes anxiety.</a:t>
            </a:r>
          </a:p>
        </p:txBody>
      </p:sp>
      <p:sp>
        <p:nvSpPr>
          <p:cNvPr id="8" name="Rectangle 7"/>
          <p:cNvSpPr/>
          <p:nvPr/>
        </p:nvSpPr>
        <p:spPr>
          <a:xfrm>
            <a:off x="0" y="667144"/>
            <a:ext cx="12192000" cy="461665"/>
          </a:xfrm>
          <a:prstGeom prst="rect">
            <a:avLst/>
          </a:prstGeom>
          <a:solidFill>
            <a:schemeClr val="tx2">
              <a:lumMod val="75000"/>
            </a:schemeClr>
          </a:solidFill>
          <a:ln>
            <a:solidFill>
              <a:schemeClr val="bg1"/>
            </a:solidFill>
          </a:ln>
        </p:spPr>
        <p:txBody>
          <a:bodyPr wrap="square">
            <a:spAutoFit/>
          </a:bodyPr>
          <a:lstStyle/>
          <a:p>
            <a:pPr>
              <a:spcAft>
                <a:spcPts val="4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Causes Communication Apprehension</a:t>
            </a:r>
          </a:p>
        </p:txBody>
      </p:sp>
      <p:sp>
        <p:nvSpPr>
          <p:cNvPr id="9" name="Rectangle 8"/>
          <p:cNvSpPr/>
          <p:nvPr/>
        </p:nvSpPr>
        <p:spPr>
          <a:xfrm>
            <a:off x="9803183" y="0"/>
            <a:ext cx="2193229" cy="280270"/>
          </a:xfrm>
          <a:prstGeom prst="rect">
            <a:avLst/>
          </a:prstGeom>
          <a:ln>
            <a:solidFill>
              <a:schemeClr val="tx1"/>
            </a:solidFill>
            <a:prstDash val="lgDashDot"/>
          </a:ln>
          <a:effectLst>
            <a:reflection blurRad="6350" stA="50000" endA="300" endPos="90000" dist="50800" dir="5400000" sy="-100000" algn="bl" rotWithShape="0"/>
          </a:effectLst>
        </p:spPr>
        <p:txBody>
          <a:bodyPr wrap="none">
            <a:spAutoFit/>
          </a:bodyPr>
          <a:lstStyle/>
          <a:p>
            <a:pPr algn="ctr">
              <a:lnSpc>
                <a:spcPct val="107000"/>
              </a:lnSpc>
              <a:spcAft>
                <a:spcPts val="800"/>
              </a:spcAft>
            </a:pPr>
            <a:r>
              <a:rPr lang="en-US" sz="1200" b="1" dirty="0">
                <a:solidFill>
                  <a:schemeClr val="tx2">
                    <a:lumMod val="40000"/>
                    <a:lumOff val="60000"/>
                  </a:schemeClr>
                </a:solidFill>
                <a:latin typeface="Times New Roman" panose="02020603050405020304" pitchFamily="18" charset="0"/>
                <a:ea typeface="Calibri" panose="020F0502020204030204" pitchFamily="34" charset="0"/>
                <a:cs typeface="Arial" panose="020B0604020202020204" pitchFamily="34" charset="0"/>
              </a:rPr>
              <a:t>Communication Apprehension</a:t>
            </a:r>
            <a:endParaRPr lang="en-US" sz="1050" dirty="0">
              <a:solidFill>
                <a:schemeClr val="tx2">
                  <a:lumMod val="40000"/>
                  <a:lumOff val="6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9131" y="2723995"/>
            <a:ext cx="7528874" cy="646331"/>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Conspicuousness: </a:t>
            </a:r>
            <a:r>
              <a:rPr lang="en-US" dirty="0">
                <a:solidFill>
                  <a:schemeClr val="bg1"/>
                </a:solidFill>
              </a:rPr>
              <a:t>Feeling as though you are in the spotlight and all eyes are on you can certainly cause anxiety.</a:t>
            </a:r>
          </a:p>
        </p:txBody>
      </p:sp>
      <p:sp>
        <p:nvSpPr>
          <p:cNvPr id="7" name="Rectangle 6"/>
          <p:cNvSpPr/>
          <p:nvPr/>
        </p:nvSpPr>
        <p:spPr>
          <a:xfrm>
            <a:off x="69131" y="3706254"/>
            <a:ext cx="7528874" cy="923330"/>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Lack of attention: </a:t>
            </a:r>
            <a:r>
              <a:rPr lang="en-US" dirty="0">
                <a:solidFill>
                  <a:schemeClr val="bg1"/>
                </a:solidFill>
              </a:rPr>
              <a:t>When you feel as though a listener or the audience is bored and uninterested in your message or presentation, you may begin to feel apprehension.</a:t>
            </a:r>
          </a:p>
        </p:txBody>
      </p:sp>
      <p:sp>
        <p:nvSpPr>
          <p:cNvPr id="10" name="Rectangle 9"/>
          <p:cNvSpPr/>
          <p:nvPr/>
        </p:nvSpPr>
        <p:spPr>
          <a:xfrm>
            <a:off x="69131" y="5093565"/>
            <a:ext cx="7528874" cy="1200329"/>
          </a:xfrm>
          <a:prstGeom prst="rect">
            <a:avLst/>
          </a:prstGeom>
          <a:ln>
            <a:solidFill>
              <a:schemeClr val="bg1"/>
            </a:solidFill>
          </a:ln>
          <a:effectLst>
            <a:glow rad="63500">
              <a:schemeClr val="accent3">
                <a:satMod val="175000"/>
                <a:alpha val="40000"/>
              </a:schemeClr>
            </a:glow>
          </a:effectLst>
        </p:spPr>
        <p:txBody>
          <a:bodyPr wrap="square">
            <a:spAutoFit/>
          </a:bodyPr>
          <a:lstStyle/>
          <a:p>
            <a:r>
              <a:rPr lang="en-US" i="1" dirty="0">
                <a:solidFill>
                  <a:schemeClr val="bg1"/>
                </a:solidFill>
              </a:rPr>
              <a:t>Prior history: </a:t>
            </a:r>
            <a:r>
              <a:rPr lang="en-US" dirty="0">
                <a:solidFill>
                  <a:schemeClr val="bg1"/>
                </a:solidFill>
              </a:rPr>
              <a:t>Many people have had a bad experience during a communication interaction, such as an interview, a presentation, or a meeting. This negative experience can create anxiety the next time you find yourself in a similar situation.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25690" y="49049"/>
            <a:ext cx="444453" cy="310104"/>
          </a:xfrm>
          <a:prstGeom prst="rect">
            <a:avLst/>
          </a:prstGeom>
        </p:spPr>
      </p:pic>
    </p:spTree>
    <p:extLst>
      <p:ext uri="{BB962C8B-B14F-4D97-AF65-F5344CB8AC3E}">
        <p14:creationId xmlns:p14="http://schemas.microsoft.com/office/powerpoint/2010/main" val="2669763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686F0407-DF35-434D-B27C-85FB53CC738F}" vid="{E7DF1012-4F97-4BFA-A79A-BEB68921E4A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1213</TotalTime>
  <Words>4186</Words>
  <Application>Microsoft Office PowerPoint</Application>
  <PresentationFormat>شاشة عريضة</PresentationFormat>
  <Paragraphs>273</Paragraphs>
  <Slides>51</Slides>
  <Notes>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51</vt:i4>
      </vt:variant>
    </vt:vector>
  </HeadingPairs>
  <TitlesOfParts>
    <vt:vector size="56" baseType="lpstr">
      <vt:lpstr>Arial</vt:lpstr>
      <vt:lpstr>Calibri</vt:lpstr>
      <vt:lpstr>Calibri Light</vt:lpstr>
      <vt:lpstr>Times New Roman</vt:lpstr>
      <vt:lpstr>2024</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48</cp:revision>
  <dcterms:created xsi:type="dcterms:W3CDTF">2023-04-29T09:08:23Z</dcterms:created>
  <dcterms:modified xsi:type="dcterms:W3CDTF">2024-05-31T00:00:39Z</dcterms:modified>
</cp:coreProperties>
</file>