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2.xml" ContentType="application/inkml+xml"/>
  <Override PartName="/ppt/notesSlides/notesSlide9.xml" ContentType="application/vnd.openxmlformats-officedocument.presentationml.notesSlide+xml"/>
  <Override PartName="/ppt/ink/ink3.xml" ContentType="application/inkml+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36"/>
  </p:notesMasterIdLst>
  <p:handoutMasterIdLst>
    <p:handoutMasterId r:id="rId37"/>
  </p:handoutMasterIdLst>
  <p:sldIdLst>
    <p:sldId id="264" r:id="rId3"/>
    <p:sldId id="327" r:id="rId4"/>
    <p:sldId id="473" r:id="rId5"/>
    <p:sldId id="477" r:id="rId6"/>
    <p:sldId id="501" r:id="rId7"/>
    <p:sldId id="463" r:id="rId8"/>
    <p:sldId id="478" r:id="rId9"/>
    <p:sldId id="505" r:id="rId10"/>
    <p:sldId id="506" r:id="rId11"/>
    <p:sldId id="479" r:id="rId12"/>
    <p:sldId id="480" r:id="rId13"/>
    <p:sldId id="507" r:id="rId14"/>
    <p:sldId id="481" r:id="rId15"/>
    <p:sldId id="508" r:id="rId16"/>
    <p:sldId id="482" r:id="rId17"/>
    <p:sldId id="483" r:id="rId18"/>
    <p:sldId id="485" r:id="rId19"/>
    <p:sldId id="504" r:id="rId20"/>
    <p:sldId id="502" r:id="rId21"/>
    <p:sldId id="486" r:id="rId22"/>
    <p:sldId id="487" r:id="rId23"/>
    <p:sldId id="488" r:id="rId24"/>
    <p:sldId id="489" r:id="rId25"/>
    <p:sldId id="492" r:id="rId26"/>
    <p:sldId id="490" r:id="rId27"/>
    <p:sldId id="491" r:id="rId28"/>
    <p:sldId id="509" r:id="rId29"/>
    <p:sldId id="494" r:id="rId30"/>
    <p:sldId id="493" r:id="rId31"/>
    <p:sldId id="495" r:id="rId32"/>
    <p:sldId id="496" r:id="rId33"/>
    <p:sldId id="498" r:id="rId34"/>
    <p:sldId id="49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70" d="100"/>
          <a:sy n="70" d="100"/>
        </p:scale>
        <p:origin x="58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21-Jun-22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2-16T18:33:40.976"/>
    </inkml:context>
    <inkml:brush xml:id="br0">
      <inkml:brushProperty name="width" value="0.05292" units="cm"/>
      <inkml:brushProperty name="height" value="0.05292" units="cm"/>
      <inkml:brushProperty name="color" value="#FF0000"/>
    </inkml:brush>
  </inkml:definitions>
  <inkml:trace contextRef="#ctx0" brushRef="#br0">7672 11063 5380 0,'-41'-18'-395'0,"-3"6"228"15,7 4-89-15,1 8-64 16,-13 5-95-16,-13 13-400 0,-11 11 107 0</inkml:trace>
  <inkml:trace contextRef="#ctx0" brushRef="#br0" timeOffset="59282.3189">11834 12679 2496 0,'0'0'197'0,"0"0"-125"15,-15-22-17-15,15 22-36 0,0 0-24 0,0 0-20 16,0 0-13-16,0 0 5 0,-25-18 5 16,25 18-1-16,0 0 9 0,0 0 20 0,0 0 9 15,0 0 14-15,0 0-9 0,0 0 14 16,0 0-11-16,0 0 5 0,0 0-25 16,0 0-16-16,0 0-58 0,-13-15-72 0,13 15-166 15,0 0-238-15,0 0 112 0</inkml:trace>
  <inkml:trace contextRef="#ctx0" brushRef="#br0" timeOffset="72325.2801">28084 16727 4683 0,'0'0'-230'0,"0"0"-3"0,0 0-10 0,0 0-592 16,0 0-3-16</inkml:trace>
  <inkml:trace contextRef="#ctx0" brushRef="#br0" timeOffset="202555.6998">17557 11161 1314 0,'39'-4'115'16,"-39"4"-124"-16,0 0-279 0,0 0-35 15,23 4 79-15</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39:47.948"/>
    </inkml:context>
    <inkml:brush xml:id="br0">
      <inkml:brushProperty name="width" value="0.05292" units="cm"/>
      <inkml:brushProperty name="height" value="0.05292" units="cm"/>
      <inkml:brushProperty name="color" value="#FF0000"/>
    </inkml:brush>
  </inkml:definitions>
  <inkml:trace contextRef="#ctx0" brushRef="#br0">27963 10360 3535 0,'-37'-8'-136'0,"5"-2"3"0,3 0-40 15,6 4-46-15,3-1-450 0,0-1 118 0</inkml:trace>
  <inkml:trace contextRef="#ctx0" brushRef="#br0" timeOffset="84.0022">27535 10229 2653 0,'-11'-5'-103'15,"11"5"6"-15,-21-8-36 0,21 8-26 0,-23-8-385 16,23 8 110-16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6:32.542"/>
    </inkml:context>
    <inkml:brush xml:id="br0">
      <inkml:brushProperty name="width" value="0.05292" units="cm"/>
      <inkml:brushProperty name="height" value="0.05292" units="cm"/>
      <inkml:brushProperty name="color" value="#FF0000"/>
    </inkml:brush>
  </inkml:definitions>
  <inkml:trace contextRef="#ctx0" brushRef="#br0">12089 14056 1001 0,'0'0'141'15,"0"0"-61"-15,0 0-60 0,0 0-10 0,0 0-6 16,0 0-8-16,0 0 47 0,0 0 13 16,0 0-32-16,0 0 17 0,0 0-28 0,0 0-4 15,0 0-36-15,0 0-42 0,0 0-21 16,0 0-56-16,0 0-169 0,0 0 76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21-Jun-22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3059322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3757203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3383395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298127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11</a:t>
            </a:fld>
            <a:endParaRPr lang="en-US"/>
          </a:p>
        </p:txBody>
      </p:sp>
    </p:spTree>
    <p:extLst>
      <p:ext uri="{BB962C8B-B14F-4D97-AF65-F5344CB8AC3E}">
        <p14:creationId xmlns:p14="http://schemas.microsoft.com/office/powerpoint/2010/main" val="3164031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12</a:t>
            </a:fld>
            <a:endParaRPr lang="en-US"/>
          </a:p>
        </p:txBody>
      </p:sp>
    </p:spTree>
    <p:extLst>
      <p:ext uri="{BB962C8B-B14F-4D97-AF65-F5344CB8AC3E}">
        <p14:creationId xmlns:p14="http://schemas.microsoft.com/office/powerpoint/2010/main" val="1854004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13</a:t>
            </a:fld>
            <a:endParaRPr lang="en-US"/>
          </a:p>
        </p:txBody>
      </p:sp>
    </p:spTree>
    <p:extLst>
      <p:ext uri="{BB962C8B-B14F-4D97-AF65-F5344CB8AC3E}">
        <p14:creationId xmlns:p14="http://schemas.microsoft.com/office/powerpoint/2010/main" val="879106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2282896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there is evidence that the smaller the chunk of work, the more likely people are to deliver it.</a:t>
            </a:r>
          </a:p>
          <a:p>
            <a:r>
              <a:rPr lang="en-US" sz="1200" b="0" i="0" u="none" strike="noStrike" kern="1200" baseline="0" dirty="0" smtClean="0">
                <a:solidFill>
                  <a:schemeClr val="tx1"/>
                </a:solidFill>
                <a:latin typeface="+mn-lt"/>
                <a:ea typeface="+mn-ea"/>
                <a:cs typeface="+mn-cs"/>
              </a:rPr>
              <a:t>As an example, if the team averages 50 story points per iteration, and the</a:t>
            </a:r>
          </a:p>
          <a:p>
            <a:r>
              <a:rPr lang="en-US" sz="1200" b="0" i="0" u="none" strike="noStrike" kern="1200" baseline="0" dirty="0" smtClean="0">
                <a:solidFill>
                  <a:schemeClr val="tx1"/>
                </a:solidFill>
                <a:latin typeface="+mn-lt"/>
                <a:ea typeface="+mn-ea"/>
                <a:cs typeface="+mn-cs"/>
              </a:rPr>
              <a:t>team estimates there are about another 500 points remaining, the team</a:t>
            </a:r>
          </a:p>
          <a:p>
            <a:r>
              <a:rPr lang="en-US" sz="1200" b="0" i="0" u="none" strike="noStrike" kern="1200" baseline="0" dirty="0" smtClean="0">
                <a:solidFill>
                  <a:schemeClr val="tx1"/>
                </a:solidFill>
                <a:latin typeface="+mn-lt"/>
                <a:ea typeface="+mn-ea"/>
                <a:cs typeface="+mn-cs"/>
              </a:rPr>
              <a:t>estimates it has about 10 iterations remaining. As the product owner refines</a:t>
            </a:r>
          </a:p>
          <a:p>
            <a:r>
              <a:rPr lang="en-US" sz="1200" b="0" i="0" u="none" strike="noStrike" kern="1200" baseline="0" dirty="0" smtClean="0">
                <a:solidFill>
                  <a:schemeClr val="tx1"/>
                </a:solidFill>
                <a:latin typeface="+mn-lt"/>
                <a:ea typeface="+mn-ea"/>
                <a:cs typeface="+mn-cs"/>
              </a:rPr>
              <a:t>the stories remaining and as the team refines its estimates, the project estimate</a:t>
            </a:r>
          </a:p>
          <a:p>
            <a:r>
              <a:rPr lang="en-US" sz="1200" b="0" i="0" u="none" strike="noStrike" kern="1200" baseline="0" dirty="0" smtClean="0">
                <a:solidFill>
                  <a:schemeClr val="tx1"/>
                </a:solidFill>
                <a:latin typeface="+mn-lt"/>
                <a:ea typeface="+mn-ea"/>
                <a:cs typeface="+mn-cs"/>
              </a:rPr>
              <a:t>could go up or down, but the team can provide an estimate.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40317945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Each feature is unique, so its cycle time is unique. However, a product owner might notice that smaller features have smaller cycle times. The product owner wants to see throughput, so the product owner creates smaller features or works</a:t>
            </a:r>
          </a:p>
          <a:p>
            <a:r>
              <a:rPr lang="en-US" sz="1200" b="0" i="0" u="none" strike="noStrike" kern="1200" baseline="0" dirty="0" smtClean="0">
                <a:solidFill>
                  <a:schemeClr val="tx1"/>
                </a:solidFill>
                <a:latin typeface="+mn-lt"/>
                <a:ea typeface="+mn-ea"/>
                <a:cs typeface="+mn-cs"/>
              </a:rPr>
              <a:t>with the team to do so.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2143550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6.emf"/><Relationship Id="rId1" Type="http://schemas.openxmlformats.org/officeDocument/2006/relationships/slideLayout" Target="../slideLayouts/slideLayout13.xml"/><Relationship Id="rId4" Type="http://schemas.openxmlformats.org/officeDocument/2006/relationships/image" Target="../media/image22.e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05: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2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581400" y="4224270"/>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Tree>
    <p:extLst>
      <p:ext uri="{BB962C8B-B14F-4D97-AF65-F5344CB8AC3E}">
        <p14:creationId xmlns:p14="http://schemas.microsoft.com/office/powerpoint/2010/main" val="20270832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2640" y="-532254"/>
            <a:ext cx="11824119" cy="6554334"/>
          </a:xfrm>
        </p:spPr>
      </p:pic>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2638800" y="3969000"/>
              <a:ext cx="7471800" cy="2053080"/>
            </p14:xfrm>
          </p:contentPart>
        </mc:Choice>
        <mc:Fallback xmlns="">
          <p:pic>
            <p:nvPicPr>
              <p:cNvPr id="3" name="Ink 2"/>
              <p:cNvPicPr/>
              <p:nvPr/>
            </p:nvPicPr>
            <p:blipFill>
              <a:blip r:embed="rId4"/>
              <a:stretch>
                <a:fillRect/>
              </a:stretch>
            </p:blipFill>
            <p:spPr>
              <a:xfrm>
                <a:off x="2632320" y="3958560"/>
                <a:ext cx="7488720" cy="2073960"/>
              </a:xfrm>
              <a:prstGeom prst="rect">
                <a:avLst/>
              </a:prstGeom>
            </p:spPr>
          </p:pic>
        </mc:Fallback>
      </mc:AlternateContent>
    </p:spTree>
    <p:extLst>
      <p:ext uri="{BB962C8B-B14F-4D97-AF65-F5344CB8AC3E}">
        <p14:creationId xmlns:p14="http://schemas.microsoft.com/office/powerpoint/2010/main" val="22194587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 questions</a:t>
            </a:r>
          </a:p>
        </p:txBody>
      </p:sp>
      <p:graphicFrame>
        <p:nvGraphicFramePr>
          <p:cNvPr id="7" name="Content Placeholder 6"/>
          <p:cNvGraphicFramePr>
            <a:graphicFrameLocks noGrp="1"/>
          </p:cNvGraphicFramePr>
          <p:nvPr>
            <p:ph idx="1"/>
            <p:extLst/>
          </p:nvPr>
        </p:nvGraphicFramePr>
        <p:xfrm>
          <a:off x="838200" y="1900877"/>
          <a:ext cx="10515600" cy="4193032"/>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691824437"/>
                    </a:ext>
                  </a:extLst>
                </a:gridCol>
                <a:gridCol w="5257800">
                  <a:extLst>
                    <a:ext uri="{9D8B030D-6E8A-4147-A177-3AD203B41FA5}">
                      <a16:colId xmlns:a16="http://schemas.microsoft.com/office/drawing/2014/main" val="803094580"/>
                    </a:ext>
                  </a:extLst>
                </a:gridCol>
              </a:tblGrid>
              <a:tr h="370840">
                <a:tc>
                  <a:txBody>
                    <a:bodyPr/>
                    <a:lstStyle/>
                    <a:p>
                      <a:r>
                        <a:rPr lang="en-US" dirty="0" smtClean="0"/>
                        <a:t>iteration-based agile </a:t>
                      </a:r>
                      <a:r>
                        <a:rPr lang="en-US" dirty="0" smtClean="0">
                          <a:solidFill>
                            <a:srgbClr val="FF0000"/>
                          </a:solidFill>
                        </a:rPr>
                        <a:t>(TIME-BOXED) </a:t>
                      </a:r>
                      <a:r>
                        <a:rPr lang="en-US" dirty="0" smtClean="0">
                          <a:solidFill>
                            <a:schemeClr val="bg1"/>
                          </a:solidFill>
                        </a:rPr>
                        <a:t>SCRUM</a:t>
                      </a:r>
                      <a:endParaRPr lang="en-US" dirty="0">
                        <a:solidFill>
                          <a:srgbClr val="FF0000"/>
                        </a:solidFill>
                      </a:endParaRPr>
                    </a:p>
                  </a:txBody>
                  <a:tcPr/>
                </a:tc>
                <a:tc>
                  <a:txBody>
                    <a:bodyPr/>
                    <a:lstStyle/>
                    <a:p>
                      <a:r>
                        <a:rPr lang="en-US" dirty="0" smtClean="0"/>
                        <a:t>flow-based agile </a:t>
                      </a:r>
                      <a:r>
                        <a:rPr lang="en-US" dirty="0" smtClean="0">
                          <a:solidFill>
                            <a:srgbClr val="FF0000"/>
                          </a:solidFill>
                        </a:rPr>
                        <a:t>(INCREMENT) </a:t>
                      </a:r>
                      <a:r>
                        <a:rPr lang="en-US" dirty="0" smtClean="0">
                          <a:solidFill>
                            <a:schemeClr val="bg1"/>
                          </a:solidFill>
                        </a:rPr>
                        <a:t>KANBAN</a:t>
                      </a:r>
                      <a:endParaRPr lang="en-US" dirty="0">
                        <a:solidFill>
                          <a:srgbClr val="FF0000"/>
                        </a:solidFill>
                      </a:endParaRPr>
                    </a:p>
                  </a:txBody>
                  <a:tcPr/>
                </a:tc>
                <a:extLst>
                  <a:ext uri="{0D108BD9-81ED-4DB2-BD59-A6C34878D82A}">
                    <a16:rowId xmlns:a16="http://schemas.microsoft.com/office/drawing/2014/main" val="2075521902"/>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did I complete since the last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do to advance this piece of work?</a:t>
                      </a:r>
                    </a:p>
                  </a:txBody>
                  <a:tcPr/>
                </a:tc>
                <a:extLst>
                  <a:ext uri="{0D108BD9-81ED-4DB2-BD59-A6C34878D82A}">
                    <a16:rowId xmlns:a16="http://schemas.microsoft.com/office/drawing/2014/main" val="2709812344"/>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am I planning to complete between now and the next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Is anyone working on anything that is not on the board?</a:t>
                      </a:r>
                    </a:p>
                  </a:txBody>
                  <a:tcPr/>
                </a:tc>
                <a:extLst>
                  <a:ext uri="{0D108BD9-81ED-4DB2-BD59-A6C34878D82A}">
                    <a16:rowId xmlns:a16="http://schemas.microsoft.com/office/drawing/2014/main" val="3086231206"/>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are my impediments (or risks or problems)?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What do we need to finish as a team?</a:t>
                      </a:r>
                    </a:p>
                  </a:txBody>
                  <a:tcPr/>
                </a:tc>
                <a:extLst>
                  <a:ext uri="{0D108BD9-81ED-4DB2-BD59-A6C34878D82A}">
                    <a16:rowId xmlns:a16="http://schemas.microsoft.com/office/drawing/2014/main" val="2432544193"/>
                  </a:ext>
                </a:extLst>
              </a:tr>
              <a:tr h="370840">
                <a:tc>
                  <a:txBody>
                    <a:bodyPr/>
                    <a:lstStyle/>
                    <a:p>
                      <a:endParaRPr lang="en-US" dirty="0"/>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Are there any bottlenecks or blockers to the flow of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54961393"/>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5994945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TROUBLESHOOTING </a:t>
            </a:r>
            <a:r>
              <a:rPr lang="en-US" b="1" dirty="0" smtClean="0"/>
              <a:t>AGILE PROJECT CHALLENGES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3859488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69806957"/>
              </p:ext>
            </p:extLst>
          </p:nvPr>
        </p:nvGraphicFramePr>
        <p:xfrm>
          <a:off x="128744" y="1790062"/>
          <a:ext cx="11935877" cy="4267200"/>
        </p:xfrm>
        <a:graphic>
          <a:graphicData uri="http://schemas.openxmlformats.org/drawingml/2006/table">
            <a:tbl>
              <a:tblPr firstRow="1" bandRow="1">
                <a:tableStyleId>{5C22544A-7EE6-4342-B048-85BDC9FD1C3A}</a:tableStyleId>
              </a:tblPr>
              <a:tblGrid>
                <a:gridCol w="4064599">
                  <a:extLst>
                    <a:ext uri="{9D8B030D-6E8A-4147-A177-3AD203B41FA5}">
                      <a16:colId xmlns:a16="http://schemas.microsoft.com/office/drawing/2014/main" val="3723971941"/>
                    </a:ext>
                  </a:extLst>
                </a:gridCol>
                <a:gridCol w="7871278">
                  <a:extLst>
                    <a:ext uri="{9D8B030D-6E8A-4147-A177-3AD203B41FA5}">
                      <a16:colId xmlns:a16="http://schemas.microsoft.com/office/drawing/2014/main" val="3846362693"/>
                    </a:ext>
                  </a:extLst>
                </a:gridCol>
              </a:tblGrid>
              <a:tr h="0">
                <a:tc>
                  <a:txBody>
                    <a:bodyPr/>
                    <a:lstStyle/>
                    <a:p>
                      <a:r>
                        <a:rPr lang="en-US" sz="3200" b="1" i="0" u="none" strike="noStrike" kern="1200" baseline="0" dirty="0" smtClean="0">
                          <a:solidFill>
                            <a:schemeClr val="lt1"/>
                          </a:solidFill>
                          <a:latin typeface="+mn-lt"/>
                          <a:ea typeface="+mn-ea"/>
                          <a:cs typeface="+mn-cs"/>
                        </a:rPr>
                        <a:t>Pain Point</a:t>
                      </a:r>
                      <a:endParaRPr lang="en-US" sz="3200" dirty="0"/>
                    </a:p>
                  </a:txBody>
                  <a:tcPr/>
                </a:tc>
                <a:tc>
                  <a:txBody>
                    <a:bodyPr/>
                    <a:lstStyle/>
                    <a:p>
                      <a:r>
                        <a:rPr lang="en-US" sz="3200" b="1" i="0" u="none" strike="noStrike" kern="1200" baseline="0" dirty="0" smtClean="0">
                          <a:solidFill>
                            <a:schemeClr val="lt1"/>
                          </a:solidFill>
                          <a:latin typeface="+mn-lt"/>
                          <a:ea typeface="+mn-ea"/>
                          <a:cs typeface="+mn-cs"/>
                        </a:rPr>
                        <a:t>Troubleshooting Possibilities</a:t>
                      </a:r>
                      <a:endParaRPr lang="en-US" sz="3200" dirty="0"/>
                    </a:p>
                  </a:txBody>
                  <a:tcPr/>
                </a:tc>
                <a:extLst>
                  <a:ext uri="{0D108BD9-81ED-4DB2-BD59-A6C34878D82A}">
                    <a16:rowId xmlns:a16="http://schemas.microsoft.com/office/drawing/2014/main" val="3414743692"/>
                  </a:ext>
                </a:extLst>
              </a:tr>
              <a:tr h="0">
                <a:tc>
                  <a:txBody>
                    <a:bodyPr/>
                    <a:lstStyle/>
                    <a:p>
                      <a:r>
                        <a:rPr lang="en-US" sz="3200" b="0" i="0" u="none" strike="noStrike" kern="1200" baseline="0" dirty="0" smtClean="0">
                          <a:solidFill>
                            <a:schemeClr val="dk1"/>
                          </a:solidFill>
                          <a:latin typeface="+mn-lt"/>
                          <a:ea typeface="+mn-ea"/>
                          <a:cs typeface="+mn-cs"/>
                        </a:rPr>
                        <a:t>Unclear purpose or mission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purpose–vision, mission, and mission tests</a:t>
                      </a:r>
                      <a:endParaRPr lang="en-US" sz="3200" dirty="0"/>
                    </a:p>
                  </a:txBody>
                  <a:tcPr/>
                </a:tc>
                <a:extLst>
                  <a:ext uri="{0D108BD9-81ED-4DB2-BD59-A6C34878D82A}">
                    <a16:rowId xmlns:a16="http://schemas.microsoft.com/office/drawing/2014/main" val="510816831"/>
                  </a:ext>
                </a:extLst>
              </a:tr>
              <a:tr h="0">
                <a:tc>
                  <a:txBody>
                    <a:bodyPr/>
                    <a:lstStyle/>
                    <a:p>
                      <a:r>
                        <a:rPr lang="en-US" sz="3200" b="0" i="0" u="none" strike="noStrike" kern="1200" baseline="0" dirty="0" smtClean="0">
                          <a:solidFill>
                            <a:schemeClr val="dk1"/>
                          </a:solidFill>
                          <a:latin typeface="+mn-lt"/>
                          <a:ea typeface="+mn-ea"/>
                          <a:cs typeface="+mn-cs"/>
                        </a:rPr>
                        <a:t>Unclear working agreements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alignment–values, principles, and working agreements</a:t>
                      </a:r>
                      <a:endParaRPr lang="en-US" sz="3200" dirty="0"/>
                    </a:p>
                  </a:txBody>
                  <a:tcPr/>
                </a:tc>
                <a:extLst>
                  <a:ext uri="{0D108BD9-81ED-4DB2-BD59-A6C34878D82A}">
                    <a16:rowId xmlns:a16="http://schemas.microsoft.com/office/drawing/2014/main" val="1396086982"/>
                  </a:ext>
                </a:extLst>
              </a:tr>
              <a:tr h="0">
                <a:tc>
                  <a:txBody>
                    <a:bodyPr/>
                    <a:lstStyle/>
                    <a:p>
                      <a:r>
                        <a:rPr lang="en-US" sz="3200" b="0" i="0" u="none" strike="noStrike" kern="1200" baseline="0" dirty="0" smtClean="0">
                          <a:solidFill>
                            <a:schemeClr val="dk1"/>
                          </a:solidFill>
                          <a:latin typeface="+mn-lt"/>
                          <a:ea typeface="+mn-ea"/>
                          <a:cs typeface="+mn-cs"/>
                        </a:rPr>
                        <a:t>Unclear team context</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context–boundaries, committed assets, and prospective analysis</a:t>
                      </a:r>
                      <a:endParaRPr lang="en-US" sz="32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[1/8]</a:t>
            </a:r>
            <a:endParaRPr lang="en-US" dirty="0"/>
          </a:p>
        </p:txBody>
      </p:sp>
    </p:spTree>
    <p:extLst>
      <p:ext uri="{BB962C8B-B14F-4D97-AF65-F5344CB8AC3E}">
        <p14:creationId xmlns:p14="http://schemas.microsoft.com/office/powerpoint/2010/main" val="38577031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2645115894"/>
              </p:ext>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2518922">
                  <a:extLst>
                    <a:ext uri="{9D8B030D-6E8A-4147-A177-3AD203B41FA5}">
                      <a16:colId xmlns:a16="http://schemas.microsoft.com/office/drawing/2014/main" val="3723971941"/>
                    </a:ext>
                  </a:extLst>
                </a:gridCol>
                <a:gridCol w="9416955">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Unclear requirements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sponsors and stakeholders craft a product vision.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building a product roadmap using specification by example, user story mapping, and impact mapping.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Bring the team and product owner together to clarify the expectations and value of a requirement.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Progressively decompose roadmap into backlog of smaller, concrete requirements.</a:t>
                      </a:r>
                      <a:endParaRPr lang="en-US" sz="2800" dirty="0"/>
                    </a:p>
                  </a:txBody>
                  <a:tcPr/>
                </a:tc>
                <a:extLst>
                  <a:ext uri="{0D108BD9-81ED-4DB2-BD59-A6C34878D82A}">
                    <a16:rowId xmlns:a16="http://schemas.microsoft.com/office/drawing/2014/main" val="2736628525"/>
                  </a:ext>
                </a:extLst>
              </a:tr>
              <a:tr h="0">
                <a:tc>
                  <a:txBody>
                    <a:bodyPr/>
                    <a:lstStyle/>
                    <a:p>
                      <a:r>
                        <a:rPr lang="en-US" sz="2800" b="0" i="0" u="none" strike="noStrike" kern="1200" baseline="0" dirty="0" smtClean="0">
                          <a:solidFill>
                            <a:schemeClr val="dk1"/>
                          </a:solidFill>
                          <a:latin typeface="+mn-lt"/>
                          <a:ea typeface="+mn-ea"/>
                          <a:cs typeface="+mn-cs"/>
                        </a:rPr>
                        <a:t>Poor user experience</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User experience design practices included in the development team involve users early and often.</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a:t>2</a:t>
            </a:r>
            <a:r>
              <a:rPr lang="en-US" b="1" dirty="0" smtClean="0"/>
              <a:t>/8]</a:t>
            </a:r>
            <a:endParaRPr lang="en-US" dirty="0"/>
          </a:p>
        </p:txBody>
      </p:sp>
    </p:spTree>
    <p:extLst>
      <p:ext uri="{BB962C8B-B14F-4D97-AF65-F5344CB8AC3E}">
        <p14:creationId xmlns:p14="http://schemas.microsoft.com/office/powerpoint/2010/main" val="22076575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853352485"/>
              </p:ext>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3228605">
                  <a:extLst>
                    <a:ext uri="{9D8B030D-6E8A-4147-A177-3AD203B41FA5}">
                      <a16:colId xmlns:a16="http://schemas.microsoft.com/office/drawing/2014/main" val="3723971941"/>
                    </a:ext>
                  </a:extLst>
                </a:gridCol>
                <a:gridCol w="870727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Inaccurate estimation</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Reduce story size by splitting stories.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Use relative estimation with the entire team to estimate.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agile modeling or spiking to understand what the story is.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smtClean="0">
                          <a:solidFill>
                            <a:schemeClr val="dk1"/>
                          </a:solidFill>
                          <a:latin typeface="+mn-lt"/>
                          <a:ea typeface="+mn-ea"/>
                          <a:cs typeface="+mn-cs"/>
                        </a:rPr>
                        <a:t>Unclear work assignments or work progress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the team learn that they self-manage their work.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t>
                      </a:r>
                      <a:r>
                        <a:rPr lang="en-US" sz="2800" b="0" i="0" u="none" strike="noStrike" kern="1200" baseline="0" dirty="0" err="1" smtClean="0">
                          <a:solidFill>
                            <a:schemeClr val="dk1"/>
                          </a:solidFill>
                          <a:latin typeface="+mn-lt"/>
                          <a:ea typeface="+mn-ea"/>
                          <a:cs typeface="+mn-cs"/>
                        </a:rPr>
                        <a:t>kanban</a:t>
                      </a:r>
                      <a:r>
                        <a:rPr lang="en-US" sz="2800" b="0" i="0" u="none" strike="noStrike" kern="1200" baseline="0" dirty="0" smtClean="0">
                          <a:solidFill>
                            <a:schemeClr val="dk1"/>
                          </a:solidFill>
                          <a:latin typeface="+mn-lt"/>
                          <a:ea typeface="+mn-ea"/>
                          <a:cs typeface="+mn-cs"/>
                        </a:rPr>
                        <a:t> boards to see the flow of work.</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 daily standup to walk the board and see what work is where.</a:t>
                      </a:r>
                      <a:endParaRPr lang="en-US" sz="2800" dirty="0"/>
                    </a:p>
                  </a:txBody>
                  <a:tcPr/>
                </a:tc>
                <a:extLst>
                  <a:ext uri="{0D108BD9-81ED-4DB2-BD59-A6C34878D82A}">
                    <a16:rowId xmlns:a16="http://schemas.microsoft.com/office/drawing/2014/main" val="1396086982"/>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[3/8]</a:t>
            </a:r>
            <a:endParaRPr lang="en-US" dirty="0"/>
          </a:p>
        </p:txBody>
      </p:sp>
    </p:spTree>
    <p:extLst>
      <p:ext uri="{BB962C8B-B14F-4D97-AF65-F5344CB8AC3E}">
        <p14:creationId xmlns:p14="http://schemas.microsoft.com/office/powerpoint/2010/main" val="5331297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[4/8]</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013485819"/>
              </p:ext>
            </p:extLst>
          </p:nvPr>
        </p:nvGraphicFramePr>
        <p:xfrm>
          <a:off x="128061" y="1600835"/>
          <a:ext cx="11935877" cy="5120640"/>
        </p:xfrm>
        <a:graphic>
          <a:graphicData uri="http://schemas.openxmlformats.org/drawingml/2006/table">
            <a:tbl>
              <a:tblPr firstRow="1" bandRow="1">
                <a:tableStyleId>{5C22544A-7EE6-4342-B048-85BDC9FD1C3A}</a:tableStyleId>
              </a:tblPr>
              <a:tblGrid>
                <a:gridCol w="3501560">
                  <a:extLst>
                    <a:ext uri="{9D8B030D-6E8A-4147-A177-3AD203B41FA5}">
                      <a16:colId xmlns:a16="http://schemas.microsoft.com/office/drawing/2014/main" val="3723971941"/>
                    </a:ext>
                  </a:extLst>
                </a:gridCol>
                <a:gridCol w="8434317">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Team struggles with obstacles</a:t>
                      </a:r>
                      <a:endParaRPr lang="en-US" sz="2400" dirty="0"/>
                    </a:p>
                  </a:txBody>
                  <a:tcPr/>
                </a:tc>
                <a:tc>
                  <a:txBody>
                    <a:bodyPr/>
                    <a:lstStyle/>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 servant leader can help clear these obstacles. </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If the team doesn't know the options they have, consider a coach.</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Sometimes, the team needs to escalate stories the team or servant leader has not been able to remove.</a:t>
                      </a:r>
                      <a:endParaRPr lang="en-US" sz="2400" dirty="0"/>
                    </a:p>
                  </a:txBody>
                  <a:tcPr/>
                </a:tc>
                <a:extLst>
                  <a:ext uri="{0D108BD9-81ED-4DB2-BD59-A6C34878D82A}">
                    <a16:rowId xmlns:a16="http://schemas.microsoft.com/office/drawing/2014/main" val="3403553816"/>
                  </a:ext>
                </a:extLst>
              </a:tr>
              <a:tr h="0">
                <a:tc>
                  <a:txBody>
                    <a:bodyPr/>
                    <a:lstStyle/>
                    <a:p>
                      <a:r>
                        <a:rPr lang="en-US" sz="2400" b="0" i="0" u="none" strike="noStrike" kern="1200" baseline="0" dirty="0" smtClean="0">
                          <a:solidFill>
                            <a:schemeClr val="dk1"/>
                          </a:solidFill>
                          <a:latin typeface="+mn-lt"/>
                          <a:ea typeface="+mn-ea"/>
                          <a:cs typeface="+mn-cs"/>
                        </a:rPr>
                        <a:t>Work delays/overruns due to Insufficiently refined product backlog items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Product owner and team workshop stories together.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Create a definition of ready for the stories.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splitting stories to use smaller stories</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Defects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the technical practices that work for the environment.</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 possibilities are: pair work, collective product ownership, pervasive testing (test-driven and automated testing approaches) and a robust definition of done.</a:t>
                      </a:r>
                      <a:endParaRPr lang="en-US" sz="2400" dirty="0"/>
                    </a:p>
                  </a:txBody>
                  <a:tcPr/>
                </a:tc>
                <a:extLst>
                  <a:ext uri="{0D108BD9-81ED-4DB2-BD59-A6C34878D82A}">
                    <a16:rowId xmlns:a16="http://schemas.microsoft.com/office/drawing/2014/main" val="3117054535"/>
                  </a:ext>
                </a:extLst>
              </a:tr>
            </a:tbl>
          </a:graphicData>
        </a:graphic>
      </p:graphicFrame>
    </p:spTree>
    <p:extLst>
      <p:ext uri="{BB962C8B-B14F-4D97-AF65-F5344CB8AC3E}">
        <p14:creationId xmlns:p14="http://schemas.microsoft.com/office/powerpoint/2010/main" val="8748570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288622025"/>
              </p:ext>
            </p:extLst>
          </p:nvPr>
        </p:nvGraphicFramePr>
        <p:xfrm>
          <a:off x="128061" y="1690688"/>
          <a:ext cx="11935877" cy="4632960"/>
        </p:xfrm>
        <a:graphic>
          <a:graphicData uri="http://schemas.openxmlformats.org/drawingml/2006/table">
            <a:tbl>
              <a:tblPr firstRow="1" bandRow="1">
                <a:tableStyleId>{5C22544A-7EE6-4342-B048-85BDC9FD1C3A}</a:tableStyleId>
              </a:tblPr>
              <a:tblGrid>
                <a:gridCol w="3651686">
                  <a:extLst>
                    <a:ext uri="{9D8B030D-6E8A-4147-A177-3AD203B41FA5}">
                      <a16:colId xmlns:a16="http://schemas.microsoft.com/office/drawing/2014/main" val="3723971941"/>
                    </a:ext>
                  </a:extLst>
                </a:gridCol>
                <a:gridCol w="8284191">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Work is not complete</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Team defines definition of done for stories including acceptance criteria.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Also add release criteria for projects.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Technical debt (degraded code quality)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Refactoring, agile modeling, pervasive testing, automated code quality analysis, definition of Done</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Slow or no improvement in the teamwork process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Capture no more than three items to improve at each retrospective.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servant leader to help the team learn how to integrate those items.</a:t>
                      </a:r>
                      <a:endParaRPr lang="en-US" sz="2800" dirty="0"/>
                    </a:p>
                  </a:txBody>
                  <a:tcPr/>
                </a:tc>
                <a:extLst>
                  <a:ext uri="{0D108BD9-81ED-4DB2-BD59-A6C34878D82A}">
                    <a16:rowId xmlns:a16="http://schemas.microsoft.com/office/drawing/2014/main" val="2736628525"/>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[5/8]</a:t>
            </a:r>
            <a:endParaRPr lang="en-US" dirty="0"/>
          </a:p>
        </p:txBody>
      </p:sp>
    </p:spTree>
    <p:extLst>
      <p:ext uri="{BB962C8B-B14F-4D97-AF65-F5344CB8AC3E}">
        <p14:creationId xmlns:p14="http://schemas.microsoft.com/office/powerpoint/2010/main" val="233483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985711382"/>
              </p:ext>
            </p:extLst>
          </p:nvPr>
        </p:nvGraphicFramePr>
        <p:xfrm>
          <a:off x="128744" y="1790062"/>
          <a:ext cx="11935877" cy="4968240"/>
        </p:xfrm>
        <a:graphic>
          <a:graphicData uri="http://schemas.openxmlformats.org/drawingml/2006/table">
            <a:tbl>
              <a:tblPr firstRow="1" bandRow="1">
                <a:tableStyleId>{5C22544A-7EE6-4342-B048-85BDC9FD1C3A}</a:tableStyleId>
              </a:tblPr>
              <a:tblGrid>
                <a:gridCol w="2559865">
                  <a:extLst>
                    <a:ext uri="{9D8B030D-6E8A-4147-A177-3AD203B41FA5}">
                      <a16:colId xmlns:a16="http://schemas.microsoft.com/office/drawing/2014/main" val="3723971941"/>
                    </a:ext>
                  </a:extLst>
                </a:gridCol>
                <a:gridCol w="937601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Too much product complexity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For software and non-software encourage the team always to be thinking “What is the simplest thing that would work?” and apply the agile principle of </a:t>
                      </a:r>
                      <a:r>
                        <a:rPr lang="en-US" sz="2800" b="1" i="0" u="sng" strike="noStrike" kern="1200" baseline="0" dirty="0" smtClean="0">
                          <a:solidFill>
                            <a:srgbClr val="FF0000"/>
                          </a:solidFill>
                          <a:latin typeface="+mn-lt"/>
                          <a:ea typeface="+mn-ea"/>
                          <a:cs typeface="+mn-cs"/>
                        </a:rPr>
                        <a:t>“Simplicity--the art of maximizing the amount of work not done”</a:t>
                      </a:r>
                      <a:r>
                        <a:rPr lang="en-US" sz="2800" b="0" i="0" u="none" strike="noStrike" kern="1200" baseline="0" dirty="0" smtClean="0">
                          <a:solidFill>
                            <a:schemeClr val="dk1"/>
                          </a:solidFill>
                          <a:latin typeface="+mn-lt"/>
                          <a:ea typeface="+mn-ea"/>
                          <a:cs typeface="+mn-cs"/>
                        </a:rPr>
                        <a:t>. These help reduce complexity.</a:t>
                      </a:r>
                      <a:endParaRPr lang="en-US" sz="2800" dirty="0"/>
                    </a:p>
                  </a:txBody>
                  <a:tcPr/>
                </a:tc>
                <a:extLst>
                  <a:ext uri="{0D108BD9-81ED-4DB2-BD59-A6C34878D82A}">
                    <a16:rowId xmlns:a16="http://schemas.microsoft.com/office/drawing/2014/main" val="3403553816"/>
                  </a:ext>
                </a:extLst>
              </a:tr>
              <a:tr h="0">
                <a:tc>
                  <a:txBody>
                    <a:bodyPr/>
                    <a:lstStyle/>
                    <a:p>
                      <a:r>
                        <a:rPr lang="en-US" sz="2800" b="0" i="0" u="none" strike="noStrike" kern="1200" baseline="0" dirty="0" smtClean="0">
                          <a:solidFill>
                            <a:schemeClr val="dk1"/>
                          </a:solidFill>
                          <a:latin typeface="+mn-lt"/>
                          <a:ea typeface="+mn-ea"/>
                          <a:cs typeface="+mn-cs"/>
                        </a:rPr>
                        <a:t>Too much upfront work leading to rework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Instead of much upfront work, consider team spikes to learn.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 addition, measure the WIP during the beginning of the project and see what the team's options are to deliver value instead of designs.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Shorten iterations and create a robust definition of done.</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[6/8]</a:t>
            </a:r>
            <a:endParaRPr lang="en-US" dirty="0"/>
          </a:p>
        </p:txBody>
      </p:sp>
    </p:spTree>
    <p:extLst>
      <p:ext uri="{BB962C8B-B14F-4D97-AF65-F5344CB8AC3E}">
        <p14:creationId xmlns:p14="http://schemas.microsoft.com/office/powerpoint/2010/main" val="23931220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[7/8]</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236783738"/>
              </p:ext>
            </p:extLst>
          </p:nvPr>
        </p:nvGraphicFramePr>
        <p:xfrm>
          <a:off x="128061" y="1646079"/>
          <a:ext cx="11935877" cy="4632960"/>
        </p:xfrm>
        <a:graphic>
          <a:graphicData uri="http://schemas.openxmlformats.org/drawingml/2006/table">
            <a:tbl>
              <a:tblPr firstRow="1" bandRow="1">
                <a:tableStyleId>{5C22544A-7EE6-4342-B048-85BDC9FD1C3A}</a:tableStyleId>
              </a:tblPr>
              <a:tblGrid>
                <a:gridCol w="3487975">
                  <a:extLst>
                    <a:ext uri="{9D8B030D-6E8A-4147-A177-3AD203B41FA5}">
                      <a16:colId xmlns:a16="http://schemas.microsoft.com/office/drawing/2014/main" val="3723971941"/>
                    </a:ext>
                  </a:extLst>
                </a:gridCol>
                <a:gridCol w="844790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False starts, wasted efforts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Ask the product owner to become an integral part of the team.</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Inefficiently ordered product backlog items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Rank with value including cost of delay divided by duration and other value models</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Rush/wait uneven flow of 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Plan to the team's capacity and not more.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people to stop multitasking and be dedicated to one team.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team to work as pairs, a swarm, or mob to even out the capabilities across the entire team.</a:t>
                      </a:r>
                      <a:endParaRPr lang="en-US" sz="28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1112270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[8/8]</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555447828"/>
              </p:ext>
            </p:extLst>
          </p:nvPr>
        </p:nvGraphicFramePr>
        <p:xfrm>
          <a:off x="128061" y="1646079"/>
          <a:ext cx="11935877" cy="5120640"/>
        </p:xfrm>
        <a:graphic>
          <a:graphicData uri="http://schemas.openxmlformats.org/drawingml/2006/table">
            <a:tbl>
              <a:tblPr firstRow="1" bandRow="1">
                <a:tableStyleId>{5C22544A-7EE6-4342-B048-85BDC9FD1C3A}</a:tableStyleId>
              </a:tblPr>
              <a:tblGrid>
                <a:gridCol w="4224892">
                  <a:extLst>
                    <a:ext uri="{9D8B030D-6E8A-4147-A177-3AD203B41FA5}">
                      <a16:colId xmlns:a16="http://schemas.microsoft.com/office/drawing/2014/main" val="3723971941"/>
                    </a:ext>
                  </a:extLst>
                </a:gridCol>
                <a:gridCol w="7710985">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Impossible stakeholder demands</a:t>
                      </a:r>
                      <a:endParaRPr lang="en-US" sz="2400" dirty="0"/>
                    </a:p>
                  </a:txBody>
                  <a:tcPr/>
                </a:tc>
                <a:tc>
                  <a:txBody>
                    <a:bodyPr/>
                    <a:lstStyle/>
                    <a:p>
                      <a:r>
                        <a:rPr lang="en-US" sz="2400" b="0" i="0" u="none" strike="noStrike" kern="1200" baseline="0" dirty="0" smtClean="0">
                          <a:solidFill>
                            <a:schemeClr val="dk1"/>
                          </a:solidFill>
                          <a:latin typeface="+mn-lt"/>
                          <a:ea typeface="+mn-ea"/>
                          <a:cs typeface="+mn-cs"/>
                        </a:rPr>
                        <a:t>Servant leadership to work with this stakeholder (and possibly product owner).</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Unexpected or unforeseen delays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team to check in more often, use Kanban boards to see the flow of work and work in progress limits to understand the impact of the demands on the team or product.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Also track impediments and impediment removal on an impediment board.</a:t>
                      </a:r>
                      <a:endParaRPr lang="en-US" sz="2400" dirty="0"/>
                    </a:p>
                  </a:txBody>
                  <a:tcPr/>
                </a:tc>
                <a:extLst>
                  <a:ext uri="{0D108BD9-81ED-4DB2-BD59-A6C34878D82A}">
                    <a16:rowId xmlns:a16="http://schemas.microsoft.com/office/drawing/2014/main" val="3117054535"/>
                  </a:ext>
                </a:extLst>
              </a:tr>
              <a:tr h="0">
                <a:tc>
                  <a:txBody>
                    <a:bodyPr/>
                    <a:lstStyle/>
                    <a:p>
                      <a:r>
                        <a:rPr lang="en-US" sz="2400" b="0" i="0" u="none" strike="noStrike" kern="1200" baseline="0" dirty="0" err="1" smtClean="0">
                          <a:solidFill>
                            <a:schemeClr val="dk1"/>
                          </a:solidFill>
                          <a:latin typeface="+mn-lt"/>
                          <a:ea typeface="+mn-ea"/>
                          <a:cs typeface="+mn-cs"/>
                        </a:rPr>
                        <a:t>Siloed</a:t>
                      </a:r>
                      <a:r>
                        <a:rPr lang="en-US" sz="2400" b="0" i="0" u="none" strike="noStrike" kern="1200" baseline="0" dirty="0" smtClean="0">
                          <a:solidFill>
                            <a:schemeClr val="dk1"/>
                          </a:solidFill>
                          <a:latin typeface="+mn-lt"/>
                          <a:ea typeface="+mn-ea"/>
                          <a:cs typeface="+mn-cs"/>
                        </a:rPr>
                        <a:t> teams, instead of cross-functional teams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people who are part of projects to </a:t>
                      </a:r>
                      <a:r>
                        <a:rPr lang="en-US" sz="2400" b="0" i="0" u="none" strike="noStrike" kern="1200" baseline="0" dirty="0" err="1" smtClean="0">
                          <a:solidFill>
                            <a:schemeClr val="dk1"/>
                          </a:solidFill>
                          <a:latin typeface="+mn-lt"/>
                          <a:ea typeface="+mn-ea"/>
                          <a:cs typeface="+mn-cs"/>
                        </a:rPr>
                        <a:t>selforganize</a:t>
                      </a:r>
                      <a:r>
                        <a:rPr lang="en-US" sz="2400" b="0" i="0" u="none" strike="noStrike" kern="1200" baseline="0" dirty="0" smtClean="0">
                          <a:solidFill>
                            <a:schemeClr val="dk1"/>
                          </a:solidFill>
                          <a:latin typeface="+mn-lt"/>
                          <a:ea typeface="+mn-ea"/>
                          <a:cs typeface="+mn-cs"/>
                        </a:rPr>
                        <a:t> as cross-functional teams.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Use servant leadership skills to help the managers understand why agile needs cross-functional teams.</a:t>
                      </a:r>
                      <a:endParaRPr lang="en-US" sz="2400" dirty="0"/>
                    </a:p>
                  </a:txBody>
                  <a:tcPr/>
                </a:tc>
                <a:extLst>
                  <a:ext uri="{0D108BD9-81ED-4DB2-BD59-A6C34878D82A}">
                    <a16:rowId xmlns:a16="http://schemas.microsoft.com/office/drawing/2014/main" val="436110566"/>
                  </a:ext>
                </a:extLst>
              </a:tr>
            </a:tbl>
          </a:graphicData>
        </a:graphic>
      </p:graphicFrame>
    </p:spTree>
    <p:extLst>
      <p:ext uri="{BB962C8B-B14F-4D97-AF65-F5344CB8AC3E}">
        <p14:creationId xmlns:p14="http://schemas.microsoft.com/office/powerpoint/2010/main" val="35526004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MEASUREMENTS IN </a:t>
            </a:r>
            <a:r>
              <a:rPr lang="en-US" b="1" dirty="0" smtClean="0"/>
              <a:t>AGILE PROJECTS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9892800" y="3674880"/>
              <a:ext cx="174240" cy="55080"/>
            </p14:xfrm>
          </p:contentPart>
        </mc:Choice>
        <mc:Fallback xmlns="">
          <p:pic>
            <p:nvPicPr>
              <p:cNvPr id="7" name="Ink 6"/>
              <p:cNvPicPr/>
              <p:nvPr/>
            </p:nvPicPr>
            <p:blipFill>
              <a:blip r:embed="rId3"/>
              <a:stretch>
                <a:fillRect/>
              </a:stretch>
            </p:blipFill>
            <p:spPr>
              <a:xfrm>
                <a:off x="9887760" y="3669840"/>
                <a:ext cx="187920" cy="68760"/>
              </a:xfrm>
              <a:prstGeom prst="rect">
                <a:avLst/>
              </a:prstGeom>
            </p:spPr>
          </p:pic>
        </mc:Fallback>
      </mc:AlternateContent>
    </p:spTree>
    <p:extLst>
      <p:ext uri="{BB962C8B-B14F-4D97-AF65-F5344CB8AC3E}">
        <p14:creationId xmlns:p14="http://schemas.microsoft.com/office/powerpoint/2010/main" val="4829747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Transitioning to agile</a:t>
            </a:r>
          </a:p>
        </p:txBody>
      </p:sp>
      <p:sp>
        <p:nvSpPr>
          <p:cNvPr id="3" name="Content Placeholder 2"/>
          <p:cNvSpPr>
            <a:spLocks noGrp="1"/>
          </p:cNvSpPr>
          <p:nvPr>
            <p:ph idx="1"/>
          </p:nvPr>
        </p:nvSpPr>
        <p:spPr/>
        <p:txBody>
          <a:bodyPr/>
          <a:lstStyle/>
          <a:p>
            <a:r>
              <a:rPr lang="en-US" dirty="0"/>
              <a:t>U</a:t>
            </a:r>
            <a:r>
              <a:rPr lang="en-US" dirty="0" smtClean="0"/>
              <a:t>sing </a:t>
            </a:r>
            <a:r>
              <a:rPr lang="en-US" dirty="0"/>
              <a:t>different </a:t>
            </a:r>
            <a:r>
              <a:rPr lang="en-US" dirty="0" smtClean="0"/>
              <a:t>measurements</a:t>
            </a:r>
          </a:p>
          <a:p>
            <a:r>
              <a:rPr lang="en-US" dirty="0"/>
              <a:t>L</a:t>
            </a:r>
            <a:r>
              <a:rPr lang="en-US" dirty="0" smtClean="0"/>
              <a:t>ooking </a:t>
            </a:r>
            <a:r>
              <a:rPr lang="en-US" dirty="0"/>
              <a:t>at new metrics that matter to the team and to </a:t>
            </a:r>
            <a:r>
              <a:rPr lang="en-US" dirty="0" smtClean="0"/>
              <a:t>management</a:t>
            </a:r>
          </a:p>
          <a:p>
            <a:r>
              <a:rPr lang="en-US" dirty="0" smtClean="0"/>
              <a:t>These metrics </a:t>
            </a:r>
            <a:r>
              <a:rPr lang="en-US" dirty="0"/>
              <a:t>matter because they focus on customer value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409060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MEASURE RESULTS</a:t>
            </a:r>
          </a:p>
        </p:txBody>
      </p:sp>
      <p:sp>
        <p:nvSpPr>
          <p:cNvPr id="3" name="Content Placeholder 2"/>
          <p:cNvSpPr>
            <a:spLocks noGrp="1"/>
          </p:cNvSpPr>
          <p:nvPr>
            <p:ph idx="1"/>
          </p:nvPr>
        </p:nvSpPr>
        <p:spPr/>
        <p:txBody>
          <a:bodyPr>
            <a:normAutofit/>
          </a:bodyPr>
          <a:lstStyle/>
          <a:p>
            <a:r>
              <a:rPr lang="en-US" dirty="0"/>
              <a:t>Agile favors empirical and value-based measurements instead of </a:t>
            </a:r>
            <a:r>
              <a:rPr lang="en-US" dirty="0" smtClean="0"/>
              <a:t>predictive measurements.</a:t>
            </a:r>
          </a:p>
          <a:p>
            <a:r>
              <a:rPr lang="en-US" dirty="0" smtClean="0"/>
              <a:t>Agile </a:t>
            </a:r>
            <a:r>
              <a:rPr lang="en-US" dirty="0"/>
              <a:t>measures what the team delivers, not what the </a:t>
            </a:r>
            <a:r>
              <a:rPr lang="en-US" dirty="0" smtClean="0"/>
              <a:t>team predicts </a:t>
            </a:r>
            <a:r>
              <a:rPr lang="en-US" dirty="0"/>
              <a:t>it will deliver</a:t>
            </a:r>
            <a:r>
              <a:rPr lang="en-US" dirty="0" smtClean="0"/>
              <a:t>.</a:t>
            </a:r>
          </a:p>
          <a:p>
            <a:r>
              <a:rPr lang="en-US" dirty="0"/>
              <a:t>Agile is based on working products of demonstrable value </a:t>
            </a:r>
            <a:r>
              <a:rPr lang="en-US" dirty="0" smtClean="0"/>
              <a:t>to customers </a:t>
            </a:r>
            <a:r>
              <a:rPr lang="en-US" dirty="0"/>
              <a:t>and not managing </a:t>
            </a:r>
            <a:r>
              <a:rPr lang="en-US" dirty="0" smtClean="0"/>
              <a:t>to a baseline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5733872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duration prediction</a:t>
            </a:r>
            <a:endParaRPr lang="en-US" dirty="0"/>
          </a:p>
        </p:txBody>
      </p:sp>
      <p:sp>
        <p:nvSpPr>
          <p:cNvPr id="3" name="Content Placeholder 2"/>
          <p:cNvSpPr>
            <a:spLocks noGrp="1"/>
          </p:cNvSpPr>
          <p:nvPr>
            <p:ph idx="1"/>
          </p:nvPr>
        </p:nvSpPr>
        <p:spPr/>
        <p:txBody>
          <a:bodyPr/>
          <a:lstStyle/>
          <a:p>
            <a:r>
              <a:rPr lang="en-US" dirty="0"/>
              <a:t>Once the team establishes a reliable velocity (average stories or story points per iteration) or the average cycle time, the team can predict how much longer the project will </a:t>
            </a:r>
            <a:r>
              <a:rPr lang="en-US" dirty="0" smtClean="0"/>
              <a:t>take</a:t>
            </a:r>
          </a:p>
          <a:p>
            <a:r>
              <a:rPr lang="en-US" dirty="0"/>
              <a:t>Teams might discover it can take four to eight iterations to achieve a stable velocity. The teams need the feedback from each iteration to learn about how they work and how to improve.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20954915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Velocity,</a:t>
            </a:r>
          </a:p>
        </p:txBody>
      </p:sp>
      <p:sp>
        <p:nvSpPr>
          <p:cNvPr id="3" name="Content Placeholder 2"/>
          <p:cNvSpPr>
            <a:spLocks noGrp="1"/>
          </p:cNvSpPr>
          <p:nvPr>
            <p:ph idx="1"/>
          </p:nvPr>
        </p:nvSpPr>
        <p:spPr/>
        <p:txBody>
          <a:bodyPr/>
          <a:lstStyle/>
          <a:p>
            <a:r>
              <a:rPr lang="en-US" dirty="0" smtClean="0"/>
              <a:t>The </a:t>
            </a:r>
            <a:r>
              <a:rPr lang="en-US" dirty="0"/>
              <a:t>sum of the story point sizes for the features actually completed in this iteration, allows the team to plan its next capacity more accurately by looking at its historical performance.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971269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Sprint </a:t>
            </a:r>
            <a:r>
              <a:rPr lang="en-US" dirty="0" err="1" smtClean="0"/>
              <a:t>burndown</a:t>
            </a:r>
            <a:r>
              <a:rPr lang="en-US" dirty="0" smtClean="0"/>
              <a:t> </a:t>
            </a:r>
            <a:r>
              <a:rPr lang="en-US" dirty="0"/>
              <a:t>charts</a:t>
            </a:r>
          </a:p>
        </p:txBody>
      </p:sp>
      <p:pic>
        <p:nvPicPr>
          <p:cNvPr id="7" name="Content Placeholder 6"/>
          <p:cNvPicPr>
            <a:picLocks noGrp="1" noChangeAspect="1"/>
          </p:cNvPicPr>
          <p:nvPr>
            <p:ph idx="1"/>
          </p:nvPr>
        </p:nvPicPr>
        <p:blipFill>
          <a:blip r:embed="rId2"/>
          <a:stretch>
            <a:fillRect/>
          </a:stretch>
        </p:blipFill>
        <p:spPr>
          <a:xfrm>
            <a:off x="2209800" y="1690688"/>
            <a:ext cx="7772400" cy="4758958"/>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15314417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Sprint Burnup charts</a:t>
            </a:r>
            <a:endParaRPr lang="en-US" dirty="0"/>
          </a:p>
        </p:txBody>
      </p:sp>
      <p:pic>
        <p:nvPicPr>
          <p:cNvPr id="7" name="Content Placeholder 6"/>
          <p:cNvPicPr>
            <a:picLocks noGrp="1" noChangeAspect="1"/>
          </p:cNvPicPr>
          <p:nvPr>
            <p:ph idx="1"/>
          </p:nvPr>
        </p:nvPicPr>
        <p:blipFill>
          <a:blip r:embed="rId2"/>
          <a:stretch>
            <a:fillRect/>
          </a:stretch>
        </p:blipFill>
        <p:spPr>
          <a:xfrm>
            <a:off x="2209800" y="1865658"/>
            <a:ext cx="7772400" cy="4315722"/>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4352040" y="5060160"/>
              <a:ext cx="360" cy="360"/>
            </p14:xfrm>
          </p:contentPart>
        </mc:Choice>
        <mc:Fallback xmlns="">
          <p:pic>
            <p:nvPicPr>
              <p:cNvPr id="3" name="Ink 2"/>
              <p:cNvPicPr/>
              <p:nvPr/>
            </p:nvPicPr>
            <p:blipFill>
              <a:blip r:embed="rId4"/>
              <a:stretch>
                <a:fillRect/>
              </a:stretch>
            </p:blipFill>
            <p:spPr>
              <a:xfrm>
                <a:off x="4347000" y="5055120"/>
                <a:ext cx="10440" cy="10440"/>
              </a:xfrm>
              <a:prstGeom prst="rect">
                <a:avLst/>
              </a:prstGeom>
            </p:spPr>
          </p:pic>
        </mc:Fallback>
      </mc:AlternateContent>
    </p:spTree>
    <p:extLst>
      <p:ext uri="{BB962C8B-B14F-4D97-AF65-F5344CB8AC3E}">
        <p14:creationId xmlns:p14="http://schemas.microsoft.com/office/powerpoint/2010/main" val="16933236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Burndown</a:t>
            </a:r>
            <a:r>
              <a:rPr lang="en-US" dirty="0" smtClean="0"/>
              <a:t> and burnup charts</a:t>
            </a:r>
            <a:endParaRPr lang="en-US" dirty="0"/>
          </a:p>
        </p:txBody>
      </p:sp>
      <p:sp>
        <p:nvSpPr>
          <p:cNvPr id="3" name="Content Placeholder 2"/>
          <p:cNvSpPr>
            <a:spLocks noGrp="1"/>
          </p:cNvSpPr>
          <p:nvPr>
            <p:ph idx="1"/>
          </p:nvPr>
        </p:nvSpPr>
        <p:spPr/>
        <p:txBody>
          <a:bodyPr>
            <a:normAutofit/>
          </a:bodyPr>
          <a:lstStyle/>
          <a:p>
            <a:r>
              <a:rPr lang="en-US" dirty="0" err="1" smtClean="0"/>
              <a:t>Burndowns</a:t>
            </a:r>
            <a:r>
              <a:rPr lang="en-US" dirty="0" smtClean="0"/>
              <a:t> show </a:t>
            </a:r>
            <a:r>
              <a:rPr lang="en-US" dirty="0"/>
              <a:t>the effect of team members multitasking, stories that are too large, or </a:t>
            </a:r>
            <a:r>
              <a:rPr lang="en-US" dirty="0" smtClean="0"/>
              <a:t>team members </a:t>
            </a:r>
            <a:r>
              <a:rPr lang="en-US" dirty="0"/>
              <a:t>out of the office</a:t>
            </a:r>
            <a:r>
              <a:rPr lang="en-US" dirty="0" smtClean="0"/>
              <a:t>.</a:t>
            </a:r>
          </a:p>
          <a:p>
            <a:r>
              <a:rPr lang="en-US" dirty="0"/>
              <a:t>Especially with teams new to agile, the burnup will show changes in </a:t>
            </a:r>
            <a:r>
              <a:rPr lang="en-US" dirty="0" smtClean="0"/>
              <a:t>scope during </a:t>
            </a:r>
            <a:r>
              <a:rPr lang="en-US" dirty="0"/>
              <a:t>the iteration. Burnups allow teams to see what they have accomplished</a:t>
            </a:r>
            <a:r>
              <a:rPr lang="en-US" dirty="0" smtClean="0"/>
              <a:t>, which </a:t>
            </a:r>
            <a:r>
              <a:rPr lang="en-US" dirty="0"/>
              <a:t>helps the team proceed to the next piece of work</a:t>
            </a:r>
            <a:r>
              <a:rPr lang="en-US" dirty="0" smtClean="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801679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Flow-based agile teams </a:t>
            </a:r>
            <a:r>
              <a:rPr lang="en-US" dirty="0" smtClean="0"/>
              <a:t>measurements</a:t>
            </a:r>
            <a:r>
              <a:rPr lang="en-US" dirty="0"/>
              <a:t>:</a:t>
            </a:r>
          </a:p>
        </p:txBody>
      </p:sp>
      <p:sp>
        <p:nvSpPr>
          <p:cNvPr id="3" name="Content Placeholder 2"/>
          <p:cNvSpPr>
            <a:spLocks noGrp="1"/>
          </p:cNvSpPr>
          <p:nvPr>
            <p:ph idx="1"/>
          </p:nvPr>
        </p:nvSpPr>
        <p:spPr/>
        <p:txBody>
          <a:bodyPr>
            <a:normAutofit/>
          </a:bodyPr>
          <a:lstStyle/>
          <a:p>
            <a:r>
              <a:rPr lang="en-US" dirty="0" smtClean="0"/>
              <a:t>Lead time (the total time it takes to deliver an item, measured from the time it is added to the board to the moment it is completed)</a:t>
            </a:r>
          </a:p>
          <a:p>
            <a:r>
              <a:rPr lang="en-US" dirty="0" smtClean="0"/>
              <a:t> Cycle time (the time required to process an item) </a:t>
            </a:r>
          </a:p>
          <a:p>
            <a:r>
              <a:rPr lang="en-US" dirty="0" smtClean="0"/>
              <a:t>Response time (the time that an item waits until work starts)</a:t>
            </a:r>
          </a:p>
          <a:p>
            <a:r>
              <a:rPr lang="en-US" dirty="0" smtClean="0"/>
              <a:t>Teams measure cycle </a:t>
            </a:r>
            <a:r>
              <a:rPr lang="en-US" dirty="0"/>
              <a:t>time to see bottlenecks and delays, not necessarily inside the team.</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30454263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tip</a:t>
            </a:r>
            <a:endParaRPr lang="en-US" dirty="0"/>
          </a:p>
        </p:txBody>
      </p:sp>
      <p:sp>
        <p:nvSpPr>
          <p:cNvPr id="3" name="Content Placeholder 2"/>
          <p:cNvSpPr>
            <a:spLocks noGrp="1"/>
          </p:cNvSpPr>
          <p:nvPr>
            <p:ph idx="1"/>
          </p:nvPr>
        </p:nvSpPr>
        <p:spPr/>
        <p:txBody>
          <a:bodyPr>
            <a:normAutofit/>
          </a:bodyPr>
          <a:lstStyle/>
          <a:p>
            <a:r>
              <a:rPr lang="en-US" i="1" dirty="0"/>
              <a:t>When teams depend on external people or groups, measure cycle time </a:t>
            </a:r>
            <a:r>
              <a:rPr lang="en-US" i="1" dirty="0" smtClean="0"/>
              <a:t>to see </a:t>
            </a:r>
            <a:r>
              <a:rPr lang="en-US" i="1" dirty="0"/>
              <a:t>how long it takes for the team to complete the work</a:t>
            </a:r>
            <a:r>
              <a:rPr lang="en-US" i="1" dirty="0" smtClean="0"/>
              <a:t>.</a:t>
            </a:r>
          </a:p>
          <a:p>
            <a:r>
              <a:rPr lang="en-US" i="1" dirty="0" smtClean="0"/>
              <a:t>Measure </a:t>
            </a:r>
            <a:r>
              <a:rPr lang="en-US" i="1" dirty="0"/>
              <a:t>lead </a:t>
            </a:r>
            <a:r>
              <a:rPr lang="en-US" i="1" dirty="0" smtClean="0"/>
              <a:t>time to </a:t>
            </a:r>
            <a:r>
              <a:rPr lang="en-US" i="1" dirty="0"/>
              <a:t>see the external dependencies after the team completes its work. </a:t>
            </a:r>
            <a:endParaRPr lang="en-US" i="1" dirty="0" smtClean="0"/>
          </a:p>
          <a:p>
            <a:r>
              <a:rPr lang="en-US" i="1" dirty="0" smtClean="0"/>
              <a:t>Teams can </a:t>
            </a:r>
            <a:r>
              <a:rPr lang="en-US" i="1" dirty="0"/>
              <a:t>also measure the reaction time, the time from ready to the first column</a:t>
            </a:r>
            <a:r>
              <a:rPr lang="en-US" i="1" dirty="0" smtClean="0"/>
              <a:t>, to </a:t>
            </a:r>
            <a:r>
              <a:rPr lang="en-US" i="1" dirty="0"/>
              <a:t>see how long it takes them—on average—to respond to new requests.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19348472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3"/>
          <a:stretch>
            <a:fillRect/>
          </a:stretch>
        </p:blipFill>
        <p:spPr>
          <a:xfrm>
            <a:off x="1940142" y="70122"/>
            <a:ext cx="6961218" cy="6858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
        <p:nvSpPr>
          <p:cNvPr id="14" name="Rectangle 13"/>
          <p:cNvSpPr/>
          <p:nvPr/>
        </p:nvSpPr>
        <p:spPr>
          <a:xfrm>
            <a:off x="9315743" y="2263549"/>
            <a:ext cx="2552700" cy="3139321"/>
          </a:xfrm>
          <a:prstGeom prst="rect">
            <a:avLst/>
          </a:prstGeom>
          <a:solidFill>
            <a:schemeClr val="bg2"/>
          </a:solidFill>
        </p:spPr>
        <p:txBody>
          <a:bodyPr wrap="square">
            <a:spAutoFit/>
          </a:bodyPr>
          <a:lstStyle/>
          <a:p>
            <a:r>
              <a:rPr lang="en-US" dirty="0">
                <a:latin typeface="LiberationSerif"/>
              </a:rPr>
              <a:t>When the team has met its </a:t>
            </a:r>
            <a:r>
              <a:rPr lang="en-US" dirty="0" smtClean="0">
                <a:latin typeface="LiberationSerif"/>
              </a:rPr>
              <a:t>WIP limits</a:t>
            </a:r>
            <a:r>
              <a:rPr lang="en-US" dirty="0">
                <a:latin typeface="LiberationSerif"/>
              </a:rPr>
              <a:t>, the team cannot pull work from the left into the next column. Instead, </a:t>
            </a:r>
            <a:r>
              <a:rPr lang="en-US" dirty="0" smtClean="0">
                <a:latin typeface="LiberationSerif"/>
              </a:rPr>
              <a:t>the team </a:t>
            </a:r>
            <a:r>
              <a:rPr lang="en-US" dirty="0">
                <a:latin typeface="LiberationSerif"/>
              </a:rPr>
              <a:t>works from the right-most full column and asks, “What do we do as a </a:t>
            </a:r>
            <a:r>
              <a:rPr lang="en-US" dirty="0" smtClean="0">
                <a:latin typeface="LiberationSerif"/>
              </a:rPr>
              <a:t>team to </a:t>
            </a:r>
            <a:r>
              <a:rPr lang="en-US" dirty="0">
                <a:latin typeface="LiberationSerif"/>
              </a:rPr>
              <a:t>move this work into the next column?”</a:t>
            </a:r>
            <a:endParaRPr lang="en-US" dirty="0"/>
          </a:p>
        </p:txBody>
      </p:sp>
    </p:spTree>
    <p:extLst>
      <p:ext uri="{BB962C8B-B14F-4D97-AF65-F5344CB8AC3E}">
        <p14:creationId xmlns:p14="http://schemas.microsoft.com/office/powerpoint/2010/main" val="1166290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Capacity measures &amp; predictability measures</a:t>
            </a:r>
            <a:endParaRPr lang="en-US" dirty="0"/>
          </a:p>
        </p:txBody>
      </p:sp>
      <p:sp>
        <p:nvSpPr>
          <p:cNvPr id="3" name="Content Placeholder 2"/>
          <p:cNvSpPr>
            <a:spLocks noGrp="1"/>
          </p:cNvSpPr>
          <p:nvPr>
            <p:ph idx="1"/>
          </p:nvPr>
        </p:nvSpPr>
        <p:spPr/>
        <p:txBody>
          <a:bodyPr>
            <a:normAutofit fontScale="85000" lnSpcReduction="20000"/>
          </a:bodyPr>
          <a:lstStyle/>
          <a:p>
            <a:r>
              <a:rPr lang="en-US" dirty="0"/>
              <a:t>Burnups, </a:t>
            </a:r>
            <a:r>
              <a:rPr lang="en-US" dirty="0" err="1"/>
              <a:t>burndowns</a:t>
            </a:r>
            <a:r>
              <a:rPr lang="en-US" dirty="0"/>
              <a:t> (capacity measures) and lead time, and cycle </a:t>
            </a:r>
            <a:r>
              <a:rPr lang="en-US" dirty="0" smtClean="0"/>
              <a:t>time (</a:t>
            </a:r>
            <a:r>
              <a:rPr lang="en-US" dirty="0"/>
              <a:t>predictability measures) are useful for in-the-moment measurements. They </a:t>
            </a:r>
            <a:r>
              <a:rPr lang="en-US" dirty="0" smtClean="0"/>
              <a:t>help a </a:t>
            </a:r>
            <a:r>
              <a:rPr lang="en-US" dirty="0"/>
              <a:t>team understand how much more work they have and whether the team </a:t>
            </a:r>
            <a:r>
              <a:rPr lang="en-US" dirty="0" smtClean="0"/>
              <a:t>might finish </a:t>
            </a:r>
            <a:r>
              <a:rPr lang="en-US" dirty="0"/>
              <a:t>on time</a:t>
            </a:r>
            <a:r>
              <a:rPr lang="en-US" dirty="0" smtClean="0"/>
              <a:t>.</a:t>
            </a:r>
          </a:p>
          <a:p>
            <a:r>
              <a:rPr lang="en-US" dirty="0"/>
              <a:t>Measuring story points is not the same as measuring completed stories </a:t>
            </a:r>
            <a:r>
              <a:rPr lang="en-US" dirty="0" smtClean="0"/>
              <a:t>or features</a:t>
            </a:r>
            <a:r>
              <a:rPr lang="en-US" dirty="0"/>
              <a:t>. Some teams attempt to measure story points without </a:t>
            </a:r>
            <a:r>
              <a:rPr lang="en-US" dirty="0" smtClean="0"/>
              <a:t>completing the actual </a:t>
            </a:r>
            <a:r>
              <a:rPr lang="en-US" dirty="0"/>
              <a:t>feature or story. When teams measure only story points, they </a:t>
            </a:r>
            <a:r>
              <a:rPr lang="en-US" dirty="0" smtClean="0"/>
              <a:t>measure capacity</a:t>
            </a:r>
            <a:r>
              <a:rPr lang="en-US" dirty="0"/>
              <a:t>, not finished work, which violates the principle of “the primary </a:t>
            </a:r>
            <a:r>
              <a:rPr lang="en-US" dirty="0" smtClean="0"/>
              <a:t>measure of </a:t>
            </a:r>
            <a:r>
              <a:rPr lang="en-US" dirty="0"/>
              <a:t>progress is working software” (or, other product if not software</a:t>
            </a:r>
            <a:r>
              <a:rPr lang="en-US" dirty="0" smtClean="0"/>
              <a:t>).</a:t>
            </a:r>
          </a:p>
          <a:p>
            <a:r>
              <a:rPr lang="en-US" dirty="0"/>
              <a:t>Each team has its own capacity. When a team uses story points, be aware </a:t>
            </a:r>
            <a:r>
              <a:rPr lang="en-US" dirty="0" smtClean="0"/>
              <a:t>that the </a:t>
            </a:r>
            <a:r>
              <a:rPr lang="en-US" dirty="0"/>
              <a:t>number of story points a team can complete in a given time is unique to </a:t>
            </a:r>
            <a:r>
              <a:rPr lang="en-US" dirty="0" smtClean="0"/>
              <a:t>that team.</a:t>
            </a:r>
          </a:p>
          <a:p>
            <a:r>
              <a:rPr lang="en-US" dirty="0"/>
              <a:t>When teams provide their own units of measure, teams are better able </a:t>
            </a:r>
            <a:r>
              <a:rPr lang="en-US" dirty="0" smtClean="0"/>
              <a:t>to assess </a:t>
            </a:r>
            <a:r>
              <a:rPr lang="en-US" dirty="0"/>
              <a:t>and estimate and deliver their work.</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41553766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downside of relative estimation</a:t>
            </a:r>
          </a:p>
        </p:txBody>
      </p:sp>
      <p:sp>
        <p:nvSpPr>
          <p:cNvPr id="3" name="Content Placeholder 2"/>
          <p:cNvSpPr>
            <a:spLocks noGrp="1"/>
          </p:cNvSpPr>
          <p:nvPr>
            <p:ph idx="1"/>
          </p:nvPr>
        </p:nvSpPr>
        <p:spPr/>
        <p:txBody>
          <a:bodyPr/>
          <a:lstStyle/>
          <a:p>
            <a:r>
              <a:rPr lang="en-US" dirty="0" smtClean="0"/>
              <a:t>There </a:t>
            </a:r>
            <a:r>
              <a:rPr lang="en-US" dirty="0"/>
              <a:t>is no way to compare teams or add velocity across </a:t>
            </a:r>
            <a:r>
              <a:rPr lang="en-US" dirty="0" smtClean="0"/>
              <a:t>teams</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9631169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 burnup/</a:t>
            </a:r>
            <a:r>
              <a:rPr lang="en-US" dirty="0" err="1"/>
              <a:t>burndown</a:t>
            </a:r>
            <a:r>
              <a:rPr lang="en-US" dirty="0"/>
              <a:t> chart</a:t>
            </a:r>
          </a:p>
        </p:txBody>
      </p:sp>
      <p:sp>
        <p:nvSpPr>
          <p:cNvPr id="3" name="Content Placeholder 2"/>
          <p:cNvSpPr>
            <a:spLocks noGrp="1"/>
          </p:cNvSpPr>
          <p:nvPr>
            <p:ph idx="1"/>
          </p:nvPr>
        </p:nvSpPr>
        <p:spPr/>
        <p:txBody>
          <a:bodyPr>
            <a:normAutofit lnSpcReduction="10000"/>
          </a:bodyPr>
          <a:lstStyle/>
          <a:p>
            <a:r>
              <a:rPr lang="en-US" dirty="0"/>
              <a:t>These charts provide trends </a:t>
            </a:r>
            <a:r>
              <a:rPr lang="en-US" dirty="0" smtClean="0"/>
              <a:t>of completion </a:t>
            </a:r>
            <a:r>
              <a:rPr lang="en-US" dirty="0"/>
              <a:t>over </a:t>
            </a:r>
            <a:r>
              <a:rPr lang="en-US" dirty="0" smtClean="0"/>
              <a:t>time</a:t>
            </a:r>
          </a:p>
          <a:p>
            <a:r>
              <a:rPr lang="en-US" dirty="0" smtClean="0"/>
              <a:t>Show </a:t>
            </a:r>
            <a:r>
              <a:rPr lang="en-US" dirty="0"/>
              <a:t>that requirements grew during </a:t>
            </a:r>
            <a:r>
              <a:rPr lang="en-US" dirty="0" smtClean="0"/>
              <a:t>the project</a:t>
            </a:r>
            <a:r>
              <a:rPr lang="en-US" dirty="0"/>
              <a:t>. </a:t>
            </a:r>
            <a:endParaRPr lang="en-US" dirty="0" smtClean="0"/>
          </a:p>
          <a:p>
            <a:r>
              <a:rPr lang="en-US" dirty="0" smtClean="0"/>
              <a:t>The </a:t>
            </a:r>
            <a:r>
              <a:rPr lang="en-US" dirty="0"/>
              <a:t>features complete line shows that the team completes features at </a:t>
            </a:r>
            <a:r>
              <a:rPr lang="en-US" dirty="0" smtClean="0"/>
              <a:t>a regular </a:t>
            </a:r>
            <a:r>
              <a:rPr lang="en-US" dirty="0"/>
              <a:t>pace. </a:t>
            </a:r>
            <a:endParaRPr lang="en-US" dirty="0" smtClean="0"/>
          </a:p>
          <a:p>
            <a:r>
              <a:rPr lang="en-US" dirty="0" smtClean="0"/>
              <a:t>The </a:t>
            </a:r>
            <a:r>
              <a:rPr lang="en-US" dirty="0"/>
              <a:t>total features line shows how the project's total </a:t>
            </a:r>
            <a:r>
              <a:rPr lang="en-US" dirty="0" smtClean="0"/>
              <a:t>features changed </a:t>
            </a:r>
            <a:r>
              <a:rPr lang="en-US" dirty="0"/>
              <a:t>over time. </a:t>
            </a:r>
            <a:endParaRPr lang="en-US" dirty="0" smtClean="0"/>
          </a:p>
          <a:p>
            <a:r>
              <a:rPr lang="en-US" dirty="0" smtClean="0"/>
              <a:t>The </a:t>
            </a:r>
            <a:r>
              <a:rPr lang="en-US" dirty="0"/>
              <a:t>features remaining </a:t>
            </a:r>
            <a:r>
              <a:rPr lang="en-US" dirty="0" err="1"/>
              <a:t>burndown</a:t>
            </a:r>
            <a:r>
              <a:rPr lang="en-US" dirty="0"/>
              <a:t> line </a:t>
            </a:r>
            <a:r>
              <a:rPr lang="en-US" dirty="0" smtClean="0"/>
              <a:t>shows that </a:t>
            </a:r>
            <a:r>
              <a:rPr lang="en-US" dirty="0"/>
              <a:t>the rate </a:t>
            </a:r>
            <a:r>
              <a:rPr lang="en-US" dirty="0" smtClean="0"/>
              <a:t>of feature </a:t>
            </a:r>
            <a:r>
              <a:rPr lang="en-US" dirty="0"/>
              <a:t>completion varies. </a:t>
            </a:r>
            <a:endParaRPr lang="en-US" dirty="0" smtClean="0"/>
          </a:p>
          <a:p>
            <a:r>
              <a:rPr lang="en-US" dirty="0" smtClean="0"/>
              <a:t>Every </a:t>
            </a:r>
            <a:r>
              <a:rPr lang="en-US" dirty="0"/>
              <a:t>time features are added to the project, </a:t>
            </a:r>
            <a:r>
              <a:rPr lang="en-US" dirty="0" smtClean="0"/>
              <a:t>the </a:t>
            </a:r>
            <a:r>
              <a:rPr lang="en-US" dirty="0" err="1" smtClean="0"/>
              <a:t>burndown</a:t>
            </a:r>
            <a:r>
              <a:rPr lang="en-US" dirty="0" smtClean="0"/>
              <a:t> </a:t>
            </a:r>
            <a:r>
              <a:rPr lang="en-US" dirty="0"/>
              <a:t>line changes.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40798644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pic>
        <p:nvPicPr>
          <p:cNvPr id="10" name="Picture 9"/>
          <p:cNvPicPr>
            <a:picLocks noChangeAspect="1"/>
          </p:cNvPicPr>
          <p:nvPr/>
        </p:nvPicPr>
        <p:blipFill>
          <a:blip r:embed="rId2"/>
          <a:stretch>
            <a:fillRect/>
          </a:stretch>
        </p:blipFill>
        <p:spPr>
          <a:xfrm>
            <a:off x="72852" y="122830"/>
            <a:ext cx="12119148" cy="6652329"/>
          </a:xfrm>
          <a:prstGeom prst="rect">
            <a:avLst/>
          </a:prstGeom>
        </p:spPr>
      </p:pic>
    </p:spTree>
    <p:extLst>
      <p:ext uri="{BB962C8B-B14F-4D97-AF65-F5344CB8AC3E}">
        <p14:creationId xmlns:p14="http://schemas.microsoft.com/office/powerpoint/2010/main" val="32647441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BACKLOG BURNUP CHART</a:t>
            </a:r>
            <a:endParaRPr lang="en-US" dirty="0"/>
          </a:p>
        </p:txBody>
      </p:sp>
      <p:sp>
        <p:nvSpPr>
          <p:cNvPr id="3" name="Content Placeholder 2"/>
          <p:cNvSpPr>
            <a:spLocks noGrp="1"/>
          </p:cNvSpPr>
          <p:nvPr>
            <p:ph idx="1"/>
          </p:nvPr>
        </p:nvSpPr>
        <p:spPr/>
        <p:txBody>
          <a:bodyPr>
            <a:normAutofit/>
          </a:bodyPr>
          <a:lstStyle/>
          <a:p>
            <a:r>
              <a:rPr lang="en-US" dirty="0"/>
              <a:t>Earned value in agile is based on finished </a:t>
            </a:r>
            <a:r>
              <a:rPr lang="en-US" dirty="0" smtClean="0"/>
              <a:t>features </a:t>
            </a:r>
          </a:p>
          <a:p>
            <a:r>
              <a:rPr lang="en-US" dirty="0" smtClean="0"/>
              <a:t>The </a:t>
            </a:r>
            <a:r>
              <a:rPr lang="en-US" dirty="0"/>
              <a:t>product backlog burnup chart shows completed work compared to </a:t>
            </a:r>
            <a:r>
              <a:rPr lang="en-US" dirty="0" smtClean="0"/>
              <a:t>total expected </a:t>
            </a:r>
            <a:r>
              <a:rPr lang="en-US" dirty="0"/>
              <a:t>work at interval milestones or iterations</a:t>
            </a:r>
            <a:r>
              <a:rPr lang="en-US" dirty="0" smtClean="0"/>
              <a:t>.</a:t>
            </a:r>
          </a:p>
          <a:p>
            <a:r>
              <a:rPr lang="en-US" dirty="0"/>
              <a:t>A team can only finish one story at a time. </a:t>
            </a:r>
            <a:endParaRPr lang="en-US" dirty="0" smtClean="0"/>
          </a:p>
          <a:p>
            <a:r>
              <a:rPr lang="en-US" dirty="0" smtClean="0"/>
              <a:t>To </a:t>
            </a:r>
            <a:r>
              <a:rPr lang="en-US" dirty="0"/>
              <a:t>complete a large feature </a:t>
            </a:r>
            <a:r>
              <a:rPr lang="en-US" dirty="0" smtClean="0"/>
              <a:t>that contains </a:t>
            </a:r>
            <a:r>
              <a:rPr lang="en-US" dirty="0"/>
              <a:t>several stories, the team will have remaining stories to complete </a:t>
            </a:r>
            <a:r>
              <a:rPr lang="en-US" dirty="0" smtClean="0"/>
              <a:t>and may </a:t>
            </a:r>
            <a:r>
              <a:rPr lang="en-US" dirty="0"/>
              <a:t>not complete that entire feature until several more time periods have passed.</a:t>
            </a:r>
          </a:p>
          <a:p>
            <a:r>
              <a:rPr lang="en-US" dirty="0"/>
              <a:t>The team can show its completed value with a product backlog burnup </a:t>
            </a:r>
            <a:r>
              <a:rPr lang="en-US" dirty="0" smtClean="0"/>
              <a:t>chart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86659215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0" y="0"/>
            <a:ext cx="12192000" cy="6821906"/>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8596533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EARNED VALUE IN AN AGILE CONTEXT</a:t>
            </a:r>
            <a:endParaRPr lang="en-US" dirty="0"/>
          </a:p>
        </p:txBody>
      </p:sp>
      <p:sp>
        <p:nvSpPr>
          <p:cNvPr id="3" name="Content Placeholder 2"/>
          <p:cNvSpPr>
            <a:spLocks noGrp="1"/>
          </p:cNvSpPr>
          <p:nvPr>
            <p:ph idx="1"/>
          </p:nvPr>
        </p:nvSpPr>
        <p:spPr/>
        <p:txBody>
          <a:bodyPr>
            <a:normAutofit/>
          </a:bodyPr>
          <a:lstStyle/>
          <a:p>
            <a:r>
              <a:rPr lang="en-US" dirty="0"/>
              <a:t>Traditional EVM metrics like schedule performance index (SPI) and </a:t>
            </a:r>
            <a:r>
              <a:rPr lang="en-US" dirty="0" smtClean="0"/>
              <a:t>cost performance </a:t>
            </a:r>
            <a:r>
              <a:rPr lang="en-US" dirty="0"/>
              <a:t>index (CPI) can be easily translated into agile terms. </a:t>
            </a:r>
            <a:endParaRPr lang="en-US" dirty="0" smtClean="0"/>
          </a:p>
          <a:p>
            <a:r>
              <a:rPr lang="en-US" dirty="0" smtClean="0"/>
              <a:t>For </a:t>
            </a:r>
            <a:r>
              <a:rPr lang="en-US" dirty="0"/>
              <a:t>example</a:t>
            </a:r>
            <a:r>
              <a:rPr lang="en-US" dirty="0" smtClean="0"/>
              <a:t>, if </a:t>
            </a:r>
            <a:r>
              <a:rPr lang="en-US" dirty="0"/>
              <a:t>the team planned to complete 30 story points in an iteration, but </a:t>
            </a:r>
            <a:r>
              <a:rPr lang="en-US" dirty="0" smtClean="0"/>
              <a:t>only completed </a:t>
            </a:r>
            <a:r>
              <a:rPr lang="en-US" dirty="0"/>
              <a:t>25 then the SPI is 25/30 or 0.83 (the team is working at only 83% </a:t>
            </a:r>
            <a:r>
              <a:rPr lang="en-US" dirty="0" smtClean="0"/>
              <a:t>of the </a:t>
            </a:r>
            <a:r>
              <a:rPr lang="en-US" dirty="0"/>
              <a:t>rate planned). </a:t>
            </a:r>
            <a:endParaRPr lang="en-US" dirty="0" smtClean="0"/>
          </a:p>
          <a:p>
            <a:r>
              <a:rPr lang="en-US" dirty="0" smtClean="0"/>
              <a:t>Likewise</a:t>
            </a:r>
            <a:r>
              <a:rPr lang="en-US" dirty="0"/>
              <a:t>, CPI is the earned value (completed features value</a:t>
            </a:r>
            <a:r>
              <a:rPr lang="en-US" dirty="0" smtClean="0"/>
              <a:t>) to </a:t>
            </a:r>
            <a:r>
              <a:rPr lang="en-US" dirty="0"/>
              <a:t>date divided by the actual costs to date or, as shown in </a:t>
            </a:r>
            <a:r>
              <a:rPr lang="en-US" dirty="0" smtClean="0"/>
              <a:t>Figure, </a:t>
            </a:r>
            <a:r>
              <a:rPr lang="en-US" dirty="0"/>
              <a:t>$2.2M /</a:t>
            </a:r>
          </a:p>
          <a:p>
            <a:r>
              <a:rPr lang="en-US" dirty="0"/>
              <a:t>$2.8M = 0.79. This means a result of only 79 cents on the dollar compared </a:t>
            </a:r>
            <a:r>
              <a:rPr lang="en-US" dirty="0" smtClean="0"/>
              <a:t>to plan</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402041745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838200" y="20414"/>
            <a:ext cx="9771797" cy="6837586"/>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33367492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5640</TotalTime>
  <Words>2503</Words>
  <Application>Microsoft Office PowerPoint</Application>
  <PresentationFormat>Widescreen</PresentationFormat>
  <Paragraphs>311</Paragraphs>
  <Slides>33</Slides>
  <Notes>10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Calibri</vt:lpstr>
      <vt:lpstr>Calibri Light</vt:lpstr>
      <vt:lpstr>LiberationSerif</vt:lpstr>
      <vt:lpstr>Wingdings</vt:lpstr>
      <vt:lpstr>1_Office Theme</vt:lpstr>
      <vt:lpstr>Office Theme</vt:lpstr>
      <vt:lpstr> PMG 622 Agile Project Management LECTURE 05: IMPLEMENTING AGILE: DELIVERING IN AN AGILE ENVIRONMENT [Part 2 of 2]</vt:lpstr>
      <vt:lpstr>Quick Review and Introduction</vt:lpstr>
      <vt:lpstr>Scrum roles, artifacts &amp; ceremonies</vt:lpstr>
      <vt:lpstr>PowerPoint Presentation</vt:lpstr>
      <vt:lpstr>daily stand-up questions</vt:lpstr>
      <vt:lpstr>TROUBLESHOOTING AGILE PROJECT CHALLENGES</vt:lpstr>
      <vt:lpstr>Agile Pain Points and Troubleshooting Possibilities [1/8]</vt:lpstr>
      <vt:lpstr>Agile Pain Points and Troubleshooting Possibilities [2/8]</vt:lpstr>
      <vt:lpstr>Agile Pain Points and Troubleshooting Possibilities [3/8]</vt:lpstr>
      <vt:lpstr>Agile Pain Points and Troubleshooting Possibilities [4/8]</vt:lpstr>
      <vt:lpstr>Agile Pain Points and Troubleshooting Possibilities [5/8]</vt:lpstr>
      <vt:lpstr>Agile Pain Points and Troubleshooting Possibilities [6/8]</vt:lpstr>
      <vt:lpstr>Agile Pain Points and Troubleshooting Possibilities [7/8]</vt:lpstr>
      <vt:lpstr>Agile Pain Points and Troubleshooting Possibilities [8/8]</vt:lpstr>
      <vt:lpstr>MEASUREMENTS IN AGILE PROJECTS</vt:lpstr>
      <vt:lpstr>Transitioning to agile</vt:lpstr>
      <vt:lpstr>AGILE TEAMS MEASURE RESULTS</vt:lpstr>
      <vt:lpstr>Agile duration prediction</vt:lpstr>
      <vt:lpstr>Velocity,</vt:lpstr>
      <vt:lpstr>Sprint burndown charts</vt:lpstr>
      <vt:lpstr>Sprint Burnup charts</vt:lpstr>
      <vt:lpstr>Burndown and burnup charts</vt:lpstr>
      <vt:lpstr>Flow-based agile teams measurements:</vt:lpstr>
      <vt:lpstr>tip</vt:lpstr>
      <vt:lpstr>PowerPoint Presentation</vt:lpstr>
      <vt:lpstr>Capacity measures &amp; predictability measures</vt:lpstr>
      <vt:lpstr>The downside of relative estimation</vt:lpstr>
      <vt:lpstr>feature burnup/burndown chart</vt:lpstr>
      <vt:lpstr>PowerPoint Presentation</vt:lpstr>
      <vt:lpstr>PRODUCT BACKLOG BURNUP CHART</vt:lpstr>
      <vt:lpstr>PowerPoint Presentation</vt:lpstr>
      <vt:lpstr>EARNED VALUE IN AN AGILE CONTEXT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622</cp:revision>
  <dcterms:created xsi:type="dcterms:W3CDTF">2020-10-15T07:04:09Z</dcterms:created>
  <dcterms:modified xsi:type="dcterms:W3CDTF">2022-06-21T19:35:10Z</dcterms:modified>
</cp:coreProperties>
</file>