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8"/>
  </p:notesMasterIdLst>
  <p:sldIdLst>
    <p:sldId id="480" r:id="rId5"/>
    <p:sldId id="496" r:id="rId6"/>
    <p:sldId id="498" r:id="rId7"/>
    <p:sldId id="500" r:id="rId8"/>
    <p:sldId id="559" r:id="rId9"/>
    <p:sldId id="583" r:id="rId10"/>
    <p:sldId id="560" r:id="rId11"/>
    <p:sldId id="520" r:id="rId12"/>
    <p:sldId id="503" r:id="rId13"/>
    <p:sldId id="577" r:id="rId14"/>
    <p:sldId id="578" r:id="rId15"/>
    <p:sldId id="553" r:id="rId16"/>
    <p:sldId id="504" r:id="rId17"/>
    <p:sldId id="564" r:id="rId18"/>
    <p:sldId id="565" r:id="rId19"/>
    <p:sldId id="566" r:id="rId20"/>
    <p:sldId id="549" r:id="rId21"/>
    <p:sldId id="550" r:id="rId22"/>
    <p:sldId id="579" r:id="rId23"/>
    <p:sldId id="508" r:id="rId24"/>
    <p:sldId id="593" r:id="rId25"/>
    <p:sldId id="551" r:id="rId26"/>
    <p:sldId id="511" r:id="rId27"/>
    <p:sldId id="554" r:id="rId28"/>
    <p:sldId id="567" r:id="rId29"/>
    <p:sldId id="541" r:id="rId30"/>
    <p:sldId id="586" r:id="rId31"/>
    <p:sldId id="512" r:id="rId32"/>
    <p:sldId id="587" r:id="rId33"/>
    <p:sldId id="513" r:id="rId34"/>
    <p:sldId id="584" r:id="rId35"/>
    <p:sldId id="591" r:id="rId36"/>
    <p:sldId id="592" r:id="rId37"/>
    <p:sldId id="585" r:id="rId38"/>
    <p:sldId id="514" r:id="rId39"/>
    <p:sldId id="526" r:id="rId40"/>
    <p:sldId id="568" r:id="rId41"/>
    <p:sldId id="519" r:id="rId42"/>
    <p:sldId id="580" r:id="rId43"/>
    <p:sldId id="527" r:id="rId44"/>
    <p:sldId id="594" r:id="rId45"/>
    <p:sldId id="588" r:id="rId46"/>
    <p:sldId id="540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6"/>
            <p14:sldId id="498"/>
            <p14:sldId id="500"/>
            <p14:sldId id="559"/>
            <p14:sldId id="583"/>
            <p14:sldId id="560"/>
            <p14:sldId id="520"/>
            <p14:sldId id="503"/>
            <p14:sldId id="577"/>
            <p14:sldId id="578"/>
            <p14:sldId id="553"/>
            <p14:sldId id="504"/>
            <p14:sldId id="564"/>
            <p14:sldId id="565"/>
            <p14:sldId id="566"/>
            <p14:sldId id="549"/>
            <p14:sldId id="550"/>
            <p14:sldId id="579"/>
            <p14:sldId id="508"/>
            <p14:sldId id="593"/>
            <p14:sldId id="551"/>
            <p14:sldId id="511"/>
            <p14:sldId id="554"/>
            <p14:sldId id="567"/>
            <p14:sldId id="541"/>
            <p14:sldId id="586"/>
            <p14:sldId id="512"/>
            <p14:sldId id="587"/>
            <p14:sldId id="513"/>
            <p14:sldId id="584"/>
            <p14:sldId id="591"/>
            <p14:sldId id="592"/>
            <p14:sldId id="585"/>
            <p14:sldId id="514"/>
            <p14:sldId id="526"/>
            <p14:sldId id="568"/>
            <p14:sldId id="519"/>
            <p14:sldId id="580"/>
            <p14:sldId id="527"/>
            <p14:sldId id="594"/>
            <p14:sldId id="588"/>
            <p14:sldId id="54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203E5F"/>
    <a:srgbClr val="FFD200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3713" autoAdjust="0"/>
  </p:normalViewPr>
  <p:slideViewPr>
    <p:cSldViewPr snapToGrid="0">
      <p:cViewPr varScale="1">
        <p:scale>
          <a:sx n="108" d="100"/>
          <a:sy n="108" d="100"/>
        </p:scale>
        <p:origin x="736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904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11/15/25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11/15/25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11/15/25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11/15/25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11/15/25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4947" y="4377130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Sumaya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Alkubaisi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85088" y="2148677"/>
            <a:ext cx="571525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Public Key Cryptography (RSA)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8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6301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FNT625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Cybersecurity Concepts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  <a:cs typeface="Alexandria" charset="0"/>
              </a:rPr>
              <a:t>Learning Goals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92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90144"/>
            <a:ext cx="10541000" cy="2089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By the end of this lecture, you will be able to: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  <a:cs typeface="Alexandria" charset="0"/>
              </a:rPr>
              <a:t>Explain how RSA works and why it's important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  <a:cs typeface="Alexandria" charset="0"/>
              </a:rPr>
              <a:t>Generate RSA public &amp; private keys conceptually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  <a:cs typeface="Alexandria" charset="0"/>
              </a:rPr>
              <a:t>Perform basic RSA encryption and decryption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  <a:cs typeface="Alexandria" charset="0"/>
              </a:rPr>
              <a:t>Understand RSA’s role in </a:t>
            </a:r>
            <a:r>
              <a:rPr lang="en-US" sz="2200">
                <a:latin typeface="Alexandria" charset="0"/>
                <a:cs typeface="Alexandria" charset="0"/>
              </a:rPr>
              <a:t>digital signatures</a:t>
            </a:r>
            <a:endParaRPr lang="en-US" sz="2200" dirty="0">
              <a:latin typeface="Alexandria" charset="0"/>
              <a:cs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  <a:cs typeface="Alexandria" charset="0"/>
              </a:rPr>
              <a:t>Identify RSA strengths, limitations, and real-world uses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4719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07795" y="498920"/>
            <a:ext cx="67514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Introduction to Public Key Cryptography (PKC)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59101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2159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18035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751580"/>
            <a:ext cx="10541000" cy="4508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Public Key Cryptography is an encryption approach that uses two different keys: a public key for encryption and a private key for decryption.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It solves a major limitation of symmetric encryption: secure key sharing.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PKC enables secure communication between parties without needing a shared secret key in advance.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In Public Key Cryptography, the public key is not secret — you can:</a:t>
            </a:r>
          </a:p>
          <a:p>
            <a:pPr marL="800100" lvl="1" indent="-342900">
              <a:lnSpc>
                <a:spcPct val="110000"/>
              </a:lnSpc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post it online,</a:t>
            </a:r>
          </a:p>
          <a:p>
            <a:pPr marL="800100" lvl="1" indent="-342900">
              <a:lnSpc>
                <a:spcPct val="110000"/>
              </a:lnSpc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send it by email,</a:t>
            </a:r>
          </a:p>
          <a:p>
            <a:pPr marL="800100" lvl="1" indent="-342900">
              <a:lnSpc>
                <a:spcPct val="110000"/>
              </a:lnSpc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publish it on a website,</a:t>
            </a:r>
          </a:p>
          <a:p>
            <a:pPr marL="800100" lvl="1" indent="-342900">
              <a:lnSpc>
                <a:spcPct val="110000"/>
              </a:lnSpc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share it with any user who wants to send you encrypted data.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Even if everyone knows your public key, they cannot decrypt messages — only the private key (which you keep secret) can do that.</a:t>
            </a:r>
          </a:p>
          <a:p>
            <a:pPr>
              <a:lnSpc>
                <a:spcPct val="110000"/>
              </a:lnSpc>
            </a:pPr>
            <a:endParaRPr lang="en-US" sz="22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256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58771" y="995319"/>
            <a:ext cx="6903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Alexandria" charset="0"/>
              </a:rPr>
              <a:t>Why Public Key Cryptography?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572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367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881207"/>
            <a:ext cx="10541000" cy="4314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Public Key Cryptography was developed to address key distribution problems in symmetric encryption.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Before PKC, both sender and receiver needed the same secret key—creating risks during key exchange.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PKC eliminates this risk: the public key is shared openly, while the private key stays confidential.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We need the public key so that others can securely send you encrypted data without needing a secret key from you first.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With a public key:</a:t>
            </a:r>
          </a:p>
          <a:p>
            <a:pPr marL="800100" lvl="1" indent="-3429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Anyone can use it to encrypt a message for you.</a:t>
            </a:r>
          </a:p>
          <a:p>
            <a:pPr marL="800100" lvl="1" indent="-3429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Only you can decrypt it using your private key.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So, the public key enables safe communication with people you’ve never exchanged a secret key with.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0113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039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How PKC Works (High-Level Concept)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166656"/>
            <a:ext cx="10541000" cy="26797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PKC uses a key pair: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Public Key: 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Used to encrypt data or verify a digital signature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Private Key: 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Used to decrypt data or create a digital signature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Anyone can send encrypted data to the key owner using the public key, but only the owner can decrypt it with the private key.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7564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603435"/>
            <a:ext cx="69039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Alexandria" charset="0"/>
              </a:rPr>
              <a:t>Public Key vs Symmetric Key Encryption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1E131FC-6400-B14E-8614-0F544D4214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290163"/>
              </p:ext>
            </p:extLst>
          </p:nvPr>
        </p:nvGraphicFramePr>
        <p:xfrm>
          <a:off x="942308" y="2553863"/>
          <a:ext cx="10149246" cy="2103120"/>
        </p:xfrm>
        <a:graphic>
          <a:graphicData uri="http://schemas.openxmlformats.org/drawingml/2006/table">
            <a:tbl>
              <a:tblPr/>
              <a:tblGrid>
                <a:gridCol w="3383082">
                  <a:extLst>
                    <a:ext uri="{9D8B030D-6E8A-4147-A177-3AD203B41FA5}">
                      <a16:colId xmlns:a16="http://schemas.microsoft.com/office/drawing/2014/main" val="3664063378"/>
                    </a:ext>
                  </a:extLst>
                </a:gridCol>
                <a:gridCol w="3383082">
                  <a:extLst>
                    <a:ext uri="{9D8B030D-6E8A-4147-A177-3AD203B41FA5}">
                      <a16:colId xmlns:a16="http://schemas.microsoft.com/office/drawing/2014/main" val="3583343062"/>
                    </a:ext>
                  </a:extLst>
                </a:gridCol>
                <a:gridCol w="3383082">
                  <a:extLst>
                    <a:ext uri="{9D8B030D-6E8A-4147-A177-3AD203B41FA5}">
                      <a16:colId xmlns:a16="http://schemas.microsoft.com/office/drawing/2014/main" val="325852951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Feature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Symmetric (Secret-Key)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Public Key (Asymmetric)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978099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Keys Used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One shared key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Two keys (public + private)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420310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Speed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Very fast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Slower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294378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Best Use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Bulk data encryption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Key exchange, authentication, digital signatures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255797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Key Distribution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Difficult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Easy (public key shared openly)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09656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37394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29155" y="185878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781563"/>
            <a:ext cx="67514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Core Applications of Public Key Cryptography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4539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0116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3415CF8-6C8E-9D43-8835-8BDE9C5F780F}"/>
              </a:ext>
            </a:extLst>
          </p:cNvPr>
          <p:cNvSpPr txBox="1"/>
          <p:nvPr/>
        </p:nvSpPr>
        <p:spPr>
          <a:xfrm>
            <a:off x="765015" y="2241350"/>
            <a:ext cx="10541000" cy="29844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Public key cryptography is widely used for: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Secure Key Exchange – Send symmetric keys securely (Symmetric encryption is fast and efficient, but both sides need the same secret key. Sharing that key over the internet is risky.)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Digital Signatures – Verify authenticity &amp; integrity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Authentication – Prove identity of users/devices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Secure Communication – HTTPS, email encryption, VPNs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58121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7514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What is RSA?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641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8999" y="2150274"/>
            <a:ext cx="10143177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en-US" sz="2200" dirty="0">
                <a:latin typeface="Alexandria" charset="0"/>
              </a:rPr>
              <a:t>RSA (</a:t>
            </a:r>
            <a:r>
              <a:rPr lang="en-US" sz="2200" dirty="0" err="1">
                <a:latin typeface="Alexandria" charset="0"/>
              </a:rPr>
              <a:t>Rivest</a:t>
            </a:r>
            <a:r>
              <a:rPr lang="en-US" sz="2200" dirty="0">
                <a:latin typeface="Alexandria" charset="0"/>
              </a:rPr>
              <a:t>–Shamir–</a:t>
            </a:r>
            <a:r>
              <a:rPr lang="en-US" sz="2200" dirty="0" err="1">
                <a:latin typeface="Alexandria" charset="0"/>
              </a:rPr>
              <a:t>Adleman</a:t>
            </a:r>
            <a:r>
              <a:rPr lang="en-US" sz="2200" dirty="0">
                <a:latin typeface="Alexandria" charset="0"/>
              </a:rPr>
              <a:t>) is the most widely used public key cryptosystem.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Introduced in 1977, it is based on the mathematical challenge of factoring very large prime numbers.</a:t>
            </a:r>
            <a:br>
              <a:rPr lang="en-US" sz="2200" dirty="0">
                <a:latin typeface="Alexandria" charset="0"/>
              </a:rPr>
            </a:br>
            <a:endParaRPr lang="en-US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RSA supports encryption, decryption, digital signatures, and key exchange.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RSA became the foundation of secure communication on the internet.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It enables secure web browsing (HTTPS), online banking, VPNs, and digital certificates.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Even today, RSA remains widely used, especially in combination with symmetric encryption.</a:t>
            </a:r>
          </a:p>
          <a:p>
            <a:endParaRPr lang="en-US" sz="22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7903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7362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77524" y="1019069"/>
            <a:ext cx="78421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The Mathematics Behind RSA (Simple Idea)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87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058849"/>
            <a:ext cx="10541000" cy="327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RSA relies on these core mathematical principles: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Choose two large prime numbers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Multiply them → result is very large (hard to factor)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Use modular arithmetic to create public and private keys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Security depends on the fact that factoring a large number (2048-bit) is practically impossible with current computing power.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000" dirty="0">
              <a:solidFill>
                <a:prstClr val="black"/>
              </a:solidFill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6846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7362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8421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Key Concepts Needed for RSA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87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141975"/>
            <a:ext cx="10541000" cy="3929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</a:t>
            </a: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Prime Numbers 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– numbers only divisible by 1 &amp; itself; RSA uses two large primes to build the keys.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</a:t>
            </a: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Greatest Common Divisor (GCD) 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– needed to choose RSA exponents; Used to ensure the chosen RSA exponent (e) works correctly with </a:t>
            </a:r>
            <a:r>
              <a:rPr lang="el-GR" sz="2200" dirty="0">
                <a:solidFill>
                  <a:prstClr val="black"/>
                </a:solidFill>
                <a:latin typeface="Alexandria" charset="0"/>
              </a:rPr>
              <a:t>φ(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n).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</a:t>
            </a: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Modular Arithmetic 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– used in RSA operations;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</a:t>
            </a: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Euler’s Totient (</a:t>
            </a:r>
            <a:r>
              <a:rPr lang="el-GR" sz="2200" b="1" dirty="0">
                <a:solidFill>
                  <a:prstClr val="black"/>
                </a:solidFill>
                <a:latin typeface="Alexandria" charset="0"/>
              </a:rPr>
              <a:t>φ) </a:t>
            </a:r>
            <a:r>
              <a:rPr lang="el-GR" sz="2200" dirty="0">
                <a:solidFill>
                  <a:prstClr val="black"/>
                </a:solidFill>
                <a:latin typeface="Alexandria" charset="0"/>
              </a:rPr>
              <a:t>– 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 function used in RSA key generation to determine how many integers are coprime with n.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000" dirty="0">
              <a:solidFill>
                <a:prstClr val="black"/>
              </a:solidFill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5841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7362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8421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RSA Key Pair – Overview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87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130099"/>
            <a:ext cx="10541000" cy="3475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An RSA Key Pair consists of: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Public Key (e, n)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 → shared with everyone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Private Key (d, n) 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→ kept secret by the owner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Where: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n = product of two large primes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e = public exponent (encryption)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d = private exponent (decryption)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Encrypted with public key, decrypted with private key.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7708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84925"/>
            <a:ext cx="82340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RSA Key Generation (Overview)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49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854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2436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RSA key generation involves 5 main steps: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Alexandria" charset="0"/>
              </a:rPr>
              <a:t>Choose two large prime numbers (p and q)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Alexandria" charset="0"/>
              </a:rPr>
              <a:t>Compute n = p × q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Alexandria" charset="0"/>
              </a:rPr>
              <a:t>Compute Euler’s Totient: </a:t>
            </a:r>
            <a:r>
              <a:rPr lang="el-GR" sz="2400" dirty="0">
                <a:latin typeface="Alexandria" charset="0"/>
              </a:rPr>
              <a:t>φ(</a:t>
            </a:r>
            <a:r>
              <a:rPr lang="en-US" sz="2400" dirty="0">
                <a:latin typeface="Alexandria" charset="0"/>
              </a:rPr>
              <a:t>n) = (p−1)(q−1)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Alexandria" charset="0"/>
              </a:rPr>
              <a:t>Choose a public exponent e such that </a:t>
            </a:r>
            <a:r>
              <a:rPr lang="en-US" sz="2400" dirty="0" err="1">
                <a:latin typeface="Alexandria" charset="0"/>
              </a:rPr>
              <a:t>gcd</a:t>
            </a:r>
            <a:r>
              <a:rPr lang="en-US" sz="2400" dirty="0">
                <a:latin typeface="Alexandria" charset="0"/>
              </a:rPr>
              <a:t>(e, </a:t>
            </a:r>
            <a:r>
              <a:rPr lang="el-GR" sz="2400" dirty="0">
                <a:latin typeface="Alexandria" charset="0"/>
              </a:rPr>
              <a:t>φ(</a:t>
            </a:r>
            <a:r>
              <a:rPr lang="en-US" sz="2400" dirty="0">
                <a:latin typeface="Alexandria" charset="0"/>
              </a:rPr>
              <a:t>n)) = 1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Alexandria" charset="0"/>
              </a:rPr>
              <a:t>Compute private key d such that (d × e) mod </a:t>
            </a:r>
            <a:r>
              <a:rPr lang="el-GR" sz="2400" dirty="0">
                <a:latin typeface="Alexandria" charset="0"/>
              </a:rPr>
              <a:t>φ(</a:t>
            </a:r>
            <a:r>
              <a:rPr lang="en-US" sz="2400" dirty="0">
                <a:latin typeface="Alexandria" charset="0"/>
              </a:rPr>
              <a:t>n) = 1</a:t>
            </a:r>
          </a:p>
          <a:p>
            <a:endParaRPr lang="en-US" sz="2400">
              <a:latin typeface="Alexandria" charset="0"/>
            </a:endParaRPr>
          </a:p>
          <a:p>
            <a:r>
              <a:rPr lang="en-US" sz="2400">
                <a:latin typeface="Alexandria" charset="0"/>
              </a:rPr>
              <a:t>This </a:t>
            </a:r>
            <a:r>
              <a:rPr lang="en-US" sz="2400" dirty="0">
                <a:latin typeface="Alexandria" charset="0"/>
              </a:rPr>
              <a:t>produces the public key (e, n) and private key (d, n).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3171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667850"/>
            <a:ext cx="65315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Step 1 – Select Two Large Prime Numbers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32826"/>
            <a:ext cx="10541000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 Choose two large primes p and q (hundreds of digits long).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They must be random, unpredictable, and different sizes for security.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These primes must remain secret.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>
              <a:solidFill>
                <a:prstClr val="black"/>
              </a:solidFill>
              <a:latin typeface="Alexandria" charset="0"/>
              <a:ea typeface="+mj-ea"/>
              <a:cs typeface="+mj-cs"/>
            </a:endParaRPr>
          </a:p>
          <a:p>
            <a:r>
              <a:rPr lang="en-US" sz="2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Example (Tiny Numbers for Learning):</a:t>
            </a:r>
            <a:br>
              <a:rPr lang="en-US" sz="2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p = 17, q = 11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1974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40980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Step 2 – Compute n = p × q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55538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7" y="1773841"/>
            <a:ext cx="1008986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Multiply p and q to form n, which becomes part of both keys.</a:t>
            </a:r>
          </a:p>
          <a:p>
            <a:r>
              <a:rPr lang="en-US" sz="2200" dirty="0">
                <a:latin typeface="Alexandria" charset="0"/>
              </a:rPr>
              <a:t>Example: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p = 17, q = 11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n = 17 × 11 = 187</a:t>
            </a:r>
          </a:p>
          <a:p>
            <a:endParaRPr lang="en-US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n is public, but knowing n shouldn’t expose p and q.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Security relies on the difficulty of factoring n into its prime components.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Note: these are small primes used only for learning and examples.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In real RSA, primes are extremely large (hundreds of digits), e.g.:</a:t>
            </a:r>
          </a:p>
          <a:p>
            <a:r>
              <a:rPr lang="en-US" sz="2200" dirty="0">
                <a:latin typeface="Alexandria" charset="0"/>
              </a:rPr>
              <a:t>1024-bit RSA: p and q are ~150–160 digits each</a:t>
            </a:r>
          </a:p>
          <a:p>
            <a:r>
              <a:rPr lang="en-US" sz="2200" dirty="0">
                <a:latin typeface="Alexandria" charset="0"/>
              </a:rPr>
              <a:t>2048-bit RSA: p and q are ~300+ digits each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1858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17231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Step 3 – Compute Euler’s Totient </a:t>
            </a:r>
            <a:r>
              <a:rPr lang="el-GR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φ(</a:t>
            </a:r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n)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76437"/>
            <a:ext cx="10541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Euler’s Totient </a:t>
            </a:r>
            <a:r>
              <a:rPr lang="el-GR" sz="2300" dirty="0">
                <a:latin typeface="Alexandria" charset="0"/>
              </a:rPr>
              <a:t>φ(</a:t>
            </a:r>
            <a:r>
              <a:rPr lang="en-US" sz="2300" dirty="0">
                <a:latin typeface="Alexandria" charset="0"/>
              </a:rPr>
              <a:t>n) counts numbers from 1 to n−1 that are coprime with n.</a:t>
            </a:r>
            <a:br>
              <a:rPr lang="en-US" sz="2300" dirty="0">
                <a:latin typeface="Alexandria" charset="0"/>
              </a:rPr>
            </a:br>
            <a:r>
              <a:rPr lang="en-US" sz="2300" dirty="0">
                <a:latin typeface="Alexandria" charset="0"/>
              </a:rPr>
              <a:t>For RSA:</a:t>
            </a:r>
            <a:br>
              <a:rPr lang="en-US" sz="2300" dirty="0">
                <a:latin typeface="Alexandria" charset="0"/>
              </a:rPr>
            </a:br>
            <a:r>
              <a:rPr lang="el-GR" sz="2300" dirty="0">
                <a:latin typeface="Alexandria" charset="0"/>
              </a:rPr>
              <a:t>φ(</a:t>
            </a:r>
            <a:r>
              <a:rPr lang="en-US" sz="2300" dirty="0">
                <a:latin typeface="Alexandria" charset="0"/>
              </a:rPr>
              <a:t>n) = (p − 1) × (q − 1)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Example:</a:t>
            </a:r>
            <a:br>
              <a:rPr lang="en-US" sz="2300" dirty="0">
                <a:latin typeface="Alexandria" charset="0"/>
              </a:rPr>
            </a:br>
            <a:r>
              <a:rPr lang="en-US" sz="2300" dirty="0">
                <a:latin typeface="Alexandria" charset="0"/>
              </a:rPr>
              <a:t>p = 17, q = 11</a:t>
            </a:r>
            <a:br>
              <a:rPr lang="en-US" sz="2300" dirty="0">
                <a:latin typeface="Alexandria" charset="0"/>
              </a:rPr>
            </a:br>
            <a:r>
              <a:rPr lang="el-GR" sz="2300" dirty="0">
                <a:latin typeface="Alexandria" charset="0"/>
              </a:rPr>
              <a:t>φ(</a:t>
            </a:r>
            <a:r>
              <a:rPr lang="en-US" sz="2300" dirty="0">
                <a:latin typeface="Alexandria" charset="0"/>
              </a:rPr>
              <a:t>n) = 16 × 10 = 160</a:t>
            </a:r>
          </a:p>
          <a:p>
            <a:endParaRPr lang="en-US" sz="2300" dirty="0">
              <a:latin typeface="Alexandria" charset="0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en-US" sz="2000" dirty="0">
                <a:latin typeface="Alexandria" charset="0"/>
                <a:cs typeface="Alexandria" charset="0"/>
              </a:rPr>
              <a:t>Two numbers are coprime if their GCD (Greatest Common Divisor) = 1.</a:t>
            </a:r>
            <a:br>
              <a:rPr lang="en-US" sz="2000" dirty="0">
                <a:latin typeface="Alexandria" charset="0"/>
                <a:cs typeface="Alexandria" charset="0"/>
              </a:rPr>
            </a:br>
            <a:r>
              <a:rPr lang="en-US" sz="2000" dirty="0">
                <a:latin typeface="Alexandria" charset="0"/>
                <a:cs typeface="Alexandria" charset="0"/>
              </a:rPr>
              <a:t>Meaning: they share no common factors except 1.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7814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0924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64733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Step 4 – Choose Public Exponent 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5791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1915182"/>
            <a:ext cx="10541000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Choose an integer e such that: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• 1 &lt; e &lt; </a:t>
            </a:r>
            <a:r>
              <a:rPr lang="el-GR" sz="2200" dirty="0">
                <a:latin typeface="Alexandria" charset="0"/>
              </a:rPr>
              <a:t>φ(</a:t>
            </a:r>
            <a:r>
              <a:rPr lang="en-US" sz="2200" dirty="0">
                <a:latin typeface="Alexandria" charset="0"/>
              </a:rPr>
              <a:t>n)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• </a:t>
            </a:r>
            <a:r>
              <a:rPr lang="en-US" sz="2200" dirty="0" err="1">
                <a:latin typeface="Alexandria" charset="0"/>
              </a:rPr>
              <a:t>gcd</a:t>
            </a:r>
            <a:r>
              <a:rPr lang="en-US" sz="2200" dirty="0">
                <a:latin typeface="Alexandria" charset="0"/>
              </a:rPr>
              <a:t>(e, </a:t>
            </a:r>
            <a:r>
              <a:rPr lang="el-GR" sz="2200" dirty="0">
                <a:latin typeface="Alexandria" charset="0"/>
              </a:rPr>
              <a:t>φ(</a:t>
            </a:r>
            <a:r>
              <a:rPr lang="en-US" sz="2200" dirty="0">
                <a:latin typeface="Alexandria" charset="0"/>
              </a:rPr>
              <a:t>n)) = 1 (meaning e and </a:t>
            </a:r>
            <a:r>
              <a:rPr lang="el-GR" sz="2200" dirty="0">
                <a:latin typeface="Alexandria" charset="0"/>
              </a:rPr>
              <a:t>φ(</a:t>
            </a:r>
            <a:r>
              <a:rPr lang="en-US" sz="2200" dirty="0">
                <a:latin typeface="Alexandria" charset="0"/>
              </a:rPr>
              <a:t>n) share no common factors)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Common secure values: 65537, 17, or 3 (65537 is the standard).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Example:</a:t>
            </a:r>
            <a:br>
              <a:rPr lang="en-US" sz="2200" dirty="0">
                <a:latin typeface="Alexandria" charset="0"/>
              </a:rPr>
            </a:br>
            <a:r>
              <a:rPr lang="el-GR" sz="2200" dirty="0">
                <a:latin typeface="Alexandria" charset="0"/>
              </a:rPr>
              <a:t>φ(</a:t>
            </a:r>
            <a:r>
              <a:rPr lang="en-US" sz="2200" dirty="0">
                <a:latin typeface="Alexandria" charset="0"/>
              </a:rPr>
              <a:t>n) = 160 → choose e = 7 (since </a:t>
            </a:r>
            <a:r>
              <a:rPr lang="en-US" sz="2200" dirty="0" err="1">
                <a:latin typeface="Alexandria" charset="0"/>
              </a:rPr>
              <a:t>gcd</a:t>
            </a:r>
            <a:r>
              <a:rPr lang="en-US" sz="2200" dirty="0">
                <a:latin typeface="Alexandria" charset="0"/>
              </a:rPr>
              <a:t>(7,160) = 1)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8425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7944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Step 5 – Compute Private Key d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82378"/>
            <a:ext cx="105410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  <a:cs typeface="Alexandria" charset="0"/>
              </a:rPr>
              <a:t>Compute d so that:</a:t>
            </a:r>
            <a:br>
              <a:rPr lang="en-US" sz="2200" dirty="0">
                <a:latin typeface="Alexandria" charset="0"/>
                <a:cs typeface="Alexandria" charset="0"/>
              </a:rPr>
            </a:br>
            <a:r>
              <a:rPr lang="en-US" sz="2200" dirty="0">
                <a:latin typeface="Alexandria" charset="0"/>
                <a:cs typeface="Alexandria" charset="0"/>
              </a:rPr>
              <a:t>(d × e) mod </a:t>
            </a:r>
            <a:r>
              <a:rPr lang="el-GR" sz="2200" dirty="0">
                <a:latin typeface="Alexandria" charset="0"/>
                <a:cs typeface="Alexandria" charset="0"/>
              </a:rPr>
              <a:t>φ(</a:t>
            </a:r>
            <a:r>
              <a:rPr lang="en-US" sz="2200" dirty="0">
                <a:latin typeface="Alexandria" charset="0"/>
                <a:cs typeface="Alexandria" charset="0"/>
              </a:rPr>
              <a:t>n) = 1</a:t>
            </a:r>
            <a:br>
              <a:rPr lang="en-US" sz="2200" dirty="0">
                <a:latin typeface="Alexandria" charset="0"/>
                <a:cs typeface="Alexandria" charset="0"/>
              </a:rPr>
            </a:br>
            <a:r>
              <a:rPr lang="en-US" sz="2200" dirty="0">
                <a:latin typeface="Alexandria" charset="0"/>
                <a:cs typeface="Alexandria" charset="0"/>
              </a:rPr>
              <a:t>Meaning: d is the modular inverse of e.</a:t>
            </a:r>
          </a:p>
          <a:p>
            <a:endParaRPr lang="en-US" sz="2200" dirty="0">
              <a:latin typeface="Alexandria" charset="0"/>
              <a:cs typeface="Alexandria" charset="0"/>
            </a:endParaRPr>
          </a:p>
          <a:p>
            <a:r>
              <a:rPr lang="en-US" sz="2200" dirty="0">
                <a:latin typeface="Alexandria" charset="0"/>
                <a:cs typeface="Alexandria" charset="0"/>
              </a:rPr>
              <a:t>Example:</a:t>
            </a:r>
            <a:br>
              <a:rPr lang="en-US" sz="2200" dirty="0">
                <a:latin typeface="Alexandria" charset="0"/>
                <a:cs typeface="Alexandria" charset="0"/>
              </a:rPr>
            </a:br>
            <a:r>
              <a:rPr lang="en-US" sz="2200" dirty="0">
                <a:latin typeface="Alexandria" charset="0"/>
                <a:cs typeface="Alexandria" charset="0"/>
              </a:rPr>
              <a:t>e = 7, </a:t>
            </a:r>
            <a:r>
              <a:rPr lang="el-GR" sz="2200" dirty="0">
                <a:latin typeface="Alexandria" charset="0"/>
                <a:cs typeface="Alexandria" charset="0"/>
              </a:rPr>
              <a:t>φ(</a:t>
            </a:r>
            <a:r>
              <a:rPr lang="en-US" sz="2200" dirty="0">
                <a:latin typeface="Alexandria" charset="0"/>
                <a:cs typeface="Alexandria" charset="0"/>
              </a:rPr>
              <a:t>n) = 160</a:t>
            </a:r>
            <a:br>
              <a:rPr lang="en-US" sz="2200" dirty="0">
                <a:latin typeface="Alexandria" charset="0"/>
                <a:cs typeface="Alexandria" charset="0"/>
              </a:rPr>
            </a:br>
            <a:r>
              <a:rPr lang="en-US" sz="2200" dirty="0">
                <a:latin typeface="Alexandria" charset="0"/>
                <a:cs typeface="Alexandria" charset="0"/>
              </a:rPr>
              <a:t>Find d such that (d × 7) mod 160 = 1 → d = 23</a:t>
            </a:r>
          </a:p>
          <a:p>
            <a:endParaRPr lang="en-US" sz="2200" dirty="0">
              <a:latin typeface="Alexandria" charset="0"/>
              <a:cs typeface="Alexandria" charset="0"/>
            </a:endParaRPr>
          </a:p>
          <a:p>
            <a:r>
              <a:rPr lang="en-US" sz="2200" dirty="0">
                <a:latin typeface="Alexandria" charset="0"/>
                <a:cs typeface="Alexandria" charset="0"/>
              </a:rPr>
              <a:t>Now keys are:</a:t>
            </a:r>
            <a:br>
              <a:rPr lang="en-US" sz="2200" dirty="0">
                <a:latin typeface="Alexandria" charset="0"/>
                <a:cs typeface="Alexandria" charset="0"/>
              </a:rPr>
            </a:br>
            <a:r>
              <a:rPr lang="en-US" sz="2200" dirty="0">
                <a:latin typeface="Alexandria" charset="0"/>
                <a:cs typeface="Alexandria" charset="0"/>
              </a:rPr>
              <a:t>• Public Key: (e=7, n=187)</a:t>
            </a:r>
            <a:br>
              <a:rPr lang="en-US" sz="2200" dirty="0">
                <a:latin typeface="Alexandria" charset="0"/>
                <a:cs typeface="Alexandria" charset="0"/>
              </a:rPr>
            </a:br>
            <a:r>
              <a:rPr lang="en-US" sz="2200" dirty="0">
                <a:latin typeface="Alexandria" charset="0"/>
                <a:cs typeface="Alexandria" charset="0"/>
              </a:rPr>
              <a:t>• Private Key: (d=23, n=187)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552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655977"/>
            <a:ext cx="68996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Summary of RSA Key Generation (Example)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C6427EB-FD38-1D49-916E-1419EBD382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4024504"/>
              </p:ext>
            </p:extLst>
          </p:nvPr>
        </p:nvGraphicFramePr>
        <p:xfrm>
          <a:off x="1408215" y="2058783"/>
          <a:ext cx="8426426" cy="2194560"/>
        </p:xfrm>
        <a:graphic>
          <a:graphicData uri="http://schemas.openxmlformats.org/drawingml/2006/table">
            <a:tbl>
              <a:tblPr/>
              <a:tblGrid>
                <a:gridCol w="4213213">
                  <a:extLst>
                    <a:ext uri="{9D8B030D-6E8A-4147-A177-3AD203B41FA5}">
                      <a16:colId xmlns:a16="http://schemas.microsoft.com/office/drawing/2014/main" val="1817057509"/>
                    </a:ext>
                  </a:extLst>
                </a:gridCol>
                <a:gridCol w="4213213">
                  <a:extLst>
                    <a:ext uri="{9D8B030D-6E8A-4147-A177-3AD203B41FA5}">
                      <a16:colId xmlns:a16="http://schemas.microsoft.com/office/drawing/2014/main" val="308014242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b="1" dirty="0"/>
                        <a:t>Value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Meaning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453830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p = 17, q = 11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Secret primes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7098826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n = 187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Public (used for encryption/decryption)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2834431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l-GR"/>
                        <a:t>φ(</a:t>
                      </a:r>
                      <a:r>
                        <a:rPr lang="en-US"/>
                        <a:t>n) = 160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Used for key calculations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4572715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e = 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Public exponent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85471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d = 23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Private exponent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99873350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4769AD2B-69D4-AB41-A69F-25E7FCAC97B1}"/>
              </a:ext>
            </a:extLst>
          </p:cNvPr>
          <p:cNvSpPr txBox="1"/>
          <p:nvPr/>
        </p:nvSpPr>
        <p:spPr>
          <a:xfrm>
            <a:off x="753140" y="4819783"/>
            <a:ext cx="10541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  <a:cs typeface="Alexandria" charset="0"/>
              </a:rPr>
              <a:t>Public Key = (7, 187)</a:t>
            </a:r>
            <a:br>
              <a:rPr lang="en-US" sz="2400" dirty="0">
                <a:latin typeface="Alexandria" charset="0"/>
                <a:cs typeface="Alexandria" charset="0"/>
              </a:rPr>
            </a:br>
            <a:r>
              <a:rPr lang="en-US" sz="2400" dirty="0">
                <a:latin typeface="Alexandria" charset="0"/>
                <a:cs typeface="Alexandria" charset="0"/>
              </a:rPr>
              <a:t>Private Key = (23, 187)</a:t>
            </a:r>
            <a:endParaRPr lang="en-US" sz="2000" b="1" dirty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65110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6899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RSA Encryption (How It Works)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744074"/>
            <a:ext cx="10541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  <a:cs typeface="Alexandria" charset="0"/>
              </a:rPr>
              <a:t>Sender encrypts message M using recipient’s public key (e, n):</a:t>
            </a:r>
            <a:br>
              <a:rPr lang="en-US" sz="2200" dirty="0">
                <a:latin typeface="Alexandria" charset="0"/>
                <a:cs typeface="Alexandria" charset="0"/>
              </a:rPr>
            </a:br>
            <a:r>
              <a:rPr lang="en-US" sz="2200" dirty="0">
                <a:latin typeface="Alexandria" charset="0"/>
                <a:cs typeface="Alexandria" charset="0"/>
              </a:rPr>
              <a:t>Formula:</a:t>
            </a:r>
            <a:br>
              <a:rPr lang="en-US" sz="2200" dirty="0">
                <a:latin typeface="Alexandria" charset="0"/>
                <a:cs typeface="Alexandria" charset="0"/>
              </a:rPr>
            </a:br>
            <a:r>
              <a:rPr lang="en-US" sz="2200" b="1" dirty="0">
                <a:latin typeface="Alexandria" charset="0"/>
                <a:cs typeface="Alexandria" charset="0"/>
              </a:rPr>
              <a:t>C = </a:t>
            </a:r>
            <a:r>
              <a:rPr lang="en-US" sz="2200" b="1" dirty="0" err="1">
                <a:latin typeface="Alexandria" charset="0"/>
                <a:cs typeface="Alexandria" charset="0"/>
              </a:rPr>
              <a:t>M^e</a:t>
            </a:r>
            <a:r>
              <a:rPr lang="en-US" sz="2200" b="1" dirty="0">
                <a:latin typeface="Alexandria" charset="0"/>
                <a:cs typeface="Alexandria" charset="0"/>
              </a:rPr>
              <a:t> mod n</a:t>
            </a:r>
          </a:p>
          <a:p>
            <a:r>
              <a:rPr lang="en-US" sz="2200" dirty="0">
                <a:latin typeface="Alexandria" charset="0"/>
                <a:cs typeface="Alexandria" charset="0"/>
              </a:rPr>
              <a:t>Where:</a:t>
            </a:r>
            <a:br>
              <a:rPr lang="en-US" sz="2200" dirty="0">
                <a:latin typeface="Alexandria" charset="0"/>
                <a:cs typeface="Alexandria" charset="0"/>
              </a:rPr>
            </a:br>
            <a:r>
              <a:rPr lang="en-US" sz="2200" dirty="0">
                <a:latin typeface="Alexandria" charset="0"/>
                <a:cs typeface="Alexandria" charset="0"/>
              </a:rPr>
              <a:t>M = plaintext (as a number)</a:t>
            </a:r>
            <a:br>
              <a:rPr lang="en-US" sz="2200" dirty="0">
                <a:latin typeface="Alexandria" charset="0"/>
                <a:cs typeface="Alexandria" charset="0"/>
              </a:rPr>
            </a:br>
            <a:r>
              <a:rPr lang="en-US" sz="2200" dirty="0">
                <a:latin typeface="Alexandria" charset="0"/>
                <a:cs typeface="Alexandria" charset="0"/>
              </a:rPr>
              <a:t>C = ciphertext</a:t>
            </a:r>
          </a:p>
          <a:p>
            <a:endParaRPr lang="en-US" sz="2200" dirty="0">
              <a:latin typeface="Alexandria" charset="0"/>
              <a:cs typeface="Alexandria" charset="0"/>
            </a:endParaRPr>
          </a:p>
          <a:p>
            <a:r>
              <a:rPr lang="en-US" sz="2200" dirty="0">
                <a:latin typeface="Alexandria" charset="0"/>
                <a:cs typeface="Alexandria" charset="0"/>
              </a:rPr>
              <a:t>Only the receiver with private key can decrypt it.</a:t>
            </a:r>
          </a:p>
          <a:p>
            <a:r>
              <a:rPr lang="en-US" sz="2200" dirty="0">
                <a:latin typeface="Alexandria" charset="0"/>
                <a:cs typeface="Alexandria" charset="0"/>
              </a:rPr>
              <a:t>Example (using previous keys, Public Key = (7, 187)):</a:t>
            </a:r>
            <a:br>
              <a:rPr lang="en-US" sz="2200" dirty="0">
                <a:latin typeface="Alexandria" charset="0"/>
                <a:cs typeface="Alexandria" charset="0"/>
              </a:rPr>
            </a:br>
            <a:r>
              <a:rPr lang="en-US" sz="2200" dirty="0">
                <a:latin typeface="Alexandria" charset="0"/>
                <a:cs typeface="Alexandria" charset="0"/>
              </a:rPr>
              <a:t>M = 5</a:t>
            </a:r>
            <a:br>
              <a:rPr lang="en-US" sz="2200" dirty="0">
                <a:latin typeface="Alexandria" charset="0"/>
                <a:cs typeface="Alexandria" charset="0"/>
              </a:rPr>
            </a:br>
            <a:r>
              <a:rPr lang="en-US" sz="2200" dirty="0">
                <a:latin typeface="Alexandria" charset="0"/>
                <a:cs typeface="Alexandria" charset="0"/>
              </a:rPr>
              <a:t>C = 5^7 mod 187 = 78</a:t>
            </a:r>
            <a:br>
              <a:rPr lang="en-US" sz="2200" dirty="0">
                <a:latin typeface="Alexandria" charset="0"/>
                <a:cs typeface="Alexandria" charset="0"/>
              </a:rPr>
            </a:br>
            <a:r>
              <a:rPr lang="en-US" sz="2200" dirty="0">
                <a:latin typeface="Alexandria" charset="0"/>
                <a:cs typeface="Alexandria" charset="0"/>
              </a:rPr>
              <a:t>Encrypted message = 78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8897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RSA Decryption (How It Works)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ABCF4C4-CB32-394D-B494-0D586939FA58}"/>
              </a:ext>
            </a:extLst>
          </p:cNvPr>
          <p:cNvSpPr txBox="1"/>
          <p:nvPr/>
        </p:nvSpPr>
        <p:spPr>
          <a:xfrm>
            <a:off x="889000" y="2107530"/>
            <a:ext cx="10541000" cy="3956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Receiver decrypts ciphertext C using private key (d, n):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Formula:</a:t>
            </a:r>
            <a:br>
              <a:rPr lang="en-US" sz="2200" dirty="0">
                <a:latin typeface="Alexandria" charset="0"/>
              </a:rPr>
            </a:br>
            <a:r>
              <a:rPr lang="en-US" sz="2200" b="1" dirty="0">
                <a:latin typeface="Alexandria" charset="0"/>
              </a:rPr>
              <a:t>M = </a:t>
            </a:r>
            <a:r>
              <a:rPr lang="en-US" sz="2200" b="1" dirty="0" err="1">
                <a:latin typeface="Alexandria" charset="0"/>
              </a:rPr>
              <a:t>C^d</a:t>
            </a:r>
            <a:r>
              <a:rPr lang="en-US" sz="2200" b="1" dirty="0">
                <a:latin typeface="Alexandria" charset="0"/>
              </a:rPr>
              <a:t> mod n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200" dirty="0"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latin typeface="Alexandria" charset="0"/>
              </a:rPr>
              <a:t>Example: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latin typeface="Alexandria" charset="0"/>
                <a:cs typeface="Alexandria" charset="0"/>
              </a:rPr>
              <a:t>using previous keys: </a:t>
            </a:r>
            <a:r>
              <a:rPr lang="en-US" sz="2200" dirty="0">
                <a:latin typeface="Alexandria" charset="0"/>
              </a:rPr>
              <a:t>Private Key = (23, 187)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C = 78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M = 78^23 mod 187 = 5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Recovered plaintext = 5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Wingdings" pitchFamily="2" charset="2"/>
              <a:buChar char="v"/>
            </a:pPr>
            <a:r>
              <a:rPr lang="en-US" sz="2000" dirty="0">
                <a:latin typeface="Alexandria" charset="0"/>
              </a:rPr>
              <a:t>RSA never computes the full power directly — it uses modular exponentiation, reducing the value at each step to stay within the modulus.</a:t>
            </a:r>
          </a:p>
        </p:txBody>
      </p:sp>
    </p:spTree>
    <p:extLst>
      <p:ext uri="{BB962C8B-B14F-4D97-AF65-F5344CB8AC3E}">
        <p14:creationId xmlns:p14="http://schemas.microsoft.com/office/powerpoint/2010/main" val="20632825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RSA Decryption (How It Works)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ABCF4C4-CB32-394D-B494-0D586939FA58}"/>
              </a:ext>
            </a:extLst>
          </p:cNvPr>
          <p:cNvSpPr txBox="1"/>
          <p:nvPr/>
        </p:nvSpPr>
        <p:spPr>
          <a:xfrm>
            <a:off x="681889" y="4815105"/>
            <a:ext cx="10541000" cy="1179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 sender uses the public key to encrypt the message.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 message is transmitted over the channel in encrypted form.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 receiver uses the private key to decrypt and recover the original text.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DAAFDEE-73F2-914B-9915-D70B857741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5920" y="1820392"/>
            <a:ext cx="7234712" cy="2817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4018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2112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6899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Why RSA Works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9789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99358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RSA works because of a special math relationship between the public key (e) and the private key (d) – </a:t>
            </a:r>
            <a:r>
              <a:rPr lang="en-US" sz="2000" dirty="0">
                <a:latin typeface="Alexandria" charset="0"/>
              </a:rPr>
              <a:t>properties of modular arithmetic and Euler’s Theorem.</a:t>
            </a:r>
            <a:endParaRPr lang="en-US" sz="2000" dirty="0">
              <a:latin typeface="Alexandria" charset="0"/>
              <a:cs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When we generate the keys, we choose e and d so that they undo each other under mod </a:t>
            </a:r>
            <a:r>
              <a:rPr lang="el-GR" sz="2000" dirty="0">
                <a:latin typeface="Alexandria" charset="0"/>
                <a:cs typeface="Alexandria" charset="0"/>
              </a:rPr>
              <a:t>φ(</a:t>
            </a:r>
            <a:r>
              <a:rPr lang="en-US" sz="2000" dirty="0">
                <a:latin typeface="Alexandria" charset="0"/>
                <a:cs typeface="Alexandria" charset="0"/>
              </a:rPr>
              <a:t>n).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This means: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Encryption with e can be reversed only by decryption with d, and vice-versa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This is based on Euler’s Theorem, which ensures:</a:t>
            </a:r>
          </a:p>
          <a:p>
            <a:r>
              <a:rPr lang="en-US" sz="2000" dirty="0"/>
              <a:t>	</a:t>
            </a:r>
            <a:r>
              <a:rPr lang="en-US" sz="2000" b="1" dirty="0"/>
              <a:t>M</a:t>
            </a:r>
            <a:r>
              <a:rPr lang="en-US" sz="2000" b="1" baseline="30000" dirty="0"/>
              <a:t>(</a:t>
            </a:r>
            <a:r>
              <a:rPr lang="en-US" sz="2000" b="1" baseline="30000" dirty="0" err="1"/>
              <a:t>e×d</a:t>
            </a:r>
            <a:r>
              <a:rPr lang="en-US" sz="2000" b="1" baseline="30000" dirty="0"/>
              <a:t>) </a:t>
            </a:r>
            <a:r>
              <a:rPr lang="en-US" sz="2000" b="1" dirty="0"/>
              <a:t>mod n = M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So when we: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1.Encrypt a message M using the public key (e):   </a:t>
            </a:r>
            <a:r>
              <a:rPr lang="en-US" sz="2000" b="1" dirty="0"/>
              <a:t>C = M</a:t>
            </a:r>
            <a:r>
              <a:rPr lang="en-US" sz="2000" b="1" baseline="30000" dirty="0"/>
              <a:t>e </a:t>
            </a:r>
            <a:r>
              <a:rPr lang="en-US" sz="2000" b="1" dirty="0"/>
              <a:t>mod n</a:t>
            </a:r>
            <a:endParaRPr lang="en-US" sz="2000" b="1" dirty="0">
              <a:latin typeface="Alexandria" charset="0"/>
              <a:cs typeface="Alexandria" charset="0"/>
            </a:endParaRPr>
          </a:p>
          <a:p>
            <a:r>
              <a:rPr lang="en-US" sz="2000" dirty="0">
                <a:latin typeface="Alexandria" charset="0"/>
                <a:cs typeface="Alexandria" charset="0"/>
              </a:rPr>
              <a:t>2. Decrypt using the private key (d): M = C</a:t>
            </a:r>
            <a:r>
              <a:rPr lang="en-US" sz="2000" baseline="30000" dirty="0">
                <a:latin typeface="Alexandria" charset="0"/>
                <a:cs typeface="Alexandria" charset="0"/>
              </a:rPr>
              <a:t>d</a:t>
            </a:r>
            <a:r>
              <a:rPr lang="en-US" sz="2000" dirty="0">
                <a:latin typeface="Alexandria" charset="0"/>
                <a:cs typeface="Alexandria" charset="0"/>
              </a:rPr>
              <a:t> mod n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dirty="0"/>
              <a:t>Then we get back the original message.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7209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2604" y="979327"/>
            <a:ext cx="72395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RSA in Real-World Communication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9289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34114"/>
            <a:ext cx="10541000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RSA is widely used to establish secure communication channels, especially during key exchange.</a:t>
            </a:r>
            <a:br>
              <a:rPr lang="en-US" sz="2200" dirty="0">
                <a:latin typeface="Alexandria" charset="0"/>
              </a:rPr>
            </a:br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Examples where RSA is used behind the scenes: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• Browser connecting to HTTPS website (TLS handshake — Setup process of HTTPS to establish a secure connection.)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• Secure email protocols (PGP, S/MIME — Both use RSA to secure email messages and verify the identity of the sender.)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• VPN authentication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• Digital certificates and signatures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RSA often encrypts only </a:t>
            </a:r>
            <a:r>
              <a:rPr lang="en-US" sz="2200" b="1" dirty="0">
                <a:latin typeface="Alexandria" charset="0"/>
              </a:rPr>
              <a:t>the symmetric key</a:t>
            </a:r>
            <a:r>
              <a:rPr lang="en-US" sz="2200" dirty="0">
                <a:latin typeface="Alexandria" charset="0"/>
              </a:rPr>
              <a:t>, not entire data, because RSA is slower.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6654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21981" y="1038700"/>
            <a:ext cx="648834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RSA for Digital Signatures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6914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51080" y="1991233"/>
            <a:ext cx="9380451" cy="3171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RSA for Digital Signatures RSA is used not only for encryption but also for authenticating the sender. 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200" b="1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Digital Signature Process: 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Sender signs a message by encrypting a hash (A digital fingerprint of data, used for security) with their private key. 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Receiver verifies by decrypting with the public key. 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Proves authenticity, integrity, and non-repudiation.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732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501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21981" y="789323"/>
            <a:ext cx="6488347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Encryption vs Digital Signature (Key Difference)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8601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3678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30433" y="1848082"/>
            <a:ext cx="1054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For RSA Encryption (Confidentiality):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A5FB6EA-9D5C-C740-85AE-571DC6BDAB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8365319"/>
              </p:ext>
            </p:extLst>
          </p:nvPr>
        </p:nvGraphicFramePr>
        <p:xfrm>
          <a:off x="1040080" y="2455413"/>
          <a:ext cx="9232074" cy="1645920"/>
        </p:xfrm>
        <a:graphic>
          <a:graphicData uri="http://schemas.openxmlformats.org/drawingml/2006/table">
            <a:tbl>
              <a:tblPr/>
              <a:tblGrid>
                <a:gridCol w="3077358">
                  <a:extLst>
                    <a:ext uri="{9D8B030D-6E8A-4147-A177-3AD203B41FA5}">
                      <a16:colId xmlns:a16="http://schemas.microsoft.com/office/drawing/2014/main" val="1676248338"/>
                    </a:ext>
                  </a:extLst>
                </a:gridCol>
                <a:gridCol w="3077358">
                  <a:extLst>
                    <a:ext uri="{9D8B030D-6E8A-4147-A177-3AD203B41FA5}">
                      <a16:colId xmlns:a16="http://schemas.microsoft.com/office/drawing/2014/main" val="2093070010"/>
                    </a:ext>
                  </a:extLst>
                </a:gridCol>
                <a:gridCol w="3077358">
                  <a:extLst>
                    <a:ext uri="{9D8B030D-6E8A-4147-A177-3AD203B41FA5}">
                      <a16:colId xmlns:a16="http://schemas.microsoft.com/office/drawing/2014/main" val="333379189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/>
                        <a:t>Action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Key Used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Why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676738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Encrypt message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/>
                        <a:t>Public Key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Anyone can lock a message for the owner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7862530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Decrypt message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/>
                        <a:t>Private Key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Only the owner can unlock and read it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0493617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70BA059C-C543-554B-B364-1A30AA7F9557}"/>
              </a:ext>
            </a:extLst>
          </p:cNvPr>
          <p:cNvSpPr txBox="1"/>
          <p:nvPr/>
        </p:nvSpPr>
        <p:spPr>
          <a:xfrm>
            <a:off x="785950" y="4601174"/>
            <a:ext cx="10541000" cy="1054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So here the analogy is: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Public key = lock</a:t>
            </a:r>
            <a:br>
              <a:rPr lang="en-US" sz="20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Private key = unlock</a:t>
            </a:r>
          </a:p>
        </p:txBody>
      </p:sp>
    </p:spTree>
    <p:extLst>
      <p:ext uri="{BB962C8B-B14F-4D97-AF65-F5344CB8AC3E}">
        <p14:creationId xmlns:p14="http://schemas.microsoft.com/office/powerpoint/2010/main" val="31400934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042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5648" y="686561"/>
            <a:ext cx="71657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Encryption vs Digital Signature (Key Difference)</a:t>
            </a:r>
            <a:endParaRPr lang="en-US" sz="3200" dirty="0">
              <a:solidFill>
                <a:prstClr val="black"/>
              </a:solidFill>
              <a:latin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8641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91587"/>
            <a:ext cx="10541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For RSA Digital Signature (Authenticity &amp; Integrity):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52699F1-0A08-6F48-A758-D53DE04EC8DD}"/>
              </a:ext>
            </a:extLst>
          </p:cNvPr>
          <p:cNvSpPr txBox="1"/>
          <p:nvPr/>
        </p:nvSpPr>
        <p:spPr>
          <a:xfrm>
            <a:off x="780145" y="3901537"/>
            <a:ext cx="10541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Digital Signatures Work in Reverse: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The private key signs (locks the identity proof)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The public key verifies (unlocks and checks it)</a:t>
            </a:r>
          </a:p>
          <a:p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This ensures: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Authenticity – only the owner could have signed it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Integrity – if message changes, signature becomes invalid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Non-repudiation – sender cannot deny sending it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673F798-EABC-F044-AF9F-AB631820E4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5291805"/>
              </p:ext>
            </p:extLst>
          </p:nvPr>
        </p:nvGraphicFramePr>
        <p:xfrm>
          <a:off x="1243280" y="2456122"/>
          <a:ext cx="9255825" cy="1371600"/>
        </p:xfrm>
        <a:graphic>
          <a:graphicData uri="http://schemas.openxmlformats.org/drawingml/2006/table">
            <a:tbl>
              <a:tblPr/>
              <a:tblGrid>
                <a:gridCol w="3085275">
                  <a:extLst>
                    <a:ext uri="{9D8B030D-6E8A-4147-A177-3AD203B41FA5}">
                      <a16:colId xmlns:a16="http://schemas.microsoft.com/office/drawing/2014/main" val="2501080458"/>
                    </a:ext>
                  </a:extLst>
                </a:gridCol>
                <a:gridCol w="3085275">
                  <a:extLst>
                    <a:ext uri="{9D8B030D-6E8A-4147-A177-3AD203B41FA5}">
                      <a16:colId xmlns:a16="http://schemas.microsoft.com/office/drawing/2014/main" val="1949958801"/>
                    </a:ext>
                  </a:extLst>
                </a:gridCol>
                <a:gridCol w="3085275">
                  <a:extLst>
                    <a:ext uri="{9D8B030D-6E8A-4147-A177-3AD203B41FA5}">
                      <a16:colId xmlns:a16="http://schemas.microsoft.com/office/drawing/2014/main" val="39193903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/>
                        <a:t>Action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Key Used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Why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604293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“Sign” (encrypt the hash)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Private Key</a:t>
                      </a:r>
                      <a:endParaRPr 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Proves the sender is the owner of the private key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583097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Verify signature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/>
                        <a:t>Public Key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Anyone can verify authenticity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89894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64591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042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5648" y="1030944"/>
            <a:ext cx="7165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Strengths of RSA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641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10339"/>
            <a:ext cx="105410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RSA is popular due to several advantages: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Enables secure communication without prior key sharing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Provides confidentiality + authentication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Mature and well-studied algorithm since 1977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Widely supported in protocols, software, and hardware</a:t>
            </a:r>
          </a:p>
          <a:p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RSA revolutionized cryptography by making secure communication possible between strangers </a:t>
            </a:r>
            <a:r>
              <a:rPr lang="en-US" sz="2200" dirty="0">
                <a:latin typeface="Alexandria" charset="0"/>
              </a:rPr>
              <a:t>— 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because RSA allows secure communication without needing to share a secret key first, making it safe for strangers to communicate.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6645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274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Weaknesses &amp; Risks of RSA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86419"/>
            <a:ext cx="10541000" cy="30080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RSA has limitations and vulnerabilities:</a:t>
            </a:r>
            <a:br>
              <a:rPr lang="en-US" sz="24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• Slow performance – inefficient for encrypting large data</a:t>
            </a:r>
            <a:br>
              <a:rPr lang="en-US" sz="24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• Security depends on key size; small keys can be broken</a:t>
            </a:r>
            <a:br>
              <a:rPr lang="en-US" sz="24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• Vulnerable to side-channel attacks (timing, power analysis)</a:t>
            </a:r>
            <a:br>
              <a:rPr lang="en-US" sz="24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• Requires high-quality random prime numbers</a:t>
            </a:r>
            <a:br>
              <a:rPr lang="en-US" sz="24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• If p and q leak → entire system collapses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4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Modern systems combine RSA + symmetric keys for efficiency.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6746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274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RSA Key Sizes &amp; Security Levels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A78B702-591B-5741-93C0-70FBDDC55ED3}"/>
              </a:ext>
            </a:extLst>
          </p:cNvPr>
          <p:cNvSpPr txBox="1"/>
          <p:nvPr/>
        </p:nvSpPr>
        <p:spPr>
          <a:xfrm>
            <a:off x="889000" y="2338120"/>
            <a:ext cx="10541000" cy="3042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RSA security increases with key size. Today, 2048-bit RSA is considered the minimum secure size. Governments &amp; banking often use 3072-bit or 4096-bit keys.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200" b="1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1024-bit RSA 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– Considered not secure today; used only in legacy systems.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2048-bit RSA 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– Provides strong security and is the current standard for most secure applications.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3072–4096-bit RSA 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– Offers very strong protection, typically used in high-security environments such as banks and government systems.</a:t>
            </a:r>
          </a:p>
        </p:txBody>
      </p:sp>
    </p:spTree>
    <p:extLst>
      <p:ext uri="{BB962C8B-B14F-4D97-AF65-F5344CB8AC3E}">
        <p14:creationId xmlns:p14="http://schemas.microsoft.com/office/powerpoint/2010/main" val="35741812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4398" y="662813"/>
            <a:ext cx="69993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Why RSA Must Use Large Prime Numbers?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66213"/>
            <a:ext cx="105410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If p and q are small or predictable, attackers can factor n easily.</a:t>
            </a:r>
            <a:br>
              <a:rPr lang="en-US" sz="2200" dirty="0">
                <a:latin typeface="Alexandria" charset="0"/>
              </a:rPr>
            </a:br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Secure RSA primes must be: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• Hundreds of digits long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• Randomly generated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• Not mathematically related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Modern RSA uses primes of ~300 digits each to prevent factorization attacks.</a:t>
            </a:r>
          </a:p>
          <a:p>
            <a:endParaRPr lang="en-US" sz="22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388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4398" y="995320"/>
            <a:ext cx="69993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Common Attacks on RSA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5586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Attackers try to break RSA by: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Factoring n</a:t>
            </a:r>
            <a:r>
              <a:rPr lang="en-US" sz="2000" dirty="0">
                <a:latin typeface="Alexandria" charset="0"/>
              </a:rPr>
              <a:t> — the most direct attack: if an attacker factors n=</a:t>
            </a:r>
            <a:r>
              <a:rPr lang="en-US" sz="2000" dirty="0" err="1">
                <a:latin typeface="Alexandria" charset="0"/>
              </a:rPr>
              <a:t>p×q</a:t>
            </a:r>
            <a:r>
              <a:rPr lang="en-US" sz="2000" dirty="0">
                <a:latin typeface="Alexandria" charset="0"/>
              </a:rPr>
              <a:t> they can compute </a:t>
            </a:r>
            <a:r>
              <a:rPr lang="el-GR" sz="2000" dirty="0">
                <a:latin typeface="Alexandria" charset="0"/>
              </a:rPr>
              <a:t>φ(</a:t>
            </a:r>
            <a:r>
              <a:rPr lang="en-US" sz="2000" dirty="0">
                <a:latin typeface="Alexandria" charset="0"/>
              </a:rPr>
              <a:t>n) and recover the private key.</a:t>
            </a:r>
            <a:br>
              <a:rPr lang="en-US" sz="2000" dirty="0">
                <a:latin typeface="Alexandria" charset="0"/>
              </a:rPr>
            </a:br>
            <a:r>
              <a:rPr lang="en-US" sz="2000" b="1" dirty="0">
                <a:latin typeface="Alexandria" charset="0"/>
              </a:rPr>
              <a:t>Mitigation:</a:t>
            </a:r>
            <a:r>
              <a:rPr lang="en-US" sz="2000" dirty="0">
                <a:latin typeface="Alexandria" charset="0"/>
              </a:rPr>
              <a:t> use sufficiently large primes (≥2048-bit RSA for today’s standards) and strong random prime generation.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Poor key generation (weak or reused primes) </a:t>
            </a:r>
            <a:r>
              <a:rPr lang="en-US" sz="2000" dirty="0">
                <a:latin typeface="Alexandria" charset="0"/>
              </a:rPr>
              <a:t>— predictable, small, or reused primes make factoring or key recovery trivial.</a:t>
            </a:r>
            <a:br>
              <a:rPr lang="en-US" sz="2000" dirty="0">
                <a:latin typeface="Alexandria" charset="0"/>
              </a:rPr>
            </a:br>
            <a:r>
              <a:rPr lang="en-US" sz="2000" b="1" dirty="0">
                <a:latin typeface="Alexandria" charset="0"/>
              </a:rPr>
              <a:t>Mitigation:</a:t>
            </a:r>
            <a:r>
              <a:rPr lang="en-US" sz="2000" dirty="0">
                <a:latin typeface="Alexandria" charset="0"/>
              </a:rPr>
              <a:t> use cryptographically secure Random Number Generators (RNGs), avoid reused primes/keys, and validate primes.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Side-channel attacks </a:t>
            </a:r>
            <a:r>
              <a:rPr lang="en-US" sz="2000" dirty="0">
                <a:latin typeface="Alexandria" charset="0"/>
              </a:rPr>
              <a:t>— attackers measure timing, power consumption, electromagnetic leaks, or cache behavior to infer private key bits.</a:t>
            </a:r>
            <a:br>
              <a:rPr lang="en-US" sz="2000" dirty="0">
                <a:latin typeface="Alexandria" charset="0"/>
              </a:rPr>
            </a:br>
            <a:r>
              <a:rPr lang="en-US" sz="2000" b="1" dirty="0">
                <a:latin typeface="Alexandria" charset="0"/>
              </a:rPr>
              <a:t>Mitigation:</a:t>
            </a:r>
            <a:r>
              <a:rPr lang="en-US" sz="2000" dirty="0">
                <a:latin typeface="Alexandria" charset="0"/>
              </a:rPr>
              <a:t> use constant-time algorithms, blinding (e.g., RSA blinding — adding randomness), hardware countermeasures, and side-channel resistant libraries.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73315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4398" y="995320"/>
            <a:ext cx="69993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Common Attacks on RSA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5586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Chosen-ciphertext attack (CCA): </a:t>
            </a:r>
            <a:r>
              <a:rPr lang="en-US" sz="2000" dirty="0">
                <a:latin typeface="Alexandria" charset="0"/>
              </a:rPr>
              <a:t>the attacker tricks the system into decrypting specially made messages to learn secret information.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Mitigation: </a:t>
            </a:r>
            <a:r>
              <a:rPr lang="en-US" sz="2000" dirty="0">
                <a:latin typeface="Alexandria" charset="0"/>
              </a:rPr>
              <a:t>use safe padding (adding extra bits to a message before encryption to make it safer), like Optimal Asymmetric Encryption Padding method (OAEP) and follow secure RSA rules.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Mathematical/algorithmic attacks (small exponents, low public exponent misuse) </a:t>
            </a:r>
            <a:r>
              <a:rPr lang="en-US" sz="2000" dirty="0">
                <a:latin typeface="Alexandria" charset="0"/>
              </a:rPr>
              <a:t>— using very small public key number (e) or improperly padded messages can enable attacks (e.g., low-exponent broadcast attacks).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Mitigation:</a:t>
            </a:r>
            <a:r>
              <a:rPr lang="en-US" sz="2000" dirty="0">
                <a:latin typeface="Alexandria" charset="0"/>
              </a:rPr>
              <a:t> choose safe exponent values, proper padding, and avoid encrypting identical messages to multiple recipients without padding.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Implementation bugs </a:t>
            </a:r>
            <a:r>
              <a:rPr lang="en-US" sz="2000" dirty="0">
                <a:latin typeface="Alexandria" charset="0"/>
              </a:rPr>
              <a:t>— coding mistakes (incorrect padding checks, error messages) leak info that breaks security.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Mitigation</a:t>
            </a:r>
            <a:r>
              <a:rPr lang="en-US" sz="2000" dirty="0">
                <a:latin typeface="Alexandria" charset="0"/>
              </a:rPr>
              <a:t>: use well-reviewed crypto libraries, follow standards, and perform security audits.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21338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4398" y="995320"/>
            <a:ext cx="69993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Common Attacks on RSA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5586"/>
            <a:ext cx="10541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Fault injection / hardware tampering </a:t>
            </a:r>
            <a:r>
              <a:rPr lang="en-US" sz="2000" dirty="0">
                <a:latin typeface="Alexandria" charset="0"/>
              </a:rPr>
              <a:t>— inducing faults during computation can reveal private key material.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Mitigation:</a:t>
            </a:r>
            <a:r>
              <a:rPr lang="en-US" sz="2000" dirty="0">
                <a:latin typeface="Alexandria" charset="0"/>
              </a:rPr>
              <a:t> detect and handle computation faults, use redundancy and integrity checks.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Quantum attacks (future threat) </a:t>
            </a:r>
            <a:r>
              <a:rPr lang="en-US" sz="2000" dirty="0">
                <a:latin typeface="Alexandria" charset="0"/>
              </a:rPr>
              <a:t>— large-scale quantum computers would break RSA via Shor’s algorithm.</a:t>
            </a:r>
            <a:br>
              <a:rPr lang="en-US" sz="2000" dirty="0">
                <a:latin typeface="Alexandria" charset="0"/>
              </a:rPr>
            </a:br>
            <a:r>
              <a:rPr lang="en-US" sz="2000" b="1" dirty="0">
                <a:latin typeface="Alexandria" charset="0"/>
              </a:rPr>
              <a:t>Mitigation:</a:t>
            </a:r>
            <a:r>
              <a:rPr lang="en-US" sz="2000" dirty="0">
                <a:latin typeface="Alexandria" charset="0"/>
              </a:rPr>
              <a:t> monitor post-quantum crypto developments and plan migration to quantum-resistant algorithms when required.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RSA remains secure if implemented properly.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29689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4398" y="615311"/>
            <a:ext cx="69993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Why We Don’t Encrypt Large Files with RSA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6914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99959"/>
            <a:ext cx="10541000" cy="2877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RSA is computationally heavy and slow for large data.</a:t>
            </a:r>
            <a:br>
              <a:rPr lang="en-US" sz="2300" dirty="0">
                <a:latin typeface="Alexandria" charset="0"/>
              </a:rPr>
            </a:br>
            <a:r>
              <a:rPr lang="en-US" sz="2300" dirty="0">
                <a:latin typeface="Alexandria" charset="0"/>
              </a:rPr>
              <a:t>Instead, real systems use: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RSA to encrypt a symmetric key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Symmetric algorithm (AES) to encrypt the actual data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This is called </a:t>
            </a:r>
            <a:r>
              <a:rPr lang="en-US" sz="2300" b="1" dirty="0">
                <a:latin typeface="Alexandria" charset="0"/>
              </a:rPr>
              <a:t>Hybrid Encryption </a:t>
            </a:r>
            <a:r>
              <a:rPr lang="en-US" sz="2300" dirty="0">
                <a:latin typeface="Alexandria" charset="0"/>
              </a:rPr>
              <a:t>and is used in HTTPS, email security, and secure messaging.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00547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607100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3600" dirty="0">
                <a:solidFill>
                  <a:prstClr val="black"/>
                </a:solidFill>
                <a:latin typeface="Alexandria" charset="0"/>
              </a:rPr>
              <a:t>Hybrid Encryption (RSA + AES)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10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605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993740"/>
            <a:ext cx="10541000" cy="40370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Hybrid encryption combines the strengths of both algorithms: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RSA: Secure key exchange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AES: Fast encryption of large data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Process: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Generate a random AES key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Encrypt AES key using RSA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Send encrypted AES key + encrypted data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This ensures speed and security — commonly used in banking TLS transactions.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2520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06273" y="1019070"/>
            <a:ext cx="700690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RSA in Banking &amp; FinTech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10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030142"/>
            <a:ext cx="10541000" cy="3219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RSA plays a key role in financial cybersecurity: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Secures online banking logins (TLS handshake)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Ensures secure communication between ATM, Point of Sale (POS), and bank servers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Protects digital payment transactions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Used in SWIFT network authentication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Secures API communication in fintech systems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Banks often use RSA with 2048 or 3072-bit keys for regulatory compliance.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66416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0588" y="169822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4526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RSA vs Symmetric Encryption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06448" y="4968125"/>
            <a:ext cx="10541000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dirty="0">
                <a:latin typeface="Alexandria" charset="0"/>
              </a:rPr>
              <a:t>They complement each other, not replace each other.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9DF97AC-CCC6-C441-A9DB-DA2EADE516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6829230"/>
              </p:ext>
            </p:extLst>
          </p:nvPr>
        </p:nvGraphicFramePr>
        <p:xfrm>
          <a:off x="831848" y="2530343"/>
          <a:ext cx="10515600" cy="1828800"/>
        </p:xfrm>
        <a:graphic>
          <a:graphicData uri="http://schemas.openxmlformats.org/drawingml/2006/table">
            <a:tbl>
              <a:tblPr/>
              <a:tblGrid>
                <a:gridCol w="3505200">
                  <a:extLst>
                    <a:ext uri="{9D8B030D-6E8A-4147-A177-3AD203B41FA5}">
                      <a16:colId xmlns:a16="http://schemas.microsoft.com/office/drawing/2014/main" val="1618016852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430148558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42480849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/>
                        <a:t>Feature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RSA (Asymmetric)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AES (Symmetric)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291749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Keys Used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Public &amp; Private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One shared secret key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6987776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Speed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Slower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Very fast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8616382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Use Case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Key exchange, digital signatures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Data encryption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939708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Security Depends 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Factoring large primes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Key size &amp; algorithm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66358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668333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682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When Should RSA Be Used?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147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71471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89928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837647"/>
            <a:ext cx="10541000" cy="3349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RSA is ideal when: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Two parties have no pre-shared key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Authentication of identity is required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Secure key exchange is needed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Protecting credentials, tokens, or digital signatures</a:t>
            </a:r>
          </a:p>
          <a:p>
            <a:pPr>
              <a:lnSpc>
                <a:spcPct val="120000"/>
              </a:lnSpc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120000"/>
              </a:lnSpc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Not recommended for encrypting full files or databases → use AES.</a:t>
            </a:r>
          </a:p>
          <a:p>
            <a:pPr>
              <a:lnSpc>
                <a:spcPct val="120000"/>
              </a:lnSpc>
            </a:pPr>
            <a:endParaRPr lang="en-US" sz="24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21047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682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When RSA Should NOT Be Used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147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71471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89928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837647"/>
            <a:ext cx="10541000" cy="3829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Avoid using RSA for: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Encrypting large data or storage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Low-power devices (IoT) — RSA is slow &amp; heavy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 Systems with weak random number generation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 Keys under 2048 bits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120000"/>
              </a:lnSpc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Low-power devices (IoT) — Small devices like IoT sensors, smart watches, or embedded gadgets that don’t have enough processing power to handle slow RSA computations efficiently.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90790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0588" y="169822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4526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Why RSA Keys Must Be Rotated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68976" y="2269929"/>
            <a:ext cx="10541000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Key rotation means generating new RSA key pairs periodically.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Reasons to rotate keys: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• Reduces long-term exposure if key leaks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• Limits damage of a compromised key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• Meets compliance and banking standards (PCI-DSS, NIST)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Best practice: rotate RSA keys every 1–2 years.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57915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0588" y="169822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4526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Hands-On Exercise (Optional)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68976" y="2269929"/>
            <a:ext cx="10541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Try a basic RSA key </a:t>
            </a:r>
            <a:r>
              <a:rPr lang="en-US" sz="2200">
                <a:latin typeface="Alexandria" charset="0"/>
              </a:rPr>
              <a:t>generation using </a:t>
            </a:r>
            <a:r>
              <a:rPr lang="en-US" sz="2200" dirty="0">
                <a:latin typeface="Alexandria" charset="0"/>
              </a:rPr>
              <a:t>Python: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solidFill>
                  <a:srgbClr val="00AEEF"/>
                </a:solidFill>
                <a:latin typeface="Alexandria" charset="0"/>
              </a:rPr>
              <a:t>from </a:t>
            </a:r>
            <a:r>
              <a:rPr lang="en-US" sz="2200" dirty="0" err="1">
                <a:solidFill>
                  <a:srgbClr val="00AEEF"/>
                </a:solidFill>
                <a:latin typeface="Alexandria" charset="0"/>
              </a:rPr>
              <a:t>Crypto.PublicKey</a:t>
            </a:r>
            <a:r>
              <a:rPr lang="en-US" sz="2200" dirty="0">
                <a:solidFill>
                  <a:srgbClr val="00AEEF"/>
                </a:solidFill>
                <a:latin typeface="Alexandria" charset="0"/>
              </a:rPr>
              <a:t> import RSA</a:t>
            </a:r>
          </a:p>
          <a:p>
            <a:r>
              <a:rPr lang="en-US" sz="2200" dirty="0">
                <a:latin typeface="Alexandria" charset="0"/>
              </a:rPr>
              <a:t>key = </a:t>
            </a:r>
            <a:r>
              <a:rPr lang="en-US" sz="2200" dirty="0" err="1">
                <a:latin typeface="Alexandria" charset="0"/>
              </a:rPr>
              <a:t>RSA.generate</a:t>
            </a:r>
            <a:r>
              <a:rPr lang="en-US" sz="2200" dirty="0">
                <a:latin typeface="Alexandria" charset="0"/>
              </a:rPr>
              <a:t>(1024)</a:t>
            </a:r>
          </a:p>
          <a:p>
            <a:r>
              <a:rPr lang="en-US" sz="2200" dirty="0" err="1">
                <a:latin typeface="Alexandria" charset="0"/>
              </a:rPr>
              <a:t>public_key</a:t>
            </a:r>
            <a:r>
              <a:rPr lang="en-US" sz="2200" dirty="0">
                <a:latin typeface="Alexandria" charset="0"/>
              </a:rPr>
              <a:t> = </a:t>
            </a:r>
            <a:r>
              <a:rPr lang="en-US" sz="2200" dirty="0" err="1">
                <a:latin typeface="Alexandria" charset="0"/>
              </a:rPr>
              <a:t>key.publickey</a:t>
            </a:r>
            <a:r>
              <a:rPr lang="en-US" sz="2200" dirty="0">
                <a:latin typeface="Alexandria" charset="0"/>
              </a:rPr>
              <a:t>().</a:t>
            </a:r>
            <a:r>
              <a:rPr lang="en-US" sz="2200" dirty="0" err="1">
                <a:latin typeface="Alexandria" charset="0"/>
              </a:rPr>
              <a:t>export_key</a:t>
            </a:r>
            <a:r>
              <a:rPr lang="en-US" sz="2200" dirty="0">
                <a:latin typeface="Alexandria" charset="0"/>
              </a:rPr>
              <a:t>()</a:t>
            </a:r>
          </a:p>
          <a:p>
            <a:r>
              <a:rPr lang="en-US" sz="2200" dirty="0" err="1">
                <a:latin typeface="Alexandria" charset="0"/>
              </a:rPr>
              <a:t>private_key</a:t>
            </a:r>
            <a:r>
              <a:rPr lang="en-US" sz="2200" dirty="0">
                <a:latin typeface="Alexandria" charset="0"/>
              </a:rPr>
              <a:t> = </a:t>
            </a:r>
            <a:r>
              <a:rPr lang="en-US" sz="2200" dirty="0" err="1">
                <a:latin typeface="Alexandria" charset="0"/>
              </a:rPr>
              <a:t>key.export_key</a:t>
            </a:r>
            <a:r>
              <a:rPr lang="en-US" sz="2200" dirty="0">
                <a:latin typeface="Alexandria" charset="0"/>
              </a:rPr>
              <a:t>()</a:t>
            </a:r>
          </a:p>
          <a:p>
            <a:r>
              <a:rPr lang="en-US" sz="2200" dirty="0">
                <a:latin typeface="Alexandria" charset="0"/>
              </a:rPr>
              <a:t>print(</a:t>
            </a:r>
            <a:r>
              <a:rPr lang="en-US" sz="2200" dirty="0" err="1">
                <a:latin typeface="Alexandria" charset="0"/>
              </a:rPr>
              <a:t>public_key</a:t>
            </a:r>
            <a:r>
              <a:rPr lang="en-US" sz="2200" dirty="0">
                <a:latin typeface="Alexandria" charset="0"/>
              </a:rPr>
              <a:t>)</a:t>
            </a:r>
          </a:p>
          <a:p>
            <a:r>
              <a:rPr lang="en-US" sz="2200" dirty="0">
                <a:latin typeface="Alexandria" charset="0"/>
              </a:rPr>
              <a:t>print(</a:t>
            </a:r>
            <a:r>
              <a:rPr lang="en-US" sz="2200" dirty="0" err="1">
                <a:latin typeface="Alexandria" charset="0"/>
              </a:rPr>
              <a:t>private_key</a:t>
            </a:r>
            <a:r>
              <a:rPr lang="en-US" sz="2200" dirty="0">
                <a:latin typeface="Alexandria" charset="0"/>
              </a:rPr>
              <a:t>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58208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0588" y="169822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980591"/>
            <a:ext cx="74526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Recap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6414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68976" y="2115552"/>
            <a:ext cx="10541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RSA uses two keys: Public (encryption) &amp; Private (decryption)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Based on large prime factorization &amp; modular arithmetic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 Supports encryption + digital signatures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 RSA is secure when using ≥2048-bit keys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 Used for TLS, banking, secure email, and authentication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 Often combined with AES in hybrid encryption for efficiency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89086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95405"/>
            <a:ext cx="10541000" cy="24191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William Stallings, Cryptography and Network Security, 8th Edition (2023)</a:t>
            </a:r>
            <a:br>
              <a:rPr lang="en-US" sz="24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• William Stallings, Network Security Essentials, 6th Edition (2022)</a:t>
            </a:r>
            <a:br>
              <a:rPr lang="en-US" sz="24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• Cybersecurity Tools and Techniques (2022) – uploaded reference</a:t>
            </a:r>
            <a:br>
              <a:rPr lang="en-US" sz="24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• NIST Special Publication 800-57 – Key Management Guidelines</a:t>
            </a:r>
            <a:br>
              <a:rPr lang="en-US" sz="24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• RFC 8017 – PKCS #1: RSA Cryptography Standard</a:t>
            </a:r>
            <a:br>
              <a:rPr lang="en-US" sz="24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• Research: </a:t>
            </a:r>
            <a:r>
              <a:rPr lang="en-US" sz="2400" dirty="0" err="1">
                <a:solidFill>
                  <a:prstClr val="black"/>
                </a:solidFill>
                <a:latin typeface="Alexandria" charset="0"/>
              </a:rPr>
              <a:t>Rivest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, Shamir &amp; </a:t>
            </a:r>
            <a:r>
              <a:rPr lang="en-US" sz="2400" dirty="0" err="1">
                <a:solidFill>
                  <a:prstClr val="black"/>
                </a:solidFill>
                <a:latin typeface="Alexandria" charset="0"/>
              </a:rPr>
              <a:t>Adleman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, “A Method for Obtaining Digital Signatures and Public-Key Cryptosystems” (MIT, 1978)</a:t>
            </a:r>
            <a:endParaRPr lang="en-US" sz="16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6617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0dd3b3577002e131ae1bf612e8ff12b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97f61bf17f718337ef2385e404d579af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22ACAD9-23C2-4EF1-A6CC-765C62F7DE32}"/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  <ds:schemaRef ds:uri="d13aca44-ef33-4cf4-9980-7f0b00e6eeb9"/>
    <ds:schemaRef ds:uri="49100919-8a76-4266-be0c-7dc583902c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17168</TotalTime>
  <Words>3780</Words>
  <Application>Microsoft Macintosh PowerPoint</Application>
  <PresentationFormat>Widescreen</PresentationFormat>
  <Paragraphs>448</Paragraphs>
  <Slides>43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1" baseType="lpstr">
      <vt:lpstr>Alexandria</vt:lpstr>
      <vt:lpstr>Arial</vt:lpstr>
      <vt:lpstr>Calibri</vt:lpstr>
      <vt:lpstr>Calibri Light</vt:lpstr>
      <vt:lpstr>Courier New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Author</cp:lastModifiedBy>
  <cp:revision>361</cp:revision>
  <cp:lastPrinted>2025-11-01T07:47:24Z</cp:lastPrinted>
  <dcterms:created xsi:type="dcterms:W3CDTF">2023-04-29T09:08:00Z</dcterms:created>
  <dcterms:modified xsi:type="dcterms:W3CDTF">2025-11-15T16:56:28Z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