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303" r:id="rId5"/>
    <p:sldId id="313" r:id="rId6"/>
    <p:sldId id="677" r:id="rId7"/>
    <p:sldId id="645" r:id="rId8"/>
    <p:sldId id="678" r:id="rId9"/>
    <p:sldId id="679" r:id="rId10"/>
    <p:sldId id="680" r:id="rId11"/>
    <p:sldId id="681" r:id="rId12"/>
    <p:sldId id="683" r:id="rId13"/>
    <p:sldId id="684" r:id="rId14"/>
    <p:sldId id="685" r:id="rId15"/>
    <p:sldId id="686" r:id="rId16"/>
    <p:sldId id="687" r:id="rId17"/>
    <p:sldId id="688" r:id="rId18"/>
    <p:sldId id="689" r:id="rId19"/>
    <p:sldId id="690" r:id="rId20"/>
    <p:sldId id="692" r:id="rId21"/>
    <p:sldId id="693" r:id="rId22"/>
    <p:sldId id="694" r:id="rId23"/>
    <p:sldId id="695" r:id="rId24"/>
    <p:sldId id="696" r:id="rId25"/>
    <p:sldId id="697" r:id="rId26"/>
    <p:sldId id="698" r:id="rId27"/>
    <p:sldId id="699" r:id="rId28"/>
    <p:sldId id="700" r:id="rId29"/>
    <p:sldId id="701" r:id="rId30"/>
    <p:sldId id="702" r:id="rId31"/>
    <p:sldId id="703" r:id="rId32"/>
    <p:sldId id="704" r:id="rId33"/>
    <p:sldId id="705" r:id="rId34"/>
    <p:sldId id="706" r:id="rId35"/>
    <p:sldId id="707" r:id="rId36"/>
    <p:sldId id="709" r:id="rId37"/>
    <p:sldId id="710" r:id="rId38"/>
    <p:sldId id="711" r:id="rId39"/>
    <p:sldId id="713" r:id="rId40"/>
    <p:sldId id="714" r:id="rId41"/>
    <p:sldId id="719" r:id="rId42"/>
    <p:sldId id="715" r:id="rId43"/>
    <p:sldId id="716" r:id="rId44"/>
    <p:sldId id="717" r:id="rId45"/>
    <p:sldId id="718" r:id="rId46"/>
    <p:sldId id="584" r:id="rId47"/>
    <p:sldId id="55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77"/>
            <p14:sldId id="645"/>
            <p14:sldId id="678"/>
            <p14:sldId id="679"/>
            <p14:sldId id="680"/>
            <p14:sldId id="681"/>
            <p14:sldId id="683"/>
            <p14:sldId id="684"/>
            <p14:sldId id="685"/>
            <p14:sldId id="686"/>
            <p14:sldId id="687"/>
            <p14:sldId id="688"/>
            <p14:sldId id="689"/>
            <p14:sldId id="690"/>
            <p14:sldId id="692"/>
            <p14:sldId id="693"/>
            <p14:sldId id="694"/>
            <p14:sldId id="695"/>
            <p14:sldId id="696"/>
            <p14:sldId id="697"/>
            <p14:sldId id="698"/>
            <p14:sldId id="699"/>
            <p14:sldId id="700"/>
            <p14:sldId id="701"/>
            <p14:sldId id="702"/>
            <p14:sldId id="703"/>
            <p14:sldId id="704"/>
            <p14:sldId id="705"/>
            <p14:sldId id="706"/>
            <p14:sldId id="707"/>
            <p14:sldId id="709"/>
            <p14:sldId id="710"/>
            <p14:sldId id="711"/>
            <p14:sldId id="713"/>
            <p14:sldId id="714"/>
            <p14:sldId id="719"/>
            <p14:sldId id="715"/>
            <p14:sldId id="716"/>
            <p14:sldId id="717"/>
            <p14:sldId id="718"/>
            <p14:sldId id="584"/>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FFD200"/>
    <a:srgbClr val="FAC748"/>
    <a:srgbClr val="00AEEF"/>
    <a:srgbClr val="F58221"/>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3738" autoAdjust="0"/>
  </p:normalViewPr>
  <p:slideViewPr>
    <p:cSldViewPr snapToGrid="0">
      <p:cViewPr varScale="1">
        <p:scale>
          <a:sx n="65" d="100"/>
          <a:sy n="65" d="100"/>
        </p:scale>
        <p:origin x="82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google.com/alerts"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trends.google.com/" TargetMode="Externa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google.com/advanced_search" TargetMode="Externa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datasetsearch.research.google.com/" TargetMode="Externa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30.tmp"/><Relationship Id="rId2" Type="http://schemas.openxmlformats.org/officeDocument/2006/relationships/hyperlink" Target="https://www.google.com/intl/ar_eg/forms/about/" TargetMode="Externa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s://onlinecamscanner.com/ar/" TargetMode="Externa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4.xml"/><Relationship Id="rId5" Type="http://schemas.openxmlformats.org/officeDocument/2006/relationships/image" Target="../media/image44.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2367" y="1788100"/>
            <a:ext cx="4464935" cy="830997"/>
          </a:xfrm>
          <a:prstGeom prst="rect">
            <a:avLst/>
          </a:prstGeom>
          <a:noFill/>
        </p:spPr>
        <p:txBody>
          <a:bodyPr wrap="square" rtlCol="0">
            <a:spAutoFit/>
          </a:bodyPr>
          <a:lstStyle/>
          <a:p>
            <a:pPr algn="ctr"/>
            <a:r>
              <a:rPr lang="ar-EG" sz="4800" b="1">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764433" y="5766293"/>
            <a:ext cx="3916040" cy="1077218"/>
          </a:xfrm>
          <a:prstGeom prst="rect">
            <a:avLst/>
          </a:prstGeom>
          <a:noFill/>
        </p:spPr>
        <p:txBody>
          <a:bodyPr wrap="square" rtlCol="0">
            <a:spAutoFit/>
          </a:bodyPr>
          <a:lstStyle/>
          <a:p>
            <a:pPr algn="ctr"/>
            <a:r>
              <a:rPr lang="ar-EG" sz="3200" b="1">
                <a:solidFill>
                  <a:srgbClr val="00B0F0"/>
                </a:solidFill>
                <a:latin typeface="Simplified Arabic" panose="02020603050405020304" pitchFamily="18" charset="-78"/>
                <a:cs typeface="Simplified Arabic" panose="02020603050405020304" pitchFamily="18" charset="-78"/>
              </a:rPr>
              <a:t>إعداد</a:t>
            </a:r>
          </a:p>
          <a:p>
            <a:pPr algn="ctr"/>
            <a:r>
              <a:rPr lang="ar-EG" sz="3200" b="1">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193587" y="3588796"/>
            <a:ext cx="1893025" cy="523220"/>
          </a:xfrm>
          <a:prstGeom prst="rect">
            <a:avLst/>
          </a:prstGeom>
          <a:noFill/>
        </p:spPr>
        <p:txBody>
          <a:bodyPr wrap="square" rtlCol="0">
            <a:spAutoFit/>
          </a:bodyPr>
          <a:lstStyle/>
          <a:p>
            <a:pPr algn="ctr"/>
            <a:r>
              <a:rPr lang="en-US" sz="2800" b="1">
                <a:latin typeface="Simplified Arabic" panose="02020603050405020304" pitchFamily="18" charset="-78"/>
                <a:cs typeface="Simplified Arabic" panose="02020603050405020304" pitchFamily="18" charset="-78"/>
              </a:rPr>
              <a:t>DGM 231</a:t>
            </a:r>
            <a:endParaRPr lang="en-US" sz="2800" b="1" dirty="0">
              <a:latin typeface="Simplified Arabic" panose="02020603050405020304" pitchFamily="18" charset="-78"/>
              <a:cs typeface="Simplified Arabic" panose="02020603050405020304" pitchFamily="18" charset="-78"/>
            </a:endParaRP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CAF0F6-F803-BAD2-CE51-07AC66454239}"/>
              </a:ext>
            </a:extLst>
          </p:cNvPr>
          <p:cNvSpPr txBox="1"/>
          <p:nvPr/>
        </p:nvSpPr>
        <p:spPr>
          <a:xfrm>
            <a:off x="9866671" y="6386051"/>
            <a:ext cx="2374931" cy="400110"/>
          </a:xfrm>
          <a:prstGeom prst="rect">
            <a:avLst/>
          </a:prstGeom>
          <a:noFill/>
        </p:spPr>
        <p:txBody>
          <a:bodyPr wrap="square" rtlCol="0">
            <a:spAutoFit/>
          </a:bodyPr>
          <a:lstStyle/>
          <a:p>
            <a:pPr algn="ctr"/>
            <a:r>
              <a:rPr lang="en-US" sz="2000" b="1" dirty="0"/>
              <a:t>www.midocean.ae</a:t>
            </a:r>
          </a:p>
        </p:txBody>
      </p:sp>
      <p:sp>
        <p:nvSpPr>
          <p:cNvPr id="6" name="Rectangle: Rounded Corners 5"/>
          <p:cNvSpPr/>
          <p:nvPr/>
        </p:nvSpPr>
        <p:spPr>
          <a:xfrm>
            <a:off x="422426" y="2846715"/>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الرابعة</a:t>
            </a:r>
          </a:p>
        </p:txBody>
      </p:sp>
      <p:sp>
        <p:nvSpPr>
          <p:cNvPr id="5" name="Rectangle: Rounded Corners 9">
            <a:extLst>
              <a:ext uri="{FF2B5EF4-FFF2-40B4-BE49-F238E27FC236}">
                <a16:creationId xmlns:a16="http://schemas.microsoft.com/office/drawing/2014/main" id="{0762924A-70C5-8157-211C-CAB34D790B6E}"/>
              </a:ext>
            </a:extLst>
          </p:cNvPr>
          <p:cNvSpPr/>
          <p:nvPr/>
        </p:nvSpPr>
        <p:spPr>
          <a:xfrm>
            <a:off x="131959" y="4238904"/>
            <a:ext cx="4464935" cy="139498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خطوات إنتاج القصص الصحفية المدفوعة بالبيانات </a:t>
            </a:r>
          </a:p>
          <a:p>
            <a:pPr algn="ctr"/>
            <a:r>
              <a:rPr lang="ar-EG" sz="2800" b="1">
                <a:solidFill>
                  <a:schemeClr val="tx1"/>
                </a:solidFill>
                <a:latin typeface="Simplified Arabic" panose="02020603050405020304" pitchFamily="18" charset="-78"/>
                <a:cs typeface="Simplified Arabic" panose="02020603050405020304" pitchFamily="18" charset="-78"/>
              </a:rPr>
              <a:t>(الحصول على البيانات) </a:t>
            </a:r>
            <a:endParaRPr lang="en-US" sz="28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0036" y="1719579"/>
            <a:ext cx="7898159" cy="4460708"/>
          </a:xfrm>
          <a:prstGeom prst="rect">
            <a:avLst/>
          </a:prstGeom>
          <a:noFill/>
        </p:spPr>
        <p:txBody>
          <a:bodyPr wrap="square" rtlCol="0">
            <a:spAutoFit/>
          </a:bodyPr>
          <a:lstStyle/>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أولًا: قواعد وأسس كتابة القصة الصحفية في صحافة البيانات. </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ثانيًا: خطوات إنتاج القصص الصحفية المدفوعة بالبيانات. </a:t>
            </a:r>
          </a:p>
          <a:p>
            <a:pPr marL="571500" indent="-571500" algn="just" rtl="1">
              <a:lnSpc>
                <a:spcPct val="110000"/>
              </a:lnSpc>
              <a:spcBef>
                <a:spcPts val="110"/>
              </a:spcBef>
              <a:spcAft>
                <a:spcPts val="110"/>
              </a:spcAft>
              <a:buFont typeface="Wingdings" panose="05000000000000000000" pitchFamily="2" charset="2"/>
              <a:buChar char="q"/>
            </a:pPr>
            <a:r>
              <a:rPr lang="ar-EG" sz="3600" b="1">
                <a:solidFill>
                  <a:srgbClr val="002060"/>
                </a:solidFill>
                <a:latin typeface="Simplified Arabic" panose="02020603050405020304" pitchFamily="18" charset="-78"/>
                <a:cs typeface="Simplified Arabic" panose="02020603050405020304" pitchFamily="18" charset="-78"/>
              </a:rPr>
              <a:t>‏طرق الحصول على الفكرة.</a:t>
            </a:r>
          </a:p>
          <a:p>
            <a:pPr marL="571500" indent="-571500" algn="just" rtl="1">
              <a:lnSpc>
                <a:spcPct val="110000"/>
              </a:lnSpc>
              <a:spcBef>
                <a:spcPts val="110"/>
              </a:spcBef>
              <a:spcAft>
                <a:spcPts val="110"/>
              </a:spcAft>
              <a:buFont typeface="Wingdings" panose="05000000000000000000" pitchFamily="2" charset="2"/>
              <a:buChar char="q"/>
            </a:pPr>
            <a:r>
              <a:rPr lang="ar-EG" sz="3600" b="1">
                <a:solidFill>
                  <a:srgbClr val="002060"/>
                </a:solidFill>
                <a:latin typeface="Simplified Arabic" panose="02020603050405020304" pitchFamily="18" charset="-78"/>
                <a:cs typeface="Simplified Arabic" panose="02020603050405020304" pitchFamily="18" charset="-78"/>
              </a:rPr>
              <a:t>العثور على البيانات.</a:t>
            </a:r>
          </a:p>
          <a:p>
            <a:pPr marL="571500" indent="-571500" algn="just" rtl="1">
              <a:lnSpc>
                <a:spcPct val="110000"/>
              </a:lnSpc>
              <a:spcBef>
                <a:spcPts val="110"/>
              </a:spcBef>
              <a:spcAft>
                <a:spcPts val="110"/>
              </a:spcAft>
              <a:buFont typeface="Wingdings" panose="05000000000000000000" pitchFamily="2" charset="2"/>
              <a:buChar char="q"/>
            </a:pPr>
            <a:r>
              <a:rPr lang="ar-EG" sz="3600" b="1">
                <a:solidFill>
                  <a:srgbClr val="002060"/>
                </a:solidFill>
                <a:latin typeface="Simplified Arabic" panose="02020603050405020304" pitchFamily="18" charset="-78"/>
                <a:cs typeface="Simplified Arabic" panose="02020603050405020304" pitchFamily="18" charset="-78"/>
              </a:rPr>
              <a:t>الحصول على البيانات.</a:t>
            </a:r>
            <a:endParaRPr lang="en-US" sz="3600" b="1">
              <a:solidFill>
                <a:srgbClr val="002060"/>
              </a:solidFill>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27135" y="922108"/>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34766" y="235315"/>
            <a:ext cx="11353800" cy="107791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أولًا: قواعد وأسس كتابة القصة الصحفية في صحافة البيانات</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4837472" y="1451773"/>
            <a:ext cx="6652804" cy="4824590"/>
          </a:xfrm>
          <a:prstGeom prst="rect">
            <a:avLst/>
          </a:prstGeom>
          <a:noFill/>
        </p:spPr>
        <p:txBody>
          <a:bodyPr wrap="square">
            <a:spAutoFit/>
          </a:bodyPr>
          <a:lstStyle/>
          <a:p>
            <a:pPr marL="457200" indent="-457200" algn="r" rtl="1">
              <a:lnSpc>
                <a:spcPct val="107000"/>
              </a:lnSpc>
              <a:spcAft>
                <a:spcPts val="800"/>
              </a:spcAft>
              <a:buFont typeface="Wingdings" panose="05000000000000000000" pitchFamily="2" charset="2"/>
              <a:buChar char="q"/>
            </a:pP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ضع يدك على البيانات التي تحتاج إليها</a:t>
            </a:r>
            <a:r>
              <a:rPr lang="ar-EG" sz="3200" b="1">
                <a:latin typeface="Simplified Arabic" panose="02020603050405020304" pitchFamily="18" charset="-78"/>
                <a:ea typeface="Calibri" panose="020F0502020204030204" pitchFamily="34" charset="0"/>
                <a:cs typeface="Simplified Arabic" panose="02020603050405020304" pitchFamily="18" charset="-78"/>
              </a:rPr>
              <a:t>.</a:t>
            </a:r>
            <a:endParaRPr lang="en-US" sz="32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r" rtl="1">
              <a:lnSpc>
                <a:spcPct val="107000"/>
              </a:lnSpc>
              <a:spcAft>
                <a:spcPts val="800"/>
              </a:spcAft>
              <a:buFont typeface="Wingdings" panose="05000000000000000000" pitchFamily="2" charset="2"/>
              <a:buChar char="q"/>
            </a:pP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‏التحقق من عدم وجود خطأ في بياناتك</a:t>
            </a:r>
            <a:r>
              <a:rPr lang="ar-EG" sz="3200" b="1">
                <a:latin typeface="Simplified Arabic" panose="02020603050405020304" pitchFamily="18" charset="-78"/>
                <a:ea typeface="Calibri" panose="020F0502020204030204" pitchFamily="34" charset="0"/>
                <a:cs typeface="Simplified Arabic" panose="02020603050405020304" pitchFamily="18" charset="-78"/>
              </a:rPr>
              <a:t>.</a:t>
            </a:r>
            <a:endParaRPr lang="en-US" sz="32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r" rtl="1">
              <a:lnSpc>
                <a:spcPct val="107000"/>
              </a:lnSpc>
              <a:spcAft>
                <a:spcPts val="800"/>
              </a:spcAft>
              <a:buFont typeface="Wingdings" panose="05000000000000000000" pitchFamily="2" charset="2"/>
              <a:buChar char="q"/>
            </a:pP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‏ضع البيانات في الملفات يسهل التعامل معها على الحاسوب</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32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r" rtl="1">
              <a:lnSpc>
                <a:spcPct val="107000"/>
              </a:lnSpc>
              <a:spcAft>
                <a:spcPts val="800"/>
              </a:spcAft>
              <a:buFont typeface="Wingdings" panose="05000000000000000000" pitchFamily="2" charset="2"/>
              <a:buChar char="q"/>
            </a:pP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خذ ما تحتاج </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إ</a:t>
            </a: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ليه من البيانات واستبعد البقية</a:t>
            </a:r>
            <a:endParaRPr lang="en-US" sz="32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r" rtl="1">
              <a:lnSpc>
                <a:spcPct val="107000"/>
              </a:lnSpc>
              <a:spcAft>
                <a:spcPts val="800"/>
              </a:spcAft>
              <a:buFont typeface="Wingdings" panose="05000000000000000000" pitchFamily="2" charset="2"/>
              <a:buChar char="q"/>
            </a:pP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حلل البيانات</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32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r" rtl="1">
              <a:lnSpc>
                <a:spcPct val="107000"/>
              </a:lnSpc>
              <a:spcAft>
                <a:spcPts val="800"/>
              </a:spcAft>
              <a:buFont typeface="Wingdings" panose="05000000000000000000" pitchFamily="2" charset="2"/>
              <a:buChar char="q"/>
            </a:pP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وائم بين الشكل والمضمون</a:t>
            </a:r>
            <a:r>
              <a:rPr lang="ar-EG" sz="3200" b="1">
                <a:latin typeface="Simplified Arabic" panose="02020603050405020304" pitchFamily="18" charset="-78"/>
                <a:ea typeface="Calibri" panose="020F0502020204030204" pitchFamily="34" charset="0"/>
                <a:cs typeface="Simplified Arabic" panose="02020603050405020304" pitchFamily="18" charset="-78"/>
              </a:rPr>
              <a:t>.</a:t>
            </a:r>
            <a:endParaRPr lang="en-US" sz="32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6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descr="A computer with a graph and diagrams&#10;&#10;Description automatically generated with medium confidence">
            <a:extLst>
              <a:ext uri="{FF2B5EF4-FFF2-40B4-BE49-F238E27FC236}">
                <a16:creationId xmlns:a16="http://schemas.microsoft.com/office/drawing/2014/main" id="{43DBA7A0-C4CE-1F3A-03B5-08E7E9C95FF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4916" y="1520865"/>
            <a:ext cx="4579565" cy="4894039"/>
          </a:xfrm>
        </p:spPr>
      </p:pic>
    </p:spTree>
    <p:extLst>
      <p:ext uri="{BB962C8B-B14F-4D97-AF65-F5344CB8AC3E}">
        <p14:creationId xmlns:p14="http://schemas.microsoft.com/office/powerpoint/2010/main" val="346463820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348853" y="1520865"/>
            <a:ext cx="6098458" cy="4319003"/>
          </a:xfrm>
          <a:prstGeom prst="rect">
            <a:avLst/>
          </a:prstGeom>
          <a:noFill/>
        </p:spPr>
        <p:txBody>
          <a:bodyPr wrap="square">
            <a:spAutoFit/>
          </a:bodyPr>
          <a:lstStyle/>
          <a:p>
            <a:pPr algn="just" rtl="1">
              <a:lnSpc>
                <a:spcPct val="107000"/>
              </a:lnSpc>
              <a:spcAft>
                <a:spcPts val="800"/>
              </a:spcAft>
            </a:pPr>
            <a:r>
              <a:rPr lang="ar-EG"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أولاً: الفكرة:</a:t>
            </a:r>
            <a:endParaRPr lang="en-US" sz="32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طرق الحصول على الفكرة</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تنبيهات جوجل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Google alerts</a:t>
            </a: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من الممكن أن تتولد تيارات من البيانات عبر التنبيهات التي تصلك على بريدك الإلكتروني بشأن موضوع محدد، فخاصية تنبيهات جوجل تيح لك تلقي إشعارات بالبريد الإلكتروني عندما يتم نشر محتوى جديد على الإنترنت يتوافق مع موضوعات أو كلمات رئيسية معينة </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نقم</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بتحديدها</a:t>
            </a:r>
            <a:r>
              <a:rPr lang="ar-EG" sz="2500" b="1">
                <a:latin typeface="Simplified Arabic" panose="02020603050405020304" pitchFamily="18" charset="-78"/>
                <a:ea typeface="Calibri" panose="020F0502020204030204" pitchFamily="34" charset="0"/>
                <a:cs typeface="Simplified Arabic" panose="02020603050405020304" pitchFamily="18" charset="-78"/>
              </a:rPr>
              <a:t>.</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logo of a google application&#10;&#10;Description automatically generated">
            <a:extLst>
              <a:ext uri="{FF2B5EF4-FFF2-40B4-BE49-F238E27FC236}">
                <a16:creationId xmlns:a16="http://schemas.microsoft.com/office/drawing/2014/main" id="{643A5A40-883E-69FD-E8A5-A49305269D2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4968" y="1520864"/>
            <a:ext cx="4754702" cy="4797867"/>
          </a:xfrm>
        </p:spPr>
      </p:pic>
    </p:spTree>
    <p:extLst>
      <p:ext uri="{BB962C8B-B14F-4D97-AF65-F5344CB8AC3E}">
        <p14:creationId xmlns:p14="http://schemas.microsoft.com/office/powerpoint/2010/main" val="55210459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422595" y="1520865"/>
            <a:ext cx="6098458" cy="5762924"/>
          </a:xfrm>
          <a:prstGeom prst="rect">
            <a:avLst/>
          </a:prstGeom>
          <a:noFill/>
        </p:spPr>
        <p:txBody>
          <a:bodyPr wrap="square">
            <a:spAutoFit/>
          </a:bodyPr>
          <a:lstStyle/>
          <a:p>
            <a:pPr algn="just" rtl="1">
              <a:lnSpc>
                <a:spcPct val="107000"/>
              </a:lnSpc>
              <a:spcAft>
                <a:spcPts val="800"/>
              </a:spcAft>
            </a:pPr>
            <a:r>
              <a:rPr lang="ar-EG" sz="2500" b="1" u="sng">
                <a:latin typeface="Simplified Arabic" panose="02020603050405020304" pitchFamily="18" charset="-78"/>
                <a:ea typeface="Calibri" panose="020F0502020204030204" pitchFamily="34" charset="0"/>
                <a:cs typeface="Simplified Arabic" panose="02020603050405020304" pitchFamily="18" charset="-78"/>
              </a:rPr>
              <a:t>و</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تعد هذه الأداة مفيدة لمراقبة الأخبار أو المعلومات حول موضوعات معينة، مثل اسم شركتك، اتجاهات في مجال ما، أو حتى اسمك الشخصي</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وترسل إل</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ينا</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تنبيهات على </a:t>
            </a:r>
            <a:r>
              <a:rPr lang="ar-EG" sz="2500" b="1">
                <a:latin typeface="Simplified Arabic" panose="02020603050405020304" pitchFamily="18" charset="-78"/>
                <a:ea typeface="Calibri" panose="020F0502020204030204" pitchFamily="34" charset="0"/>
                <a:cs typeface="Simplified Arabic" panose="02020603050405020304" pitchFamily="18" charset="-78"/>
              </a:rPr>
              <a:t>البريد</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الإلكتروني</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الخاص بكل شخص</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فور ظهور تحديثات تتعلق بهذا الموضوع.</a:t>
            </a:r>
            <a:endParaRPr lang="ar-EG"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كيفية استخدام</a:t>
            </a:r>
            <a:r>
              <a:rPr lang="en-US"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Google Alerts:</a:t>
            </a:r>
            <a:endParaRPr lang="en-US" sz="25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07000"/>
              </a:lnSpc>
              <a:spcAft>
                <a:spcPts val="800"/>
              </a:spcAft>
              <a:tabLst>
                <a:tab pos="457200" algn="l"/>
              </a:tabLst>
            </a:pPr>
            <a:r>
              <a:rPr lang="ar-EG" sz="2800" b="1">
                <a:latin typeface="Simplified Arabic" panose="02020603050405020304" pitchFamily="18" charset="-78"/>
                <a:ea typeface="Calibri" panose="020F0502020204030204" pitchFamily="34" charset="0"/>
                <a:cs typeface="Simplified Arabic" panose="02020603050405020304" pitchFamily="18" charset="-78"/>
              </a:rPr>
              <a:t>أ.</a:t>
            </a:r>
            <a:r>
              <a:rPr lang="en-US" sz="2800" b="1">
                <a:latin typeface="Simplified Arabic" panose="02020603050405020304" pitchFamily="18" charset="-78"/>
                <a:ea typeface="Calibri" panose="020F0502020204030204" pitchFamily="34" charset="0"/>
                <a:cs typeface="Simplified Arabic" panose="02020603050405020304" pitchFamily="18" charset="-78"/>
              </a:rPr>
              <a:t>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الدخول إلى صفحة</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Google Alerts:</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من خلال الرابط التالي:</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tabLst>
                <a:tab pos="457200" algn="l"/>
              </a:tabLst>
            </a:pPr>
            <a:r>
              <a:rPr lang="en-US" sz="2500"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https://www.google.com/alerts</a:t>
            </a:r>
            <a:endParaRPr lang="ar-EG"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tabLst>
                <a:tab pos="457200" algn="l"/>
              </a:tabLs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انتقل إلى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Google Alerts</a:t>
            </a:r>
          </a:p>
          <a:p>
            <a:pPr algn="just" rtl="1">
              <a:lnSpc>
                <a:spcPct val="107000"/>
              </a:lnSpc>
              <a:spcAft>
                <a:spcPts val="800"/>
              </a:spcAft>
            </a:pP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7" name="Content Placeholder 16">
            <a:extLst>
              <a:ext uri="{FF2B5EF4-FFF2-40B4-BE49-F238E27FC236}">
                <a16:creationId xmlns:a16="http://schemas.microsoft.com/office/drawing/2014/main" id="{9AADB722-3A3A-5FFD-6851-395B45E4A73A}"/>
              </a:ext>
            </a:extLst>
          </p:cNvPr>
          <p:cNvPicPr>
            <a:picLocks noGrp="1" noChangeAspect="1"/>
          </p:cNvPicPr>
          <p:nvPr>
            <p:ph sz="half" idx="1"/>
          </p:nvPr>
        </p:nvPicPr>
        <p:blipFill>
          <a:blip r:embed="rId3"/>
          <a:stretch>
            <a:fillRect/>
          </a:stretch>
        </p:blipFill>
        <p:spPr>
          <a:xfrm>
            <a:off x="183108" y="1686908"/>
            <a:ext cx="5181600" cy="4631824"/>
          </a:xfrm>
        </p:spPr>
      </p:pic>
    </p:spTree>
    <p:extLst>
      <p:ext uri="{BB962C8B-B14F-4D97-AF65-F5344CB8AC3E}">
        <p14:creationId xmlns:p14="http://schemas.microsoft.com/office/powerpoint/2010/main" val="286052626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229405" y="1411777"/>
            <a:ext cx="6260870" cy="6261394"/>
          </a:xfrm>
          <a:prstGeom prst="rect">
            <a:avLst/>
          </a:prstGeom>
          <a:noFill/>
        </p:spPr>
        <p:txBody>
          <a:bodyPr wrap="square">
            <a:spAutoFit/>
          </a:bodyPr>
          <a:lstStyle/>
          <a:p>
            <a:pPr algn="just" rtl="1">
              <a:lnSpc>
                <a:spcPct val="11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ب.</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إدخال الكلمات الرئيسية</a:t>
            </a:r>
            <a:r>
              <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في مربع البحث، اكتب الموضوع أو الكلمات الرئيسية التي تريد تتبعها</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يمكن أن تكون هذه الكلمة اسم شخص، شركة، أو أي موضوع تهتم به</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ج</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تخصيص التنبيهات:</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a:effectLst/>
                <a:latin typeface="Calibri" panose="020F0502020204030204" pitchFamily="34" charset="0"/>
                <a:ea typeface="Calibri" panose="020F0502020204030204" pitchFamily="34" charset="0"/>
                <a:cs typeface="Simplified Arabic" panose="02020603050405020304" pitchFamily="18" charset="-78"/>
              </a:rPr>
              <a:t>بعد إدخال الكلمة، ستظهر نافذة بها خيارات لتخصيص التنبيه</a:t>
            </a:r>
            <a:r>
              <a:rPr lang="ar-EG" sz="2400" b="1">
                <a:effectLst/>
                <a:latin typeface="Calibri" panose="020F0502020204030204" pitchFamily="34" charset="0"/>
                <a:ea typeface="Calibri" panose="020F0502020204030204" pitchFamily="34" charset="0"/>
                <a:cs typeface="Simplified Arabic" panose="02020603050405020304" pitchFamily="18" charset="-78"/>
              </a:rPr>
              <a:t> مثل</a:t>
            </a:r>
            <a:r>
              <a:rPr lang="en-US" sz="2400" b="1">
                <a:effectLst/>
                <a:latin typeface="Simplified Arabic" panose="02020603050405020304" pitchFamily="18" charset="-78"/>
                <a:ea typeface="Calibri" panose="020F0502020204030204" pitchFamily="34" charset="0"/>
                <a:cs typeface="Arial" panose="020B0604020202020204" pitchFamily="34" charset="0"/>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10000"/>
              </a:lnSpc>
              <a:spcBef>
                <a:spcPts val="110"/>
              </a:spcBef>
              <a:spcAft>
                <a:spcPts val="110"/>
              </a:spcAft>
              <a:buFont typeface="Arial" panose="020B0604020202020204" pitchFamily="34" charset="0"/>
              <a:buChar char="•"/>
            </a:pPr>
            <a:r>
              <a:rPr lang="ar-SA" sz="2400" b="1">
                <a:effectLst/>
                <a:latin typeface="Calibri" panose="020F0502020204030204" pitchFamily="34" charset="0"/>
                <a:ea typeface="Calibri" panose="020F0502020204030204" pitchFamily="34" charset="0"/>
                <a:cs typeface="Simplified Arabic" panose="02020603050405020304" pitchFamily="18" charset="-78"/>
              </a:rPr>
              <a:t>عدد التنبيهات</a:t>
            </a:r>
            <a:r>
              <a:rPr lang="en-US" sz="2400" b="1">
                <a:effectLst/>
                <a:latin typeface="Simplified Arabic" panose="02020603050405020304" pitchFamily="18" charset="-78"/>
                <a:ea typeface="Calibri" panose="020F0502020204030204" pitchFamily="34" charset="0"/>
                <a:cs typeface="Arial" panose="020B0604020202020204" pitchFamily="34" charset="0"/>
              </a:rPr>
              <a:t> </a:t>
            </a:r>
            <a:r>
              <a:rPr lang="ar-SA" sz="2400" b="1">
                <a:effectLst/>
                <a:latin typeface="Calibri" panose="020F0502020204030204" pitchFamily="34" charset="0"/>
                <a:ea typeface="Calibri" panose="020F0502020204030204" pitchFamily="34" charset="0"/>
                <a:cs typeface="Simplified Arabic" panose="02020603050405020304" pitchFamily="18" charset="-78"/>
              </a:rPr>
              <a:t>يمكن تحديد عدد التنبيهات، مثل "</a:t>
            </a:r>
            <a:r>
              <a:rPr lang="ar-EG" sz="2400" b="1">
                <a:effectLst/>
                <a:latin typeface="Calibri" panose="020F0502020204030204" pitchFamily="34" charset="0"/>
                <a:ea typeface="Calibri" panose="020F0502020204030204" pitchFamily="34" charset="0"/>
                <a:cs typeface="Simplified Arabic" panose="02020603050405020304" pitchFamily="18" charset="-78"/>
              </a:rPr>
              <a:t> </a:t>
            </a:r>
            <a:r>
              <a:rPr lang="ar-SA" sz="2400" b="1">
                <a:effectLst/>
                <a:latin typeface="Calibri" panose="020F0502020204030204" pitchFamily="34" charset="0"/>
                <a:ea typeface="Calibri" panose="020F0502020204030204" pitchFamily="34" charset="0"/>
                <a:cs typeface="Simplified Arabic" panose="02020603050405020304" pitchFamily="18" charset="-78"/>
              </a:rPr>
              <a:t>في أي وقت" أو "مرة واحدة يوميًا</a:t>
            </a:r>
            <a:r>
              <a:rPr lang="en-US" sz="2400" b="1">
                <a:effectLst/>
                <a:latin typeface="Simplified Arabic" panose="02020603050405020304" pitchFamily="18" charset="-78"/>
                <a:ea typeface="Calibri" panose="020F0502020204030204" pitchFamily="34" charset="0"/>
                <a:cs typeface="Arial" panose="020B0604020202020204" pitchFamily="34" charset="0"/>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10000"/>
              </a:lnSpc>
              <a:spcBef>
                <a:spcPts val="110"/>
              </a:spcBef>
              <a:spcAft>
                <a:spcPts val="110"/>
              </a:spcAft>
              <a:buFont typeface="Arial" panose="020B0604020202020204" pitchFamily="34" charset="0"/>
              <a:buChar char="•"/>
            </a:pPr>
            <a:r>
              <a:rPr lang="ar-SA" sz="2400" b="1">
                <a:effectLst/>
                <a:latin typeface="Calibri" panose="020F0502020204030204" pitchFamily="34" charset="0"/>
                <a:ea typeface="Calibri" panose="020F0502020204030204" pitchFamily="34" charset="0"/>
                <a:cs typeface="Simplified Arabic" panose="02020603050405020304" pitchFamily="18" charset="-78"/>
              </a:rPr>
              <a:t>المصادر</a:t>
            </a:r>
            <a:r>
              <a:rPr lang="en-US" sz="2400" b="1">
                <a:effectLst/>
                <a:latin typeface="Calibri" panose="020F0502020204030204" pitchFamily="34" charset="0"/>
                <a:ea typeface="Calibri" panose="020F0502020204030204" pitchFamily="34" charset="0"/>
                <a:cs typeface="Simplified Arabic" panose="02020603050405020304" pitchFamily="18" charset="-78"/>
              </a:rPr>
              <a:t> </a:t>
            </a:r>
            <a:r>
              <a:rPr lang="ar-EG" sz="2400" b="1">
                <a:effectLst/>
                <a:latin typeface="Calibri" panose="020F0502020204030204" pitchFamily="34" charset="0"/>
                <a:ea typeface="Calibri" panose="020F0502020204030204" pitchFamily="34" charset="0"/>
                <a:cs typeface="Simplified Arabic" panose="02020603050405020304" pitchFamily="18" charset="-78"/>
              </a:rPr>
              <a:t>نختار</a:t>
            </a:r>
            <a:r>
              <a:rPr lang="ar-SA" sz="2400" b="1">
                <a:effectLst/>
                <a:latin typeface="Calibri" panose="020F0502020204030204" pitchFamily="34" charset="0"/>
                <a:ea typeface="Calibri" panose="020F0502020204030204" pitchFamily="34" charset="0"/>
                <a:cs typeface="Simplified Arabic" panose="02020603050405020304" pitchFamily="18" charset="-78"/>
              </a:rPr>
              <a:t>نوع المصادر التي </a:t>
            </a:r>
            <a:r>
              <a:rPr lang="ar-EG" sz="2400" b="1">
                <a:effectLst/>
                <a:latin typeface="Calibri" panose="020F0502020204030204" pitchFamily="34" charset="0"/>
                <a:ea typeface="Calibri" panose="020F0502020204030204" pitchFamily="34" charset="0"/>
                <a:cs typeface="Simplified Arabic" panose="02020603050405020304" pitchFamily="18" charset="-78"/>
              </a:rPr>
              <a:t>ن</a:t>
            </a:r>
            <a:r>
              <a:rPr lang="ar-SA" sz="2400" b="1">
                <a:effectLst/>
                <a:latin typeface="Calibri" panose="020F0502020204030204" pitchFamily="34" charset="0"/>
                <a:ea typeface="Calibri" panose="020F0502020204030204" pitchFamily="34" charset="0"/>
                <a:cs typeface="Simplified Arabic" panose="02020603050405020304" pitchFamily="18" charset="-78"/>
              </a:rPr>
              <a:t>ريد مراقبتها (الأخبار، المدونات، الويب، الفيديو، إلخ)</a:t>
            </a:r>
            <a:r>
              <a:rPr lang="en-US" sz="2400" b="1">
                <a:effectLst/>
                <a:latin typeface="Simplified Arabic" panose="02020603050405020304" pitchFamily="18" charset="-78"/>
                <a:ea typeface="Calibri" panose="020F0502020204030204" pitchFamily="34" charset="0"/>
                <a:cs typeface="Arial" panose="020B0604020202020204" pitchFamily="34" charset="0"/>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a:extLst>
              <a:ext uri="{FF2B5EF4-FFF2-40B4-BE49-F238E27FC236}">
                <a16:creationId xmlns:a16="http://schemas.microsoft.com/office/drawing/2014/main" id="{F628C672-A503-80F2-3BDD-4445E1A8C5B0}"/>
              </a:ext>
            </a:extLst>
          </p:cNvPr>
          <p:cNvPicPr>
            <a:picLocks noGrp="1" noChangeAspect="1"/>
          </p:cNvPicPr>
          <p:nvPr>
            <p:ph sz="half" idx="1"/>
          </p:nvPr>
        </p:nvPicPr>
        <p:blipFill>
          <a:blip r:embed="rId2"/>
          <a:stretch>
            <a:fillRect/>
          </a:stretch>
        </p:blipFill>
        <p:spPr>
          <a:xfrm>
            <a:off x="294032" y="1411777"/>
            <a:ext cx="4845505" cy="5197977"/>
          </a:xfrm>
        </p:spPr>
      </p:pic>
    </p:spTree>
    <p:extLst>
      <p:ext uri="{BB962C8B-B14F-4D97-AF65-F5344CB8AC3E}">
        <p14:creationId xmlns:p14="http://schemas.microsoft.com/office/powerpoint/2010/main" val="97477767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486580" y="1638728"/>
            <a:ext cx="6098458" cy="5116978"/>
          </a:xfrm>
          <a:prstGeom prst="rect">
            <a:avLst/>
          </a:prstGeom>
          <a:noFill/>
        </p:spPr>
        <p:txBody>
          <a:bodyPr wrap="square">
            <a:spAutoFit/>
          </a:bodyPr>
          <a:lstStyle/>
          <a:p>
            <a:pPr marL="342900" indent="-342900" algn="just" rtl="1">
              <a:lnSpc>
                <a:spcPct val="107000"/>
              </a:lnSpc>
              <a:spcAft>
                <a:spcPts val="800"/>
              </a:spcAft>
              <a:buFont typeface="Arial" panose="020B0604020202020204" pitchFamily="34" charset="0"/>
              <a:buChar char="•"/>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اللغة</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500" b="1">
                <a:latin typeface="Simplified Arabic" panose="02020603050405020304" pitchFamily="18" charset="-78"/>
                <a:ea typeface="Calibri" panose="020F0502020204030204" pitchFamily="34" charset="0"/>
                <a:cs typeface="Simplified Arabic" panose="02020603050405020304" pitchFamily="18" charset="-78"/>
              </a:rPr>
              <a:t> نختار</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اللغة التي ترغب أن تكون التنبيهات فيها</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indent="-342900" algn="just" rtl="1">
              <a:lnSpc>
                <a:spcPct val="107000"/>
              </a:lnSpc>
              <a:spcAft>
                <a:spcPts val="800"/>
              </a:spcAft>
              <a:buFont typeface="Arial" panose="020B0604020202020204" pitchFamily="34" charset="0"/>
              <a:buChar char="•"/>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المنطقة</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يمكن</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تحديد منطقة معينة لتلقي التنبيهات منها</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indent="-342900" algn="just" rtl="1">
              <a:lnSpc>
                <a:spcPct val="107000"/>
              </a:lnSpc>
              <a:spcAft>
                <a:spcPts val="800"/>
              </a:spcAft>
              <a:buFont typeface="Arial" panose="020B0604020202020204" pitchFamily="34" charset="0"/>
              <a:buChar char="•"/>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عدد النتائج</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500" b="1">
                <a:latin typeface="Simplified Arabic" panose="02020603050405020304" pitchFamily="18" charset="-78"/>
                <a:ea typeface="Calibri" panose="020F0502020204030204" pitchFamily="34" charset="0"/>
                <a:cs typeface="Simplified Arabic" panose="02020603050405020304" pitchFamily="18" charset="-78"/>
              </a:rPr>
              <a:t>ن</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خت</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ار</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ما إذا كنت تريد "أفضل النتائج" أو "جميع النتائج</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07000"/>
              </a:lnSpc>
              <a:spcAft>
                <a:spcPts val="800"/>
              </a:spcAft>
              <a:tabLst>
                <a:tab pos="228600" algn="l"/>
              </a:tabLst>
            </a:pPr>
            <a:r>
              <a:rPr lang="ar-EG" sz="25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د.</a:t>
            </a:r>
            <a:r>
              <a:rPr lang="en-US" sz="25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5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إنشاء التنبيه</a:t>
            </a:r>
            <a:r>
              <a:rPr lang="en-US" sz="25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بعد تخصيص التنبيهات، </a:t>
            </a:r>
            <a:r>
              <a:rPr lang="ar-EG" sz="2500" b="1">
                <a:latin typeface="Simplified Arabic" panose="02020603050405020304" pitchFamily="18" charset="-78"/>
                <a:ea typeface="Calibri" panose="020F0502020204030204" pitchFamily="34" charset="0"/>
                <a:cs typeface="Simplified Arabic" panose="02020603050405020304" pitchFamily="18" charset="-78"/>
              </a:rPr>
              <a:t>نضغط</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على زر "</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إنشاء تنبيه"</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سيتم إرسال التنبيهات إلى عنوان البريد الإلكتروني المرتبط بحساب</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Google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الخاص </a:t>
            </a:r>
            <a:r>
              <a:rPr lang="ar-EG" sz="2500" b="1">
                <a:latin typeface="Simplified Arabic" panose="02020603050405020304" pitchFamily="18" charset="-78"/>
                <a:ea typeface="Calibri" panose="020F0502020204030204" pitchFamily="34" charset="0"/>
                <a:cs typeface="Simplified Arabic" panose="02020603050405020304" pitchFamily="18" charset="-78"/>
              </a:rPr>
              <a:t>بكل شخص</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8">
            <a:extLst>
              <a:ext uri="{FF2B5EF4-FFF2-40B4-BE49-F238E27FC236}">
                <a16:creationId xmlns:a16="http://schemas.microsoft.com/office/drawing/2014/main" id="{11167A1F-C2E0-F6FB-FED4-D26A9BB44F90}"/>
              </a:ext>
            </a:extLst>
          </p:cNvPr>
          <p:cNvPicPr>
            <a:picLocks noGrp="1" noChangeAspect="1"/>
          </p:cNvPicPr>
          <p:nvPr>
            <p:ph sz="half" idx="1"/>
          </p:nvPr>
        </p:nvPicPr>
        <p:blipFill>
          <a:blip r:embed="rId2"/>
          <a:stretch>
            <a:fillRect/>
          </a:stretch>
        </p:blipFill>
        <p:spPr>
          <a:xfrm>
            <a:off x="155885" y="1520865"/>
            <a:ext cx="5181600" cy="4997922"/>
          </a:xfrm>
        </p:spPr>
      </p:pic>
    </p:spTree>
    <p:extLst>
      <p:ext uri="{BB962C8B-B14F-4D97-AF65-F5344CB8AC3E}">
        <p14:creationId xmlns:p14="http://schemas.microsoft.com/office/powerpoint/2010/main" val="155053861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422595" y="1520865"/>
            <a:ext cx="6098458" cy="5080173"/>
          </a:xfrm>
          <a:prstGeom prst="rect">
            <a:avLst/>
          </a:prstGeom>
          <a:noFill/>
        </p:spPr>
        <p:txBody>
          <a:bodyPr wrap="square">
            <a:spAutoFit/>
          </a:bodyPr>
          <a:lstStyle/>
          <a:p>
            <a:pPr lvl="0" algn="just" rtl="1">
              <a:lnSpc>
                <a:spcPct val="107000"/>
              </a:lnSpc>
              <a:spcAft>
                <a:spcPts val="800"/>
              </a:spcAft>
              <a:tabLst>
                <a:tab pos="228600" algn="l"/>
              </a:tabLs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ه.</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إدارة التنبيهات</a:t>
            </a:r>
            <a:r>
              <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يمكن </a:t>
            </a:r>
            <a:r>
              <a:rPr lang="ar-EG" sz="2400" b="1">
                <a:latin typeface="Simplified Arabic" panose="02020603050405020304" pitchFamily="18" charset="-78"/>
                <a:ea typeface="Calibri" panose="020F0502020204030204" pitchFamily="34" charset="0"/>
                <a:cs typeface="Simplified Arabic" panose="02020603050405020304" pitchFamily="18" charset="-78"/>
              </a:rPr>
              <a:t>ال</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تعديل أو حذف التنبيهات في أي وقت عبر صفحة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Google Alerts.Top of Form</a:t>
            </a:r>
          </a:p>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Google Trends.</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2</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هى أداة تحليلية تقدمها</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Google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لتمكين المستخدمين من استكشاف اتجاهات البحث على الإنترنت، حيث يمكنهم معرفة مدى شعبية كلمة مفتاحية أو موضوع معين في فترة زمنية محددة وفي مناطق جغرافية مختلفة</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الأداة تقدم بيانات وإحصاءات بصرية حول كيفية تغير الاهتمام بموضوع معين بمرور الوقت</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logo with text and arrow&#10;&#10;Description automatically generated">
            <a:extLst>
              <a:ext uri="{FF2B5EF4-FFF2-40B4-BE49-F238E27FC236}">
                <a16:creationId xmlns:a16="http://schemas.microsoft.com/office/drawing/2014/main" id="{D0A195FF-FC71-531E-58E9-BB83E0B878B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4533" y="1572483"/>
            <a:ext cx="5181600" cy="4929681"/>
          </a:xfrm>
        </p:spPr>
      </p:pic>
    </p:spTree>
    <p:extLst>
      <p:ext uri="{BB962C8B-B14F-4D97-AF65-F5344CB8AC3E}">
        <p14:creationId xmlns:p14="http://schemas.microsoft.com/office/powerpoint/2010/main" val="397708312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666163" y="1520865"/>
            <a:ext cx="5854889" cy="4688656"/>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أ. </a:t>
            </a:r>
            <a:r>
              <a:rPr lang="ar-SA"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كيفية استخدام</a:t>
            </a:r>
            <a:r>
              <a:rPr lang="en-US" sz="2800" b="1" u="sng">
                <a:solidFill>
                  <a:srgbClr val="002060"/>
                </a:solidFill>
                <a:effectLst/>
                <a:latin typeface="Simplified Arabic" panose="02020603050405020304" pitchFamily="18" charset="-78"/>
                <a:ea typeface="Calibri" panose="020F0502020204030204" pitchFamily="34" charset="0"/>
                <a:cs typeface="Arial" panose="020B0604020202020204" pitchFamily="34" charset="0"/>
              </a:rPr>
              <a:t> Google Trends</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الدخول إلى صفحة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Google Trends</a:t>
            </a: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a:latin typeface="Simplified Arabic" panose="02020603050405020304" pitchFamily="18" charset="-78"/>
                <a:ea typeface="Calibri" panose="020F0502020204030204" pitchFamily="34" charset="0"/>
                <a:cs typeface="Simplified Arabic" panose="02020603050405020304" pitchFamily="18" charset="-78"/>
              </a:rPr>
              <a:t>ننتقل</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إلى </a:t>
            </a:r>
            <a:r>
              <a:rPr lang="en-US" sz="2800" b="1"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Google Trends</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lvl="0" indent="-342900" algn="just" rtl="1">
              <a:lnSpc>
                <a:spcPct val="107000"/>
              </a:lnSpc>
              <a:spcAft>
                <a:spcPts val="800"/>
              </a:spcAft>
              <a:tabLst>
                <a:tab pos="457200" algn="l"/>
              </a:tabLs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ب.</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البحث عن كلمة أو موضوع</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tabLst>
                <a:tab pos="228600" algn="l"/>
              </a:tabLst>
            </a:pPr>
            <a:r>
              <a:rPr lang="ar-EG" sz="2800" b="1">
                <a:latin typeface="Simplified Arabic" panose="02020603050405020304" pitchFamily="18" charset="-78"/>
                <a:ea typeface="Calibri" panose="020F0502020204030204" pitchFamily="34" charset="0"/>
                <a:cs typeface="Simplified Arabic" panose="02020603050405020304" pitchFamily="18" charset="-78"/>
              </a:rPr>
              <a:t>نكتب</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كلمة مفتاحية أو موضوع في مربع البحث لمعرفة الاتجاهات الخاصة به</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ستظهر ل</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بيانات حول حجم البحث عن هذه الكلمة عبر الوقت والموقع الجغرافي</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lvl="0" algn="just" rtl="1">
              <a:lnSpc>
                <a:spcPct val="107000"/>
              </a:lnSpc>
              <a:spcAft>
                <a:spcPts val="800"/>
              </a:spcAft>
              <a:tabLst>
                <a:tab pos="228600" algn="l"/>
              </a:tabLs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3" name="Content Placeholder 12">
            <a:extLst>
              <a:ext uri="{FF2B5EF4-FFF2-40B4-BE49-F238E27FC236}">
                <a16:creationId xmlns:a16="http://schemas.microsoft.com/office/drawing/2014/main" id="{5975B6F3-805F-6C1E-85C1-E355B0128583}"/>
              </a:ext>
            </a:extLst>
          </p:cNvPr>
          <p:cNvPicPr>
            <a:picLocks noGrp="1" noChangeAspect="1"/>
          </p:cNvPicPr>
          <p:nvPr>
            <p:ph sz="half" idx="1"/>
          </p:nvPr>
        </p:nvPicPr>
        <p:blipFill>
          <a:blip r:embed="rId3"/>
          <a:stretch>
            <a:fillRect/>
          </a:stretch>
        </p:blipFill>
        <p:spPr>
          <a:xfrm>
            <a:off x="235389" y="1694440"/>
            <a:ext cx="5181600" cy="4824347"/>
          </a:xfrm>
        </p:spPr>
      </p:pic>
    </p:spTree>
    <p:extLst>
      <p:ext uri="{BB962C8B-B14F-4D97-AF65-F5344CB8AC3E}">
        <p14:creationId xmlns:p14="http://schemas.microsoft.com/office/powerpoint/2010/main" val="79322319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666163" y="1520865"/>
            <a:ext cx="5854889" cy="4701480"/>
          </a:xfrm>
          <a:prstGeom prst="rect">
            <a:avLst/>
          </a:prstGeom>
          <a:noFill/>
        </p:spPr>
        <p:txBody>
          <a:bodyPr wrap="square">
            <a:spAutoFit/>
          </a:bodyPr>
          <a:lstStyle/>
          <a:p>
            <a:pPr marL="342900" lvl="0" indent="-342900" algn="just" rtl="1">
              <a:lnSpc>
                <a:spcPct val="107000"/>
              </a:lnSpc>
              <a:spcAft>
                <a:spcPts val="800"/>
              </a:spcAft>
              <a:tabLst>
                <a:tab pos="457200" algn="l"/>
              </a:tabLs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ت.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تحديد الفترة الزمنية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يمكن</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تخصيص الفترة الزمنية التي ترغب في الاطلاع على البيانات الخاصة بها، مثل "الـ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12</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شهرًا الأخيرة" أو "الأسبوع الماضي" أو حتى البحث عن اتجاهات في فترة زمنية محددة (من تاريخ إلى تاريخ)</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lvl="0" indent="-342900" algn="just" rtl="1">
              <a:lnSpc>
                <a:spcPct val="107000"/>
              </a:lnSpc>
              <a:spcAft>
                <a:spcPts val="800"/>
              </a:spcAft>
              <a:tabLst>
                <a:tab pos="457200" algn="l"/>
              </a:tabLs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ث</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اختيار الموقع الجغرافي</a:t>
            </a:r>
            <a:r>
              <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يمكن</a:t>
            </a:r>
            <a:r>
              <a:rPr lang="ar-EG" sz="2500" b="1">
                <a:latin typeface="Simplified Arabic" panose="02020603050405020304" pitchFamily="18" charset="-78"/>
                <a:ea typeface="Calibri" panose="020F0502020204030204" pitchFamily="34" charset="0"/>
                <a:cs typeface="Simplified Arabic" panose="02020603050405020304" pitchFamily="18" charset="-78"/>
              </a:rPr>
              <a:t>نا</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تصفية النتائج حسب الموقع الجغرافي لتشمل دولة معينة أو حتى مدينة محددة</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يساعد ذلك في معرفة اتجاهات البحث في مناطق معينة</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07000"/>
              </a:lnSpc>
              <a:spcAft>
                <a:spcPts val="800"/>
              </a:spcAft>
              <a:tabLst>
                <a:tab pos="228600" algn="l"/>
              </a:tabLs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a:extLst>
              <a:ext uri="{FF2B5EF4-FFF2-40B4-BE49-F238E27FC236}">
                <a16:creationId xmlns:a16="http://schemas.microsoft.com/office/drawing/2014/main" id="{39CD6307-A3EE-FCBB-9E4A-F89ECECDE579}"/>
              </a:ext>
            </a:extLst>
          </p:cNvPr>
          <p:cNvPicPr>
            <a:picLocks noGrp="1" noChangeAspect="1"/>
          </p:cNvPicPr>
          <p:nvPr>
            <p:ph sz="half" idx="1"/>
          </p:nvPr>
        </p:nvPicPr>
        <p:blipFill>
          <a:blip r:embed="rId2"/>
          <a:stretch>
            <a:fillRect/>
          </a:stretch>
        </p:blipFill>
        <p:spPr>
          <a:xfrm>
            <a:off x="271482" y="1668970"/>
            <a:ext cx="5181600" cy="4849817"/>
          </a:xfrm>
        </p:spPr>
      </p:pic>
    </p:spTree>
    <p:extLst>
      <p:ext uri="{BB962C8B-B14F-4D97-AF65-F5344CB8AC3E}">
        <p14:creationId xmlns:p14="http://schemas.microsoft.com/office/powerpoint/2010/main" val="349871042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049670" y="1520000"/>
            <a:ext cx="6440604" cy="4985532"/>
          </a:xfrm>
          <a:prstGeom prst="rect">
            <a:avLst/>
          </a:prstGeom>
          <a:noFill/>
        </p:spPr>
        <p:txBody>
          <a:bodyPr wrap="square">
            <a:spAutoFit/>
          </a:bodyPr>
          <a:lstStyle/>
          <a:p>
            <a:pPr marL="342900" lvl="0" indent="-342900" algn="just" rtl="1">
              <a:lnSpc>
                <a:spcPct val="110000"/>
              </a:lnSpc>
              <a:spcBef>
                <a:spcPts val="110"/>
              </a:spcBef>
              <a:spcAft>
                <a:spcPts val="110"/>
              </a:spcAft>
              <a:tabLst>
                <a:tab pos="457200" algn="l"/>
              </a:tabLst>
            </a:pPr>
            <a:r>
              <a:rPr lang="ar-EG"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ج</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تحديد الفئة</a:t>
            </a: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يمكن</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تحديد فئة معينة (مثل الأخبار، الرياضة، التكنولوجيا، إلخ) لتضييق نطاق البحث والحصول على بيانات أكثر تحديدًا</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lvl="0" indent="-342900" algn="just" rtl="1">
              <a:lnSpc>
                <a:spcPct val="110000"/>
              </a:lnSpc>
              <a:spcBef>
                <a:spcPts val="110"/>
              </a:spcBef>
              <a:spcAft>
                <a:spcPts val="110"/>
              </a:spcAft>
              <a:tabLst>
                <a:tab pos="457200" algn="l"/>
              </a:tabLst>
            </a:pPr>
            <a:r>
              <a:rPr lang="ar-EG"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د</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تخصيص نوع البحث</a:t>
            </a: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يمكن اختيار نوع البحث، سواء كان البحث على الويب، البحث في الأخبار، البحث عن الصور، البحث عن الفيديوهات، أو التسوق</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lvl="0" indent="-342900" algn="just" rtl="1">
              <a:lnSpc>
                <a:spcPct val="110000"/>
              </a:lnSpc>
              <a:spcBef>
                <a:spcPts val="110"/>
              </a:spcBef>
              <a:spcAft>
                <a:spcPts val="110"/>
              </a:spcAft>
              <a:tabLst>
                <a:tab pos="457200" algn="l"/>
              </a:tabLst>
            </a:pPr>
            <a:r>
              <a:rPr lang="ar-EG"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ه. </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استكشاف المقارنات</a:t>
            </a: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يمكنك مقارنة بين كلمات مفتاحية متعددة لمعرفة أيها أكثر شعبية بمرور الوقت، يمكنك إدخال كلمات مفتاحية متعددة في نفس الوقت لرؤية الرسوم البيانية التي تقارن بينها</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Content Placeholder 12">
            <a:extLst>
              <a:ext uri="{FF2B5EF4-FFF2-40B4-BE49-F238E27FC236}">
                <a16:creationId xmlns:a16="http://schemas.microsoft.com/office/drawing/2014/main" id="{A877A0C2-7377-3DF7-46CC-55B07D72E916}"/>
              </a:ext>
            </a:extLst>
          </p:cNvPr>
          <p:cNvPicPr>
            <a:picLocks noGrp="1" noChangeAspect="1"/>
          </p:cNvPicPr>
          <p:nvPr>
            <p:ph sz="half" idx="1"/>
          </p:nvPr>
        </p:nvPicPr>
        <p:blipFill>
          <a:blip r:embed="rId2"/>
          <a:stretch>
            <a:fillRect/>
          </a:stretch>
        </p:blipFill>
        <p:spPr>
          <a:xfrm>
            <a:off x="307075" y="1506745"/>
            <a:ext cx="4607257" cy="4998787"/>
          </a:xfrm>
        </p:spPr>
      </p:pic>
    </p:spTree>
    <p:extLst>
      <p:ext uri="{BB962C8B-B14F-4D97-AF65-F5344CB8AC3E}">
        <p14:creationId xmlns:p14="http://schemas.microsoft.com/office/powerpoint/2010/main" val="338503431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666163" y="1520865"/>
            <a:ext cx="5854889" cy="4873129"/>
          </a:xfrm>
          <a:prstGeom prst="rect">
            <a:avLst/>
          </a:prstGeom>
          <a:noFill/>
        </p:spPr>
        <p:txBody>
          <a:bodyPr wrap="square">
            <a:spAutoFit/>
          </a:bodyPr>
          <a:lstStyle/>
          <a:p>
            <a:pPr marL="342900" lvl="0" indent="-342900" algn="just" rtl="1">
              <a:lnSpc>
                <a:spcPct val="107000"/>
              </a:lnSpc>
              <a:spcAft>
                <a:spcPts val="800"/>
              </a:spcAft>
              <a:tabLst>
                <a:tab pos="457200" algn="l"/>
              </a:tabLs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الاطلاع على المواضيع ذات الصلة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تعرض</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Google Trends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أيضًا المواضيع المتعلقة بالكلمة التي بحثت عنها، مما يمكن أن يمنحك فكرة عن الكلمات المفتاحية الأخرى المرتبطة أو الشائعة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lvl="0" indent="-342900" algn="just" rtl="1">
              <a:lnSpc>
                <a:spcPct val="107000"/>
              </a:lnSpc>
              <a:spcAft>
                <a:spcPts val="800"/>
              </a:spcAft>
              <a:tabLst>
                <a:tab pos="457200" algn="l"/>
              </a:tabLs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ي.</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تحليل البيانات البصرية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تعرض الأداة بيانات بصرية على شكل رسومات بيانية تفاعلية تُظهر كيفية تغير الاهتمام بموضوع معين بمرور الوقت أو حسب الموقع الجغرافي، يمكنك تحميل البيانات إذا كنت بحاجة إلى تحليلها بشكل أعم</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Content Placeholder 12">
            <a:extLst>
              <a:ext uri="{FF2B5EF4-FFF2-40B4-BE49-F238E27FC236}">
                <a16:creationId xmlns:a16="http://schemas.microsoft.com/office/drawing/2014/main" id="{CBF2630E-A7C3-F2A3-476D-BCD3F0D96E70}"/>
              </a:ext>
            </a:extLst>
          </p:cNvPr>
          <p:cNvPicPr>
            <a:picLocks noGrp="1" noChangeAspect="1"/>
          </p:cNvPicPr>
          <p:nvPr>
            <p:ph sz="half" idx="1"/>
          </p:nvPr>
        </p:nvPicPr>
        <p:blipFill>
          <a:blip r:embed="rId2"/>
          <a:stretch>
            <a:fillRect/>
          </a:stretch>
        </p:blipFill>
        <p:spPr>
          <a:xfrm>
            <a:off x="183108" y="1296904"/>
            <a:ext cx="5181600" cy="5421938"/>
          </a:xfrm>
        </p:spPr>
      </p:pic>
    </p:spTree>
    <p:extLst>
      <p:ext uri="{BB962C8B-B14F-4D97-AF65-F5344CB8AC3E}">
        <p14:creationId xmlns:p14="http://schemas.microsoft.com/office/powerpoint/2010/main" val="244307688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500047" y="1355386"/>
            <a:ext cx="6021005" cy="5363456"/>
          </a:xfrm>
          <a:prstGeom prst="rect">
            <a:avLst/>
          </a:prstGeom>
          <a:noFill/>
        </p:spPr>
        <p:txBody>
          <a:bodyPr wrap="square">
            <a:spAutoFit/>
          </a:bodyPr>
          <a:lstStyle/>
          <a:p>
            <a:pPr marL="342900" indent="-342900" algn="just" rtl="1">
              <a:lnSpc>
                <a:spcPct val="107000"/>
              </a:lnSpc>
              <a:spcAft>
                <a:spcPts val="800"/>
              </a:spcAft>
              <a:tabLst>
                <a:tab pos="457200" algn="l"/>
              </a:tabLs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ثانيًا:</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العثور على البيانات</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tabLst>
                <a:tab pos="457200" algn="l"/>
              </a:tabLs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لتجنب إضاعة الوقت أثناء البحث عن البيانات في سما</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ء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الفضاء الإلكتروني الفسيح يجب اتباع بعض الخطوات التي تضمن الوصول إلى ما </a:t>
            </a:r>
            <a:r>
              <a:rPr lang="ar-EG" sz="2500" b="1">
                <a:latin typeface="Simplified Arabic" panose="02020603050405020304" pitchFamily="18" charset="-78"/>
                <a:ea typeface="Calibri" panose="020F0502020204030204" pitchFamily="34" charset="0"/>
                <a:cs typeface="Simplified Arabic" panose="02020603050405020304" pitchFamily="18" charset="-78"/>
              </a:rPr>
              <a:t>نبحث</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عنه شريطة أن يكون متاحًا على شبكة الإنترنت، </a:t>
            </a:r>
            <a:r>
              <a:rPr lang="ar-SA"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وهناك عدة خطوات لتضييق نطاق البحث كالتالي:</a:t>
            </a:r>
            <a:endParaRPr lang="ar-EG"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500" b="1" u="sng">
                <a:latin typeface="Simplified Arabic" panose="02020603050405020304" pitchFamily="18" charset="-78"/>
                <a:ea typeface="Calibri" panose="020F0502020204030204" pitchFamily="34" charset="0"/>
                <a:cs typeface="Simplified Arabic" panose="02020603050405020304" pitchFamily="18" charset="-78"/>
              </a:rPr>
              <a:t>أ.</a:t>
            </a:r>
            <a:r>
              <a:rPr lang="ar-SA"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اختيار الكلمات المفتاحية وتغييرها بدقة:</a:t>
            </a:r>
            <a:endParaRPr lang="en-US" sz="25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‏اختيار الكلمة المفتاحية الصحيحة هو الخطوة الأولى في عملية البحث ويجب أن تكون الكلمة المفتاحية دقيقة وواضحة وتعبر عن موضوع البحث الذي </a:t>
            </a:r>
            <a:r>
              <a:rPr lang="ar-EG" sz="2500" b="1">
                <a:latin typeface="Simplified Arabic" panose="02020603050405020304" pitchFamily="18" charset="-78"/>
                <a:ea typeface="Calibri" panose="020F0502020204030204" pitchFamily="34" charset="0"/>
                <a:cs typeface="Simplified Arabic" panose="02020603050405020304" pitchFamily="18" charset="-78"/>
              </a:rPr>
              <a:t>نرغب</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بالبحث عنه.</a:t>
            </a:r>
            <a:endParaRPr lang="en-US"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tabLst>
                <a:tab pos="457200" algn="l"/>
              </a:tabLs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Content Placeholder 13">
            <a:extLst>
              <a:ext uri="{FF2B5EF4-FFF2-40B4-BE49-F238E27FC236}">
                <a16:creationId xmlns:a16="http://schemas.microsoft.com/office/drawing/2014/main" id="{16E815BC-D796-B4EB-56F1-DBC34BB130D8}"/>
              </a:ext>
            </a:extLst>
          </p:cNvPr>
          <p:cNvPicPr>
            <a:picLocks noGrp="1" noChangeAspect="1"/>
          </p:cNvPicPr>
          <p:nvPr>
            <p:ph sz="half" idx="1"/>
          </p:nvPr>
        </p:nvPicPr>
        <p:blipFill>
          <a:blip r:embed="rId2"/>
          <a:stretch>
            <a:fillRect/>
          </a:stretch>
        </p:blipFill>
        <p:spPr>
          <a:xfrm>
            <a:off x="105366" y="1553355"/>
            <a:ext cx="5181600" cy="4594465"/>
          </a:xfrm>
        </p:spPr>
      </p:pic>
    </p:spTree>
    <p:extLst>
      <p:ext uri="{BB962C8B-B14F-4D97-AF65-F5344CB8AC3E}">
        <p14:creationId xmlns:p14="http://schemas.microsoft.com/office/powerpoint/2010/main" val="196965919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509212" y="1382443"/>
            <a:ext cx="6098458" cy="4570482"/>
          </a:xfrm>
          <a:prstGeom prst="rect">
            <a:avLst/>
          </a:prstGeom>
          <a:noFill/>
        </p:spPr>
        <p:txBody>
          <a:bodyPr wrap="square">
            <a:spAutoFit/>
          </a:bodyPr>
          <a:lstStyle/>
          <a:p>
            <a:pPr algn="just" rtl="1">
              <a:lnSpc>
                <a:spcPct val="110000"/>
              </a:lnSpc>
              <a:spcBef>
                <a:spcPts val="110"/>
              </a:spcBef>
              <a:spcAft>
                <a:spcPts val="110"/>
              </a:spcAft>
            </a:pP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فمثلا إذا كن</a:t>
            </a:r>
            <a:r>
              <a:rPr lang="ar-EG" sz="2600" b="1">
                <a:latin typeface="Simplified Arabic" panose="02020603050405020304" pitchFamily="18" charset="-78"/>
                <a:ea typeface="Calibri" panose="020F0502020204030204" pitchFamily="34" charset="0"/>
                <a:cs typeface="Simplified Arabic" panose="02020603050405020304" pitchFamily="18" charset="-78"/>
              </a:rPr>
              <a:t>ا</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600" b="1">
                <a:latin typeface="Simplified Arabic" panose="02020603050405020304" pitchFamily="18" charset="-78"/>
                <a:ea typeface="Calibri" panose="020F0502020204030204" pitchFamily="34" charset="0"/>
                <a:cs typeface="Simplified Arabic" panose="02020603050405020304" pitchFamily="18" charset="-78"/>
              </a:rPr>
              <a:t>ن</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بحث عن معلومات حول " ‏أفضل سيارات في عام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2024</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‏فإن الكلمة المفتاحية هنا هى " أفضل سيارات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2024</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ب.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حدد نطاق بحث محدد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‏حدد نطاق بحث داخل موقع إلكتروني محدد عن طريق محرك بحث جوجل للوصول إلى البيانات التي </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نبحث</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عنها بشكل دقيق، فمثلا </a:t>
            </a:r>
            <a:r>
              <a:rPr lang="ar-EG" sz="2600" b="1">
                <a:latin typeface="Simplified Arabic" panose="02020603050405020304" pitchFamily="18" charset="-78"/>
                <a:ea typeface="Calibri" panose="020F0502020204030204" pitchFamily="34" charset="0"/>
                <a:cs typeface="Simplified Arabic" panose="02020603050405020304" pitchFamily="18" charset="-78"/>
              </a:rPr>
              <a:t>إ</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ذا ك</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600" b="1">
                <a:latin typeface="Simplified Arabic" panose="02020603050405020304" pitchFamily="18" charset="-78"/>
                <a:ea typeface="Calibri" panose="020F0502020204030204" pitchFamily="34" charset="0"/>
                <a:cs typeface="Simplified Arabic" panose="02020603050405020304" pitchFamily="18" charset="-78"/>
              </a:rPr>
              <a:t>ن</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ريد البحث عن معلومات حول الذكاء الاصطناعي على موقع جوجل، يمكن</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كتابة ( الذكاء الاصطناعي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Site: google.org</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4" name="Content Placeholder 13">
            <a:extLst>
              <a:ext uri="{FF2B5EF4-FFF2-40B4-BE49-F238E27FC236}">
                <a16:creationId xmlns:a16="http://schemas.microsoft.com/office/drawing/2014/main" id="{A9AF06CD-D8FC-81CB-86F9-805F02358BD8}"/>
              </a:ext>
            </a:extLst>
          </p:cNvPr>
          <p:cNvPicPr>
            <a:picLocks noGrp="1" noChangeAspect="1"/>
          </p:cNvPicPr>
          <p:nvPr>
            <p:ph sz="half" idx="1"/>
          </p:nvPr>
        </p:nvPicPr>
        <p:blipFill>
          <a:blip r:embed="rId2"/>
          <a:stretch>
            <a:fillRect/>
          </a:stretch>
        </p:blipFill>
        <p:spPr>
          <a:xfrm>
            <a:off x="210217" y="1630386"/>
            <a:ext cx="5181600" cy="4432061"/>
          </a:xfrm>
        </p:spPr>
      </p:pic>
    </p:spTree>
    <p:extLst>
      <p:ext uri="{BB962C8B-B14F-4D97-AF65-F5344CB8AC3E}">
        <p14:creationId xmlns:p14="http://schemas.microsoft.com/office/powerpoint/2010/main" val="413932515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585847" y="1666249"/>
            <a:ext cx="6098458" cy="2961836"/>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ولت</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حد</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يد</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نطاق بحث في بلد معين ‏يمك</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استخدام تصفية البلد عن طريق إضافة امتداد البلد لمصطلح البحث؛ مثلا : إذا كن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نبحث</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عن أخبار ال</a:t>
            </a:r>
            <a:r>
              <a:rPr lang="ar-EG" sz="2800" b="1">
                <a:latin typeface="Simplified Arabic" panose="02020603050405020304" pitchFamily="18" charset="-78"/>
                <a:ea typeface="Calibri" panose="020F0502020204030204" pitchFamily="34" charset="0"/>
                <a:cs typeface="Simplified Arabic" panose="02020603050405020304" pitchFamily="18" charset="-78"/>
              </a:rPr>
              <a:t>رياضة</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في المملكة العربية السعودية يمكن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كتابة رمز البلد بجانب الكلمة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Sa</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Content Placeholder 10">
            <a:extLst>
              <a:ext uri="{FF2B5EF4-FFF2-40B4-BE49-F238E27FC236}">
                <a16:creationId xmlns:a16="http://schemas.microsoft.com/office/drawing/2014/main" id="{7212D2AE-021C-BBC2-2960-31AF8B2572EF}"/>
              </a:ext>
            </a:extLst>
          </p:cNvPr>
          <p:cNvPicPr>
            <a:picLocks noGrp="1" noChangeAspect="1"/>
          </p:cNvPicPr>
          <p:nvPr>
            <p:ph sz="half" idx="1"/>
          </p:nvPr>
        </p:nvPicPr>
        <p:blipFill>
          <a:blip r:embed="rId2"/>
          <a:stretch>
            <a:fillRect/>
          </a:stretch>
        </p:blipFill>
        <p:spPr>
          <a:xfrm>
            <a:off x="275547" y="1666249"/>
            <a:ext cx="5181600" cy="4439584"/>
          </a:xfrm>
        </p:spPr>
      </p:pic>
    </p:spTree>
    <p:extLst>
      <p:ext uri="{BB962C8B-B14F-4D97-AF65-F5344CB8AC3E}">
        <p14:creationId xmlns:p14="http://schemas.microsoft.com/office/powerpoint/2010/main" val="32140981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538709" y="1520865"/>
            <a:ext cx="6098458" cy="5620000"/>
          </a:xfrm>
          <a:prstGeom prst="rect">
            <a:avLst/>
          </a:prstGeom>
          <a:noFill/>
        </p:spPr>
        <p:txBody>
          <a:bodyPr wrap="square">
            <a:spAutoFit/>
          </a:bodyPr>
          <a:lstStyle/>
          <a:p>
            <a:pPr algn="just" rtl="1">
              <a:lnSpc>
                <a:spcPct val="110000"/>
              </a:lnSpc>
              <a:spcBef>
                <a:spcPts val="110"/>
              </a:spcBef>
              <a:spcAft>
                <a:spcPts val="11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ج.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حدد نوع المستند :</a:t>
            </a:r>
            <a:endParaRPr lang="ar-EG"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a:effectLst/>
                <a:latin typeface="Calibri" panose="020F0502020204030204" pitchFamily="34" charset="0"/>
                <a:ea typeface="Calibri" panose="020F0502020204030204" pitchFamily="34" charset="0"/>
                <a:cs typeface="Simplified Arabic" panose="02020603050405020304" pitchFamily="18" charset="-78"/>
              </a:rPr>
              <a:t>‏</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إذا كن</a:t>
            </a:r>
            <a:r>
              <a:rPr lang="ar-EG" sz="2700" b="1">
                <a:effectLst/>
                <a:latin typeface="Simplified Arabic" panose="02020603050405020304" pitchFamily="18" charset="-78"/>
                <a:ea typeface="Calibri" panose="020F0502020204030204" pitchFamily="34" charset="0"/>
                <a:cs typeface="Simplified Arabic" panose="02020603050405020304" pitchFamily="18" charset="-78"/>
              </a:rPr>
              <a:t>ا</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700" b="1">
                <a:latin typeface="Simplified Arabic" panose="02020603050405020304" pitchFamily="18" charset="-78"/>
                <a:ea typeface="Calibri" panose="020F0502020204030204" pitchFamily="34" charset="0"/>
                <a:cs typeface="Simplified Arabic" panose="02020603050405020304" pitchFamily="18" charset="-78"/>
              </a:rPr>
              <a:t>ن</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بحث عن نوع معين من المستندات مثل ملفات (</a:t>
            </a: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PDF</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أو ملفات (</a:t>
            </a: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XLS</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أو (</a:t>
            </a: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CSV</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‏وهو مفيد في البحث عن البيانات المنظمة يمكنك استخدام :  </a:t>
            </a: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file type</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ثم إضافة اختصار الملف المكون من </a:t>
            </a:r>
            <a:r>
              <a:rPr lang="en-US" sz="2700" b="1">
                <a:latin typeface="Simplified Arabic" panose="02020603050405020304" pitchFamily="18" charset="-78"/>
                <a:ea typeface="Calibri" panose="020F0502020204030204" pitchFamily="34" charset="0"/>
                <a:cs typeface="Simplified Arabic" panose="02020603050405020304" pitchFamily="18" charset="-78"/>
              </a:rPr>
              <a:t>3</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أحرف وهو </a:t>
            </a: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XLS</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‏فمثلا إذا كن</a:t>
            </a:r>
            <a:r>
              <a:rPr lang="ar-EG" sz="2700" b="1">
                <a:effectLst/>
                <a:latin typeface="Simplified Arabic" panose="02020603050405020304" pitchFamily="18" charset="-78"/>
                <a:ea typeface="Calibri" panose="020F0502020204030204" pitchFamily="34" charset="0"/>
                <a:cs typeface="Simplified Arabic" panose="02020603050405020304" pitchFamily="18" charset="-78"/>
              </a:rPr>
              <a:t>ا</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700" b="1">
                <a:effectLst/>
                <a:latin typeface="Simplified Arabic" panose="02020603050405020304" pitchFamily="18" charset="-78"/>
                <a:ea typeface="Calibri" panose="020F0502020204030204" pitchFamily="34" charset="0"/>
                <a:cs typeface="Simplified Arabic" panose="02020603050405020304" pitchFamily="18" charset="-78"/>
              </a:rPr>
              <a:t>نريد</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البحث عن مستندات وتقارير بصيغة </a:t>
            </a: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700" b="1">
                <a:latin typeface="Simplified Arabic" panose="02020603050405020304" pitchFamily="18" charset="-78"/>
                <a:ea typeface="Calibri" panose="020F0502020204030204" pitchFamily="34" charset="0"/>
                <a:cs typeface="Simplified Arabic" panose="02020603050405020304" pitchFamily="18" charset="-78"/>
              </a:rPr>
              <a:t>pdf</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‏يكون البحث على النحو التالي</a:t>
            </a:r>
            <a:endParaRPr lang="en-US" sz="27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التنمية المستدامة </a:t>
            </a: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Filetype :</a:t>
            </a:r>
            <a:r>
              <a:rPr lang="en-US" sz="2700" b="1">
                <a:latin typeface="Simplified Arabic" panose="02020603050405020304" pitchFamily="18" charset="-78"/>
                <a:ea typeface="Calibri" panose="020F0502020204030204" pitchFamily="34" charset="0"/>
                <a:cs typeface="Simplified Arabic" panose="02020603050405020304" pitchFamily="18" charset="-78"/>
              </a:rPr>
              <a:t>PDF</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وبنفس الطريقة يمكن البحث عن جميع الأنواع من الملفات المختلفة مثل </a:t>
            </a: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 XlS</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أو </a:t>
            </a: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doc</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7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7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3" name="Content Placeholder 12">
            <a:extLst>
              <a:ext uri="{FF2B5EF4-FFF2-40B4-BE49-F238E27FC236}">
                <a16:creationId xmlns:a16="http://schemas.microsoft.com/office/drawing/2014/main" id="{0B6527E3-06E8-91D7-5CCB-CB88E775107A}"/>
              </a:ext>
            </a:extLst>
          </p:cNvPr>
          <p:cNvPicPr>
            <a:picLocks noGrp="1" noChangeAspect="1"/>
          </p:cNvPicPr>
          <p:nvPr>
            <p:ph sz="half" idx="1"/>
          </p:nvPr>
        </p:nvPicPr>
        <p:blipFill>
          <a:blip r:embed="rId2"/>
          <a:stretch>
            <a:fillRect/>
          </a:stretch>
        </p:blipFill>
        <p:spPr>
          <a:xfrm>
            <a:off x="183108" y="1520865"/>
            <a:ext cx="5181600" cy="4797867"/>
          </a:xfrm>
        </p:spPr>
      </p:pic>
    </p:spTree>
    <p:extLst>
      <p:ext uri="{BB962C8B-B14F-4D97-AF65-F5344CB8AC3E}">
        <p14:creationId xmlns:p14="http://schemas.microsoft.com/office/powerpoint/2010/main" val="164936159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0B07C8D3-5FD6-2107-4C09-D7DF0393CD56}"/>
              </a:ext>
            </a:extLst>
          </p:cNvPr>
          <p:cNvPicPr>
            <a:picLocks noGrp="1" noChangeAspect="1"/>
          </p:cNvPicPr>
          <p:nvPr>
            <p:ph sz="half" idx="1"/>
          </p:nvPr>
        </p:nvPicPr>
        <p:blipFill>
          <a:blip r:embed="rId2"/>
          <a:stretch>
            <a:fillRect/>
          </a:stretch>
        </p:blipFill>
        <p:spPr>
          <a:xfrm>
            <a:off x="220495" y="1520864"/>
            <a:ext cx="5144213" cy="4797867"/>
          </a:xfrm>
        </p:spPr>
      </p:pic>
      <p:sp>
        <p:nvSpPr>
          <p:cNvPr id="9" name="TextBox 8">
            <a:extLst>
              <a:ext uri="{FF2B5EF4-FFF2-40B4-BE49-F238E27FC236}">
                <a16:creationId xmlns:a16="http://schemas.microsoft.com/office/drawing/2014/main" id="{73C899CE-E8F1-680A-2618-6A16A22C5B6B}"/>
              </a:ext>
            </a:extLst>
          </p:cNvPr>
          <p:cNvSpPr txBox="1"/>
          <p:nvPr/>
        </p:nvSpPr>
        <p:spPr>
          <a:xfrm>
            <a:off x="5585847" y="1666249"/>
            <a:ext cx="6098458" cy="4815677"/>
          </a:xfrm>
          <a:prstGeom prst="rect">
            <a:avLst/>
          </a:prstGeom>
          <a:noFill/>
        </p:spPr>
        <p:txBody>
          <a:bodyPr wrap="square">
            <a:spAutoFit/>
          </a:bodyPr>
          <a:lstStyle/>
          <a:p>
            <a:pPr marL="457200" indent="-457200" algn="just" rtl="1">
              <a:lnSpc>
                <a:spcPct val="110000"/>
              </a:lnSpc>
              <a:spcBef>
                <a:spcPts val="110"/>
              </a:spcBef>
              <a:spcAft>
                <a:spcPts val="11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ولتحسين عملية البحث والحصول على نتائج أكثر تركيزا يمكننا ‏وضع العبارات المفتاحية للبحث داخل علامة تنصيص "…." للبحث عن عبارة محددة عوض</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عن كلمات منفصلة للوصول إلى نتائج محددة ودقيقة</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ويفضل أن تحدد عملية البحث ضمن نطاق زمني محدد من خلال وضع رقمين ويفصل بينهما بنقطتين، هكذا : (</a:t>
            </a:r>
            <a:r>
              <a:rPr lang="en-US" sz="2800" b="1">
                <a:latin typeface="Simplified Arabic" panose="02020603050405020304" pitchFamily="18" charset="-78"/>
                <a:ea typeface="Calibri" panose="020F0502020204030204" pitchFamily="34" charset="0"/>
                <a:cs typeface="Simplified Arabic" panose="02020603050405020304" pitchFamily="18" charset="-78"/>
              </a:rPr>
              <a:t>2009</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2011</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10000"/>
              </a:lnSpc>
              <a:spcBef>
                <a:spcPts val="110"/>
              </a:spcBef>
              <a:spcAft>
                <a:spcPts val="110"/>
              </a:spcAft>
              <a:buFont typeface="Arial" panose="020B0604020202020204" pitchFamily="34" charset="0"/>
              <a:buChar char="•"/>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55670486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1B11ECEF-D798-2344-1953-33CC2A6F94E0}"/>
              </a:ext>
            </a:extLst>
          </p:cNvPr>
          <p:cNvPicPr>
            <a:picLocks noGrp="1" noChangeAspect="1"/>
          </p:cNvPicPr>
          <p:nvPr>
            <p:ph sz="half" idx="1"/>
          </p:nvPr>
        </p:nvPicPr>
        <p:blipFill>
          <a:blip r:embed="rId2"/>
          <a:stretch>
            <a:fillRect/>
          </a:stretch>
        </p:blipFill>
        <p:spPr>
          <a:xfrm>
            <a:off x="220495" y="1869253"/>
            <a:ext cx="4970937" cy="4339818"/>
          </a:xfrm>
        </p:spPr>
      </p:pic>
      <p:sp>
        <p:nvSpPr>
          <p:cNvPr id="9" name="TextBox 8">
            <a:extLst>
              <a:ext uri="{FF2B5EF4-FFF2-40B4-BE49-F238E27FC236}">
                <a16:creationId xmlns:a16="http://schemas.microsoft.com/office/drawing/2014/main" id="{73C899CE-E8F1-680A-2618-6A16A22C5B6B}"/>
              </a:ext>
            </a:extLst>
          </p:cNvPr>
          <p:cNvSpPr txBox="1"/>
          <p:nvPr/>
        </p:nvSpPr>
        <p:spPr>
          <a:xfrm>
            <a:off x="5464967" y="1635353"/>
            <a:ext cx="6184258" cy="5468035"/>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أولًا: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استخدام محركات البحث</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.1</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استخدام بحث جوجل المتقدم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Google Advanced Search </a:t>
            </a: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توفر خاصية البحث المتقدم من جوجل نتائج أفضل من طرق البحث التقليدية على محركات البحث المختلفة</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حيث تتطلب من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عملية البحث الواحدة تعبئة استمارة مطولة تحتوي على كافة التفاصيل المرتبطة بما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قوم بالبحث عنه، تعتبر هذه الاستمارة بمثابة استمارة استقصاء عما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ريده من 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84450774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736207" y="1666249"/>
            <a:ext cx="5948098" cy="4763227"/>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تضمن لنا خاصية البحث المتقدم في جوجل الوصول إلى نتائج بحث أفضل في وقت أسرع وعدد محاولات أقل</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من ضمن الخانات المطلوب من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تعبئتها لنجاح عملية البحث، خانة النطاق الجغرافي للبيانات المطلوبة والنطاق الزمني لها</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بالإضافة إلى كافة الكلمات المفتاحية المرتبطة بعملية البحث</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فضلا</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عن إمكانية البحث داخل مواقع إلكترونية محددة واستبعاد بعض النتائج غير المرتبطة.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descr="A screenshot of a computer&#10;&#10;Description automatically generated">
            <a:extLst>
              <a:ext uri="{FF2B5EF4-FFF2-40B4-BE49-F238E27FC236}">
                <a16:creationId xmlns:a16="http://schemas.microsoft.com/office/drawing/2014/main" id="{11665F0E-E0BD-A765-E9C1-54D3C8300B5A}"/>
              </a:ext>
            </a:extLst>
          </p:cNvPr>
          <p:cNvPicPr>
            <a:picLocks noGrp="1" noChangeAspect="1"/>
          </p:cNvPicPr>
          <p:nvPr>
            <p:ph sz="half" idx="1"/>
          </p:nvPr>
        </p:nvPicPr>
        <p:blipFill>
          <a:blip r:embed="rId2"/>
          <a:stretch>
            <a:fillRect/>
          </a:stretch>
        </p:blipFill>
        <p:spPr>
          <a:xfrm>
            <a:off x="280219" y="1666249"/>
            <a:ext cx="5219828" cy="4652483"/>
          </a:xfrm>
          <a:prstGeom prst="rect">
            <a:avLst/>
          </a:prstGeom>
        </p:spPr>
      </p:pic>
    </p:spTree>
    <p:extLst>
      <p:ext uri="{BB962C8B-B14F-4D97-AF65-F5344CB8AC3E}">
        <p14:creationId xmlns:p14="http://schemas.microsoft.com/office/powerpoint/2010/main" val="42063307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6740013" y="1666249"/>
            <a:ext cx="4944292" cy="2602636"/>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يمكنك</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م</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الانتقال إلى بحث جوجل المتقدم من خلال الرابط التالي :</a:t>
            </a: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rtl="1">
              <a:lnSpc>
                <a:spcPct val="107000"/>
              </a:lnSpc>
              <a:spcAft>
                <a:spcPts val="80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hlinkClick r:id="rId2"/>
              </a:rPr>
              <a:t>https://www.google.com/advanced_search</a:t>
            </a: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descr="A screenshot of a computer&#10;&#10;Description automatically generated">
            <a:extLst>
              <a:ext uri="{FF2B5EF4-FFF2-40B4-BE49-F238E27FC236}">
                <a16:creationId xmlns:a16="http://schemas.microsoft.com/office/drawing/2014/main" id="{2C874E15-F880-492F-815C-08B979536FB3}"/>
              </a:ext>
            </a:extLst>
          </p:cNvPr>
          <p:cNvPicPr>
            <a:picLocks noGrp="1" noChangeAspect="1"/>
          </p:cNvPicPr>
          <p:nvPr>
            <p:ph sz="half" idx="1"/>
          </p:nvPr>
        </p:nvPicPr>
        <p:blipFill>
          <a:blip r:embed="rId3"/>
          <a:stretch>
            <a:fillRect/>
          </a:stretch>
        </p:blipFill>
        <p:spPr>
          <a:xfrm>
            <a:off x="221226" y="1573100"/>
            <a:ext cx="6383448" cy="4945687"/>
          </a:xfrm>
          <a:prstGeom prst="rect">
            <a:avLst/>
          </a:prstGeom>
        </p:spPr>
      </p:pic>
    </p:spTree>
    <p:extLst>
      <p:ext uri="{BB962C8B-B14F-4D97-AF65-F5344CB8AC3E}">
        <p14:creationId xmlns:p14="http://schemas.microsoft.com/office/powerpoint/2010/main" val="286810433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6172202" y="1666249"/>
            <a:ext cx="5512103" cy="3738844"/>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البحث باستخدام أداة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Dataset search</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أداة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Dataset Search</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هى أداة تم تطويرها بواسطة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Google</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للمساعدة في العثور على مجموعات البيانات الموجودة عبر الإنترنت ، يمكن الوصول إلى أداة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Data</a:t>
            </a:r>
            <a:r>
              <a:rPr lang="en-US" sz="2500" b="1">
                <a:latin typeface="Simplified Arabic" panose="02020603050405020304" pitchFamily="18" charset="-78"/>
                <a:ea typeface="Calibri" panose="020F0502020204030204" pitchFamily="34" charset="0"/>
                <a:cs typeface="Simplified Arabic" panose="02020603050405020304" pitchFamily="18" charset="-78"/>
              </a:rPr>
              <a:t>set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Search</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من خلال الرابط التالي:</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rtl="1">
              <a:lnSpc>
                <a:spcPct val="107000"/>
              </a:lnSpc>
              <a:spcAft>
                <a:spcPts val="80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hlinkClick r:id="rId2"/>
              </a:rPr>
              <a:t>https://datasetsearch.research.google.com/</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a:extLst>
              <a:ext uri="{FF2B5EF4-FFF2-40B4-BE49-F238E27FC236}">
                <a16:creationId xmlns:a16="http://schemas.microsoft.com/office/drawing/2014/main" id="{E385BDAF-FFB9-D072-FC64-AD5EF3064C9F}"/>
              </a:ext>
            </a:extLst>
          </p:cNvPr>
          <p:cNvPicPr>
            <a:picLocks noGrp="1" noChangeAspect="1"/>
          </p:cNvPicPr>
          <p:nvPr>
            <p:ph sz="half" idx="1"/>
          </p:nvPr>
        </p:nvPicPr>
        <p:blipFill>
          <a:blip r:embed="rId3"/>
          <a:stretch>
            <a:fillRect/>
          </a:stretch>
        </p:blipFill>
        <p:spPr>
          <a:xfrm>
            <a:off x="324465" y="1662001"/>
            <a:ext cx="5771535" cy="4656731"/>
          </a:xfrm>
          <a:prstGeom prst="rect">
            <a:avLst/>
          </a:prstGeom>
        </p:spPr>
      </p:pic>
    </p:spTree>
    <p:extLst>
      <p:ext uri="{BB962C8B-B14F-4D97-AF65-F5344CB8AC3E}">
        <p14:creationId xmlns:p14="http://schemas.microsoft.com/office/powerpoint/2010/main" val="231316830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6096000" y="1666249"/>
            <a:ext cx="5588305" cy="4161973"/>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كيفية استخدام أداة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Dataset Search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إدخال الكلمات المفتاحية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في مربع البحث، </a:t>
            </a:r>
            <a:r>
              <a:rPr lang="ar-EG" sz="2700" b="1">
                <a:latin typeface="Simplified Arabic" panose="02020603050405020304" pitchFamily="18" charset="-78"/>
                <a:ea typeface="Calibri" panose="020F0502020204030204" pitchFamily="34" charset="0"/>
                <a:cs typeface="Simplified Arabic" panose="02020603050405020304" pitchFamily="18" charset="-78"/>
              </a:rPr>
              <a:t>ن</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قم بإدخال الكلمات المفتاحية التي تعبر عن البيانات التي </a:t>
            </a:r>
            <a:r>
              <a:rPr lang="ar-EG" sz="27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بحث عنها</a:t>
            </a: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r" rtl="1">
              <a:lnSpc>
                <a:spcPct val="107000"/>
              </a:lnSpc>
              <a:spcAft>
                <a:spcPts val="800"/>
              </a:spcAft>
            </a:pP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على سبيل المثال، إذا كنا نبحث عن بيانات حول التحول الرقمي في التعليم، يمكننا كتابة</a:t>
            </a:r>
            <a:r>
              <a:rPr lang="ar-EG" sz="2700" b="1">
                <a:latin typeface="Simplified Arabic" panose="02020603050405020304" pitchFamily="18" charset="-78"/>
                <a:ea typeface="Calibri" panose="020F0502020204030204" pitchFamily="34" charset="0"/>
                <a:cs typeface="Simplified Arabic" panose="02020603050405020304" pitchFamily="18" charset="-78"/>
              </a:rPr>
              <a:t>:</a:t>
            </a:r>
            <a:endParaRPr lang="en-US" sz="27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digital transformation in education</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a:extLst>
              <a:ext uri="{FF2B5EF4-FFF2-40B4-BE49-F238E27FC236}">
                <a16:creationId xmlns:a16="http://schemas.microsoft.com/office/drawing/2014/main" id="{B33C6341-B4A0-99AF-A5FD-B27A755C376D}"/>
              </a:ext>
            </a:extLst>
          </p:cNvPr>
          <p:cNvPicPr>
            <a:picLocks noGrp="1" noChangeAspect="1"/>
          </p:cNvPicPr>
          <p:nvPr>
            <p:ph sz="half" idx="1"/>
          </p:nvPr>
        </p:nvPicPr>
        <p:blipFill>
          <a:blip r:embed="rId2"/>
          <a:stretch>
            <a:fillRect/>
          </a:stretch>
        </p:blipFill>
        <p:spPr>
          <a:xfrm>
            <a:off x="318447" y="1520865"/>
            <a:ext cx="5777553" cy="4797867"/>
          </a:xfrm>
        </p:spPr>
      </p:pic>
    </p:spTree>
    <p:extLst>
      <p:ext uri="{BB962C8B-B14F-4D97-AF65-F5344CB8AC3E}">
        <p14:creationId xmlns:p14="http://schemas.microsoft.com/office/powerpoint/2010/main" val="227176457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829416" y="1666249"/>
            <a:ext cx="5854889" cy="6034985"/>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ستظهر لنا نتائج البحث في شكل قائمة بجانب كل مجموعة، الصور والمعلومات الأساسية حول مجموعة البيانات</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يمكن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النقر فوق أي من العناصر للحصول على معلومات إضافية حول مجموعة البيانات وكيفية الوصول إليها.</a:t>
            </a: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يمكننا استخدام خيارات التصفية الموجودة في الجزء العلوي لتحسين نتائج البحث حسب نوع الملف وتاريخ التحديث وتنسيق ملفات البيانات، واللغة ومصدر البيانات والترخيص.</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a:extLst>
              <a:ext uri="{FF2B5EF4-FFF2-40B4-BE49-F238E27FC236}">
                <a16:creationId xmlns:a16="http://schemas.microsoft.com/office/drawing/2014/main" id="{FB983997-28B5-B67B-3320-B7EA5CDDFA84}"/>
              </a:ext>
            </a:extLst>
          </p:cNvPr>
          <p:cNvPicPr>
            <a:picLocks noGrp="1" noChangeAspect="1"/>
          </p:cNvPicPr>
          <p:nvPr>
            <p:ph sz="half" idx="1"/>
          </p:nvPr>
        </p:nvPicPr>
        <p:blipFill>
          <a:blip r:embed="rId2"/>
          <a:stretch>
            <a:fillRect/>
          </a:stretch>
        </p:blipFill>
        <p:spPr>
          <a:xfrm>
            <a:off x="262776" y="1587233"/>
            <a:ext cx="5192193" cy="4893217"/>
          </a:xfrm>
        </p:spPr>
      </p:pic>
    </p:spTree>
    <p:extLst>
      <p:ext uri="{BB962C8B-B14F-4D97-AF65-F5344CB8AC3E}">
        <p14:creationId xmlns:p14="http://schemas.microsoft.com/office/powerpoint/2010/main" val="52270008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829416" y="1666249"/>
            <a:ext cx="5854889" cy="4944495"/>
          </a:xfrm>
          <a:prstGeom prst="rect">
            <a:avLst/>
          </a:prstGeom>
          <a:noFill/>
        </p:spPr>
        <p:txBody>
          <a:bodyPr wrap="square">
            <a:spAutoFit/>
          </a:bodyPr>
          <a:lstStyle/>
          <a:p>
            <a:pPr marL="571500" indent="-342900" algn="just" rtl="1">
              <a:lnSpc>
                <a:spcPct val="107000"/>
              </a:lnSpc>
              <a:spcAft>
                <a:spcPts val="80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بعد العثور على مجموعة البيانات التي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رغب في استخدامها، ننقر على عنوانها أو الزر الموجود للوصول إليها، ستتوفر معلومات حول كيفية الوصول إلى مجموعة البيانات وشروط الاستخدام</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مثل:</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صيغة البيانات</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مثل</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CSV</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JSON</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Excel</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المصدر</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يمكن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اختيار نتائج من مصادر معينة فقط</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a:extLst>
              <a:ext uri="{FF2B5EF4-FFF2-40B4-BE49-F238E27FC236}">
                <a16:creationId xmlns:a16="http://schemas.microsoft.com/office/drawing/2014/main" id="{650C5B7E-68AE-21B5-83B2-F6AA2AC4B720}"/>
              </a:ext>
            </a:extLst>
          </p:cNvPr>
          <p:cNvPicPr>
            <a:picLocks noGrp="1" noChangeAspect="1"/>
          </p:cNvPicPr>
          <p:nvPr>
            <p:ph sz="half" idx="1"/>
          </p:nvPr>
        </p:nvPicPr>
        <p:blipFill>
          <a:blip r:embed="rId2"/>
          <a:stretch>
            <a:fillRect/>
          </a:stretch>
        </p:blipFill>
        <p:spPr>
          <a:xfrm>
            <a:off x="318447" y="1666249"/>
            <a:ext cx="5181600" cy="4652483"/>
          </a:xfrm>
        </p:spPr>
      </p:pic>
    </p:spTree>
    <p:extLst>
      <p:ext uri="{BB962C8B-B14F-4D97-AF65-F5344CB8AC3E}">
        <p14:creationId xmlns:p14="http://schemas.microsoft.com/office/powerpoint/2010/main" val="72202632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829416" y="1666249"/>
            <a:ext cx="5854889" cy="4688656"/>
          </a:xfrm>
          <a:prstGeom prst="rect">
            <a:avLst/>
          </a:prstGeom>
          <a:noFill/>
        </p:spPr>
        <p:txBody>
          <a:bodyPr wrap="square">
            <a:spAutoFit/>
          </a:bodyPr>
          <a:lstStyle/>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عرض تفاصيل مجموعة البيانات</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بعد العثور على مجموعة البيانات المناسبة، ننقر على النتيجة لعرض التفاصيل، سنجد معلومات مثل</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indent="-457200" algn="just" rtl="1">
              <a:lnSpc>
                <a:spcPct val="107000"/>
              </a:lnSpc>
              <a:spcAft>
                <a:spcPts val="80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وصف مجموعة البيانات</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indent="-457200" algn="just" rtl="1">
              <a:lnSpc>
                <a:spcPct val="107000"/>
              </a:lnSpc>
              <a:spcAft>
                <a:spcPts val="80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جهة النشر</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indent="-457200" algn="just" rtl="1">
              <a:lnSpc>
                <a:spcPct val="107000"/>
              </a:lnSpc>
              <a:spcAft>
                <a:spcPts val="80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رابط التحميل أو المصدر الذي يحتوي على البيانات</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7">
            <a:extLst>
              <a:ext uri="{FF2B5EF4-FFF2-40B4-BE49-F238E27FC236}">
                <a16:creationId xmlns:a16="http://schemas.microsoft.com/office/drawing/2014/main" id="{B82E5CE8-3A93-5A4E-43A3-654481BEB884}"/>
              </a:ext>
            </a:extLst>
          </p:cNvPr>
          <p:cNvPicPr>
            <a:picLocks noGrp="1" noChangeAspect="1"/>
          </p:cNvPicPr>
          <p:nvPr>
            <p:ph sz="half" idx="1"/>
          </p:nvPr>
        </p:nvPicPr>
        <p:blipFill>
          <a:blip r:embed="rId2"/>
          <a:stretch>
            <a:fillRect/>
          </a:stretch>
        </p:blipFill>
        <p:spPr>
          <a:xfrm>
            <a:off x="318447" y="1639354"/>
            <a:ext cx="5181600" cy="4679378"/>
          </a:xfrm>
        </p:spPr>
      </p:pic>
    </p:spTree>
    <p:extLst>
      <p:ext uri="{BB962C8B-B14F-4D97-AF65-F5344CB8AC3E}">
        <p14:creationId xmlns:p14="http://schemas.microsoft.com/office/powerpoint/2010/main" val="141962729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759924" y="1467086"/>
            <a:ext cx="5854889" cy="5037982"/>
          </a:xfrm>
          <a:prstGeom prst="rect">
            <a:avLst/>
          </a:prstGeom>
          <a:noFill/>
        </p:spPr>
        <p:txBody>
          <a:bodyPr wrap="square">
            <a:spAutoFit/>
          </a:bodyPr>
          <a:lstStyle/>
          <a:p>
            <a:pPr marL="228600" algn="just" rtl="1">
              <a:lnSpc>
                <a:spcPct val="11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ثانيًا: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جمع البيانات</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514350" indent="-285750" algn="just" rtl="1">
              <a:lnSpc>
                <a:spcPct val="110000"/>
              </a:lnSpc>
              <a:spcBef>
                <a:spcPts val="110"/>
              </a:spcBef>
              <a:spcAft>
                <a:spcPts val="110"/>
              </a:spcAft>
              <a:buFont typeface="Wingdings" panose="05000000000000000000" pitchFamily="2" charset="2"/>
              <a:buChar char="§"/>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جمع البيانات هو خطوة حاسمة في أي عملية بحثية وتختلف الطرق باختلاف طبيعة البحث والأهداف المرجوة. </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10000"/>
              </a:lnSpc>
              <a:spcBef>
                <a:spcPts val="110"/>
              </a:spcBef>
              <a:spcAft>
                <a:spcPts val="110"/>
              </a:spcAft>
              <a:buFont typeface="Wingdings" panose="05000000000000000000" pitchFamily="2" charset="2"/>
              <a:buChar char="§"/>
            </a:pP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‏استخدام منهجيات جمع البيانات المناسبة يضمن الحصول على نتائج ذات قيمة ويساعد في اتخاذ قرارات مبنية على أسس علمية قوية.</a:t>
            </a:r>
            <a:endParaRPr lang="ar-EG"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10000"/>
              </a:lnSpc>
              <a:spcBef>
                <a:spcPts val="110"/>
              </a:spcBef>
              <a:spcAft>
                <a:spcPts val="110"/>
              </a:spcAft>
              <a:buFont typeface="Wingdings" panose="05000000000000000000" pitchFamily="2" charset="2"/>
              <a:buChar char="§"/>
            </a:pPr>
            <a:r>
              <a:rPr lang="ar-EG" sz="2600" b="1">
                <a:latin typeface="Simplified Arabic" panose="02020603050405020304" pitchFamily="18" charset="-78"/>
                <a:ea typeface="Calibri" panose="020F0502020204030204" pitchFamily="34" charset="0"/>
                <a:cs typeface="Simplified Arabic" panose="02020603050405020304" pitchFamily="18" charset="-78"/>
              </a:rPr>
              <a:t>ويتم جمع البيانات من خلال: </a:t>
            </a:r>
          </a:p>
          <a:p>
            <a:pPr marL="228600" algn="just" rtl="1">
              <a:lnSpc>
                <a:spcPct val="110000"/>
              </a:lnSpc>
              <a:spcBef>
                <a:spcPts val="110"/>
              </a:spcBef>
              <a:spcAft>
                <a:spcPts val="110"/>
              </a:spcAft>
            </a:pP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6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محركات البحث</a:t>
            </a:r>
            <a:r>
              <a:rPr lang="ar-EG" sz="26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6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مصادر البيانات المفتوحة</a:t>
            </a:r>
            <a:r>
              <a:rPr lang="ar-EG" sz="26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600"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6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مواقع التواصل الاجتماعي</a:t>
            </a:r>
            <a:r>
              <a:rPr lang="ar-EG" sz="26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600"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6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جمع البيانات بشكل مباشر</a:t>
            </a:r>
            <a:r>
              <a:rPr lang="ar-EG" sz="26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6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descr="A magnifying glass over a search bar&#10;&#10;Description automatically generated">
            <a:extLst>
              <a:ext uri="{FF2B5EF4-FFF2-40B4-BE49-F238E27FC236}">
                <a16:creationId xmlns:a16="http://schemas.microsoft.com/office/drawing/2014/main" id="{FE0F4D01-C9A9-9F28-05B7-0B9E4C87A8D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3108" y="1520865"/>
            <a:ext cx="5181600" cy="5197977"/>
          </a:xfrm>
        </p:spPr>
      </p:pic>
    </p:spTree>
    <p:extLst>
      <p:ext uri="{BB962C8B-B14F-4D97-AF65-F5344CB8AC3E}">
        <p14:creationId xmlns:p14="http://schemas.microsoft.com/office/powerpoint/2010/main" val="145536247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879244" y="1520865"/>
            <a:ext cx="5854889" cy="6370077"/>
          </a:xfrm>
          <a:prstGeom prst="rect">
            <a:avLst/>
          </a:prstGeom>
          <a:noFill/>
        </p:spPr>
        <p:txBody>
          <a:bodyPr wrap="square">
            <a:spAutoFit/>
          </a:bodyPr>
          <a:lstStyle/>
          <a:p>
            <a:pPr marL="228600"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.1</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جمع البيانات بشكل مباشر</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p>
          <a:p>
            <a:pPr marL="228600" algn="just" rtl="1">
              <a:lnSpc>
                <a:spcPct val="110000"/>
              </a:lnSpc>
              <a:spcBef>
                <a:spcPts val="110"/>
              </a:spcBef>
              <a:spcAft>
                <a:spcPts val="110"/>
              </a:spcAft>
            </a:pP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تبدأ صحافة البيانات بواحدة من الطريقتين التاليتين: ‏إما أن يكون لديك سؤال يحتاج إلى البيانات وإما أن لديك مجموعة بيانات تحتاج إلى طرح الأسئلة حولها</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أي</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ًا</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كان الأمر فالبيانات</a:t>
            </a:r>
            <a:r>
              <a:rPr lang="ar-EG" sz="2500" b="1">
                <a:latin typeface="Simplified Arabic" panose="02020603050405020304" pitchFamily="18" charset="-78"/>
                <a:ea typeface="Calibri" panose="020F0502020204030204" pitchFamily="34" charset="0"/>
                <a:cs typeface="Simplified Arabic" panose="02020603050405020304" pitchFamily="18" charset="-78"/>
              </a:rPr>
              <a:t>،</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هى المادة الخام التي تصنع منها القصة الصحفية في كلتا الحالتين، وإذا ما توفرت البيانات على شبكة الإنترنت أو لدى المصادر الإلكترونية أو إذا كان رد المؤسسات الحكومية على طلب الحصول عليها أنها ليست متوفرة لديهم، في هذه الحالة يجب محاولة جمع هذه البيانات بطريقة مباشرة.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28600" algn="just" rtl="1">
              <a:lnSpc>
                <a:spcPct val="107000"/>
              </a:lnSpc>
              <a:spcAft>
                <a:spcPts val="800"/>
              </a:spcAft>
            </a:pP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228600"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descr="A person standing in front of a computer screen&#10;&#10;Description automatically generated">
            <a:extLst>
              <a:ext uri="{FF2B5EF4-FFF2-40B4-BE49-F238E27FC236}">
                <a16:creationId xmlns:a16="http://schemas.microsoft.com/office/drawing/2014/main" id="{EDBB3E31-9813-BA0B-A5AE-D437FF2C738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2856" y="1625492"/>
            <a:ext cx="5352529" cy="4893295"/>
          </a:xfrm>
        </p:spPr>
      </p:pic>
    </p:spTree>
    <p:extLst>
      <p:ext uri="{BB962C8B-B14F-4D97-AF65-F5344CB8AC3E}">
        <p14:creationId xmlns:p14="http://schemas.microsoft.com/office/powerpoint/2010/main" val="87102231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879244" y="1614971"/>
            <a:ext cx="5854889" cy="5134739"/>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وهناك العديد من الطرق لجمع البيانات بطريقة مباشرة مثل</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 المقابلات الشخصية وتوزيع الاستبيانات واستطلاعات الرأي</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ويمكن طلب المساعدة من إحدى الشركات المتخصصة في إجراء البحوث و استطلاعات الرأي، للمساعدة في تصميم الاستبيان أو تكليفها بجمع ما تريد من بيانات، لكن إذا كان هذا الخيار مكلفا فيلجأ معظم الصحفيين لجمع البيانات بنفسهم، في كلتا الحالتين يجب التأكد من أن يتم الاستطلاع بطريقة تعكس القطاع الأعرض من الجمهور المستهدف لتضمن الوصول إلى بيانات أكثر دقة.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descr="A computer and computer with different devices&#10;&#10;Description automatically generated with medium confidence">
            <a:extLst>
              <a:ext uri="{FF2B5EF4-FFF2-40B4-BE49-F238E27FC236}">
                <a16:creationId xmlns:a16="http://schemas.microsoft.com/office/drawing/2014/main" id="{1688AEA8-CEC4-0ED1-031A-8817AC6D39C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3134" y="1614971"/>
            <a:ext cx="5282251" cy="4903816"/>
          </a:xfrm>
        </p:spPr>
      </p:pic>
    </p:spTree>
    <p:extLst>
      <p:ext uri="{BB962C8B-B14F-4D97-AF65-F5344CB8AC3E}">
        <p14:creationId xmlns:p14="http://schemas.microsoft.com/office/powerpoint/2010/main" val="45479299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879244" y="1710213"/>
            <a:ext cx="5854889" cy="3817263"/>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وتتضمن عملية استطلاع الرأي أخذ عينة من مجموعة سكانية معينة نظر</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ا</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 لأنه</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 من غير العملي إجراء استطلاع رأي لكل فرد من تعداد السكان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ف</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يقوم الصحافيون بأخذ عينات أصغر تمثيلية يراد أن تكون تمثيلية، بمعنى أنها عين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ة</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عشوائية للسكان أو عمدية من مجموعة سكانية معينة.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descr="A diagram of people connected to a circle&#10;&#10;Description automatically generated">
            <a:extLst>
              <a:ext uri="{FF2B5EF4-FFF2-40B4-BE49-F238E27FC236}">
                <a16:creationId xmlns:a16="http://schemas.microsoft.com/office/drawing/2014/main" id="{F0095711-998A-462C-5139-0AE73BB5BC4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08046" y="1710213"/>
            <a:ext cx="5181600" cy="4608519"/>
          </a:xfrm>
        </p:spPr>
      </p:pic>
    </p:spTree>
    <p:extLst>
      <p:ext uri="{BB962C8B-B14F-4D97-AF65-F5344CB8AC3E}">
        <p14:creationId xmlns:p14="http://schemas.microsoft.com/office/powerpoint/2010/main" val="206900118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858912" y="1413882"/>
            <a:ext cx="5854889" cy="5956695"/>
          </a:xfrm>
          <a:prstGeom prst="rect">
            <a:avLst/>
          </a:prstGeom>
          <a:noFill/>
        </p:spPr>
        <p:txBody>
          <a:bodyPr wrap="square">
            <a:spAutoFit/>
          </a:bodyPr>
          <a:lstStyle/>
          <a:p>
            <a:pPr algn="just" rtl="1">
              <a:lnSpc>
                <a:spcPct val="107000"/>
              </a:lnSpc>
              <a:spcAft>
                <a:spcPts val="80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تصميم استمارة الاستطلاع</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ويمكن الاستعانة بنماذج استطلاع الرأي المتاحة على شبكة الإنترنت مثل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Google Drive</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من خلال الرابط التالي :</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rtl="1">
              <a:lnSpc>
                <a:spcPct val="107000"/>
              </a:lnSpc>
              <a:spcAft>
                <a:spcPts val="800"/>
              </a:spcAft>
            </a:pPr>
            <a:r>
              <a:rPr lang="ar-SA" sz="2400" b="1"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نماذج</a:t>
            </a:r>
            <a:r>
              <a:rPr lang="en-US" sz="2400" b="1"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 Google: </a:t>
            </a:r>
            <a:r>
              <a:rPr lang="ar-SA" sz="2400" b="1"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أداة لإنشاء النماذج على الإنترنت</a:t>
            </a:r>
            <a:r>
              <a:rPr lang="en-US" sz="2400" b="1"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 | Google Workspace</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نقم باختيار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forms ‫Google</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لاختيار النموذج</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500" b="1">
                <a:latin typeface="Simplified Arabic" panose="02020603050405020304" pitchFamily="18" charset="-78"/>
                <a:ea typeface="Calibri" panose="020F0502020204030204" pitchFamily="34" charset="0"/>
                <a:cs typeface="Simplified Arabic" panose="02020603050405020304" pitchFamily="18" charset="-78"/>
              </a:rPr>
              <a:t>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ستنقل</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هذه الخطوة إلى صفحة لإنشاء الاستطلاع الخاص بك، والتي يمكن</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خلالها البدء في إضافة أسئلة إلى النموذج الذي تريد للآخرين ملأه، وكذلك </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إ</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خراج شكله الفني.</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descr="A screenshot of a computer&#10;&#10;Description automatically generated">
            <a:extLst>
              <a:ext uri="{FF2B5EF4-FFF2-40B4-BE49-F238E27FC236}">
                <a16:creationId xmlns:a16="http://schemas.microsoft.com/office/drawing/2014/main" id="{4ADD1821-0832-696E-1B5F-20DF10CE6C3E}"/>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83108" y="1669301"/>
            <a:ext cx="5540465" cy="4849486"/>
          </a:xfrm>
          <a:prstGeom prst="rect">
            <a:avLst/>
          </a:prstGeom>
        </p:spPr>
      </p:pic>
    </p:spTree>
    <p:extLst>
      <p:ext uri="{BB962C8B-B14F-4D97-AF65-F5344CB8AC3E}">
        <p14:creationId xmlns:p14="http://schemas.microsoft.com/office/powerpoint/2010/main" val="329176575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747487" y="1382443"/>
            <a:ext cx="5854889" cy="5998373"/>
          </a:xfrm>
          <a:prstGeom prst="rect">
            <a:avLst/>
          </a:prstGeom>
          <a:noFill/>
        </p:spPr>
        <p:txBody>
          <a:bodyPr wrap="square">
            <a:spAutoFit/>
          </a:bodyPr>
          <a:lstStyle/>
          <a:p>
            <a:pPr algn="just" rtl="1">
              <a:lnSpc>
                <a:spcPct val="110000"/>
              </a:lnSpc>
              <a:spcBef>
                <a:spcPts val="110"/>
              </a:spcBef>
              <a:spcAft>
                <a:spcPts val="11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SA" sz="1800">
                <a:effectLst/>
                <a:latin typeface="Calibri" panose="020F0502020204030204" pitchFamily="34" charset="0"/>
                <a:ea typeface="Calibri" panose="020F0502020204030204" pitchFamily="34" charset="0"/>
                <a:cs typeface="Simplified Arabic" panose="02020603050405020304" pitchFamily="18" charset="-78"/>
              </a:rPr>
              <a:t> </a:t>
            </a:r>
            <a:r>
              <a:rPr lang="ar-EG" sz="2400" b="1">
                <a:effectLst/>
                <a:latin typeface="Calibri" panose="020F0502020204030204" pitchFamily="34" charset="0"/>
                <a:ea typeface="Calibri" panose="020F0502020204030204" pitchFamily="34" charset="0"/>
                <a:cs typeface="Simplified Arabic" panose="02020603050405020304" pitchFamily="18" charset="-78"/>
              </a:rPr>
              <a:t>و</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يمكن إضافة أسئلة بالعدد الذي يغطي كافة النقاط التي نريد جمع بيانات بشأنها واستخدام الخصائص المتنوعة من الخيارات التي من الممكن أن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قدمها إلى الأشخاص الذين سيقومون بتعبئة الاستطلاع مثل كتابة نص أو الاختيار المتعدد أو من قائمة يمكنك أيض</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 جعل بعض الاسئلة واجب الإجابة عليها حتى يتم قبول الاستمارة.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وفي حين الانتهاء ‏من كتابة الاستمارة يمكن البدء بمشاركتها، إذ يوجد العديد من خيارات المشاركة، إما من خلال استخدام الرابط الموجود أسفل الصفحة، وإما في الجانب الأعلى من جهة اليمين حيث يوجد خيار إرسال الاستمارة عبر البريد الإلكتروني أو خيار التضمين  الموجود تحت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More Actions</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descr="A screenshot of a computer&#10;&#10;Description automatically generated">
            <a:extLst>
              <a:ext uri="{FF2B5EF4-FFF2-40B4-BE49-F238E27FC236}">
                <a16:creationId xmlns:a16="http://schemas.microsoft.com/office/drawing/2014/main" id="{4ADD1821-0832-696E-1B5F-20DF10CE6C3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3108" y="1669301"/>
            <a:ext cx="5540465" cy="4849486"/>
          </a:xfrm>
          <a:prstGeom prst="rect">
            <a:avLst/>
          </a:prstGeom>
        </p:spPr>
      </p:pic>
    </p:spTree>
    <p:extLst>
      <p:ext uri="{BB962C8B-B14F-4D97-AF65-F5344CB8AC3E}">
        <p14:creationId xmlns:p14="http://schemas.microsoft.com/office/powerpoint/2010/main" val="254764663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858912" y="1413882"/>
            <a:ext cx="5854889" cy="4880503"/>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1800">
                <a:effectLst/>
                <a:latin typeface="Calibri" panose="020F0502020204030204" pitchFamily="34" charset="0"/>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الشئ الأكثر إفادة في استمارات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‫Google</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هو أن جميع الإجابات التي نحصل عليها تخزن في جدول بيانات، حيث يتم تلقائيا تحويل جميع إجابات الأسئلة غير المنظمة بطريقة آلية إلى أخرى منظمة صالحة للتحليل.</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10000"/>
              </a:lnSpc>
              <a:spcBef>
                <a:spcPts val="110"/>
              </a:spcBef>
              <a:spcAft>
                <a:spcPts val="11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‏يمكن أيضًا استخدام موقع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Survery Monkey</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Microsoft Forms</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لتصميم الاستبانة إلكترونيًا.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descr="A screenshot of a computer&#10;&#10;Description automatically generated">
            <a:extLst>
              <a:ext uri="{FF2B5EF4-FFF2-40B4-BE49-F238E27FC236}">
                <a16:creationId xmlns:a16="http://schemas.microsoft.com/office/drawing/2014/main" id="{4ADD1821-0832-696E-1B5F-20DF10CE6C3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3108" y="1669301"/>
            <a:ext cx="5540465" cy="4849486"/>
          </a:xfrm>
          <a:prstGeom prst="rect">
            <a:avLst/>
          </a:prstGeom>
        </p:spPr>
      </p:pic>
    </p:spTree>
    <p:extLst>
      <p:ext uri="{BB962C8B-B14F-4D97-AF65-F5344CB8AC3E}">
        <p14:creationId xmlns:p14="http://schemas.microsoft.com/office/powerpoint/2010/main" val="321625160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258742"/>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4439265" y="1382443"/>
            <a:ext cx="7268954" cy="5181611"/>
          </a:xfrm>
          <a:prstGeom prst="rect">
            <a:avLst/>
          </a:prstGeom>
          <a:noFill/>
        </p:spPr>
        <p:txBody>
          <a:bodyPr wrap="square">
            <a:spAutoFit/>
          </a:bodyPr>
          <a:lstStyle/>
          <a:p>
            <a:pPr marL="228600"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.3</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التعامل مع البيانات أثناء الجمع</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228600" algn="just" rtl="1">
              <a:lnSpc>
                <a:spcPct val="110000"/>
              </a:lnSpc>
              <a:spcBef>
                <a:spcPts val="110"/>
              </a:spcBef>
              <a:spcAft>
                <a:spcPts val="11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التحقق من البيانات:</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228600"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مثل أي مصدر، لا يمكن دائما الوثوق بالبيانات، تتأثر البيانات بانحيازات الجهة التي قامت بجمعها والأهداف الخاصة بها، لذلك مثل أي مصدر تحتاج إلى طرح أسئلة تخصها: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من الذي جمعها، ومتى، ولأي غرض؟ وكيف تم جمع تجمعها؟ ومن الذي يمكنه تفسير البيانات؟ </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marL="228600"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أياما كانت الطريقة التي نحصل منها على البيانات يجب التأكد من دقتها ومصداقيتها لتفادي نشر تحقيقات تحتوي على بيانات مغلوطة، ولضمان دقة البيانات التي نحصل عليها، يحب طرح قائمة من الأسئلة التي يمكن أن تساعد في تحديد حزم البيانات المشتبه فيها أو غير الجديرة بالثقة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close-up of a computer screen&#10;&#10;Description automatically generated">
            <a:extLst>
              <a:ext uri="{FF2B5EF4-FFF2-40B4-BE49-F238E27FC236}">
                <a16:creationId xmlns:a16="http://schemas.microsoft.com/office/drawing/2014/main" id="{8F3E4745-42F6-6C90-0DD8-93E7F5EA292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8624" y="1520865"/>
            <a:ext cx="4085302" cy="4953677"/>
          </a:xfrm>
        </p:spPr>
      </p:pic>
    </p:spTree>
    <p:extLst>
      <p:ext uri="{BB962C8B-B14F-4D97-AF65-F5344CB8AC3E}">
        <p14:creationId xmlns:p14="http://schemas.microsoft.com/office/powerpoint/2010/main" val="276985611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omputer with a computer connected to a computer&#10;&#10;Description automatically generated">
            <a:extLst>
              <a:ext uri="{FF2B5EF4-FFF2-40B4-BE49-F238E27FC236}">
                <a16:creationId xmlns:a16="http://schemas.microsoft.com/office/drawing/2014/main" id="{31A519AD-4093-1997-C576-671F0DFE44B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7629" y="1558313"/>
            <a:ext cx="4765358" cy="4960474"/>
          </a:xfrm>
        </p:spPr>
      </p:pic>
      <p:sp>
        <p:nvSpPr>
          <p:cNvPr id="10" name="TextBox 9">
            <a:extLst>
              <a:ext uri="{FF2B5EF4-FFF2-40B4-BE49-F238E27FC236}">
                <a16:creationId xmlns:a16="http://schemas.microsoft.com/office/drawing/2014/main" id="{94EA2FDB-B792-66F2-997F-A6250F6796BB}"/>
              </a:ext>
            </a:extLst>
          </p:cNvPr>
          <p:cNvSpPr txBox="1"/>
          <p:nvPr/>
        </p:nvSpPr>
        <p:spPr>
          <a:xfrm>
            <a:off x="5058835" y="1558313"/>
            <a:ext cx="6598123" cy="4557017"/>
          </a:xfrm>
          <a:prstGeom prst="rect">
            <a:avLst/>
          </a:prstGeom>
          <a:noFill/>
        </p:spPr>
        <p:txBody>
          <a:bodyPr wrap="square">
            <a:spAutoFit/>
          </a:bodyPr>
          <a:lstStyle/>
          <a:p>
            <a:pPr marL="228600"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استخدام هذه القائمة لتقييم البيانات، في كل مرة ستقل الأخطاء إلى الحد الأدنى، كما أن إدراك الأخطاء الشائعة في إعداد التقارير عن البيانات التي يقع فيها الآخرون يضمن كذلك تحقيق الاستخدام المسؤول للبيانات</a:t>
            </a:r>
            <a:r>
              <a:rPr lang="ar-EG" sz="2400" b="1">
                <a:latin typeface="Simplified Arabic" panose="02020603050405020304" pitchFamily="18" charset="-78"/>
                <a:ea typeface="Calibri" panose="020F0502020204030204" pitchFamily="34" charset="0"/>
                <a:cs typeface="Simplified Arabic" panose="02020603050405020304" pitchFamily="18" charset="-78"/>
              </a:rPr>
              <a:t>، </a:t>
            </a:r>
            <a:r>
              <a:rPr lang="ar-EG"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وهناك</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أسئلة ضرورية تطرح بخصوص دقة البيانات:</a:t>
            </a: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07000"/>
              </a:lnSpc>
              <a:spcAft>
                <a:spcPts val="800"/>
              </a:spcAft>
              <a:buFont typeface="Wingdings" panose="05000000000000000000" pitchFamily="2" charset="2"/>
              <a:buChar char="ü"/>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ما مصدر البيانات؟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07000"/>
              </a:lnSpc>
              <a:spcAft>
                <a:spcPts val="800"/>
              </a:spcAft>
              <a:buFont typeface="Wingdings" panose="05000000000000000000" pitchFamily="2" charset="2"/>
              <a:buChar char="ü"/>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‏ما المؤسسة التي نشرت هذه البيانات؟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07000"/>
              </a:lnSpc>
              <a:spcAft>
                <a:spcPts val="800"/>
              </a:spcAft>
              <a:buFont typeface="Wingdings" panose="05000000000000000000" pitchFamily="2" charset="2"/>
              <a:buChar char="ü"/>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‏هل تمتلك هذه المؤسسة سجل</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 لجمع البيانات الموثوق بها؟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07000"/>
              </a:lnSpc>
              <a:spcAft>
                <a:spcPts val="800"/>
              </a:spcAft>
              <a:buFont typeface="Wingdings" panose="05000000000000000000" pitchFamily="2" charset="2"/>
              <a:buChar char="ü"/>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‏هل التقرير متاح على الموقع الإلكتروني للمؤسسة؟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07000"/>
              </a:lnSpc>
              <a:spcAft>
                <a:spcPts val="800"/>
              </a:spcAft>
              <a:buFont typeface="Wingdings" panose="05000000000000000000" pitchFamily="2" charset="2"/>
              <a:buChar char="ü"/>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‏من الذي سجل هذه البيانات؟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30609862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tunnel with numbers and letters&#10;&#10;Description automatically generated with medium confidence">
            <a:extLst>
              <a:ext uri="{FF2B5EF4-FFF2-40B4-BE49-F238E27FC236}">
                <a16:creationId xmlns:a16="http://schemas.microsoft.com/office/drawing/2014/main" id="{688191F8-0DB2-CC31-BD7A-C7C56C8DB10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31265" y="1734981"/>
            <a:ext cx="4560887" cy="4783806"/>
          </a:xfrm>
        </p:spPr>
      </p:pic>
      <p:sp>
        <p:nvSpPr>
          <p:cNvPr id="5" name="TextBox 4">
            <a:extLst>
              <a:ext uri="{FF2B5EF4-FFF2-40B4-BE49-F238E27FC236}">
                <a16:creationId xmlns:a16="http://schemas.microsoft.com/office/drawing/2014/main" id="{8AC76060-598A-1081-1F0B-6003F5352BA6}"/>
              </a:ext>
            </a:extLst>
          </p:cNvPr>
          <p:cNvSpPr txBox="1"/>
          <p:nvPr/>
        </p:nvSpPr>
        <p:spPr>
          <a:xfrm>
            <a:off x="5207189" y="1520865"/>
            <a:ext cx="6440604" cy="4715137"/>
          </a:xfrm>
          <a:prstGeom prst="rect">
            <a:avLst/>
          </a:prstGeom>
          <a:noFill/>
        </p:spPr>
        <p:txBody>
          <a:bodyPr wrap="square">
            <a:spAutoFit/>
          </a:bodyPr>
          <a:lstStyle/>
          <a:p>
            <a:pPr marL="571500" indent="-342900" algn="just" rtl="1">
              <a:lnSpc>
                <a:spcPct val="110000"/>
              </a:lnSpc>
              <a:spcBef>
                <a:spcPts val="110"/>
              </a:spcBef>
              <a:spcAft>
                <a:spcPts val="110"/>
              </a:spcAft>
              <a:buFont typeface="Wingdings" panose="05000000000000000000" pitchFamily="2" charset="2"/>
              <a:buChar char="ü"/>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هل قامت المؤسسة بجمع البيانات بنفسها أم أنها استعانت بمصادر خارجية من شركات أخرى؟</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10000"/>
              </a:lnSpc>
              <a:spcBef>
                <a:spcPts val="110"/>
              </a:spcBef>
              <a:spcAft>
                <a:spcPts val="110"/>
              </a:spcAft>
              <a:buFont typeface="Wingdings" panose="05000000000000000000" pitchFamily="2" charset="2"/>
              <a:buChar char="ü"/>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‏هل تم تجميع البيانات من مصادرها الأولى أم تم تجمعها من أحد التقارير؟</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10000"/>
              </a:lnSpc>
              <a:spcBef>
                <a:spcPts val="110"/>
              </a:spcBef>
              <a:spcAft>
                <a:spcPts val="110"/>
              </a:spcAft>
              <a:buFont typeface="Wingdings" panose="05000000000000000000" pitchFamily="2" charset="2"/>
              <a:buChar char="ü"/>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ما الغرض الذي من أجله تم تجميع هذه البيانات؟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10000"/>
              </a:lnSpc>
              <a:spcBef>
                <a:spcPts val="110"/>
              </a:spcBef>
              <a:spcAft>
                <a:spcPts val="110"/>
              </a:spcAft>
              <a:buFont typeface="Wingdings" panose="05000000000000000000" pitchFamily="2" charset="2"/>
              <a:buChar char="ü"/>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‏هل تم تجميع هذه البيانات لتقديم تقرير إلى ممول لكي يوضح أن الهدف قد تحقق؟</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10000"/>
              </a:lnSpc>
              <a:spcBef>
                <a:spcPts val="110"/>
              </a:spcBef>
              <a:spcAft>
                <a:spcPts val="110"/>
              </a:spcAft>
              <a:buFont typeface="Wingdings" panose="05000000000000000000" pitchFamily="2" charset="2"/>
              <a:buChar char="ü"/>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‏هل تم تجميع هذه البيانات بواسطة معد بيانات خارجية؟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10000"/>
              </a:lnSpc>
              <a:spcBef>
                <a:spcPts val="110"/>
              </a:spcBef>
              <a:spcAft>
                <a:spcPts val="110"/>
              </a:spcAft>
              <a:buFont typeface="Wingdings" panose="05000000000000000000" pitchFamily="2" charset="2"/>
              <a:buChar char="ü"/>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‏هل البيانات متسقة مع المصادر الأخرى؟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10000"/>
              </a:lnSpc>
              <a:spcBef>
                <a:spcPts val="110"/>
              </a:spcBef>
              <a:spcAft>
                <a:spcPts val="110"/>
              </a:spcAft>
              <a:buFont typeface="Wingdings" panose="05000000000000000000" pitchFamily="2" charset="2"/>
              <a:buChar char="ü"/>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‏هل هناك مجموعات أخرى من البيانات تخص نفس الموضوع وتتواءم مع النتائج؟</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89546239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blue and white stream of numbers&#10;&#10;Description automatically generated">
            <a:extLst>
              <a:ext uri="{FF2B5EF4-FFF2-40B4-BE49-F238E27FC236}">
                <a16:creationId xmlns:a16="http://schemas.microsoft.com/office/drawing/2014/main" id="{FE1D204B-28B4-48AC-6C5C-EC3DC09473D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4924" y="1603595"/>
            <a:ext cx="5119784" cy="4915192"/>
          </a:xfrm>
        </p:spPr>
      </p:pic>
      <p:sp>
        <p:nvSpPr>
          <p:cNvPr id="5" name="TextBox 4">
            <a:extLst>
              <a:ext uri="{FF2B5EF4-FFF2-40B4-BE49-F238E27FC236}">
                <a16:creationId xmlns:a16="http://schemas.microsoft.com/office/drawing/2014/main" id="{8AC76060-598A-1081-1F0B-6003F5352BA6}"/>
              </a:ext>
            </a:extLst>
          </p:cNvPr>
          <p:cNvSpPr txBox="1"/>
          <p:nvPr/>
        </p:nvSpPr>
        <p:spPr>
          <a:xfrm>
            <a:off x="5500047" y="1603595"/>
            <a:ext cx="6234086" cy="3842077"/>
          </a:xfrm>
          <a:prstGeom prst="rect">
            <a:avLst/>
          </a:prstGeom>
          <a:noFill/>
        </p:spPr>
        <p:txBody>
          <a:bodyPr wrap="square">
            <a:spAutoFit/>
          </a:bodyPr>
          <a:lstStyle/>
          <a:p>
            <a:pPr marL="685800" indent="-457200" algn="just" rtl="1">
              <a:lnSpc>
                <a:spcPct val="110000"/>
              </a:lnSpc>
              <a:spcBef>
                <a:spcPts val="110"/>
              </a:spcBef>
              <a:spcAft>
                <a:spcPts val="110"/>
              </a:spcAft>
              <a:buFont typeface="Arial" panose="020B0604020202020204" pitchFamily="34" charset="0"/>
              <a:buChar char="•"/>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فالبيانات ليست دائما موثوقة ودقيقة وقد تتأثر بالمصلحة، فيمكن للمؤسسات العمل على تقويض منهجيات جمع البيانات أو التلاعب بالنتائج، كما أن لكل مصدر في الصحافة قيوده وتحيزاته، وينطبق الأمر نفسه على البيانات، فتتأثر البيانات بتحيزات الجهة التي قامت بجمعها وبالأهداف الخاصة به</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marL="228600"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01244772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computer screen shot of a logo&#10;&#10;Description automatically generated">
            <a:extLst>
              <a:ext uri="{FF2B5EF4-FFF2-40B4-BE49-F238E27FC236}">
                <a16:creationId xmlns:a16="http://schemas.microsoft.com/office/drawing/2014/main" id="{35A493C8-9A51-6456-07AD-9C1F5188E0F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5375" y="1520865"/>
            <a:ext cx="4627819" cy="5197977"/>
          </a:xfrm>
        </p:spPr>
      </p:pic>
      <p:sp>
        <p:nvSpPr>
          <p:cNvPr id="5" name="TextBox 4">
            <a:extLst>
              <a:ext uri="{FF2B5EF4-FFF2-40B4-BE49-F238E27FC236}">
                <a16:creationId xmlns:a16="http://schemas.microsoft.com/office/drawing/2014/main" id="{8AC76060-598A-1081-1F0B-6003F5352BA6}"/>
              </a:ext>
            </a:extLst>
          </p:cNvPr>
          <p:cNvSpPr txBox="1"/>
          <p:nvPr/>
        </p:nvSpPr>
        <p:spPr>
          <a:xfrm>
            <a:off x="5220929" y="1520865"/>
            <a:ext cx="6132870" cy="4841325"/>
          </a:xfrm>
          <a:prstGeom prst="rect">
            <a:avLst/>
          </a:prstGeom>
          <a:noFill/>
        </p:spPr>
        <p:txBody>
          <a:bodyPr wrap="square">
            <a:spAutoFit/>
          </a:bodyPr>
          <a:lstStyle/>
          <a:p>
            <a:pPr lvl="0" algn="just" rtl="1">
              <a:lnSpc>
                <a:spcPct val="110000"/>
              </a:lnSpc>
              <a:spcBef>
                <a:spcPts val="110"/>
              </a:spcBef>
              <a:spcAft>
                <a:spcPts val="11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ثالثًا.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الحصول على البيانات: </a:t>
            </a:r>
            <a:endParaRPr lang="en-US" sz="2800"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استخلاص البيانات</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في كثير من الحالات يواجه الصحفيون تحديات في جمع البيانات من مصادر متنوعة على الإنترنت؛ حيث تكون هذه البيانات موزعة على عدة صفحات ويب، بما في ذلك مواقع الشبكات الاجتماعية أو في صورة ملفات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PDF</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وغالبا لا يمكن تحميلها بسهولة في صيغة جداول بيانات أو ملف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CSV</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‏لذلك، يصبح استخلاص البيانات أمر</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ضروري</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28600"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70653899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file transfer to a file&#10;&#10;Description automatically generated with medium confidence">
            <a:extLst>
              <a:ext uri="{FF2B5EF4-FFF2-40B4-BE49-F238E27FC236}">
                <a16:creationId xmlns:a16="http://schemas.microsoft.com/office/drawing/2014/main" id="{137804FB-C36F-845F-FBD6-BF318DEF68F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5668" y="1679655"/>
            <a:ext cx="4880009" cy="4839132"/>
          </a:xfrm>
        </p:spPr>
      </p:pic>
      <p:sp>
        <p:nvSpPr>
          <p:cNvPr id="5" name="TextBox 4">
            <a:extLst>
              <a:ext uri="{FF2B5EF4-FFF2-40B4-BE49-F238E27FC236}">
                <a16:creationId xmlns:a16="http://schemas.microsoft.com/office/drawing/2014/main" id="{8AC76060-598A-1081-1F0B-6003F5352BA6}"/>
              </a:ext>
            </a:extLst>
          </p:cNvPr>
          <p:cNvSpPr txBox="1"/>
          <p:nvPr/>
        </p:nvSpPr>
        <p:spPr>
          <a:xfrm>
            <a:off x="5619135" y="1520865"/>
            <a:ext cx="5734664" cy="4316053"/>
          </a:xfrm>
          <a:prstGeom prst="rect">
            <a:avLst/>
          </a:prstGeom>
          <a:noFill/>
        </p:spPr>
        <p:txBody>
          <a:bodyPr wrap="square">
            <a:spAutoFit/>
          </a:bodyPr>
          <a:lstStyle/>
          <a:p>
            <a:pPr marL="342900" lvl="0" indent="-34290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وعندما نتحدث عن الاستخلاص هنا فإننا نقصد إيجاد النماذج التي صممت في ال</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أ</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صل للتفاعل البشري</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 وتشير عملية استخلاص البيانات لاستخدام برامج أو أدوات برمجية خاصة لجمع البيانات غير المنظمة بشكل مناسب للتحليل</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ويمكن استخدام هذه التقنيات لاستخراج النصوص والصور والرسوم وغيرها من صفحات الويب أو من ملفات ال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PDF</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28600"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87994051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8AC76060-598A-1081-1F0B-6003F5352BA6}"/>
              </a:ext>
            </a:extLst>
          </p:cNvPr>
          <p:cNvSpPr txBox="1"/>
          <p:nvPr/>
        </p:nvSpPr>
        <p:spPr>
          <a:xfrm>
            <a:off x="6526903" y="1520865"/>
            <a:ext cx="4776451" cy="2445798"/>
          </a:xfrm>
          <a:prstGeom prst="rect">
            <a:avLst/>
          </a:prstGeom>
          <a:noFill/>
        </p:spPr>
        <p:txBody>
          <a:bodyPr wrap="square">
            <a:spAutoFit/>
          </a:bodyPr>
          <a:lstStyle/>
          <a:p>
            <a:pPr algn="just" rtl="1">
              <a:lnSpc>
                <a:spcPct val="11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استخلاص البيانات من صفحات الويب:</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استخلاص البيانات</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من صفحات الويب</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باستخدام برنامج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Microsoft Excel</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descr="A screenshot of a spreadsheet&#10;&#10;Description automatically generated">
            <a:extLst>
              <a:ext uri="{FF2B5EF4-FFF2-40B4-BE49-F238E27FC236}">
                <a16:creationId xmlns:a16="http://schemas.microsoft.com/office/drawing/2014/main" id="{6CE15AFF-CA5A-6E04-439E-67FE395E9696}"/>
              </a:ext>
            </a:extLst>
          </p:cNvPr>
          <p:cNvPicPr>
            <a:picLocks noGrp="1" noChangeAspect="1"/>
          </p:cNvPicPr>
          <p:nvPr>
            <p:ph sz="half" idx="1"/>
          </p:nvPr>
        </p:nvPicPr>
        <p:blipFill>
          <a:blip r:embed="rId2"/>
          <a:stretch>
            <a:fillRect/>
          </a:stretch>
        </p:blipFill>
        <p:spPr>
          <a:xfrm>
            <a:off x="272082" y="1625599"/>
            <a:ext cx="6168790" cy="4893187"/>
          </a:xfrm>
          <a:prstGeom prst="rect">
            <a:avLst/>
          </a:prstGeom>
        </p:spPr>
      </p:pic>
    </p:spTree>
    <p:extLst>
      <p:ext uri="{BB962C8B-B14F-4D97-AF65-F5344CB8AC3E}">
        <p14:creationId xmlns:p14="http://schemas.microsoft.com/office/powerpoint/2010/main" val="309960887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0" name="Content Placeholder 9">
            <a:extLst>
              <a:ext uri="{FF2B5EF4-FFF2-40B4-BE49-F238E27FC236}">
                <a16:creationId xmlns:a16="http://schemas.microsoft.com/office/drawing/2014/main" id="{41DF955B-A3FF-98C4-4BDC-014A4CDC74A6}"/>
              </a:ext>
            </a:extLst>
          </p:cNvPr>
          <p:cNvPicPr>
            <a:picLocks noGrp="1" noChangeAspect="1"/>
          </p:cNvPicPr>
          <p:nvPr>
            <p:ph sz="half" idx="1"/>
          </p:nvPr>
        </p:nvPicPr>
        <p:blipFill>
          <a:blip r:embed="rId2"/>
          <a:stretch>
            <a:fillRect/>
          </a:stretch>
        </p:blipFill>
        <p:spPr>
          <a:xfrm>
            <a:off x="457867" y="1572484"/>
            <a:ext cx="6118344" cy="4946303"/>
          </a:xfrm>
          <a:prstGeom prst="rect">
            <a:avLst/>
          </a:prstGeom>
        </p:spPr>
      </p:pic>
      <p:sp>
        <p:nvSpPr>
          <p:cNvPr id="12" name="TextBox 11">
            <a:extLst>
              <a:ext uri="{FF2B5EF4-FFF2-40B4-BE49-F238E27FC236}">
                <a16:creationId xmlns:a16="http://schemas.microsoft.com/office/drawing/2014/main" id="{AB2A7B73-4CD8-C48F-564B-138A97DA1D08}"/>
              </a:ext>
            </a:extLst>
          </p:cNvPr>
          <p:cNvSpPr txBox="1"/>
          <p:nvPr/>
        </p:nvSpPr>
        <p:spPr>
          <a:xfrm>
            <a:off x="6740013" y="1698294"/>
            <a:ext cx="4668698" cy="2013885"/>
          </a:xfrm>
          <a:prstGeom prst="rect">
            <a:avLst/>
          </a:prstGeom>
          <a:noFill/>
        </p:spPr>
        <p:txBody>
          <a:bodyPr wrap="square">
            <a:spAutoFit/>
          </a:bodyPr>
          <a:lstStyle/>
          <a:p>
            <a:pPr algn="just" rtl="1">
              <a:lnSpc>
                <a:spcPct val="11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ب.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استخلاص البيانات من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ملفات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bdf</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استخلاص البيانات</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من ملفات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bdf</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باستخدام برنامج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Microsoft Excel</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34582619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AB2A7B73-4CD8-C48F-564B-138A97DA1D08}"/>
              </a:ext>
            </a:extLst>
          </p:cNvPr>
          <p:cNvSpPr txBox="1"/>
          <p:nvPr/>
        </p:nvSpPr>
        <p:spPr>
          <a:xfrm>
            <a:off x="5895513" y="1567688"/>
            <a:ext cx="5458287" cy="4951099"/>
          </a:xfrm>
          <a:prstGeom prst="rect">
            <a:avLst/>
          </a:prstGeom>
          <a:noFill/>
        </p:spPr>
        <p:txBody>
          <a:bodyPr wrap="square">
            <a:spAutoFit/>
          </a:bodyPr>
          <a:lstStyle/>
          <a:p>
            <a:pPr algn="just" rtl="1">
              <a:lnSpc>
                <a:spcPct val="11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ج.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استخلاص البيانات من </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ال</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ملفات الممسوحة ضوئيًا</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من خلال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تقنية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OCR (Optical Character Recognition)  </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ه</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ى</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تقنية تستخدم لتحويل النصوص المكتوبة أو المطبوعة في الصور أو المستندات الممسوحة ضوئيًا إلى نص رقمي يمكن تحريره والبحث فيه</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و</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تعتمد هذه التقنية على تحليل الصور لاستخراج النصوص منها، وه</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ى</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مفيدة في مجموعة واسعة من التطبيقات التي تتطلب التعامل مع المستندات الورقية وتحويلها إلى صيغة رقمية</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descr="A screenshot of a computer&#10;&#10;Description automatically generated">
            <a:extLst>
              <a:ext uri="{FF2B5EF4-FFF2-40B4-BE49-F238E27FC236}">
                <a16:creationId xmlns:a16="http://schemas.microsoft.com/office/drawing/2014/main" id="{0F8B0DA4-6D0B-74A3-D236-828043991CE9}"/>
              </a:ext>
            </a:extLst>
          </p:cNvPr>
          <p:cNvPicPr>
            <a:picLocks noGrp="1" noChangeAspect="1"/>
          </p:cNvPicPr>
          <p:nvPr>
            <p:ph sz="half" idx="1"/>
          </p:nvPr>
        </p:nvPicPr>
        <p:blipFill>
          <a:blip r:embed="rId2"/>
          <a:stretch>
            <a:fillRect/>
          </a:stretch>
        </p:blipFill>
        <p:spPr>
          <a:xfrm>
            <a:off x="245662" y="1698294"/>
            <a:ext cx="5254385" cy="4820493"/>
          </a:xfrm>
          <a:prstGeom prst="rect">
            <a:avLst/>
          </a:prstGeom>
        </p:spPr>
      </p:pic>
    </p:spTree>
    <p:extLst>
      <p:ext uri="{BB962C8B-B14F-4D97-AF65-F5344CB8AC3E}">
        <p14:creationId xmlns:p14="http://schemas.microsoft.com/office/powerpoint/2010/main" val="54402802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10432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خطوات إنتاج القصص الصحفية المدفوعة بالبيانات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AB2A7B73-4CD8-C48F-564B-138A97DA1D08}"/>
              </a:ext>
            </a:extLst>
          </p:cNvPr>
          <p:cNvSpPr txBox="1"/>
          <p:nvPr/>
        </p:nvSpPr>
        <p:spPr>
          <a:xfrm>
            <a:off x="6172202" y="1698294"/>
            <a:ext cx="5236509" cy="3587200"/>
          </a:xfrm>
          <a:prstGeom prst="rect">
            <a:avLst/>
          </a:prstGeom>
          <a:noFill/>
        </p:spPr>
        <p:txBody>
          <a:bodyPr wrap="square">
            <a:spAutoFit/>
          </a:bodyPr>
          <a:lstStyle/>
          <a:p>
            <a:pPr marL="571500" indent="-342900" algn="just" rtl="1">
              <a:lnSpc>
                <a:spcPct val="107000"/>
              </a:lnSpc>
              <a:spcAft>
                <a:spcPts val="80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لاستخراج البيانات من الملفات الممسوحة ضوئيًا من خلال أداة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Online cam scanner</a:t>
            </a:r>
          </a:p>
          <a:p>
            <a:pPr marL="571500" indent="-342900" algn="just" rtl="1">
              <a:lnSpc>
                <a:spcPct val="107000"/>
              </a:lnSpc>
              <a:spcAft>
                <a:spcPts val="80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يمكنكم الانتقال إلى الأداة من خلال الرابط التالي</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https://onlinecamscanner.com/ar</a:t>
            </a:r>
            <a:r>
              <a:rPr lang="ar-SA" sz="2400" b="1"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screenshot of a computer&#10;&#10;Description automatically generated">
            <a:extLst>
              <a:ext uri="{FF2B5EF4-FFF2-40B4-BE49-F238E27FC236}">
                <a16:creationId xmlns:a16="http://schemas.microsoft.com/office/drawing/2014/main" id="{6B2E8CE6-65D8-A904-B264-72DBC391D9CC}"/>
              </a:ext>
            </a:extLst>
          </p:cNvPr>
          <p:cNvPicPr>
            <a:picLocks noGrp="1" noChangeAspect="1"/>
          </p:cNvPicPr>
          <p:nvPr>
            <p:ph sz="half" idx="1"/>
          </p:nvPr>
        </p:nvPicPr>
        <p:blipFill>
          <a:blip r:embed="rId3"/>
          <a:stretch>
            <a:fillRect/>
          </a:stretch>
        </p:blipFill>
        <p:spPr>
          <a:xfrm>
            <a:off x="294968" y="1698294"/>
            <a:ext cx="5432320" cy="4853389"/>
          </a:xfrm>
          <a:prstGeom prst="rect">
            <a:avLst/>
          </a:prstGeom>
        </p:spPr>
      </p:pic>
    </p:spTree>
    <p:extLst>
      <p:ext uri="{BB962C8B-B14F-4D97-AF65-F5344CB8AC3E}">
        <p14:creationId xmlns:p14="http://schemas.microsoft.com/office/powerpoint/2010/main" val="404312006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9025722" y="6292820"/>
            <a:ext cx="2582769" cy="400110"/>
          </a:xfrm>
          <a:prstGeom prst="rect">
            <a:avLst/>
          </a:prstGeom>
          <a:noFill/>
        </p:spPr>
        <p:txBody>
          <a:bodyPr wrap="square" rtlCol="0">
            <a:spAutoFit/>
          </a:bodyPr>
          <a:lstStyle/>
          <a:p>
            <a:pPr algn="ctr"/>
            <a:r>
              <a:rPr lang="en-US" sz="2000" b="1" dirty="0"/>
              <a:t>www.midocean.ae</a:t>
            </a: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365125"/>
            <a:ext cx="10515600" cy="9785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ملخص المحاضرة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39D732F3-E919-5562-A50E-1D3A347D0551}"/>
              </a:ext>
            </a:extLst>
          </p:cNvPr>
          <p:cNvSpPr txBox="1"/>
          <p:nvPr/>
        </p:nvSpPr>
        <p:spPr>
          <a:xfrm>
            <a:off x="3423686" y="1504989"/>
            <a:ext cx="7898159" cy="4460708"/>
          </a:xfrm>
          <a:prstGeom prst="rect">
            <a:avLst/>
          </a:prstGeom>
          <a:noFill/>
        </p:spPr>
        <p:txBody>
          <a:bodyPr wrap="square" rtlCol="0">
            <a:spAutoFit/>
          </a:bodyPr>
          <a:lstStyle/>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أولًا: قواعد وأسس كتابة القصة الصحفية في صحافة البيانات. </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ثانيًا: خطوات إنتاج القصص الصحفية المدفوعة بالبيانات. </a:t>
            </a:r>
          </a:p>
          <a:p>
            <a:pPr marL="571500" indent="-571500" algn="just" rtl="1">
              <a:lnSpc>
                <a:spcPct val="110000"/>
              </a:lnSpc>
              <a:spcBef>
                <a:spcPts val="110"/>
              </a:spcBef>
              <a:spcAft>
                <a:spcPts val="110"/>
              </a:spcAft>
              <a:buFont typeface="Wingdings" panose="05000000000000000000" pitchFamily="2" charset="2"/>
              <a:buChar char="q"/>
            </a:pPr>
            <a:r>
              <a:rPr lang="ar-EG" sz="3600" b="1">
                <a:solidFill>
                  <a:srgbClr val="002060"/>
                </a:solidFill>
                <a:latin typeface="Simplified Arabic" panose="02020603050405020304" pitchFamily="18" charset="-78"/>
                <a:cs typeface="Simplified Arabic" panose="02020603050405020304" pitchFamily="18" charset="-78"/>
              </a:rPr>
              <a:t>‏طرق الحصول على الفكرة.</a:t>
            </a:r>
          </a:p>
          <a:p>
            <a:pPr marL="571500" indent="-571500" algn="just" rtl="1">
              <a:lnSpc>
                <a:spcPct val="110000"/>
              </a:lnSpc>
              <a:spcBef>
                <a:spcPts val="110"/>
              </a:spcBef>
              <a:spcAft>
                <a:spcPts val="110"/>
              </a:spcAft>
              <a:buFont typeface="Wingdings" panose="05000000000000000000" pitchFamily="2" charset="2"/>
              <a:buChar char="q"/>
            </a:pPr>
            <a:r>
              <a:rPr lang="ar-EG" sz="3600" b="1">
                <a:solidFill>
                  <a:srgbClr val="002060"/>
                </a:solidFill>
                <a:latin typeface="Simplified Arabic" panose="02020603050405020304" pitchFamily="18" charset="-78"/>
                <a:cs typeface="Simplified Arabic" panose="02020603050405020304" pitchFamily="18" charset="-78"/>
              </a:rPr>
              <a:t>العثور على البيانات.</a:t>
            </a:r>
          </a:p>
          <a:p>
            <a:pPr marL="571500" indent="-571500" algn="just" rtl="1">
              <a:lnSpc>
                <a:spcPct val="110000"/>
              </a:lnSpc>
              <a:spcBef>
                <a:spcPts val="110"/>
              </a:spcBef>
              <a:spcAft>
                <a:spcPts val="110"/>
              </a:spcAft>
              <a:buFont typeface="Wingdings" panose="05000000000000000000" pitchFamily="2" charset="2"/>
              <a:buChar char="q"/>
            </a:pPr>
            <a:r>
              <a:rPr lang="ar-EG" sz="3600" b="1">
                <a:solidFill>
                  <a:srgbClr val="002060"/>
                </a:solidFill>
                <a:latin typeface="Simplified Arabic" panose="02020603050405020304" pitchFamily="18" charset="-78"/>
                <a:cs typeface="Simplified Arabic" panose="02020603050405020304" pitchFamily="18" charset="-78"/>
              </a:rPr>
              <a:t>الحصول على البيانات.</a:t>
            </a:r>
            <a:endParaRPr lang="en-US" sz="3600" b="1">
              <a:solidFill>
                <a:srgbClr val="002060"/>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10553</TotalTime>
  <Words>3291</Words>
  <Application>Microsoft Office PowerPoint</Application>
  <PresentationFormat>Widescreen</PresentationFormat>
  <Paragraphs>284</Paragraphs>
  <Slides>44</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Simplified Arabic</vt:lpstr>
      <vt:lpstr>Wingdings</vt:lpstr>
      <vt:lpstr>Office Theme</vt:lpstr>
      <vt:lpstr>PowerPoint Presentation</vt:lpstr>
      <vt:lpstr>PowerPoint Presentation</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1018</cp:revision>
  <dcterms:created xsi:type="dcterms:W3CDTF">2023-04-29T09:08:00Z</dcterms:created>
  <dcterms:modified xsi:type="dcterms:W3CDTF">2024-10-05T20:34:20Z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