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6.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diagrams/drawing1.xml" ContentType="application/vnd.ms-office.drawingml.diagramDrawing+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2.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313" r:id="rId4"/>
    <p:sldId id="496" r:id="rId5"/>
    <p:sldId id="497" r:id="rId6"/>
    <p:sldId id="498" r:id="rId7"/>
    <p:sldId id="499" r:id="rId8"/>
    <p:sldId id="500" r:id="rId9"/>
    <p:sldId id="501" r:id="rId10"/>
    <p:sldId id="503" r:id="rId11"/>
    <p:sldId id="502" r:id="rId12"/>
    <p:sldId id="504" r:id="rId13"/>
    <p:sldId id="276" r:id="rId14"/>
    <p:sldId id="306" r:id="rId15"/>
    <p:sldId id="3467" r:id="rId16"/>
    <p:sldId id="3469" r:id="rId17"/>
    <p:sldId id="3470" r:id="rId18"/>
    <p:sldId id="3471" r:id="rId19"/>
    <p:sldId id="3476" r:id="rId20"/>
    <p:sldId id="3473" r:id="rId21"/>
    <p:sldId id="3477" r:id="rId22"/>
    <p:sldId id="3474" r:id="rId23"/>
    <p:sldId id="3475" r:id="rId24"/>
    <p:sldId id="256" r:id="rId25"/>
    <p:sldId id="3478" r:id="rId26"/>
    <p:sldId id="3479" r:id="rId27"/>
    <p:sldId id="3480" r:id="rId28"/>
    <p:sldId id="3488" r:id="rId29"/>
    <p:sldId id="3481" r:id="rId30"/>
    <p:sldId id="3483" r:id="rId31"/>
    <p:sldId id="3489" r:id="rId32"/>
    <p:sldId id="3490" r:id="rId33"/>
    <p:sldId id="3484" r:id="rId34"/>
    <p:sldId id="3487" r:id="rId35"/>
    <p:sldId id="3491" r:id="rId36"/>
    <p:sldId id="3486" r:id="rId37"/>
    <p:sldId id="3485" r:id="rId38"/>
    <p:sldId id="3482" r:id="rId39"/>
    <p:sldId id="3492" r:id="rId40"/>
    <p:sldId id="349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97"/>
            <p14:sldId id="498"/>
            <p14:sldId id="499"/>
            <p14:sldId id="500"/>
            <p14:sldId id="501"/>
            <p14:sldId id="503"/>
            <p14:sldId id="502"/>
            <p14:sldId id="504"/>
            <p14:sldId id="276"/>
            <p14:sldId id="306"/>
            <p14:sldId id="3467"/>
            <p14:sldId id="3469"/>
            <p14:sldId id="3470"/>
            <p14:sldId id="3471"/>
            <p14:sldId id="3476"/>
            <p14:sldId id="3473"/>
            <p14:sldId id="3477"/>
            <p14:sldId id="3474"/>
            <p14:sldId id="3475"/>
            <p14:sldId id="256"/>
            <p14:sldId id="3478"/>
            <p14:sldId id="3479"/>
            <p14:sldId id="3480"/>
            <p14:sldId id="3488"/>
            <p14:sldId id="3481"/>
            <p14:sldId id="3483"/>
            <p14:sldId id="3489"/>
            <p14:sldId id="3490"/>
            <p14:sldId id="3484"/>
            <p14:sldId id="3487"/>
            <p14:sldId id="3491"/>
            <p14:sldId id="3486"/>
            <p14:sldId id="3485"/>
            <p14:sldId id="3482"/>
            <p14:sldId id="3492"/>
            <p14:sldId id="349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55" autoAdjust="0"/>
  </p:normalViewPr>
  <p:slideViewPr>
    <p:cSldViewPr snapToGrid="0">
      <p:cViewPr varScale="1">
        <p:scale>
          <a:sx n="64" d="100"/>
          <a:sy n="64" d="100"/>
        </p:scale>
        <p:origin x="7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CA"/>
        </a:p>
      </dgm:t>
    </dgm:pt>
    <dgm:pt modelId="{F1CD52E6-5D40-44DF-930B-B8529DBE4376}">
      <dgm:prSet phldrT="[Text]" custT="1"/>
      <dgm:spPr/>
      <dgm:t>
        <a:bodyPr/>
        <a:lstStyle/>
        <a:p>
          <a:r>
            <a:rPr lang="en-CA" sz="4000" b="1" dirty="0">
              <a:solidFill>
                <a:srgbClr val="C00000"/>
              </a:solidFill>
              <a:latin typeface="Times New Roman" panose="02020603050405020304" pitchFamily="18" charset="0"/>
              <a:cs typeface="Times New Roman" panose="02020603050405020304" pitchFamily="18" charset="0"/>
            </a:rPr>
            <a:t>Involuntary Turnover</a:t>
          </a: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are terminated for poor performance or work rule violations</a:t>
          </a:r>
          <a:endPar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4000" b="1" dirty="0">
              <a:latin typeface="Times New Roman" panose="02020603050405020304" pitchFamily="18" charset="0"/>
              <a:cs typeface="Times New Roman" panose="02020603050405020304" pitchFamily="18" charset="0"/>
            </a:rPr>
            <a:t>Voluntary Turnover</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marL="285750" lvl="1" indent="-285750" algn="l" defTabSz="1466850">
            <a:lnSpc>
              <a:spcPct val="90000"/>
            </a:lnSpc>
            <a:spcBef>
              <a:spcPct val="0"/>
            </a:spcBef>
            <a:spcAft>
              <a:spcPct val="15000"/>
            </a:spcAft>
            <a:buChar char="•"/>
          </a:pPr>
          <a:r>
            <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leave by choice</a:t>
          </a:r>
        </a:p>
      </dgm:t>
    </dgm:pt>
    <dgm:pt modelId="{48FAB24C-44FC-458A-8998-B3A161C91241}" type="par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52016F30-488E-47BE-A7B8-5535E315D3E5}" type="pres">
      <dgm:prSet presAssocID="{026B6E0B-3BEB-435D-A85D-DB15AD4783A1}" presName="linear" presStyleCnt="0">
        <dgm:presLayoutVars>
          <dgm:dir/>
          <dgm:animLvl val="lvl"/>
          <dgm:resizeHandles val="exact"/>
        </dgm:presLayoutVars>
      </dgm:prSet>
      <dgm:spPr/>
    </dgm:pt>
    <dgm:pt modelId="{8B31ADA8-F05B-40DE-8D0F-3F4EAF4A2CFC}" type="pres">
      <dgm:prSet presAssocID="{F1CD52E6-5D40-44DF-930B-B8529DBE4376}" presName="parentLin" presStyleCnt="0"/>
      <dgm:spPr/>
    </dgm:pt>
    <dgm:pt modelId="{A7D9FDF0-EA62-4D68-8C8B-7D494D975FCC}" type="pres">
      <dgm:prSet presAssocID="{F1CD52E6-5D40-44DF-930B-B8529DBE4376}" presName="parentLeftMargin" presStyleLbl="node1" presStyleIdx="0" presStyleCnt="2"/>
      <dgm:spPr/>
    </dgm:pt>
    <dgm:pt modelId="{11091FE4-B5E6-44F2-8F3E-DFAD1DEA6B1E}" type="pres">
      <dgm:prSet presAssocID="{F1CD52E6-5D40-44DF-930B-B8529DBE4376}" presName="parentText" presStyleLbl="node1" presStyleIdx="0" presStyleCnt="2">
        <dgm:presLayoutVars>
          <dgm:chMax val="0"/>
          <dgm:bulletEnabled val="1"/>
        </dgm:presLayoutVars>
      </dgm:prSet>
      <dgm:spPr/>
    </dgm:pt>
    <dgm:pt modelId="{E82B0E19-E368-4894-ACD5-1069D258F15F}" type="pres">
      <dgm:prSet presAssocID="{F1CD52E6-5D40-44DF-930B-B8529DBE4376}" presName="negativeSpace" presStyleCnt="0"/>
      <dgm:spPr/>
    </dgm:pt>
    <dgm:pt modelId="{998EE097-9CC7-4C20-A2E6-23B2A96DF8EA}" type="pres">
      <dgm:prSet presAssocID="{F1CD52E6-5D40-44DF-930B-B8529DBE4376}" presName="childText" presStyleLbl="conFgAcc1" presStyleIdx="0" presStyleCnt="2">
        <dgm:presLayoutVars>
          <dgm:bulletEnabled val="1"/>
        </dgm:presLayoutVars>
      </dgm:prSet>
      <dgm:spPr/>
    </dgm:pt>
    <dgm:pt modelId="{81298BB6-E2BE-4F3B-9DF1-248B149DEE6B}" type="pres">
      <dgm:prSet presAssocID="{5B4F4D56-60D5-4540-9CE3-98BA60566238}" presName="spaceBetweenRectangles" presStyleCnt="0"/>
      <dgm:spPr/>
    </dgm:pt>
    <dgm:pt modelId="{FD14BB75-86B7-441D-9DBD-90790FA6AC40}" type="pres">
      <dgm:prSet presAssocID="{DD4BAFBA-72A5-43C9-8346-A929C0720C63}" presName="parentLin" presStyleCnt="0"/>
      <dgm:spPr/>
    </dgm:pt>
    <dgm:pt modelId="{F59F94C1-6D12-44C8-9695-F3FBFEA6DCAD}" type="pres">
      <dgm:prSet presAssocID="{DD4BAFBA-72A5-43C9-8346-A929C0720C63}" presName="parentLeftMargin" presStyleLbl="node1" presStyleIdx="0" presStyleCnt="2"/>
      <dgm:spPr/>
    </dgm:pt>
    <dgm:pt modelId="{C6F875A9-5140-43E1-B00D-3058E4D0117E}" type="pres">
      <dgm:prSet presAssocID="{DD4BAFBA-72A5-43C9-8346-A929C0720C63}" presName="parentText" presStyleLbl="node1" presStyleIdx="1" presStyleCnt="2">
        <dgm:presLayoutVars>
          <dgm:chMax val="0"/>
          <dgm:bulletEnabled val="1"/>
        </dgm:presLayoutVars>
      </dgm:prSet>
      <dgm:spPr/>
    </dgm:pt>
    <dgm:pt modelId="{EEF0299B-9C47-4393-A75B-CE2A93242F95}" type="pres">
      <dgm:prSet presAssocID="{DD4BAFBA-72A5-43C9-8346-A929C0720C63}" presName="negativeSpace" presStyleCnt="0"/>
      <dgm:spPr/>
    </dgm:pt>
    <dgm:pt modelId="{0D69F277-A311-4C68-A58F-08923DEDCAE5}" type="pres">
      <dgm:prSet presAssocID="{DD4BAFBA-72A5-43C9-8346-A929C0720C63}" presName="childText" presStyleLbl="conFgAcc1" presStyleIdx="1" presStyleCnt="2">
        <dgm:presLayoutVars>
          <dgm:bulletEnabled val="1"/>
        </dgm:presLayoutVars>
      </dgm:prSet>
      <dgm:spPr/>
    </dgm:pt>
  </dgm:ptLst>
  <dgm:cxnLst>
    <dgm:cxn modelId="{51028813-4FD7-4056-96CF-534296412488}" type="presOf" srcId="{CD1A2630-5DD9-4742-A615-7BA167B0CC17}" destId="{0D69F277-A311-4C68-A58F-08923DEDCAE5}"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FE764942-3D7D-46A0-9FCF-769813BDFBEC}" type="presOf" srcId="{DD4BAFBA-72A5-43C9-8346-A929C0720C63}" destId="{F59F94C1-6D12-44C8-9695-F3FBFEA6DCAD}" srcOrd="0" destOrd="0" presId="urn:microsoft.com/office/officeart/2005/8/layout/list1"/>
    <dgm:cxn modelId="{95638163-03BE-4004-B04E-51BB1AB985C2}" type="presOf" srcId="{F1CD52E6-5D40-44DF-930B-B8529DBE4376}" destId="{11091FE4-B5E6-44F2-8F3E-DFAD1DEA6B1E}" srcOrd="1" destOrd="0" presId="urn:microsoft.com/office/officeart/2005/8/layout/list1"/>
    <dgm:cxn modelId="{75E0FA6C-FBE8-4A17-B7B0-DE2559A7E077}" type="presOf" srcId="{BEA7506E-5414-47D9-B1EF-D5737F97A27D}" destId="{998EE097-9CC7-4C20-A2E6-23B2A96DF8EA}" srcOrd="0" destOrd="0" presId="urn:microsoft.com/office/officeart/2005/8/layout/list1"/>
    <dgm:cxn modelId="{44113C82-89F9-4219-B730-DD972883BBA8}" type="presOf" srcId="{F1CD52E6-5D40-44DF-930B-B8529DBE4376}" destId="{A7D9FDF0-EA62-4D68-8C8B-7D494D975FCC}" srcOrd="0"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F2A6B39B-7C89-4FAA-8925-7C29ED03604A}" type="presOf" srcId="{026B6E0B-3BEB-435D-A85D-DB15AD4783A1}" destId="{52016F30-488E-47BE-A7B8-5535E315D3E5}"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F2C5FEC4-A6C0-4A97-B6D2-90875A3F5E38}" type="presOf" srcId="{DD4BAFBA-72A5-43C9-8346-A929C0720C63}" destId="{C6F875A9-5140-43E1-B00D-3058E4D0117E}" srcOrd="1" destOrd="0" presId="urn:microsoft.com/office/officeart/2005/8/layout/list1"/>
    <dgm:cxn modelId="{751F48BF-137D-4167-94B2-00FFA065F6D6}" type="presParOf" srcId="{52016F30-488E-47BE-A7B8-5535E315D3E5}" destId="{8B31ADA8-F05B-40DE-8D0F-3F4EAF4A2CFC}" srcOrd="0" destOrd="0" presId="urn:microsoft.com/office/officeart/2005/8/layout/list1"/>
    <dgm:cxn modelId="{68066032-193B-424A-B36C-95C32EC9D9AD}" type="presParOf" srcId="{8B31ADA8-F05B-40DE-8D0F-3F4EAF4A2CFC}" destId="{A7D9FDF0-EA62-4D68-8C8B-7D494D975FCC}" srcOrd="0" destOrd="0" presId="urn:microsoft.com/office/officeart/2005/8/layout/list1"/>
    <dgm:cxn modelId="{1C116EB8-70A8-4DF5-8A05-AFC35E914BFA}" type="presParOf" srcId="{8B31ADA8-F05B-40DE-8D0F-3F4EAF4A2CFC}" destId="{11091FE4-B5E6-44F2-8F3E-DFAD1DEA6B1E}" srcOrd="1" destOrd="0" presId="urn:microsoft.com/office/officeart/2005/8/layout/list1"/>
    <dgm:cxn modelId="{B1543B92-380A-468F-B472-61161FA48F7B}" type="presParOf" srcId="{52016F30-488E-47BE-A7B8-5535E315D3E5}" destId="{E82B0E19-E368-4894-ACD5-1069D258F15F}" srcOrd="1" destOrd="0" presId="urn:microsoft.com/office/officeart/2005/8/layout/list1"/>
    <dgm:cxn modelId="{FEADEC3E-B778-4074-9175-9FE5328B279C}" type="presParOf" srcId="{52016F30-488E-47BE-A7B8-5535E315D3E5}" destId="{998EE097-9CC7-4C20-A2E6-23B2A96DF8EA}" srcOrd="2" destOrd="0" presId="urn:microsoft.com/office/officeart/2005/8/layout/list1"/>
    <dgm:cxn modelId="{6133F09A-3D71-4329-841F-5DDD82A618EE}" type="presParOf" srcId="{52016F30-488E-47BE-A7B8-5535E315D3E5}" destId="{81298BB6-E2BE-4F3B-9DF1-248B149DEE6B}" srcOrd="3" destOrd="0" presId="urn:microsoft.com/office/officeart/2005/8/layout/list1"/>
    <dgm:cxn modelId="{75A96360-9E8D-4100-B3EC-86C052858361}" type="presParOf" srcId="{52016F30-488E-47BE-A7B8-5535E315D3E5}" destId="{FD14BB75-86B7-441D-9DBD-90790FA6AC40}" srcOrd="4" destOrd="0" presId="urn:microsoft.com/office/officeart/2005/8/layout/list1"/>
    <dgm:cxn modelId="{D174CB15-AFF6-4354-AEC5-EA3209642EA3}" type="presParOf" srcId="{FD14BB75-86B7-441D-9DBD-90790FA6AC40}" destId="{F59F94C1-6D12-44C8-9695-F3FBFEA6DCAD}" srcOrd="0" destOrd="0" presId="urn:microsoft.com/office/officeart/2005/8/layout/list1"/>
    <dgm:cxn modelId="{499630FD-1673-441D-B0A7-800B54190A44}" type="presParOf" srcId="{FD14BB75-86B7-441D-9DBD-90790FA6AC40}" destId="{C6F875A9-5140-43E1-B00D-3058E4D0117E}" srcOrd="1" destOrd="0" presId="urn:microsoft.com/office/officeart/2005/8/layout/list1"/>
    <dgm:cxn modelId="{F3D1C654-6A06-4ABE-83DA-43379EA999E2}" type="presParOf" srcId="{52016F30-488E-47BE-A7B8-5535E315D3E5}" destId="{EEF0299B-9C47-4393-A75B-CE2A93242F95}" srcOrd="5" destOrd="0" presId="urn:microsoft.com/office/officeart/2005/8/layout/list1"/>
    <dgm:cxn modelId="{B7566F0C-5405-48C4-8C44-ADD7AC8EC678}" type="presParOf" srcId="{52016F30-488E-47BE-A7B8-5535E315D3E5}" destId="{0D69F277-A311-4C68-A58F-08923DEDCAE5}"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CA"/>
        </a:p>
      </dgm:t>
    </dgm:pt>
    <dgm:pt modelId="{F1CD52E6-5D40-44DF-930B-B8529DBE4376}">
      <dgm:prSet phldrT="[Text]" custT="1"/>
      <dgm:spPr/>
      <dgm:t>
        <a:bodyPr/>
        <a:lstStyle/>
        <a:p>
          <a:r>
            <a:rPr lang="en-CA" sz="4000" b="1" dirty="0">
              <a:solidFill>
                <a:srgbClr val="C00000"/>
              </a:solidFill>
              <a:latin typeface="Times New Roman" panose="02020603050405020304" pitchFamily="18" charset="0"/>
              <a:cs typeface="Times New Roman" panose="02020603050405020304" pitchFamily="18" charset="0"/>
            </a:rPr>
            <a:t>Functional Turnover</a:t>
          </a: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CA" sz="2800" kern="1200">
              <a:latin typeface="Times New Roman" panose="02020603050405020304" pitchFamily="18" charset="0"/>
              <a:ea typeface="+mn-ea"/>
              <a:cs typeface="Times New Roman" panose="02020603050405020304" pitchFamily="18" charset="0"/>
            </a:rPr>
            <a:t>Lower-performing or disruptive employees leave</a:t>
          </a:r>
          <a:endParaRPr lang="en-CA" sz="2800" kern="1200" dirty="0">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4000" b="1" dirty="0">
              <a:solidFill>
                <a:srgbClr val="C00000"/>
              </a:solidFill>
              <a:latin typeface="Times New Roman" panose="02020603050405020304" pitchFamily="18" charset="0"/>
              <a:cs typeface="Times New Roman" panose="02020603050405020304" pitchFamily="18" charset="0"/>
            </a:rPr>
            <a:t>Dysfunctional Turnover</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CBE5720-E4DB-4434-BB95-FE84A7762487}">
      <dgm:prSet/>
      <dgm:spPr/>
      <dgm:t>
        <a:bodyPr/>
        <a:lstStyle/>
        <a:p>
          <a:r>
            <a:rPr lang="en-US" dirty="0">
              <a:latin typeface="Times New Roman" panose="02020603050405020304" pitchFamily="18" charset="0"/>
              <a:cs typeface="Times New Roman" panose="02020603050405020304" pitchFamily="18" charset="0"/>
            </a:rPr>
            <a:t>Key individuals and high performers leave at critical times</a:t>
          </a:r>
          <a:endParaRPr lang="en-CA" dirty="0">
            <a:latin typeface="Times New Roman" panose="02020603050405020304" pitchFamily="18" charset="0"/>
            <a:cs typeface="Times New Roman" panose="02020603050405020304" pitchFamily="18" charset="0"/>
          </a:endParaRPr>
        </a:p>
      </dgm:t>
    </dgm:pt>
    <dgm:pt modelId="{E37380E6-4DEF-47A1-8DE8-20BF3E320375}" type="par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44E16289-331E-4E76-805E-E715185FAC0A}" type="sib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CD1A2630-5DD9-4742-A615-7BA167B0CC17}">
      <dgm:prSet/>
      <dgm:spPr/>
      <dgm:t>
        <a:bodyPr/>
        <a:lstStyle/>
        <a:p>
          <a:endParaRPr lang="en-CA" dirty="0">
            <a:latin typeface="Times New Roman" panose="02020603050405020304" pitchFamily="18" charset="0"/>
            <a:cs typeface="Times New Roman" panose="02020603050405020304" pitchFamily="18" charset="0"/>
          </a:endParaRPr>
        </a:p>
      </dgm:t>
    </dgm:pt>
    <dgm:pt modelId="{48FAB24C-44FC-458A-8998-B3A161C91241}" type="par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7519CFD4-33A4-4D06-A84D-7A61CCFB5CF0}" type="pres">
      <dgm:prSet presAssocID="{026B6E0B-3BEB-435D-A85D-DB15AD4783A1}" presName="linear" presStyleCnt="0">
        <dgm:presLayoutVars>
          <dgm:dir/>
          <dgm:animLvl val="lvl"/>
          <dgm:resizeHandles val="exact"/>
        </dgm:presLayoutVars>
      </dgm:prSet>
      <dgm:spPr/>
    </dgm:pt>
    <dgm:pt modelId="{D1F38941-11B8-4D1B-8AFB-5ABF0A071100}" type="pres">
      <dgm:prSet presAssocID="{F1CD52E6-5D40-44DF-930B-B8529DBE4376}" presName="parentLin" presStyleCnt="0"/>
      <dgm:spPr/>
    </dgm:pt>
    <dgm:pt modelId="{8F951B44-5259-498F-83FA-23D59B59120A}" type="pres">
      <dgm:prSet presAssocID="{F1CD52E6-5D40-44DF-930B-B8529DBE4376}" presName="parentLeftMargin" presStyleLbl="node1" presStyleIdx="0" presStyleCnt="2"/>
      <dgm:spPr/>
    </dgm:pt>
    <dgm:pt modelId="{C4083FAD-CA8A-4458-B19B-1C0980E81A14}" type="pres">
      <dgm:prSet presAssocID="{F1CD52E6-5D40-44DF-930B-B8529DBE4376}" presName="parentText" presStyleLbl="node1" presStyleIdx="0" presStyleCnt="2">
        <dgm:presLayoutVars>
          <dgm:chMax val="0"/>
          <dgm:bulletEnabled val="1"/>
        </dgm:presLayoutVars>
      </dgm:prSet>
      <dgm:spPr/>
    </dgm:pt>
    <dgm:pt modelId="{70213D6A-843D-4776-94AC-2B119FC1DB8C}" type="pres">
      <dgm:prSet presAssocID="{F1CD52E6-5D40-44DF-930B-B8529DBE4376}" presName="negativeSpace" presStyleCnt="0"/>
      <dgm:spPr/>
    </dgm:pt>
    <dgm:pt modelId="{5CA37B5A-2C6E-46CA-8528-D0DB0479FC42}" type="pres">
      <dgm:prSet presAssocID="{F1CD52E6-5D40-44DF-930B-B8529DBE4376}" presName="childText" presStyleLbl="conFgAcc1" presStyleIdx="0" presStyleCnt="2">
        <dgm:presLayoutVars>
          <dgm:bulletEnabled val="1"/>
        </dgm:presLayoutVars>
      </dgm:prSet>
      <dgm:spPr/>
    </dgm:pt>
    <dgm:pt modelId="{D2FC9A0D-BE24-4495-B4F1-7F8E29C35E6B}" type="pres">
      <dgm:prSet presAssocID="{5B4F4D56-60D5-4540-9CE3-98BA60566238}" presName="spaceBetweenRectangles" presStyleCnt="0"/>
      <dgm:spPr/>
    </dgm:pt>
    <dgm:pt modelId="{3513C679-2138-4EE3-B95E-8D19958F186B}" type="pres">
      <dgm:prSet presAssocID="{DD4BAFBA-72A5-43C9-8346-A929C0720C63}" presName="parentLin" presStyleCnt="0"/>
      <dgm:spPr/>
    </dgm:pt>
    <dgm:pt modelId="{43BBDF92-A31E-4604-BD2A-9CF6BADCB6C9}" type="pres">
      <dgm:prSet presAssocID="{DD4BAFBA-72A5-43C9-8346-A929C0720C63}" presName="parentLeftMargin" presStyleLbl="node1" presStyleIdx="0" presStyleCnt="2"/>
      <dgm:spPr/>
    </dgm:pt>
    <dgm:pt modelId="{5C02BA3F-B07E-4080-8A35-299E2FBBD917}" type="pres">
      <dgm:prSet presAssocID="{DD4BAFBA-72A5-43C9-8346-A929C0720C63}" presName="parentText" presStyleLbl="node1" presStyleIdx="1" presStyleCnt="2">
        <dgm:presLayoutVars>
          <dgm:chMax val="0"/>
          <dgm:bulletEnabled val="1"/>
        </dgm:presLayoutVars>
      </dgm:prSet>
      <dgm:spPr/>
    </dgm:pt>
    <dgm:pt modelId="{43304F41-216F-43E7-9186-B62E3DB6AC39}" type="pres">
      <dgm:prSet presAssocID="{DD4BAFBA-72A5-43C9-8346-A929C0720C63}" presName="negativeSpace" presStyleCnt="0"/>
      <dgm:spPr/>
    </dgm:pt>
    <dgm:pt modelId="{83E1EF92-4C68-420E-82C4-A33B752B9396}" type="pres">
      <dgm:prSet presAssocID="{DD4BAFBA-72A5-43C9-8346-A929C0720C63}" presName="childText" presStyleLbl="conFgAcc1" presStyleIdx="1" presStyleCnt="2">
        <dgm:presLayoutVars>
          <dgm:bulletEnabled val="1"/>
        </dgm:presLayoutVars>
      </dgm:prSet>
      <dgm:spPr/>
    </dgm:pt>
  </dgm:ptLst>
  <dgm:cxnLst>
    <dgm:cxn modelId="{9473380B-8B43-4F0F-9B18-A614C5E71293}" type="presOf" srcId="{CD1A2630-5DD9-4742-A615-7BA167B0CC17}" destId="{83E1EF92-4C68-420E-82C4-A33B752B9396}" srcOrd="0" destOrd="0" presId="urn:microsoft.com/office/officeart/2005/8/layout/list1"/>
    <dgm:cxn modelId="{C7922315-0748-40DA-B839-8621456CB3EF}" type="presOf" srcId="{BEA7506E-5414-47D9-B1EF-D5737F97A27D}" destId="{5CA37B5A-2C6E-46CA-8528-D0DB0479FC42}"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217A1A2D-61A6-47DF-9304-137ACEA97CF3}" type="presOf" srcId="{F1CD52E6-5D40-44DF-930B-B8529DBE4376}" destId="{C4083FAD-CA8A-4458-B19B-1C0980E81A14}" srcOrd="1" destOrd="0" presId="urn:microsoft.com/office/officeart/2005/8/layout/list1"/>
    <dgm:cxn modelId="{24C68B35-37DF-434B-B5F1-D8F856141079}" type="presOf" srcId="{F1CD52E6-5D40-44DF-930B-B8529DBE4376}" destId="{8F951B44-5259-498F-83FA-23D59B59120A}" srcOrd="0" destOrd="0" presId="urn:microsoft.com/office/officeart/2005/8/layout/list1"/>
    <dgm:cxn modelId="{212E2254-9FEF-4023-A37D-373A3358F229}" type="presOf" srcId="{DD4BAFBA-72A5-43C9-8346-A929C0720C63}" destId="{43BBDF92-A31E-4604-BD2A-9CF6BADCB6C9}" srcOrd="0" destOrd="0" presId="urn:microsoft.com/office/officeart/2005/8/layout/list1"/>
    <dgm:cxn modelId="{4A24BD79-AF31-4425-8AA4-2512528F815F}" type="presOf" srcId="{026B6E0B-3BEB-435D-A85D-DB15AD4783A1}" destId="{7519CFD4-33A4-4D06-A84D-7A61CCFB5CF0}" srcOrd="0" destOrd="0" presId="urn:microsoft.com/office/officeart/2005/8/layout/list1"/>
    <dgm:cxn modelId="{1A4AB17A-BBD4-438D-A5DC-86A07E2C60A8}" type="presOf" srcId="{DD4BAFBA-72A5-43C9-8346-A929C0720C63}" destId="{5C02BA3F-B07E-4080-8A35-299E2FBBD917}" srcOrd="1" destOrd="0" presId="urn:microsoft.com/office/officeart/2005/8/layout/list1"/>
    <dgm:cxn modelId="{A3290286-4179-4AA2-B6B5-BD1C0FDC2469}" type="presOf" srcId="{CCBE5720-E4DB-4434-BB95-FE84A7762487}" destId="{83E1EF92-4C68-420E-82C4-A33B752B9396}" srcOrd="0" destOrd="1"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96B307F3-0782-46FE-AB8F-074BC1DBD48D}" srcId="{DD4BAFBA-72A5-43C9-8346-A929C0720C63}" destId="{CCBE5720-E4DB-4434-BB95-FE84A7762487}" srcOrd="1" destOrd="0" parTransId="{E37380E6-4DEF-47A1-8DE8-20BF3E320375}" sibTransId="{44E16289-331E-4E76-805E-E715185FAC0A}"/>
    <dgm:cxn modelId="{822FC849-4041-4FA9-A951-34AB52F97438}" type="presParOf" srcId="{7519CFD4-33A4-4D06-A84D-7A61CCFB5CF0}" destId="{D1F38941-11B8-4D1B-8AFB-5ABF0A071100}" srcOrd="0" destOrd="0" presId="urn:microsoft.com/office/officeart/2005/8/layout/list1"/>
    <dgm:cxn modelId="{A16ADBB3-D439-486B-AA83-7A610D85CF41}" type="presParOf" srcId="{D1F38941-11B8-4D1B-8AFB-5ABF0A071100}" destId="{8F951B44-5259-498F-83FA-23D59B59120A}" srcOrd="0" destOrd="0" presId="urn:microsoft.com/office/officeart/2005/8/layout/list1"/>
    <dgm:cxn modelId="{D65F3E92-7D2F-4109-BA6F-25E85E7D9013}" type="presParOf" srcId="{D1F38941-11B8-4D1B-8AFB-5ABF0A071100}" destId="{C4083FAD-CA8A-4458-B19B-1C0980E81A14}" srcOrd="1" destOrd="0" presId="urn:microsoft.com/office/officeart/2005/8/layout/list1"/>
    <dgm:cxn modelId="{DE026892-8490-44B2-AB2E-E7407D0F27E3}" type="presParOf" srcId="{7519CFD4-33A4-4D06-A84D-7A61CCFB5CF0}" destId="{70213D6A-843D-4776-94AC-2B119FC1DB8C}" srcOrd="1" destOrd="0" presId="urn:microsoft.com/office/officeart/2005/8/layout/list1"/>
    <dgm:cxn modelId="{46FFDFD8-65BC-44AF-885C-B448C3856C67}" type="presParOf" srcId="{7519CFD4-33A4-4D06-A84D-7A61CCFB5CF0}" destId="{5CA37B5A-2C6E-46CA-8528-D0DB0479FC42}" srcOrd="2" destOrd="0" presId="urn:microsoft.com/office/officeart/2005/8/layout/list1"/>
    <dgm:cxn modelId="{53558239-A23D-4B3E-994B-18FFDC639506}" type="presParOf" srcId="{7519CFD4-33A4-4D06-A84D-7A61CCFB5CF0}" destId="{D2FC9A0D-BE24-4495-B4F1-7F8E29C35E6B}" srcOrd="3" destOrd="0" presId="urn:microsoft.com/office/officeart/2005/8/layout/list1"/>
    <dgm:cxn modelId="{7D6CC635-5E3F-4D9C-9D32-41B6B91F9B0E}" type="presParOf" srcId="{7519CFD4-33A4-4D06-A84D-7A61CCFB5CF0}" destId="{3513C679-2138-4EE3-B95E-8D19958F186B}" srcOrd="4" destOrd="0" presId="urn:microsoft.com/office/officeart/2005/8/layout/list1"/>
    <dgm:cxn modelId="{16867E07-8384-4157-8E71-46C395406602}" type="presParOf" srcId="{3513C679-2138-4EE3-B95E-8D19958F186B}" destId="{43BBDF92-A31E-4604-BD2A-9CF6BADCB6C9}" srcOrd="0" destOrd="0" presId="urn:microsoft.com/office/officeart/2005/8/layout/list1"/>
    <dgm:cxn modelId="{2D92B4B6-C51D-463A-AD7B-F152FC54A2C9}" type="presParOf" srcId="{3513C679-2138-4EE3-B95E-8D19958F186B}" destId="{5C02BA3F-B07E-4080-8A35-299E2FBBD917}" srcOrd="1" destOrd="0" presId="urn:microsoft.com/office/officeart/2005/8/layout/list1"/>
    <dgm:cxn modelId="{9E867D7A-127D-4C50-A4E0-18B8BCE60CDF}" type="presParOf" srcId="{7519CFD4-33A4-4D06-A84D-7A61CCFB5CF0}" destId="{43304F41-216F-43E7-9186-B62E3DB6AC39}" srcOrd="5" destOrd="0" presId="urn:microsoft.com/office/officeart/2005/8/layout/list1"/>
    <dgm:cxn modelId="{D0EB8009-9C15-4749-AC0E-03A05317DF6F}" type="presParOf" srcId="{7519CFD4-33A4-4D06-A84D-7A61CCFB5CF0}" destId="{83E1EF92-4C68-420E-82C4-A33B752B939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3" qsCatId="simple" csTypeId="urn:microsoft.com/office/officeart/2005/8/colors/colorful4" csCatId="colorful" phldr="1"/>
      <dgm:spPr/>
      <dgm:t>
        <a:bodyPr/>
        <a:lstStyle/>
        <a:p>
          <a:endParaRPr lang="en-CA"/>
        </a:p>
      </dgm:t>
    </dgm:pt>
    <dgm:pt modelId="{F1CD52E6-5D40-44DF-930B-B8529DBE4376}">
      <dgm:prSet phldrT="[Text]" custT="1"/>
      <dgm:spPr>
        <a:solidFill>
          <a:srgbClr val="FFC000"/>
        </a:solidFill>
      </dgm:spPr>
      <dgm:t>
        <a:bodyPr/>
        <a:lstStyle/>
        <a:p>
          <a:r>
            <a:rPr lang="en-CA" sz="4000" b="1" dirty="0">
              <a:latin typeface="Times New Roman" panose="02020603050405020304" pitchFamily="18" charset="0"/>
              <a:cs typeface="Times New Roman" panose="02020603050405020304" pitchFamily="18" charset="0"/>
            </a:rPr>
            <a:t>Uncontrollable Turnover</a:t>
          </a: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3300" kern="1200">
              <a:latin typeface="Times New Roman" panose="02020603050405020304" pitchFamily="18" charset="0"/>
              <a:ea typeface="+mn-ea"/>
              <a:cs typeface="Times New Roman" panose="02020603050405020304" pitchFamily="18" charset="0"/>
            </a:rPr>
            <a:t>Employees leave for reasons outside the control of the employer</a:t>
          </a:r>
          <a:endParaRPr lang="en-CA" sz="3300" kern="1200" dirty="0">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a:solidFill>
          <a:srgbClr val="00B0F0"/>
        </a:solidFill>
      </dgm:spPr>
      <dgm:t>
        <a:bodyPr/>
        <a:lstStyle/>
        <a:p>
          <a:r>
            <a:rPr lang="en-CA" sz="4000" b="1" dirty="0">
              <a:latin typeface="Times New Roman" panose="02020603050405020304" pitchFamily="18" charset="0"/>
              <a:cs typeface="Times New Roman" panose="02020603050405020304" pitchFamily="18" charset="0"/>
            </a:rPr>
            <a:t>Controllable Turnover</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CBE5720-E4DB-4434-BB95-FE84A7762487}">
      <dgm:prSet custT="1"/>
      <dgm:spPr/>
      <dgm:t>
        <a:bodyPr/>
        <a:lstStyle/>
        <a:p>
          <a:pPr marL="285750" lvl="1" indent="-285750" algn="l" defTabSz="1466850">
            <a:lnSpc>
              <a:spcPct val="90000"/>
            </a:lnSpc>
            <a:spcBef>
              <a:spcPct val="0"/>
            </a:spcBef>
            <a:spcAft>
              <a:spcPct val="15000"/>
            </a:spcAft>
            <a:buChar char="•"/>
          </a:pPr>
          <a:r>
            <a:rPr lang="en-CA" sz="3300" kern="1200">
              <a:latin typeface="Times New Roman" panose="02020603050405020304" pitchFamily="18" charset="0"/>
              <a:ea typeface="+mn-ea"/>
              <a:cs typeface="Times New Roman" panose="02020603050405020304" pitchFamily="18" charset="0"/>
            </a:rPr>
            <a:t>Employees leave for reasons </a:t>
          </a:r>
          <a:r>
            <a:rPr lang="en-US" sz="3300" kern="1200">
              <a:latin typeface="Times New Roman" panose="02020603050405020304" pitchFamily="18" charset="0"/>
              <a:ea typeface="+mn-ea"/>
              <a:cs typeface="Times New Roman" panose="02020603050405020304" pitchFamily="18" charset="0"/>
            </a:rPr>
            <a:t>that could be influenced by the </a:t>
          </a:r>
          <a:r>
            <a:rPr lang="en-CA" sz="3300" kern="1200">
              <a:latin typeface="Times New Roman" panose="02020603050405020304" pitchFamily="18" charset="0"/>
              <a:ea typeface="+mn-ea"/>
              <a:cs typeface="Times New Roman" panose="02020603050405020304" pitchFamily="18" charset="0"/>
            </a:rPr>
            <a:t>employer</a:t>
          </a:r>
          <a:endParaRPr lang="en-CA" sz="3300" kern="1200" dirty="0">
            <a:latin typeface="Times New Roman" panose="02020603050405020304" pitchFamily="18" charset="0"/>
            <a:ea typeface="+mn-ea"/>
            <a:cs typeface="Times New Roman" panose="02020603050405020304" pitchFamily="18" charset="0"/>
          </a:endParaRPr>
        </a:p>
      </dgm:t>
    </dgm:pt>
    <dgm:pt modelId="{E37380E6-4DEF-47A1-8DE8-20BF3E320375}" type="par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44E16289-331E-4E76-805E-E715185FAC0A}" type="sib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F87B7C25-9E23-48E7-893F-D564A088A2E8}" type="pres">
      <dgm:prSet presAssocID="{026B6E0B-3BEB-435D-A85D-DB15AD4783A1}" presName="linear" presStyleCnt="0">
        <dgm:presLayoutVars>
          <dgm:dir/>
          <dgm:animLvl val="lvl"/>
          <dgm:resizeHandles val="exact"/>
        </dgm:presLayoutVars>
      </dgm:prSet>
      <dgm:spPr/>
    </dgm:pt>
    <dgm:pt modelId="{657E8E0A-3907-4CEA-ADCF-063410F3A6CF}" type="pres">
      <dgm:prSet presAssocID="{F1CD52E6-5D40-44DF-930B-B8529DBE4376}" presName="parentLin" presStyleCnt="0"/>
      <dgm:spPr/>
    </dgm:pt>
    <dgm:pt modelId="{E128B56D-6368-4A99-9C1A-4419D16E855A}" type="pres">
      <dgm:prSet presAssocID="{F1CD52E6-5D40-44DF-930B-B8529DBE4376}" presName="parentLeftMargin" presStyleLbl="node1" presStyleIdx="0" presStyleCnt="2"/>
      <dgm:spPr/>
    </dgm:pt>
    <dgm:pt modelId="{875730BB-F32C-4A98-9BEE-E9A6BD17D61A}" type="pres">
      <dgm:prSet presAssocID="{F1CD52E6-5D40-44DF-930B-B8529DBE4376}" presName="parentText" presStyleLbl="node1" presStyleIdx="0" presStyleCnt="2">
        <dgm:presLayoutVars>
          <dgm:chMax val="0"/>
          <dgm:bulletEnabled val="1"/>
        </dgm:presLayoutVars>
      </dgm:prSet>
      <dgm:spPr/>
    </dgm:pt>
    <dgm:pt modelId="{72B4071F-6D3A-4686-BE06-B7695AC88C7B}" type="pres">
      <dgm:prSet presAssocID="{F1CD52E6-5D40-44DF-930B-B8529DBE4376}" presName="negativeSpace" presStyleCnt="0"/>
      <dgm:spPr/>
    </dgm:pt>
    <dgm:pt modelId="{6DE6A8D5-238D-4249-AFB1-FAA5A0ADC958}" type="pres">
      <dgm:prSet presAssocID="{F1CD52E6-5D40-44DF-930B-B8529DBE4376}" presName="childText" presStyleLbl="conFgAcc1" presStyleIdx="0" presStyleCnt="2">
        <dgm:presLayoutVars>
          <dgm:bulletEnabled val="1"/>
        </dgm:presLayoutVars>
      </dgm:prSet>
      <dgm:spPr/>
    </dgm:pt>
    <dgm:pt modelId="{C788BF0A-89FA-4385-84EE-2EBA19A7C7E5}" type="pres">
      <dgm:prSet presAssocID="{5B4F4D56-60D5-4540-9CE3-98BA60566238}" presName="spaceBetweenRectangles" presStyleCnt="0"/>
      <dgm:spPr/>
    </dgm:pt>
    <dgm:pt modelId="{B097D3C2-4C05-4C90-98DC-F116834C7327}" type="pres">
      <dgm:prSet presAssocID="{DD4BAFBA-72A5-43C9-8346-A929C0720C63}" presName="parentLin" presStyleCnt="0"/>
      <dgm:spPr/>
    </dgm:pt>
    <dgm:pt modelId="{A1802EAD-C1C3-423B-B022-3B09D1B527B0}" type="pres">
      <dgm:prSet presAssocID="{DD4BAFBA-72A5-43C9-8346-A929C0720C63}" presName="parentLeftMargin" presStyleLbl="node1" presStyleIdx="0" presStyleCnt="2"/>
      <dgm:spPr/>
    </dgm:pt>
    <dgm:pt modelId="{3E1E1BB8-BCB3-4BC4-9AE4-7337E50210DE}" type="pres">
      <dgm:prSet presAssocID="{DD4BAFBA-72A5-43C9-8346-A929C0720C63}" presName="parentText" presStyleLbl="node1" presStyleIdx="1" presStyleCnt="2" custScaleX="98544" custScaleY="75972">
        <dgm:presLayoutVars>
          <dgm:chMax val="0"/>
          <dgm:bulletEnabled val="1"/>
        </dgm:presLayoutVars>
      </dgm:prSet>
      <dgm:spPr/>
    </dgm:pt>
    <dgm:pt modelId="{1A2060FB-E04B-4088-857E-0C37357BF16C}" type="pres">
      <dgm:prSet presAssocID="{DD4BAFBA-72A5-43C9-8346-A929C0720C63}" presName="negativeSpace" presStyleCnt="0"/>
      <dgm:spPr/>
    </dgm:pt>
    <dgm:pt modelId="{611DFF55-3B09-412F-8B3A-98E0DFC56E4B}" type="pres">
      <dgm:prSet presAssocID="{DD4BAFBA-72A5-43C9-8346-A929C0720C63}" presName="childText" presStyleLbl="conFgAcc1" presStyleIdx="1" presStyleCnt="2">
        <dgm:presLayoutVars>
          <dgm:bulletEnabled val="1"/>
        </dgm:presLayoutVars>
      </dgm:prSet>
      <dgm:spPr/>
    </dgm:pt>
  </dgm:ptLst>
  <dgm:cxnLst>
    <dgm:cxn modelId="{0CA1D719-63DC-4E66-A984-D9559584EEFB}" type="presOf" srcId="{BEA7506E-5414-47D9-B1EF-D5737F97A27D}" destId="{6DE6A8D5-238D-4249-AFB1-FAA5A0ADC958}"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2CEE6D27-31D2-4CD2-987B-5D6A738DB958}" type="presOf" srcId="{F1CD52E6-5D40-44DF-930B-B8529DBE4376}" destId="{875730BB-F32C-4A98-9BEE-E9A6BD17D61A}" srcOrd="1" destOrd="0" presId="urn:microsoft.com/office/officeart/2005/8/layout/list1"/>
    <dgm:cxn modelId="{168D1B5F-C723-425F-A2E7-03A7DBC2D702}" type="presOf" srcId="{DD4BAFBA-72A5-43C9-8346-A929C0720C63}" destId="{3E1E1BB8-BCB3-4BC4-9AE4-7337E50210DE}" srcOrd="1"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00EB718F-8FC7-485B-9A3D-FC2FC77FA1D6}" type="presOf" srcId="{CCBE5720-E4DB-4434-BB95-FE84A7762487}" destId="{611DFF55-3B09-412F-8B3A-98E0DFC56E4B}" srcOrd="0" destOrd="0" presId="urn:microsoft.com/office/officeart/2005/8/layout/list1"/>
    <dgm:cxn modelId="{C8193F9F-57B2-4C18-9F1F-854908AF3012}" type="presOf" srcId="{026B6E0B-3BEB-435D-A85D-DB15AD4783A1}" destId="{F87B7C25-9E23-48E7-893F-D564A088A2E8}"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96B307F3-0782-46FE-AB8F-074BC1DBD48D}" srcId="{DD4BAFBA-72A5-43C9-8346-A929C0720C63}" destId="{CCBE5720-E4DB-4434-BB95-FE84A7762487}" srcOrd="0" destOrd="0" parTransId="{E37380E6-4DEF-47A1-8DE8-20BF3E320375}" sibTransId="{44E16289-331E-4E76-805E-E715185FAC0A}"/>
    <dgm:cxn modelId="{A0E8BDFA-0D1C-407C-8619-8584EC717D4E}" type="presOf" srcId="{F1CD52E6-5D40-44DF-930B-B8529DBE4376}" destId="{E128B56D-6368-4A99-9C1A-4419D16E855A}" srcOrd="0" destOrd="0" presId="urn:microsoft.com/office/officeart/2005/8/layout/list1"/>
    <dgm:cxn modelId="{EE7646FC-2045-4DC4-A686-A91B834DCCDC}" type="presOf" srcId="{DD4BAFBA-72A5-43C9-8346-A929C0720C63}" destId="{A1802EAD-C1C3-423B-B022-3B09D1B527B0}" srcOrd="0" destOrd="0" presId="urn:microsoft.com/office/officeart/2005/8/layout/list1"/>
    <dgm:cxn modelId="{392D8EE8-EA26-48ED-B459-1E303876B41C}" type="presParOf" srcId="{F87B7C25-9E23-48E7-893F-D564A088A2E8}" destId="{657E8E0A-3907-4CEA-ADCF-063410F3A6CF}" srcOrd="0" destOrd="0" presId="urn:microsoft.com/office/officeart/2005/8/layout/list1"/>
    <dgm:cxn modelId="{1A7CE435-C0BF-4571-A326-EBCA8FEFD17E}" type="presParOf" srcId="{657E8E0A-3907-4CEA-ADCF-063410F3A6CF}" destId="{E128B56D-6368-4A99-9C1A-4419D16E855A}" srcOrd="0" destOrd="0" presId="urn:microsoft.com/office/officeart/2005/8/layout/list1"/>
    <dgm:cxn modelId="{179FE6C3-4BF5-49CF-A1BD-3A103DB79D9F}" type="presParOf" srcId="{657E8E0A-3907-4CEA-ADCF-063410F3A6CF}" destId="{875730BB-F32C-4A98-9BEE-E9A6BD17D61A}" srcOrd="1" destOrd="0" presId="urn:microsoft.com/office/officeart/2005/8/layout/list1"/>
    <dgm:cxn modelId="{1436D261-8B37-49F3-9DDC-98FC4E8D23E4}" type="presParOf" srcId="{F87B7C25-9E23-48E7-893F-D564A088A2E8}" destId="{72B4071F-6D3A-4686-BE06-B7695AC88C7B}" srcOrd="1" destOrd="0" presId="urn:microsoft.com/office/officeart/2005/8/layout/list1"/>
    <dgm:cxn modelId="{1E2694DE-C7FE-483B-818C-C51F9E5F0E16}" type="presParOf" srcId="{F87B7C25-9E23-48E7-893F-D564A088A2E8}" destId="{6DE6A8D5-238D-4249-AFB1-FAA5A0ADC958}" srcOrd="2" destOrd="0" presId="urn:microsoft.com/office/officeart/2005/8/layout/list1"/>
    <dgm:cxn modelId="{8A381573-7E61-4F00-B868-4125C52935CA}" type="presParOf" srcId="{F87B7C25-9E23-48E7-893F-D564A088A2E8}" destId="{C788BF0A-89FA-4385-84EE-2EBA19A7C7E5}" srcOrd="3" destOrd="0" presId="urn:microsoft.com/office/officeart/2005/8/layout/list1"/>
    <dgm:cxn modelId="{2C6652F6-B0FD-415F-A05D-1D5B55F98A06}" type="presParOf" srcId="{F87B7C25-9E23-48E7-893F-D564A088A2E8}" destId="{B097D3C2-4C05-4C90-98DC-F116834C7327}" srcOrd="4" destOrd="0" presId="urn:microsoft.com/office/officeart/2005/8/layout/list1"/>
    <dgm:cxn modelId="{64BD7529-2148-4DC7-B5BA-66B2DD88876F}" type="presParOf" srcId="{B097D3C2-4C05-4C90-98DC-F116834C7327}" destId="{A1802EAD-C1C3-423B-B022-3B09D1B527B0}" srcOrd="0" destOrd="0" presId="urn:microsoft.com/office/officeart/2005/8/layout/list1"/>
    <dgm:cxn modelId="{EA2B80B7-C6FC-4E91-B9B7-6668CDFBBC6D}" type="presParOf" srcId="{B097D3C2-4C05-4C90-98DC-F116834C7327}" destId="{3E1E1BB8-BCB3-4BC4-9AE4-7337E50210DE}" srcOrd="1" destOrd="0" presId="urn:microsoft.com/office/officeart/2005/8/layout/list1"/>
    <dgm:cxn modelId="{B8E76C93-A350-4BC4-9DF0-D5FCDE7629F3}" type="presParOf" srcId="{F87B7C25-9E23-48E7-893F-D564A088A2E8}" destId="{1A2060FB-E04B-4088-857E-0C37357BF16C}" srcOrd="5" destOrd="0" presId="urn:microsoft.com/office/officeart/2005/8/layout/list1"/>
    <dgm:cxn modelId="{5DE732AC-DBA0-4746-B109-756BF49B9C10}" type="presParOf" srcId="{F87B7C25-9E23-48E7-893F-D564A088A2E8}" destId="{611DFF55-3B09-412F-8B3A-98E0DFC56E4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8EE097-9CC7-4C20-A2E6-23B2A96DF8EA}">
      <dsp:nvSpPr>
        <dsp:cNvPr id="0" name=""/>
        <dsp:cNvSpPr/>
      </dsp:nvSpPr>
      <dsp:spPr>
        <a:xfrm>
          <a:off x="0" y="418070"/>
          <a:ext cx="9416930" cy="15151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41528" rIns="730858" bIns="199136" numCol="1" spcCol="1270" anchor="t" anchorCtr="0">
          <a:noAutofit/>
        </a:bodyPr>
        <a:lstStyle/>
        <a:p>
          <a:pPr marL="285750" lvl="1" indent="-285750" algn="l" defTabSz="1466850">
            <a:lnSpc>
              <a:spcPct val="90000"/>
            </a:lnSpc>
            <a:spcBef>
              <a:spcPct val="0"/>
            </a:spcBef>
            <a:spcAft>
              <a:spcPct val="15000"/>
            </a:spcAft>
            <a:buChar char="•"/>
          </a:pPr>
          <a:r>
            <a:rPr lang="en-US"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are terminated for poor performance or work rule violations</a:t>
          </a:r>
          <a:endPar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0" y="418070"/>
        <a:ext cx="9416930" cy="1515150"/>
      </dsp:txXfrm>
    </dsp:sp>
    <dsp:sp modelId="{11091FE4-B5E6-44F2-8F3E-DFAD1DEA6B1E}">
      <dsp:nvSpPr>
        <dsp:cNvPr id="0" name=""/>
        <dsp:cNvSpPr/>
      </dsp:nvSpPr>
      <dsp:spPr>
        <a:xfrm>
          <a:off x="470846" y="34310"/>
          <a:ext cx="6591851" cy="7675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solidFill>
                <a:srgbClr val="C00000"/>
              </a:solidFill>
              <a:latin typeface="Times New Roman" panose="02020603050405020304" pitchFamily="18" charset="0"/>
              <a:cs typeface="Times New Roman" panose="02020603050405020304" pitchFamily="18" charset="0"/>
            </a:rPr>
            <a:t>Involuntary Turnover</a:t>
          </a:r>
        </a:p>
      </dsp:txBody>
      <dsp:txXfrm>
        <a:off x="508313" y="71777"/>
        <a:ext cx="6516917" cy="692586"/>
      </dsp:txXfrm>
    </dsp:sp>
    <dsp:sp modelId="{0D69F277-A311-4C68-A58F-08923DEDCAE5}">
      <dsp:nvSpPr>
        <dsp:cNvPr id="0" name=""/>
        <dsp:cNvSpPr/>
      </dsp:nvSpPr>
      <dsp:spPr>
        <a:xfrm>
          <a:off x="0" y="2457381"/>
          <a:ext cx="9416930" cy="1126125"/>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41528" rIns="730858" bIns="199136" numCol="1" spcCol="1270" anchor="t" anchorCtr="0">
          <a:noAutofit/>
        </a:bodyPr>
        <a:lstStyle/>
        <a:p>
          <a:pPr marL="285750" lvl="1" indent="-285750" algn="l" defTabSz="1466850">
            <a:lnSpc>
              <a:spcPct val="90000"/>
            </a:lnSpc>
            <a:spcBef>
              <a:spcPct val="0"/>
            </a:spcBef>
            <a:spcAft>
              <a:spcPct val="15000"/>
            </a:spcAft>
            <a:buChar char="•"/>
          </a:pPr>
          <a:r>
            <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leave by choice</a:t>
          </a:r>
        </a:p>
      </dsp:txBody>
      <dsp:txXfrm>
        <a:off x="0" y="2457381"/>
        <a:ext cx="9416930" cy="1126125"/>
      </dsp:txXfrm>
    </dsp:sp>
    <dsp:sp modelId="{C6F875A9-5140-43E1-B00D-3058E4D0117E}">
      <dsp:nvSpPr>
        <dsp:cNvPr id="0" name=""/>
        <dsp:cNvSpPr/>
      </dsp:nvSpPr>
      <dsp:spPr>
        <a:xfrm>
          <a:off x="470846" y="2073621"/>
          <a:ext cx="6591851" cy="767520"/>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latin typeface="Times New Roman" panose="02020603050405020304" pitchFamily="18" charset="0"/>
              <a:cs typeface="Times New Roman" panose="02020603050405020304" pitchFamily="18" charset="0"/>
            </a:rPr>
            <a:t>Voluntary Turnover</a:t>
          </a:r>
        </a:p>
      </dsp:txBody>
      <dsp:txXfrm>
        <a:off x="508313" y="2111088"/>
        <a:ext cx="6516917" cy="6925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37B5A-2C6E-46CA-8528-D0DB0479FC42}">
      <dsp:nvSpPr>
        <dsp:cNvPr id="0" name=""/>
        <dsp:cNvSpPr/>
      </dsp:nvSpPr>
      <dsp:spPr>
        <a:xfrm>
          <a:off x="0" y="481408"/>
          <a:ext cx="9416930" cy="11025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20700" rIns="730858" bIns="199136" numCol="1" spcCol="1270" anchor="t" anchorCtr="0">
          <a:noAutofit/>
        </a:bodyPr>
        <a:lstStyle/>
        <a:p>
          <a:pPr marL="285750" lvl="1" indent="-285750" algn="l" defTabSz="1466850">
            <a:lnSpc>
              <a:spcPct val="90000"/>
            </a:lnSpc>
            <a:spcBef>
              <a:spcPct val="0"/>
            </a:spcBef>
            <a:spcAft>
              <a:spcPct val="15000"/>
            </a:spcAft>
            <a:buChar char="•"/>
          </a:pPr>
          <a:r>
            <a:rPr lang="en-CA" sz="2800" kern="1200">
              <a:latin typeface="Times New Roman" panose="02020603050405020304" pitchFamily="18" charset="0"/>
              <a:ea typeface="+mn-ea"/>
              <a:cs typeface="Times New Roman" panose="02020603050405020304" pitchFamily="18" charset="0"/>
            </a:rPr>
            <a:t>Lower-performing or disruptive employees leave</a:t>
          </a:r>
          <a:endParaRPr lang="en-CA" sz="2800" kern="1200" dirty="0">
            <a:latin typeface="Times New Roman" panose="02020603050405020304" pitchFamily="18" charset="0"/>
            <a:ea typeface="+mn-ea"/>
            <a:cs typeface="Times New Roman" panose="02020603050405020304" pitchFamily="18" charset="0"/>
          </a:endParaRPr>
        </a:p>
      </dsp:txBody>
      <dsp:txXfrm>
        <a:off x="0" y="481408"/>
        <a:ext cx="9416930" cy="1102500"/>
      </dsp:txXfrm>
    </dsp:sp>
    <dsp:sp modelId="{C4083FAD-CA8A-4458-B19B-1C0980E81A14}">
      <dsp:nvSpPr>
        <dsp:cNvPr id="0" name=""/>
        <dsp:cNvSpPr/>
      </dsp:nvSpPr>
      <dsp:spPr>
        <a:xfrm>
          <a:off x="470846" y="112408"/>
          <a:ext cx="6591851"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solidFill>
                <a:srgbClr val="C00000"/>
              </a:solidFill>
              <a:latin typeface="Times New Roman" panose="02020603050405020304" pitchFamily="18" charset="0"/>
              <a:cs typeface="Times New Roman" panose="02020603050405020304" pitchFamily="18" charset="0"/>
            </a:rPr>
            <a:t>Functional Turnover</a:t>
          </a:r>
        </a:p>
      </dsp:txBody>
      <dsp:txXfrm>
        <a:off x="506872" y="148434"/>
        <a:ext cx="6519799" cy="665948"/>
      </dsp:txXfrm>
    </dsp:sp>
    <dsp:sp modelId="{83E1EF92-4C68-420E-82C4-A33B752B9396}">
      <dsp:nvSpPr>
        <dsp:cNvPr id="0" name=""/>
        <dsp:cNvSpPr/>
      </dsp:nvSpPr>
      <dsp:spPr>
        <a:xfrm>
          <a:off x="0" y="2087908"/>
          <a:ext cx="9416930" cy="1417500"/>
        </a:xfrm>
        <a:prstGeom prst="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20700" rIns="730858" bIns="177800" numCol="1" spcCol="1270" anchor="t" anchorCtr="0">
          <a:noAutofit/>
        </a:bodyPr>
        <a:lstStyle/>
        <a:p>
          <a:pPr marL="228600" lvl="1" indent="-228600" algn="l" defTabSz="1111250">
            <a:lnSpc>
              <a:spcPct val="90000"/>
            </a:lnSpc>
            <a:spcBef>
              <a:spcPct val="0"/>
            </a:spcBef>
            <a:spcAft>
              <a:spcPct val="15000"/>
            </a:spcAft>
            <a:buChar char="•"/>
          </a:pPr>
          <a:endParaRPr lang="en-CA" sz="2500" kern="1200" dirty="0">
            <a:latin typeface="Times New Roman" panose="02020603050405020304" pitchFamily="18" charset="0"/>
            <a:cs typeface="Times New Roman" panose="02020603050405020304" pitchFamily="18" charset="0"/>
          </a:endParaRPr>
        </a:p>
        <a:p>
          <a:pPr marL="228600" lvl="1" indent="-228600" algn="l" defTabSz="1111250">
            <a:lnSpc>
              <a:spcPct val="90000"/>
            </a:lnSpc>
            <a:spcBef>
              <a:spcPct val="0"/>
            </a:spcBef>
            <a:spcAft>
              <a:spcPct val="15000"/>
            </a:spcAft>
            <a:buChar char="•"/>
          </a:pPr>
          <a:r>
            <a:rPr lang="en-US" sz="2500" kern="1200" dirty="0">
              <a:latin typeface="Times New Roman" panose="02020603050405020304" pitchFamily="18" charset="0"/>
              <a:cs typeface="Times New Roman" panose="02020603050405020304" pitchFamily="18" charset="0"/>
            </a:rPr>
            <a:t>Key individuals and high performers leave at critical times</a:t>
          </a:r>
          <a:endParaRPr lang="en-CA" sz="2500" kern="1200" dirty="0">
            <a:latin typeface="Times New Roman" panose="02020603050405020304" pitchFamily="18" charset="0"/>
            <a:cs typeface="Times New Roman" panose="02020603050405020304" pitchFamily="18" charset="0"/>
          </a:endParaRPr>
        </a:p>
      </dsp:txBody>
      <dsp:txXfrm>
        <a:off x="0" y="2087908"/>
        <a:ext cx="9416930" cy="1417500"/>
      </dsp:txXfrm>
    </dsp:sp>
    <dsp:sp modelId="{5C02BA3F-B07E-4080-8A35-299E2FBBD917}">
      <dsp:nvSpPr>
        <dsp:cNvPr id="0" name=""/>
        <dsp:cNvSpPr/>
      </dsp:nvSpPr>
      <dsp:spPr>
        <a:xfrm>
          <a:off x="470846" y="1718908"/>
          <a:ext cx="6591851" cy="73800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solidFill>
                <a:srgbClr val="C00000"/>
              </a:solidFill>
              <a:latin typeface="Times New Roman" panose="02020603050405020304" pitchFamily="18" charset="0"/>
              <a:cs typeface="Times New Roman" panose="02020603050405020304" pitchFamily="18" charset="0"/>
            </a:rPr>
            <a:t>Dysfunctional Turnover</a:t>
          </a:r>
        </a:p>
      </dsp:txBody>
      <dsp:txXfrm>
        <a:off x="506872" y="1754934"/>
        <a:ext cx="6519799" cy="6659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6A8D5-238D-4249-AFB1-FAA5A0ADC958}">
      <dsp:nvSpPr>
        <dsp:cNvPr id="0" name=""/>
        <dsp:cNvSpPr/>
      </dsp:nvSpPr>
      <dsp:spPr>
        <a:xfrm>
          <a:off x="0" y="298817"/>
          <a:ext cx="9416930" cy="1526174"/>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0858" tIns="395732" rIns="730858" bIns="234696" numCol="1" spcCol="1270" anchor="t" anchorCtr="0">
          <a:noAutofit/>
        </a:bodyPr>
        <a:lstStyle/>
        <a:p>
          <a:pPr marL="285750" lvl="1" indent="-285750" algn="l" defTabSz="1466850">
            <a:lnSpc>
              <a:spcPct val="90000"/>
            </a:lnSpc>
            <a:spcBef>
              <a:spcPct val="0"/>
            </a:spcBef>
            <a:spcAft>
              <a:spcPct val="15000"/>
            </a:spcAft>
            <a:buChar char="•"/>
          </a:pPr>
          <a:r>
            <a:rPr lang="en-US" sz="3300" kern="1200">
              <a:latin typeface="Times New Roman" panose="02020603050405020304" pitchFamily="18" charset="0"/>
              <a:ea typeface="+mn-ea"/>
              <a:cs typeface="Times New Roman" panose="02020603050405020304" pitchFamily="18" charset="0"/>
            </a:rPr>
            <a:t>Employees leave for reasons outside the control of the employer</a:t>
          </a:r>
          <a:endParaRPr lang="en-CA" sz="3300" kern="1200" dirty="0">
            <a:latin typeface="Times New Roman" panose="02020603050405020304" pitchFamily="18" charset="0"/>
            <a:ea typeface="+mn-ea"/>
            <a:cs typeface="Times New Roman" panose="02020603050405020304" pitchFamily="18" charset="0"/>
          </a:endParaRPr>
        </a:p>
      </dsp:txBody>
      <dsp:txXfrm>
        <a:off x="0" y="298817"/>
        <a:ext cx="9416930" cy="1526174"/>
      </dsp:txXfrm>
    </dsp:sp>
    <dsp:sp modelId="{875730BB-F32C-4A98-9BEE-E9A6BD17D61A}">
      <dsp:nvSpPr>
        <dsp:cNvPr id="0" name=""/>
        <dsp:cNvSpPr/>
      </dsp:nvSpPr>
      <dsp:spPr>
        <a:xfrm>
          <a:off x="470846" y="18377"/>
          <a:ext cx="6591851" cy="560880"/>
        </a:xfrm>
        <a:prstGeom prst="roundRect">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latin typeface="Times New Roman" panose="02020603050405020304" pitchFamily="18" charset="0"/>
              <a:cs typeface="Times New Roman" panose="02020603050405020304" pitchFamily="18" charset="0"/>
            </a:rPr>
            <a:t>Uncontrollable Turnover</a:t>
          </a:r>
        </a:p>
      </dsp:txBody>
      <dsp:txXfrm>
        <a:off x="498226" y="45757"/>
        <a:ext cx="6537091" cy="506120"/>
      </dsp:txXfrm>
    </dsp:sp>
    <dsp:sp modelId="{611DFF55-3B09-412F-8B3A-98E0DFC56E4B}">
      <dsp:nvSpPr>
        <dsp:cNvPr id="0" name=""/>
        <dsp:cNvSpPr/>
      </dsp:nvSpPr>
      <dsp:spPr>
        <a:xfrm>
          <a:off x="0" y="2073264"/>
          <a:ext cx="9416930" cy="1526174"/>
        </a:xfrm>
        <a:prstGeom prst="rect">
          <a:avLst/>
        </a:prstGeom>
        <a:solidFill>
          <a:schemeClr val="lt1">
            <a:alpha val="90000"/>
            <a:hueOff val="0"/>
            <a:satOff val="0"/>
            <a:lumOff val="0"/>
            <a:alphaOff val="0"/>
          </a:schemeClr>
        </a:solidFill>
        <a:ln w="6350" cap="flat" cmpd="sng" algn="ctr">
          <a:solidFill>
            <a:schemeClr val="accent4">
              <a:hueOff val="9800891"/>
              <a:satOff val="-40777"/>
              <a:lumOff val="960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0858" tIns="395732" rIns="730858" bIns="234696" numCol="1" spcCol="1270" anchor="t" anchorCtr="0">
          <a:noAutofit/>
        </a:bodyPr>
        <a:lstStyle/>
        <a:p>
          <a:pPr marL="285750" lvl="1" indent="-285750" algn="l" defTabSz="1466850">
            <a:lnSpc>
              <a:spcPct val="90000"/>
            </a:lnSpc>
            <a:spcBef>
              <a:spcPct val="0"/>
            </a:spcBef>
            <a:spcAft>
              <a:spcPct val="15000"/>
            </a:spcAft>
            <a:buChar char="•"/>
          </a:pPr>
          <a:r>
            <a:rPr lang="en-CA" sz="3300" kern="1200">
              <a:latin typeface="Times New Roman" panose="02020603050405020304" pitchFamily="18" charset="0"/>
              <a:ea typeface="+mn-ea"/>
              <a:cs typeface="Times New Roman" panose="02020603050405020304" pitchFamily="18" charset="0"/>
            </a:rPr>
            <a:t>Employees leave for reasons </a:t>
          </a:r>
          <a:r>
            <a:rPr lang="en-US" sz="3300" kern="1200">
              <a:latin typeface="Times New Roman" panose="02020603050405020304" pitchFamily="18" charset="0"/>
              <a:ea typeface="+mn-ea"/>
              <a:cs typeface="Times New Roman" panose="02020603050405020304" pitchFamily="18" charset="0"/>
            </a:rPr>
            <a:t>that could be influenced by the </a:t>
          </a:r>
          <a:r>
            <a:rPr lang="en-CA" sz="3300" kern="1200">
              <a:latin typeface="Times New Roman" panose="02020603050405020304" pitchFamily="18" charset="0"/>
              <a:ea typeface="+mn-ea"/>
              <a:cs typeface="Times New Roman" panose="02020603050405020304" pitchFamily="18" charset="0"/>
            </a:rPr>
            <a:t>employer</a:t>
          </a:r>
          <a:endParaRPr lang="en-CA" sz="3300" kern="1200" dirty="0">
            <a:latin typeface="Times New Roman" panose="02020603050405020304" pitchFamily="18" charset="0"/>
            <a:ea typeface="+mn-ea"/>
            <a:cs typeface="Times New Roman" panose="02020603050405020304" pitchFamily="18" charset="0"/>
          </a:endParaRPr>
        </a:p>
      </dsp:txBody>
      <dsp:txXfrm>
        <a:off x="0" y="2073264"/>
        <a:ext cx="9416930" cy="1526174"/>
      </dsp:txXfrm>
    </dsp:sp>
    <dsp:sp modelId="{3E1E1BB8-BCB3-4BC4-9AE4-7337E50210DE}">
      <dsp:nvSpPr>
        <dsp:cNvPr id="0" name=""/>
        <dsp:cNvSpPr/>
      </dsp:nvSpPr>
      <dsp:spPr>
        <a:xfrm>
          <a:off x="470846" y="1927592"/>
          <a:ext cx="6495873" cy="426111"/>
        </a:xfrm>
        <a:prstGeom prst="roundRect">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latin typeface="Times New Roman" panose="02020603050405020304" pitchFamily="18" charset="0"/>
              <a:cs typeface="Times New Roman" panose="02020603050405020304" pitchFamily="18" charset="0"/>
            </a:rPr>
            <a:t>Controllable Turnover</a:t>
          </a:r>
        </a:p>
      </dsp:txBody>
      <dsp:txXfrm>
        <a:off x="491647" y="1948393"/>
        <a:ext cx="6454271" cy="384509"/>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98905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88648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65974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91195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25074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13424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35135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33405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322406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323005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73735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607520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11263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089686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569879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862337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38981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36620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95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49260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jpg"/><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jpeg"/><Relationship Id="rId1" Type="http://schemas.openxmlformats.org/officeDocument/2006/relationships/slideLayout" Target="../slideLayouts/slideLayout15.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03</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Organization/Individual </a:t>
            </a:r>
          </a:p>
          <a:p>
            <a:pPr algn="ctr"/>
            <a:r>
              <a:rPr lang="en-US" sz="3600" b="1" dirty="0">
                <a:solidFill>
                  <a:srgbClr val="00B0F0"/>
                </a:solidFill>
                <a:latin typeface="Times New Roman" panose="02020603050405020304" pitchFamily="18" charset="0"/>
                <a:cs typeface="Times New Roman" panose="02020603050405020304" pitchFamily="18" charset="0"/>
              </a:rPr>
              <a:t>Relations and Retention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03</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22040"/>
            <a:ext cx="8702666"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the changing nature of the psychological contract.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how motivation is linked to individual performance.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List the five major drivers of retention and activities related to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them.</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Describe different kinds of absenteeism and turnover.</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two ways to measure absenteeism and turnover.</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Outline the steps in managing retention</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Psychological contract </a:t>
            </a:r>
            <a:r>
              <a:rPr lang="en-US" sz="2400" dirty="0">
                <a:latin typeface="Times New Roman" panose="02020603050405020304" pitchFamily="18" charset="0"/>
                <a:cs typeface="Times New Roman" panose="02020603050405020304" pitchFamily="18" charset="0"/>
              </a:rPr>
              <a:t>The </a:t>
            </a:r>
            <a:r>
              <a:rPr lang="en-US" sz="2400" b="1" i="1" dirty="0">
                <a:latin typeface="Times New Roman" panose="02020603050405020304" pitchFamily="18" charset="0"/>
                <a:cs typeface="Times New Roman" panose="02020603050405020304" pitchFamily="18" charset="0"/>
              </a:rPr>
              <a:t>unwritten expectations </a:t>
            </a:r>
            <a:r>
              <a:rPr lang="en-US" sz="2400" dirty="0">
                <a:latin typeface="Times New Roman" panose="02020603050405020304" pitchFamily="18" charset="0"/>
                <a:cs typeface="Times New Roman" panose="02020603050405020304" pitchFamily="18" charset="0"/>
              </a:rPr>
              <a:t>employees and employers </a:t>
            </a:r>
          </a:p>
          <a:p>
            <a:r>
              <a:rPr lang="en-US" sz="2400" dirty="0">
                <a:latin typeface="Times New Roman" panose="02020603050405020304" pitchFamily="18" charset="0"/>
                <a:cs typeface="Times New Roman" panose="02020603050405020304" pitchFamily="18" charset="0"/>
              </a:rPr>
              <a:t>have about the nature of their work relationships.</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Expectations </a:t>
            </a:r>
            <a:r>
              <a:rPr lang="en-US" sz="2400" dirty="0">
                <a:latin typeface="Times New Roman" panose="02020603050405020304" pitchFamily="18" charset="0"/>
                <a:cs typeface="Times New Roman" panose="02020603050405020304" pitchFamily="18" charset="0"/>
              </a:rPr>
              <a:t>about both </a:t>
            </a:r>
            <a:r>
              <a:rPr lang="en-US" sz="2400" dirty="0">
                <a:solidFill>
                  <a:srgbClr val="FF0000"/>
                </a:solidFill>
                <a:latin typeface="Times New Roman" panose="02020603050405020304" pitchFamily="18" charset="0"/>
                <a:cs typeface="Times New Roman" panose="02020603050405020304" pitchFamily="18" charset="0"/>
              </a:rPr>
              <a:t>tangible</a:t>
            </a:r>
            <a:r>
              <a:rPr lang="en-US" sz="2400" dirty="0">
                <a:latin typeface="Times New Roman" panose="02020603050405020304" pitchFamily="18" charset="0"/>
                <a:cs typeface="Times New Roman" panose="02020603050405020304" pitchFamily="18" charset="0"/>
              </a:rPr>
              <a:t> items (such as wages, benefits, employee </a:t>
            </a:r>
          </a:p>
          <a:p>
            <a:r>
              <a:rPr lang="en-US" sz="2400" dirty="0">
                <a:latin typeface="Times New Roman" panose="02020603050405020304" pitchFamily="18" charset="0"/>
                <a:cs typeface="Times New Roman" panose="02020603050405020304" pitchFamily="18" charset="0"/>
              </a:rPr>
              <a:t>productivity, and attendance) and </a:t>
            </a:r>
            <a:r>
              <a:rPr lang="en-US" sz="2400" dirty="0">
                <a:solidFill>
                  <a:srgbClr val="FF0000"/>
                </a:solidFill>
                <a:latin typeface="Times New Roman" panose="02020603050405020304" pitchFamily="18" charset="0"/>
                <a:cs typeface="Times New Roman" panose="02020603050405020304" pitchFamily="18" charset="0"/>
              </a:rPr>
              <a:t>intangible</a:t>
            </a:r>
            <a:r>
              <a:rPr lang="en-US" sz="2400" dirty="0">
                <a:latin typeface="Times New Roman" panose="02020603050405020304" pitchFamily="18" charset="0"/>
                <a:cs typeface="Times New Roman" panose="02020603050405020304" pitchFamily="18" charset="0"/>
              </a:rPr>
              <a:t> items (such as loyalty, fair treatment, and job security) are encompassed by unwritten psychological contracts </a:t>
            </a:r>
          </a:p>
          <a:p>
            <a:r>
              <a:rPr lang="en-US" sz="2400" dirty="0">
                <a:latin typeface="Times New Roman" panose="02020603050405020304" pitchFamily="18" charset="0"/>
                <a:cs typeface="Times New Roman" panose="02020603050405020304" pitchFamily="18" charset="0"/>
              </a:rPr>
              <a:t>between employers and employees. </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BE282F01-5750-400F-AB1F-402BC61B1B36}"/>
              </a:ext>
            </a:extLst>
          </p:cNvPr>
          <p:cNvPicPr>
            <a:picLocks noChangeAspect="1"/>
          </p:cNvPicPr>
          <p:nvPr/>
        </p:nvPicPr>
        <p:blipFill>
          <a:blip r:embed="rId2"/>
          <a:stretch>
            <a:fillRect/>
          </a:stretch>
        </p:blipFill>
        <p:spPr>
          <a:xfrm>
            <a:off x="1234881" y="3392449"/>
            <a:ext cx="9722237" cy="2202645"/>
          </a:xfrm>
          <a:prstGeom prst="rect">
            <a:avLst/>
          </a:prstGeom>
        </p:spPr>
      </p:pic>
      <p:sp>
        <p:nvSpPr>
          <p:cNvPr id="8" name="Rectangle 7">
            <a:extLst>
              <a:ext uri="{FF2B5EF4-FFF2-40B4-BE49-F238E27FC236}">
                <a16:creationId xmlns:a16="http://schemas.microsoft.com/office/drawing/2014/main" id="{56247A47-6A65-478E-9951-76D6B1E1D442}"/>
              </a:ext>
            </a:extLst>
          </p:cNvPr>
          <p:cNvSpPr/>
          <p:nvPr/>
        </p:nvSpPr>
        <p:spPr>
          <a:xfrm>
            <a:off x="762001" y="2410934"/>
            <a:ext cx="10553700" cy="652412"/>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400"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 psychological contract that can help achieve those ends recognizes the following components:</a:t>
            </a:r>
            <a:endParaRPr lang="en-CA"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114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819150" y="2481326"/>
            <a:ext cx="10296019" cy="310404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CA" sz="2400" b="1" dirty="0">
                <a:latin typeface="Times New Roman" panose="02020603050405020304" pitchFamily="18" charset="0"/>
                <a:cs typeface="Times New Roman" panose="02020603050405020304" pitchFamily="18" charset="0"/>
              </a:rPr>
              <a:t>Generational Differences </a:t>
            </a:r>
          </a:p>
          <a:p>
            <a:pPr marL="342900" indent="-342900">
              <a:buFont typeface="Arial" panose="020B0604020202020204" pitchFamily="34" charset="0"/>
              <a:buChar char="•"/>
            </a:pPr>
            <a:r>
              <a:rPr lang="en-US" sz="2400" b="1"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Some common generational labels are:</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Greatest(1901-1924)</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Matures/Silent (born 1925- 1945)</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Baby boomers (born 1946– 1965)</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Generation X (born 1966– 1980)</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Generation Y (born 1981– 1990)</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Generation Z (born 1997-2012)</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Generation Alpha (born 2013-2025)</a:t>
            </a:r>
          </a:p>
          <a:p>
            <a:pPr marL="342900" indent="-342900">
              <a:buFont typeface="Arial" panose="020B0604020202020204" pitchFamily="34" charset="0"/>
              <a:buChar char="•"/>
            </a:pPr>
            <a:endParaRPr lang="en-CA"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1028" name="Picture 4" descr="Generation Alpha Explained. Generation Alpha is the term used to… | by  David Alto | Startup Stash">
            <a:extLst>
              <a:ext uri="{FF2B5EF4-FFF2-40B4-BE49-F238E27FC236}">
                <a16:creationId xmlns:a16="http://schemas.microsoft.com/office/drawing/2014/main" id="{6C4DE9B8-7C51-4028-B552-432321A843A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6513" y="2925498"/>
            <a:ext cx="4728656" cy="2659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4466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787057"/>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For instance</a:t>
            </a:r>
            <a:r>
              <a:rPr lang="en-US" sz="2800" dirty="0">
                <a:latin typeface="Times New Roman" panose="02020603050405020304" pitchFamily="18" charset="0"/>
                <a:cs typeface="Times New Roman" panose="02020603050405020304" pitchFamily="18" charset="0"/>
              </a:rPr>
              <a:t>, many </a:t>
            </a:r>
            <a:r>
              <a:rPr lang="en-US" sz="2800" i="1" dirty="0">
                <a:latin typeface="Times New Roman" panose="02020603050405020304" pitchFamily="18" charset="0"/>
                <a:cs typeface="Times New Roman" panose="02020603050405020304" pitchFamily="18" charset="0"/>
              </a:rPr>
              <a:t>baby boomers </a:t>
            </a:r>
            <a:r>
              <a:rPr lang="en-US" sz="2800" dirty="0">
                <a:latin typeface="Times New Roman" panose="02020603050405020304" pitchFamily="18" charset="0"/>
                <a:cs typeface="Times New Roman" panose="02020603050405020304" pitchFamily="18" charset="0"/>
              </a:rPr>
              <a:t>and </a:t>
            </a:r>
            <a:r>
              <a:rPr lang="en-US" sz="2800" i="1" dirty="0">
                <a:latin typeface="Times New Roman" panose="02020603050405020304" pitchFamily="18" charset="0"/>
                <a:cs typeface="Times New Roman" panose="02020603050405020304" pitchFamily="18" charset="0"/>
              </a:rPr>
              <a:t>matures</a:t>
            </a:r>
            <a:r>
              <a:rPr lang="en-US" sz="2800" dirty="0">
                <a:latin typeface="Times New Roman" panose="02020603050405020304" pitchFamily="18" charset="0"/>
                <a:cs typeface="Times New Roman" panose="02020603050405020304" pitchFamily="18" charset="0"/>
              </a:rPr>
              <a:t> are concerned about security and experience. However, younger generation </a:t>
            </a:r>
            <a:r>
              <a:rPr lang="en-US" sz="2800" i="1" dirty="0">
                <a:latin typeface="Times New Roman" panose="02020603050405020304" pitchFamily="18" charset="0"/>
                <a:cs typeface="Times New Roman" panose="02020603050405020304" pitchFamily="18" charset="0"/>
              </a:rPr>
              <a:t>Y &amp; Z </a:t>
            </a:r>
            <a:r>
              <a:rPr lang="en-US" sz="2800" dirty="0">
                <a:latin typeface="Times New Roman" panose="02020603050405020304" pitchFamily="18" charset="0"/>
                <a:cs typeface="Times New Roman" panose="02020603050405020304" pitchFamily="18" charset="0"/>
              </a:rPr>
              <a:t>are often seen as the “why” generation, who expect to be rewarded quickly, are very adaptable, and tend to ask more questions about why managers and organizations make the decisions they do. </a:t>
            </a:r>
          </a:p>
        </p:txBody>
      </p:sp>
    </p:spTree>
    <p:extLst>
      <p:ext uri="{BB962C8B-B14F-4D97-AF65-F5344CB8AC3E}">
        <p14:creationId xmlns:p14="http://schemas.microsoft.com/office/powerpoint/2010/main" val="2555300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JOB SATISFACTION, LOYALTY, AND COMMITMENT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284343"/>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Job satisfaction </a:t>
            </a:r>
            <a:r>
              <a:rPr lang="en-US" sz="2800" dirty="0">
                <a:latin typeface="Times New Roman" panose="02020603050405020304" pitchFamily="18" charset="0"/>
                <a:cs typeface="Times New Roman" panose="02020603050405020304" pitchFamily="18" charset="0"/>
              </a:rPr>
              <a:t>A positive emotional state resulting from evaluating one’s job experiences(work, pay, promotion opportunities, supervision, and co-workers.)</a:t>
            </a:r>
          </a:p>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Job dissatisfaction </a:t>
            </a:r>
            <a:r>
              <a:rPr lang="en-US" sz="2800" dirty="0">
                <a:latin typeface="Times New Roman" panose="02020603050405020304" pitchFamily="18" charset="0"/>
                <a:cs typeface="Times New Roman" panose="02020603050405020304" pitchFamily="18" charset="0"/>
              </a:rPr>
              <a:t>occurs when one’s expectations are not met. For example, if an employee expects clean and safe working conditions, then the employee is likely to be dissatisfied if the workplace is dirty and dangerous</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4743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LOYALTY, AND COMMITMENT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3172"/>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“Loyal” employees </a:t>
            </a:r>
            <a:r>
              <a:rPr lang="en-US" sz="2800" dirty="0">
                <a:latin typeface="Times New Roman" panose="02020603050405020304" pitchFamily="18" charset="0"/>
                <a:cs typeface="Times New Roman" panose="02020603050405020304" pitchFamily="18" charset="0"/>
              </a:rPr>
              <a:t>are more than just satisfied with their </a:t>
            </a:r>
          </a:p>
          <a:p>
            <a:r>
              <a:rPr lang="en-US" sz="2800" dirty="0">
                <a:latin typeface="Times New Roman" panose="02020603050405020304" pitchFamily="18" charset="0"/>
                <a:cs typeface="Times New Roman" panose="02020603050405020304" pitchFamily="18" charset="0"/>
              </a:rPr>
              <a:t>       jobs; they are pleased with the relationships with their employers.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Organizational commitment </a:t>
            </a:r>
            <a:r>
              <a:rPr lang="en-US" sz="2800" dirty="0">
                <a:latin typeface="Times New Roman" panose="02020603050405020304" pitchFamily="18" charset="0"/>
                <a:cs typeface="Times New Roman" panose="02020603050405020304" pitchFamily="18" charset="0"/>
              </a:rPr>
              <a:t>The degree to which employees believe in and accept organizational goals and desire to remain with the organization</a:t>
            </a:r>
          </a:p>
        </p:txBody>
      </p:sp>
    </p:spTree>
    <p:extLst>
      <p:ext uri="{BB962C8B-B14F-4D97-AF65-F5344CB8AC3E}">
        <p14:creationId xmlns:p14="http://schemas.microsoft.com/office/powerpoint/2010/main" val="3993375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88F83A0-BB0B-44F7-A467-D9CE8F2857BA}"/>
              </a:ext>
            </a:extLst>
          </p:cNvPr>
          <p:cNvPicPr>
            <a:picLocks noChangeAspect="1"/>
          </p:cNvPicPr>
          <p:nvPr/>
        </p:nvPicPr>
        <p:blipFill rotWithShape="1">
          <a:blip r:embed="rId2">
            <a:clrChange>
              <a:clrFrom>
                <a:srgbClr val="FFFFFF"/>
              </a:clrFrom>
              <a:clrTo>
                <a:srgbClr val="FFFFFF">
                  <a:alpha val="0"/>
                </a:srgbClr>
              </a:clrTo>
            </a:clrChange>
          </a:blip>
          <a:srcRect l="7270" t="1374" r="3802"/>
          <a:stretch/>
        </p:blipFill>
        <p:spPr>
          <a:xfrm>
            <a:off x="1800225" y="971550"/>
            <a:ext cx="7929563" cy="5637514"/>
          </a:xfrm>
          <a:prstGeom prst="rect">
            <a:avLst/>
          </a:prstGeom>
        </p:spPr>
      </p:pic>
      <p:sp>
        <p:nvSpPr>
          <p:cNvPr id="6" name="TextBox 5">
            <a:extLst>
              <a:ext uri="{FF2B5EF4-FFF2-40B4-BE49-F238E27FC236}">
                <a16:creationId xmlns:a16="http://schemas.microsoft.com/office/drawing/2014/main" id="{76790D55-A307-4473-A958-8FE6A037962D}"/>
              </a:ext>
            </a:extLst>
          </p:cNvPr>
          <p:cNvSpPr txBox="1"/>
          <p:nvPr/>
        </p:nvSpPr>
        <p:spPr>
          <a:xfrm>
            <a:off x="328612" y="497241"/>
            <a:ext cx="10872788" cy="461665"/>
          </a:xfrm>
          <a:prstGeom prst="rect">
            <a:avLst/>
          </a:prstGeom>
          <a:noFill/>
        </p:spPr>
        <p:txBody>
          <a:bodyPr wrap="square">
            <a:spAutoFit/>
          </a:bodyPr>
          <a:lstStyle/>
          <a:p>
            <a:r>
              <a:rPr lang="en-US" sz="2400" b="1" dirty="0">
                <a:latin typeface="Times New Roman" panose="02020603050405020304" pitchFamily="18" charset="0"/>
                <a:cs typeface="Times New Roman" panose="02020603050405020304" pitchFamily="18" charset="0"/>
              </a:rPr>
              <a:t>Factors Affecting Job Satisfaction and Organizational Commitment</a:t>
            </a:r>
            <a:endParaRPr lang="en-CA" sz="24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0C9A63D-3155-4464-BEFD-3D4FA3602393}"/>
              </a:ext>
            </a:extLst>
          </p:cNvPr>
          <p:cNvSpPr txBox="1"/>
          <p:nvPr/>
        </p:nvSpPr>
        <p:spPr>
          <a:xfrm>
            <a:off x="275035" y="6158984"/>
            <a:ext cx="1639490"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3-1 </a:t>
            </a:r>
            <a:endParaRPr lang="en-CA" dirty="0"/>
          </a:p>
        </p:txBody>
      </p:sp>
    </p:spTree>
    <p:extLst>
      <p:ext uri="{BB962C8B-B14F-4D97-AF65-F5344CB8AC3E}">
        <p14:creationId xmlns:p14="http://schemas.microsoft.com/office/powerpoint/2010/main" val="2689084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EMPLOYEE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01396"/>
            <a:ext cx="10667999" cy="4216539"/>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relationship between the individual employee and the organization helps  clarify why people might leave a job, as does satisfaction, loyalty, and commitment.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Individual Performance Factors are: </a:t>
            </a:r>
          </a:p>
          <a:p>
            <a:pPr marL="1428750" lvl="2" indent="-514350">
              <a:buFont typeface="+mj-lt"/>
              <a:buAutoNum type="arabicPeriod"/>
            </a:pPr>
            <a:r>
              <a:rPr lang="en-US" sz="2400" dirty="0">
                <a:latin typeface="Times New Roman" panose="02020603050405020304" pitchFamily="18" charset="0"/>
                <a:cs typeface="Times New Roman" panose="02020603050405020304" pitchFamily="18" charset="0"/>
              </a:rPr>
              <a:t>individual ability to do the work,</a:t>
            </a:r>
          </a:p>
          <a:p>
            <a:pPr marL="1428750" lvl="2" indent="-514350">
              <a:buFont typeface="+mj-lt"/>
              <a:buAutoNum type="arabicPeriod"/>
            </a:pPr>
            <a:r>
              <a:rPr lang="en-US" sz="2400" dirty="0">
                <a:latin typeface="Times New Roman" panose="02020603050405020304" pitchFamily="18" charset="0"/>
                <a:cs typeface="Times New Roman" panose="02020603050405020304" pitchFamily="18" charset="0"/>
              </a:rPr>
              <a:t> effort expended, and</a:t>
            </a:r>
          </a:p>
          <a:p>
            <a:pPr marL="1428750" lvl="2" indent="-514350">
              <a:buFont typeface="+mj-lt"/>
              <a:buAutoNum type="arabicPeriod"/>
            </a:pPr>
            <a:r>
              <a:rPr lang="en-US" sz="2400" dirty="0">
                <a:latin typeface="Times New Roman" panose="02020603050405020304" pitchFamily="18" charset="0"/>
                <a:cs typeface="Times New Roman" panose="02020603050405020304" pitchFamily="18" charset="0"/>
              </a:rPr>
              <a:t>organizational support.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relationship of those factors is widely acknowledged in management literature as follows:</a:t>
            </a:r>
          </a:p>
          <a:p>
            <a:pPr marL="342900" indent="-342900">
              <a:buFont typeface="Courier New" panose="02070309020205020404" pitchFamily="49" charset="0"/>
              <a:buChar char="o"/>
            </a:pPr>
            <a:r>
              <a:rPr lang="en-US" sz="2400" dirty="0">
                <a:solidFill>
                  <a:srgbClr val="FF0000"/>
                </a:solidFill>
                <a:latin typeface="Times New Roman" panose="02020603050405020304" pitchFamily="18" charset="0"/>
                <a:cs typeface="Times New Roman" panose="02020603050405020304" pitchFamily="18" charset="0"/>
              </a:rPr>
              <a:t>Performance (P) =Ability (A) X Effort (E) X Support (S)</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08219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6345EF-B75F-48BB-A2ED-474B540CF99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631156" y="1036329"/>
            <a:ext cx="8929687" cy="5456357"/>
          </a:xfrm>
          <a:prstGeom prst="rect">
            <a:avLst/>
          </a:prstGeom>
        </p:spPr>
      </p:pic>
      <p:sp>
        <p:nvSpPr>
          <p:cNvPr id="6" name="TextBox 5">
            <a:extLst>
              <a:ext uri="{FF2B5EF4-FFF2-40B4-BE49-F238E27FC236}">
                <a16:creationId xmlns:a16="http://schemas.microsoft.com/office/drawing/2014/main" id="{75FAF8C2-51E6-4A78-B046-99582CDDA957}"/>
              </a:ext>
            </a:extLst>
          </p:cNvPr>
          <p:cNvSpPr txBox="1"/>
          <p:nvPr/>
        </p:nvSpPr>
        <p:spPr>
          <a:xfrm>
            <a:off x="585788" y="415409"/>
            <a:ext cx="955833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COMPONENTS OF INDIVIDUAL PERFORMANCE </a:t>
            </a:r>
            <a:endParaRPr lang="en-CA"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EC79F8C-38FF-4F41-B379-930F0C55CDC2}"/>
              </a:ext>
            </a:extLst>
          </p:cNvPr>
          <p:cNvSpPr txBox="1"/>
          <p:nvPr/>
        </p:nvSpPr>
        <p:spPr>
          <a:xfrm>
            <a:off x="417910" y="6257925"/>
            <a:ext cx="1439465"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3-2 </a:t>
            </a:r>
            <a:endParaRPr lang="en-CA" dirty="0"/>
          </a:p>
        </p:txBody>
      </p:sp>
    </p:spTree>
    <p:extLst>
      <p:ext uri="{BB962C8B-B14F-4D97-AF65-F5344CB8AC3E}">
        <p14:creationId xmlns:p14="http://schemas.microsoft.com/office/powerpoint/2010/main" val="2429491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330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MOTIVATION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120354"/>
            <a:ext cx="5294387" cy="4401205"/>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Motivation:</a:t>
            </a:r>
            <a:r>
              <a:rPr lang="en-US" sz="2800" dirty="0">
                <a:latin typeface="Times New Roman" panose="02020603050405020304" pitchFamily="18" charset="0"/>
                <a:cs typeface="Times New Roman" panose="02020603050405020304" pitchFamily="18" charset="0"/>
              </a:rPr>
              <a:t> The desire within a person causing that person to act.</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Understanding motivation is important because performance, reaction to compensation, turnover, and other HR concerns are affected by and influence motivation</a:t>
            </a:r>
          </a:p>
          <a:p>
            <a:endParaRPr lang="en-US" sz="2800" dirty="0">
              <a:latin typeface="Times New Roman" panose="02020603050405020304" pitchFamily="18" charset="0"/>
              <a:cs typeface="Times New Roman" panose="02020603050405020304" pitchFamily="18" charset="0"/>
            </a:endParaRPr>
          </a:p>
        </p:txBody>
      </p:sp>
      <p:pic>
        <p:nvPicPr>
          <p:cNvPr id="1030" name="Picture 6" descr="Monday Motivation | Spread love not hate">
            <a:extLst>
              <a:ext uri="{FF2B5EF4-FFF2-40B4-BE49-F238E27FC236}">
                <a16:creationId xmlns:a16="http://schemas.microsoft.com/office/drawing/2014/main" id="{305FD69D-98DD-465F-BFB5-2D7C08F440B6}"/>
              </a:ext>
            </a:extLst>
          </p:cNvPr>
          <p:cNvPicPr>
            <a:picLocks noChangeAspect="1" noChangeArrowheads="1" noCrop="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7613" y="163711"/>
            <a:ext cx="1933575" cy="145018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5EF37B5-281E-4B63-A4CE-E189AD9656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1667" y="1882477"/>
            <a:ext cx="5347768" cy="3956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5" y="1397680"/>
            <a:ext cx="4850024" cy="4637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4485652"/>
          </a:xfrm>
          <a:prstGeom prst="rect">
            <a:avLst/>
          </a:prstGeom>
        </p:spPr>
        <p:txBody>
          <a:bodyPr wrap="square">
            <a:spAutoFit/>
          </a:bodyPr>
          <a:lstStyle/>
          <a:p>
            <a:pPr marL="342900" indent="-342900">
              <a:lnSpc>
                <a:spcPct val="12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Motivation is complex and individualized, and managerial strategies and tactics must be broad based to address the motivation concerns of individuals. </a:t>
            </a:r>
          </a:p>
          <a:p>
            <a:pPr marL="342900" indent="-342900">
              <a:lnSpc>
                <a:spcPct val="12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Many organizations spend considerable money to “motivate” their employees, using a wide range of tactics</a:t>
            </a:r>
          </a:p>
        </p:txBody>
      </p:sp>
      <p:sp>
        <p:nvSpPr>
          <p:cNvPr id="17" name="TextBox 16"/>
          <p:cNvSpPr txBox="1"/>
          <p:nvPr/>
        </p:nvSpPr>
        <p:spPr>
          <a:xfrm>
            <a:off x="6944248" y="3996751"/>
            <a:ext cx="5247752" cy="1384995"/>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Management Implications for </a:t>
            </a:r>
          </a:p>
          <a:p>
            <a:pPr algn="ctr"/>
            <a:r>
              <a:rPr lang="en-US" sz="2800" b="1" dirty="0">
                <a:solidFill>
                  <a:srgbClr val="00B0F0"/>
                </a:solidFill>
                <a:latin typeface="Times New Roman" panose="02020603050405020304" pitchFamily="18" charset="0"/>
                <a:cs typeface="Times New Roman" panose="02020603050405020304" pitchFamily="18" charset="0"/>
              </a:rPr>
              <a:t>Motivating Individual Performance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117" y="180109"/>
            <a:ext cx="9438293" cy="1510581"/>
          </a:xfrm>
        </p:spPr>
        <p:txBody>
          <a:bodyPr>
            <a:noAutofit/>
          </a:bodyPr>
          <a:lstStyle/>
          <a:p>
            <a:r>
              <a:rPr lang="en-US" sz="2400" dirty="0">
                <a:latin typeface="Times New Roman" panose="02020603050405020304" pitchFamily="18" charset="0"/>
                <a:cs typeface="Times New Roman" panose="02020603050405020304" pitchFamily="18" charset="0"/>
              </a:rPr>
              <a:t>US company rewards its employees with $ 100,000 per person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And a Chinese company rewards its employees by traveling to Switzerland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Another Company rewards them with a 5-star trip to the Maldives</a:t>
            </a:r>
            <a:endParaRPr lang="en-GB" sz="2400" dirty="0">
              <a:latin typeface="Times New Roman" panose="02020603050405020304" pitchFamily="18" charset="0"/>
              <a:cs typeface="Times New Roman" panose="02020603050405020304" pitchFamily="18" charset="0"/>
            </a:endParaRPr>
          </a:p>
        </p:txBody>
      </p:sp>
      <p:pic>
        <p:nvPicPr>
          <p:cNvPr id="8"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0218" y="1808235"/>
            <a:ext cx="4572000" cy="4548115"/>
          </a:xfr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218" y="1808235"/>
            <a:ext cx="3893127" cy="4548113"/>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25345" y="1749461"/>
            <a:ext cx="3366655" cy="4548115"/>
          </a:xfrm>
          <a:prstGeom prst="rect">
            <a:avLst/>
          </a:prstGeom>
        </p:spPr>
      </p:pic>
    </p:spTree>
    <p:extLst>
      <p:ext uri="{BB962C8B-B14F-4D97-AF65-F5344CB8AC3E}">
        <p14:creationId xmlns:p14="http://schemas.microsoft.com/office/powerpoint/2010/main" val="1351713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62949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OF HUMAN RESOURCES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244602"/>
            <a:ext cx="5868261" cy="3539430"/>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Retention of human resources </a:t>
            </a:r>
            <a:r>
              <a:rPr lang="en-US" sz="2800" dirty="0">
                <a:latin typeface="Times New Roman" panose="02020603050405020304" pitchFamily="18" charset="0"/>
                <a:cs typeface="Times New Roman" panose="02020603050405020304" pitchFamily="18" charset="0"/>
              </a:rPr>
              <a:t>must be viewed as a strategic business issue.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Until a few years ago, the opposite of retention, turnover, was a routine HR matter requiring records and reports, but top management did not get involved.</a:t>
            </a:r>
          </a:p>
        </p:txBody>
      </p:sp>
      <p:pic>
        <p:nvPicPr>
          <p:cNvPr id="4098" name="Picture 2" descr="690+ Staff Retention Stock Illustrations, Royalty-Free Vector Graphics &amp;  Clip Art - iStock | Staff retention icon">
            <a:extLst>
              <a:ext uri="{FF2B5EF4-FFF2-40B4-BE49-F238E27FC236}">
                <a16:creationId xmlns:a16="http://schemas.microsoft.com/office/drawing/2014/main" id="{10FC690F-F268-4733-83D7-78F8674C058C}"/>
              </a:ext>
            </a:extLst>
          </p:cNvPr>
          <p:cNvPicPr>
            <a:picLocks noChangeAspect="1" noChangeArrowheads="1"/>
          </p:cNvPicPr>
          <p:nvPr/>
        </p:nvPicPr>
        <p:blipFill>
          <a:blip r:embed="rId2">
            <a:clrChange>
              <a:clrFrom>
                <a:srgbClr val="ECDCC3"/>
              </a:clrFrom>
              <a:clrTo>
                <a:srgbClr val="ECDCC3">
                  <a:alpha val="0"/>
                </a:srgbClr>
              </a:clrTo>
            </a:clrChange>
            <a:extLst>
              <a:ext uri="{28A0092B-C50C-407E-A947-70E740481C1C}">
                <a14:useLocalDpi xmlns:a14="http://schemas.microsoft.com/office/drawing/2010/main" val="0"/>
              </a:ext>
            </a:extLst>
          </a:blip>
          <a:srcRect/>
          <a:stretch>
            <a:fillRect/>
          </a:stretch>
        </p:blipFill>
        <p:spPr bwMode="auto">
          <a:xfrm>
            <a:off x="7183963" y="1983783"/>
            <a:ext cx="4532755" cy="3855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0876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MYTHS ABOUT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44602"/>
            <a:ext cx="10604500" cy="4154984"/>
          </a:xfrm>
          <a:prstGeom prst="rect">
            <a:avLst/>
          </a:prstGeom>
          <a:noFill/>
        </p:spPr>
        <p:txBody>
          <a:bodyPr wrap="square" rtlCol="0">
            <a:spAutoFit/>
          </a:bodyPr>
          <a:lstStyle/>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Money is the main reason people leave</a:t>
            </a:r>
            <a:r>
              <a:rPr lang="en-US" sz="2400" i="1" dirty="0">
                <a:solidFill>
                  <a:srgbClr val="FF0000"/>
                </a:solidFill>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But if they are paid a competitive wage or salary, other parts of the job are more important.</a:t>
            </a:r>
          </a:p>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Hiring has nothing to do with retention</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This is not true. Recruiting and selecting the people who fit the jobs and who are less likely to leave in the first place, and then orienting them to the company, can greatly increase retention. Select for retention!</a:t>
            </a:r>
          </a:p>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If you train people, you are only training them for another employer. </a:t>
            </a:r>
            <a:r>
              <a:rPr lang="en-US" sz="2400" dirty="0">
                <a:latin typeface="Times New Roman" panose="02020603050405020304" pitchFamily="18" charset="0"/>
                <a:cs typeface="Times New Roman" panose="02020603050405020304" pitchFamily="18" charset="0"/>
              </a:rPr>
              <a:t>Developing skills in employees may make them more marketable, but it also tends to improve retention, job satisfaction increase and employees are more likely to stay. </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2238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MYTHS ABOUT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308936"/>
            <a:ext cx="10722566" cy="3416320"/>
          </a:xfrm>
          <a:prstGeom prst="rect">
            <a:avLst/>
          </a:prstGeom>
          <a:noFill/>
        </p:spPr>
        <p:txBody>
          <a:bodyPr wrap="square" rtlCol="0">
            <a:spAutoFit/>
          </a:bodyPr>
          <a:lstStyle/>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Do not be concerned about retention during a merger. </a:t>
            </a:r>
            <a:r>
              <a:rPr lang="en-US" sz="2400" dirty="0">
                <a:latin typeface="Times New Roman" panose="02020603050405020304" pitchFamily="18" charset="0"/>
                <a:cs typeface="Times New Roman" panose="02020603050405020304" pitchFamily="18" charset="0"/>
              </a:rPr>
              <a:t>That is exactly the time to worry about retention. During a merger, all employees are concerned about job security, and if they do not feel a part of the new organization early on, many will leave.</a:t>
            </a:r>
          </a:p>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If solid performers want to leave, the company cannot hold them. </a:t>
            </a:r>
            <a:r>
              <a:rPr lang="en-US" sz="2400" dirty="0">
                <a:latin typeface="Times New Roman" panose="02020603050405020304" pitchFamily="18" charset="0"/>
                <a:cs typeface="Times New Roman" panose="02020603050405020304" pitchFamily="18" charset="0"/>
              </a:rPr>
              <a:t>Employees are best viewed as free agents. They can indeed leave when they want. The key to keeping solidly performing employees is to create an environment in which they want to stay and grow</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10423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20AE8E-037A-4DA6-AE58-127E951E868B}"/>
              </a:ext>
            </a:extLst>
          </p:cNvPr>
          <p:cNvSpPr txBox="1"/>
          <p:nvPr/>
        </p:nvSpPr>
        <p:spPr>
          <a:xfrm>
            <a:off x="2846785" y="215384"/>
            <a:ext cx="609361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7" name="TextBox 6">
            <a:extLst>
              <a:ext uri="{FF2B5EF4-FFF2-40B4-BE49-F238E27FC236}">
                <a16:creationId xmlns:a16="http://schemas.microsoft.com/office/drawing/2014/main" id="{BCC89E86-C25A-4633-A72C-D3E682A19111}"/>
              </a:ext>
            </a:extLst>
          </p:cNvPr>
          <p:cNvSpPr txBox="1"/>
          <p:nvPr/>
        </p:nvSpPr>
        <p:spPr>
          <a:xfrm>
            <a:off x="232173" y="738604"/>
            <a:ext cx="3983366" cy="461665"/>
          </a:xfrm>
          <a:prstGeom prst="rect">
            <a:avLst/>
          </a:prstGeom>
          <a:noFill/>
        </p:spPr>
        <p:txBody>
          <a:bodyPr wrap="square">
            <a:spAutoFit/>
          </a:bodyPr>
          <a:lstStyle/>
          <a:p>
            <a:r>
              <a:rPr lang="en-US" sz="2400" b="1" dirty="0">
                <a:solidFill>
                  <a:srgbClr val="FF0000"/>
                </a:solidFill>
                <a:latin typeface="Times New Roman" panose="02020603050405020304" pitchFamily="18" charset="0"/>
                <a:cs typeface="Times New Roman" panose="02020603050405020304" pitchFamily="18" charset="0"/>
              </a:rPr>
              <a:t>Why People Stay or Leave ?</a:t>
            </a:r>
            <a:endParaRPr lang="en-CA" sz="2400" b="1" dirty="0">
              <a:solidFill>
                <a:srgbClr val="FF0000"/>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357F1C6-0EB0-4558-8B01-80EB88D4B22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800226" y="816282"/>
            <a:ext cx="8829674" cy="5476349"/>
          </a:xfrm>
          <a:prstGeom prst="rect">
            <a:avLst/>
          </a:prstGeom>
        </p:spPr>
      </p:pic>
      <p:sp>
        <p:nvSpPr>
          <p:cNvPr id="11" name="TextBox 10">
            <a:extLst>
              <a:ext uri="{FF2B5EF4-FFF2-40B4-BE49-F238E27FC236}">
                <a16:creationId xmlns:a16="http://schemas.microsoft.com/office/drawing/2014/main" id="{B9C8EFBF-D304-494B-B4E2-6549F85F1B39}"/>
              </a:ext>
            </a:extLst>
          </p:cNvPr>
          <p:cNvSpPr txBox="1"/>
          <p:nvPr/>
        </p:nvSpPr>
        <p:spPr>
          <a:xfrm>
            <a:off x="232173" y="6123354"/>
            <a:ext cx="1568053" cy="369332"/>
          </a:xfrm>
          <a:prstGeom prst="rect">
            <a:avLst/>
          </a:prstGeom>
          <a:noFill/>
        </p:spPr>
        <p:txBody>
          <a:bodyPr wrap="square">
            <a:spAutoFit/>
          </a:bodyPr>
          <a:lstStyle/>
          <a:p>
            <a:r>
              <a:rPr lang="en-CA" dirty="0">
                <a:latin typeface="Times New Roman" panose="02020603050405020304" pitchFamily="18" charset="0"/>
                <a:cs typeface="Times New Roman" panose="02020603050405020304" pitchFamily="18" charset="0"/>
              </a:rPr>
              <a:t>FIGURE 3-3 </a:t>
            </a:r>
          </a:p>
        </p:txBody>
      </p:sp>
    </p:spTree>
    <p:extLst>
      <p:ext uri="{BB962C8B-B14F-4D97-AF65-F5344CB8AC3E}">
        <p14:creationId xmlns:p14="http://schemas.microsoft.com/office/powerpoint/2010/main" val="1863098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1574720"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08467" y="2101396"/>
            <a:ext cx="5672381" cy="5016758"/>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1. Characteristics of the Employer </a:t>
            </a:r>
            <a:r>
              <a:rPr lang="en-US" sz="2000" dirty="0">
                <a:latin typeface="Times New Roman" panose="02020603050405020304" pitchFamily="18" charset="0"/>
                <a:cs typeface="Times New Roman" panose="02020603050405020304" pitchFamily="18" charset="0"/>
              </a:rPr>
              <a:t>Organizations experience </a:t>
            </a:r>
            <a:r>
              <a:rPr lang="en-US" sz="2000" b="1" dirty="0">
                <a:latin typeface="Times New Roman" panose="02020603050405020304" pitchFamily="18" charset="0"/>
                <a:cs typeface="Times New Roman" panose="02020603050405020304" pitchFamily="18" charset="0"/>
              </a:rPr>
              <a:t>less turnover </a:t>
            </a:r>
            <a:r>
              <a:rPr lang="en-US" sz="2000" dirty="0">
                <a:latin typeface="Times New Roman" panose="02020603050405020304" pitchFamily="18" charset="0"/>
                <a:cs typeface="Times New Roman" panose="02020603050405020304" pitchFamily="18" charset="0"/>
              </a:rPr>
              <a:t>when they have positive and distinctive </a:t>
            </a:r>
            <a:r>
              <a:rPr lang="en-US" sz="2000" b="1" dirty="0">
                <a:latin typeface="Times New Roman" panose="02020603050405020304" pitchFamily="18" charset="0"/>
                <a:cs typeface="Times New Roman" panose="02020603050405020304" pitchFamily="18" charset="0"/>
              </a:rPr>
              <a:t>cultures</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effective management</a:t>
            </a:r>
            <a:r>
              <a:rPr lang="en-US" sz="2000" dirty="0">
                <a:latin typeface="Times New Roman" panose="02020603050405020304" pitchFamily="18" charset="0"/>
                <a:cs typeface="Times New Roman" panose="02020603050405020304" pitchFamily="18" charset="0"/>
              </a:rPr>
              <a:t>, and </a:t>
            </a:r>
            <a:r>
              <a:rPr lang="en-US" sz="2000" b="1" dirty="0">
                <a:latin typeface="Times New Roman" panose="02020603050405020304" pitchFamily="18" charset="0"/>
                <a:cs typeface="Times New Roman" panose="02020603050405020304" pitchFamily="18" charset="0"/>
              </a:rPr>
              <a:t>recognizable job security</a:t>
            </a:r>
            <a:r>
              <a:rPr lang="en-US" sz="2000" dirty="0">
                <a:latin typeface="Times New Roman" panose="02020603050405020304" pitchFamily="18" charset="0"/>
                <a:cs typeface="Times New Roman" panose="02020603050405020304" pitchFamily="18" charset="0"/>
              </a:rPr>
              <a:t>.</a:t>
            </a:r>
          </a:p>
          <a:p>
            <a:r>
              <a:rPr lang="en-US" sz="2800" b="1" dirty="0">
                <a:solidFill>
                  <a:srgbClr val="FF0000"/>
                </a:solidFill>
                <a:latin typeface="Times New Roman" panose="02020603050405020304" pitchFamily="18" charset="0"/>
                <a:cs typeface="Times New Roman" panose="02020603050405020304" pitchFamily="18" charset="0"/>
              </a:rPr>
              <a:t>2. Job Design/Work:</a:t>
            </a:r>
          </a:p>
          <a:p>
            <a:pPr marL="971550" lvl="1" indent="-514350">
              <a:buFont typeface="+mj-lt"/>
              <a:buAutoNum type="arabicPeriod"/>
            </a:pPr>
            <a:r>
              <a:rPr lang="en-US" sz="2000" b="1" dirty="0">
                <a:latin typeface="Times New Roman" panose="02020603050405020304" pitchFamily="18" charset="0"/>
                <a:cs typeface="Times New Roman" panose="02020603050405020304" pitchFamily="18" charset="0"/>
              </a:rPr>
              <a:t> job/Person Match :</a:t>
            </a:r>
            <a:r>
              <a:rPr lang="en-US" sz="2000" dirty="0">
                <a:latin typeface="Times New Roman" panose="02020603050405020304" pitchFamily="18" charset="0"/>
                <a:cs typeface="Times New Roman" panose="02020603050405020304" pitchFamily="18" charset="0"/>
              </a:rPr>
              <a:t>Matching people with jobs they like and fit can be a challenge.</a:t>
            </a:r>
          </a:p>
          <a:p>
            <a:pPr marL="971550" lvl="1" indent="-514350">
              <a:buFont typeface="+mj-lt"/>
              <a:buAutoNum type="arabicPeriod"/>
            </a:pPr>
            <a:r>
              <a:rPr lang="en-US" sz="2000" b="1" dirty="0">
                <a:latin typeface="Times New Roman" panose="02020603050405020304" pitchFamily="18" charset="0"/>
                <a:cs typeface="Times New Roman" panose="02020603050405020304" pitchFamily="18" charset="0"/>
              </a:rPr>
              <a:t>Time Flexibility </a:t>
            </a:r>
            <a:r>
              <a:rPr lang="en-US" sz="2000" dirty="0">
                <a:latin typeface="Times New Roman" panose="02020603050405020304" pitchFamily="18" charset="0"/>
                <a:cs typeface="Times New Roman" panose="02020603050405020304" pitchFamily="18" charset="0"/>
              </a:rPr>
              <a:t>in work schedules has grown in importance.</a:t>
            </a:r>
          </a:p>
          <a:p>
            <a:pPr marL="971550" lvl="1" indent="-514350">
              <a:buFont typeface="+mj-lt"/>
              <a:buAutoNum type="arabicPeriod"/>
            </a:pPr>
            <a:r>
              <a:rPr lang="en-US" sz="2000" b="1" dirty="0">
                <a:latin typeface="Times New Roman" panose="02020603050405020304" pitchFamily="18" charset="0"/>
                <a:cs typeface="Times New Roman" panose="02020603050405020304" pitchFamily="18" charset="0"/>
              </a:rPr>
              <a:t> Work Flexibility: </a:t>
            </a:r>
            <a:r>
              <a:rPr lang="en-US" sz="2000" dirty="0">
                <a:latin typeface="Times New Roman" panose="02020603050405020304" pitchFamily="18" charset="0"/>
                <a:cs typeface="Times New Roman" panose="02020603050405020304" pitchFamily="18" charset="0"/>
              </a:rPr>
              <a:t>Balancing the demands of work with the responsibilities of life, including family and personal responsibilities, is a challenge.</a:t>
            </a:r>
          </a:p>
          <a:p>
            <a:pPr marL="971550" lvl="1" indent="-51435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b="1"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015DF10-CBBA-4CB0-92AC-E75B143E1BA9}"/>
              </a:ext>
            </a:extLst>
          </p:cNvPr>
          <p:cNvSpPr txBox="1"/>
          <p:nvPr/>
        </p:nvSpPr>
        <p:spPr>
          <a:xfrm>
            <a:off x="6280848" y="2020477"/>
            <a:ext cx="5994331" cy="400110"/>
          </a:xfrm>
          <a:prstGeom prst="rect">
            <a:avLst/>
          </a:prstGeom>
          <a:noFill/>
        </p:spPr>
        <p:txBody>
          <a:bodyPr wrap="square">
            <a:spAutoFit/>
          </a:bodyPr>
          <a:lstStyle/>
          <a:p>
            <a:r>
              <a:rPr lang="en-US" sz="2000" b="1" dirty="0"/>
              <a:t>Work/life balancing programs commonly used include:</a:t>
            </a:r>
            <a:endParaRPr lang="en-CA" sz="2000" b="1" dirty="0"/>
          </a:p>
        </p:txBody>
      </p:sp>
      <p:pic>
        <p:nvPicPr>
          <p:cNvPr id="12" name="Picture 11">
            <a:extLst>
              <a:ext uri="{FF2B5EF4-FFF2-40B4-BE49-F238E27FC236}">
                <a16:creationId xmlns:a16="http://schemas.microsoft.com/office/drawing/2014/main" id="{45DE53F8-E85C-41B0-9BA7-8FEBE62B3C7D}"/>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493790" y="2390626"/>
            <a:ext cx="5507710" cy="1465097"/>
          </a:xfrm>
          <a:prstGeom prst="rect">
            <a:avLst/>
          </a:prstGeom>
        </p:spPr>
      </p:pic>
      <p:pic>
        <p:nvPicPr>
          <p:cNvPr id="13" name="Picture Placeholder 4">
            <a:extLst>
              <a:ext uri="{FF2B5EF4-FFF2-40B4-BE49-F238E27FC236}">
                <a16:creationId xmlns:a16="http://schemas.microsoft.com/office/drawing/2014/main" id="{3A78C504-7CBC-45E6-AC21-696C96E71E14}"/>
              </a:ext>
            </a:extLst>
          </p:cNvPr>
          <p:cNvPicPr>
            <a:picLocks noChangeAspect="1"/>
          </p:cNvPicPr>
          <p:nvPr/>
        </p:nvPicPr>
        <p:blipFill>
          <a:blip r:embed="rId4">
            <a:extLst>
              <a:ext uri="{28A0092B-C50C-407E-A947-70E740481C1C}">
                <a14:useLocalDpi xmlns:a14="http://schemas.microsoft.com/office/drawing/2010/main" val="0"/>
              </a:ext>
            </a:extLst>
          </a:blip>
          <a:srcRect t="12315" b="12315"/>
          <a:stretch>
            <a:fillRect/>
          </a:stretch>
        </p:blipFill>
        <p:spPr>
          <a:xfrm>
            <a:off x="6827812" y="3978854"/>
            <a:ext cx="4746908" cy="2387303"/>
          </a:xfrm>
          <a:prstGeom prst="rect">
            <a:avLst/>
          </a:prstGeom>
        </p:spPr>
      </p:pic>
    </p:spTree>
    <p:extLst>
      <p:ext uri="{BB962C8B-B14F-4D97-AF65-F5344CB8AC3E}">
        <p14:creationId xmlns:p14="http://schemas.microsoft.com/office/powerpoint/2010/main" val="4599564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CAD0F80-C834-4834-BA5E-FD347145BEF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11175" y="835348"/>
            <a:ext cx="10320662" cy="5457283"/>
          </a:xfrm>
          <a:prstGeom prst="rect">
            <a:avLst/>
          </a:prstGeom>
        </p:spPr>
      </p:pic>
    </p:spTree>
    <p:extLst>
      <p:ext uri="{BB962C8B-B14F-4D97-AF65-F5344CB8AC3E}">
        <p14:creationId xmlns:p14="http://schemas.microsoft.com/office/powerpoint/2010/main" val="3544445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76092"/>
            <a:ext cx="10812720" cy="4216539"/>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3. Career Opportunities: </a:t>
            </a:r>
          </a:p>
          <a:p>
            <a:r>
              <a:rPr lang="en-US" sz="2400" dirty="0">
                <a:latin typeface="Times New Roman" panose="02020603050405020304" pitchFamily="18" charset="0"/>
                <a:cs typeface="Times New Roman" panose="02020603050405020304" pitchFamily="18" charset="0"/>
              </a:rPr>
              <a:t>surveys have found that opportunities for personal growth lead the list of reasons why individuals took their current jobs and why they stay there. </a:t>
            </a:r>
          </a:p>
          <a:p>
            <a:pPr marL="914400" lvl="1" indent="-457200">
              <a:buFont typeface="+mj-lt"/>
              <a:buAutoNum type="arabicPeriod"/>
            </a:pPr>
            <a:r>
              <a:rPr lang="en-US" sz="2400" b="1" dirty="0">
                <a:latin typeface="Times New Roman" panose="02020603050405020304" pitchFamily="18" charset="0"/>
                <a:cs typeface="Times New Roman" panose="02020603050405020304" pitchFamily="18" charset="0"/>
              </a:rPr>
              <a:t>Training/Development and Mentoring </a:t>
            </a:r>
            <a:r>
              <a:rPr lang="en-US" sz="2400" dirty="0">
                <a:latin typeface="Times New Roman" panose="02020603050405020304" pitchFamily="18" charset="0"/>
                <a:cs typeface="Times New Roman" panose="02020603050405020304" pitchFamily="18" charset="0"/>
              </a:rPr>
              <a:t>Organizations address training and  development in a number of ways. Tuition aid programs, typically offered  as a benefit by many employers, allow employees to pursue additional  educational and training opportunities. </a:t>
            </a:r>
          </a:p>
          <a:p>
            <a:pPr marL="914400" lvl="1" indent="-457200">
              <a:buFont typeface="+mj-lt"/>
              <a:buAutoNum type="arabicPeriod"/>
            </a:pPr>
            <a:r>
              <a:rPr lang="en-US" sz="2400" b="1" dirty="0">
                <a:latin typeface="Times New Roman" panose="02020603050405020304" pitchFamily="18" charset="0"/>
                <a:cs typeface="Times New Roman" panose="02020603050405020304" pitchFamily="18" charset="0"/>
              </a:rPr>
              <a:t>Career Planning/Advancement</a:t>
            </a:r>
            <a:r>
              <a:rPr lang="en-US" sz="2400" dirty="0">
                <a:latin typeface="Times New Roman" panose="02020603050405020304" pitchFamily="18" charset="0"/>
                <a:cs typeface="Times New Roman" panose="02020603050405020304" pitchFamily="18" charset="0"/>
              </a:rPr>
              <a:t> Organizations also increase employee  retention through formal career planning efforts. Employees discuss with their  managers career opportunities within the organization and career development  activities that will help the employees grow.</a:t>
            </a:r>
          </a:p>
        </p:txBody>
      </p:sp>
    </p:spTree>
    <p:extLst>
      <p:ext uri="{BB962C8B-B14F-4D97-AF65-F5344CB8AC3E}">
        <p14:creationId xmlns:p14="http://schemas.microsoft.com/office/powerpoint/2010/main" val="3688804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79402" y="346844"/>
            <a:ext cx="524778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Rectangle 4"/>
          <p:cNvSpPr/>
          <p:nvPr/>
        </p:nvSpPr>
        <p:spPr>
          <a:xfrm>
            <a:off x="5750536" y="32037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5961377" y="324433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6022407" y="350014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46391" y="752849"/>
            <a:ext cx="5437787" cy="5693866"/>
          </a:xfrm>
          <a:prstGeom prst="rect">
            <a:avLst/>
          </a:prstGeom>
          <a:noFill/>
        </p:spPr>
        <p:txBody>
          <a:bodyPr wrap="square" rtlCol="0">
            <a:spAutoFit/>
          </a:bodyPr>
          <a:lstStyle/>
          <a:p>
            <a:pPr algn="just"/>
            <a:r>
              <a:rPr lang="en-US" sz="2800" b="1" dirty="0">
                <a:solidFill>
                  <a:srgbClr val="FF0000"/>
                </a:solidFill>
                <a:latin typeface="Times New Roman" panose="02020603050405020304" pitchFamily="18" charset="0"/>
                <a:cs typeface="Times New Roman" panose="02020603050405020304" pitchFamily="18" charset="0"/>
              </a:rPr>
              <a:t>4. Rewards</a:t>
            </a:r>
            <a:r>
              <a:rPr lang="en-US" sz="2400" dirty="0"/>
              <a:t> </a:t>
            </a:r>
          </a:p>
          <a:p>
            <a:pPr algn="just"/>
            <a:r>
              <a:rPr lang="en-US" sz="2400" dirty="0">
                <a:latin typeface="Times New Roman" panose="02020603050405020304" pitchFamily="18" charset="0"/>
                <a:cs typeface="Times New Roman" panose="02020603050405020304" pitchFamily="18" charset="0"/>
              </a:rPr>
              <a:t>The tangible rewards that people receive for working come in the form of pay, incentives, and benefits. Numerous surveys and experiences of HR professionals reveal that one key to retention is having competitive compensation practices</a:t>
            </a:r>
          </a:p>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Competitive Pay and Benefits :</a:t>
            </a:r>
            <a:r>
              <a:rPr lang="en-US" sz="2400" dirty="0">
                <a:latin typeface="Times New Roman" panose="02020603050405020304" pitchFamily="18" charset="0"/>
                <a:cs typeface="Times New Roman" panose="02020603050405020304" pitchFamily="18" charset="0"/>
              </a:rPr>
              <a:t>they</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must be competitive, which  means they must be close to what other employers are providing and what  individuals believe to be consistent with their capabilities, experience, and performance.</a:t>
            </a:r>
          </a:p>
        </p:txBody>
      </p:sp>
      <p:pic>
        <p:nvPicPr>
          <p:cNvPr id="11" name="Picture 4" descr="How Employee Recognition is Essential for Performance Management animated  gif">
            <a:extLst>
              <a:ext uri="{FF2B5EF4-FFF2-40B4-BE49-F238E27FC236}">
                <a16:creationId xmlns:a16="http://schemas.microsoft.com/office/drawing/2014/main" id="{885BF9B8-BE62-4655-9D1A-20295F5C31C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99946" y="3814564"/>
            <a:ext cx="4375767" cy="246136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2281E08-FA96-4FE5-98D6-334677E727DE}"/>
              </a:ext>
            </a:extLst>
          </p:cNvPr>
          <p:cNvSpPr txBox="1"/>
          <p:nvPr/>
        </p:nvSpPr>
        <p:spPr>
          <a:xfrm>
            <a:off x="7154993" y="1047809"/>
            <a:ext cx="4837374" cy="2677656"/>
          </a:xfrm>
          <a:prstGeom prst="rect">
            <a:avLst/>
          </a:prstGeom>
          <a:noFill/>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2. Performance and Compensation </a:t>
            </a:r>
            <a:r>
              <a:rPr lang="en-US" sz="2400" dirty="0">
                <a:latin typeface="Times New Roman" panose="02020603050405020304" pitchFamily="18" charset="0"/>
                <a:cs typeface="Times New Roman" panose="02020603050405020304" pitchFamily="18" charset="0"/>
              </a:rPr>
              <a:t>Many individuals expect their rewards to be differentiated from those of others based on performance. </a:t>
            </a:r>
          </a:p>
          <a:p>
            <a:pPr algn="just"/>
            <a:r>
              <a:rPr lang="en-US" sz="2400" b="1" dirty="0">
                <a:latin typeface="Times New Roman" panose="02020603050405020304" pitchFamily="18" charset="0"/>
                <a:cs typeface="Times New Roman" panose="02020603050405020304" pitchFamily="18" charset="0"/>
              </a:rPr>
              <a:t>3. Recognition</a:t>
            </a:r>
            <a:r>
              <a:rPr lang="en-US" sz="2400" dirty="0">
                <a:latin typeface="Times New Roman" panose="02020603050405020304" pitchFamily="18" charset="0"/>
                <a:cs typeface="Times New Roman" panose="02020603050405020304" pitchFamily="18" charset="0"/>
              </a:rPr>
              <a:t> Employee recognition as a form of reward can be either tangible or intangible</a:t>
            </a:r>
            <a:r>
              <a:rPr lang="en-US" sz="2400" dirty="0"/>
              <a: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43963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140810" cy="4216539"/>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5. Employee Relationships:</a:t>
            </a:r>
          </a:p>
          <a:p>
            <a:r>
              <a:rPr lang="en-US" sz="2400" dirty="0">
                <a:latin typeface="Times New Roman" panose="02020603050405020304" pitchFamily="18" charset="0"/>
                <a:cs typeface="Times New Roman" panose="02020603050405020304" pitchFamily="18" charset="0"/>
              </a:rPr>
              <a:t>A final set of factors found to affect retention is based on the relationships that employees have in organizations.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Fair and  non-discriminatory treatment of employees, regardless of gender, age, and other characteristics, particularly important.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 supervisor or manager builds  positive relationships and aids retention by being fair and non-discriminatory,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Many individuals build close relationships with co-workers. Such friendships do not appear on employee records, but research suggests that they can be an important signal that a workplace is positive.</a:t>
            </a:r>
          </a:p>
          <a:p>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F78AA6E-AD00-47C1-B9E7-B81733ED995B}"/>
              </a:ext>
            </a:extLst>
          </p:cNvPr>
          <p:cNvSpPr txBox="1"/>
          <p:nvPr/>
        </p:nvSpPr>
        <p:spPr>
          <a:xfrm>
            <a:off x="3253978" y="740614"/>
            <a:ext cx="51184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DRIVERS OF RETENTION</a:t>
            </a:r>
          </a:p>
        </p:txBody>
      </p:sp>
    </p:spTree>
    <p:extLst>
      <p:ext uri="{BB962C8B-B14F-4D97-AF65-F5344CB8AC3E}">
        <p14:creationId xmlns:p14="http://schemas.microsoft.com/office/powerpoint/2010/main" val="16767434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ABSENTEEISM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1441" y="2571391"/>
            <a:ext cx="10371455" cy="2185214"/>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Absenteeism is any failure to report for work as scheduled or to stay at work  when scheduled.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cause does not matter when counting someone absent.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Absenteeism is expensive, and can cost the company a lot of money.</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4230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0963" y="1735678"/>
            <a:ext cx="6462793" cy="5172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Absenteeism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D922BD6-73C0-4EB8-8FDB-20115AAE2DA2}"/>
              </a:ext>
            </a:extLst>
          </p:cNvPr>
          <p:cNvSpPr txBox="1"/>
          <p:nvPr/>
        </p:nvSpPr>
        <p:spPr>
          <a:xfrm>
            <a:off x="498529" y="2061883"/>
            <a:ext cx="6305227" cy="4832092"/>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Employees can be absent from work for several reasons.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Clearly, some absenteeism is inevitable because </a:t>
            </a:r>
            <a:r>
              <a:rPr lang="en-US" sz="2800" b="1" dirty="0">
                <a:latin typeface="Times New Roman" panose="02020603050405020304" pitchFamily="18" charset="0"/>
                <a:cs typeface="Times New Roman" panose="02020603050405020304" pitchFamily="18" charset="0"/>
              </a:rPr>
              <a:t>illness</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death in the family, and other personal reasons.</a:t>
            </a:r>
            <a:r>
              <a:rPr lang="en-US" sz="28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Such absences are unavoidable and understandable.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employers have sick leave policies that allow employees a certain number of paid days each year for those types of involuntary absences.</a:t>
            </a: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F543ADA6-5E79-4EA8-B348-4E86C92B78D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864786" y="1685494"/>
            <a:ext cx="5327213" cy="4620697"/>
          </a:xfrm>
          <a:prstGeom prst="rect">
            <a:avLst/>
          </a:prstGeom>
        </p:spPr>
      </p:pic>
    </p:spTree>
    <p:extLst>
      <p:ext uri="{BB962C8B-B14F-4D97-AF65-F5344CB8AC3E}">
        <p14:creationId xmlns:p14="http://schemas.microsoft.com/office/powerpoint/2010/main" val="921654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Controlling Absenteeism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02219" y="2357211"/>
            <a:ext cx="10129617" cy="2246769"/>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Voluntary absenteeism is better controlled if managers understand its causes clearly.</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Once they do, they can use a variety of approaches to reduce it.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Organizational policies on absenteeism should be stated clearly in an employee handbook and stressed by supervisors and managers.</a:t>
            </a:r>
          </a:p>
        </p:txBody>
      </p:sp>
    </p:spTree>
    <p:extLst>
      <p:ext uri="{BB962C8B-B14F-4D97-AF65-F5344CB8AC3E}">
        <p14:creationId xmlns:p14="http://schemas.microsoft.com/office/powerpoint/2010/main" val="28235814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71423E-FD89-46A7-B732-573974109AED}"/>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12368" y="675098"/>
            <a:ext cx="11567263" cy="5214258"/>
          </a:xfrm>
          <a:prstGeom prst="rect">
            <a:avLst/>
          </a:prstGeom>
        </p:spPr>
      </p:pic>
    </p:spTree>
    <p:extLst>
      <p:ext uri="{BB962C8B-B14F-4D97-AF65-F5344CB8AC3E}">
        <p14:creationId xmlns:p14="http://schemas.microsoft.com/office/powerpoint/2010/main" val="39214049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5677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2495307"/>
            <a:ext cx="5406360" cy="3539430"/>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Turnover</a:t>
            </a:r>
            <a:r>
              <a:rPr lang="en-US" sz="2800" dirty="0">
                <a:latin typeface="Times New Roman" panose="02020603050405020304" pitchFamily="18" charset="0"/>
                <a:cs typeface="Times New Roman" panose="02020603050405020304" pitchFamily="18" charset="0"/>
              </a:rPr>
              <a:t> :The process in which employees leave an organization and have to be replaced.</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organizations have found that turnover is a costly problem.</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In many service industries, the turnover rates and costs are frequently very high.</a:t>
            </a:r>
          </a:p>
        </p:txBody>
      </p:sp>
      <p:pic>
        <p:nvPicPr>
          <p:cNvPr id="2052" name="Picture 4" descr="What to Do When Low Turnover Becomes a Problem | Inc.com">
            <a:extLst>
              <a:ext uri="{FF2B5EF4-FFF2-40B4-BE49-F238E27FC236}">
                <a16:creationId xmlns:a16="http://schemas.microsoft.com/office/drawing/2014/main" id="{C2D1940C-098E-4189-84CD-1198E1FBA8F6}"/>
              </a:ext>
            </a:extLst>
          </p:cNvPr>
          <p:cNvPicPr>
            <a:picLocks noChangeAspect="1" noChangeArrowheads="1" noCrop="1"/>
          </p:cNvPicPr>
          <p:nvPr/>
        </p:nvPicPr>
        <p:blipFill>
          <a:blip r:embed="rId3">
            <a:clrChange>
              <a:clrFrom>
                <a:srgbClr val="B3D87C"/>
              </a:clrFrom>
              <a:clrTo>
                <a:srgbClr val="B3D87C">
                  <a:alpha val="0"/>
                </a:srgbClr>
              </a:clrTo>
            </a:clrChange>
            <a:extLst>
              <a:ext uri="{28A0092B-C50C-407E-A947-70E740481C1C}">
                <a14:useLocalDpi xmlns:a14="http://schemas.microsoft.com/office/drawing/2010/main" val="0"/>
              </a:ext>
            </a:extLst>
          </a:blip>
          <a:srcRect/>
          <a:stretch>
            <a:fillRect/>
          </a:stretch>
        </p:blipFill>
        <p:spPr bwMode="auto">
          <a:xfrm>
            <a:off x="6157030" y="2126727"/>
            <a:ext cx="5834990" cy="3282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005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3403220077"/>
              </p:ext>
            </p:extLst>
          </p:nvPr>
        </p:nvGraphicFramePr>
        <p:xfrm>
          <a:off x="1524873" y="2625903"/>
          <a:ext cx="9416930" cy="3617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812720"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C00000"/>
                </a:solidFill>
                <a:latin typeface="Times New Roman" panose="02020603050405020304" pitchFamily="18" charset="0"/>
                <a:cs typeface="Times New Roman" panose="02020603050405020304" pitchFamily="18" charset="0"/>
              </a:rPr>
              <a:t>Turnover is classified in a number of ways. </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3454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863619550"/>
              </p:ext>
            </p:extLst>
          </p:nvPr>
        </p:nvGraphicFramePr>
        <p:xfrm>
          <a:off x="1524873" y="2625903"/>
          <a:ext cx="9416930" cy="3617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812720"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C00000"/>
                </a:solidFill>
                <a:latin typeface="Times New Roman" panose="02020603050405020304" pitchFamily="18" charset="0"/>
                <a:cs typeface="Times New Roman" panose="02020603050405020304" pitchFamily="18" charset="0"/>
              </a:rPr>
              <a:t>Turnover is classified in a number of ways. </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2998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4052034477"/>
              </p:ext>
            </p:extLst>
          </p:nvPr>
        </p:nvGraphicFramePr>
        <p:xfrm>
          <a:off x="1524873" y="2625903"/>
          <a:ext cx="9416930" cy="3617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812720"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C00000"/>
                </a:solidFill>
                <a:latin typeface="Times New Roman" panose="02020603050405020304" pitchFamily="18" charset="0"/>
                <a:cs typeface="Times New Roman" panose="02020603050405020304" pitchFamily="18" charset="0"/>
              </a:rPr>
              <a:t>Turnover is classified in a number of ways. </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7728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TURNOVER AND “CHURN”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0381" y="2155119"/>
            <a:ext cx="10487692" cy="3108543"/>
          </a:xfrm>
          <a:prstGeom prst="rect">
            <a:avLst/>
          </a:prstGeom>
          <a:noFill/>
        </p:spPr>
        <p:txBody>
          <a:bodyPr wrap="square" rtlCol="0">
            <a:spAutoFit/>
          </a:bodyPr>
          <a:lstStyle/>
          <a:p>
            <a:pPr marL="457200" indent="-457200">
              <a:buFont typeface="Arial" panose="020B0604020202020204" pitchFamily="34" charset="0"/>
              <a:buChar char="•"/>
            </a:pPr>
            <a:r>
              <a:rPr lang="en-US" sz="2800" b="1" i="1" dirty="0">
                <a:latin typeface="Times New Roman" panose="02020603050405020304" pitchFamily="18" charset="0"/>
                <a:cs typeface="Times New Roman" panose="02020603050405020304" pitchFamily="18" charset="0"/>
              </a:rPr>
              <a:t>Churn is  hiring new workers while laying off others. </a:t>
            </a:r>
          </a:p>
          <a:p>
            <a:r>
              <a:rPr lang="en-US" sz="2800" dirty="0">
                <a:latin typeface="Times New Roman" panose="02020603050405020304" pitchFamily="18" charset="0"/>
                <a:cs typeface="Times New Roman" panose="02020603050405020304" pitchFamily="18" charset="0"/>
              </a:rPr>
              <a:t>    This practice raises a paradox in which employers complain about not </a:t>
            </a:r>
          </a:p>
          <a:p>
            <a:r>
              <a:rPr lang="en-US" sz="2800" dirty="0">
                <a:latin typeface="Times New Roman" panose="02020603050405020304" pitchFamily="18" charset="0"/>
                <a:cs typeface="Times New Roman" panose="02020603050405020304" pitchFamily="18" charset="0"/>
              </a:rPr>
              <a:t>     being able to find skilled workers while they are laying people off.</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For example, H</a:t>
            </a:r>
            <a:r>
              <a:rPr lang="en-US" sz="2800" dirty="0">
                <a:latin typeface="Times New Roman" panose="02020603050405020304" pitchFamily="18" charset="0"/>
                <a:cs typeface="Times New Roman" panose="02020603050405020304" pitchFamily="18" charset="0"/>
              </a:rPr>
              <a:t>ewlett </a:t>
            </a:r>
            <a:r>
              <a:rPr lang="en-US" sz="2800" b="1" dirty="0">
                <a:latin typeface="Times New Roman" panose="02020603050405020304" pitchFamily="18" charset="0"/>
                <a:cs typeface="Times New Roman" panose="02020603050405020304" pitchFamily="18" charset="0"/>
              </a:rPr>
              <a:t>P</a:t>
            </a:r>
            <a:r>
              <a:rPr lang="en-US" sz="2800" dirty="0">
                <a:latin typeface="Times New Roman" panose="02020603050405020304" pitchFamily="18" charset="0"/>
                <a:cs typeface="Times New Roman" panose="02020603050405020304" pitchFamily="18" charset="0"/>
              </a:rPr>
              <a:t>ackard laid off 30% of its workforce worldwide over four years, but did not change the total number of employees significantly because it hired other individuals at the same time</a:t>
            </a:r>
          </a:p>
        </p:txBody>
      </p:sp>
    </p:spTree>
    <p:extLst>
      <p:ext uri="{BB962C8B-B14F-4D97-AF65-F5344CB8AC3E}">
        <p14:creationId xmlns:p14="http://schemas.microsoft.com/office/powerpoint/2010/main" val="26776233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5470902"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2065736"/>
            <a:ext cx="5198390" cy="3970318"/>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Retention</a:t>
            </a:r>
            <a:r>
              <a:rPr lang="en-US" sz="2800" dirty="0">
                <a:latin typeface="Times New Roman" panose="02020603050405020304" pitchFamily="18" charset="0"/>
                <a:cs typeface="Times New Roman" panose="02020603050405020304" pitchFamily="18" charset="0"/>
              </a:rPr>
              <a:t> is critical  because turnover (and absenteeism) can cause poor performance in otherwise productive units.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Now the focus turns toward what a manager can do about retention issues. Figure 3-8 shows the keys to managing retention.</a:t>
            </a:r>
          </a:p>
        </p:txBody>
      </p:sp>
      <p:pic>
        <p:nvPicPr>
          <p:cNvPr id="3076" name="Picture 4" descr="26 Effective Employee Retention Strategies &amp; Ideas">
            <a:extLst>
              <a:ext uri="{FF2B5EF4-FFF2-40B4-BE49-F238E27FC236}">
                <a16:creationId xmlns:a16="http://schemas.microsoft.com/office/drawing/2014/main" id="{440C14BE-4CF9-4C7D-928E-EA05726ED98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75826" y="1790462"/>
            <a:ext cx="4997719" cy="4207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920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69E173-AE5A-4779-A950-F1A71F9A9CCC}"/>
              </a:ext>
            </a:extLst>
          </p:cNvPr>
          <p:cNvPicPr>
            <a:picLocks noChangeAspect="1"/>
          </p:cNvPicPr>
          <p:nvPr/>
        </p:nvPicPr>
        <p:blipFill>
          <a:blip r:embed="rId2"/>
          <a:stretch>
            <a:fillRect/>
          </a:stretch>
        </p:blipFill>
        <p:spPr>
          <a:xfrm>
            <a:off x="4300347" y="924496"/>
            <a:ext cx="4680488" cy="5718151"/>
          </a:xfrm>
          <a:prstGeom prst="rect">
            <a:avLst/>
          </a:prstGeom>
        </p:spPr>
      </p:pic>
      <p:pic>
        <p:nvPicPr>
          <p:cNvPr id="7" name="Picture 6">
            <a:extLst>
              <a:ext uri="{FF2B5EF4-FFF2-40B4-BE49-F238E27FC236}">
                <a16:creationId xmlns:a16="http://schemas.microsoft.com/office/drawing/2014/main" id="{1BB5D774-B3A5-4D2F-A255-C00BCA534D21}"/>
              </a:ext>
            </a:extLst>
          </p:cNvPr>
          <p:cNvPicPr>
            <a:picLocks noChangeAspect="1"/>
          </p:cNvPicPr>
          <p:nvPr/>
        </p:nvPicPr>
        <p:blipFill>
          <a:blip r:embed="rId3">
            <a:clrChange>
              <a:clrFrom>
                <a:srgbClr val="F8F8F8"/>
              </a:clrFrom>
              <a:clrTo>
                <a:srgbClr val="F8F8F8">
                  <a:alpha val="0"/>
                </a:srgbClr>
              </a:clrTo>
            </a:clrChange>
          </a:blip>
          <a:stretch>
            <a:fillRect/>
          </a:stretch>
        </p:blipFill>
        <p:spPr>
          <a:xfrm>
            <a:off x="328045" y="387458"/>
            <a:ext cx="4889282" cy="537038"/>
          </a:xfrm>
          <a:prstGeom prst="rect">
            <a:avLst/>
          </a:prstGeom>
        </p:spPr>
      </p:pic>
    </p:spTree>
    <p:extLst>
      <p:ext uri="{BB962C8B-B14F-4D97-AF65-F5344CB8AC3E}">
        <p14:creationId xmlns:p14="http://schemas.microsoft.com/office/powerpoint/2010/main" val="2414361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44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Measurement and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0381" y="2357211"/>
            <a:ext cx="10487692"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To ensure that appropriate actions are taken to enhance retention, management decisions require data and analyses rather than subjective impressions.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Having several absence and turnover measurements to analyze is important.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Two other sources of information might be useful before analysis is done: employee surveys and exit interviews.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4384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60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Measurement and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53512" y="2482052"/>
            <a:ext cx="10215821" cy="2677656"/>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Exit interview </a:t>
            </a:r>
            <a:r>
              <a:rPr lang="en-US" sz="2800" dirty="0">
                <a:latin typeface="Times New Roman" panose="02020603050405020304" pitchFamily="18" charset="0"/>
                <a:cs typeface="Times New Roman" panose="02020603050405020304" pitchFamily="18" charset="0"/>
              </a:rPr>
              <a:t>An interview in which individuals are asked to give their reasons for leaving the organization</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Employee Surveys</a:t>
            </a:r>
            <a:r>
              <a:rPr lang="en-US" sz="2800" dirty="0">
                <a:latin typeface="Times New Roman" panose="02020603050405020304" pitchFamily="18" charset="0"/>
                <a:cs typeface="Times New Roman" panose="02020603050405020304" pitchFamily="18" charset="0"/>
              </a:rPr>
              <a:t> Employee surveys can be used to diagnose specific problem areas, identify employee needs or preferences, and reveal areas in which HR activities are well received or are viewed negatively. </a:t>
            </a:r>
          </a:p>
        </p:txBody>
      </p:sp>
    </p:spTree>
    <p:extLst>
      <p:ext uri="{BB962C8B-B14F-4D97-AF65-F5344CB8AC3E}">
        <p14:creationId xmlns:p14="http://schemas.microsoft.com/office/powerpoint/2010/main" val="24844987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436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2292387"/>
            <a:ext cx="10487692"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Individual/Organizational Relationships</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Job Satisfaction, Loyalty, And Commitment</a:t>
            </a:r>
            <a:endParaRPr lang="ar-SA"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Factors Affecting Job Satisfaction And Organizational Commitment</a:t>
            </a:r>
            <a:endParaRPr lang="ar-SA"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Individual Employee Performance</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Individual Motivation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Retention Of Human Resources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Myths About Retention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2836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38313E3-5848-4320-B81D-F865A5EDA77A}"/>
              </a:ext>
            </a:extLst>
          </p:cNvPr>
          <p:cNvSpPr/>
          <p:nvPr/>
        </p:nvSpPr>
        <p:spPr>
          <a:xfrm>
            <a:off x="418454" y="1685495"/>
            <a:ext cx="11011546" cy="4410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Drivers Of Retention</a:t>
            </a:r>
            <a:endParaRPr lang="en-US" sz="28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Employee Absenteeism</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Controlling Absenteeism</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Employee Turnover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Types Of Employee Turnover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Managing Retention</a:t>
            </a:r>
          </a:p>
          <a:p>
            <a:pPr marL="457200" indent="-457200">
              <a:buFont typeface="Arial" panose="020B0604020202020204" pitchFamily="34" charset="0"/>
              <a:buChar char="•"/>
              <a:defRPr/>
            </a:pPr>
            <a:r>
              <a:rPr lang="en-US" sz="2800" dirty="0">
                <a:solidFill>
                  <a:schemeClr val="tx1"/>
                </a:solidFill>
                <a:latin typeface="Times New Roman" panose="02020603050405020304" pitchFamily="18" charset="0"/>
                <a:cs typeface="Times New Roman" panose="02020603050405020304" pitchFamily="18" charset="0"/>
              </a:rPr>
              <a:t>Retention Measurement and Assessment</a:t>
            </a: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082F4B28-5AB0-4D46-84E5-12516E8E5867}"/>
              </a:ext>
            </a:extLst>
          </p:cNvPr>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7" name="Rectangle 6">
            <a:extLst>
              <a:ext uri="{FF2B5EF4-FFF2-40B4-BE49-F238E27FC236}">
                <a16:creationId xmlns:a16="http://schemas.microsoft.com/office/drawing/2014/main" id="{98129565-724A-4887-AE0E-3F8876F832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E0737A57-DAE6-4F2D-B4C5-5F2D88BC32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CFBBF75-46FC-4927-83AB-8895061A4C0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998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43163"/>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7216212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7794B19-8EDB-4342-9DD0-DAC8EF1408F8}"/>
</file>

<file path=customXml/itemProps2.xml><?xml version="1.0" encoding="utf-8"?>
<ds:datastoreItem xmlns:ds="http://schemas.openxmlformats.org/officeDocument/2006/customXml" ds:itemID="{81499C31-A9C0-495D-A31A-B661CB6CD597}"/>
</file>

<file path=customXml/itemProps3.xml><?xml version="1.0" encoding="utf-8"?>
<ds:datastoreItem xmlns:ds="http://schemas.openxmlformats.org/officeDocument/2006/customXml" ds:itemID="{20B25DBC-8366-4E79-B01A-FD7B52BE23F1}"/>
</file>

<file path=docProps/app.xml><?xml version="1.0" encoding="utf-8"?>
<Properties xmlns="http://schemas.openxmlformats.org/officeDocument/2006/extended-properties" xmlns:vt="http://schemas.openxmlformats.org/officeDocument/2006/docPropsVTypes">
  <TotalTime>773</TotalTime>
  <Words>2037</Words>
  <Application>Microsoft Office PowerPoint</Application>
  <PresentationFormat>Widescreen</PresentationFormat>
  <Paragraphs>265</Paragraphs>
  <Slides>40</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Courier New</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 company rewards its employees with $ 100,000 per person And a Chinese company rewards its employees by traveling to Switzerland Another Company rewards them with a 5-star trip to the Maldives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Aiya M Elhakim</cp:lastModifiedBy>
  <cp:revision>57</cp:revision>
  <dcterms:created xsi:type="dcterms:W3CDTF">2023-04-29T09:08:00Z</dcterms:created>
  <dcterms:modified xsi:type="dcterms:W3CDTF">2026-05-22T10:35:40Z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