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48"/>
  </p:notesMasterIdLst>
  <p:handoutMasterIdLst>
    <p:handoutMasterId r:id="rId49"/>
  </p:handoutMasterIdLst>
  <p:sldIdLst>
    <p:sldId id="264" r:id="rId3"/>
    <p:sldId id="569" r:id="rId4"/>
    <p:sldId id="527" r:id="rId5"/>
    <p:sldId id="528" r:id="rId6"/>
    <p:sldId id="529" r:id="rId7"/>
    <p:sldId id="530" r:id="rId8"/>
    <p:sldId id="531" r:id="rId9"/>
    <p:sldId id="532" r:id="rId10"/>
    <p:sldId id="533" r:id="rId11"/>
    <p:sldId id="534" r:id="rId12"/>
    <p:sldId id="535" r:id="rId13"/>
    <p:sldId id="536" r:id="rId14"/>
    <p:sldId id="537" r:id="rId15"/>
    <p:sldId id="538" r:id="rId16"/>
    <p:sldId id="539" r:id="rId17"/>
    <p:sldId id="540" r:id="rId18"/>
    <p:sldId id="541" r:id="rId19"/>
    <p:sldId id="542" r:id="rId20"/>
    <p:sldId id="543" r:id="rId21"/>
    <p:sldId id="544" r:id="rId22"/>
    <p:sldId id="545" r:id="rId23"/>
    <p:sldId id="546" r:id="rId24"/>
    <p:sldId id="547" r:id="rId25"/>
    <p:sldId id="548" r:id="rId26"/>
    <p:sldId id="549" r:id="rId27"/>
    <p:sldId id="550" r:id="rId28"/>
    <p:sldId id="552" r:id="rId29"/>
    <p:sldId id="553" r:id="rId30"/>
    <p:sldId id="554" r:id="rId31"/>
    <p:sldId id="555" r:id="rId32"/>
    <p:sldId id="556" r:id="rId33"/>
    <p:sldId id="557" r:id="rId34"/>
    <p:sldId id="558" r:id="rId35"/>
    <p:sldId id="559" r:id="rId36"/>
    <p:sldId id="560" r:id="rId37"/>
    <p:sldId id="561" r:id="rId38"/>
    <p:sldId id="562" r:id="rId39"/>
    <p:sldId id="570" r:id="rId40"/>
    <p:sldId id="563" r:id="rId41"/>
    <p:sldId id="564" r:id="rId42"/>
    <p:sldId id="565" r:id="rId43"/>
    <p:sldId id="566" r:id="rId44"/>
    <p:sldId id="571" r:id="rId45"/>
    <p:sldId id="567" r:id="rId46"/>
    <p:sldId id="568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9BDD"/>
    <a:srgbClr val="FFFF00"/>
    <a:srgbClr val="53728A"/>
    <a:srgbClr val="00B0F0"/>
    <a:srgbClr val="24A9E1"/>
    <a:srgbClr val="1C3746"/>
    <a:srgbClr val="838383"/>
    <a:srgbClr val="B98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97" autoAdjust="0"/>
    <p:restoredTop sz="89097" autoAdjust="0"/>
  </p:normalViewPr>
  <p:slideViewPr>
    <p:cSldViewPr snapToGrid="0">
      <p:cViewPr varScale="1">
        <p:scale>
          <a:sx n="68" d="100"/>
          <a:sy n="68" d="100"/>
        </p:scale>
        <p:origin x="6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1B6D45-6D22-405F-AD68-5503824D5A48}" type="datetimeFigureOut">
              <a:rPr lang="en-US" smtClean="0"/>
              <a:t>11-Oct-21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C7372-1E09-41C5-AEC5-5CB4E0B26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361953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44.20712" units="1/cm"/>
          <inkml:channelProperty channel="Y" name="resolution" value="44.39306" units="1/cm"/>
          <inkml:channelProperty channel="T" name="resolution" value="1" units="1/dev"/>
        </inkml:channelProperties>
      </inkml:inkSource>
      <inkml:timestamp xml:id="ts0" timeString="2021-07-01T00:28:37.548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0F0CA969-D671-4EDF-A33D-BFB5C28360F6}" emma:medium="tactile" emma:mode="ink">
          <msink:context xmlns:msink="http://schemas.microsoft.com/ink/2010/main" type="writingRegion" rotatedBoundingBox="17590,1781 17605,1781 17605,1796 17590,1796"/>
        </emma:interpretation>
      </emma:emma>
    </inkml:annotationXML>
    <inkml:traceGroup>
      <inkml:annotationXML>
        <emma:emma xmlns:emma="http://www.w3.org/2003/04/emma" version="1.0">
          <emma:interpretation id="{E294FE83-DAD2-45F9-8186-606C6FC6D248}" emma:medium="tactile" emma:mode="ink">
            <msink:context xmlns:msink="http://schemas.microsoft.com/ink/2010/main" type="paragraph" rotatedBoundingBox="17590,1781 17605,1781 17605,1796 17590,1796" alignmentLevel="1"/>
          </emma:interpretation>
        </emma:emma>
      </inkml:annotationXML>
      <inkml:traceGroup>
        <inkml:annotationXML>
          <emma:emma xmlns:emma="http://www.w3.org/2003/04/emma" version="1.0">
            <emma:interpretation id="{C3101931-061D-4660-BB76-79708EC4763E}" emma:medium="tactile" emma:mode="ink">
              <msink:context xmlns:msink="http://schemas.microsoft.com/ink/2010/main" type="line" rotatedBoundingBox="17590,1781 17605,1781 17605,1796 17590,1796"/>
            </emma:interpretation>
          </emma:emma>
        </inkml:annotationXML>
        <inkml:traceGroup>
          <inkml:annotationXML>
            <emma:emma xmlns:emma="http://www.w3.org/2003/04/emma" version="1.0">
              <emma:interpretation id="{911F5573-FAE8-47B3-B31E-93BA18FBA232}" emma:medium="tactile" emma:mode="ink">
                <msink:context xmlns:msink="http://schemas.microsoft.com/ink/2010/main" type="inkWord" rotatedBoundingBox="17590,1781 17605,1781 17605,1796 17590,1796"/>
              </emma:interpretation>
              <emma:one-of disjunction-type="recognition" id="oneOf0">
                <emma:interpretation id="interp0" emma:lang="" emma:confidence="0.5">
                  <emma:literal>.</emma:literal>
                </emma:interpretation>
                <emma:interpretation id="interp1" emma:lang="" emma:confidence="0">
                  <emma:literal>,</emma:literal>
                </emma:interpretation>
                <emma:interpretation id="interp2" emma:lang="" emma:confidence="0">
                  <emma:literal>\</emma:literal>
                </emma:interpretation>
                <emma:interpretation id="interp3" emma:lang="" emma:confidence="0">
                  <emma:literal>`</emma:literal>
                </emma:interpretation>
                <emma:interpretation id="interp4" emma:lang="" emma:confidence="0">
                  <emma:literal>'</emma:literal>
                </emma:interpretation>
              </emma:one-of>
            </emma:emma>
          </inkml:annotationXML>
          <inkml:trace contextRef="#ctx0" brushRef="#br0">0 0 0</inkml:trace>
        </inkml:traceGroup>
      </inkml:traceGroup>
    </inkml:traceGroup>
  </inkml:traceGroup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44.20712" units="1/cm"/>
          <inkml:channelProperty channel="Y" name="resolution" value="44.39306" units="1/cm"/>
          <inkml:channelProperty channel="T" name="resolution" value="1" units="1/dev"/>
        </inkml:channelProperties>
      </inkml:inkSource>
      <inkml:timestamp xml:id="ts0" timeString="2021-07-01T00:28:35.291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D8479FE8-9EBD-4FF8-97DC-6A1196A78CD4}" emma:medium="tactile" emma:mode="ink">
          <msink:context xmlns:msink="http://schemas.microsoft.com/ink/2010/main" type="inkDrawing" rotatedBoundingBox="27598,15846 27613,15846 27613,15861 27598,15861" shapeName="Other"/>
        </emma:interpretation>
      </emma:emma>
    </inkml:annotationXML>
    <inkml:trace contextRef="#ctx0" brushRef="#br0">27599 15847 0</inkml:trace>
  </inkml:traceGroup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00:41:48.97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26853 7928 195 0,'-116'-5'63'16,"16"-3"129"-16,15 4-44 0,9-4-58 15,6 0 13-15,5-2-44 0,0 4-8 0,4-5-85 16,11-1-133-16,5 5-49 0,5-2 59 16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22:13:04.94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14598 12069 1456 0,'0'0'-209'0,"0"0"-131"0,0 0 70 0,2-34 76 16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36C00-BD70-4D95-AD9F-FAB21D293F69}" type="datetimeFigureOut">
              <a:rPr lang="en-US" smtClean="0"/>
              <a:t>11-Oct-21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753EB-3111-4158-8CAC-CD2E18EACE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278003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2965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RIGOR : </a:t>
            </a:r>
            <a:r>
              <a:rPr lang="ar-EG" dirty="0" smtClean="0"/>
              <a:t>دقة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1975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5730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Replaced with DAD</a:t>
            </a:r>
            <a:r>
              <a:rPr lang="en-US" baseline="0" dirty="0" smtClean="0"/>
              <a:t> (Disciplined Agile Delivery)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0075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Dog</a:t>
            </a:r>
            <a:r>
              <a:rPr lang="en-US" baseline="0" dirty="0" smtClean="0"/>
              <a:t> Sizes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8786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80016-F6CF-474F-B219-FC9B85A0E4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79D928-6CE4-4979-829B-864D9303F7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4ECAF-7F2B-429F-AC2F-070674A6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EE017-2E88-43CA-A48A-D1C6BEA15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Eng. Dr. </a:t>
            </a:r>
            <a:r>
              <a:rPr lang="en-US" dirty="0" err="1" smtClean="0"/>
              <a:t>Akram</a:t>
            </a:r>
            <a:r>
              <a:rPr lang="en-US" dirty="0" smtClean="0"/>
              <a:t>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5734C-BB6C-4998-A8BB-7F5B6160B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59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476EB-1355-4B6B-BAB4-D8D74FBDE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0380F-D3AE-4874-AF6D-0BB766207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3B2AD-86AA-4164-A176-B9A306099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890EF-4AFE-4C01-838E-56677ECFF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FB7BC-0A82-4370-8381-56BFF26C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6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C2C4E-6914-486D-ACE5-A6D095E6F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F9D91E-F449-482E-8418-0487EF4ED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57F48-A08D-4E7C-A9B7-EE1C619E0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9FD46-3234-443A-9D01-89520031F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6282A-1DC9-4DC6-9B19-06ABE74E9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3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1BE38-3C19-4899-9557-93CAE0AB7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77C09-3EE9-467D-9521-761974FA6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E6601-614C-400B-8516-2365794B0D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C1119B-A48F-4299-A3C1-E7350591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A60ADF-F158-4F0D-B23A-04FB36F84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2FBB4-6760-43E0-8730-437537041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0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89FE3-AB87-4E18-A63A-CC600D6C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BE197A-E923-4C03-84D1-C77693760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551361-1C30-482D-836B-BBECA0416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811D56-82EF-44D3-A89D-C767318ED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EB94B3-752C-4DA8-AE4B-DD61B69287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BF96B1-45EE-46B0-A45A-BF153294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0C9D8E-8E32-4DBF-B89B-EA0448AE5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DD667C-E9EE-47F4-A14F-7C031C6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146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88EF1-8A8C-43FB-AFD1-38AD30F48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C5A830-4BE7-443E-BA7F-CBE5EF10D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EA6A3-7C31-423F-993A-E4AAD2018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D5ADD4-0B37-4742-8665-FBD31993F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67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5A76EC-6DA5-4F0D-9BB4-2B8EECCD3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949424-003F-48B4-8FEA-8A6BFEAA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D007D9-E50F-485A-A330-2874D323E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91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B9D5E-76B9-448A-8E91-3A12816DA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223B2-C352-4F0E-A0CF-6BB2DAFCA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736218-9046-4904-A478-29AD620CB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91F3D-DB4C-4C43-8A00-782C7E74C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E78FD-C676-42DB-85CA-3EA9A8BB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A2F6C6-381A-443D-A3D6-4A06C0D2E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137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569E6-5C29-47A0-B5D7-A52D2748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B99370-6D33-4C13-A03A-AC0842D0C6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0FE90C-F565-40EB-84A9-9127B9EA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89353-6A66-4B72-8D54-0E604356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0BF95-2765-4D16-8D1C-C8D081A06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34A4CB-EFA1-4370-824F-54B992B05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1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42D3D-38A2-46E1-8364-4B994B46F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B587A4-C5B9-4EDE-9449-6042C0B7A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47B2D-FAA4-4441-9C2A-F5A113867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039E6-9E52-428D-B425-93B9656E4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16C17-C040-4B3A-A7D0-49CD88078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066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EE0452-43F5-49EA-A2E5-7454497442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293091-1BE4-4E9E-9C9C-79BE85DCF9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8EE1C-8BD0-42FD-A7AA-E4BFBF835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4D64A-328B-4942-8C01-AB57D08EA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35525-3115-4CE9-905D-65BFEDB56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968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4647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3846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5950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2182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845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5973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6234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4366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1088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1720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783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3433E4-C324-4DDE-A6BF-B2826CF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A25399-0F28-4FA1-871B-C6AEB6FF1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058E9-D024-4C07-BCD3-EE75CC86B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F40AE-35D1-45E1-9964-F10B8EE48F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FCE6D-87E2-464B-9727-7C3A2E0223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86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348994" y="255084"/>
            <a:ext cx="1627773" cy="14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894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customXml" Target="../ink/ink1.xml"/><Relationship Id="rId12" Type="http://schemas.openxmlformats.org/officeDocument/2006/relationships/image" Target="../media/image13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3.xml"/><Relationship Id="rId9" Type="http://schemas.openxmlformats.org/officeDocument/2006/relationships/customXml" Target="../ink/ink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ustomXml" Target="../ink/ink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718458"/>
            <a:ext cx="8567738" cy="3402782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08: </a:t>
            </a:r>
            <a:r>
              <a:rPr lang="en-US" sz="4900" b="1" dirty="0">
                <a:solidFill>
                  <a:srgbClr val="FF0000"/>
                </a:solidFill>
                <a:latin typeface="+mn-lt"/>
              </a:rPr>
              <a:t>ANNEX A3</a:t>
            </a:r>
            <a:r>
              <a:rPr lang="en-US" sz="4900" dirty="0">
                <a:solidFill>
                  <a:srgbClr val="FF0000"/>
                </a:solidFill>
                <a:latin typeface="+mn-lt"/>
              </a:rPr>
              <a:t/>
            </a:r>
            <a:br>
              <a:rPr lang="en-US" sz="4900" dirty="0">
                <a:solidFill>
                  <a:srgbClr val="FF0000"/>
                </a:solidFill>
                <a:latin typeface="+mn-lt"/>
              </a:rPr>
            </a:br>
            <a:r>
              <a:rPr lang="en-US" sz="4900" dirty="0">
                <a:solidFill>
                  <a:srgbClr val="FF0000"/>
                </a:solidFill>
                <a:latin typeface="+mn-lt"/>
              </a:rPr>
              <a:t>OVERVIEW OF AGILE AND </a:t>
            </a:r>
            <a:r>
              <a:rPr lang="en-US" sz="4900" dirty="0" smtClean="0">
                <a:solidFill>
                  <a:srgbClr val="FF0000"/>
                </a:solidFill>
                <a:latin typeface="+mn-lt"/>
              </a:rPr>
              <a:t>LEAN FRAMEWORKS [2/2] </a:t>
            </a: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&amp; TAILORING</a:t>
            </a:r>
            <a:endParaRPr lang="en-US" sz="54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718458"/>
            <a:ext cx="3373283" cy="563789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7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49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xplosion 1 6"/>
          <p:cNvSpPr/>
          <p:nvPr/>
        </p:nvSpPr>
        <p:spPr>
          <a:xfrm rot="364609">
            <a:off x="6332223" y="3113330"/>
            <a:ext cx="5557979" cy="3780249"/>
          </a:xfrm>
          <a:prstGeom prst="irregularSeal1">
            <a:avLst/>
          </a:prstGeom>
          <a:gradFill>
            <a:gsLst>
              <a:gs pos="20000">
                <a:srgbClr val="FF0000"/>
              </a:gs>
              <a:gs pos="76000">
                <a:srgbClr val="FFFF00"/>
              </a:gs>
              <a:gs pos="9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69850" cap="rnd">
            <a:gradFill>
              <a:gsLst>
                <a:gs pos="0">
                  <a:srgbClr val="FF0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olid"/>
            <a:bevel/>
          </a:ln>
          <a:scene3d>
            <a:camera prst="orthographicFront"/>
            <a:lightRig rig="threePt" dir="t"/>
          </a:scene3d>
          <a:sp3d prstMaterial="metal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Forum Topic: QUALITY BY DESIGN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Quality by design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Topic raised as a question by one of the colleagues.</a:t>
            </a:r>
          </a:p>
          <a:p>
            <a:r>
              <a:rPr lang="en-US" dirty="0" smtClean="0"/>
              <a:t>In very close relation to our Forum on Value.</a:t>
            </a:r>
            <a:endParaRPr lang="en-US" dirty="0"/>
          </a:p>
          <a:p>
            <a:r>
              <a:rPr lang="en-US" dirty="0" smtClean="0"/>
              <a:t>Founded in </a:t>
            </a:r>
            <a:r>
              <a:rPr lang="en-US" dirty="0" err="1" smtClean="0"/>
              <a:t>Juran’s</a:t>
            </a:r>
            <a:r>
              <a:rPr lang="en-US" dirty="0" smtClean="0"/>
              <a:t> work</a:t>
            </a:r>
          </a:p>
          <a:p>
            <a:r>
              <a:rPr lang="en-US" dirty="0" smtClean="0"/>
              <a:t>You can add any input related to Quality by Design or other work of </a:t>
            </a:r>
            <a:r>
              <a:rPr lang="en-US" dirty="0" err="1" smtClean="0"/>
              <a:t>Juran</a:t>
            </a:r>
            <a:r>
              <a:rPr lang="en-US" dirty="0"/>
              <a:t> </a:t>
            </a:r>
            <a:r>
              <a:rPr lang="en-US" dirty="0" smtClean="0"/>
              <a:t>and any of the main Quality Gurus.</a:t>
            </a:r>
          </a:p>
          <a:p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Fall 2021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Eng. Dr. Akram Ali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9CA7F0-1DB2-4EC7-8938-616CB065880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2624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DYNAMIC </a:t>
            </a:r>
            <a:r>
              <a:rPr lang="en-US" b="1" dirty="0" smtClean="0"/>
              <a:t>SYSTEMS DEVELOPMENT METHOD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069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DSDM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Dynamic Systems Development Method (DSDM) is an agile project </a:t>
            </a:r>
            <a:r>
              <a:rPr lang="en-US" dirty="0" smtClean="0"/>
              <a:t>delivery framework </a:t>
            </a:r>
            <a:r>
              <a:rPr lang="en-US" dirty="0"/>
              <a:t>initially designed to add more rigor to existing iterative </a:t>
            </a:r>
            <a:r>
              <a:rPr lang="en-US" dirty="0" smtClean="0"/>
              <a:t>methods popular </a:t>
            </a:r>
            <a:r>
              <a:rPr lang="en-US" dirty="0"/>
              <a:t>in the 1990s.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was developed as a noncommercial collaboration </a:t>
            </a:r>
            <a:r>
              <a:rPr lang="en-US" dirty="0" smtClean="0"/>
              <a:t>among industry </a:t>
            </a:r>
            <a:r>
              <a:rPr lang="en-US" dirty="0"/>
              <a:t>leaders.</a:t>
            </a:r>
          </a:p>
          <a:p>
            <a:r>
              <a:rPr lang="en-US" dirty="0"/>
              <a:t>DSDM is known best for its emphasis on </a:t>
            </a:r>
            <a:r>
              <a:rPr lang="en-US" b="1" dirty="0"/>
              <a:t>constraint-driven delivery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The framework </a:t>
            </a:r>
            <a:r>
              <a:rPr lang="en-US" dirty="0"/>
              <a:t>will set </a:t>
            </a:r>
            <a:r>
              <a:rPr lang="en-US" b="1" u="sng" dirty="0"/>
              <a:t>cost, quality, and time </a:t>
            </a:r>
            <a:r>
              <a:rPr lang="en-US" dirty="0"/>
              <a:t>at the outset, and then use </a:t>
            </a:r>
            <a:r>
              <a:rPr lang="en-US" dirty="0" smtClean="0"/>
              <a:t>formalized prioritization </a:t>
            </a:r>
            <a:r>
              <a:rPr lang="en-US" dirty="0"/>
              <a:t>of scope to meet those </a:t>
            </a:r>
            <a:r>
              <a:rPr lang="en-US" dirty="0" smtClean="0"/>
              <a:t>constraints.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030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Constraint-driven agility</a:t>
            </a: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38200" y="1319814"/>
            <a:ext cx="10591482" cy="5401662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891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Dsdm</a:t>
            </a:r>
            <a:r>
              <a:rPr lang="en-US" dirty="0" smtClean="0"/>
              <a:t> principles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Focus on the business need.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Deliver on time.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Collaborate.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Never compromise quality.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Build incrementally from firm foundations.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Develop iteratively.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Communicate continuously and clearly.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Demonstrate control (use appropriate techniques).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805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AGILE UNIFIED PROCESS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983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</a:t>
            </a:r>
            <a:r>
              <a:rPr lang="en-US" cap="none" dirty="0" err="1" smtClean="0"/>
              <a:t>gile</a:t>
            </a:r>
            <a:r>
              <a:rPr lang="en-US" dirty="0" err="1" smtClean="0"/>
              <a:t>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Agile Unified Process (</a:t>
            </a:r>
            <a:r>
              <a:rPr lang="en-US" dirty="0" err="1"/>
              <a:t>AgileUP</a:t>
            </a:r>
            <a:r>
              <a:rPr lang="en-US" dirty="0"/>
              <a:t>) is an offshoot of the Unified </a:t>
            </a:r>
            <a:r>
              <a:rPr lang="en-US" dirty="0" smtClean="0"/>
              <a:t>Process (</a:t>
            </a:r>
            <a:r>
              <a:rPr lang="en-US" dirty="0"/>
              <a:t>UP) for software projects.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features more accelerated cycles and </a:t>
            </a:r>
            <a:r>
              <a:rPr lang="en-US" dirty="0" smtClean="0"/>
              <a:t>less heavyweight </a:t>
            </a:r>
            <a:r>
              <a:rPr lang="en-US" dirty="0"/>
              <a:t>processes than its Unified Process predecessor.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intent is </a:t>
            </a:r>
            <a:r>
              <a:rPr lang="en-US" dirty="0" smtClean="0"/>
              <a:t>to perform </a:t>
            </a:r>
            <a:r>
              <a:rPr lang="en-US" dirty="0"/>
              <a:t>more iterative cycles across seven key disciplines, and incorporate </a:t>
            </a:r>
            <a:r>
              <a:rPr lang="en-US" dirty="0" smtClean="0"/>
              <a:t>the associated </a:t>
            </a:r>
            <a:r>
              <a:rPr lang="en-US" dirty="0"/>
              <a:t>feedback before formal delivery.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218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Key Elements of the Agile Unified Process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6723" y="2019869"/>
            <a:ext cx="11924249" cy="3958101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9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" name="Ink 19"/>
              <p14:cNvContentPartPr/>
              <p14:nvPr/>
            </p14:nvContentPartPr>
            <p14:xfrm>
              <a:off x="6332647" y="641482"/>
              <a:ext cx="360" cy="360"/>
            </p14:xfrm>
          </p:contentPart>
        </mc:Choice>
        <mc:Fallback xmlns="">
          <p:pic>
            <p:nvPicPr>
              <p:cNvPr id="20" name="Ink 19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320767" y="629602"/>
                <a:ext cx="24120" cy="24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24" name="Ink 23"/>
              <p14:cNvContentPartPr/>
              <p14:nvPr/>
            </p14:nvContentPartPr>
            <p14:xfrm>
              <a:off x="9935640" y="5704920"/>
              <a:ext cx="360" cy="360"/>
            </p14:xfrm>
          </p:contentPart>
        </mc:Choice>
        <mc:Fallback xmlns="">
          <p:pic>
            <p:nvPicPr>
              <p:cNvPr id="24" name="Ink 23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9923760" y="5693040"/>
                <a:ext cx="24120" cy="24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5605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dirty="0"/>
              <a:t>relative sizes of the four phases of the Unified Process.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155" y="1915745"/>
            <a:ext cx="10120952" cy="4003893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10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9388800" y="2822400"/>
              <a:ext cx="278640" cy="3204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385920" y="2819520"/>
                <a:ext cx="284400" cy="37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71811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11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693" y="0"/>
            <a:ext cx="9772614" cy="6914124"/>
          </a:xfrm>
        </p:spPr>
      </p:pic>
    </p:spTree>
    <p:extLst>
      <p:ext uri="{BB962C8B-B14F-4D97-AF65-F5344CB8AC3E}">
        <p14:creationId xmlns:p14="http://schemas.microsoft.com/office/powerpoint/2010/main" val="1769452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SCALING FRAMEWORKS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24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SCRUM OF SCRUMS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07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</a:t>
            </a:r>
            <a:r>
              <a:rPr lang="en-US" cap="none" dirty="0" err="1" smtClean="0"/>
              <a:t>o</a:t>
            </a:r>
            <a:r>
              <a:rPr lang="en-US" dirty="0" err="1" smtClean="0"/>
              <a:t>S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Scrum of Scrums (</a:t>
            </a:r>
            <a:r>
              <a:rPr lang="en-US" dirty="0" err="1"/>
              <a:t>SoS</a:t>
            </a:r>
            <a:r>
              <a:rPr lang="en-US" dirty="0"/>
              <a:t>), also known as “meta Scrum,” is a technique </a:t>
            </a:r>
            <a:r>
              <a:rPr lang="en-US" dirty="0" smtClean="0"/>
              <a:t>used when </a:t>
            </a:r>
            <a:r>
              <a:rPr lang="en-US" dirty="0"/>
              <a:t>two or more Scrum teams consisting of three to nine members each </a:t>
            </a:r>
            <a:r>
              <a:rPr lang="en-US" dirty="0" smtClean="0"/>
              <a:t>need to </a:t>
            </a:r>
            <a:r>
              <a:rPr lang="en-US" dirty="0"/>
              <a:t>coordinate their work instead of one large Scrum team. </a:t>
            </a:r>
            <a:endParaRPr lang="en-US" dirty="0" smtClean="0"/>
          </a:p>
          <a:p>
            <a:r>
              <a:rPr lang="en-US" dirty="0" smtClean="0"/>
              <a:t>A </a:t>
            </a:r>
            <a:r>
              <a:rPr lang="en-US" dirty="0"/>
              <a:t>representative </a:t>
            </a:r>
            <a:r>
              <a:rPr lang="en-US" dirty="0" smtClean="0"/>
              <a:t>from each </a:t>
            </a:r>
            <a:r>
              <a:rPr lang="en-US" dirty="0"/>
              <a:t>team attends a meeting with the other team representative(s), </a:t>
            </a:r>
            <a:r>
              <a:rPr lang="en-US" dirty="0" smtClean="0"/>
              <a:t>potentially daily </a:t>
            </a:r>
            <a:r>
              <a:rPr lang="en-US" dirty="0"/>
              <a:t>but typically two to three times a week. The daily meeting is </a:t>
            </a:r>
            <a:r>
              <a:rPr lang="en-US" dirty="0" smtClean="0"/>
              <a:t>conducted similar </a:t>
            </a:r>
            <a:r>
              <a:rPr lang="en-US" dirty="0"/>
              <a:t>to the daily standup in Scrum where the representative reports </a:t>
            </a:r>
            <a:r>
              <a:rPr lang="en-US" dirty="0" smtClean="0"/>
              <a:t>completed work</a:t>
            </a:r>
            <a:r>
              <a:rPr lang="en-US" dirty="0"/>
              <a:t>, next set of work, any current impediments, and potential </a:t>
            </a:r>
            <a:r>
              <a:rPr lang="en-US" dirty="0" smtClean="0"/>
              <a:t>upcoming impediments </a:t>
            </a:r>
            <a:r>
              <a:rPr lang="en-US" dirty="0"/>
              <a:t>that might block the other team(s).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goal is to ensure the </a:t>
            </a:r>
            <a:r>
              <a:rPr lang="en-US" dirty="0" smtClean="0"/>
              <a:t>teams are </a:t>
            </a:r>
            <a:r>
              <a:rPr lang="en-US" dirty="0"/>
              <a:t>coordinating work and removing impediments to optimize the efficiency </a:t>
            </a:r>
            <a:r>
              <a:rPr lang="en-US" dirty="0" smtClean="0"/>
              <a:t>of all </a:t>
            </a:r>
            <a:r>
              <a:rPr lang="en-US" dirty="0"/>
              <a:t>the teams.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059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7477" y="25921"/>
            <a:ext cx="11017045" cy="6889725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880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SCALED AGILE FRAMEWORK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215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SAF</a:t>
            </a:r>
            <a:r>
              <a:rPr lang="en-US" cap="none" dirty="0" err="1" smtClean="0"/>
              <a:t>e</a:t>
            </a:r>
            <a:r>
              <a:rPr lang="en-US" dirty="0" smtClean="0"/>
              <a:t>®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</a:t>
            </a:r>
            <a:r>
              <a:rPr lang="en-US" dirty="0" smtClean="0"/>
              <a:t>ocuses </a:t>
            </a:r>
            <a:r>
              <a:rPr lang="en-US" dirty="0"/>
              <a:t>on providing a </a:t>
            </a:r>
            <a:r>
              <a:rPr lang="en-US" dirty="0" smtClean="0"/>
              <a:t>knowledge base </a:t>
            </a:r>
            <a:r>
              <a:rPr lang="en-US" dirty="0"/>
              <a:t>of patterns for scaling development work across all levels of the enterprise</a:t>
            </a:r>
            <a:r>
              <a:rPr lang="en-US" dirty="0" smtClean="0"/>
              <a:t>.</a:t>
            </a:r>
          </a:p>
          <a:p>
            <a:r>
              <a:rPr lang="en-US" dirty="0"/>
              <a:t>focuses on detailing practices, roles, and activities at the portfolio</a:t>
            </a:r>
            <a:r>
              <a:rPr lang="en-US" dirty="0" smtClean="0"/>
              <a:t>, program</a:t>
            </a:r>
            <a:r>
              <a:rPr lang="en-US" dirty="0"/>
              <a:t>, and team levels with an emphasis on organizing the enterprise </a:t>
            </a:r>
            <a:r>
              <a:rPr lang="en-US" dirty="0" smtClean="0"/>
              <a:t>around value </a:t>
            </a:r>
            <a:r>
              <a:rPr lang="en-US" dirty="0"/>
              <a:t>streams that focus on providing continuous value to the customer.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438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SAF</a:t>
            </a:r>
            <a:r>
              <a:rPr lang="en-US" cap="none" dirty="0" err="1" smtClean="0"/>
              <a:t>e</a:t>
            </a:r>
            <a:r>
              <a:rPr lang="en-US" dirty="0" smtClean="0"/>
              <a:t>® principles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Take an economic view.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Apply systems thinking.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Assume variability; preserve options.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Build incrementally with fast, integrated learning cycles.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Base milestones on objective evaluation of working systems.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Visualize and limit work in progress, reduce batch sizes, and </a:t>
            </a:r>
            <a:r>
              <a:rPr lang="en-US" dirty="0" smtClean="0"/>
              <a:t>manage queue </a:t>
            </a:r>
            <a:r>
              <a:rPr lang="en-US" dirty="0"/>
              <a:t>lengths.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Apply cadence; synchronize with cross-domain planning.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Unlock the intrinsic motivation of knowledge workers.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Decentralize decision making.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85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LARGE SCALE SCRUM (</a:t>
            </a:r>
            <a:r>
              <a:rPr lang="en-US" b="1" dirty="0" err="1" smtClean="0"/>
              <a:t>L</a:t>
            </a:r>
            <a:r>
              <a:rPr lang="en-US" b="1" cap="none" dirty="0" err="1" smtClean="0"/>
              <a:t>e</a:t>
            </a:r>
            <a:r>
              <a:rPr lang="en-US" b="1" dirty="0" err="1" smtClean="0"/>
              <a:t>SS</a:t>
            </a:r>
            <a:r>
              <a:rPr lang="en-US" b="1" dirty="0"/>
              <a:t>)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158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</a:t>
            </a:r>
            <a:r>
              <a:rPr lang="en-US" cap="none" dirty="0" err="1" smtClean="0"/>
              <a:t>e</a:t>
            </a:r>
            <a:r>
              <a:rPr lang="en-US" dirty="0" err="1" smtClean="0"/>
              <a:t>SS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Large Scale Scrum (</a:t>
            </a:r>
            <a:r>
              <a:rPr lang="en-US" dirty="0" err="1"/>
              <a:t>LeSS</a:t>
            </a:r>
            <a:r>
              <a:rPr lang="en-US" dirty="0"/>
              <a:t>) is a framework for organizing several </a:t>
            </a:r>
            <a:r>
              <a:rPr lang="en-US" dirty="0" smtClean="0"/>
              <a:t>development teams </a:t>
            </a:r>
            <a:r>
              <a:rPr lang="en-US" dirty="0"/>
              <a:t>toward a common goal extending the Scrum </a:t>
            </a:r>
            <a:r>
              <a:rPr lang="en-US" dirty="0" smtClean="0"/>
              <a:t>method.</a:t>
            </a:r>
          </a:p>
          <a:p>
            <a:r>
              <a:rPr lang="en-US" dirty="0" smtClean="0"/>
              <a:t>The </a:t>
            </a:r>
            <a:r>
              <a:rPr lang="en-US" dirty="0"/>
              <a:t>core organizing principle is to retain as much as possible of the </a:t>
            </a:r>
            <a:r>
              <a:rPr lang="en-US" dirty="0" smtClean="0"/>
              <a:t>elements of </a:t>
            </a:r>
            <a:r>
              <a:rPr lang="en-US" dirty="0"/>
              <a:t>the conventional single-team Scrum model.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helps minimize </a:t>
            </a:r>
            <a:r>
              <a:rPr lang="en-US" dirty="0" smtClean="0"/>
              <a:t>any extensions </a:t>
            </a:r>
            <a:r>
              <a:rPr lang="en-US" dirty="0"/>
              <a:t>to the model that might create unnecessary confusion or complexity</a:t>
            </a:r>
            <a:r>
              <a:rPr lang="en-US" dirty="0" smtClean="0"/>
              <a:t>.</a:t>
            </a:r>
          </a:p>
          <a:p>
            <a:r>
              <a:rPr lang="en-US" dirty="0"/>
              <a:t>In order to extend Scrum without losing its essence, </a:t>
            </a:r>
            <a:r>
              <a:rPr lang="en-US" dirty="0" err="1"/>
              <a:t>LeSS</a:t>
            </a:r>
            <a:r>
              <a:rPr lang="en-US" dirty="0"/>
              <a:t> promotes the use </a:t>
            </a:r>
            <a:r>
              <a:rPr lang="en-US" dirty="0" smtClean="0"/>
              <a:t>of certain </a:t>
            </a:r>
            <a:r>
              <a:rPr lang="en-US" dirty="0"/>
              <a:t>discerning principles, such as systems thinking, whole product focus</a:t>
            </a:r>
            <a:r>
              <a:rPr lang="en-US" dirty="0" smtClean="0"/>
              <a:t>, transparency</a:t>
            </a:r>
            <a:r>
              <a:rPr lang="en-US" dirty="0"/>
              <a:t>, and others.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1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Comparison of </a:t>
            </a:r>
            <a:r>
              <a:rPr lang="en-US" b="1" dirty="0" err="1" smtClean="0"/>
              <a:t>L</a:t>
            </a:r>
            <a:r>
              <a:rPr lang="en-US" b="1" cap="none" dirty="0" err="1" smtClean="0"/>
              <a:t>e</a:t>
            </a:r>
            <a:r>
              <a:rPr lang="en-US" b="1" dirty="0" err="1" smtClean="0"/>
              <a:t>SS</a:t>
            </a:r>
            <a:r>
              <a:rPr lang="en-US" b="1" dirty="0" smtClean="0"/>
              <a:t> </a:t>
            </a:r>
            <a:r>
              <a:rPr lang="en-US" b="1" dirty="0"/>
              <a:t>and Scrum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3081" y="1455514"/>
            <a:ext cx="11424777" cy="4900835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415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ENTERPRISE SCRUM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379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ENTERPRISE SCRUM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Enterprise Scrum is a framework designed to apply the Scrum method on </a:t>
            </a:r>
            <a:r>
              <a:rPr lang="en-US" dirty="0" smtClean="0"/>
              <a:t>a more </a:t>
            </a:r>
            <a:r>
              <a:rPr lang="en-US" dirty="0"/>
              <a:t>holistic organizational level rather than a single product </a:t>
            </a:r>
            <a:r>
              <a:rPr lang="en-US" dirty="0" smtClean="0"/>
              <a:t>development effort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Specifically</a:t>
            </a:r>
            <a:r>
              <a:rPr lang="en-US" dirty="0"/>
              <a:t>, the framework advises organization leaders to:</a:t>
            </a:r>
          </a:p>
          <a:p>
            <a:pPr lvl="1"/>
            <a:r>
              <a:rPr lang="en-US" dirty="0"/>
              <a:t>Extend the use of Scrum across all aspects of the organization;</a:t>
            </a:r>
          </a:p>
          <a:p>
            <a:pPr lvl="1"/>
            <a:r>
              <a:rPr lang="en-US" dirty="0"/>
              <a:t>Generalize the Scrum techniques to apply easily at those </a:t>
            </a:r>
            <a:r>
              <a:rPr lang="en-US" dirty="0" smtClean="0"/>
              <a:t>various aspects</a:t>
            </a:r>
            <a:r>
              <a:rPr lang="en-US" dirty="0"/>
              <a:t>; and</a:t>
            </a:r>
          </a:p>
          <a:p>
            <a:pPr lvl="1"/>
            <a:r>
              <a:rPr lang="en-US" dirty="0"/>
              <a:t>Scale the Scrum method with supplemental techniques as necessary.</a:t>
            </a:r>
          </a:p>
          <a:p>
            <a:r>
              <a:rPr lang="en-US" dirty="0"/>
              <a:t>The intent is to use agile approaches beyond project execution by </a:t>
            </a:r>
            <a:r>
              <a:rPr lang="en-US" dirty="0" smtClean="0"/>
              <a:t>enabling disruptive </a:t>
            </a:r>
            <a:r>
              <a:rPr lang="en-US" dirty="0"/>
              <a:t>innovation.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199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DISCIPLINED AGILE (DA)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197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Disciplined Agile (DA) is a process decision framework that integrates </a:t>
            </a:r>
            <a:r>
              <a:rPr lang="en-US" dirty="0" smtClean="0"/>
              <a:t>several agile </a:t>
            </a:r>
            <a:r>
              <a:rPr lang="en-US" dirty="0"/>
              <a:t>best practices into a comprehensive model. </a:t>
            </a:r>
            <a:endParaRPr lang="en-US" dirty="0" smtClean="0"/>
          </a:p>
          <a:p>
            <a:r>
              <a:rPr lang="en-US" dirty="0" smtClean="0"/>
              <a:t>DA </a:t>
            </a:r>
            <a:r>
              <a:rPr lang="en-US" dirty="0"/>
              <a:t>was designed to offer </a:t>
            </a:r>
            <a:r>
              <a:rPr lang="en-US" dirty="0" smtClean="0"/>
              <a:t>a balance </a:t>
            </a:r>
            <a:r>
              <a:rPr lang="en-US" dirty="0"/>
              <a:t>between those popular methods deemed to be either too narrow in </a:t>
            </a:r>
            <a:r>
              <a:rPr lang="en-US" dirty="0" smtClean="0"/>
              <a:t>focus (</a:t>
            </a:r>
            <a:r>
              <a:rPr lang="en-US" dirty="0"/>
              <a:t>e.g., Scrum) or too prescriptive in detail (e.g., </a:t>
            </a:r>
            <a:r>
              <a:rPr lang="en-US" dirty="0" err="1"/>
              <a:t>AgileUP</a:t>
            </a:r>
            <a:r>
              <a:rPr lang="en-US" dirty="0"/>
              <a:t>).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13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 principles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People-first. </a:t>
            </a:r>
            <a:r>
              <a:rPr lang="en-US" dirty="0"/>
              <a:t>Enumerating roles and organization elements at </a:t>
            </a:r>
            <a:r>
              <a:rPr lang="en-US" dirty="0" smtClean="0"/>
              <a:t>various levels</a:t>
            </a:r>
            <a:r>
              <a:rPr lang="en-US" dirty="0"/>
              <a:t>.</a:t>
            </a:r>
          </a:p>
          <a:p>
            <a:r>
              <a:rPr lang="en-US" b="1" dirty="0"/>
              <a:t>Learning-oriented. </a:t>
            </a:r>
            <a:r>
              <a:rPr lang="en-US" dirty="0"/>
              <a:t>Encouraging collaborative improvement.</a:t>
            </a:r>
          </a:p>
          <a:p>
            <a:r>
              <a:rPr lang="en-US" b="1" dirty="0"/>
              <a:t>Full delivery life cycle. </a:t>
            </a:r>
            <a:r>
              <a:rPr lang="en-US" dirty="0"/>
              <a:t>Promoting several fit-for-purpose life cycles.</a:t>
            </a:r>
          </a:p>
          <a:p>
            <a:r>
              <a:rPr lang="en-US" b="1" dirty="0"/>
              <a:t>Goal-driven. </a:t>
            </a:r>
            <a:r>
              <a:rPr lang="en-US" dirty="0"/>
              <a:t>Tailoring processes to achieve specific outcomes.</a:t>
            </a:r>
          </a:p>
          <a:p>
            <a:r>
              <a:rPr lang="en-US" b="1" dirty="0"/>
              <a:t>Enterprise awareness. </a:t>
            </a:r>
            <a:r>
              <a:rPr lang="en-US" dirty="0"/>
              <a:t>Offering guidance on </a:t>
            </a:r>
            <a:r>
              <a:rPr lang="en-US" dirty="0" smtClean="0"/>
              <a:t>cross-departmental governance</a:t>
            </a:r>
            <a:r>
              <a:rPr lang="en-US" dirty="0"/>
              <a:t>.</a:t>
            </a:r>
          </a:p>
          <a:p>
            <a:r>
              <a:rPr lang="en-US" b="1" dirty="0"/>
              <a:t>Scalable. </a:t>
            </a:r>
            <a:r>
              <a:rPr lang="en-US" dirty="0"/>
              <a:t>Covering multiple dimensions of program complexity.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70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APPENDIX X2</a:t>
            </a:r>
            <a:br>
              <a:rPr lang="en-US" b="1" dirty="0"/>
            </a:br>
            <a:r>
              <a:rPr lang="en-US" b="1" dirty="0"/>
              <a:t>ATTRIBUTES THAT </a:t>
            </a:r>
            <a:r>
              <a:rPr lang="en-US" b="1" dirty="0" smtClean="0"/>
              <a:t>INFLUENCE TAILORING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19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FIRST SOME </a:t>
            </a:r>
            <a:r>
              <a:rPr lang="en-US" b="1" dirty="0" smtClean="0">
                <a:solidFill>
                  <a:srgbClr val="FF0000"/>
                </a:solidFill>
              </a:rPr>
              <a:t>CAUTIONS!!!!!!!!!!!!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Tailoring is an advanced topic that should be undertaken by </a:t>
            </a:r>
            <a:r>
              <a:rPr lang="en-US" dirty="0" smtClean="0"/>
              <a:t>experienced practitioners </a:t>
            </a:r>
            <a:r>
              <a:rPr lang="en-US" dirty="0"/>
              <a:t>who have been successful using agile approaches as </a:t>
            </a:r>
            <a:r>
              <a:rPr lang="en-US" dirty="0" smtClean="0"/>
              <a:t>originally described </a:t>
            </a:r>
            <a:r>
              <a:rPr lang="en-US" dirty="0"/>
              <a:t>in multiple environments before they consider tailoring them. </a:t>
            </a:r>
            <a:endParaRPr lang="en-US" dirty="0" smtClean="0"/>
          </a:p>
          <a:p>
            <a:r>
              <a:rPr lang="en-US" dirty="0" smtClean="0"/>
              <a:t>In other words</a:t>
            </a:r>
            <a:r>
              <a:rPr lang="en-US" dirty="0"/>
              <a:t>, gain experience and be successful with one approach before attempting </a:t>
            </a:r>
            <a:r>
              <a:rPr lang="en-US" dirty="0" smtClean="0"/>
              <a:t>to tailor </a:t>
            </a:r>
            <a:r>
              <a:rPr lang="en-US" dirty="0"/>
              <a:t>the approach.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176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Shu-Ha-</a:t>
            </a:r>
            <a:r>
              <a:rPr lang="en-US" dirty="0" err="1"/>
              <a:t>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</a:t>
            </a:r>
            <a:r>
              <a:rPr lang="en-US" dirty="0" smtClean="0"/>
              <a:t>odel </a:t>
            </a:r>
            <a:r>
              <a:rPr lang="en-US" dirty="0"/>
              <a:t>of skills acquisition describes progression </a:t>
            </a:r>
            <a:r>
              <a:rPr lang="en-US" dirty="0" smtClean="0"/>
              <a:t>from obeying </a:t>
            </a:r>
            <a:r>
              <a:rPr lang="en-US" dirty="0"/>
              <a:t>the rules (Shu 守, means to obey and protect), through </a:t>
            </a:r>
            <a:r>
              <a:rPr lang="en-US" dirty="0" smtClean="0"/>
              <a:t>consciously moving </a:t>
            </a:r>
            <a:r>
              <a:rPr lang="en-US" dirty="0"/>
              <a:t>away from the rules (Ha 破, means to change or digress), and </a:t>
            </a:r>
            <a:r>
              <a:rPr lang="en-US" dirty="0" smtClean="0"/>
              <a:t>finally through </a:t>
            </a:r>
            <a:r>
              <a:rPr lang="en-US" dirty="0"/>
              <a:t>steady practice and improvement finding an individual path (</a:t>
            </a:r>
            <a:r>
              <a:rPr lang="en-US" dirty="0" err="1"/>
              <a:t>Ri</a:t>
            </a:r>
            <a:r>
              <a:rPr lang="en-US" dirty="0"/>
              <a:t> </a:t>
            </a:r>
            <a:r>
              <a:rPr lang="ja-JP" altLang="en-US" dirty="0"/>
              <a:t>離</a:t>
            </a:r>
            <a:r>
              <a:rPr lang="en-US" altLang="ja-JP" dirty="0" smtClean="0"/>
              <a:t>, </a:t>
            </a:r>
            <a:r>
              <a:rPr lang="en-US" dirty="0" smtClean="0"/>
              <a:t>means </a:t>
            </a:r>
            <a:r>
              <a:rPr lang="en-US" dirty="0"/>
              <a:t>to separate or leave). </a:t>
            </a:r>
            <a:endParaRPr lang="en-US" dirty="0" smtClean="0"/>
          </a:p>
          <a:p>
            <a:r>
              <a:rPr lang="en-US" dirty="0" smtClean="0"/>
              <a:t>We </a:t>
            </a:r>
            <a:r>
              <a:rPr lang="en-US" dirty="0"/>
              <a:t>need to start and practice at the Shu </a:t>
            </a:r>
            <a:r>
              <a:rPr lang="en-US" dirty="0" smtClean="0"/>
              <a:t>level before </a:t>
            </a:r>
            <a:r>
              <a:rPr lang="en-US" dirty="0"/>
              <a:t>we are ready to move to the Ha level to tailor the process or the </a:t>
            </a:r>
            <a:r>
              <a:rPr lang="en-US" dirty="0" err="1" smtClean="0"/>
              <a:t>Ri</a:t>
            </a:r>
            <a:r>
              <a:rPr lang="en-US" dirty="0" smtClean="0"/>
              <a:t> level </a:t>
            </a:r>
            <a:r>
              <a:rPr lang="en-US" dirty="0"/>
              <a:t>to invent a new custom process.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269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TAILORING RECOMMENDATIONS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733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BEWARE OF TAKING THINGS AWAY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Many of the agile practices act as self-supporting pairs. </a:t>
            </a:r>
            <a:endParaRPr lang="en-US" dirty="0" smtClean="0"/>
          </a:p>
          <a:p>
            <a:r>
              <a:rPr lang="en-US" dirty="0" smtClean="0"/>
              <a:t>For </a:t>
            </a:r>
            <a:r>
              <a:rPr lang="en-US" dirty="0"/>
              <a:t>instance</a:t>
            </a:r>
            <a:r>
              <a:rPr lang="en-US" dirty="0" smtClean="0"/>
              <a:t>, colocation </a:t>
            </a:r>
            <a:r>
              <a:rPr lang="en-US" dirty="0"/>
              <a:t>and frequent business conversations allow for </a:t>
            </a:r>
            <a:r>
              <a:rPr lang="en-US" dirty="0" smtClean="0"/>
              <a:t>lightweight requirements </a:t>
            </a:r>
            <a:r>
              <a:rPr lang="en-US" dirty="0"/>
              <a:t>since gaps in understanding can be filled quickly. </a:t>
            </a:r>
            <a:endParaRPr lang="en-US" dirty="0" smtClean="0"/>
          </a:p>
          <a:p>
            <a:r>
              <a:rPr lang="en-US" dirty="0" smtClean="0"/>
              <a:t>Likewise</a:t>
            </a:r>
            <a:r>
              <a:rPr lang="en-US" dirty="0"/>
              <a:t>, </a:t>
            </a:r>
            <a:r>
              <a:rPr lang="en-US" dirty="0" smtClean="0"/>
              <a:t>XP's ruthless </a:t>
            </a:r>
            <a:r>
              <a:rPr lang="en-US" dirty="0"/>
              <a:t>testing allows for courageous refactoring as one practice supports </a:t>
            </a:r>
            <a:r>
              <a:rPr lang="en-US" dirty="0" smtClean="0"/>
              <a:t>the other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Removing </a:t>
            </a:r>
            <a:r>
              <a:rPr lang="en-US" dirty="0"/>
              <a:t>something without understanding or addressing </a:t>
            </a:r>
            <a:r>
              <a:rPr lang="en-US" dirty="0" smtClean="0"/>
              <a:t>its counterbalanced </a:t>
            </a:r>
            <a:r>
              <a:rPr lang="en-US" dirty="0"/>
              <a:t>practice will likely create more problems than it solves.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151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USE THE TAILORING GUIDELINES TABLE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3151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Very large project </a:t>
            </a:r>
            <a:r>
              <a:rPr lang="en-US" dirty="0" smtClean="0"/>
              <a:t>teams [1/2]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Restructure large projects as multiple smaller projects. </a:t>
            </a:r>
            <a:endParaRPr lang="en-US" dirty="0" smtClean="0"/>
          </a:p>
          <a:p>
            <a:r>
              <a:rPr lang="en-US" dirty="0" smtClean="0"/>
              <a:t>Try a technology trial project first and then an implementation project</a:t>
            </a:r>
            <a:r>
              <a:rPr lang="en-US" dirty="0"/>
              <a:t>.</a:t>
            </a:r>
          </a:p>
          <a:p>
            <a:r>
              <a:rPr lang="en-US" dirty="0"/>
              <a:t>Consider more frequent releases of fewer features each</a:t>
            </a:r>
            <a:r>
              <a:rPr lang="en-US" dirty="0" smtClean="0"/>
              <a:t>, which </a:t>
            </a:r>
            <a:r>
              <a:rPr lang="en-US" dirty="0"/>
              <a:t>allows for the creation of smaller project teams.</a:t>
            </a:r>
          </a:p>
          <a:p>
            <a:r>
              <a:rPr lang="en-US" dirty="0"/>
              <a:t>Consider reducing the team down to its critical </a:t>
            </a:r>
            <a:r>
              <a:rPr lang="en-US" dirty="0" smtClean="0"/>
              <a:t>core members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Often </a:t>
            </a:r>
            <a:r>
              <a:rPr lang="en-US" dirty="0"/>
              <a:t>too many people hinder a process, not </a:t>
            </a:r>
            <a:r>
              <a:rPr lang="en-US" dirty="0" smtClean="0"/>
              <a:t>help it</a:t>
            </a:r>
            <a:r>
              <a:rPr lang="en-US" dirty="0"/>
              <a:t>. 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621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Very large project </a:t>
            </a:r>
            <a:r>
              <a:rPr lang="en-US" dirty="0" smtClean="0"/>
              <a:t>teams [2/2]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Reducing </a:t>
            </a:r>
            <a:r>
              <a:rPr lang="en-US" dirty="0"/>
              <a:t>a team size can reduce churn as well as costs.</a:t>
            </a:r>
          </a:p>
          <a:p>
            <a:r>
              <a:rPr lang="en-US" dirty="0"/>
              <a:t>Break large teams into multiple smaller teams and </a:t>
            </a:r>
            <a:r>
              <a:rPr lang="en-US" dirty="0" smtClean="0"/>
              <a:t>use program </a:t>
            </a:r>
            <a:r>
              <a:rPr lang="en-US" dirty="0"/>
              <a:t>management to synchronize and coordinate.</a:t>
            </a:r>
          </a:p>
          <a:p>
            <a:r>
              <a:rPr lang="en-US" dirty="0" smtClean="0"/>
              <a:t>Use </a:t>
            </a:r>
            <a:r>
              <a:rPr lang="en-US" dirty="0"/>
              <a:t>agile and lean program management to organize </a:t>
            </a:r>
            <a:r>
              <a:rPr lang="en-US" dirty="0" smtClean="0"/>
              <a:t>the larger </a:t>
            </a:r>
            <a:r>
              <a:rPr lang="en-US" dirty="0"/>
              <a:t>effort.</a:t>
            </a:r>
          </a:p>
          <a:p>
            <a:r>
              <a:rPr lang="en-US" dirty="0"/>
              <a:t>Consider a scaled agile or lean framework such as DA</a:t>
            </a:r>
            <a:r>
              <a:rPr lang="en-US" dirty="0" smtClean="0"/>
              <a:t>, </a:t>
            </a:r>
            <a:r>
              <a:rPr lang="en-US" dirty="0" err="1" smtClean="0"/>
              <a:t>SAFe</a:t>
            </a:r>
            <a:r>
              <a:rPr lang="en-US" dirty="0"/>
              <a:t>®, or </a:t>
            </a:r>
            <a:r>
              <a:rPr lang="en-US" dirty="0" err="1"/>
              <a:t>LeSS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Each </a:t>
            </a:r>
            <a:r>
              <a:rPr lang="en-US" dirty="0"/>
              <a:t>offers some useful ideas, and </a:t>
            </a:r>
            <a:r>
              <a:rPr lang="en-US" dirty="0" smtClean="0"/>
              <a:t>each carries </a:t>
            </a:r>
            <a:r>
              <a:rPr lang="en-US" dirty="0"/>
              <a:t>implementation risks and process weight/cost.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624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Dispersed </a:t>
            </a:r>
            <a:r>
              <a:rPr lang="en-US" dirty="0" smtClean="0"/>
              <a:t>teams [1/2]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Many projects have (some) dispersed team members. </a:t>
            </a:r>
            <a:endParaRPr lang="en-US" dirty="0" smtClean="0"/>
          </a:p>
          <a:p>
            <a:r>
              <a:rPr lang="en-US" dirty="0" smtClean="0"/>
              <a:t>Tools like </a:t>
            </a:r>
            <a:r>
              <a:rPr lang="en-US" dirty="0"/>
              <a:t>instant messaging, video conferencing, and </a:t>
            </a:r>
            <a:r>
              <a:rPr lang="en-US" dirty="0" smtClean="0"/>
              <a:t>electronic team </a:t>
            </a:r>
            <a:r>
              <a:rPr lang="en-US" dirty="0"/>
              <a:t>boards help bridge many of the communication gaps.</a:t>
            </a:r>
          </a:p>
          <a:p>
            <a:r>
              <a:rPr lang="en-US" dirty="0"/>
              <a:t>When teams are likely to remain stable, set up </a:t>
            </a:r>
            <a:r>
              <a:rPr lang="en-US" dirty="0" smtClean="0"/>
              <a:t>face-to-face meetings </a:t>
            </a:r>
            <a:r>
              <a:rPr lang="en-US" dirty="0"/>
              <a:t>as soon as possible to make future </a:t>
            </a:r>
            <a:r>
              <a:rPr lang="en-US" dirty="0" smtClean="0"/>
              <a:t>remote conversations </a:t>
            </a:r>
            <a:r>
              <a:rPr lang="en-US" dirty="0"/>
              <a:t>more effective. </a:t>
            </a:r>
            <a:endParaRPr lang="en-US" dirty="0" smtClean="0"/>
          </a:p>
          <a:p>
            <a:r>
              <a:rPr lang="en-US" dirty="0" smtClean="0"/>
              <a:t>People </a:t>
            </a:r>
            <a:r>
              <a:rPr lang="en-US" dirty="0"/>
              <a:t>who have met </a:t>
            </a:r>
            <a:r>
              <a:rPr lang="en-US" dirty="0" smtClean="0"/>
              <a:t>face-to-face are </a:t>
            </a:r>
            <a:r>
              <a:rPr lang="en-US" dirty="0"/>
              <a:t>more likely to enter unfiltered debate because </a:t>
            </a:r>
            <a:r>
              <a:rPr lang="en-US" dirty="0" smtClean="0"/>
              <a:t>of higher </a:t>
            </a:r>
            <a:r>
              <a:rPr lang="en-US" dirty="0"/>
              <a:t>trust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35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5255280" y="4332600"/>
              <a:ext cx="1080" cy="1260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250240" y="4329360"/>
                <a:ext cx="10440" cy="20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3873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Dispersed </a:t>
            </a:r>
            <a:r>
              <a:rPr lang="en-US" dirty="0" smtClean="0"/>
              <a:t>teams [2/2]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When </a:t>
            </a:r>
            <a:r>
              <a:rPr lang="en-US" dirty="0"/>
              <a:t>conducting meetings with remote participants </a:t>
            </a:r>
            <a:r>
              <a:rPr lang="en-US" dirty="0" smtClean="0"/>
              <a:t>where there </a:t>
            </a:r>
            <a:r>
              <a:rPr lang="en-US" dirty="0"/>
              <a:t>is a loss of facial and body-language cues, </a:t>
            </a:r>
            <a:r>
              <a:rPr lang="en-US" dirty="0" smtClean="0"/>
              <a:t>consider round-robin </a:t>
            </a:r>
            <a:r>
              <a:rPr lang="en-US" dirty="0"/>
              <a:t>check-ins to ensure participation and </a:t>
            </a:r>
            <a:r>
              <a:rPr lang="en-US" dirty="0" smtClean="0"/>
              <a:t>check consensus </a:t>
            </a:r>
            <a:r>
              <a:rPr lang="en-US" dirty="0"/>
              <a:t>for decisions.</a:t>
            </a:r>
          </a:p>
          <a:p>
            <a:r>
              <a:rPr lang="en-US" dirty="0"/>
              <a:t>Also, consider the use of iteration-based agile approaches.</a:t>
            </a:r>
          </a:p>
          <a:p>
            <a:r>
              <a:rPr lang="en-US" dirty="0"/>
              <a:t>When team members are many time zones apart, </a:t>
            </a:r>
            <a:r>
              <a:rPr lang="en-US" dirty="0" smtClean="0"/>
              <a:t>consider using </a:t>
            </a:r>
            <a:r>
              <a:rPr lang="en-US" dirty="0"/>
              <a:t>whole-project interactions less frequently, </a:t>
            </a:r>
            <a:r>
              <a:rPr lang="en-US" dirty="0" smtClean="0"/>
              <a:t>while encouraging </a:t>
            </a:r>
            <a:r>
              <a:rPr lang="en-US" dirty="0"/>
              <a:t>more personal meetings (two or three people </a:t>
            </a:r>
            <a:r>
              <a:rPr lang="en-US" dirty="0" smtClean="0"/>
              <a:t>at a </a:t>
            </a:r>
            <a:r>
              <a:rPr lang="en-US" dirty="0"/>
              <a:t>time) more frequently.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422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US" sz="2000" b="1" dirty="0"/>
              <a:t>Some safety critical products </a:t>
            </a:r>
            <a:r>
              <a:rPr lang="en-US" sz="2000" b="1" dirty="0" smtClean="0"/>
              <a:t>may require </a:t>
            </a:r>
            <a:r>
              <a:rPr lang="en-US" sz="2000" b="1" dirty="0"/>
              <a:t>additional documentation </a:t>
            </a:r>
            <a:r>
              <a:rPr lang="en-US" sz="2000" b="1" dirty="0" smtClean="0"/>
              <a:t>and conformance </a:t>
            </a:r>
            <a:r>
              <a:rPr lang="en-US" sz="2000" b="1" dirty="0"/>
              <a:t>checks beyond </a:t>
            </a:r>
            <a:r>
              <a:rPr lang="en-US" sz="2000" b="1" dirty="0" smtClean="0"/>
              <a:t>what agile </a:t>
            </a:r>
            <a:r>
              <a:rPr lang="en-US" sz="2000" b="1" dirty="0"/>
              <a:t>processes suggest </a:t>
            </a:r>
            <a:r>
              <a:rPr lang="en-US" sz="2000" b="1" dirty="0" smtClean="0"/>
              <a:t>out-of- the-box [1/2]</a:t>
            </a:r>
            <a:endParaRPr lang="en-US" sz="2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Agile approaches can still be used in these environments</a:t>
            </a:r>
            <a:r>
              <a:rPr lang="en-US" dirty="0" smtClean="0"/>
              <a:t>, but </a:t>
            </a:r>
            <a:r>
              <a:rPr lang="en-US" dirty="0"/>
              <a:t>they need to have the appropriate additional layers </a:t>
            </a:r>
            <a:r>
              <a:rPr lang="en-US" dirty="0" smtClean="0"/>
              <a:t>of conformance </a:t>
            </a:r>
            <a:r>
              <a:rPr lang="en-US" dirty="0"/>
              <a:t>review, documentation, and certification </a:t>
            </a:r>
            <a:r>
              <a:rPr lang="en-US" dirty="0" smtClean="0"/>
              <a:t>that is </a:t>
            </a:r>
            <a:r>
              <a:rPr lang="en-US" dirty="0"/>
              <a:t>required by the domain. </a:t>
            </a:r>
            <a:endParaRPr lang="en-US" dirty="0" smtClean="0"/>
          </a:p>
          <a:p>
            <a:r>
              <a:rPr lang="en-US" dirty="0" smtClean="0"/>
              <a:t>In </a:t>
            </a:r>
            <a:r>
              <a:rPr lang="en-US" dirty="0"/>
              <a:t>that case, documentation </a:t>
            </a:r>
            <a:r>
              <a:rPr lang="en-US" dirty="0" smtClean="0"/>
              <a:t>could be </a:t>
            </a:r>
            <a:r>
              <a:rPr lang="en-US" dirty="0"/>
              <a:t>part of what the team delivers along with </a:t>
            </a:r>
            <a:r>
              <a:rPr lang="en-US" dirty="0" smtClean="0"/>
              <a:t>finished features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Features </a:t>
            </a:r>
            <a:r>
              <a:rPr lang="en-US" dirty="0"/>
              <a:t>may not be done until the </a:t>
            </a:r>
            <a:r>
              <a:rPr lang="en-US" dirty="0" smtClean="0"/>
              <a:t>documentation is </a:t>
            </a:r>
            <a:r>
              <a:rPr lang="en-US" dirty="0"/>
              <a:t>completed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999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US" sz="2000" b="1" dirty="0"/>
              <a:t>Some safety critical products </a:t>
            </a:r>
            <a:r>
              <a:rPr lang="en-US" sz="2000" b="1" dirty="0" smtClean="0"/>
              <a:t>may require </a:t>
            </a:r>
            <a:r>
              <a:rPr lang="en-US" sz="2000" b="1" dirty="0"/>
              <a:t>additional documentation </a:t>
            </a:r>
            <a:r>
              <a:rPr lang="en-US" sz="2000" b="1" dirty="0" smtClean="0"/>
              <a:t>and conformance </a:t>
            </a:r>
            <a:r>
              <a:rPr lang="en-US" sz="2000" b="1" dirty="0"/>
              <a:t>checks beyond </a:t>
            </a:r>
            <a:r>
              <a:rPr lang="en-US" sz="2000" b="1" dirty="0" smtClean="0"/>
              <a:t>what agile </a:t>
            </a:r>
            <a:r>
              <a:rPr lang="en-US" sz="2000" b="1" dirty="0"/>
              <a:t>processes suggest </a:t>
            </a:r>
            <a:r>
              <a:rPr lang="en-US" sz="2000" b="1" dirty="0" smtClean="0"/>
              <a:t>out-of- the-box [2/2]</a:t>
            </a:r>
            <a:endParaRPr lang="en-US" sz="2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Consider </a:t>
            </a:r>
            <a:r>
              <a:rPr lang="en-US" dirty="0"/>
              <a:t>using a hybrid approach (multiple </a:t>
            </a:r>
            <a:r>
              <a:rPr lang="en-US" dirty="0" smtClean="0"/>
              <a:t>agile approaches</a:t>
            </a:r>
            <a:r>
              <a:rPr lang="en-US" dirty="0"/>
              <a:t>) to get the benefits of improved </a:t>
            </a:r>
            <a:r>
              <a:rPr lang="en-US" dirty="0" smtClean="0"/>
              <a:t>collaboration and </a:t>
            </a:r>
            <a:r>
              <a:rPr lang="en-US" dirty="0"/>
              <a:t>communication brought by agile with the added </a:t>
            </a:r>
            <a:r>
              <a:rPr lang="en-US" dirty="0" smtClean="0"/>
              <a:t>rigor required </a:t>
            </a:r>
            <a:r>
              <a:rPr lang="en-US" dirty="0"/>
              <a:t>by the product environment. </a:t>
            </a:r>
            <a:endParaRPr lang="en-US" dirty="0" smtClean="0"/>
          </a:p>
          <a:p>
            <a:r>
              <a:rPr lang="en-US" dirty="0" smtClean="0"/>
              <a:t>Aircraft </a:t>
            </a:r>
            <a:r>
              <a:rPr lang="en-US" dirty="0"/>
              <a:t>flight </a:t>
            </a:r>
            <a:r>
              <a:rPr lang="en-US" dirty="0" smtClean="0"/>
              <a:t>system developers </a:t>
            </a:r>
            <a:r>
              <a:rPr lang="en-US" dirty="0"/>
              <a:t>and drug companies use agile </a:t>
            </a:r>
            <a:r>
              <a:rPr lang="en-US" dirty="0" smtClean="0"/>
              <a:t>approaches coupled </a:t>
            </a:r>
            <a:r>
              <a:rPr lang="en-US" dirty="0"/>
              <a:t>with their own additional processes to leverage </a:t>
            </a:r>
            <a:r>
              <a:rPr lang="en-US" dirty="0" smtClean="0"/>
              <a:t>the benefits </a:t>
            </a:r>
            <a:r>
              <a:rPr lang="en-US" dirty="0"/>
              <a:t>and retain appropriate controls.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35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Stable requirements and </a:t>
            </a:r>
            <a:r>
              <a:rPr lang="en-US" dirty="0" smtClean="0"/>
              <a:t>execution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Is agile really needed? If uncertainty in requirements is low</a:t>
            </a:r>
            <a:r>
              <a:rPr lang="en-US" dirty="0" smtClean="0"/>
              <a:t>, low </a:t>
            </a:r>
            <a:r>
              <a:rPr lang="en-US" dirty="0"/>
              <a:t>rates of change, or minimal execution risk, the full </a:t>
            </a:r>
            <a:r>
              <a:rPr lang="en-US" dirty="0" smtClean="0"/>
              <a:t>suite of </a:t>
            </a:r>
            <a:r>
              <a:rPr lang="en-US" dirty="0"/>
              <a:t>agile approaches may not be needed. </a:t>
            </a:r>
            <a:endParaRPr lang="en-US" dirty="0" smtClean="0"/>
          </a:p>
          <a:p>
            <a:r>
              <a:rPr lang="en-US" dirty="0" smtClean="0"/>
              <a:t>While </a:t>
            </a:r>
            <a:r>
              <a:rPr lang="en-US" dirty="0"/>
              <a:t>any </a:t>
            </a:r>
            <a:r>
              <a:rPr lang="en-US" dirty="0" smtClean="0"/>
              <a:t>project benefits </a:t>
            </a:r>
            <a:r>
              <a:rPr lang="en-US" dirty="0"/>
              <a:t>from increased collaboration and transparency</a:t>
            </a:r>
            <a:r>
              <a:rPr lang="en-US" dirty="0" smtClean="0"/>
              <a:t>; some </a:t>
            </a:r>
            <a:r>
              <a:rPr lang="en-US" dirty="0"/>
              <a:t>of the iterative build and review cycles might </a:t>
            </a:r>
            <a:r>
              <a:rPr lang="en-US" dirty="0" smtClean="0"/>
              <a:t>be overkill</a:t>
            </a:r>
            <a:r>
              <a:rPr lang="en-US" dirty="0"/>
              <a:t>.</a:t>
            </a:r>
          </a:p>
          <a:p>
            <a:r>
              <a:rPr lang="en-US" dirty="0"/>
              <a:t>If build/feedback cycles do not routinely uncover or </a:t>
            </a:r>
            <a:r>
              <a:rPr lang="en-US" dirty="0" smtClean="0"/>
              <a:t>refine requirements</a:t>
            </a:r>
            <a:r>
              <a:rPr lang="en-US" dirty="0"/>
              <a:t>, consider extending their durations </a:t>
            </a:r>
            <a:r>
              <a:rPr lang="en-US" dirty="0" smtClean="0"/>
              <a:t>to minimize </a:t>
            </a:r>
            <a:r>
              <a:rPr lang="en-US" dirty="0"/>
              <a:t>the cost impact of review time.</a:t>
            </a:r>
          </a:p>
          <a:p>
            <a:r>
              <a:rPr lang="en-US" dirty="0" smtClean="0"/>
              <a:t>If </a:t>
            </a:r>
            <a:r>
              <a:rPr lang="en-US" dirty="0"/>
              <a:t>the project has high rates of change during design </a:t>
            </a:r>
            <a:r>
              <a:rPr lang="en-US" dirty="0" smtClean="0"/>
              <a:t>and development</a:t>
            </a:r>
            <a:r>
              <a:rPr lang="en-US" dirty="0"/>
              <a:t>, but rolling it out to customers is a defined </a:t>
            </a:r>
            <a:r>
              <a:rPr lang="en-US" dirty="0" smtClean="0"/>
              <a:t>and repeatable </a:t>
            </a:r>
            <a:r>
              <a:rPr lang="en-US" dirty="0"/>
              <a:t>process, hybrid approaches that use </a:t>
            </a:r>
            <a:r>
              <a:rPr lang="en-US" dirty="0" smtClean="0"/>
              <a:t>the appropriate </a:t>
            </a:r>
            <a:r>
              <a:rPr lang="en-US" dirty="0"/>
              <a:t>life cycle model for each project phase </a:t>
            </a:r>
            <a:r>
              <a:rPr lang="en-US" dirty="0" smtClean="0"/>
              <a:t>may make </a:t>
            </a:r>
            <a:r>
              <a:rPr lang="en-US" dirty="0"/>
              <a:t>more sense.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575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Teams are in functional silos </a:t>
            </a:r>
            <a:r>
              <a:rPr lang="en-US" dirty="0" smtClean="0"/>
              <a:t>inside functional </a:t>
            </a:r>
            <a:r>
              <a:rPr lang="en-US" dirty="0"/>
              <a:t>organizations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Agile is built on the idea of cross-functional teams.</a:t>
            </a:r>
          </a:p>
          <a:p>
            <a:r>
              <a:rPr lang="en-US" dirty="0"/>
              <a:t>Consider asking people to create cross-functional </a:t>
            </a:r>
            <a:r>
              <a:rPr lang="en-US" dirty="0" smtClean="0"/>
              <a:t>teams themselves</a:t>
            </a:r>
            <a:r>
              <a:rPr lang="en-US" dirty="0"/>
              <a:t>, without management involvement and see </a:t>
            </a:r>
            <a:r>
              <a:rPr lang="en-US" dirty="0" smtClean="0"/>
              <a:t>what happens</a:t>
            </a:r>
            <a:r>
              <a:rPr lang="en-US" dirty="0"/>
              <a:t>.</a:t>
            </a:r>
          </a:p>
          <a:p>
            <a:r>
              <a:rPr lang="en-US" dirty="0"/>
              <a:t>If the compensation system is organized to recognize </a:t>
            </a:r>
            <a:r>
              <a:rPr lang="en-US" dirty="0" smtClean="0"/>
              <a:t>and reward </a:t>
            </a:r>
            <a:r>
              <a:rPr lang="en-US" dirty="0"/>
              <a:t>functional areas, consider changing that first. </a:t>
            </a:r>
            <a:endParaRPr lang="en-US" dirty="0" smtClean="0"/>
          </a:p>
          <a:p>
            <a:r>
              <a:rPr lang="en-US" dirty="0" smtClean="0"/>
              <a:t>People might </a:t>
            </a:r>
            <a:r>
              <a:rPr lang="en-US" dirty="0"/>
              <a:t>not act in the interest of the product or the team </a:t>
            </a:r>
            <a:r>
              <a:rPr lang="en-US" dirty="0" smtClean="0"/>
              <a:t>until it </a:t>
            </a:r>
            <a:r>
              <a:rPr lang="en-US" dirty="0"/>
              <a:t>affects their compensation in some way.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82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Transparency can cause fear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Agile creates a culture of transparency: people show </a:t>
            </a:r>
            <a:r>
              <a:rPr lang="en-US" dirty="0" smtClean="0"/>
              <a:t>and share </a:t>
            </a:r>
            <a:r>
              <a:rPr lang="en-US" dirty="0"/>
              <a:t>their work throughout development.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sharing </a:t>
            </a:r>
            <a:r>
              <a:rPr lang="en-US" dirty="0" smtClean="0"/>
              <a:t>of interim </a:t>
            </a:r>
            <a:r>
              <a:rPr lang="en-US" dirty="0"/>
              <a:t>deliverables and being open and honest </a:t>
            </a:r>
            <a:r>
              <a:rPr lang="en-US" dirty="0" smtClean="0"/>
              <a:t>about successes</a:t>
            </a:r>
            <a:r>
              <a:rPr lang="en-US" dirty="0"/>
              <a:t>, failures, and current state is transparency.</a:t>
            </a:r>
          </a:p>
          <a:p>
            <a:r>
              <a:rPr lang="en-US" dirty="0"/>
              <a:t>Transparency requires courage.</a:t>
            </a:r>
          </a:p>
          <a:p>
            <a:r>
              <a:rPr lang="en-US" dirty="0"/>
              <a:t>Lead by example and demonstrate transparency in </a:t>
            </a:r>
            <a:r>
              <a:rPr lang="en-US" dirty="0" smtClean="0"/>
              <a:t>decision making processes by using a status board or whiteboard.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908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Many of the team members have little</a:t>
            </a:r>
            <a:br>
              <a:rPr lang="en-US" dirty="0"/>
            </a:br>
            <a:r>
              <a:rPr lang="en-US" dirty="0"/>
              <a:t>technical domain </a:t>
            </a:r>
            <a:r>
              <a:rPr lang="en-US" dirty="0" smtClean="0"/>
              <a:t>knowledge [1/2]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Agile approaches encourage and make use of </a:t>
            </a:r>
            <a:r>
              <a:rPr lang="en-US" dirty="0" smtClean="0"/>
              <a:t>self-directing teams </a:t>
            </a:r>
            <a:r>
              <a:rPr lang="en-US" dirty="0"/>
              <a:t>to make local decisions about work items, such </a:t>
            </a:r>
            <a:r>
              <a:rPr lang="en-US" dirty="0" smtClean="0"/>
              <a:t>as task </a:t>
            </a:r>
            <a:r>
              <a:rPr lang="en-US" dirty="0"/>
              <a:t>sequencing and which approach to use when solving </a:t>
            </a:r>
            <a:r>
              <a:rPr lang="en-US" dirty="0" smtClean="0"/>
              <a:t>a problem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When </a:t>
            </a:r>
            <a:r>
              <a:rPr lang="en-US" dirty="0"/>
              <a:t>the majority of team members </a:t>
            </a:r>
            <a:r>
              <a:rPr lang="en-US" dirty="0" smtClean="0"/>
              <a:t>are inexperienced</a:t>
            </a:r>
            <a:r>
              <a:rPr lang="en-US" dirty="0"/>
              <a:t>, consensus-based approaches may lead </a:t>
            </a:r>
            <a:r>
              <a:rPr lang="en-US" dirty="0" smtClean="0"/>
              <a:t>to problems </a:t>
            </a:r>
            <a:r>
              <a:rPr lang="en-US" dirty="0"/>
              <a:t>and rework. </a:t>
            </a:r>
            <a:endParaRPr lang="en-US" dirty="0" smtClean="0"/>
          </a:p>
          <a:p>
            <a:r>
              <a:rPr lang="en-US" dirty="0" smtClean="0"/>
              <a:t>So</a:t>
            </a:r>
            <a:r>
              <a:rPr lang="en-US" dirty="0"/>
              <a:t>, for these teams, additional </a:t>
            </a:r>
            <a:r>
              <a:rPr lang="en-US" dirty="0" smtClean="0"/>
              <a:t>help “</a:t>
            </a:r>
            <a:r>
              <a:rPr lang="en-US" dirty="0"/>
              <a:t>assigning” and “directing” may be necessary until the </a:t>
            </a:r>
            <a:r>
              <a:rPr lang="en-US" dirty="0" smtClean="0"/>
              <a:t>team gains </a:t>
            </a:r>
            <a:r>
              <a:rPr lang="en-US" dirty="0"/>
              <a:t>the necessary skills. 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661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Many of the team members have little</a:t>
            </a:r>
            <a:br>
              <a:rPr lang="en-US" dirty="0"/>
            </a:br>
            <a:r>
              <a:rPr lang="en-US" dirty="0"/>
              <a:t>technical domain </a:t>
            </a:r>
            <a:r>
              <a:rPr lang="en-US" dirty="0" smtClean="0"/>
              <a:t>knowledge [2/2]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 </a:t>
            </a:r>
            <a:r>
              <a:rPr lang="en-US" dirty="0"/>
              <a:t>other words, do not </a:t>
            </a:r>
            <a:r>
              <a:rPr lang="en-US" dirty="0" smtClean="0"/>
              <a:t>just declare </a:t>
            </a:r>
            <a:r>
              <a:rPr lang="en-US" dirty="0"/>
              <a:t>that agile will be used and let </a:t>
            </a:r>
            <a:r>
              <a:rPr lang="en-US" dirty="0" smtClean="0"/>
              <a:t>an inexperienced team try </a:t>
            </a:r>
            <a:r>
              <a:rPr lang="en-US" dirty="0"/>
              <a:t>to figure everything out because they are </a:t>
            </a:r>
            <a:r>
              <a:rPr lang="en-US" dirty="0" smtClean="0"/>
              <a:t>empowered and </a:t>
            </a:r>
            <a:r>
              <a:rPr lang="en-US" dirty="0"/>
              <a:t>self-directing. </a:t>
            </a:r>
            <a:endParaRPr lang="en-US" dirty="0" smtClean="0"/>
          </a:p>
          <a:p>
            <a:r>
              <a:rPr lang="en-US" dirty="0" smtClean="0"/>
              <a:t>Consider </a:t>
            </a:r>
            <a:r>
              <a:rPr lang="en-US" dirty="0"/>
              <a:t>building centers </a:t>
            </a:r>
            <a:r>
              <a:rPr lang="en-US" dirty="0" smtClean="0"/>
              <a:t>of competencies </a:t>
            </a:r>
            <a:r>
              <a:rPr lang="en-US" dirty="0"/>
              <a:t>to help provide guidance and build </a:t>
            </a:r>
            <a:r>
              <a:rPr lang="en-US" dirty="0" smtClean="0"/>
              <a:t>domain knowledge</a:t>
            </a:r>
            <a:r>
              <a:rPr lang="en-US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96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Lack of executive buy-in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When executive buy-in is missing, teams will encounter </a:t>
            </a:r>
            <a:r>
              <a:rPr lang="en-US" dirty="0" smtClean="0"/>
              <a:t>a clash </a:t>
            </a:r>
            <a:r>
              <a:rPr lang="en-US" dirty="0"/>
              <a:t>between the agile mindset and approaches and </a:t>
            </a:r>
            <a:r>
              <a:rPr lang="en-US" dirty="0" smtClean="0"/>
              <a:t>the more </a:t>
            </a:r>
            <a:r>
              <a:rPr lang="en-US" dirty="0"/>
              <a:t>predictive mindset and approaches.</a:t>
            </a:r>
          </a:p>
          <a:p>
            <a:r>
              <a:rPr lang="en-US" dirty="0"/>
              <a:t>Find common ground, areas for improvement based on </a:t>
            </a:r>
            <a:r>
              <a:rPr lang="en-US" dirty="0" smtClean="0"/>
              <a:t>the organization's </a:t>
            </a:r>
            <a:r>
              <a:rPr lang="en-US" dirty="0"/>
              <a:t>needs, and then use experiments </a:t>
            </a:r>
            <a:r>
              <a:rPr lang="en-US" dirty="0" smtClean="0"/>
              <a:t>and retrospectives </a:t>
            </a:r>
            <a:r>
              <a:rPr lang="en-US" dirty="0"/>
              <a:t>to progress.</a:t>
            </a:r>
          </a:p>
          <a:p>
            <a:r>
              <a:rPr lang="en-US" dirty="0"/>
              <a:t>Consider education/training for executives. </a:t>
            </a:r>
            <a:endParaRPr lang="en-US" dirty="0" smtClean="0"/>
          </a:p>
          <a:p>
            <a:r>
              <a:rPr lang="en-US" dirty="0" smtClean="0"/>
              <a:t>Consider explaining </a:t>
            </a:r>
            <a:r>
              <a:rPr lang="en-US" dirty="0"/>
              <a:t>agile in terms of lean thinking: short cycles</a:t>
            </a:r>
            <a:r>
              <a:rPr lang="en-US" dirty="0" smtClean="0"/>
              <a:t>, small </a:t>
            </a:r>
            <a:r>
              <a:rPr lang="en-US" dirty="0"/>
              <a:t>batch sizes, frequent reviews, and retrospectives </a:t>
            </a:r>
            <a:r>
              <a:rPr lang="en-US" dirty="0" smtClean="0"/>
              <a:t>with small </a:t>
            </a:r>
            <a:r>
              <a:rPr lang="en-US" dirty="0"/>
              <a:t>improvements.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097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Agile terms and language do not fit the</a:t>
            </a:r>
            <a:br>
              <a:rPr lang="en-US" dirty="0"/>
            </a:br>
            <a:r>
              <a:rPr lang="en-US" dirty="0"/>
              <a:t>organizational culture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Modify the terms so people will understand and agree to </a:t>
            </a:r>
            <a:r>
              <a:rPr lang="en-US" dirty="0" smtClean="0"/>
              <a:t>the activities</a:t>
            </a:r>
            <a:r>
              <a:rPr lang="en-US" dirty="0"/>
              <a:t>, if not the agile language. </a:t>
            </a:r>
            <a:endParaRPr lang="en-US" dirty="0" smtClean="0"/>
          </a:p>
          <a:p>
            <a:r>
              <a:rPr lang="en-US" dirty="0" smtClean="0"/>
              <a:t>Be </a:t>
            </a:r>
            <a:r>
              <a:rPr lang="en-US" dirty="0"/>
              <a:t>specific about what </a:t>
            </a:r>
            <a:r>
              <a:rPr lang="en-US" dirty="0" smtClean="0"/>
              <a:t>each term </a:t>
            </a:r>
            <a:r>
              <a:rPr lang="en-US" dirty="0"/>
              <a:t>means.</a:t>
            </a:r>
          </a:p>
          <a:p>
            <a:r>
              <a:rPr lang="en-US" dirty="0"/>
              <a:t>For example, If the organization finds the word “game</a:t>
            </a:r>
            <a:r>
              <a:rPr lang="en-US" dirty="0" smtClean="0"/>
              <a:t>” unprofessional</a:t>
            </a:r>
            <a:r>
              <a:rPr lang="en-US" dirty="0"/>
              <a:t>, don't use terms such as “planning game.”</a:t>
            </a:r>
          </a:p>
          <a:p>
            <a:r>
              <a:rPr lang="en-US" dirty="0"/>
              <a:t>Instead, consider using the term “planning workshop.”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47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6608</TotalTime>
  <Words>2576</Words>
  <Application>Microsoft Office PowerPoint</Application>
  <PresentationFormat>Widescreen</PresentationFormat>
  <Paragraphs>307</Paragraphs>
  <Slides>45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45</vt:i4>
      </vt:variant>
    </vt:vector>
  </HeadingPairs>
  <TitlesOfParts>
    <vt:vector size="52" baseType="lpstr">
      <vt:lpstr>游ゴシック</vt:lpstr>
      <vt:lpstr>Arial</vt:lpstr>
      <vt:lpstr>Calibri</vt:lpstr>
      <vt:lpstr>Calibri Light</vt:lpstr>
      <vt:lpstr>Wingdings</vt:lpstr>
      <vt:lpstr>1_Office Theme</vt:lpstr>
      <vt:lpstr>Office Theme</vt:lpstr>
      <vt:lpstr> PMG 622 Agile Project Management LECTURE 08: ANNEX A3 OVERVIEW OF AGILE AND LEAN FRAMEWORKS [2/2] &amp; TAILORING</vt:lpstr>
      <vt:lpstr>Quality by design</vt:lpstr>
      <vt:lpstr>DYNAMIC SYSTEMS DEVELOPMENT METHOD</vt:lpstr>
      <vt:lpstr>DSDM</vt:lpstr>
      <vt:lpstr>Constraint-driven agility</vt:lpstr>
      <vt:lpstr>Dsdm principles</vt:lpstr>
      <vt:lpstr>AGILE UNIFIED PROCESS</vt:lpstr>
      <vt:lpstr>agileUP</vt:lpstr>
      <vt:lpstr>The Key Elements of the Agile Unified Process</vt:lpstr>
      <vt:lpstr>the relative sizes of the four phases of the Unified Process.</vt:lpstr>
      <vt:lpstr>PowerPoint Presentation</vt:lpstr>
      <vt:lpstr>SCALING FRAMEWORKS</vt:lpstr>
      <vt:lpstr>SCRUM OF SCRUMS</vt:lpstr>
      <vt:lpstr>SoS</vt:lpstr>
      <vt:lpstr>PowerPoint Presentation</vt:lpstr>
      <vt:lpstr>SCALED AGILE FRAMEWORK</vt:lpstr>
      <vt:lpstr>SAFe®</vt:lpstr>
      <vt:lpstr>SAFe® principles</vt:lpstr>
      <vt:lpstr>LARGE SCALE SCRUM (LeSS)</vt:lpstr>
      <vt:lpstr>LeSS</vt:lpstr>
      <vt:lpstr>Comparison of LeSS and Scrum</vt:lpstr>
      <vt:lpstr>ENTERPRISE SCRUM</vt:lpstr>
      <vt:lpstr>ENTERPRISE SCRUM</vt:lpstr>
      <vt:lpstr>DISCIPLINED AGILE (DA)</vt:lpstr>
      <vt:lpstr>DA</vt:lpstr>
      <vt:lpstr>DA principles</vt:lpstr>
      <vt:lpstr>APPENDIX X2 ATTRIBUTES THAT INFLUENCE TAILORING</vt:lpstr>
      <vt:lpstr>FIRST SOME CAUTIONS!!!!!!!!!!!!</vt:lpstr>
      <vt:lpstr>Shu-Ha-Ri</vt:lpstr>
      <vt:lpstr>TAILORING RECOMMENDATIONS</vt:lpstr>
      <vt:lpstr>BEWARE OF TAKING THINGS AWAY</vt:lpstr>
      <vt:lpstr>USE THE TAILORING GUIDELINES TABLE</vt:lpstr>
      <vt:lpstr>Very large project teams [1/2]</vt:lpstr>
      <vt:lpstr>Very large project teams [2/2]</vt:lpstr>
      <vt:lpstr>Dispersed teams [1/2]</vt:lpstr>
      <vt:lpstr>Dispersed teams [2/2]</vt:lpstr>
      <vt:lpstr>Some safety critical products may require additional documentation and conformance checks beyond what agile processes suggest out-of- the-box [1/2]</vt:lpstr>
      <vt:lpstr>Some safety critical products may require additional documentation and conformance checks beyond what agile processes suggest out-of- the-box [2/2]</vt:lpstr>
      <vt:lpstr>Stable requirements and execution process</vt:lpstr>
      <vt:lpstr>Teams are in functional silos inside functional organizations</vt:lpstr>
      <vt:lpstr>Transparency can cause fear</vt:lpstr>
      <vt:lpstr>Many of the team members have little technical domain knowledge [1/2]</vt:lpstr>
      <vt:lpstr>Many of the team members have little technical domain knowledge [2/2]</vt:lpstr>
      <vt:lpstr>Lack of executive buy-in</vt:lpstr>
      <vt:lpstr>Agile terms and language do not fit the organizational culture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Windows User</cp:lastModifiedBy>
  <cp:revision>773</cp:revision>
  <dcterms:created xsi:type="dcterms:W3CDTF">2020-10-15T07:04:09Z</dcterms:created>
  <dcterms:modified xsi:type="dcterms:W3CDTF">2021-10-11T02:24:21Z</dcterms:modified>
</cp:coreProperties>
</file>