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fntdata" ContentType="application/x-fontdata"/>
  <Default Extension="gif" ContentType="image/gif"/>
  <Default Extension="vml" ContentType="application/vnd.openxmlformats-officedocument.vmlDrawing"/>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3"/>
  </p:notesMasterIdLst>
  <p:sldIdLst>
    <p:sldId id="623" r:id="rId2"/>
    <p:sldId id="624" r:id="rId3"/>
    <p:sldId id="627" r:id="rId4"/>
    <p:sldId id="637" r:id="rId5"/>
    <p:sldId id="686" r:id="rId6"/>
    <p:sldId id="631" r:id="rId7"/>
    <p:sldId id="633" r:id="rId8"/>
    <p:sldId id="634" r:id="rId9"/>
    <p:sldId id="642" r:id="rId10"/>
    <p:sldId id="641" r:id="rId11"/>
    <p:sldId id="688" r:id="rId12"/>
    <p:sldId id="687" r:id="rId13"/>
    <p:sldId id="689" r:id="rId14"/>
    <p:sldId id="691" r:id="rId15"/>
    <p:sldId id="690" r:id="rId16"/>
    <p:sldId id="692" r:id="rId17"/>
    <p:sldId id="694" r:id="rId18"/>
    <p:sldId id="693" r:id="rId19"/>
    <p:sldId id="695" r:id="rId20"/>
    <p:sldId id="696" r:id="rId21"/>
    <p:sldId id="697" r:id="rId22"/>
    <p:sldId id="698" r:id="rId23"/>
    <p:sldId id="646" r:id="rId24"/>
    <p:sldId id="699" r:id="rId25"/>
    <p:sldId id="700" r:id="rId26"/>
    <p:sldId id="701" r:id="rId27"/>
    <p:sldId id="704" r:id="rId28"/>
    <p:sldId id="705" r:id="rId29"/>
    <p:sldId id="707" r:id="rId30"/>
    <p:sldId id="708" r:id="rId31"/>
    <p:sldId id="706" r:id="rId32"/>
    <p:sldId id="710" r:id="rId33"/>
    <p:sldId id="709" r:id="rId34"/>
    <p:sldId id="703" r:id="rId35"/>
    <p:sldId id="712" r:id="rId36"/>
    <p:sldId id="713" r:id="rId37"/>
    <p:sldId id="711" r:id="rId38"/>
    <p:sldId id="702" r:id="rId39"/>
    <p:sldId id="638" r:id="rId40"/>
    <p:sldId id="639" r:id="rId41"/>
    <p:sldId id="625" r:id="rId42"/>
  </p:sldIdLst>
  <p:sldSz cx="12192000" cy="6858000"/>
  <p:notesSz cx="6858000" cy="9144000"/>
  <p:embeddedFontLst>
    <p:embeddedFont>
      <p:font typeface="Calibri" panose="020F0502020204030204" pitchFamily="34" charset="0"/>
      <p:regular r:id="rId44"/>
      <p:bold r:id="rId45"/>
      <p:italic r:id="rId46"/>
      <p:boldItalic r:id="rId47"/>
    </p:embeddedFont>
    <p:embeddedFont>
      <p:font typeface="Alexandria ExtraBold" pitchFamily="2" charset="-78"/>
      <p:bold r:id="rId48"/>
    </p:embeddedFont>
    <p:embeddedFont>
      <p:font typeface="Calibri Light" panose="020F0302020204030204" pitchFamily="34" charset="0"/>
      <p:regular r:id="rId49"/>
      <p:italic r:id="rId50"/>
    </p:embeddedFont>
    <p:embeddedFont>
      <p:font typeface="Alexandria Black" pitchFamily="2" charset="-78"/>
      <p:bold r:id="rId51"/>
    </p:embeddedFont>
    <p:embeddedFont>
      <p:font typeface="Alexandria" pitchFamily="2" charset="-78"/>
      <p:regular r:id="rId52"/>
      <p:bold r:id="rId53"/>
    </p:embeddedFont>
    <p:embeddedFont>
      <p:font typeface="Alexandria SemiBold" pitchFamily="2" charset="-78"/>
      <p:bold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3"/>
            <p14:sldId id="624"/>
            <p14:sldId id="627"/>
            <p14:sldId id="637"/>
            <p14:sldId id="686"/>
            <p14:sldId id="631"/>
            <p14:sldId id="633"/>
            <p14:sldId id="634"/>
            <p14:sldId id="642"/>
            <p14:sldId id="641"/>
            <p14:sldId id="688"/>
            <p14:sldId id="687"/>
            <p14:sldId id="689"/>
            <p14:sldId id="691"/>
            <p14:sldId id="690"/>
            <p14:sldId id="692"/>
            <p14:sldId id="694"/>
            <p14:sldId id="693"/>
            <p14:sldId id="695"/>
            <p14:sldId id="696"/>
            <p14:sldId id="697"/>
            <p14:sldId id="698"/>
            <p14:sldId id="646"/>
            <p14:sldId id="699"/>
            <p14:sldId id="700"/>
            <p14:sldId id="701"/>
            <p14:sldId id="704"/>
            <p14:sldId id="705"/>
            <p14:sldId id="707"/>
            <p14:sldId id="708"/>
            <p14:sldId id="706"/>
            <p14:sldId id="710"/>
            <p14:sldId id="709"/>
            <p14:sldId id="703"/>
            <p14:sldId id="712"/>
            <p14:sldId id="713"/>
            <p14:sldId id="711"/>
            <p14:sldId id="702"/>
            <p14:sldId id="638"/>
            <p14:sldId id="639"/>
            <p14:sldId id="6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368A"/>
    <a:srgbClr val="98481C"/>
    <a:srgbClr val="F5F3F3"/>
    <a:srgbClr val="ED7900"/>
    <a:srgbClr val="E9EBF5"/>
    <a:srgbClr val="E6DED1"/>
    <a:srgbClr val="E14D1F"/>
    <a:srgbClr val="1E758A"/>
    <a:srgbClr val="175B6B"/>
    <a:srgbClr val="88000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766" autoAdjust="0"/>
  </p:normalViewPr>
  <p:slideViewPr>
    <p:cSldViewPr snapToGrid="0">
      <p:cViewPr varScale="1">
        <p:scale>
          <a:sx n="59" d="100"/>
          <a:sy n="59" d="100"/>
        </p:scale>
        <p:origin x="1074"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2025-03-13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6086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21949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00632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latin typeface="Alexandria" pitchFamily="2" charset="-78"/>
                <a:cs typeface="Alexandria" pitchFamily="2" charset="-78"/>
              </a:rPr>
              <a:t>على سبيل المثال، قد تؤثر المشاعر الإيجابية المرتبطة بعلامة تجارية معينة على مستوى الثقة والولاء الذي يشعر به المستهلك تجاهها. </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66306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بما في ذلك كيفية اختيار المنتجات واستخداماتها والتفاعل معها. </a:t>
            </a:r>
            <a:r>
              <a:rPr lang="ar-SA" dirty="0" smtClean="0"/>
              <a:t>امثلة سلوك المستهلك: </a:t>
            </a:r>
            <a:r>
              <a:rPr lang="ar-SA" dirty="0" smtClean="0">
                <a:latin typeface="Alexandria" pitchFamily="2" charset="-78"/>
                <a:cs typeface="Alexandria" pitchFamily="2" charset="-78"/>
              </a:rPr>
              <a:t>اختيار المنتج: عند ذهاب شخص لشراء هاتف محمول، قد يقوم بمقارنة المواصفات والأسعار، مما يعكس سلوكه في اتخاذ القرار. </a:t>
            </a:r>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931564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116129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7786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74005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55781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5068558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latin typeface="Alexandria" pitchFamily="2" charset="-78"/>
                <a:cs typeface="Alexandria" pitchFamily="2" charset="-78"/>
              </a:rPr>
              <a:t>فعندما يتعرف الفرد على شئ لفترة طويلة، يستطيع أن يصل له في كل مرة بشكل أشرع عن طريق الاختصارات العقلية، بحيث لا يُجهد نفسه. فالمخ ــ لوحده ــ  يستهلك 25% من السعرات الحرارية التي يستهلكها الجسم كُله طوال اليوم، ويعتبر أكبر عضو يستهلك سعرات حرارية، لذلك فتلقائيًا المخ يُكيف نفسه بأن يحافظ على طاقته، ويقلل استخدامها بقدر الإمكان حتى تستمر معه طول اليوم</a:t>
            </a:r>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00772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مرساة</a:t>
            </a:r>
            <a:r>
              <a:rPr lang="ar-SA" baseline="0" dirty="0" smtClean="0"/>
              <a:t> السفينة</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69622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baseline="0" dirty="0" smtClean="0"/>
              <a:t>لان الشركات تخصص رسالتها للجمهور المستهدف وفقا للصور النمطية لديهم</a:t>
            </a:r>
          </a:p>
          <a:p>
            <a:r>
              <a:rPr lang="en-US" baseline="0" dirty="0" smtClean="0"/>
              <a:t>U </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2503667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925187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latin typeface="Alexandria" pitchFamily="2" charset="-78"/>
                <a:cs typeface="Alexandria" pitchFamily="2" charset="-78"/>
              </a:rPr>
              <a:t>4- </a:t>
            </a:r>
            <a:r>
              <a:rPr lang="ar-SA" dirty="0" smtClean="0"/>
              <a:t>د يعتقد المستهلك أن منتجًا معينًا، مثل زجاجة مياه متميزة، هو الأفضل فقط لأنه يحمل علامة تجارية مشهورة، بينما قد تكون هناك خيارات أخرى أقل تكلفة بنفس الجودة. هذا الاستدلال يمكن أن يؤدي إلى اختيارات غير عقلاني</a:t>
            </a: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45720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latin typeface="Alexandria" pitchFamily="2" charset="-78"/>
                <a:cs typeface="Alexandria" pitchFamily="2" charset="-78"/>
              </a:rPr>
              <a:t>مثال: </a:t>
            </a:r>
            <a:r>
              <a:rPr lang="ar-SA" sz="1200" dirty="0" smtClean="0">
                <a:latin typeface="Alexandria" pitchFamily="2" charset="-78"/>
                <a:cs typeface="Alexandria" pitchFamily="2" charset="-78"/>
              </a:rPr>
              <a:t>تشجيع المستهلكين على مشاركة تجاربهم عبر منصات التواصل الاجتماعي لزيادة الانتماء والمشاركة.</a:t>
            </a:r>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323682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kern="1200" dirty="0" smtClean="0">
                <a:solidFill>
                  <a:schemeClr val="tx1"/>
                </a:solidFill>
                <a:latin typeface="Alexandria" pitchFamily="2" charset="-78"/>
                <a:ea typeface="+mn-ea"/>
                <a:cs typeface="Alexandria" pitchFamily="2" charset="-78"/>
              </a:rPr>
              <a:t> لتجربة طعام مميزة.</a:t>
            </a:r>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02025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b="1" i="0" kern="1200" dirty="0" smtClean="0">
                <a:solidFill>
                  <a:schemeClr val="tx1"/>
                </a:solidFill>
                <a:effectLst/>
                <a:latin typeface="+mn-lt"/>
                <a:ea typeface="+mn-ea"/>
                <a:cs typeface="+mn-cs"/>
              </a:rPr>
              <a:t>الذكاء الاصطناعي في السياقات النفعية مقابل السياقات الهيدونية</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smtClean="0">
                <a:solidFill>
                  <a:schemeClr val="tx1"/>
                </a:solidFill>
                <a:effectLst/>
                <a:latin typeface="+mn-lt"/>
                <a:ea typeface="+mn-ea"/>
                <a:cs typeface="+mn-cs"/>
              </a:rPr>
              <a:t>Artificial </a:t>
            </a:r>
            <a:r>
              <a:rPr lang="en-US" sz="1200" b="1" i="0" kern="1200" dirty="0" err="1" smtClean="0">
                <a:solidFill>
                  <a:schemeClr val="tx1"/>
                </a:solidFill>
                <a:effectLst/>
                <a:latin typeface="+mn-lt"/>
                <a:ea typeface="+mn-ea"/>
                <a:cs typeface="+mn-cs"/>
              </a:rPr>
              <a:t>Intelligance</a:t>
            </a:r>
            <a:r>
              <a:rPr lang="en-US" sz="1200" b="1" i="0" kern="1200" dirty="0" smtClean="0">
                <a:solidFill>
                  <a:schemeClr val="tx1"/>
                </a:solidFill>
                <a:effectLst/>
                <a:latin typeface="+mn-lt"/>
                <a:ea typeface="+mn-ea"/>
                <a:cs typeface="+mn-cs"/>
              </a:rPr>
              <a:t> in Utilitarian vs.</a:t>
            </a:r>
            <a:r>
              <a:rPr lang="en-US" sz="1200" b="1" i="0" kern="1200" baseline="0" dirty="0" smtClean="0">
                <a:solidFill>
                  <a:schemeClr val="tx1"/>
                </a:solidFill>
                <a:effectLst/>
                <a:latin typeface="+mn-lt"/>
                <a:ea typeface="+mn-ea"/>
                <a:cs typeface="+mn-cs"/>
              </a:rPr>
              <a:t> Hedonic context: the “Word-of-Machine” effect </a:t>
            </a: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750322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latin typeface="Alexandria" pitchFamily="2" charset="-78"/>
                <a:cs typeface="Alexandria" pitchFamily="2" charset="-78"/>
              </a:rPr>
              <a:t>جون كاسيوبو </a:t>
            </a:r>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0010525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725639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653743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Study:</a:t>
            </a:r>
            <a:r>
              <a:rPr lang="en-US" baseline="0" dirty="0" smtClean="0"/>
              <a:t> the effects of music in Advertising on choice behavior: A classical conditioning Approach. </a:t>
            </a:r>
            <a:r>
              <a:rPr lang="ar-SA" sz="1200" dirty="0" smtClean="0">
                <a:latin typeface="Alexandria" pitchFamily="2" charset="-78"/>
                <a:cs typeface="Alexandria" pitchFamily="2" charset="-78"/>
              </a:rPr>
              <a:t>مثل المناسبات السعيدة، عندما يتفاعل المستهلك مع علامة تجارية معينة ويخوض تجارب إيجابية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251148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Study:</a:t>
            </a:r>
            <a:r>
              <a:rPr lang="en-US" baseline="0" dirty="0" smtClean="0"/>
              <a:t> the effects of music in Advertising on choice behavior: A classical conditioning Approach.</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373821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Study:</a:t>
            </a:r>
            <a:r>
              <a:rPr lang="en-US" baseline="0" dirty="0" smtClean="0"/>
              <a:t> the effects of music in Advertising on choice behavior: A classical conditioning Approach.</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7401831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Study:</a:t>
            </a:r>
            <a:r>
              <a:rPr lang="en-US" baseline="0" dirty="0" smtClean="0"/>
              <a:t> The easier the Better, How processing fluency influences self-efficacy and behavioral Intention in Pro-social campaign Advertising.</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743743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Study:</a:t>
            </a:r>
            <a:r>
              <a:rPr lang="en-US" baseline="0" dirty="0" smtClean="0"/>
              <a:t> The easier the Better, How processing fluency influences self-efficacy and behavioral Intention in Pro-social campaign Advertising.</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408660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3518252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Aradhna</a:t>
            </a:r>
            <a:r>
              <a:rPr lang="en-US" baseline="0" dirty="0" smtClean="0"/>
              <a:t> Krishna, Customer sense: How the 5 Sense influence buying behavior.</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417680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019140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pitchFamily="2" charset="-78"/>
                <a:cs typeface="Alexandria" pitchFamily="2" charset="-78"/>
              </a:rPr>
              <a:t> تُشير كلمة “جشطالت” بالألمانية إلى</a:t>
            </a:r>
            <a:r>
              <a:rPr lang="ar-SA" sz="1200" baseline="0" dirty="0" smtClean="0">
                <a:latin typeface="Alexandria" pitchFamily="2" charset="-78"/>
                <a:cs typeface="Alexandria" pitchFamily="2" charset="-78"/>
              </a:rPr>
              <a:t> </a:t>
            </a:r>
            <a:r>
              <a:rPr lang="ar-SA" sz="1200" dirty="0" smtClean="0">
                <a:latin typeface="Alexandria" pitchFamily="2" charset="-78"/>
                <a:cs typeface="Alexandria" pitchFamily="2" charset="-78"/>
              </a:rPr>
              <a:t>الشكل</a:t>
            </a:r>
          </a:p>
          <a:p>
            <a:r>
              <a:rPr lang="ar-SA" sz="1200" dirty="0" smtClean="0">
                <a:latin typeface="Alexandria" pitchFamily="2" charset="-78"/>
                <a:cs typeface="Alexandria" pitchFamily="2" charset="-78"/>
              </a:rPr>
              <a:t>كوكاكولا بهذا الترتيب نفهم</a:t>
            </a:r>
            <a:r>
              <a:rPr lang="ar-SA" sz="1200" baseline="0" dirty="0" smtClean="0">
                <a:latin typeface="Alexandria" pitchFamily="2" charset="-78"/>
                <a:cs typeface="Alexandria" pitchFamily="2" charset="-78"/>
              </a:rPr>
              <a:t> الشكل بأنه ابتسامة ( كوكاكولا افرح)</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9879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pitchFamily="2" charset="-78"/>
                <a:cs typeface="Alexandria" pitchFamily="2" charset="-78"/>
              </a:rPr>
              <a:t> تُشير كلمة “جشطالت” بالألمانية إلى</a:t>
            </a:r>
            <a:r>
              <a:rPr lang="ar-SA" sz="1200" baseline="0" dirty="0" smtClean="0">
                <a:latin typeface="Alexandria" pitchFamily="2" charset="-78"/>
                <a:cs typeface="Alexandria" pitchFamily="2" charset="-78"/>
              </a:rPr>
              <a:t> </a:t>
            </a:r>
            <a:r>
              <a:rPr lang="ar-SA" sz="1200" dirty="0" smtClean="0">
                <a:latin typeface="Alexandria" pitchFamily="2" charset="-78"/>
                <a:cs typeface="Alexandria" pitchFamily="2" charset="-78"/>
              </a:rPr>
              <a:t>الشكل</a:t>
            </a:r>
          </a:p>
          <a:p>
            <a:r>
              <a:rPr lang="ar-SA" sz="1200" dirty="0" smtClean="0">
                <a:latin typeface="Alexandria" pitchFamily="2" charset="-78"/>
                <a:cs typeface="Alexandria" pitchFamily="2" charset="-78"/>
              </a:rPr>
              <a:t>كوكاكولا بهذا الترتيب نفهم</a:t>
            </a:r>
            <a:r>
              <a:rPr lang="ar-SA" sz="1200" baseline="0" dirty="0" smtClean="0">
                <a:latin typeface="Alexandria" pitchFamily="2" charset="-78"/>
                <a:cs typeface="Alexandria" pitchFamily="2" charset="-78"/>
              </a:rPr>
              <a:t> الشكل بأنه ابتسامة ( كوكاكولا افرح)</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381872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pitchFamily="2" charset="-78"/>
                <a:cs typeface="Alexandria" pitchFamily="2" charset="-78"/>
              </a:rPr>
              <a:t> تُشير كلمة “جشطالت” بالألمانية إلى</a:t>
            </a:r>
            <a:r>
              <a:rPr lang="ar-SA" sz="1200" baseline="0" dirty="0" smtClean="0">
                <a:latin typeface="Alexandria" pitchFamily="2" charset="-78"/>
                <a:cs typeface="Alexandria" pitchFamily="2" charset="-78"/>
              </a:rPr>
              <a:t> </a:t>
            </a:r>
            <a:r>
              <a:rPr lang="ar-SA" sz="1200" dirty="0" smtClean="0">
                <a:latin typeface="Alexandria" pitchFamily="2" charset="-78"/>
                <a:cs typeface="Alexandria" pitchFamily="2" charset="-78"/>
              </a:rPr>
              <a:t>الشكل</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7422838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تقديم أسعار خاصة لفترة محدودة يمكن أن يخلق شعورًا بالضغط على المستهلكين للاستفادة من العرض قبل انتهاء الوقت.</a:t>
            </a:r>
          </a:p>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 مما يحفز الأفراد على اتخاذ قرارات محفوفة بالمخاطر. هنا، يواجه المستهلكون خسارة محتملة في حال عدم الاستثمار، مما يجعلهم أكثر ميلاً للمخاطرة في سبيل تحقيق مكاسب مستقبلية.</a:t>
            </a:r>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279796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smtClean="0"/>
              <a:t>لماذا</a:t>
            </a:r>
            <a:r>
              <a:rPr lang="ar-SA" baseline="0" dirty="0" smtClean="0"/>
              <a:t> نفضل الدفع باستخدام البطاقات البنكية عن الدفع كاش؟</a:t>
            </a:r>
          </a:p>
          <a:p>
            <a:pPr algn="r" rtl="1"/>
            <a:r>
              <a:rPr lang="ar-SA" baseline="0" dirty="0" smtClean="0"/>
              <a:t>لماذا يكون عندنا قابلية ندفع تذكرة سينما ب 10$ عندما نفقد أو نخسر فلوس؟</a:t>
            </a:r>
          </a:p>
          <a:p>
            <a:pPr algn="r" rtl="1"/>
            <a:r>
              <a:rPr lang="ar-SA" baseline="0" dirty="0" smtClean="0"/>
              <a:t>لماذا يميل الناس لصرف المال عندما ترث مال كثير، ولم تصرف منه عندما ترث مال كثير؟</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5051474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8398068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Study:</a:t>
            </a:r>
            <a:r>
              <a:rPr lang="en-US" baseline="0" dirty="0" smtClean="0"/>
              <a:t> the effects of music in Advertising on choice behavior: A classical conditioning Approach.</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701388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يحتاج</a:t>
            </a:r>
            <a:r>
              <a:rPr lang="ar-SA" baseline="0" dirty="0" smtClean="0"/>
              <a:t> الإنسان دائما أن يكون في الصدارة ويتقدم ويتطور.</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6069387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latin typeface="Alexandria" pitchFamily="2" charset="-78"/>
                <a:cs typeface="Alexandria" pitchFamily="2" charset="-78"/>
              </a:rPr>
              <a:t>أدوات التحقق من المحتوى - أدوات التحليل اللغوي -أدوات تحليل حسابات مواقع التواصل الاجتماعي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482477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96289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2025-03-13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2025-03-13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2025-03-13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2025-03-13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2025-03-13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2025-03-13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2025-03-13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2025-03-13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2025-03-13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2025-03-13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2025-03-13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2025-03-13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1.jp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2.sv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8.sv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5.xml"/><Relationship Id="rId28" Type="http://schemas.openxmlformats.org/officeDocument/2006/relationships/image" Target="../media/image35.sv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66.sv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13" Type="http://schemas.openxmlformats.org/officeDocument/2006/relationships/image" Target="../media/image21.png"/><Relationship Id="rId3" Type="http://schemas.openxmlformats.org/officeDocument/2006/relationships/image" Target="../media/image10.png"/><Relationship Id="rId12" Type="http://schemas.openxmlformats.org/officeDocument/2006/relationships/image" Target="../media/image23.svg"/><Relationship Id="rId2" Type="http://schemas.openxmlformats.org/officeDocument/2006/relationships/notesSlide" Target="../notesSlides/notesSlide10.xml"/><Relationship Id="rId1" Type="http://schemas.openxmlformats.org/officeDocument/2006/relationships/slideLayout" Target="../slideLayouts/slideLayout15.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gif"/></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12" Type="http://schemas.openxmlformats.org/officeDocument/2006/relationships/image" Target="../media/image180.sv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3.sv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notesSlide" Target="../notesSlides/notesSlide22.xml"/><Relationship Id="rId7" Type="http://schemas.openxmlformats.org/officeDocument/2006/relationships/image" Target="../media/image37.png"/><Relationship Id="rId2" Type="http://schemas.openxmlformats.org/officeDocument/2006/relationships/slideLayout" Target="../slideLayouts/slideLayout15.xml"/><Relationship Id="rId1" Type="http://schemas.openxmlformats.org/officeDocument/2006/relationships/vmlDrawing" Target="../drawings/vmlDrawing1.vml"/><Relationship Id="rId6" Type="http://schemas.openxmlformats.org/officeDocument/2006/relationships/image" Target="../media/image36.wmf"/><Relationship Id="rId5" Type="http://schemas.openxmlformats.org/officeDocument/2006/relationships/oleObject" Target="../embeddings/oleObject1.bin"/><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43.jpe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44.png"/><Relationship Id="rId4" Type="http://schemas.openxmlformats.org/officeDocument/2006/relationships/image" Target="../media/image43.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43.jpe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0.png"/><Relationship Id="rId5" Type="http://schemas.openxmlformats.org/officeDocument/2006/relationships/image" Target="../media/image45.png"/><Relationship Id="rId4" Type="http://schemas.openxmlformats.org/officeDocument/2006/relationships/notesSlide" Target="../notesSlides/notesSlide29.xml"/></Relationships>
</file>

<file path=ppt/slides/_rels/slide31.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notesSlide" Target="../notesSlides/notesSlide30.xml"/><Relationship Id="rId7" Type="http://schemas.openxmlformats.org/officeDocument/2006/relationships/image" Target="../media/image49.png"/><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image" Target="../media/image48.png"/><Relationship Id="rId5" Type="http://schemas.openxmlformats.org/officeDocument/2006/relationships/image" Target="../media/image47.png"/><Relationship Id="rId10" Type="http://schemas.openxmlformats.org/officeDocument/2006/relationships/image" Target="../media/image46.wmf"/><Relationship Id="rId4" Type="http://schemas.openxmlformats.org/officeDocument/2006/relationships/image" Target="../media/image10.png"/><Relationship Id="rId9" Type="http://schemas.openxmlformats.org/officeDocument/2006/relationships/oleObject" Target="../embeddings/oleObject2.bin"/></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54.png"/><Relationship Id="rId2" Type="http://schemas.openxmlformats.org/officeDocument/2006/relationships/notesSlide" Target="../notesSlides/notesSlide31.xml"/><Relationship Id="rId1" Type="http://schemas.openxmlformats.org/officeDocument/2006/relationships/slideLayout" Target="../slideLayouts/slideLayout15.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15.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5.xml"/><Relationship Id="rId6" Type="http://schemas.openxmlformats.org/officeDocument/2006/relationships/image" Target="../media/image72.svg"/><Relationship Id="rId4" Type="http://schemas.openxmlformats.org/officeDocument/2006/relationships/image" Target="../media/image58.png"/></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15.xml"/><Relationship Id="rId5" Type="http://schemas.openxmlformats.org/officeDocument/2006/relationships/image" Target="../media/image20.sv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15.xml"/><Relationship Id="rId10" Type="http://schemas.openxmlformats.org/officeDocument/2006/relationships/image" Target="../media/image76.svg"/><Relationship Id="rId4" Type="http://schemas.openxmlformats.org/officeDocument/2006/relationships/image" Target="../media/image59.pn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60.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15.xml"/><Relationship Id="rId5" Type="http://schemas.openxmlformats.org/officeDocument/2006/relationships/image" Target="../media/image61.jpg"/><Relationship Id="rId4" Type="http://schemas.openxmlformats.org/officeDocument/2006/relationships/image" Target="../media/image60.png"/></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16.xml"/><Relationship Id="rId5" Type="http://schemas.openxmlformats.org/officeDocument/2006/relationships/image" Target="../media/image66.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6</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801437" y="4132261"/>
            <a:ext cx="4886463" cy="40011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Amera</a:t>
            </a:r>
            <a:r>
              <a:rPr lang="en-US" sz="2000" dirty="0">
                <a:latin typeface="Alexandria" charset="0"/>
                <a:cs typeface="Alexandria" charset="0"/>
              </a:rPr>
              <a:t> A. </a:t>
            </a:r>
            <a:r>
              <a:rPr lang="en-US" sz="2000" dirty="0" err="1">
                <a:latin typeface="Alexandria" charset="0"/>
                <a:cs typeface="Alexandria" charset="0"/>
              </a:rPr>
              <a:t>Soliman</a:t>
            </a:r>
            <a:endParaRPr lang="en-US" sz="2000" dirty="0">
              <a:latin typeface="Alexandria" charset="0"/>
              <a:cs typeface="Alexandria" charset="0"/>
            </a:endParaRPr>
          </a:p>
        </p:txBody>
      </p:sp>
      <p:sp>
        <p:nvSpPr>
          <p:cNvPr id="10" name="TextBox 9">
            <a:extLst>
              <a:ext uri="{FF2B5EF4-FFF2-40B4-BE49-F238E27FC236}">
                <a16:creationId xmlns:a16="http://schemas.microsoft.com/office/drawing/2014/main" id="{16E4CC76-2D0D-6204-3FBC-B0856D8E8836}"/>
              </a:ext>
            </a:extLst>
          </p:cNvPr>
          <p:cNvSpPr txBox="1"/>
          <p:nvPr/>
        </p:nvSpPr>
        <p:spPr>
          <a:xfrm>
            <a:off x="173645" y="2325661"/>
            <a:ext cx="5880784" cy="1569660"/>
          </a:xfrm>
          <a:prstGeom prst="rect">
            <a:avLst/>
          </a:prstGeom>
          <a:noFill/>
        </p:spPr>
        <p:txBody>
          <a:bodyPr wrap="square" rtlCol="0">
            <a:spAutoFit/>
          </a:bodyPr>
          <a:lstStyle/>
          <a:p>
            <a:pPr algn="ctr"/>
            <a:r>
              <a:rPr lang="ar-SA" sz="4000" b="1" dirty="0" smtClean="0">
                <a:solidFill>
                  <a:srgbClr val="00B0F0"/>
                </a:solidFill>
                <a:latin typeface="Alexandria ExtraBold" pitchFamily="2" charset="-78"/>
                <a:cs typeface="Alexandria ExtraBold" pitchFamily="2" charset="-78"/>
              </a:rPr>
              <a:t>علم النفس الإعلامي</a:t>
            </a:r>
          </a:p>
          <a:p>
            <a:pPr algn="ctr"/>
            <a:endParaRPr lang="en-US" sz="2400" b="1" dirty="0">
              <a:solidFill>
                <a:srgbClr val="00B0F0"/>
              </a:solidFill>
              <a:latin typeface="Times New Roman" panose="02020603050405020304" pitchFamily="18" charset="0"/>
              <a:cs typeface="Times New Roman" panose="02020603050405020304" pitchFamily="18" charset="0"/>
            </a:endParaRPr>
          </a:p>
          <a:p>
            <a:pPr algn="ctr"/>
            <a:r>
              <a:rPr lang="en-US" sz="3200" b="1" dirty="0" smtClean="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32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1" name="TextBox 10">
            <a:extLst>
              <a:ext uri="{FF2B5EF4-FFF2-40B4-BE49-F238E27FC236}">
                <a16:creationId xmlns:a16="http://schemas.microsoft.com/office/drawing/2014/main" id="{FA59789B-D841-DB76-25B9-1348B202C2B5}"/>
              </a:ext>
            </a:extLst>
          </p:cNvPr>
          <p:cNvSpPr txBox="1"/>
          <p:nvPr/>
        </p:nvSpPr>
        <p:spPr>
          <a:xfrm>
            <a:off x="494605" y="508941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2926789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71292" y="2422029"/>
            <a:ext cx="9993894" cy="1754326"/>
          </a:xfrm>
          <a:prstGeom prst="rect">
            <a:avLst/>
          </a:prstGeom>
          <a:noFill/>
        </p:spPr>
        <p:txBody>
          <a:bodyPr wrap="square" rtlCol="0">
            <a:spAutoFit/>
          </a:bodyPr>
          <a:lstStyle/>
          <a:p>
            <a:pPr algn="ctr">
              <a:lnSpc>
                <a:spcPct val="150000"/>
              </a:lnSpc>
            </a:pPr>
            <a:r>
              <a:rPr lang="ar-SA" sz="3600" b="1" dirty="0" smtClean="0">
                <a:solidFill>
                  <a:srgbClr val="00B0F0"/>
                </a:solidFill>
                <a:latin typeface="Alexandria" charset="0"/>
                <a:cs typeface="Alexandria" charset="0"/>
              </a:rPr>
              <a:t> مبادئ</a:t>
            </a:r>
          </a:p>
          <a:p>
            <a:pPr>
              <a:lnSpc>
                <a:spcPct val="150000"/>
              </a:lnSpc>
            </a:pPr>
            <a:r>
              <a:rPr lang="ar-SA" sz="3600" b="1" dirty="0" smtClean="0">
                <a:solidFill>
                  <a:srgbClr val="00B0F0"/>
                </a:solidFill>
                <a:latin typeface="Alexandria" charset="0"/>
                <a:cs typeface="Alexandria" charset="0"/>
              </a:rPr>
              <a:t>التسويق الرقمي السيكولوجي</a:t>
            </a:r>
            <a:endParaRPr lang="en-US" sz="36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6</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smtClean="0">
                <a:solidFill>
                  <a:srgbClr val="00B0F0"/>
                </a:solidFill>
                <a:latin typeface="Alexandria" charset="0"/>
                <a:cs typeface="Alexandria" charset="0"/>
              </a:rPr>
              <a:t>Amera</a:t>
            </a:r>
            <a:r>
              <a:rPr lang="en-US" sz="2800" b="1" dirty="0" smtClean="0">
                <a:solidFill>
                  <a:srgbClr val="00B0F0"/>
                </a:solidFill>
                <a:latin typeface="Alexandria" charset="0"/>
                <a:cs typeface="Alexandria" charset="0"/>
              </a:rPr>
              <a:t> A. </a:t>
            </a:r>
            <a:r>
              <a:rPr lang="en-US" sz="2800" b="1" dirty="0" err="1" smtClean="0">
                <a:solidFill>
                  <a:srgbClr val="00B0F0"/>
                </a:solidFill>
                <a:latin typeface="Alexandria" charset="0"/>
                <a:cs typeface="Alexandria" charset="0"/>
              </a:rPr>
              <a:t>Soliman</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A59789B-D841-DB76-25B9-1348B202C2B5}"/>
              </a:ext>
            </a:extLst>
          </p:cNvPr>
          <p:cNvSpPr txBox="1"/>
          <p:nvPr/>
        </p:nvSpPr>
        <p:spPr>
          <a:xfrm>
            <a:off x="6455232" y="483710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41511330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 y="1223318"/>
            <a:ext cx="11478986" cy="5069311"/>
          </a:xfrm>
        </p:spPr>
      </p:pic>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0" y="3260277"/>
            <a:ext cx="6679308" cy="357850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87917"/>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0" y="3344361"/>
            <a:ext cx="6548679" cy="3416320"/>
          </a:xfrm>
          <a:prstGeom prst="rect">
            <a:avLst/>
          </a:prstGeom>
        </p:spPr>
        <p:txBody>
          <a:bodyPr wrap="square">
            <a:spAutoFit/>
          </a:bodyPr>
          <a:lstStyle/>
          <a:p>
            <a:pPr marL="342900" lvl="0" indent="-342900" algn="r" rtl="1">
              <a:lnSpc>
                <a:spcPct val="150000"/>
              </a:lnSpc>
              <a:buFont typeface="Wingdings" panose="05000000000000000000" pitchFamily="2" charset="2"/>
              <a:buChar char="ü"/>
            </a:pPr>
            <a:r>
              <a:rPr lang="ar-SA" sz="2400"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lvl="0" indent="-342900" algn="r" rtl="1">
              <a:lnSpc>
                <a:spcPct val="150000"/>
              </a:lnSpc>
              <a:buFont typeface="Wingdings" panose="05000000000000000000" pitchFamily="2" charset="2"/>
              <a:buChar char="§"/>
            </a:pPr>
            <a:r>
              <a:rPr lang="ar-SA" sz="2000" b="1" dirty="0">
                <a:solidFill>
                  <a:srgbClr val="002060"/>
                </a:solidFill>
                <a:latin typeface="Alexandria ExtraBold" pitchFamily="2" charset="-78"/>
                <a:ea typeface="Calibri" panose="020F0502020204030204" pitchFamily="34" charset="0"/>
                <a:cs typeface="Alexandria ExtraBold" pitchFamily="2" charset="-78"/>
              </a:rPr>
              <a:t>تعريف </a:t>
            </a: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علم النفس التسويقي .</a:t>
            </a:r>
          </a:p>
          <a:p>
            <a:pPr marL="800100" indent="-342900" algn="r" rtl="1">
              <a:lnSpc>
                <a:spcPct val="150000"/>
              </a:lnSpc>
              <a:buFont typeface="Wingdings" panose="05000000000000000000" pitchFamily="2" charset="2"/>
              <a:buChar char="§"/>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أهداف علم </a:t>
            </a:r>
            <a:r>
              <a:rPr lang="ar-SA" sz="2000" b="1" dirty="0">
                <a:solidFill>
                  <a:srgbClr val="002060"/>
                </a:solidFill>
                <a:latin typeface="Alexandria ExtraBold" pitchFamily="2" charset="-78"/>
                <a:ea typeface="Calibri" panose="020F0502020204030204" pitchFamily="34" charset="0"/>
                <a:cs typeface="Alexandria ExtraBold" pitchFamily="2" charset="-78"/>
              </a:rPr>
              <a:t>النفس </a:t>
            </a: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التسويقي.</a:t>
            </a:r>
          </a:p>
          <a:p>
            <a:pPr marL="800100" indent="-342900" algn="r" rtl="1">
              <a:lnSpc>
                <a:spcPct val="150000"/>
              </a:lnSpc>
              <a:buFont typeface="Wingdings" panose="05000000000000000000" pitchFamily="2" charset="2"/>
              <a:buChar char="§"/>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الأبعاد </a:t>
            </a:r>
            <a:r>
              <a:rPr lang="ar-SA" sz="2000" b="1" dirty="0">
                <a:solidFill>
                  <a:srgbClr val="002060"/>
                </a:solidFill>
                <a:latin typeface="Alexandria ExtraBold" pitchFamily="2" charset="-78"/>
                <a:ea typeface="Calibri" panose="020F0502020204030204" pitchFamily="34" charset="0"/>
                <a:cs typeface="Alexandria ExtraBold" pitchFamily="2" charset="-78"/>
              </a:rPr>
              <a:t>السيكولوجية والنظرية للتسويق الرقمي: تطبيق المفاهيم </a:t>
            </a:r>
            <a:r>
              <a:rPr lang="ar-SA" sz="2000" b="1" dirty="0" smtClean="0">
                <a:solidFill>
                  <a:srgbClr val="002060"/>
                </a:solidFill>
                <a:latin typeface="Alexandria ExtraBold" pitchFamily="2" charset="-78"/>
                <a:ea typeface="Calibri" panose="020F0502020204030204" pitchFamily="34" charset="0"/>
                <a:cs typeface="Alexandria ExtraBold" pitchFamily="2" charset="-78"/>
              </a:rPr>
              <a:t>والمبادئ.</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277813" algn="r" rtl="1">
              <a:lnSpc>
                <a:spcPct val="150000"/>
              </a:lnSpc>
              <a:buFont typeface="Wingdings" panose="05000000000000000000" pitchFamily="2" charset="2"/>
              <a:buChar char="ü"/>
            </a:pPr>
            <a:r>
              <a:rPr lang="ar-EG" sz="24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4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sz="2400"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sz="24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5" name="Rectangle 14"/>
          <p:cNvSpPr/>
          <p:nvPr/>
        </p:nvSpPr>
        <p:spPr>
          <a:xfrm>
            <a:off x="7081146" y="236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p:cNvSpPr txBox="1"/>
          <p:nvPr/>
        </p:nvSpPr>
        <p:spPr>
          <a:xfrm>
            <a:off x="7132042" y="23140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7" name="TextBox 16"/>
          <p:cNvSpPr txBox="1"/>
          <p:nvPr/>
        </p:nvSpPr>
        <p:spPr>
          <a:xfrm>
            <a:off x="7132042" y="50173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1398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73630" y="1650209"/>
            <a:ext cx="9715500" cy="4591463"/>
          </a:xfrm>
          <a:prstGeom prst="roundRect">
            <a:avLst>
              <a:gd name="adj" fmla="val 6140"/>
            </a:avLst>
          </a:prstGeom>
          <a:solidFill>
            <a:srgbClr val="F5F3F3"/>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l="8170" t="3571" r="7588" b="12619"/>
          <a:stretch/>
        </p:blipFill>
        <p:spPr>
          <a:xfrm>
            <a:off x="1534886" y="1741120"/>
            <a:ext cx="9241971" cy="4448717"/>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18" name="Picture 17"/>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4732" t="68095" r="67188"/>
          <a:stretch/>
        </p:blipFill>
        <p:spPr>
          <a:xfrm>
            <a:off x="-32658" y="5197083"/>
            <a:ext cx="1673311" cy="1660917"/>
          </a:xfrm>
          <a:prstGeom prst="rect">
            <a:avLst/>
          </a:prstGeom>
        </p:spPr>
      </p:pic>
    </p:spTree>
    <p:extLst>
      <p:ext uri="{BB962C8B-B14F-4D97-AF65-F5344CB8AC3E}">
        <p14:creationId xmlns:p14="http://schemas.microsoft.com/office/powerpoint/2010/main" val="36992011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903074" y="2128455"/>
            <a:ext cx="8971755" cy="4223680"/>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903074" y="2128455"/>
            <a:ext cx="8804899" cy="4270400"/>
          </a:xfrm>
          <a:prstGeom prst="rect">
            <a:avLst/>
          </a:prstGeom>
          <a:noFill/>
        </p:spPr>
        <p:txBody>
          <a:bodyPr wrap="square">
            <a:spAutoFit/>
          </a:bodyPr>
          <a:lstStyle/>
          <a:p>
            <a:pPr algn="r" rtl="1">
              <a:lnSpc>
                <a:spcPct val="150000"/>
              </a:lnSpc>
            </a:pPr>
            <a:r>
              <a:rPr lang="ar-SA" sz="1900" dirty="0" smtClean="0">
                <a:latin typeface="Alexandria SemiBold" pitchFamily="2" charset="-78"/>
                <a:cs typeface="Alexandria SemiBold" pitchFamily="2" charset="-78"/>
              </a:rPr>
              <a:t>   </a:t>
            </a:r>
            <a:r>
              <a:rPr lang="ar-SA" dirty="0" smtClean="0">
                <a:latin typeface="Alexandria" pitchFamily="2" charset="-78"/>
                <a:cs typeface="Alexandria" pitchFamily="2" charset="-78"/>
              </a:rPr>
              <a:t>في </a:t>
            </a:r>
            <a:r>
              <a:rPr lang="ar-SA" dirty="0">
                <a:latin typeface="Alexandria" pitchFamily="2" charset="-78"/>
                <a:cs typeface="Alexandria" pitchFamily="2" charset="-78"/>
              </a:rPr>
              <a:t>العصر الرقمي، تعتبر سيكولوجية التسويق الرقمي ضرورية لنجاح </a:t>
            </a:r>
            <a:r>
              <a:rPr lang="ar-SA" dirty="0" smtClean="0">
                <a:latin typeface="Alexandria" pitchFamily="2" charset="-78"/>
                <a:cs typeface="Alexandria" pitchFamily="2" charset="-78"/>
              </a:rPr>
              <a:t>الشركات         في </a:t>
            </a:r>
            <a:r>
              <a:rPr lang="ar-SA" dirty="0">
                <a:latin typeface="Alexandria" pitchFamily="2" charset="-78"/>
                <a:cs typeface="Alexandria" pitchFamily="2" charset="-78"/>
              </a:rPr>
              <a:t>البيئة </a:t>
            </a:r>
            <a:r>
              <a:rPr lang="ar-SA" dirty="0" smtClean="0">
                <a:latin typeface="Alexandria" pitchFamily="2" charset="-78"/>
                <a:cs typeface="Alexandria" pitchFamily="2" charset="-78"/>
              </a:rPr>
              <a:t>الرقمية؛ لمعرفة </a:t>
            </a:r>
            <a:r>
              <a:rPr lang="ar-SA" dirty="0">
                <a:latin typeface="Alexandria" pitchFamily="2" charset="-78"/>
                <a:cs typeface="Alexandria" pitchFamily="2" charset="-78"/>
              </a:rPr>
              <a:t>العوامل النفسية التي تؤثر على سلوك </a:t>
            </a:r>
            <a:r>
              <a:rPr lang="ar-SA" dirty="0" smtClean="0">
                <a:latin typeface="Alexandria" pitchFamily="2" charset="-78"/>
                <a:cs typeface="Alexandria" pitchFamily="2" charset="-78"/>
              </a:rPr>
              <a:t>المستهلكين وقرارات الشراء، فمن </a:t>
            </a:r>
            <a:r>
              <a:rPr lang="ar-SA" dirty="0">
                <a:latin typeface="Alexandria" pitchFamily="2" charset="-78"/>
                <a:cs typeface="Alexandria" pitchFamily="2" charset="-78"/>
              </a:rPr>
              <a:t>خلال دراسة دوافع </a:t>
            </a:r>
            <a:r>
              <a:rPr lang="ar-SA" dirty="0" smtClean="0">
                <a:latin typeface="Alexandria" pitchFamily="2" charset="-78"/>
                <a:cs typeface="Alexandria" pitchFamily="2" charset="-78"/>
              </a:rPr>
              <a:t>المستهلكين ومعتقداتهم وانطباعاتهم، يُمكن </a:t>
            </a:r>
            <a:r>
              <a:rPr lang="ar-SA" dirty="0">
                <a:latin typeface="Alexandria" pitchFamily="2" charset="-78"/>
                <a:cs typeface="Alexandria" pitchFamily="2" charset="-78"/>
              </a:rPr>
              <a:t>للمسوقين تصميم استراتيجيات فعّالة تعزز من نجاح الحملات التسويقية</a:t>
            </a:r>
            <a:r>
              <a:rPr lang="ar-SA" dirty="0" smtClean="0">
                <a:latin typeface="Alexandria" pitchFamily="2" charset="-78"/>
                <a:cs typeface="Alexandria" pitchFamily="2" charset="-78"/>
              </a:rPr>
              <a:t>.</a:t>
            </a:r>
          </a:p>
          <a:p>
            <a:pPr algn="r" rtl="1">
              <a:lnSpc>
                <a:spcPct val="150000"/>
              </a:lnSpc>
            </a:pPr>
            <a:r>
              <a:rPr lang="ar-SA" sz="900" dirty="0" smtClean="0">
                <a:latin typeface="Alexandria" pitchFamily="2" charset="-78"/>
                <a:cs typeface="Alexandria" pitchFamily="2" charset="-78"/>
              </a:rPr>
              <a:t> </a:t>
            </a:r>
            <a:r>
              <a:rPr lang="ar-SA" dirty="0" smtClean="0">
                <a:latin typeface="Alexandria" pitchFamily="2" charset="-78"/>
                <a:cs typeface="Alexandria" pitchFamily="2" charset="-78"/>
              </a:rPr>
              <a:t>   علم </a:t>
            </a:r>
            <a:r>
              <a:rPr lang="ar-SA" dirty="0">
                <a:latin typeface="Alexandria" pitchFamily="2" charset="-78"/>
                <a:cs typeface="Alexandria" pitchFamily="2" charset="-78"/>
              </a:rPr>
              <a:t>النفس التسويقي هو أداة قوية تساعد الشركات على فهم سلوك المستهلكين وتحسين استراتيجياتها لتحقيق النجاح في </a:t>
            </a:r>
            <a:r>
              <a:rPr lang="ar-SA" dirty="0" smtClean="0">
                <a:latin typeface="Alexandria" pitchFamily="2" charset="-78"/>
                <a:cs typeface="Alexandria" pitchFamily="2" charset="-78"/>
              </a:rPr>
              <a:t>السوق. تتضمن </a:t>
            </a:r>
            <a:r>
              <a:rPr lang="ar-SA" dirty="0">
                <a:latin typeface="Alexandria" pitchFamily="2" charset="-78"/>
                <a:cs typeface="Alexandria" pitchFamily="2" charset="-78"/>
              </a:rPr>
              <a:t>مبادئ التسويق السيكولوجي عدة جوانب، مثل إدراك العلامة التجارية، التأثير العاطفي، والاحتياجات النفسية. </a:t>
            </a:r>
            <a:r>
              <a:rPr lang="ar-SA" dirty="0" smtClean="0">
                <a:latin typeface="Alexandria" pitchFamily="2" charset="-78"/>
                <a:cs typeface="Alexandria" pitchFamily="2" charset="-78"/>
              </a:rPr>
              <a:t>كما </a:t>
            </a:r>
            <a:r>
              <a:rPr lang="ar-SA" dirty="0">
                <a:latin typeface="Alexandria" pitchFamily="2" charset="-78"/>
                <a:cs typeface="Alexandria" pitchFamily="2" charset="-78"/>
              </a:rPr>
              <a:t>تلعب الرسائل التسويقية المدروسة بعناية دورًا كبيرًا في تشكيل الانطباعات وجذب انتباه المستهلكين</a:t>
            </a:r>
            <a:r>
              <a:rPr lang="ar-SA" dirty="0" smtClean="0">
                <a:latin typeface="Alexandria" pitchFamily="2" charset="-78"/>
                <a:cs typeface="Alexandria" pitchFamily="2" charset="-78"/>
              </a:rPr>
              <a:t>.</a:t>
            </a:r>
            <a:r>
              <a:rPr lang="ar-SA" dirty="0">
                <a:latin typeface="Alexandria" pitchFamily="2" charset="-78"/>
                <a:cs typeface="Alexandria" pitchFamily="2" charset="-78"/>
              </a:rPr>
              <a:t> فمن خلال دمج المبادئ النفسية في الحملات التسويقية، يمكن تحقيق نتائج إيجابية وزيادة </a:t>
            </a:r>
            <a:r>
              <a:rPr lang="ar-SA" dirty="0" smtClean="0">
                <a:latin typeface="Alexandria" pitchFamily="2" charset="-78"/>
                <a:cs typeface="Alexandria" pitchFamily="2" charset="-78"/>
              </a:rPr>
              <a:t>مستوى الثقة وولاء </a:t>
            </a:r>
            <a:r>
              <a:rPr lang="ar-SA" dirty="0">
                <a:latin typeface="Alexandria" pitchFamily="2" charset="-78"/>
                <a:cs typeface="Alexandria" pitchFamily="2" charset="-78"/>
              </a:rPr>
              <a:t>العملاء</a:t>
            </a:r>
            <a:r>
              <a:rPr lang="ar-SA" dirty="0" smtClean="0">
                <a:latin typeface="Alexandria" pitchFamily="2" charset="-78"/>
                <a:cs typeface="Alexandria" pitchFamily="2" charset="-78"/>
              </a:rPr>
              <a:t>.</a:t>
            </a:r>
            <a:endParaRPr lang="ar-SA"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628519" y="16200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679415" y="161460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679415" y="188493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11" name="Freeform 4"/>
          <p:cNvSpPr/>
          <p:nvPr/>
        </p:nvSpPr>
        <p:spPr>
          <a:xfrm>
            <a:off x="-244929" y="5698670"/>
            <a:ext cx="5388429" cy="1426717"/>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4"/>
            <a:stretch>
              <a:fillRect l="-4454" t="-75816" r="-7074" b="-128962"/>
            </a:stretch>
          </a:blipFill>
        </p:spPr>
      </p:sp>
      <p:sp>
        <p:nvSpPr>
          <p:cNvPr id="16" name="Freeform 2"/>
          <p:cNvSpPr/>
          <p:nvPr/>
        </p:nvSpPr>
        <p:spPr>
          <a:xfrm>
            <a:off x="74125" y="3362238"/>
            <a:ext cx="1776697" cy="1756113"/>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5">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34279788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281667" y="1800531"/>
            <a:ext cx="9229981" cy="460640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330654" y="1945356"/>
            <a:ext cx="9036185" cy="4455066"/>
          </a:xfrm>
          <a:prstGeom prst="rect">
            <a:avLst/>
          </a:prstGeom>
          <a:noFill/>
        </p:spPr>
        <p:txBody>
          <a:bodyPr wrap="square">
            <a:spAutoFit/>
          </a:bodyPr>
          <a:lstStyle/>
          <a:p>
            <a:pPr algn="r" rtl="1">
              <a:lnSpc>
                <a:spcPct val="150000"/>
              </a:lnSpc>
            </a:pPr>
            <a:r>
              <a:rPr lang="ar-SA" sz="1700" dirty="0" smtClean="0">
                <a:latin typeface="Alexandria" pitchFamily="2" charset="-78"/>
                <a:cs typeface="Alexandria" pitchFamily="2" charset="-78"/>
              </a:rPr>
              <a:t>عند دراسة مبادئ التسويق الرقمي السيكولوجي، ينبغي معرفة الفرق بين مصطلحين هما: سلوك المستهلك وسيكولوجية المستهلك (أو علم النفس المستهلك). </a:t>
            </a:r>
          </a:p>
          <a:p>
            <a:pPr marL="285750" indent="-285750" algn="r" rtl="1">
              <a:lnSpc>
                <a:spcPct val="150000"/>
              </a:lnSpc>
              <a:buFont typeface="Wingdings" panose="05000000000000000000" pitchFamily="2" charset="2"/>
              <a:buChar char="q"/>
            </a:pPr>
            <a:r>
              <a:rPr lang="ar-SA" dirty="0" smtClean="0">
                <a:solidFill>
                  <a:srgbClr val="FF0000"/>
                </a:solidFill>
                <a:latin typeface="Alexandria" pitchFamily="2" charset="-78"/>
                <a:cs typeface="Alexandria" pitchFamily="2" charset="-78"/>
              </a:rPr>
              <a:t>سلوك المستهلك </a:t>
            </a:r>
            <a:r>
              <a:rPr lang="en-US" sz="1700" dirty="0">
                <a:latin typeface="Alexandria" pitchFamily="2" charset="-78"/>
                <a:cs typeface="Alexandria" pitchFamily="2" charset="-78"/>
              </a:rPr>
              <a:t>Consumer Behavior</a:t>
            </a:r>
            <a:r>
              <a:rPr lang="ar-SA" sz="1700" dirty="0">
                <a:latin typeface="Alexandria" pitchFamily="2" charset="-78"/>
                <a:cs typeface="Alexandria" pitchFamily="2" charset="-78"/>
              </a:rPr>
              <a:t>: هو العلم الذي يدرس كيف يشتري </a:t>
            </a:r>
            <a:r>
              <a:rPr lang="ar-SA" sz="1700" dirty="0" smtClean="0">
                <a:latin typeface="Alexandria" pitchFamily="2" charset="-78"/>
                <a:cs typeface="Alexandria" pitchFamily="2" charset="-78"/>
              </a:rPr>
              <a:t>الأفراد </a:t>
            </a:r>
            <a:r>
              <a:rPr lang="ar-SA" sz="1700" dirty="0">
                <a:latin typeface="Alexandria" pitchFamily="2" charset="-78"/>
                <a:cs typeface="Alexandria" pitchFamily="2" charset="-78"/>
              </a:rPr>
              <a:t>السلع </a:t>
            </a:r>
            <a:r>
              <a:rPr lang="ar-SA" sz="1700" dirty="0" smtClean="0">
                <a:latin typeface="Alexandria" pitchFamily="2" charset="-78"/>
                <a:cs typeface="Alexandria" pitchFamily="2" charset="-78"/>
              </a:rPr>
              <a:t>والخدمات، وماذا يشترون، ومن أين، ولماذا يقومون بالشراء، وكل الأنشطة المُصاحبة لعملية الشراء. أي يركز على</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الطريقة </a:t>
            </a:r>
            <a:r>
              <a:rPr lang="ar-SA" sz="1700" dirty="0">
                <a:latin typeface="Alexandria" pitchFamily="2" charset="-78"/>
                <a:cs typeface="Alexandria" pitchFamily="2" charset="-78"/>
              </a:rPr>
              <a:t>التي يتخذ بها الأفراد قرارات </a:t>
            </a:r>
            <a:r>
              <a:rPr lang="ar-SA" sz="1700" dirty="0" smtClean="0">
                <a:latin typeface="Alexandria" pitchFamily="2" charset="-78"/>
                <a:cs typeface="Alexandria" pitchFamily="2" charset="-78"/>
              </a:rPr>
              <a:t>الشراء، مثال: قد </a:t>
            </a:r>
            <a:r>
              <a:rPr lang="ar-SA" sz="1700" dirty="0">
                <a:latin typeface="Alexandria" pitchFamily="2" charset="-78"/>
                <a:cs typeface="Alexandria" pitchFamily="2" charset="-78"/>
              </a:rPr>
              <a:t>يفضل مستهلك شراء المنتجات من متاجر معينة بناءً على تجارب سابقة أو توصيات من الأصدقاء.</a:t>
            </a:r>
          </a:p>
          <a:p>
            <a:pPr marL="285750" indent="-285750" algn="r" rtl="1">
              <a:lnSpc>
                <a:spcPct val="150000"/>
              </a:lnSpc>
              <a:buFont typeface="Wingdings" panose="05000000000000000000" pitchFamily="2" charset="2"/>
              <a:buChar char="q"/>
            </a:pPr>
            <a:r>
              <a:rPr lang="ar-SA" dirty="0">
                <a:solidFill>
                  <a:srgbClr val="FF0000"/>
                </a:solidFill>
                <a:latin typeface="Alexandria" pitchFamily="2" charset="-78"/>
                <a:cs typeface="Alexandria" pitchFamily="2" charset="-78"/>
              </a:rPr>
              <a:t>سيكولوجية المستهلك </a:t>
            </a:r>
            <a:r>
              <a:rPr lang="en-US" dirty="0" smtClean="0">
                <a:latin typeface="Alexandria" pitchFamily="2" charset="-78"/>
                <a:cs typeface="Alexandria" pitchFamily="2" charset="-78"/>
              </a:rPr>
              <a:t>Consumer Psychology</a:t>
            </a:r>
            <a:r>
              <a:rPr lang="ar-SA" dirty="0" smtClean="0">
                <a:latin typeface="Alexandria" pitchFamily="2" charset="-78"/>
                <a:cs typeface="Alexandria" pitchFamily="2" charset="-78"/>
              </a:rPr>
              <a:t>: </a:t>
            </a:r>
            <a:r>
              <a:rPr lang="ar-SA" sz="1700" dirty="0">
                <a:latin typeface="Alexandria" pitchFamily="2" charset="-78"/>
                <a:cs typeface="Alexandria" pitchFamily="2" charset="-78"/>
              </a:rPr>
              <a:t>يشير إلى العوامل النفسية التي تؤثر على سلوك المستهلك. ويشمل دراسة المشاعر، </a:t>
            </a:r>
            <a:r>
              <a:rPr lang="ar-SA" sz="1700" dirty="0" smtClean="0">
                <a:latin typeface="Alexandria" pitchFamily="2" charset="-78"/>
                <a:cs typeface="Alexandria" pitchFamily="2" charset="-78"/>
              </a:rPr>
              <a:t>والإدراك، </a:t>
            </a:r>
            <a:r>
              <a:rPr lang="ar-SA" sz="1700" dirty="0">
                <a:latin typeface="Alexandria" pitchFamily="2" charset="-78"/>
                <a:cs typeface="Alexandria" pitchFamily="2" charset="-78"/>
              </a:rPr>
              <a:t>والدوافع التي تؤثر على قرارات الشراء. مثال: قد يُفضل المستهلك علامة تجارية معينة بسبب شعوره بالثقة أو الانتماء، وليس فقط بناءً على جودة المنتج. </a:t>
            </a:r>
            <a:r>
              <a:rPr lang="ar-SA" sz="1700" dirty="0" smtClean="0">
                <a:solidFill>
                  <a:srgbClr val="002060"/>
                </a:solidFill>
                <a:latin typeface="Alexandria" pitchFamily="2" charset="-78"/>
                <a:cs typeface="Alexandria" pitchFamily="2" charset="-78"/>
              </a:rPr>
              <a:t>فسلوك </a:t>
            </a:r>
            <a:r>
              <a:rPr lang="ar-SA" sz="1700" dirty="0">
                <a:solidFill>
                  <a:srgbClr val="002060"/>
                </a:solidFill>
                <a:latin typeface="Alexandria" pitchFamily="2" charset="-78"/>
                <a:cs typeface="Alexandria" pitchFamily="2" charset="-78"/>
              </a:rPr>
              <a:t>المستهلك يركز على الأفعال، بينما سيكولوجية المستهلك تركز على العوامل </a:t>
            </a:r>
            <a:r>
              <a:rPr lang="ar-SA" sz="1700" dirty="0" smtClean="0">
                <a:solidFill>
                  <a:srgbClr val="002060"/>
                </a:solidFill>
                <a:latin typeface="Alexandria" pitchFamily="2" charset="-78"/>
                <a:cs typeface="Alexandria" pitchFamily="2" charset="-78"/>
              </a:rPr>
              <a:t>النفسية التي تؤثر على تلك الأفعال.</a:t>
            </a:r>
            <a:endParaRPr lang="ar-SA" sz="1700" dirty="0">
              <a:solidFill>
                <a:srgbClr val="00206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497887" y="16200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565112" y="161460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614099" y="188493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pic>
        <p:nvPicPr>
          <p:cNvPr id="16" name="Picture 15"/>
          <p:cNvPicPr>
            <a:picLocks noChangeAspect="1"/>
          </p:cNvPicPr>
          <p:nvPr/>
        </p:nvPicPr>
        <p:blipFill>
          <a:blip r:embed="rId4"/>
          <a:stretch>
            <a:fillRect/>
          </a:stretch>
        </p:blipFill>
        <p:spPr>
          <a:xfrm>
            <a:off x="0" y="2899752"/>
            <a:ext cx="2281667" cy="2667000"/>
          </a:xfrm>
          <a:prstGeom prst="rect">
            <a:avLst/>
          </a:prstGeom>
        </p:spPr>
      </p:pic>
      <p:sp>
        <p:nvSpPr>
          <p:cNvPr id="19" name="Freeform 4"/>
          <p:cNvSpPr/>
          <p:nvPr/>
        </p:nvSpPr>
        <p:spPr>
          <a:xfrm>
            <a:off x="-142982" y="5809002"/>
            <a:ext cx="4339425" cy="1229408"/>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5"/>
            <a:stretch>
              <a:fillRect l="-4454" t="-75816" r="-7074" b="-128962"/>
            </a:stretch>
          </a:blipFill>
        </p:spPr>
      </p:sp>
    </p:spTree>
    <p:extLst>
      <p:ext uri="{BB962C8B-B14F-4D97-AF65-F5344CB8AC3E}">
        <p14:creationId xmlns:p14="http://schemas.microsoft.com/office/powerpoint/2010/main" val="210218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679310"/>
            <a:ext cx="4128422" cy="45117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63485" y="1996032"/>
            <a:ext cx="9021663" cy="41169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1887411" y="2129533"/>
            <a:ext cx="8685314" cy="4016484"/>
          </a:xfrm>
          <a:prstGeom prst="rect">
            <a:avLst/>
          </a:prstGeom>
          <a:noFill/>
        </p:spPr>
        <p:txBody>
          <a:bodyPr wrap="square" rtlCol="0">
            <a:spAutoFit/>
          </a:bodyPr>
          <a:lstStyle/>
          <a:p>
            <a:pPr marL="285750" indent="-285750" algn="r" rtl="1">
              <a:lnSpc>
                <a:spcPct val="150000"/>
              </a:lnSpc>
              <a:buClr>
                <a:srgbClr val="0070C0"/>
              </a:buClr>
              <a:buFont typeface="Wingdings" panose="05000000000000000000" pitchFamily="2" charset="2"/>
              <a:buChar char="q"/>
            </a:pPr>
            <a:r>
              <a:rPr lang="ar-SA" sz="1700" dirty="0" smtClean="0">
                <a:latin typeface="Alexandria" pitchFamily="2" charset="-78"/>
                <a:cs typeface="Alexandria" pitchFamily="2" charset="-78"/>
              </a:rPr>
              <a:t>علم </a:t>
            </a:r>
            <a:r>
              <a:rPr lang="ar-SA" sz="1700" dirty="0">
                <a:latin typeface="Alexandria" pitchFamily="2" charset="-78"/>
                <a:cs typeface="Alexandria" pitchFamily="2" charset="-78"/>
              </a:rPr>
              <a:t>النفس </a:t>
            </a:r>
            <a:r>
              <a:rPr lang="ar-SA" sz="1700" dirty="0" smtClean="0">
                <a:latin typeface="Alexandria" pitchFamily="2" charset="-78"/>
                <a:cs typeface="Alexandria" pitchFamily="2" charset="-78"/>
              </a:rPr>
              <a:t>التسويقي: </a:t>
            </a:r>
            <a:r>
              <a:rPr lang="ar-SA" sz="1700" dirty="0">
                <a:latin typeface="Alexandria" pitchFamily="2" charset="-78"/>
                <a:cs typeface="Alexandria" pitchFamily="2" charset="-78"/>
              </a:rPr>
              <a:t>هو فرع من فروع علم النفس </a:t>
            </a:r>
            <a:r>
              <a:rPr lang="ar-SA" sz="1700" dirty="0" smtClean="0">
                <a:latin typeface="Alexandria" pitchFamily="2" charset="-78"/>
                <a:cs typeface="Alexandria" pitchFamily="2" charset="-78"/>
              </a:rPr>
              <a:t>يركز </a:t>
            </a:r>
            <a:r>
              <a:rPr lang="ar-SA" sz="1700" dirty="0">
                <a:latin typeface="Alexandria" pitchFamily="2" charset="-78"/>
                <a:cs typeface="Alexandria" pitchFamily="2" charset="-78"/>
              </a:rPr>
              <a:t>على دراسة </a:t>
            </a:r>
            <a:r>
              <a:rPr lang="ar-SA" sz="1700" dirty="0" smtClean="0">
                <a:latin typeface="Alexandria" pitchFamily="2" charset="-78"/>
                <a:cs typeface="Alexandria" pitchFamily="2" charset="-78"/>
              </a:rPr>
              <a:t>سلوك   المستهلكين </a:t>
            </a:r>
            <a:r>
              <a:rPr lang="ar-SA" sz="1700" dirty="0">
                <a:latin typeface="Alexandria" pitchFamily="2" charset="-78"/>
                <a:cs typeface="Alexandria" pitchFamily="2" charset="-78"/>
              </a:rPr>
              <a:t>وكيفية تأثير العوامل النفسية على قرارات الشراء. يهدف هذا العلم إلى فهم الدوافع والمشاعر والعوامل النفسية التي تؤثر في سلوك المستهلكين، مما يساعد الشركات على تطوير استراتيجيات تسويقية </a:t>
            </a:r>
            <a:r>
              <a:rPr lang="ar-SA" sz="1700" dirty="0" smtClean="0">
                <a:latin typeface="Alexandria" pitchFamily="2" charset="-78"/>
                <a:cs typeface="Alexandria" pitchFamily="2" charset="-78"/>
              </a:rPr>
              <a:t>فعال.</a:t>
            </a:r>
          </a:p>
          <a:p>
            <a:pPr marL="285750" indent="-285750" algn="r" rtl="1">
              <a:lnSpc>
                <a:spcPct val="150000"/>
              </a:lnSpc>
              <a:buClr>
                <a:srgbClr val="0070C0"/>
              </a:buClr>
              <a:buFont typeface="Wingdings" panose="05000000000000000000" pitchFamily="2" charset="2"/>
              <a:buChar char="q"/>
            </a:pPr>
            <a:r>
              <a:rPr lang="ar-SA" sz="1700" dirty="0">
                <a:latin typeface="Alexandria" pitchFamily="2" charset="-78"/>
                <a:cs typeface="Alexandria" pitchFamily="2" charset="-78"/>
              </a:rPr>
              <a:t>علم النفس </a:t>
            </a:r>
            <a:r>
              <a:rPr lang="ar-SA" sz="1700" dirty="0" smtClean="0">
                <a:latin typeface="Alexandria" pitchFamily="2" charset="-78"/>
                <a:cs typeface="Alexandria" pitchFamily="2" charset="-78"/>
              </a:rPr>
              <a:t>التسويقي: </a:t>
            </a:r>
            <a:r>
              <a:rPr lang="ar-SA" sz="1700" dirty="0">
                <a:latin typeface="Alexandria" pitchFamily="2" charset="-78"/>
                <a:cs typeface="Alexandria" pitchFamily="2" charset="-78"/>
              </a:rPr>
              <a:t>هو مجال يجمع بين مبادئ علم النفس واستراتيجيات </a:t>
            </a:r>
            <a:r>
              <a:rPr lang="ar-SA" sz="1700" dirty="0" smtClean="0">
                <a:latin typeface="Alexandria" pitchFamily="2" charset="-78"/>
                <a:cs typeface="Alexandria" pitchFamily="2" charset="-78"/>
              </a:rPr>
              <a:t>التسويق الرقمي، </a:t>
            </a:r>
            <a:r>
              <a:rPr lang="ar-SA" sz="1700" dirty="0">
                <a:latin typeface="Alexandria" pitchFamily="2" charset="-78"/>
                <a:cs typeface="Alexandria" pitchFamily="2" charset="-78"/>
              </a:rPr>
              <a:t>لفهم سلوك المستهلكين وتأثير العوامل النفسية على قراراتهم الشرائية</a:t>
            </a:r>
            <a:r>
              <a:rPr lang="ar-SA" sz="1700" dirty="0" smtClean="0">
                <a:latin typeface="Alexandria" pitchFamily="2" charset="-78"/>
                <a:cs typeface="Alexandria" pitchFamily="2" charset="-78"/>
              </a:rPr>
              <a:t>.</a:t>
            </a:r>
          </a:p>
          <a:p>
            <a:pPr marL="285750" indent="-285750" algn="r" rtl="1">
              <a:lnSpc>
                <a:spcPct val="150000"/>
              </a:lnSpc>
              <a:buClr>
                <a:srgbClr val="0070C0"/>
              </a:buClr>
              <a:buFont typeface="Wingdings" panose="05000000000000000000" pitchFamily="2" charset="2"/>
              <a:buChar char="q"/>
            </a:pPr>
            <a:r>
              <a:rPr lang="ar-SA" sz="1700" dirty="0" smtClean="0">
                <a:latin typeface="Alexandria" pitchFamily="2" charset="-78"/>
                <a:cs typeface="Alexandria" pitchFamily="2" charset="-78"/>
              </a:rPr>
              <a:t>علم النفس التسويقي: كما عرفه "جون ماسون" هو: دراسة وفهم السلوك الشرائي للمستهلكين، وتطبيق هذا الفهم في الإعلان والتسويق لبيع المنتجات والخدمات.</a:t>
            </a:r>
          </a:p>
          <a:p>
            <a:pPr marL="285750" indent="-285750" algn="r" rtl="1">
              <a:lnSpc>
                <a:spcPct val="150000"/>
              </a:lnSpc>
              <a:buClr>
                <a:srgbClr val="0070C0"/>
              </a:buClr>
              <a:buFont typeface="Wingdings" panose="05000000000000000000" pitchFamily="2" charset="2"/>
              <a:buChar char="q"/>
            </a:pPr>
            <a:r>
              <a:rPr lang="ar-SA" sz="1700" dirty="0" smtClean="0">
                <a:latin typeface="Alexandria" pitchFamily="2" charset="-78"/>
                <a:cs typeface="Alexandria" pitchFamily="2" charset="-78"/>
              </a:rPr>
              <a:t>علم النفس التسويقي: هو علم النفس المستهلك، وفقًا لتعريف الجمعية الأمريكية لعلم النفس </a:t>
            </a:r>
            <a:r>
              <a:rPr lang="en-US" sz="1700" dirty="0" smtClean="0">
                <a:latin typeface="Alexandria" pitchFamily="2" charset="-78"/>
                <a:cs typeface="Alexandria" pitchFamily="2" charset="-78"/>
              </a:rPr>
              <a:t>(APA)</a:t>
            </a:r>
            <a:r>
              <a:rPr lang="ar-SA" sz="1700" dirty="0" smtClean="0">
                <a:latin typeface="Alexandria" pitchFamily="2" charset="-78"/>
                <a:cs typeface="Alexandria"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149681" y="1484285"/>
            <a:ext cx="3611618"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علم النفس التسويقي</a:t>
            </a:r>
            <a:endParaRPr lang="ar-SA" sz="2000" dirty="0" smtClean="0">
              <a:solidFill>
                <a:srgbClr val="C00000"/>
              </a:solidFill>
              <a:latin typeface="Alexandria" pitchFamily="2" charset="-78"/>
              <a:cs typeface="Alexandria" pitchFamily="2" charset="-78"/>
            </a:endParaRPr>
          </a:p>
        </p:txBody>
      </p:sp>
      <p:sp>
        <p:nvSpPr>
          <p:cNvPr id="11" name="Rectangle 10"/>
          <p:cNvSpPr/>
          <p:nvPr/>
        </p:nvSpPr>
        <p:spPr>
          <a:xfrm>
            <a:off x="908185" y="15160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p:cNvSpPr txBox="1"/>
          <p:nvPr/>
        </p:nvSpPr>
        <p:spPr>
          <a:xfrm>
            <a:off x="959081" y="151057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959081" y="17809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4" name="Freeform 5"/>
          <p:cNvSpPr/>
          <p:nvPr/>
        </p:nvSpPr>
        <p:spPr>
          <a:xfrm>
            <a:off x="0" y="4457701"/>
            <a:ext cx="2059410" cy="2432957"/>
          </a:xfrm>
          <a:custGeom>
            <a:avLst/>
            <a:gdLst/>
            <a:ahLst/>
            <a:cxnLst/>
            <a:rect l="l" t="t" r="r" b="b"/>
            <a:pathLst>
              <a:path w="4702629" h="4114800">
                <a:moveTo>
                  <a:pt x="0" y="0"/>
                </a:moveTo>
                <a:lnTo>
                  <a:pt x="4702629" y="0"/>
                </a:lnTo>
                <a:lnTo>
                  <a:pt x="4702629" y="4114800"/>
                </a:lnTo>
                <a:lnTo>
                  <a:pt x="0" y="4114800"/>
                </a:lnTo>
                <a:lnTo>
                  <a:pt x="0" y="0"/>
                </a:lnTo>
                <a:close/>
              </a:path>
            </a:pathLst>
          </a:custGeom>
          <a:blipFill>
            <a:blip r:embed="rId4">
              <a:extLst>
                <a:ext uri="{96DAC541-7B7A-43D3-8B79-37D633B846F1}">
                  <asvg:svgBlip xmlns="" xmlns:asvg="http://schemas.microsoft.com/office/drawing/2016/SVG/main" r:embed="rId7"/>
                </a:ext>
              </a:extLst>
            </a:blip>
            <a:stretch>
              <a:fillRect/>
            </a:stretch>
          </a:blipFill>
        </p:spPr>
      </p:sp>
    </p:spTree>
    <p:extLst>
      <p:ext uri="{BB962C8B-B14F-4D97-AF65-F5344CB8AC3E}">
        <p14:creationId xmlns:p14="http://schemas.microsoft.com/office/powerpoint/2010/main" val="16035153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3792" y="1615635"/>
            <a:ext cx="9272882" cy="4676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a:latin typeface="Alexandria" pitchFamily="2" charset="-78"/>
                <a:cs typeface="Alexandria" pitchFamily="2" charset="-78"/>
              </a:rPr>
              <a:t>يهدف علم النفس التسويقي إلى:</a:t>
            </a:r>
            <a:endParaRPr lang="ar-SA"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1331" y="9048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73792" y="1911522"/>
            <a:ext cx="8986013" cy="4431983"/>
          </a:xfrm>
          <a:prstGeom prst="rect">
            <a:avLst/>
          </a:prstGeom>
          <a:noFill/>
        </p:spPr>
        <p:txBody>
          <a:bodyPr wrap="square" rtlCol="0">
            <a:spAutoFit/>
          </a:bodyPr>
          <a:lstStyle/>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فهم </a:t>
            </a:r>
            <a:r>
              <a:rPr lang="ar-SA" sz="1700" dirty="0">
                <a:solidFill>
                  <a:srgbClr val="0070C0"/>
                </a:solidFill>
                <a:latin typeface="Alexandria" pitchFamily="2" charset="-78"/>
                <a:cs typeface="Alexandria" pitchFamily="2" charset="-78"/>
              </a:rPr>
              <a:t>سلوك المستهلك: </a:t>
            </a:r>
            <a:r>
              <a:rPr lang="ar-SA" dirty="0"/>
              <a:t>: </a:t>
            </a:r>
            <a:r>
              <a:rPr lang="ar-SA" sz="1700" dirty="0">
                <a:latin typeface="Alexandria" pitchFamily="2" charset="-78"/>
                <a:cs typeface="Alexandria" pitchFamily="2" charset="-78"/>
              </a:rPr>
              <a:t>يساعد علم النفس التسويقي الشركات على فهم كيف ولماذا يتخذ المستهلكون قرارات الشراء، وما العوامل التي تؤثر في تلك القرارات، مما يمكنها من تلبية احتياجاتهم بشكل أفضل.</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تحليل العوامل النفسية: </a:t>
            </a:r>
            <a:r>
              <a:rPr lang="ar-SA" sz="1700" dirty="0">
                <a:latin typeface="Alexandria" pitchFamily="2" charset="-78"/>
                <a:cs typeface="Alexandria" pitchFamily="2" charset="-78"/>
              </a:rPr>
              <a:t>دراسة كيفية تأثير العوامل النفسية مثل العواطف، </a:t>
            </a:r>
            <a:r>
              <a:rPr lang="ar-SA" sz="1700" dirty="0" smtClean="0">
                <a:latin typeface="Alexandria" pitchFamily="2" charset="-78"/>
                <a:cs typeface="Alexandria" pitchFamily="2" charset="-78"/>
              </a:rPr>
              <a:t>القيم على </a:t>
            </a:r>
            <a:r>
              <a:rPr lang="ar-SA" sz="1700" dirty="0">
                <a:latin typeface="Alexandria" pitchFamily="2" charset="-78"/>
                <a:cs typeface="Alexandria" pitchFamily="2" charset="-78"/>
              </a:rPr>
              <a:t>سلوك المستهلك؛ مما يساعد في إنشاء رسائل تسويقية تؤثر إيجابياً على </a:t>
            </a:r>
            <a:r>
              <a:rPr lang="ar-SA" sz="1700" dirty="0" smtClean="0">
                <a:latin typeface="Alexandria" pitchFamily="2" charset="-78"/>
                <a:cs typeface="Alexandria" pitchFamily="2" charset="-78"/>
              </a:rPr>
              <a:t>المستهلك.</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تطوير استراتيجيات تسويقية: </a:t>
            </a:r>
            <a:r>
              <a:rPr lang="ar-SA" sz="1700" dirty="0" smtClean="0">
                <a:latin typeface="Alexandria" pitchFamily="2" charset="-78"/>
                <a:cs typeface="Alexandria" pitchFamily="2" charset="-78"/>
              </a:rPr>
              <a:t>من خلال تحليل الدوافع النفسية، يمكن تصميم </a:t>
            </a:r>
            <a:r>
              <a:rPr lang="ar-SA" sz="1700" dirty="0">
                <a:latin typeface="Alexandria" pitchFamily="2" charset="-78"/>
                <a:cs typeface="Alexandria" pitchFamily="2" charset="-78"/>
              </a:rPr>
              <a:t>حملات تسويقية تتناسب مع احتياجات وتوجهات </a:t>
            </a:r>
            <a:r>
              <a:rPr lang="ar-SA" sz="1700" dirty="0" smtClean="0">
                <a:latin typeface="Alexandria" pitchFamily="2" charset="-78"/>
                <a:cs typeface="Alexandria" pitchFamily="2" charset="-78"/>
              </a:rPr>
              <a:t>المستهلكين بشكل </a:t>
            </a:r>
            <a:r>
              <a:rPr lang="ar-SA" sz="1700" dirty="0">
                <a:latin typeface="Alexandria" pitchFamily="2" charset="-78"/>
                <a:cs typeface="Alexandria" pitchFamily="2" charset="-78"/>
              </a:rPr>
              <a:t>مباشر.</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تعزيز تجربة المستهلك: </a:t>
            </a:r>
            <a:r>
              <a:rPr lang="ar-SA" sz="1700" dirty="0" smtClean="0">
                <a:latin typeface="Alexandria" pitchFamily="2" charset="-78"/>
                <a:cs typeface="Alexandria" pitchFamily="2" charset="-78"/>
              </a:rPr>
              <a:t>تحسين تجربة الشراء من </a:t>
            </a:r>
            <a:r>
              <a:rPr lang="ar-SA" sz="1700" dirty="0">
                <a:latin typeface="Alexandria" pitchFamily="2" charset="-78"/>
                <a:cs typeface="Alexandria" pitchFamily="2" charset="-78"/>
              </a:rPr>
              <a:t>خلال فهم احتياجات المستهلكين </a:t>
            </a:r>
            <a:r>
              <a:rPr lang="ar-SA" sz="1700" dirty="0" smtClean="0">
                <a:latin typeface="Alexandria" pitchFamily="2" charset="-78"/>
                <a:cs typeface="Alexandria" pitchFamily="2" charset="-78"/>
              </a:rPr>
              <a:t>وتوقعاتهم، </a:t>
            </a:r>
            <a:r>
              <a:rPr lang="ar-SA" sz="1700" dirty="0">
                <a:latin typeface="Alexandria" pitchFamily="2" charset="-78"/>
                <a:cs typeface="Alexandria" pitchFamily="2" charset="-78"/>
              </a:rPr>
              <a:t>مما يعزز رضا </a:t>
            </a:r>
            <a:r>
              <a:rPr lang="ar-SA" sz="1700" dirty="0" smtClean="0">
                <a:latin typeface="Alexandria" pitchFamily="2" charset="-78"/>
                <a:cs typeface="Alexandria" pitchFamily="2" charset="-78"/>
              </a:rPr>
              <a:t>العملاء </a:t>
            </a:r>
            <a:r>
              <a:rPr lang="ar-SA" sz="1700" dirty="0">
                <a:latin typeface="Alexandria" pitchFamily="2" charset="-78"/>
                <a:cs typeface="Alexandria" pitchFamily="2" charset="-78"/>
              </a:rPr>
              <a:t>ويزيد من احتمالية تكرار الشراء</a:t>
            </a:r>
            <a:r>
              <a:rPr lang="ar-SA" sz="1700" dirty="0" smtClean="0">
                <a:latin typeface="Alexandria" pitchFamily="2" charset="-78"/>
                <a:cs typeface="Alexandria" pitchFamily="2" charset="-78"/>
              </a:rPr>
              <a:t>.</a:t>
            </a:r>
            <a:r>
              <a:rPr lang="ar-SA" sz="1600" dirty="0"/>
              <a:t> </a:t>
            </a:r>
            <a:endParaRPr lang="ar-SA" sz="1600" dirty="0" smtClean="0"/>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توجيه الابتكار: </a:t>
            </a:r>
            <a:r>
              <a:rPr lang="ar-SA" sz="1700" dirty="0" smtClean="0">
                <a:latin typeface="Alexandria" pitchFamily="2" charset="-78"/>
                <a:cs typeface="Alexandria" pitchFamily="2" charset="-78"/>
              </a:rPr>
              <a:t>يساهم </a:t>
            </a:r>
            <a:r>
              <a:rPr lang="ar-SA" sz="1700" dirty="0">
                <a:latin typeface="Alexandria" pitchFamily="2" charset="-78"/>
                <a:cs typeface="Alexandria" pitchFamily="2" charset="-78"/>
              </a:rPr>
              <a:t>في توجيه تطوير المنتجات والخدمات بناءً على التحليلات النفسية لاحتياجات السوق، مما يعزز الابتكار</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037283" y="106531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06163" y="131729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128292" y="1065319"/>
            <a:ext cx="4124031"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أهداف علم النفس التسويقي</a:t>
            </a:r>
            <a:endParaRPr lang="ar-SA" sz="2000" dirty="0" smtClean="0">
              <a:solidFill>
                <a:srgbClr val="C00000"/>
              </a:solidFill>
              <a:latin typeface="Alexandria" pitchFamily="2" charset="-78"/>
              <a:cs typeface="Alexandria" pitchFamily="2" charset="-78"/>
            </a:endParaRPr>
          </a:p>
        </p:txBody>
      </p:sp>
      <p:sp>
        <p:nvSpPr>
          <p:cNvPr id="6" name="Rectangle 5"/>
          <p:cNvSpPr/>
          <p:nvPr/>
        </p:nvSpPr>
        <p:spPr>
          <a:xfrm>
            <a:off x="6803791" y="1689951"/>
            <a:ext cx="4027064" cy="353943"/>
          </a:xfrm>
          <a:prstGeom prst="rect">
            <a:avLst/>
          </a:prstGeom>
        </p:spPr>
        <p:txBody>
          <a:bodyPr wrap="none">
            <a:spAutoFit/>
          </a:bodyPr>
          <a:lstStyle/>
          <a:p>
            <a:r>
              <a:rPr lang="ar-SA" sz="1700" dirty="0" smtClean="0">
                <a:latin typeface="Alexandria" pitchFamily="2" charset="-78"/>
                <a:cs typeface="Alexandria" pitchFamily="2" charset="-78"/>
              </a:rPr>
              <a:t>تتمثل أهداف علم </a:t>
            </a:r>
            <a:r>
              <a:rPr lang="ar-SA" sz="1700" dirty="0">
                <a:latin typeface="Alexandria" pitchFamily="2" charset="-78"/>
                <a:cs typeface="Alexandria" pitchFamily="2" charset="-78"/>
              </a:rPr>
              <a:t>النفس التسويقي </a:t>
            </a:r>
            <a:r>
              <a:rPr lang="ar-SA" sz="1700" dirty="0" smtClean="0">
                <a:latin typeface="Alexandria" pitchFamily="2" charset="-78"/>
                <a:cs typeface="Alexandria" pitchFamily="2" charset="-78"/>
              </a:rPr>
              <a:t>في:</a:t>
            </a:r>
            <a:endParaRPr lang="ar-SA" sz="1700" dirty="0"/>
          </a:p>
        </p:txBody>
      </p:sp>
      <p:sp>
        <p:nvSpPr>
          <p:cNvPr id="14" name="Freeform 4"/>
          <p:cNvSpPr/>
          <p:nvPr/>
        </p:nvSpPr>
        <p:spPr>
          <a:xfrm>
            <a:off x="-224627" y="5666013"/>
            <a:ext cx="5270156" cy="1421383"/>
          </a:xfrm>
          <a:custGeom>
            <a:avLst/>
            <a:gdLst/>
            <a:ahLst/>
            <a:cxnLst/>
            <a:rect l="l" t="t" r="r" b="b"/>
            <a:pathLst>
              <a:path w="11075306" h="2700190">
                <a:moveTo>
                  <a:pt x="0" y="0"/>
                </a:moveTo>
                <a:lnTo>
                  <a:pt x="11075306" y="0"/>
                </a:lnTo>
                <a:lnTo>
                  <a:pt x="11075306" y="2700190"/>
                </a:lnTo>
                <a:lnTo>
                  <a:pt x="0" y="2700190"/>
                </a:lnTo>
                <a:lnTo>
                  <a:pt x="0" y="0"/>
                </a:lnTo>
                <a:close/>
              </a:path>
            </a:pathLst>
          </a:custGeom>
          <a:blipFill>
            <a:blip r:embed="rId4"/>
            <a:stretch>
              <a:fillRect l="-4454" t="-75816" r="-7074" b="-128962"/>
            </a:stretch>
          </a:blipFill>
        </p:spPr>
      </p:sp>
    </p:spTree>
    <p:extLst>
      <p:ext uri="{BB962C8B-B14F-4D97-AF65-F5344CB8AC3E}">
        <p14:creationId xmlns:p14="http://schemas.microsoft.com/office/powerpoint/2010/main" val="27251211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11705" y="1983182"/>
            <a:ext cx="10136828" cy="41351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2275" y="2101821"/>
            <a:ext cx="9970789" cy="3854901"/>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هناك مجموعة من العوامل التي تؤثر على سلوك المستهلك بشكل مباشر، والتي تُشكل المبادئ الأساسية لسيكولوجية التسويق الرقمي، بحيث يمكننا التنبؤ بسلوك المستهلك، وتطبيقها في مجال التسويق الرقمي. وتتمثل في:</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نظرية الترميز المزدوج أو نظامي التفكير</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الحافز البشري </a:t>
            </a:r>
            <a:r>
              <a:rPr lang="en-US" sz="1600" dirty="0" smtClean="0">
                <a:latin typeface="Alexandria" pitchFamily="2" charset="-78"/>
                <a:cs typeface="Alexandria" pitchFamily="2" charset="-78"/>
              </a:rPr>
              <a:t>Humans Motivation</a:t>
            </a:r>
            <a:endParaRPr lang="ar-SA" sz="1600" dirty="0" smtClean="0">
              <a:latin typeface="Alexandria" pitchFamily="2" charset="-78"/>
              <a:cs typeface="Alexandria" pitchFamily="2" charset="-78"/>
            </a:endParaRPr>
          </a:p>
          <a:p>
            <a:pPr marL="342900" indent="-342900" algn="r" rtl="1">
              <a:lnSpc>
                <a:spcPct val="150000"/>
              </a:lnSpc>
              <a:buFont typeface="+mj-lt"/>
              <a:buAutoNum type="arabicPeriod"/>
            </a:pPr>
            <a:r>
              <a:rPr lang="ar-SA" sz="1600" dirty="0">
                <a:latin typeface="Alexandria" pitchFamily="2" charset="-78"/>
                <a:cs typeface="Alexandria" pitchFamily="2" charset="-78"/>
              </a:rPr>
              <a:t>المتعة مقابل </a:t>
            </a:r>
            <a:r>
              <a:rPr lang="ar-SA" sz="1600" dirty="0" smtClean="0">
                <a:latin typeface="Alexandria" pitchFamily="2" charset="-78"/>
                <a:cs typeface="Alexandria" pitchFamily="2" charset="-78"/>
              </a:rPr>
              <a:t>النفعية </a:t>
            </a:r>
            <a:r>
              <a:rPr lang="en-US" sz="1600" dirty="0" smtClean="0">
                <a:latin typeface="Alexandria" pitchFamily="2" charset="-78"/>
                <a:cs typeface="Alexandria" pitchFamily="2" charset="-78"/>
              </a:rPr>
              <a:t>Hedonic Vs. Utilitarian</a:t>
            </a:r>
            <a:r>
              <a:rPr lang="ar-SA" sz="1600" dirty="0" smtClean="0">
                <a:latin typeface="Alexandria" pitchFamily="2" charset="-78"/>
                <a:cs typeface="Alexandria" pitchFamily="2" charset="-78"/>
              </a:rPr>
              <a:t> </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نموذج التطوير المحتمل </a:t>
            </a:r>
            <a:r>
              <a:rPr lang="en-US" sz="1600" dirty="0" smtClean="0">
                <a:latin typeface="Alexandria" pitchFamily="2" charset="-78"/>
                <a:cs typeface="Alexandria" pitchFamily="2" charset="-78"/>
              </a:rPr>
              <a:t>Elaboration likelihood Model</a:t>
            </a:r>
            <a:endParaRPr lang="ar-SA" sz="1600" dirty="0" smtClean="0">
              <a:latin typeface="Alexandria" pitchFamily="2" charset="-78"/>
              <a:cs typeface="Alexandria" pitchFamily="2" charset="-78"/>
            </a:endParaRPr>
          </a:p>
          <a:p>
            <a:pPr marL="342900" indent="-342900" algn="r" rtl="1">
              <a:lnSpc>
                <a:spcPct val="150000"/>
              </a:lnSpc>
              <a:buFont typeface="+mj-lt"/>
              <a:buAutoNum type="arabicPeriod"/>
            </a:pPr>
            <a:r>
              <a:rPr lang="ar-SA" sz="1600" dirty="0" smtClean="0">
                <a:latin typeface="Alexandria" pitchFamily="2" charset="-78"/>
                <a:cs typeface="Alexandria" pitchFamily="2" charset="-78"/>
              </a:rPr>
              <a:t>التكيف الكلاسيكي  </a:t>
            </a:r>
            <a:r>
              <a:rPr lang="en-US" sz="1600" dirty="0" smtClean="0">
                <a:latin typeface="Alexandria" pitchFamily="2" charset="-78"/>
                <a:cs typeface="Alexandria" pitchFamily="2" charset="-78"/>
              </a:rPr>
              <a:t>Classical Conditioning</a:t>
            </a:r>
            <a:endParaRPr lang="ar-SA" sz="1600" dirty="0" smtClean="0">
              <a:latin typeface="Alexandria" pitchFamily="2" charset="-78"/>
              <a:cs typeface="Alexandria" pitchFamily="2" charset="-78"/>
            </a:endParaRPr>
          </a:p>
          <a:p>
            <a:pPr marL="342900" indent="-342900" algn="r" rtl="1">
              <a:lnSpc>
                <a:spcPct val="150000"/>
              </a:lnSpc>
              <a:buFont typeface="+mj-lt"/>
              <a:buAutoNum type="arabicPeriod"/>
            </a:pPr>
            <a:r>
              <a:rPr lang="ar-SA" sz="1600" dirty="0" smtClean="0">
                <a:latin typeface="Alexandria" pitchFamily="2" charset="-78"/>
                <a:cs typeface="Alexandria" pitchFamily="2" charset="-78"/>
              </a:rPr>
              <a:t>اندماج المستهلك  </a:t>
            </a:r>
            <a:r>
              <a:rPr lang="en-US" sz="1600" dirty="0" smtClean="0">
                <a:latin typeface="Alexandria" pitchFamily="2" charset="-78"/>
                <a:cs typeface="Alexandria" pitchFamily="2" charset="-78"/>
              </a:rPr>
              <a:t>Consumer Involvement</a:t>
            </a:r>
            <a:endParaRPr lang="en-US"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smtClean="0">
                <a:latin typeface="Alexandria" pitchFamily="2" charset="-78"/>
                <a:cs typeface="Alexandria" pitchFamily="2" charset="-78"/>
              </a:rPr>
              <a:t>طلاقة </a:t>
            </a:r>
            <a:r>
              <a:rPr lang="ar-SA" sz="1600" dirty="0">
                <a:latin typeface="Alexandria" pitchFamily="2" charset="-78"/>
                <a:cs typeface="Alexandria" pitchFamily="2" charset="-78"/>
              </a:rPr>
              <a:t>التحليل </a:t>
            </a:r>
            <a:r>
              <a:rPr lang="en-US" sz="1600" dirty="0">
                <a:latin typeface="Alexandria" pitchFamily="2" charset="-78"/>
                <a:cs typeface="Alexandria" pitchFamily="2" charset="-78"/>
              </a:rPr>
              <a:t>Processing Fluency</a:t>
            </a:r>
            <a:r>
              <a:rPr lang="ar-SA" sz="1600" dirty="0">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0" name="Freeform 17"/>
          <p:cNvSpPr/>
          <p:nvPr/>
        </p:nvSpPr>
        <p:spPr>
          <a:xfrm>
            <a:off x="110577" y="5421087"/>
            <a:ext cx="1331698" cy="1485900"/>
          </a:xfrm>
          <a:custGeom>
            <a:avLst/>
            <a:gdLst/>
            <a:ahLst/>
            <a:cxnLst/>
            <a:rect l="l" t="t" r="r" b="b"/>
            <a:pathLst>
              <a:path w="1570060" h="1424175">
                <a:moveTo>
                  <a:pt x="0" y="0"/>
                </a:moveTo>
                <a:lnTo>
                  <a:pt x="1570060" y="0"/>
                </a:lnTo>
                <a:lnTo>
                  <a:pt x="1570060" y="1424175"/>
                </a:lnTo>
                <a:lnTo>
                  <a:pt x="0" y="1424175"/>
                </a:lnTo>
                <a:lnTo>
                  <a:pt x="0" y="0"/>
                </a:lnTo>
                <a:close/>
              </a:path>
            </a:pathLst>
          </a:custGeom>
          <a:blipFill>
            <a:blip r:embed="rId4">
              <a:extLst>
                <a:ext uri="{96DAC541-7B7A-43D3-8B79-37D633B846F1}">
                  <asvg:svgBlip xmlns:asvg="http://schemas.microsoft.com/office/drawing/2016/SVG/main" xmlns="" r:embed="rId28"/>
                </a:ext>
              </a:extLst>
            </a:blip>
            <a:stretch>
              <a:fillRect/>
            </a:stretch>
          </a:blipFill>
        </p:spPr>
      </p:sp>
      <p:sp>
        <p:nvSpPr>
          <p:cNvPr id="15" name="TextBox 14">
            <a:extLst>
              <a:ext uri="{FF2B5EF4-FFF2-40B4-BE49-F238E27FC236}">
                <a16:creationId xmlns:a16="http://schemas.microsoft.com/office/drawing/2014/main" id="{F9A80F9F-74DB-1D57-04E8-E20E92A09B0A}"/>
              </a:ext>
            </a:extLst>
          </p:cNvPr>
          <p:cNvSpPr txBox="1"/>
          <p:nvPr/>
        </p:nvSpPr>
        <p:spPr>
          <a:xfrm>
            <a:off x="2407398" y="1453094"/>
            <a:ext cx="607620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 </a:t>
            </a:r>
            <a:r>
              <a:rPr lang="ar-SA" b="1" dirty="0">
                <a:solidFill>
                  <a:srgbClr val="C00000"/>
                </a:solidFill>
                <a:latin typeface="Alexandria Black" pitchFamily="2" charset="-78"/>
                <a:cs typeface="Alexandria Black" pitchFamily="2" charset="-78"/>
              </a:rPr>
              <a:t>الأبعاد السيكولوجية والنظرية للتسويق الرقمي</a:t>
            </a:r>
          </a:p>
        </p:txBody>
      </p:sp>
      <p:sp>
        <p:nvSpPr>
          <p:cNvPr id="2" name="Rectangle 1"/>
          <p:cNvSpPr/>
          <p:nvPr/>
        </p:nvSpPr>
        <p:spPr>
          <a:xfrm>
            <a:off x="1379958" y="3277670"/>
            <a:ext cx="4287435" cy="2308324"/>
          </a:xfrm>
          <a:prstGeom prst="rect">
            <a:avLst/>
          </a:prstGeom>
        </p:spPr>
        <p:txBody>
          <a:bodyPr wrap="square">
            <a:spAutoFit/>
          </a:bodyPr>
          <a:lstStyle/>
          <a:p>
            <a:pPr marL="342900" indent="-342900" algn="r" rtl="1">
              <a:lnSpc>
                <a:spcPct val="150000"/>
              </a:lnSpc>
              <a:buFont typeface="+mj-lt"/>
              <a:buAutoNum type="arabicPeriod" startAt="8"/>
            </a:pPr>
            <a:r>
              <a:rPr lang="ar-SA" sz="1600" dirty="0" smtClean="0">
                <a:latin typeface="Alexandria" pitchFamily="2" charset="-78"/>
                <a:cs typeface="Alexandria" pitchFamily="2" charset="-78"/>
              </a:rPr>
              <a:t>الإدراك الحسي </a:t>
            </a:r>
            <a:r>
              <a:rPr lang="en-US" sz="1600" dirty="0" smtClean="0">
                <a:latin typeface="Alexandria" pitchFamily="2" charset="-78"/>
                <a:cs typeface="Alexandria" pitchFamily="2" charset="-78"/>
              </a:rPr>
              <a:t>Sensory Perception</a:t>
            </a:r>
            <a:endParaRPr lang="ar-SA" sz="1600" dirty="0" smtClean="0">
              <a:latin typeface="Alexandria" pitchFamily="2" charset="-78"/>
              <a:cs typeface="Alexandria" pitchFamily="2" charset="-78"/>
            </a:endParaRPr>
          </a:p>
          <a:p>
            <a:pPr marL="342900" indent="-342900" algn="r" rtl="1">
              <a:lnSpc>
                <a:spcPct val="150000"/>
              </a:lnSpc>
              <a:buFont typeface="+mj-lt"/>
              <a:buAutoNum type="arabicPeriod" startAt="8"/>
            </a:pPr>
            <a:r>
              <a:rPr lang="ar-SA" sz="1600" dirty="0" smtClean="0">
                <a:latin typeface="Alexandria" pitchFamily="2" charset="-78"/>
                <a:cs typeface="Alexandria" pitchFamily="2" charset="-78"/>
              </a:rPr>
              <a:t>نظرية الجشطالت </a:t>
            </a:r>
            <a:r>
              <a:rPr lang="en-US" sz="1600" dirty="0" smtClean="0">
                <a:latin typeface="Alexandria" pitchFamily="2" charset="-78"/>
                <a:cs typeface="Alexandria" pitchFamily="2" charset="-78"/>
              </a:rPr>
              <a:t>Gestalt Theory</a:t>
            </a:r>
            <a:endParaRPr lang="ar-SA" sz="1600" dirty="0" smtClean="0">
              <a:latin typeface="Alexandria" pitchFamily="2" charset="-78"/>
              <a:cs typeface="Alexandria" pitchFamily="2" charset="-78"/>
            </a:endParaRPr>
          </a:p>
          <a:p>
            <a:pPr marL="342900" indent="-342900" algn="r" rtl="1">
              <a:lnSpc>
                <a:spcPct val="150000"/>
              </a:lnSpc>
              <a:buFont typeface="+mj-lt"/>
              <a:buAutoNum type="arabicPeriod" startAt="8"/>
            </a:pPr>
            <a:r>
              <a:rPr lang="ar-SA" sz="1600" dirty="0" smtClean="0">
                <a:latin typeface="Alexandria" pitchFamily="2" charset="-78"/>
                <a:cs typeface="Alexandria" pitchFamily="2" charset="-78"/>
              </a:rPr>
              <a:t>نظرية التوقعات </a:t>
            </a:r>
            <a:r>
              <a:rPr lang="en-US" sz="1600" dirty="0" smtClean="0">
                <a:latin typeface="Alexandria" pitchFamily="2" charset="-78"/>
                <a:cs typeface="Alexandria" pitchFamily="2" charset="-78"/>
              </a:rPr>
              <a:t>Prospect Theory</a:t>
            </a:r>
          </a:p>
          <a:p>
            <a:pPr marL="342900" indent="-342900" algn="r" rtl="1">
              <a:lnSpc>
                <a:spcPct val="150000"/>
              </a:lnSpc>
              <a:buFont typeface="+mj-lt"/>
              <a:buAutoNum type="arabicPeriod" startAt="8"/>
            </a:pPr>
            <a:r>
              <a:rPr lang="ar-SA" sz="1600" dirty="0" smtClean="0">
                <a:latin typeface="Alexandria" pitchFamily="2" charset="-78"/>
                <a:cs typeface="Alexandria" pitchFamily="2" charset="-78"/>
              </a:rPr>
              <a:t>المحاسبة العقلية </a:t>
            </a:r>
            <a:r>
              <a:rPr lang="en-US" sz="1600" dirty="0" smtClean="0">
                <a:latin typeface="Alexandria" pitchFamily="2" charset="-78"/>
                <a:cs typeface="Alexandria" pitchFamily="2" charset="-78"/>
              </a:rPr>
              <a:t>Mental Accounting</a:t>
            </a:r>
            <a:endParaRPr lang="ar-SA" sz="1600" dirty="0" smtClean="0">
              <a:latin typeface="Alexandria" pitchFamily="2" charset="-78"/>
              <a:cs typeface="Alexandria" pitchFamily="2" charset="-78"/>
            </a:endParaRPr>
          </a:p>
          <a:p>
            <a:pPr marL="342900" indent="-342900" algn="r" rtl="1">
              <a:lnSpc>
                <a:spcPct val="150000"/>
              </a:lnSpc>
              <a:buFont typeface="+mj-lt"/>
              <a:buAutoNum type="arabicPeriod" startAt="8"/>
            </a:pPr>
            <a:r>
              <a:rPr lang="ar-SA" sz="1600" dirty="0" smtClean="0">
                <a:latin typeface="Alexandria" pitchFamily="2" charset="-78"/>
                <a:cs typeface="Alexandria" pitchFamily="2" charset="-78"/>
              </a:rPr>
              <a:t>هرم </a:t>
            </a:r>
            <a:r>
              <a:rPr lang="ar-SA" sz="1600" dirty="0">
                <a:latin typeface="Alexandria" pitchFamily="2" charset="-78"/>
                <a:cs typeface="Alexandria" pitchFamily="2" charset="-78"/>
              </a:rPr>
              <a:t>ماسلو </a:t>
            </a:r>
            <a:r>
              <a:rPr lang="ar-SA" sz="1600" dirty="0" smtClean="0">
                <a:latin typeface="Alexandria" pitchFamily="2" charset="-78"/>
                <a:cs typeface="Alexandria" pitchFamily="2" charset="-78"/>
              </a:rPr>
              <a:t>للاحتياجات               </a:t>
            </a:r>
            <a:r>
              <a:rPr lang="en-US" sz="1600" dirty="0">
                <a:latin typeface="Alexandria" pitchFamily="2" charset="-78"/>
                <a:cs typeface="Alexandria" pitchFamily="2" charset="-78"/>
              </a:rPr>
              <a:t>Maslow’s Hierarchy of </a:t>
            </a:r>
            <a:r>
              <a:rPr lang="en-US" sz="1600" dirty="0" smtClean="0">
                <a:latin typeface="Alexandria" pitchFamily="2" charset="-78"/>
                <a:cs typeface="Alexandria" pitchFamily="2" charset="-78"/>
              </a:rPr>
              <a:t>Needs</a:t>
            </a:r>
            <a:r>
              <a:rPr lang="ar-SA" sz="1600" dirty="0" smtClean="0">
                <a:latin typeface="Alexandria" pitchFamily="2" charset="-78"/>
                <a:cs typeface="Alexandria" pitchFamily="2" charset="-78"/>
              </a:rPr>
              <a:t>            </a:t>
            </a: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15344234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5800" y="1960925"/>
            <a:ext cx="8750300" cy="42461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58368" y="1981994"/>
            <a:ext cx="8646132" cy="4247317"/>
          </a:xfrm>
          <a:prstGeom prst="rect">
            <a:avLst/>
          </a:prstGeom>
          <a:noFill/>
        </p:spPr>
        <p:txBody>
          <a:bodyPr wrap="square" rtlCol="0">
            <a:spAutoFit/>
          </a:bodyPr>
          <a:lstStyle/>
          <a:p>
            <a:pPr marL="342900" indent="-342900" algn="r" rtl="1">
              <a:lnSpc>
                <a:spcPct val="150000"/>
              </a:lnSpc>
              <a:buFont typeface="+mj-lt"/>
              <a:buAutoNum type="arabicPeriod"/>
            </a:pPr>
            <a:r>
              <a:rPr lang="ar-SA" dirty="0">
                <a:solidFill>
                  <a:srgbClr val="0070C0"/>
                </a:solidFill>
                <a:latin typeface="Alexandria" pitchFamily="2" charset="-78"/>
                <a:cs typeface="Alexandria" pitchFamily="2" charset="-78"/>
              </a:rPr>
              <a:t>نظرية </a:t>
            </a:r>
            <a:r>
              <a:rPr lang="ar-SA" dirty="0" smtClean="0">
                <a:solidFill>
                  <a:srgbClr val="0070C0"/>
                </a:solidFill>
                <a:latin typeface="Alexandria" pitchFamily="2" charset="-78"/>
                <a:cs typeface="Alexandria" pitchFamily="2" charset="-78"/>
              </a:rPr>
              <a:t>الترميز العقلي المزدوج أو نظامي التفكير </a:t>
            </a:r>
            <a:r>
              <a:rPr lang="en-US" dirty="0">
                <a:solidFill>
                  <a:srgbClr val="0070C0"/>
                </a:solidFill>
                <a:latin typeface="Alexandria" pitchFamily="2" charset="-78"/>
                <a:cs typeface="Alexandria" pitchFamily="2" charset="-78"/>
              </a:rPr>
              <a:t>Dual Processing Theory</a:t>
            </a:r>
            <a:r>
              <a:rPr lang="ar-SA" dirty="0">
                <a:solidFill>
                  <a:srgbClr val="0070C0"/>
                </a:solidFill>
                <a:latin typeface="Alexandria" pitchFamily="2" charset="-78"/>
                <a:cs typeface="Alexandria" pitchFamily="2" charset="-78"/>
              </a:rPr>
              <a:t> </a:t>
            </a:r>
          </a:p>
          <a:p>
            <a:pPr algn="r" rtl="1">
              <a:lnSpc>
                <a:spcPct val="150000"/>
              </a:lnSpc>
            </a:pPr>
            <a:r>
              <a:rPr lang="ar-SA" dirty="0"/>
              <a:t> </a:t>
            </a:r>
            <a:r>
              <a:rPr lang="ar-SA" dirty="0" smtClean="0">
                <a:latin typeface="Alexandria" pitchFamily="2" charset="-78"/>
                <a:cs typeface="Alexandria" pitchFamily="2" charset="-78"/>
              </a:rPr>
              <a:t> </a:t>
            </a:r>
            <a:r>
              <a:rPr lang="ar-SA" dirty="0">
                <a:latin typeface="Alexandria" pitchFamily="2" charset="-78"/>
                <a:cs typeface="Alexandria" pitchFamily="2" charset="-78"/>
              </a:rPr>
              <a:t>ت</a:t>
            </a:r>
            <a:r>
              <a:rPr lang="ar-SA" dirty="0" smtClean="0">
                <a:latin typeface="Alexandria" pitchFamily="2" charset="-78"/>
                <a:cs typeface="Alexandria" pitchFamily="2" charset="-78"/>
              </a:rPr>
              <a:t>وضح </a:t>
            </a:r>
            <a:r>
              <a:rPr lang="ar-SA" dirty="0">
                <a:latin typeface="Alexandria" pitchFamily="2" charset="-78"/>
                <a:cs typeface="Alexandria" pitchFamily="2" charset="-78"/>
              </a:rPr>
              <a:t>كيفية معالجة المعلومات في الدماغ البشري من خلال نظامين مختلفين. هذه النظرية تلعب دورًا حيويًا في </a:t>
            </a:r>
            <a:r>
              <a:rPr lang="ar-SA" dirty="0" smtClean="0">
                <a:latin typeface="Alexandria" pitchFamily="2" charset="-78"/>
                <a:cs typeface="Alexandria" pitchFamily="2" charset="-78"/>
              </a:rPr>
              <a:t>فهم كيفية </a:t>
            </a:r>
            <a:r>
              <a:rPr lang="ar-SA" dirty="0">
                <a:latin typeface="Alexandria" pitchFamily="2" charset="-78"/>
                <a:cs typeface="Alexandria" pitchFamily="2" charset="-78"/>
              </a:rPr>
              <a:t>اتخاذ </a:t>
            </a:r>
            <a:r>
              <a:rPr lang="ar-SA" dirty="0" smtClean="0">
                <a:latin typeface="Alexandria" pitchFamily="2" charset="-78"/>
                <a:cs typeface="Alexandria" pitchFamily="2" charset="-78"/>
              </a:rPr>
              <a:t>المستهلك قرارات الشراء، </a:t>
            </a:r>
            <a:r>
              <a:rPr lang="ar-SA" dirty="0">
                <a:latin typeface="Alexandria" pitchFamily="2" charset="-78"/>
                <a:cs typeface="Alexandria" pitchFamily="2" charset="-78"/>
              </a:rPr>
              <a:t>هما: النظام الأول هو نظام سريع وبديهي، بينما النظام الثاني هو نظام بطيء وتحليلي. </a:t>
            </a:r>
          </a:p>
          <a:p>
            <a:pPr algn="r" rtl="1">
              <a:lnSpc>
                <a:spcPct val="150000"/>
              </a:lnSpc>
            </a:pPr>
            <a:r>
              <a:rPr lang="ar-SA" dirty="0">
                <a:solidFill>
                  <a:srgbClr val="0070C0"/>
                </a:solidFill>
                <a:latin typeface="Alexandria" pitchFamily="2" charset="-78"/>
                <a:cs typeface="Alexandria" pitchFamily="2" charset="-78"/>
              </a:rPr>
              <a:t>النظام الأول: </a:t>
            </a:r>
            <a:r>
              <a:rPr lang="ar-SA" dirty="0" smtClean="0">
                <a:solidFill>
                  <a:srgbClr val="0070C0"/>
                </a:solidFill>
                <a:latin typeface="Alexandria" pitchFamily="2" charset="-78"/>
                <a:cs typeface="Alexandria" pitchFamily="2" charset="-78"/>
              </a:rPr>
              <a:t>التفكير السريع: </a:t>
            </a:r>
            <a:r>
              <a:rPr lang="ar-SA" dirty="0" smtClean="0">
                <a:latin typeface="Alexandria" pitchFamily="2" charset="-78"/>
                <a:cs typeface="Alexandria" pitchFamily="2" charset="-78"/>
              </a:rPr>
              <a:t>يعمل </a:t>
            </a:r>
            <a:r>
              <a:rPr lang="ar-SA" dirty="0">
                <a:latin typeface="Alexandria" pitchFamily="2" charset="-78"/>
                <a:cs typeface="Alexandria" pitchFamily="2" charset="-78"/>
              </a:rPr>
              <a:t>بشكل تلقائي، </a:t>
            </a:r>
            <a:r>
              <a:rPr lang="ar-SA" dirty="0" smtClean="0">
                <a:latin typeface="Alexandria" pitchFamily="2" charset="-78"/>
                <a:cs typeface="Alexandria" pitchFamily="2" charset="-78"/>
              </a:rPr>
              <a:t>ويعتمد </a:t>
            </a:r>
            <a:r>
              <a:rPr lang="ar-SA" dirty="0">
                <a:latin typeface="Alexandria" pitchFamily="2" charset="-78"/>
                <a:cs typeface="Alexandria" pitchFamily="2" charset="-78"/>
              </a:rPr>
              <a:t>على العواطف </a:t>
            </a:r>
            <a:r>
              <a:rPr lang="ar-SA" dirty="0" smtClean="0">
                <a:latin typeface="Alexandria" pitchFamily="2" charset="-78"/>
                <a:cs typeface="Alexandria" pitchFamily="2" charset="-78"/>
              </a:rPr>
              <a:t>والحدس، حيث يستخدم </a:t>
            </a:r>
            <a:r>
              <a:rPr lang="ar-SA" dirty="0">
                <a:latin typeface="Alexandria" pitchFamily="2" charset="-78"/>
                <a:cs typeface="Alexandria" pitchFamily="2" charset="-78"/>
              </a:rPr>
              <a:t>في مواقف تتطلب استجابة سريعة، مثل اتخاذ قرارات الشراء الفورية بناءً على الإعلانات </a:t>
            </a:r>
            <a:r>
              <a:rPr lang="ar-SA" dirty="0" smtClean="0">
                <a:latin typeface="Alexandria" pitchFamily="2" charset="-78"/>
                <a:cs typeface="Alexandria" pitchFamily="2" charset="-78"/>
              </a:rPr>
              <a:t>الجذابة.</a:t>
            </a:r>
            <a:endParaRPr lang="ar-SA" dirty="0">
              <a:latin typeface="Alexandria" pitchFamily="2" charset="-78"/>
              <a:cs typeface="Alexandria" pitchFamily="2" charset="-78"/>
            </a:endParaRPr>
          </a:p>
          <a:p>
            <a:pPr algn="r" rtl="1">
              <a:lnSpc>
                <a:spcPct val="150000"/>
              </a:lnSpc>
            </a:pPr>
            <a:r>
              <a:rPr lang="ar-SA" dirty="0">
                <a:solidFill>
                  <a:srgbClr val="0070C0"/>
                </a:solidFill>
                <a:latin typeface="Alexandria" pitchFamily="2" charset="-78"/>
                <a:cs typeface="Alexandria" pitchFamily="2" charset="-78"/>
              </a:rPr>
              <a:t>النظام الثاني: </a:t>
            </a:r>
            <a:r>
              <a:rPr lang="ar-SA" dirty="0" smtClean="0">
                <a:solidFill>
                  <a:srgbClr val="0070C0"/>
                </a:solidFill>
                <a:latin typeface="Alexandria" pitchFamily="2" charset="-78"/>
                <a:cs typeface="Alexandria" pitchFamily="2" charset="-78"/>
              </a:rPr>
              <a:t>التفكير البطيء: </a:t>
            </a:r>
            <a:r>
              <a:rPr lang="ar-SA" dirty="0" smtClean="0">
                <a:latin typeface="Alexandria" pitchFamily="2" charset="-78"/>
                <a:cs typeface="Alexandria" pitchFamily="2" charset="-78"/>
              </a:rPr>
              <a:t>يتطلب </a:t>
            </a:r>
            <a:r>
              <a:rPr lang="ar-SA" dirty="0">
                <a:latin typeface="Alexandria" pitchFamily="2" charset="-78"/>
                <a:cs typeface="Alexandria" pitchFamily="2" charset="-78"/>
              </a:rPr>
              <a:t>جهدًا واهتمامًا، ويعتمد على التفكير النقدي والتحليل</a:t>
            </a:r>
            <a:r>
              <a:rPr lang="ar-SA" dirty="0" smtClean="0">
                <a:latin typeface="Alexandria" pitchFamily="2" charset="-78"/>
                <a:cs typeface="Alexandria" pitchFamily="2" charset="-78"/>
              </a:rPr>
              <a:t>. ويُستخدم </a:t>
            </a:r>
            <a:r>
              <a:rPr lang="ar-SA" dirty="0">
                <a:latin typeface="Alexandria" pitchFamily="2" charset="-78"/>
                <a:cs typeface="Alexandria" pitchFamily="2" charset="-78"/>
              </a:rPr>
              <a:t>عندما يكون هناك حاجة لتقييم الخيارات بعناية، مثل مقارنة المنتجات أو قراءة مراجعات مفصلة قبل اتخاذ قرار </a:t>
            </a:r>
            <a:r>
              <a:rPr lang="ar-SA" dirty="0" smtClean="0">
                <a:latin typeface="Alexandria" pitchFamily="2" charset="-78"/>
                <a:cs typeface="Alexandria" pitchFamily="2" charset="-78"/>
              </a:rPr>
              <a:t>الشراء. </a:t>
            </a:r>
            <a:endParaRPr lang="ar-SA"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8" y="1453094"/>
            <a:ext cx="555550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a:pPr>
            <a:r>
              <a:rPr lang="ar-SA" dirty="0">
                <a:latin typeface="Alexandria" pitchFamily="2" charset="-78"/>
                <a:cs typeface="Alexandria" pitchFamily="2" charset="-78"/>
              </a:rPr>
              <a:t>نظرية الترميز المزدوج </a:t>
            </a:r>
            <a:r>
              <a:rPr lang="en-US" dirty="0">
                <a:latin typeface="Alexandria" pitchFamily="2" charset="-78"/>
                <a:cs typeface="Alexandria" pitchFamily="2" charset="-78"/>
              </a:rPr>
              <a:t>Dual Processing Theory</a:t>
            </a:r>
            <a:r>
              <a:rPr lang="ar-SA" dirty="0">
                <a:latin typeface="Alexandria" pitchFamily="2" charset="-78"/>
                <a:cs typeface="Alexandria" pitchFamily="2" charset="-78"/>
              </a:rPr>
              <a:t> </a:t>
            </a:r>
          </a:p>
        </p:txBody>
      </p:sp>
      <p:sp>
        <p:nvSpPr>
          <p:cNvPr id="14" name="Freeform 4"/>
          <p:cNvSpPr/>
          <p:nvPr/>
        </p:nvSpPr>
        <p:spPr>
          <a:xfrm>
            <a:off x="48987" y="4506686"/>
            <a:ext cx="2257490" cy="2351314"/>
          </a:xfrm>
          <a:custGeom>
            <a:avLst/>
            <a:gdLst/>
            <a:ahLst/>
            <a:cxnLst/>
            <a:rect l="l" t="t" r="r" b="b"/>
            <a:pathLst>
              <a:path w="4254856" h="4114800">
                <a:moveTo>
                  <a:pt x="0" y="0"/>
                </a:moveTo>
                <a:lnTo>
                  <a:pt x="4254855" y="0"/>
                </a:lnTo>
                <a:lnTo>
                  <a:pt x="4254855" y="4114800"/>
                </a:lnTo>
                <a:lnTo>
                  <a:pt x="0" y="4114800"/>
                </a:lnTo>
                <a:lnTo>
                  <a:pt x="0" y="0"/>
                </a:lnTo>
                <a:close/>
              </a:path>
            </a:pathLst>
          </a:custGeom>
          <a:blipFill>
            <a:blip r:embed="rId4">
              <a:extLst>
                <a:ext uri="{96DAC541-7B7A-43D3-8B79-37D633B846F1}">
                  <asvg:svgBlip xmlns:asvg="http://schemas.microsoft.com/office/drawing/2016/SVG/main" xmlns="" r:embed="rId7"/>
                </a:ext>
              </a:extLst>
            </a:blip>
            <a:stretch>
              <a:fillRect/>
            </a:stretch>
          </a:blipFill>
        </p:spPr>
      </p:sp>
    </p:spTree>
    <p:extLst>
      <p:ext uri="{BB962C8B-B14F-4D97-AF65-F5344CB8AC3E}">
        <p14:creationId xmlns:p14="http://schemas.microsoft.com/office/powerpoint/2010/main" val="30891744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6029" y="1981994"/>
            <a:ext cx="10134600" cy="4392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09700" y="1981994"/>
            <a:ext cx="10007600" cy="4478149"/>
          </a:xfrm>
          <a:prstGeom prst="rect">
            <a:avLst/>
          </a:prstGeom>
          <a:noFill/>
        </p:spPr>
        <p:txBody>
          <a:bodyPr wrap="square" rtlCol="0">
            <a:spAutoFit/>
          </a:bodyPr>
          <a:lstStyle/>
          <a:p>
            <a:pPr algn="r" rtl="1">
              <a:lnSpc>
                <a:spcPct val="150000"/>
              </a:lnSpc>
            </a:pPr>
            <a:r>
              <a:rPr lang="ar-SA" dirty="0"/>
              <a:t> </a:t>
            </a:r>
            <a:r>
              <a:rPr lang="ar-SA" dirty="0" smtClean="0">
                <a:latin typeface="Alexandria" pitchFamily="2" charset="-78"/>
                <a:cs typeface="Alexandria" pitchFamily="2" charset="-78"/>
              </a:rPr>
              <a:t> </a:t>
            </a:r>
            <a:r>
              <a:rPr lang="ar-SA" sz="1700" b="1" dirty="0" smtClean="0">
                <a:latin typeface="Alexandria" pitchFamily="2" charset="-78"/>
                <a:cs typeface="Alexandria" pitchFamily="2" charset="-78"/>
              </a:rPr>
              <a:t>تأثير معالجة </a:t>
            </a:r>
            <a:r>
              <a:rPr lang="ar-SA" sz="1700" b="1" dirty="0">
                <a:latin typeface="Alexandria" pitchFamily="2" charset="-78"/>
                <a:cs typeface="Alexandria" pitchFamily="2" charset="-78"/>
              </a:rPr>
              <a:t>المعلومات على </a:t>
            </a:r>
            <a:r>
              <a:rPr lang="ar-SA" sz="1700" b="1" dirty="0" smtClean="0">
                <a:latin typeface="Alexandria" pitchFamily="2" charset="-78"/>
                <a:cs typeface="Alexandria" pitchFamily="2" charset="-78"/>
              </a:rPr>
              <a:t>العقل: </a:t>
            </a:r>
            <a:r>
              <a:rPr lang="ar-SA" sz="1600" dirty="0">
                <a:latin typeface="Alexandria" pitchFamily="2" charset="-78"/>
                <a:cs typeface="Alexandria" pitchFamily="2" charset="-78"/>
              </a:rPr>
              <a:t>تختلف الاستجابة العقلية بناءً على </a:t>
            </a:r>
            <a:r>
              <a:rPr lang="ar-SA" sz="1600" dirty="0" smtClean="0">
                <a:latin typeface="Alexandria" pitchFamily="2" charset="-78"/>
                <a:cs typeface="Alexandria" pitchFamily="2" charset="-78"/>
              </a:rPr>
              <a:t>أهمية </a:t>
            </a:r>
            <a:r>
              <a:rPr lang="ar-SA" sz="1600" dirty="0">
                <a:latin typeface="Alexandria" pitchFamily="2" charset="-78"/>
                <a:cs typeface="Alexandria" pitchFamily="2" charset="-78"/>
              </a:rPr>
              <a:t>المعلومة وطريقة تقديمها. </a:t>
            </a:r>
            <a:endParaRPr lang="ar-SA" sz="16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تكون </a:t>
            </a:r>
            <a:r>
              <a:rPr lang="ar-SA" sz="1700" u="sng" dirty="0">
                <a:latin typeface="Alexandria" pitchFamily="2" charset="-78"/>
                <a:cs typeface="Alexandria" pitchFamily="2" charset="-78"/>
              </a:rPr>
              <a:t>المعلومة غير مهمة </a:t>
            </a:r>
            <a:r>
              <a:rPr lang="ar-SA" sz="1700" dirty="0">
                <a:latin typeface="Alexandria" pitchFamily="2" charset="-78"/>
                <a:cs typeface="Alexandria" pitchFamily="2" charset="-78"/>
              </a:rPr>
              <a:t>للمستهلك، يميل المخ إلى تقليل استهلاكه للطاقة. هذا يعني أن المخ يُفضل استخدام أقل قدر ممكن من الموارد لمعالجة المعلومات. فالمخ يُكيف نفسه للحفاظ على طاقته واستخدام النظام الأول (السريع)</a:t>
            </a:r>
            <a:endParaRPr lang="ar-SA" sz="1700" b="1"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الفيديوهات </a:t>
            </a:r>
            <a:r>
              <a:rPr lang="ar-SA" sz="1700" dirty="0">
                <a:latin typeface="Alexandria" pitchFamily="2" charset="-78"/>
                <a:cs typeface="Alexandria" pitchFamily="2" charset="-78"/>
              </a:rPr>
              <a:t>تستخدم عناصر بصرية وصوتية لجذب </a:t>
            </a:r>
            <a:r>
              <a:rPr lang="ar-SA" sz="1700" dirty="0" smtClean="0">
                <a:latin typeface="Alexandria" pitchFamily="2" charset="-78"/>
                <a:cs typeface="Alexandria" pitchFamily="2" charset="-78"/>
              </a:rPr>
              <a:t>الانتباه. </a:t>
            </a:r>
            <a:r>
              <a:rPr lang="ar-SA" sz="1700" dirty="0">
                <a:latin typeface="Alexandria" pitchFamily="2" charset="-78"/>
                <a:cs typeface="Alexandria" pitchFamily="2" charset="-78"/>
              </a:rPr>
              <a:t>هذه العناصر </a:t>
            </a:r>
            <a:r>
              <a:rPr lang="ar-SA" sz="1700" dirty="0" smtClean="0">
                <a:latin typeface="Alexandria" pitchFamily="2" charset="-78"/>
                <a:cs typeface="Alexandria" pitchFamily="2" charset="-78"/>
              </a:rPr>
              <a:t>تستهلك طاقة في الرؤية والاستماع، </a:t>
            </a:r>
            <a:r>
              <a:rPr lang="ar-SA" sz="1700" dirty="0">
                <a:latin typeface="Alexandria" pitchFamily="2" charset="-78"/>
                <a:cs typeface="Alexandria" pitchFamily="2" charset="-78"/>
              </a:rPr>
              <a:t>مما يجعل المشاهدة أكثر سهولة وأقل إجهادًا مقارنة بالقراءة. ومع ذلك، </a:t>
            </a:r>
            <a:r>
              <a:rPr lang="ar-SA" sz="1700" dirty="0" smtClean="0">
                <a:latin typeface="Alexandria" pitchFamily="2" charset="-78"/>
                <a:cs typeface="Alexandria" pitchFamily="2" charset="-78"/>
              </a:rPr>
              <a:t>يؤدي إلى </a:t>
            </a:r>
            <a:r>
              <a:rPr lang="ar-SA" sz="1700" dirty="0">
                <a:latin typeface="Alexandria" pitchFamily="2" charset="-78"/>
                <a:cs typeface="Alexandria" pitchFamily="2" charset="-78"/>
              </a:rPr>
              <a:t>"</a:t>
            </a:r>
            <a:r>
              <a:rPr lang="ar-SA" sz="1700" dirty="0" smtClean="0">
                <a:latin typeface="Alexandria" pitchFamily="2" charset="-78"/>
                <a:cs typeface="Alexandria" pitchFamily="2" charset="-78"/>
              </a:rPr>
              <a:t>الخمول العقلي"، </a:t>
            </a:r>
            <a:r>
              <a:rPr lang="ar-SA" sz="1700" dirty="0">
                <a:latin typeface="Alexandria" pitchFamily="2" charset="-78"/>
                <a:cs typeface="Alexandria" pitchFamily="2" charset="-78"/>
              </a:rPr>
              <a:t>حيث لا يتم تنشيط التفكير </a:t>
            </a:r>
            <a:r>
              <a:rPr lang="ar-SA" sz="1700" dirty="0" smtClean="0">
                <a:latin typeface="Alexandria" pitchFamily="2" charset="-78"/>
                <a:cs typeface="Alexandria" pitchFamily="2" charset="-78"/>
              </a:rPr>
              <a:t>النقدي </a:t>
            </a:r>
            <a:r>
              <a:rPr lang="ar-SA" sz="1700" dirty="0">
                <a:latin typeface="Alexandria" pitchFamily="2" charset="-78"/>
                <a:cs typeface="Alexandria" pitchFamily="2" charset="-78"/>
              </a:rPr>
              <a:t>بنفس القدر الذي يحدث عند القراءة</a:t>
            </a:r>
            <a:r>
              <a:rPr lang="ar-SA" sz="1700" dirty="0" smtClean="0">
                <a:latin typeface="Alexandria" pitchFamily="2" charset="-78"/>
                <a:cs typeface="Alexandria" pitchFamily="2" charset="-78"/>
              </a:rPr>
              <a:t>.</a:t>
            </a: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الاستماع: يستهلك المخ طاقة في التخيل للأحداث والأشخاص، لكنه يكون أكثر تذكرًا من الفيديو.</a:t>
            </a:r>
          </a:p>
          <a:p>
            <a:pPr marL="285750" indent="-285750" algn="r" rtl="1">
              <a:lnSpc>
                <a:spcPct val="150000"/>
              </a:lnSpc>
              <a:buFont typeface="Wingdings" panose="05000000000000000000" pitchFamily="2" charset="2"/>
              <a:buChar char="q"/>
            </a:pPr>
            <a:r>
              <a:rPr lang="ar-SA" sz="1700" dirty="0">
                <a:latin typeface="Alexandria" pitchFamily="2" charset="-78"/>
                <a:cs typeface="Alexandria" pitchFamily="2" charset="-78"/>
              </a:rPr>
              <a:t>القراءة: تعتبر القراءة نشاطًا أكثر إجهادًا </a:t>
            </a:r>
            <a:r>
              <a:rPr lang="ar-SA" sz="1700" dirty="0" smtClean="0">
                <a:latin typeface="Alexandria" pitchFamily="2" charset="-78"/>
                <a:cs typeface="Alexandria" pitchFamily="2" charset="-78"/>
              </a:rPr>
              <a:t>للعقل، حيث تتطلب </a:t>
            </a:r>
            <a:r>
              <a:rPr lang="ar-SA" sz="1700" dirty="0">
                <a:latin typeface="Alexandria" pitchFamily="2" charset="-78"/>
                <a:cs typeface="Alexandria" pitchFamily="2" charset="-78"/>
              </a:rPr>
              <a:t>تركيزًا أكبر وتفكيرًا نقديًا لفهم النصوص وتحليلها. </a:t>
            </a:r>
            <a:r>
              <a:rPr lang="ar-SA" sz="1700" dirty="0" smtClean="0">
                <a:latin typeface="Alexandria" pitchFamily="2" charset="-78"/>
                <a:cs typeface="Alexandria" pitchFamily="2" charset="-78"/>
              </a:rPr>
              <a:t>وبالتالي</a:t>
            </a:r>
            <a:r>
              <a:rPr lang="ar-SA" sz="1700" dirty="0">
                <a:latin typeface="Alexandria" pitchFamily="2" charset="-78"/>
                <a:cs typeface="Alexandria" pitchFamily="2" charset="-78"/>
              </a:rPr>
              <a:t>، رغم أنها قد تكون أكثر إجهادًا، إلا </a:t>
            </a:r>
            <a:r>
              <a:rPr lang="ar-SA" sz="1700" dirty="0" smtClean="0">
                <a:latin typeface="Alexandria" pitchFamily="2" charset="-78"/>
                <a:cs typeface="Alexandria" pitchFamily="2" charset="-78"/>
              </a:rPr>
              <a:t>أنها </a:t>
            </a:r>
            <a:r>
              <a:rPr lang="ar-SA" sz="1700" dirty="0">
                <a:latin typeface="Alexandria" pitchFamily="2" charset="-78"/>
                <a:cs typeface="Alexandria" pitchFamily="2" charset="-78"/>
              </a:rPr>
              <a:t>أكثر تذكرًا</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8" y="1453094"/>
            <a:ext cx="555550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a:pPr>
            <a:r>
              <a:rPr lang="ar-SA" dirty="0">
                <a:latin typeface="Alexandria" pitchFamily="2" charset="-78"/>
                <a:cs typeface="Alexandria" pitchFamily="2" charset="-78"/>
              </a:rPr>
              <a:t>نظرية الترميز المزدوج </a:t>
            </a:r>
            <a:r>
              <a:rPr lang="en-US" dirty="0">
                <a:latin typeface="Alexandria" pitchFamily="2" charset="-78"/>
                <a:cs typeface="Alexandria" pitchFamily="2" charset="-78"/>
              </a:rPr>
              <a:t>Dual Processing Theory</a:t>
            </a:r>
            <a:r>
              <a:rPr lang="ar-SA" dirty="0">
                <a:latin typeface="Alexandria" pitchFamily="2" charset="-78"/>
                <a:cs typeface="Alexandria" pitchFamily="2" charset="-78"/>
              </a:rPr>
              <a:t> </a:t>
            </a:r>
          </a:p>
        </p:txBody>
      </p:sp>
      <p:pic>
        <p:nvPicPr>
          <p:cNvPr id="11" name="Picture 7"/>
          <p:cNvPicPr>
            <a:picLocks noChangeAspect="1"/>
          </p:cNvPicPr>
          <p:nvPr/>
        </p:nvPicPr>
        <p:blipFill>
          <a:blip r:embed="rId4"/>
          <a:srcRect/>
          <a:stretch>
            <a:fillRect/>
          </a:stretch>
        </p:blipFill>
        <p:spPr>
          <a:xfrm>
            <a:off x="-16682" y="2947787"/>
            <a:ext cx="1663609" cy="648807"/>
          </a:xfrm>
          <a:prstGeom prst="rect">
            <a:avLst/>
          </a:prstGeom>
        </p:spPr>
      </p:pic>
      <p:sp>
        <p:nvSpPr>
          <p:cNvPr id="14" name="Freeform 8"/>
          <p:cNvSpPr/>
          <p:nvPr/>
        </p:nvSpPr>
        <p:spPr>
          <a:xfrm>
            <a:off x="436825" y="3959062"/>
            <a:ext cx="825211" cy="992208"/>
          </a:xfrm>
          <a:custGeom>
            <a:avLst/>
            <a:gdLst/>
            <a:ahLst/>
            <a:cxnLst/>
            <a:rect l="l" t="t" r="r" b="b"/>
            <a:pathLst>
              <a:path w="1865760" h="2036301">
                <a:moveTo>
                  <a:pt x="0" y="0"/>
                </a:moveTo>
                <a:lnTo>
                  <a:pt x="1865760" y="0"/>
                </a:lnTo>
                <a:lnTo>
                  <a:pt x="1865760" y="2036300"/>
                </a:lnTo>
                <a:lnTo>
                  <a:pt x="0" y="2036300"/>
                </a:lnTo>
                <a:lnTo>
                  <a:pt x="0" y="0"/>
                </a:lnTo>
                <a:close/>
              </a:path>
            </a:pathLst>
          </a:custGeom>
          <a:blipFill>
            <a:blip r:embed="rId5"/>
            <a:stretch>
              <a:fillRect/>
            </a:stretch>
          </a:blipFill>
        </p:spPr>
      </p:sp>
      <p:sp>
        <p:nvSpPr>
          <p:cNvPr id="15" name="Freeform 9"/>
          <p:cNvSpPr/>
          <p:nvPr/>
        </p:nvSpPr>
        <p:spPr>
          <a:xfrm>
            <a:off x="66385" y="3634982"/>
            <a:ext cx="1246074" cy="290630"/>
          </a:xfrm>
          <a:custGeom>
            <a:avLst/>
            <a:gdLst/>
            <a:ahLst/>
            <a:cxnLst/>
            <a:rect l="l" t="t" r="r" b="b"/>
            <a:pathLst>
              <a:path w="2458162" h="593032">
                <a:moveTo>
                  <a:pt x="0" y="0"/>
                </a:moveTo>
                <a:lnTo>
                  <a:pt x="2458162" y="0"/>
                </a:lnTo>
                <a:lnTo>
                  <a:pt x="2458162" y="593032"/>
                </a:lnTo>
                <a:lnTo>
                  <a:pt x="0" y="593032"/>
                </a:lnTo>
                <a:lnTo>
                  <a:pt x="0" y="0"/>
                </a:lnTo>
                <a:close/>
              </a:path>
            </a:pathLst>
          </a:custGeom>
          <a:blipFill>
            <a:blip r:embed="rId6">
              <a:extLst>
                <a:ext uri="{96DAC541-7B7A-43D3-8B79-37D633B846F1}">
                  <asvg:svgBlip xmlns="" xmlns:asvg="http://schemas.microsoft.com/office/drawing/2016/SVG/main" r:embed="rId12"/>
                </a:ext>
              </a:extLst>
            </a:blip>
            <a:stretch>
              <a:fillRect/>
            </a:stretch>
          </a:blipFill>
        </p:spPr>
      </p:sp>
      <p:sp>
        <p:nvSpPr>
          <p:cNvPr id="16" name="Freeform 6"/>
          <p:cNvSpPr/>
          <p:nvPr/>
        </p:nvSpPr>
        <p:spPr>
          <a:xfrm>
            <a:off x="0" y="4669764"/>
            <a:ext cx="943027" cy="1421047"/>
          </a:xfrm>
          <a:custGeom>
            <a:avLst/>
            <a:gdLst/>
            <a:ahLst/>
            <a:cxnLst/>
            <a:rect l="l" t="t" r="r" b="b"/>
            <a:pathLst>
              <a:path w="2644798" h="3057569">
                <a:moveTo>
                  <a:pt x="0" y="0"/>
                </a:moveTo>
                <a:lnTo>
                  <a:pt x="2644798" y="0"/>
                </a:lnTo>
                <a:lnTo>
                  <a:pt x="2644798" y="3057570"/>
                </a:lnTo>
                <a:lnTo>
                  <a:pt x="0" y="3057570"/>
                </a:lnTo>
                <a:lnTo>
                  <a:pt x="0" y="0"/>
                </a:lnTo>
                <a:close/>
              </a:path>
            </a:pathLst>
          </a:custGeom>
          <a:blipFill>
            <a:blip r:embed="rId13"/>
            <a:stretch>
              <a:fillRect/>
            </a:stretch>
          </a:blipFill>
        </p:spPr>
      </p:sp>
    </p:spTree>
    <p:extLst>
      <p:ext uri="{BB962C8B-B14F-4D97-AF65-F5344CB8AC3E}">
        <p14:creationId xmlns:p14="http://schemas.microsoft.com/office/powerpoint/2010/main" val="29064711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5834" y="1960926"/>
            <a:ext cx="9191266" cy="42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95834" y="2121283"/>
            <a:ext cx="9096101" cy="3993401"/>
          </a:xfrm>
          <a:prstGeom prst="rect">
            <a:avLst/>
          </a:prstGeom>
          <a:noFill/>
        </p:spPr>
        <p:txBody>
          <a:bodyPr wrap="square" rtlCol="0">
            <a:spAutoFit/>
          </a:bodyPr>
          <a:lstStyle/>
          <a:p>
            <a:pPr algn="r" rtl="1">
              <a:lnSpc>
                <a:spcPct val="150000"/>
              </a:lnSpc>
            </a:pPr>
            <a:r>
              <a:rPr lang="ar-SA" dirty="0" smtClean="0">
                <a:solidFill>
                  <a:srgbClr val="0070C0"/>
                </a:solidFill>
                <a:latin typeface="Alexandria" pitchFamily="2" charset="-78"/>
                <a:cs typeface="Alexandria" pitchFamily="2" charset="-78"/>
              </a:rPr>
              <a:t>نظام التفكير السريع والاختصارات العقلية: </a:t>
            </a:r>
            <a:r>
              <a:rPr lang="en-US" dirty="0" smtClean="0">
                <a:solidFill>
                  <a:srgbClr val="0070C0"/>
                </a:solidFill>
                <a:latin typeface="Alexandria" pitchFamily="2" charset="-78"/>
                <a:cs typeface="Alexandria" pitchFamily="2" charset="-78"/>
              </a:rPr>
              <a:t>Mental Shortcuts</a:t>
            </a:r>
            <a:endParaRPr lang="ar-SA" dirty="0">
              <a:solidFill>
                <a:srgbClr val="0070C0"/>
              </a:solidFill>
              <a:latin typeface="Alexandria" pitchFamily="2" charset="-78"/>
              <a:cs typeface="Alexandria" pitchFamily="2" charset="-78"/>
            </a:endParaRPr>
          </a:p>
          <a:p>
            <a:pPr algn="r" rtl="1">
              <a:lnSpc>
                <a:spcPct val="150000"/>
              </a:lnSpc>
            </a:pPr>
            <a:r>
              <a:rPr lang="ar-SA" dirty="0"/>
              <a:t> </a:t>
            </a:r>
            <a:r>
              <a:rPr lang="ar-SA" dirty="0" smtClean="0">
                <a:latin typeface="Alexandria" pitchFamily="2" charset="-78"/>
                <a:cs typeface="Alexandria" pitchFamily="2" charset="-78"/>
              </a:rPr>
              <a:t> </a:t>
            </a:r>
            <a:r>
              <a:rPr lang="ar-SA" sz="1700" dirty="0" smtClean="0">
                <a:latin typeface="Alexandria" pitchFamily="2" charset="-78"/>
                <a:cs typeface="Alexandria" pitchFamily="2" charset="-78"/>
              </a:rPr>
              <a:t>الاختصارات </a:t>
            </a:r>
            <a:r>
              <a:rPr lang="ar-SA" sz="1700" dirty="0">
                <a:latin typeface="Alexandria" pitchFamily="2" charset="-78"/>
                <a:cs typeface="Alexandria" pitchFamily="2" charset="-78"/>
              </a:rPr>
              <a:t>العقلية هي استراتيجيات </a:t>
            </a:r>
            <a:r>
              <a:rPr lang="ar-SA" sz="1700" dirty="0" smtClean="0">
                <a:latin typeface="Alexandria" pitchFamily="2" charset="-78"/>
                <a:cs typeface="Alexandria" pitchFamily="2" charset="-78"/>
              </a:rPr>
              <a:t>عقلية </a:t>
            </a:r>
            <a:r>
              <a:rPr lang="ar-SA" sz="1700" dirty="0">
                <a:latin typeface="Alexandria" pitchFamily="2" charset="-78"/>
                <a:cs typeface="Alexandria" pitchFamily="2" charset="-78"/>
              </a:rPr>
              <a:t>تستخدم لتبسيط عملية </a:t>
            </a:r>
            <a:r>
              <a:rPr lang="ar-SA" sz="1700" dirty="0" smtClean="0">
                <a:latin typeface="Alexandria" pitchFamily="2" charset="-78"/>
                <a:cs typeface="Alexandria" pitchFamily="2" charset="-78"/>
              </a:rPr>
              <a:t>اتخاذ القرارات أو معالجة المعلومات. وتساعد في تسريع التفكير وتخفيف العبء </a:t>
            </a:r>
            <a:r>
              <a:rPr lang="ar-SA" sz="1700" dirty="0">
                <a:latin typeface="Alexandria" pitchFamily="2" charset="-78"/>
                <a:cs typeface="Alexandria" pitchFamily="2" charset="-78"/>
              </a:rPr>
              <a:t>المعرفي، لكنها قد تؤدي إلى اتخاذ قرارات سريعة </a:t>
            </a:r>
            <a:r>
              <a:rPr lang="ar-SA" sz="1700" dirty="0" smtClean="0">
                <a:latin typeface="Alexandria" pitchFamily="2" charset="-78"/>
                <a:cs typeface="Alexandria" pitchFamily="2" charset="-78"/>
              </a:rPr>
              <a:t>خاطئة دون </a:t>
            </a:r>
            <a:r>
              <a:rPr lang="ar-SA" sz="1700" dirty="0">
                <a:latin typeface="Alexandria" pitchFamily="2" charset="-78"/>
                <a:cs typeface="Alexandria" pitchFamily="2" charset="-78"/>
              </a:rPr>
              <a:t>الحاجة إلى تحليل كل التفاصيل. يطلق عليها </a:t>
            </a:r>
            <a:r>
              <a:rPr lang="ar-SA" sz="1700" dirty="0" smtClean="0">
                <a:latin typeface="Alexandria" pitchFamily="2" charset="-78"/>
                <a:cs typeface="Alexandria" pitchFamily="2" charset="-78"/>
              </a:rPr>
              <a:t>أيضًا </a:t>
            </a:r>
            <a:r>
              <a:rPr lang="ar-SA" sz="1700" dirty="0">
                <a:latin typeface="Alexandria" pitchFamily="2" charset="-78"/>
                <a:cs typeface="Alexandria" pitchFamily="2" charset="-78"/>
              </a:rPr>
              <a:t>"الاستدلالات السريعة </a:t>
            </a:r>
            <a:r>
              <a:rPr lang="en-US" sz="1700" dirty="0" smtClean="0">
                <a:latin typeface="Alexandria" pitchFamily="2" charset="-78"/>
                <a:cs typeface="Alexandria" pitchFamily="2" charset="-78"/>
              </a:rPr>
              <a:t>Heuristics</a:t>
            </a:r>
            <a:r>
              <a:rPr lang="ar-SA" sz="1700" dirty="0" smtClean="0">
                <a:latin typeface="Alexandria" pitchFamily="2" charset="-78"/>
                <a:cs typeface="Alexandria" pitchFamily="2" charset="-78"/>
              </a:rPr>
              <a:t> أو </a:t>
            </a:r>
            <a:r>
              <a:rPr lang="ar-SA" sz="1700" dirty="0">
                <a:latin typeface="Alexandria" pitchFamily="2" charset="-78"/>
                <a:cs typeface="Alexandria" pitchFamily="2" charset="-78"/>
              </a:rPr>
              <a:t>الانحرافات </a:t>
            </a:r>
            <a:r>
              <a:rPr lang="ar-SA" sz="1700" dirty="0" smtClean="0">
                <a:latin typeface="Alexandria" pitchFamily="2" charset="-78"/>
                <a:cs typeface="Alexandria" pitchFamily="2" charset="-78"/>
              </a:rPr>
              <a:t>العقلية </a:t>
            </a:r>
            <a:r>
              <a:rPr lang="ar-SA" sz="1700" dirty="0">
                <a:latin typeface="Alexandria" pitchFamily="2" charset="-78"/>
                <a:cs typeface="Alexandria" pitchFamily="2" charset="-78"/>
              </a:rPr>
              <a:t>لوصف الأخطاء الناتجة عن الاختصارات </a:t>
            </a:r>
            <a:r>
              <a:rPr lang="ar-SA" sz="1700" dirty="0" smtClean="0">
                <a:latin typeface="Alexandria" pitchFamily="2" charset="-78"/>
                <a:cs typeface="Alexandria" pitchFamily="2" charset="-78"/>
              </a:rPr>
              <a:t>العقلية.</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النظام الأول (السريع): </a:t>
            </a:r>
            <a:r>
              <a:rPr lang="ar-SA" sz="1700" dirty="0">
                <a:latin typeface="Alexandria" pitchFamily="2" charset="-78"/>
                <a:cs typeface="Alexandria" pitchFamily="2" charset="-78"/>
              </a:rPr>
              <a:t>يعتمد بشكل أكبر على الاختصارات العقلية </a:t>
            </a:r>
            <a:r>
              <a:rPr lang="ar-SA" sz="1700" dirty="0" smtClean="0">
                <a:latin typeface="Alexandria" pitchFamily="2" charset="-78"/>
                <a:cs typeface="Alexandria" pitchFamily="2" charset="-78"/>
              </a:rPr>
              <a:t>اتخاذ </a:t>
            </a:r>
            <a:r>
              <a:rPr lang="ar-SA" sz="1700" dirty="0">
                <a:latin typeface="Alexandria" pitchFamily="2" charset="-78"/>
                <a:cs typeface="Alexandria" pitchFamily="2" charset="-78"/>
              </a:rPr>
              <a:t>قرارات سريعة.</a:t>
            </a:r>
          </a:p>
          <a:p>
            <a:pPr marL="285750" indent="-285750" algn="r" rtl="1">
              <a:lnSpc>
                <a:spcPct val="150000"/>
              </a:lnSpc>
              <a:buFont typeface="Wingdings" panose="05000000000000000000" pitchFamily="2" charset="2"/>
              <a:buChar char="q"/>
            </a:pPr>
            <a:r>
              <a:rPr lang="ar-SA" sz="1700" dirty="0">
                <a:latin typeface="Alexandria" pitchFamily="2" charset="-78"/>
                <a:cs typeface="Alexandria" pitchFamily="2" charset="-78"/>
              </a:rPr>
              <a:t>النظام </a:t>
            </a:r>
            <a:r>
              <a:rPr lang="ar-SA" sz="1700" dirty="0" smtClean="0">
                <a:latin typeface="Alexandria" pitchFamily="2" charset="-78"/>
                <a:cs typeface="Alexandria" pitchFamily="2" charset="-78"/>
              </a:rPr>
              <a:t>الثاني (البطئ): يتجنب استخدام الاختصارات العقلية لأنه يتطلب وقت للتحليل والتفكير.</a:t>
            </a:r>
          </a:p>
          <a:p>
            <a:pPr algn="r" rtl="1">
              <a:lnSpc>
                <a:spcPct val="150000"/>
              </a:lnSpc>
            </a:pPr>
            <a:r>
              <a:rPr lang="ar-SA" sz="1600" dirty="0" smtClean="0">
                <a:solidFill>
                  <a:srgbClr val="98481C"/>
                </a:solidFill>
                <a:latin typeface="Alexandria" pitchFamily="2" charset="-78"/>
                <a:cs typeface="Alexandria" pitchFamily="2" charset="-78"/>
              </a:rPr>
              <a:t>مثال:يتم استخدام الاختصارات العقلية </a:t>
            </a:r>
            <a:r>
              <a:rPr lang="ar-SA" sz="1600" dirty="0">
                <a:solidFill>
                  <a:srgbClr val="98481C"/>
                </a:solidFill>
                <a:latin typeface="Alexandria" pitchFamily="2" charset="-78"/>
                <a:cs typeface="Alexandria" pitchFamily="2" charset="-78"/>
              </a:rPr>
              <a:t>لتوجيه سلوك </a:t>
            </a:r>
            <a:r>
              <a:rPr lang="ar-SA" sz="1600" dirty="0" smtClean="0">
                <a:solidFill>
                  <a:srgbClr val="98481C"/>
                </a:solidFill>
                <a:latin typeface="Alexandria" pitchFamily="2" charset="-78"/>
                <a:cs typeface="Alexandria" pitchFamily="2" charset="-78"/>
              </a:rPr>
              <a:t>المستهلكين. عند </a:t>
            </a:r>
            <a:r>
              <a:rPr lang="ar-SA" sz="1600" dirty="0">
                <a:solidFill>
                  <a:srgbClr val="98481C"/>
                </a:solidFill>
                <a:latin typeface="Alexandria" pitchFamily="2" charset="-78"/>
                <a:cs typeface="Alexandria" pitchFamily="2" charset="-78"/>
              </a:rPr>
              <a:t>تقديم منتج </a:t>
            </a:r>
            <a:r>
              <a:rPr lang="ar-SA" sz="1600" dirty="0" smtClean="0">
                <a:solidFill>
                  <a:srgbClr val="98481C"/>
                </a:solidFill>
                <a:latin typeface="Alexandria" pitchFamily="2" charset="-78"/>
                <a:cs typeface="Alexandria" pitchFamily="2" charset="-78"/>
              </a:rPr>
              <a:t>صحي بطريقة </a:t>
            </a:r>
            <a:r>
              <a:rPr lang="ar-SA" sz="1600" dirty="0">
                <a:solidFill>
                  <a:srgbClr val="98481C"/>
                </a:solidFill>
                <a:latin typeface="Alexandria" pitchFamily="2" charset="-78"/>
                <a:cs typeface="Alexandria" pitchFamily="2" charset="-78"/>
              </a:rPr>
              <a:t>إيجابية </a:t>
            </a:r>
            <a:r>
              <a:rPr lang="ar-SA" sz="1600" dirty="0" smtClean="0">
                <a:solidFill>
                  <a:srgbClr val="98481C"/>
                </a:solidFill>
                <a:latin typeface="Alexandria" pitchFamily="2" charset="-78"/>
                <a:cs typeface="Alexandria" pitchFamily="2" charset="-78"/>
              </a:rPr>
              <a:t>("</a:t>
            </a:r>
            <a:r>
              <a:rPr lang="ar-SA" sz="1600" dirty="0" smtClean="0">
                <a:solidFill>
                  <a:schemeClr val="accent6">
                    <a:lumMod val="50000"/>
                  </a:schemeClr>
                </a:solidFill>
                <a:latin typeface="Alexandria" pitchFamily="2" charset="-78"/>
                <a:cs typeface="Alexandria" pitchFamily="2" charset="-78"/>
              </a:rPr>
              <a:t>90</a:t>
            </a:r>
            <a:r>
              <a:rPr lang="ar-SA" sz="1600" dirty="0">
                <a:solidFill>
                  <a:schemeClr val="accent6">
                    <a:lumMod val="50000"/>
                  </a:schemeClr>
                </a:solidFill>
                <a:latin typeface="Alexandria" pitchFamily="2" charset="-78"/>
                <a:cs typeface="Alexandria" pitchFamily="2" charset="-78"/>
              </a:rPr>
              <a:t>% خالي من </a:t>
            </a:r>
            <a:r>
              <a:rPr lang="ar-SA" sz="1600" dirty="0" smtClean="0">
                <a:solidFill>
                  <a:schemeClr val="accent6">
                    <a:lumMod val="50000"/>
                  </a:schemeClr>
                </a:solidFill>
                <a:latin typeface="Alexandria" pitchFamily="2" charset="-78"/>
                <a:cs typeface="Alexandria" pitchFamily="2" charset="-78"/>
              </a:rPr>
              <a:t>الدهون" </a:t>
            </a:r>
            <a:r>
              <a:rPr lang="ar-SA" sz="1600" dirty="0">
                <a:solidFill>
                  <a:srgbClr val="98481C"/>
                </a:solidFill>
                <a:latin typeface="Alexandria" pitchFamily="2" charset="-78"/>
                <a:cs typeface="Alexandria" pitchFamily="2" charset="-78"/>
              </a:rPr>
              <a:t>بدلاً من </a:t>
            </a:r>
            <a:r>
              <a:rPr lang="ar-SA" sz="1600" dirty="0" smtClean="0">
                <a:solidFill>
                  <a:schemeClr val="accent6">
                    <a:lumMod val="50000"/>
                  </a:schemeClr>
                </a:solidFill>
                <a:latin typeface="Alexandria" pitchFamily="2" charset="-78"/>
                <a:cs typeface="Alexandria" pitchFamily="2" charset="-78"/>
              </a:rPr>
              <a:t>"10</a:t>
            </a:r>
            <a:r>
              <a:rPr lang="ar-SA" sz="1600" dirty="0">
                <a:solidFill>
                  <a:schemeClr val="accent6">
                    <a:lumMod val="50000"/>
                  </a:schemeClr>
                </a:solidFill>
                <a:latin typeface="Alexandria" pitchFamily="2" charset="-78"/>
                <a:cs typeface="Alexandria" pitchFamily="2" charset="-78"/>
              </a:rPr>
              <a:t>% دهون</a:t>
            </a:r>
            <a:r>
              <a:rPr lang="ar-SA" sz="1600" dirty="0" smtClean="0">
                <a:solidFill>
                  <a:schemeClr val="accent6">
                    <a:lumMod val="50000"/>
                  </a:schemeClr>
                </a:solidFill>
                <a:latin typeface="Alexandria" pitchFamily="2" charset="-78"/>
                <a:cs typeface="Alexandria" pitchFamily="2" charset="-78"/>
              </a:rPr>
              <a:t>"</a:t>
            </a:r>
            <a:r>
              <a:rPr lang="ar-SA" sz="1600" dirty="0" smtClean="0">
                <a:solidFill>
                  <a:srgbClr val="98481C"/>
                </a:solidFill>
                <a:latin typeface="Alexandria" pitchFamily="2" charset="-78"/>
                <a:cs typeface="Alexandria" pitchFamily="2" charset="-78"/>
              </a:rPr>
              <a:t>)، </a:t>
            </a:r>
            <a:r>
              <a:rPr lang="ar-SA" sz="1600" dirty="0">
                <a:solidFill>
                  <a:srgbClr val="98481C"/>
                </a:solidFill>
                <a:latin typeface="Alexandria" pitchFamily="2" charset="-78"/>
                <a:cs typeface="Alexandria" pitchFamily="2" charset="-78"/>
              </a:rPr>
              <a:t>فإن ذلك يمكن أن يؤثر على قرار الشراء بشكل إيجابي</a:t>
            </a:r>
            <a:r>
              <a:rPr lang="ar-SA" sz="1600" dirty="0" smtClean="0">
                <a:solidFill>
                  <a:srgbClr val="98481C"/>
                </a:solidFill>
                <a:latin typeface="Alexandria" pitchFamily="2" charset="-78"/>
                <a:cs typeface="Alexandria" pitchFamily="2" charset="-78"/>
              </a:rPr>
              <a:t>.</a:t>
            </a:r>
            <a:endParaRPr lang="ar-SA" sz="1600" dirty="0">
              <a:solidFill>
                <a:srgbClr val="98481C"/>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8" y="1453094"/>
            <a:ext cx="555550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a:pPr>
            <a:r>
              <a:rPr lang="ar-SA" dirty="0">
                <a:latin typeface="Alexandria" pitchFamily="2" charset="-78"/>
                <a:cs typeface="Alexandria" pitchFamily="2" charset="-78"/>
              </a:rPr>
              <a:t>نظرية الترميز المزدوج </a:t>
            </a:r>
            <a:r>
              <a:rPr lang="en-US" dirty="0">
                <a:latin typeface="Alexandria" pitchFamily="2" charset="-78"/>
                <a:cs typeface="Alexandria" pitchFamily="2" charset="-78"/>
              </a:rPr>
              <a:t>Dual Processing Theory</a:t>
            </a:r>
            <a:r>
              <a:rPr lang="ar-SA" dirty="0">
                <a:latin typeface="Alexandria" pitchFamily="2" charset="-78"/>
                <a:cs typeface="Alexandria" pitchFamily="2" charset="-78"/>
              </a:rPr>
              <a:t> </a:t>
            </a:r>
          </a:p>
        </p:txBody>
      </p:sp>
      <p:pic>
        <p:nvPicPr>
          <p:cNvPr id="20" name="Picture 19"/>
          <p:cNvPicPr>
            <a:picLocks noChangeAspect="1"/>
          </p:cNvPicPr>
          <p:nvPr/>
        </p:nvPicPr>
        <p:blipFill rotWithShape="1">
          <a:blip r:embed="rId4"/>
          <a:srcRect l="7616" r="4967" b="10975"/>
          <a:stretch/>
        </p:blipFill>
        <p:spPr>
          <a:xfrm>
            <a:off x="0" y="2399187"/>
            <a:ext cx="1824070" cy="1995013"/>
          </a:xfrm>
          <a:prstGeom prst="rect">
            <a:avLst/>
          </a:prstGeom>
        </p:spPr>
      </p:pic>
      <p:pic>
        <p:nvPicPr>
          <p:cNvPr id="9" name="Picture 8"/>
          <p:cNvPicPr>
            <a:picLocks noChangeAspect="1"/>
          </p:cNvPicPr>
          <p:nvPr/>
        </p:nvPicPr>
        <p:blipFill rotWithShape="1">
          <a:blip r:embed="rId5" cstate="hqprint">
            <a:extLst>
              <a:ext uri="{28A0092B-C50C-407E-A947-70E740481C1C}">
                <a14:useLocalDpi xmlns:a14="http://schemas.microsoft.com/office/drawing/2010/main" val="0"/>
              </a:ext>
            </a:extLst>
          </a:blip>
          <a:srcRect l="9687" t="19669" r="54818" b="42153"/>
          <a:stretch/>
        </p:blipFill>
        <p:spPr>
          <a:xfrm>
            <a:off x="-6347" y="4638268"/>
            <a:ext cx="1830417" cy="889405"/>
          </a:xfrm>
          <a:prstGeom prst="rect">
            <a:avLst/>
          </a:prstGeom>
        </p:spPr>
      </p:pic>
      <p:pic>
        <p:nvPicPr>
          <p:cNvPr id="21" name="Picture 20"/>
          <p:cNvPicPr>
            <a:picLocks noChangeAspect="1"/>
          </p:cNvPicPr>
          <p:nvPr/>
        </p:nvPicPr>
        <p:blipFill>
          <a:blip r:embed="rId6"/>
          <a:stretch>
            <a:fillRect/>
          </a:stretch>
        </p:blipFill>
        <p:spPr>
          <a:xfrm>
            <a:off x="0" y="5771741"/>
            <a:ext cx="1905000" cy="1086259"/>
          </a:xfrm>
          <a:prstGeom prst="rect">
            <a:avLst/>
          </a:prstGeom>
        </p:spPr>
      </p:pic>
    </p:spTree>
    <p:extLst>
      <p:ext uri="{BB962C8B-B14F-4D97-AF65-F5344CB8AC3E}">
        <p14:creationId xmlns:p14="http://schemas.microsoft.com/office/powerpoint/2010/main" val="39479318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284303" y="1347584"/>
            <a:ext cx="555550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a:pPr>
            <a:r>
              <a:rPr lang="ar-SA" dirty="0">
                <a:latin typeface="Alexandria" pitchFamily="2" charset="-78"/>
                <a:cs typeface="Alexandria" pitchFamily="2" charset="-78"/>
              </a:rPr>
              <a:t>نظرية الترميز المزدوج </a:t>
            </a:r>
            <a:r>
              <a:rPr lang="en-US" dirty="0">
                <a:latin typeface="Alexandria" pitchFamily="2" charset="-78"/>
                <a:cs typeface="Alexandria" pitchFamily="2" charset="-78"/>
              </a:rPr>
              <a:t>Dual Processing Theory</a:t>
            </a:r>
            <a:r>
              <a:rPr lang="ar-SA" dirty="0">
                <a:latin typeface="Alexandria" pitchFamily="2" charset="-78"/>
                <a:cs typeface="Alexandria" pitchFamily="2" charset="-78"/>
              </a:rPr>
              <a:t> </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71599" y="1889067"/>
            <a:ext cx="9671539" cy="4388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71600" y="1858901"/>
            <a:ext cx="9549430" cy="4431983"/>
          </a:xfrm>
          <a:prstGeom prst="rect">
            <a:avLst/>
          </a:prstGeom>
          <a:noFill/>
        </p:spPr>
        <p:txBody>
          <a:bodyPr wrap="square" rtlCol="0">
            <a:spAutoFit/>
          </a:bodyPr>
          <a:lstStyle/>
          <a:p>
            <a:pPr algn="r" rtl="1">
              <a:lnSpc>
                <a:spcPct val="150000"/>
              </a:lnSpc>
            </a:pPr>
            <a:r>
              <a:rPr lang="ar-SA" dirty="0">
                <a:solidFill>
                  <a:srgbClr val="0070C0"/>
                </a:solidFill>
                <a:latin typeface="Alexandria" pitchFamily="2" charset="-78"/>
                <a:cs typeface="Alexandria" pitchFamily="2" charset="-78"/>
              </a:rPr>
              <a:t>أنواع </a:t>
            </a:r>
            <a:r>
              <a:rPr lang="ar-SA" dirty="0" smtClean="0">
                <a:solidFill>
                  <a:srgbClr val="0070C0"/>
                </a:solidFill>
                <a:latin typeface="Alexandria" pitchFamily="2" charset="-78"/>
                <a:cs typeface="Alexandria" pitchFamily="2" charset="-78"/>
              </a:rPr>
              <a:t>الاختصارات العقلية:</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انحراف التركيز </a:t>
            </a:r>
            <a:r>
              <a:rPr lang="en-US" sz="1700" dirty="0" smtClean="0">
                <a:solidFill>
                  <a:schemeClr val="accent2">
                    <a:lumMod val="75000"/>
                  </a:schemeClr>
                </a:solidFill>
                <a:latin typeface="Alexandria" pitchFamily="2" charset="-78"/>
                <a:cs typeface="Alexandria" pitchFamily="2" charset="-78"/>
              </a:rPr>
              <a:t>Anchoring Bias</a:t>
            </a:r>
            <a:r>
              <a:rPr lang="ar-SA" sz="1700" dirty="0" smtClean="0">
                <a:latin typeface="Alexandria" pitchFamily="2" charset="-78"/>
                <a:cs typeface="Alexandria" pitchFamily="2" charset="-78"/>
              </a:rPr>
              <a:t>: نوع محدد من الانحراف العقلي حيث يعتمد الأفراد بشكل مفرط على المعلومات الأولية التي يتلقونها عند اتخاذ القرارات. يتأثر </a:t>
            </a:r>
            <a:r>
              <a:rPr lang="ar-SA" sz="1700" dirty="0">
                <a:latin typeface="Alexandria" pitchFamily="2" charset="-78"/>
                <a:cs typeface="Alexandria" pitchFamily="2" charset="-78"/>
              </a:rPr>
              <a:t>الأفراد </a:t>
            </a:r>
            <a:r>
              <a:rPr lang="ar-SA" sz="1700" dirty="0" smtClean="0">
                <a:latin typeface="Alexandria" pitchFamily="2" charset="-78"/>
                <a:cs typeface="Alexandria" pitchFamily="2" charset="-78"/>
              </a:rPr>
              <a:t>بالمعلومات الأولية </a:t>
            </a:r>
            <a:r>
              <a:rPr lang="ar-SA" sz="1700" dirty="0">
                <a:latin typeface="Alexandria" pitchFamily="2" charset="-78"/>
                <a:cs typeface="Alexandria" pitchFamily="2" charset="-78"/>
              </a:rPr>
              <a:t>(أو "مرساة") عند اتخاذ قراراتهم. </a:t>
            </a:r>
            <a:r>
              <a:rPr lang="ar-SA" sz="1700" dirty="0" smtClean="0">
                <a:solidFill>
                  <a:srgbClr val="FF0000"/>
                </a:solidFill>
                <a:latin typeface="Alexandria" pitchFamily="2" charset="-78"/>
                <a:cs typeface="Alexandria" pitchFamily="2" charset="-78"/>
              </a:rPr>
              <a:t>مثال</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إذا تم عرض سعر مرتفع أولاً، قد يؤثر ذلك على تقديراتهم للأسعار اللاحقة</a:t>
            </a:r>
            <a:r>
              <a:rPr lang="ar-SA" sz="1700" dirty="0" smtClean="0">
                <a:latin typeface="Alexandria" pitchFamily="2" charset="-78"/>
                <a:cs typeface="Alexandria" pitchFamily="2" charset="-78"/>
              </a:rPr>
              <a:t>. إذا وجدت منتج </a:t>
            </a:r>
            <a:r>
              <a:rPr lang="ar-SA" sz="1700" dirty="0">
                <a:latin typeface="Alexandria" pitchFamily="2" charset="-78"/>
                <a:cs typeface="Alexandria" pitchFamily="2" charset="-78"/>
              </a:rPr>
              <a:t>بسعر 100 </a:t>
            </a:r>
            <a:r>
              <a:rPr lang="ar-SA" sz="1700" dirty="0" smtClean="0">
                <a:latin typeface="Alexandria" pitchFamily="2" charset="-78"/>
                <a:cs typeface="Alexandria" pitchFamily="2" charset="-78"/>
              </a:rPr>
              <a:t>دولار، وتم </a:t>
            </a:r>
            <a:r>
              <a:rPr lang="ar-SA" sz="1700" dirty="0">
                <a:latin typeface="Alexandria" pitchFamily="2" charset="-78"/>
                <a:cs typeface="Alexandria" pitchFamily="2" charset="-78"/>
              </a:rPr>
              <a:t>تخفيض السعر إلى 70 دولار، فإن السعر الأول (100 دولار) يعمل كمرجع أو “نقطة تركيز”. حتى لو كانت القيمة الفعلية للمنتج أقل </a:t>
            </a:r>
            <a:r>
              <a:rPr lang="ar-SA" sz="1700" dirty="0" smtClean="0">
                <a:latin typeface="Alexandria" pitchFamily="2" charset="-78"/>
                <a:cs typeface="Alexandria" pitchFamily="2" charset="-78"/>
              </a:rPr>
              <a:t>من </a:t>
            </a:r>
            <a:r>
              <a:rPr lang="ar-SA" sz="1700" dirty="0">
                <a:latin typeface="Alexandria" pitchFamily="2" charset="-78"/>
                <a:cs typeface="Alexandria" pitchFamily="2" charset="-78"/>
              </a:rPr>
              <a:t>70 دولار، فإن المستهلكين قد يرون العرض كصفقة جيدة بسبب تأثير السعر الأولي.</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تأثير </a:t>
            </a:r>
            <a:r>
              <a:rPr lang="ar-SA" sz="1700" dirty="0" smtClean="0">
                <a:solidFill>
                  <a:schemeClr val="accent2">
                    <a:lumMod val="75000"/>
                  </a:schemeClr>
                </a:solidFill>
                <a:latin typeface="Alexandria" pitchFamily="2" charset="-78"/>
                <a:cs typeface="Alexandria" pitchFamily="2" charset="-78"/>
              </a:rPr>
              <a:t>العاطفة أو الهالة </a:t>
            </a:r>
            <a:r>
              <a:rPr lang="en-US" sz="1700" dirty="0">
                <a:solidFill>
                  <a:schemeClr val="accent2">
                    <a:lumMod val="75000"/>
                  </a:schemeClr>
                </a:solidFill>
                <a:latin typeface="Alexandria" pitchFamily="2" charset="-78"/>
                <a:cs typeface="Alexandria" pitchFamily="2" charset="-78"/>
              </a:rPr>
              <a:t>Halo Effect</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الفرد يبني تصور أو انطباع عام (إيجابي أو سلبي) عن </a:t>
            </a:r>
            <a:r>
              <a:rPr lang="ar-SA" sz="1700" dirty="0">
                <a:latin typeface="Alexandria" pitchFamily="2" charset="-78"/>
                <a:cs typeface="Alexandria" pitchFamily="2" charset="-78"/>
              </a:rPr>
              <a:t>علامة </a:t>
            </a:r>
            <a:r>
              <a:rPr lang="ar-SA" sz="1700" dirty="0" smtClean="0">
                <a:latin typeface="Alexandria" pitchFamily="2" charset="-78"/>
                <a:cs typeface="Alexandria" pitchFamily="2" charset="-78"/>
              </a:rPr>
              <a:t>تجارية بناءً على تقييم صفة واحدة بارزة للعلامة التجارية. مثال، </a:t>
            </a:r>
            <a:r>
              <a:rPr lang="ar-SA" sz="1700" dirty="0">
                <a:latin typeface="Alexandria" pitchFamily="2" charset="-78"/>
                <a:cs typeface="Alexandria" pitchFamily="2" charset="-78"/>
              </a:rPr>
              <a:t>إذا كان لدى المستهلك انطباع إيجابي عن </a:t>
            </a:r>
            <a:r>
              <a:rPr lang="ar-SA" sz="1700" dirty="0" smtClean="0">
                <a:latin typeface="Alexandria" pitchFamily="2" charset="-78"/>
                <a:cs typeface="Alexandria" pitchFamily="2" charset="-78"/>
              </a:rPr>
              <a:t>علامة تجارية معروفة بجودة معينة، </a:t>
            </a:r>
            <a:r>
              <a:rPr lang="ar-SA" sz="1700" dirty="0">
                <a:latin typeface="Alexandria" pitchFamily="2" charset="-78"/>
                <a:cs typeface="Alexandria" pitchFamily="2" charset="-78"/>
              </a:rPr>
              <a:t>فمن المرجح أن </a:t>
            </a:r>
            <a:r>
              <a:rPr lang="ar-SA" sz="1700" dirty="0" smtClean="0">
                <a:latin typeface="Alexandria" pitchFamily="2" charset="-78"/>
                <a:cs typeface="Alexandria" pitchFamily="2" charset="-78"/>
              </a:rPr>
              <a:t>يُقيم </a:t>
            </a:r>
            <a:r>
              <a:rPr lang="ar-SA" sz="1700" dirty="0">
                <a:latin typeface="Alexandria" pitchFamily="2" charset="-78"/>
                <a:cs typeface="Alexandria" pitchFamily="2" charset="-78"/>
              </a:rPr>
              <a:t>جميع </a:t>
            </a:r>
            <a:r>
              <a:rPr lang="ar-SA" sz="1700" dirty="0" smtClean="0">
                <a:latin typeface="Alexandria" pitchFamily="2" charset="-78"/>
                <a:cs typeface="Alexandria" pitchFamily="2" charset="-78"/>
              </a:rPr>
              <a:t>منتجاتها بالجودة العالية، </a:t>
            </a:r>
            <a:r>
              <a:rPr lang="ar-SA" sz="1700" dirty="0">
                <a:latin typeface="Alexandria" pitchFamily="2" charset="-78"/>
                <a:cs typeface="Alexandria" pitchFamily="2" charset="-78"/>
              </a:rPr>
              <a:t>حتى لو لم يجربوا كل منها</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0" name="Freeform 8"/>
          <p:cNvSpPr/>
          <p:nvPr/>
        </p:nvSpPr>
        <p:spPr>
          <a:xfrm>
            <a:off x="137687" y="5306786"/>
            <a:ext cx="1536105" cy="1600201"/>
          </a:xfrm>
          <a:custGeom>
            <a:avLst/>
            <a:gdLst/>
            <a:ahLst/>
            <a:cxnLst/>
            <a:rect l="l" t="t" r="r" b="b"/>
            <a:pathLst>
              <a:path w="1536105" h="1486182">
                <a:moveTo>
                  <a:pt x="0" y="0"/>
                </a:moveTo>
                <a:lnTo>
                  <a:pt x="1536105" y="0"/>
                </a:lnTo>
                <a:lnTo>
                  <a:pt x="1536105" y="1486182"/>
                </a:lnTo>
                <a:lnTo>
                  <a:pt x="0" y="1486182"/>
                </a:lnTo>
                <a:lnTo>
                  <a:pt x="0" y="0"/>
                </a:lnTo>
                <a:close/>
              </a:path>
            </a:pathLst>
          </a:custGeom>
          <a:blipFill>
            <a:blip r:embed="rId4">
              <a:extLst>
                <a:ext uri="{96DAC541-7B7A-43D3-8B79-37D633B846F1}">
                  <asvg:svgBlip xmlns:asvg="http://schemas.microsoft.com/office/drawing/2016/SVG/main" xmlns="" r:embed="rId12"/>
                </a:ext>
              </a:extLst>
            </a:blip>
            <a:stretch>
              <a:fillRect/>
            </a:stretch>
          </a:blipFill>
        </p:spPr>
      </p:sp>
    </p:spTree>
    <p:extLst>
      <p:ext uri="{BB962C8B-B14F-4D97-AF65-F5344CB8AC3E}">
        <p14:creationId xmlns:p14="http://schemas.microsoft.com/office/powerpoint/2010/main" val="42464897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284303" y="1347584"/>
            <a:ext cx="555550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a:pPr>
            <a:r>
              <a:rPr lang="ar-SA" dirty="0">
                <a:latin typeface="Alexandria" pitchFamily="2" charset="-78"/>
                <a:cs typeface="Alexandria" pitchFamily="2" charset="-78"/>
              </a:rPr>
              <a:t>نظرية الترميز المزدوج </a:t>
            </a:r>
            <a:r>
              <a:rPr lang="en-US" dirty="0">
                <a:latin typeface="Alexandria" pitchFamily="2" charset="-78"/>
                <a:cs typeface="Alexandria" pitchFamily="2" charset="-78"/>
              </a:rPr>
              <a:t>Dual Processing Theory</a:t>
            </a:r>
            <a:r>
              <a:rPr lang="ar-SA" dirty="0">
                <a:latin typeface="Alexandria" pitchFamily="2" charset="-78"/>
                <a:cs typeface="Alexandria" pitchFamily="2" charset="-78"/>
              </a:rPr>
              <a:t> </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45329" y="1889067"/>
            <a:ext cx="9671539" cy="4388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45330" y="1858901"/>
            <a:ext cx="9549430" cy="4431983"/>
          </a:xfrm>
          <a:prstGeom prst="rect">
            <a:avLst/>
          </a:prstGeom>
          <a:noFill/>
        </p:spPr>
        <p:txBody>
          <a:bodyPr wrap="square" rtlCol="0">
            <a:spAutoFit/>
          </a:bodyPr>
          <a:lstStyle/>
          <a:p>
            <a:pPr algn="r" rtl="1">
              <a:lnSpc>
                <a:spcPct val="150000"/>
              </a:lnSpc>
            </a:pPr>
            <a:r>
              <a:rPr lang="ar-SA" dirty="0">
                <a:solidFill>
                  <a:srgbClr val="0070C0"/>
                </a:solidFill>
                <a:latin typeface="Alexandria" pitchFamily="2" charset="-78"/>
                <a:cs typeface="Alexandria" pitchFamily="2" charset="-78"/>
              </a:rPr>
              <a:t>أنواع </a:t>
            </a:r>
            <a:r>
              <a:rPr lang="ar-SA" dirty="0" smtClean="0">
                <a:solidFill>
                  <a:srgbClr val="0070C0"/>
                </a:solidFill>
                <a:latin typeface="Alexandria" pitchFamily="2" charset="-78"/>
                <a:cs typeface="Alexandria" pitchFamily="2" charset="-78"/>
              </a:rPr>
              <a:t>الاختصارات العقلية:</a:t>
            </a:r>
          </a:p>
          <a:p>
            <a:pPr marL="342900" indent="-342900" algn="r" rtl="1">
              <a:lnSpc>
                <a:spcPct val="150000"/>
              </a:lnSpc>
              <a:buFont typeface="+mj-lt"/>
              <a:buAutoNum type="arabicPeriod" startAt="3"/>
            </a:pPr>
            <a:r>
              <a:rPr lang="ar-SA" sz="1700" dirty="0" smtClean="0">
                <a:solidFill>
                  <a:schemeClr val="accent2">
                    <a:lumMod val="75000"/>
                  </a:schemeClr>
                </a:solidFill>
                <a:latin typeface="Alexandria" pitchFamily="2" charset="-78"/>
                <a:cs typeface="Alexandria" pitchFamily="2" charset="-78"/>
              </a:rPr>
              <a:t>انحراف النمطي </a:t>
            </a:r>
            <a:r>
              <a:rPr lang="en-US" sz="1700" dirty="0" smtClean="0">
                <a:solidFill>
                  <a:schemeClr val="accent2">
                    <a:lumMod val="75000"/>
                  </a:schemeClr>
                </a:solidFill>
                <a:latin typeface="Alexandria" pitchFamily="2" charset="-78"/>
                <a:cs typeface="Alexandria" pitchFamily="2" charset="-78"/>
              </a:rPr>
              <a:t>Stereotypical Bias</a:t>
            </a:r>
            <a:r>
              <a:rPr lang="ar-SA" sz="1700" dirty="0" smtClean="0">
                <a:latin typeface="Alexandria" pitchFamily="2" charset="-78"/>
                <a:cs typeface="Alexandria" pitchFamily="2" charset="-78"/>
              </a:rPr>
              <a:t>: يقصد به ميل الأفراد إلى الحكم على شخص أو مجموعة بناءً على سمات أو انطباعات نمطية. يمكن أن يؤثر على كيفية استجابة المستهلكين للمنتجات أو العلامات التجارية. مثال؛ يُعتقد أن منتجات مثل أدوات السيارات أو الألعاب الرياضية موجهة للرجال، مما يؤثر على كيفية </a:t>
            </a:r>
            <a:r>
              <a:rPr lang="ar-SA" sz="1700" dirty="0">
                <a:latin typeface="Alexandria" pitchFamily="2" charset="-78"/>
                <a:cs typeface="Alexandria" pitchFamily="2" charset="-78"/>
              </a:rPr>
              <a:t>تسويقها. فإن الشركات التي تُكيّف تسويقها لتناسب هذه الصور النمطية قد تحقق نجاحًا أكبر في جذب </a:t>
            </a:r>
            <a:r>
              <a:rPr lang="ar-SA" sz="1700" dirty="0" smtClean="0">
                <a:latin typeface="Alexandria" pitchFamily="2" charset="-78"/>
                <a:cs typeface="Alexandria" pitchFamily="2" charset="-78"/>
              </a:rPr>
              <a:t>العملاء.</a:t>
            </a:r>
          </a:p>
          <a:p>
            <a:pPr marL="342900" indent="-342900" algn="r" rtl="1">
              <a:lnSpc>
                <a:spcPct val="150000"/>
              </a:lnSpc>
              <a:buFont typeface="+mj-lt"/>
              <a:buAutoNum type="arabicPeriod" startAt="3"/>
            </a:pPr>
            <a:r>
              <a:rPr lang="ar-SA" sz="1700" dirty="0" smtClean="0">
                <a:solidFill>
                  <a:schemeClr val="accent2">
                    <a:lumMod val="75000"/>
                  </a:schemeClr>
                </a:solidFill>
                <a:latin typeface="Alexandria" pitchFamily="2" charset="-78"/>
                <a:cs typeface="Alexandria" pitchFamily="2" charset="-78"/>
              </a:rPr>
              <a:t>الاستباق أو التفعيل المسبق </a:t>
            </a:r>
            <a:r>
              <a:rPr lang="en-US" sz="1700" dirty="0" smtClean="0">
                <a:solidFill>
                  <a:schemeClr val="accent2">
                    <a:lumMod val="75000"/>
                  </a:schemeClr>
                </a:solidFill>
                <a:latin typeface="Alexandria" pitchFamily="2" charset="-78"/>
                <a:cs typeface="Alexandria" pitchFamily="2" charset="-78"/>
              </a:rPr>
              <a:t>Priming</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هو عملية تحفيز أفكار أو مشاعر معينة في ذهن المستهلك </a:t>
            </a:r>
            <a:r>
              <a:rPr lang="ar-SA" sz="1700" u="sng" dirty="0" smtClean="0">
                <a:latin typeface="Alexandria" pitchFamily="2" charset="-78"/>
                <a:cs typeface="Alexandria" pitchFamily="2" charset="-78"/>
              </a:rPr>
              <a:t>قبل اتخاذ قرار </a:t>
            </a:r>
            <a:r>
              <a:rPr lang="ar-SA" sz="1700" dirty="0" smtClean="0">
                <a:latin typeface="Alexandria" pitchFamily="2" charset="-78"/>
                <a:cs typeface="Alexandria" pitchFamily="2" charset="-78"/>
              </a:rPr>
              <a:t>أو إجراء تقييم. ويتم ذلك عن طريق تقديم معلومات أو تحفيزات تؤثر على كيفية استجابة المستهلك لمعلومات لاحقة. مثال؛ إذا تم تسويق منتج غذائي مع التركيز على فوائده الصحية، يمكن أن يؤدي ذلك إلى تفعيل أفكار تتعلق بالصحة. عندما يفكر المستهلك في خياراته الغذائية، قد يكون أكثر ميلًا لاختيار هذا المنتج.</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10" name="Picture 9"/>
          <p:cNvPicPr>
            <a:picLocks noChangeAspect="1"/>
          </p:cNvPicPr>
          <p:nvPr/>
        </p:nvPicPr>
        <p:blipFill rotWithShape="1">
          <a:blip r:embed="rId4"/>
          <a:srcRect r="14783"/>
          <a:stretch/>
        </p:blipFill>
        <p:spPr>
          <a:xfrm>
            <a:off x="0" y="2399176"/>
            <a:ext cx="2284303" cy="2999301"/>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0" y="5411701"/>
            <a:ext cx="2082356" cy="461665"/>
          </a:xfrm>
          <a:prstGeom prst="rect">
            <a:avLst/>
          </a:prstGeom>
          <a:solidFill>
            <a:schemeClr val="accent6">
              <a:lumMod val="40000"/>
              <a:lumOff val="6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sz="1600" dirty="0" smtClean="0">
                <a:latin typeface="Alexandria" pitchFamily="2" charset="-78"/>
                <a:cs typeface="Alexandria" pitchFamily="2" charset="-78"/>
              </a:rPr>
              <a:t>أكمل الحرف الناقص</a:t>
            </a: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42349830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5217" y="1960925"/>
            <a:ext cx="9822897" cy="44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98144" y="1981994"/>
            <a:ext cx="9609345" cy="4478149"/>
          </a:xfrm>
          <a:prstGeom prst="rect">
            <a:avLst/>
          </a:prstGeom>
          <a:noFill/>
        </p:spPr>
        <p:txBody>
          <a:bodyPr wrap="square" rtlCol="0">
            <a:spAutoFit/>
          </a:bodyPr>
          <a:lstStyle/>
          <a:p>
            <a:pPr algn="r" rtl="1">
              <a:lnSpc>
                <a:spcPct val="150000"/>
              </a:lnSpc>
            </a:pPr>
            <a:r>
              <a:rPr lang="ar-SA" dirty="0" smtClean="0">
                <a:solidFill>
                  <a:srgbClr val="0070C0"/>
                </a:solidFill>
                <a:latin typeface="Alexandria" pitchFamily="2" charset="-78"/>
                <a:cs typeface="Alexandria" pitchFamily="2" charset="-78"/>
              </a:rPr>
              <a:t>أسباب انحرافات التفكير العقلي: </a:t>
            </a:r>
            <a:endParaRPr lang="ar-SA" dirty="0">
              <a:latin typeface="Alexandria" pitchFamily="2" charset="-78"/>
              <a:cs typeface="Alexandria" pitchFamily="2" charset="-78"/>
            </a:endParaRPr>
          </a:p>
          <a:p>
            <a:pPr marL="342900" indent="-342900" algn="r" rtl="1">
              <a:lnSpc>
                <a:spcPct val="150000"/>
              </a:lnSpc>
              <a:buAutoNum type="arabicPeriod"/>
            </a:pPr>
            <a:r>
              <a:rPr lang="ar-SA" sz="1700" dirty="0" smtClean="0">
                <a:solidFill>
                  <a:schemeClr val="accent2">
                    <a:lumMod val="75000"/>
                  </a:schemeClr>
                </a:solidFill>
                <a:latin typeface="Alexandria" pitchFamily="2" charset="-78"/>
                <a:cs typeface="Alexandria" pitchFamily="2" charset="-78"/>
              </a:rPr>
              <a:t>تعدد مصادر المعلومات </a:t>
            </a:r>
            <a:r>
              <a:rPr lang="en-US" sz="1700" dirty="0" smtClean="0">
                <a:latin typeface="Alexandria" pitchFamily="2" charset="-78"/>
                <a:cs typeface="Alexandria" pitchFamily="2" charset="-78"/>
              </a:rPr>
              <a:t>Too much Information</a:t>
            </a:r>
            <a:r>
              <a:rPr lang="ar-SA" sz="1700" dirty="0" smtClean="0">
                <a:latin typeface="Alexandria" pitchFamily="2" charset="-78"/>
                <a:cs typeface="Alexandria" pitchFamily="2" charset="-78"/>
              </a:rPr>
              <a:t>: عندما يتعرض المستهلك </a:t>
            </a:r>
            <a:r>
              <a:rPr lang="ar-SA" sz="1700" dirty="0">
                <a:latin typeface="Alexandria" pitchFamily="2" charset="-78"/>
                <a:cs typeface="Alexandria" pitchFamily="2" charset="-78"/>
              </a:rPr>
              <a:t>لمجموعة متنوعة من </a:t>
            </a:r>
            <a:r>
              <a:rPr lang="ar-SA" sz="1700" dirty="0" smtClean="0">
                <a:latin typeface="Alexandria" pitchFamily="2" charset="-78"/>
                <a:cs typeface="Alexandria" pitchFamily="2" charset="-78"/>
              </a:rPr>
              <a:t>المعلومات حول المنتجات، ينتقل تفكيره إلى نظام (1) ويبدأ الانحراف؛ مما يؤدي إلى الارتباك. مثال</a:t>
            </a:r>
            <a:r>
              <a:rPr lang="ar-SA" sz="1700" dirty="0">
                <a:latin typeface="Alexandria" pitchFamily="2" charset="-78"/>
                <a:cs typeface="Alexandria" pitchFamily="2" charset="-78"/>
              </a:rPr>
              <a:t>؛ ذا كان المستهلك يبحث عن سيارة جديدة، قد يجد معلومات متضاربة من مواقع مختلفة، مثل ا</a:t>
            </a:r>
            <a:r>
              <a:rPr lang="ar-SA" sz="1700" dirty="0" smtClean="0">
                <a:latin typeface="Alexandria" pitchFamily="2" charset="-78"/>
                <a:cs typeface="Alexandria" pitchFamily="2" charset="-78"/>
              </a:rPr>
              <a:t>لإعلانات</a:t>
            </a:r>
            <a:r>
              <a:rPr lang="ar-SA" sz="1700" dirty="0">
                <a:latin typeface="Alexandria" pitchFamily="2" charset="-78"/>
                <a:cs typeface="Alexandria" pitchFamily="2" charset="-78"/>
              </a:rPr>
              <a:t>، وآراء الأصدقاء. هذا التباين في المعلومات قد يجعله غير قادر على اتخاذ قرار نهائي بشأن الخيار الأفضل </a:t>
            </a:r>
            <a:r>
              <a:rPr lang="ar-SA" sz="1700" dirty="0" smtClean="0">
                <a:latin typeface="Alexandria" pitchFamily="2" charset="-78"/>
                <a:cs typeface="Alexandria" pitchFamily="2" charset="-78"/>
              </a:rPr>
              <a:t>له، ويحدث </a:t>
            </a:r>
            <a:r>
              <a:rPr lang="ar-SA" sz="1700" dirty="0">
                <a:latin typeface="Alexandria" pitchFamily="2" charset="-78"/>
                <a:cs typeface="Alexandria" pitchFamily="2" charset="-78"/>
              </a:rPr>
              <a:t>ما يعرف بــ "شلل اتخاذ القرار". </a:t>
            </a:r>
          </a:p>
          <a:p>
            <a:pPr marL="342900" indent="-342900" algn="r" rtl="1">
              <a:lnSpc>
                <a:spcPct val="150000"/>
              </a:lnSpc>
              <a:buAutoNum type="arabicPeriod"/>
            </a:pPr>
            <a:r>
              <a:rPr lang="ar-SA" sz="1700" dirty="0" smtClean="0">
                <a:solidFill>
                  <a:schemeClr val="accent2">
                    <a:lumMod val="75000"/>
                  </a:schemeClr>
                </a:solidFill>
                <a:latin typeface="Alexandria" pitchFamily="2" charset="-78"/>
                <a:cs typeface="Alexandria" pitchFamily="2" charset="-78"/>
              </a:rPr>
              <a:t>تعدد المعلومات </a:t>
            </a:r>
            <a:r>
              <a:rPr lang="en-US" sz="1700" dirty="0" smtClean="0">
                <a:latin typeface="Alexandria" pitchFamily="2" charset="-78"/>
                <a:cs typeface="Alexandria" pitchFamily="2" charset="-78"/>
              </a:rPr>
              <a:t>what should we remember</a:t>
            </a:r>
            <a:r>
              <a:rPr lang="ar-SA" sz="1700" dirty="0" smtClean="0">
                <a:latin typeface="Alexandria" pitchFamily="2" charset="-78"/>
                <a:cs typeface="Alexandria" pitchFamily="2" charset="-78"/>
              </a:rPr>
              <a:t>: عندما يتعرض </a:t>
            </a:r>
            <a:r>
              <a:rPr lang="ar-SA" sz="1700" dirty="0">
                <a:latin typeface="Alexandria" pitchFamily="2" charset="-78"/>
                <a:cs typeface="Alexandria" pitchFamily="2" charset="-78"/>
              </a:rPr>
              <a:t>المستهلك لعدد هائل من المعلومات حول المنتجات والعروض، في هذه الحالة، يميل العقل إلى البحث عن الطرق الأسهل لفهم المعلومات، </a:t>
            </a:r>
            <a:r>
              <a:rPr lang="ar-SA" sz="1700" dirty="0" smtClean="0">
                <a:latin typeface="Alexandria" pitchFamily="2" charset="-78"/>
                <a:cs typeface="Alexandria" pitchFamily="2" charset="-78"/>
              </a:rPr>
              <a:t>فيتم اختصار </a:t>
            </a:r>
            <a:r>
              <a:rPr lang="ar-SA" sz="1700" dirty="0">
                <a:latin typeface="Alexandria" pitchFamily="2" charset="-78"/>
                <a:cs typeface="Alexandria" pitchFamily="2" charset="-78"/>
              </a:rPr>
              <a:t>المعلومات إلى نقاط أساسية أو مفاهيم بسيطة، مما يؤدي إلى انحراف في الفهم.. مثال؛ عند اختيار هاتف ذكي، قد يواجه المستهلك كم كبير من المعلومات </a:t>
            </a:r>
            <a:r>
              <a:rPr lang="ar-SA" sz="1700" dirty="0" smtClean="0">
                <a:latin typeface="Alexandria" pitchFamily="2" charset="-78"/>
                <a:cs typeface="Alexandria" pitchFamily="2" charset="-78"/>
              </a:rPr>
              <a:t>عن الأنواع والميزات</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والأسعار، والمواصفات </a:t>
            </a:r>
            <a:r>
              <a:rPr lang="ar-SA" sz="1700" dirty="0">
                <a:latin typeface="Alexandria" pitchFamily="2" charset="-78"/>
                <a:cs typeface="Alexandria" pitchFamily="2" charset="-78"/>
              </a:rPr>
              <a:t>التقنية.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8" y="1453094"/>
            <a:ext cx="555550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a:pPr>
            <a:r>
              <a:rPr lang="ar-SA" dirty="0">
                <a:latin typeface="Alexandria" pitchFamily="2" charset="-78"/>
                <a:cs typeface="Alexandria" pitchFamily="2" charset="-78"/>
              </a:rPr>
              <a:t>نظرية الترميز المزدوج </a:t>
            </a:r>
            <a:r>
              <a:rPr lang="en-US" dirty="0">
                <a:latin typeface="Alexandria" pitchFamily="2" charset="-78"/>
                <a:cs typeface="Alexandria" pitchFamily="2" charset="-78"/>
              </a:rPr>
              <a:t>Dual Processing Theory</a:t>
            </a:r>
            <a:r>
              <a:rPr lang="ar-SA" dirty="0">
                <a:latin typeface="Alexandria" pitchFamily="2" charset="-78"/>
                <a:cs typeface="Alexandria" pitchFamily="2" charset="-78"/>
              </a:rPr>
              <a:t> </a:t>
            </a:r>
          </a:p>
        </p:txBody>
      </p:sp>
      <p:sp>
        <p:nvSpPr>
          <p:cNvPr id="10" name="Freeform 5"/>
          <p:cNvSpPr/>
          <p:nvPr/>
        </p:nvSpPr>
        <p:spPr>
          <a:xfrm>
            <a:off x="1" y="5010202"/>
            <a:ext cx="1371600" cy="1812471"/>
          </a:xfrm>
          <a:custGeom>
            <a:avLst/>
            <a:gdLst/>
            <a:ahLst/>
            <a:cxnLst/>
            <a:rect l="l" t="t" r="r" b="b"/>
            <a:pathLst>
              <a:path w="3269396" h="4114800">
                <a:moveTo>
                  <a:pt x="0" y="0"/>
                </a:moveTo>
                <a:lnTo>
                  <a:pt x="3269396" y="0"/>
                </a:lnTo>
                <a:lnTo>
                  <a:pt x="3269396" y="4114800"/>
                </a:lnTo>
                <a:lnTo>
                  <a:pt x="0" y="4114800"/>
                </a:lnTo>
                <a:lnTo>
                  <a:pt x="0" y="0"/>
                </a:lnTo>
                <a:close/>
              </a:path>
            </a:pathLst>
          </a:custGeom>
          <a:blipFill>
            <a:blip r:embed="rId4">
              <a:extLst>
                <a:ext uri="{96DAC541-7B7A-43D3-8B79-37D633B846F1}">
                  <asvg:svgBlip xmlns:asvg="http://schemas.microsoft.com/office/drawing/2016/SVG/main" xmlns="" r:embed="rId7"/>
                </a:ext>
              </a:extLst>
            </a:blip>
            <a:stretch>
              <a:fillRect/>
            </a:stretch>
          </a:blipFill>
        </p:spPr>
      </p:sp>
    </p:spTree>
    <p:extLst>
      <p:ext uri="{BB962C8B-B14F-4D97-AF65-F5344CB8AC3E}">
        <p14:creationId xmlns:p14="http://schemas.microsoft.com/office/powerpoint/2010/main" val="11735919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5218" y="2057888"/>
            <a:ext cx="10245541" cy="4114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1147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55898" y="2102721"/>
            <a:ext cx="10018820" cy="4039567"/>
          </a:xfrm>
          <a:prstGeom prst="rect">
            <a:avLst/>
          </a:prstGeom>
          <a:noFill/>
        </p:spPr>
        <p:txBody>
          <a:bodyPr wrap="square" rtlCol="0">
            <a:spAutoFit/>
          </a:bodyPr>
          <a:lstStyle/>
          <a:p>
            <a:pPr algn="r" rtl="1">
              <a:lnSpc>
                <a:spcPct val="150000"/>
              </a:lnSpc>
            </a:pPr>
            <a:r>
              <a:rPr lang="ar-SA" dirty="0">
                <a:solidFill>
                  <a:srgbClr val="0070C0"/>
                </a:solidFill>
                <a:latin typeface="Alexandria" pitchFamily="2" charset="-78"/>
                <a:cs typeface="Alexandria" pitchFamily="2" charset="-78"/>
              </a:rPr>
              <a:t>أسباب انحرافات التفكير العقلي: </a:t>
            </a:r>
            <a:endParaRPr lang="ar-SA" dirty="0">
              <a:latin typeface="Alexandria" pitchFamily="2" charset="-78"/>
              <a:cs typeface="Alexandria" pitchFamily="2" charset="-78"/>
            </a:endParaRPr>
          </a:p>
          <a:p>
            <a:pPr marL="342900" indent="-342900" algn="r" rtl="1">
              <a:lnSpc>
                <a:spcPct val="150000"/>
              </a:lnSpc>
              <a:buFont typeface="+mj-lt"/>
              <a:buAutoNum type="arabicPeriod" startAt="3"/>
            </a:pPr>
            <a:r>
              <a:rPr lang="ar-SA" sz="1700" dirty="0" smtClean="0">
                <a:solidFill>
                  <a:schemeClr val="accent2">
                    <a:lumMod val="75000"/>
                  </a:schemeClr>
                </a:solidFill>
                <a:latin typeface="Alexandria" pitchFamily="2" charset="-78"/>
                <a:cs typeface="Alexandria" pitchFamily="2" charset="-78"/>
              </a:rPr>
              <a:t>الاستدلال الخاطئ: </a:t>
            </a:r>
            <a:r>
              <a:rPr lang="ar-SA" sz="1700" dirty="0">
                <a:latin typeface="Alexandria" pitchFamily="2" charset="-78"/>
                <a:cs typeface="Alexandria" pitchFamily="2" charset="-78"/>
              </a:rPr>
              <a:t>يحدث عندما </a:t>
            </a:r>
            <a:r>
              <a:rPr lang="ar-SA" sz="1700" dirty="0" smtClean="0">
                <a:latin typeface="Alexandria" pitchFamily="2" charset="-78"/>
                <a:cs typeface="Alexandria" pitchFamily="2" charset="-78"/>
              </a:rPr>
              <a:t>يُخطئ </a:t>
            </a:r>
            <a:r>
              <a:rPr lang="ar-SA" sz="1700" dirty="0">
                <a:latin typeface="Alexandria" pitchFamily="2" charset="-78"/>
                <a:cs typeface="Alexandria" pitchFamily="2" charset="-78"/>
              </a:rPr>
              <a:t>الأفراد في تفسير </a:t>
            </a:r>
            <a:r>
              <a:rPr lang="ar-SA" sz="1700" dirty="0" smtClean="0">
                <a:latin typeface="Alexandria" pitchFamily="2" charset="-78"/>
                <a:cs typeface="Alexandria" pitchFamily="2" charset="-78"/>
              </a:rPr>
              <a:t>المعلومات، مما يؤدي إلى استنتاجات </a:t>
            </a:r>
            <a:r>
              <a:rPr lang="ar-SA" sz="1700" dirty="0">
                <a:latin typeface="Alexandria" pitchFamily="2" charset="-78"/>
                <a:cs typeface="Alexandria" pitchFamily="2" charset="-78"/>
              </a:rPr>
              <a:t>غير </a:t>
            </a:r>
            <a:r>
              <a:rPr lang="ar-SA" sz="1700" dirty="0" smtClean="0">
                <a:latin typeface="Alexandria" pitchFamily="2" charset="-78"/>
                <a:cs typeface="Alexandria" pitchFamily="2" charset="-78"/>
              </a:rPr>
              <a:t>دقيقة. مثال</a:t>
            </a:r>
            <a:r>
              <a:rPr lang="ar-SA" sz="1700" dirty="0">
                <a:latin typeface="Alexandria" pitchFamily="2" charset="-78"/>
                <a:cs typeface="Alexandria" pitchFamily="2" charset="-78"/>
              </a:rPr>
              <a:t>، قد يعتقد المستهلك أن منتجًا معينًا عالي الجودة فقط لأنه باهظ الثمن، بينما قد </a:t>
            </a:r>
            <a:r>
              <a:rPr lang="ar-SA" sz="1700" dirty="0" smtClean="0">
                <a:latin typeface="Alexandria" pitchFamily="2" charset="-78"/>
                <a:cs typeface="Alexandria" pitchFamily="2" charset="-78"/>
              </a:rPr>
              <a:t>تكون </a:t>
            </a:r>
            <a:r>
              <a:rPr lang="ar-SA" sz="1700" dirty="0">
                <a:latin typeface="Alexandria" pitchFamily="2" charset="-78"/>
                <a:cs typeface="Alexandria" pitchFamily="2" charset="-78"/>
              </a:rPr>
              <a:t>هناك عوامل أخرى تؤثر على السعر.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أن </a:t>
            </a:r>
            <a:r>
              <a:rPr lang="ar-SA" sz="1700" dirty="0" smtClean="0">
                <a:latin typeface="Alexandria" pitchFamily="2" charset="-78"/>
                <a:cs typeface="Alexandria" pitchFamily="2" charset="-78"/>
              </a:rPr>
              <a:t>يؤدي الاستدلال </a:t>
            </a:r>
            <a:r>
              <a:rPr lang="ar-SA" sz="1700" dirty="0">
                <a:latin typeface="Alexandria" pitchFamily="2" charset="-78"/>
                <a:cs typeface="Alexandria" pitchFamily="2" charset="-78"/>
              </a:rPr>
              <a:t>الخاطئ  إلى </a:t>
            </a:r>
            <a:r>
              <a:rPr lang="ar-SA" sz="1700" dirty="0" smtClean="0">
                <a:latin typeface="Alexandria" pitchFamily="2" charset="-78"/>
                <a:cs typeface="Alexandria" pitchFamily="2" charset="-78"/>
              </a:rPr>
              <a:t>قرارات شراء غير </a:t>
            </a:r>
            <a:r>
              <a:rPr lang="ar-SA" sz="1700" dirty="0">
                <a:latin typeface="Alexandria" pitchFamily="2" charset="-78"/>
                <a:cs typeface="Alexandria" pitchFamily="2" charset="-78"/>
              </a:rPr>
              <a:t>صحيحة.</a:t>
            </a:r>
          </a:p>
          <a:p>
            <a:pPr marL="342900" indent="-342900" algn="r" rtl="1">
              <a:lnSpc>
                <a:spcPct val="150000"/>
              </a:lnSpc>
              <a:buFont typeface="+mj-lt"/>
              <a:buAutoNum type="arabicPeriod" startAt="3"/>
            </a:pPr>
            <a:r>
              <a:rPr lang="ar-SA" sz="1700" dirty="0" smtClean="0">
                <a:solidFill>
                  <a:schemeClr val="accent2">
                    <a:lumMod val="75000"/>
                  </a:schemeClr>
                </a:solidFill>
                <a:latin typeface="Alexandria" pitchFamily="2" charset="-78"/>
                <a:cs typeface="Alexandria" pitchFamily="2" charset="-78"/>
              </a:rPr>
              <a:t>الضغط الزمني: </a:t>
            </a:r>
            <a:r>
              <a:rPr lang="ar-SA" sz="1700" dirty="0">
                <a:latin typeface="Alexandria" pitchFamily="2" charset="-78"/>
                <a:cs typeface="Alexandria" pitchFamily="2" charset="-78"/>
              </a:rPr>
              <a:t>يمكن أن يؤثر </a:t>
            </a:r>
            <a:r>
              <a:rPr lang="ar-SA" sz="1700" dirty="0" smtClean="0">
                <a:latin typeface="Alexandria" pitchFamily="2" charset="-78"/>
                <a:cs typeface="Alexandria" pitchFamily="2" charset="-78"/>
              </a:rPr>
              <a:t> سلبًا </a:t>
            </a:r>
            <a:r>
              <a:rPr lang="ar-SA" sz="1700" dirty="0">
                <a:latin typeface="Alexandria" pitchFamily="2" charset="-78"/>
                <a:cs typeface="Alexandria" pitchFamily="2" charset="-78"/>
              </a:rPr>
              <a:t>على عملية اتخاذ </a:t>
            </a:r>
            <a:r>
              <a:rPr lang="ar-SA" sz="1700" dirty="0" smtClean="0">
                <a:latin typeface="Alexandria" pitchFamily="2" charset="-78"/>
                <a:cs typeface="Alexandria" pitchFamily="2" charset="-78"/>
              </a:rPr>
              <a:t>قرار الشراء. فعندما </a:t>
            </a:r>
            <a:r>
              <a:rPr lang="ar-SA" sz="1700" dirty="0">
                <a:latin typeface="Alexandria" pitchFamily="2" charset="-78"/>
                <a:cs typeface="Alexandria" pitchFamily="2" charset="-78"/>
              </a:rPr>
              <a:t>يشعر المستهلكون بأن لديهم وقتًا محدودًا، قد يتخذون قرارات سريعة دون التفكير الكافي</a:t>
            </a:r>
            <a:r>
              <a:rPr lang="ar-SA" sz="1700" dirty="0" smtClean="0">
                <a:latin typeface="Alexandria" pitchFamily="2" charset="-78"/>
                <a:cs typeface="Alexandria" pitchFamily="2" charset="-78"/>
              </a:rPr>
              <a:t>. مثال: </a:t>
            </a:r>
            <a:r>
              <a:rPr lang="ar-SA" sz="1700" dirty="0">
                <a:latin typeface="Alexandria" pitchFamily="2" charset="-78"/>
                <a:cs typeface="Alexandria" pitchFamily="2" charset="-78"/>
              </a:rPr>
              <a:t>عند الشراء </a:t>
            </a:r>
            <a:r>
              <a:rPr lang="ar-SA" sz="1700" dirty="0" smtClean="0">
                <a:latin typeface="Alexandria" pitchFamily="2" charset="-78"/>
                <a:cs typeface="Alexandria" pitchFamily="2" charset="-78"/>
              </a:rPr>
              <a:t>في </a:t>
            </a:r>
            <a:r>
              <a:rPr lang="ar-SA" sz="1700" dirty="0">
                <a:latin typeface="Alexandria" pitchFamily="2" charset="-78"/>
                <a:cs typeface="Alexandria" pitchFamily="2" charset="-78"/>
              </a:rPr>
              <a:t>فترة </a:t>
            </a:r>
            <a:r>
              <a:rPr lang="ar-SA" sz="1700" dirty="0" smtClean="0">
                <a:latin typeface="Alexandria" pitchFamily="2" charset="-78"/>
                <a:cs typeface="Alexandria" pitchFamily="2" charset="-78"/>
              </a:rPr>
              <a:t>التخفيضات</a:t>
            </a:r>
            <a:r>
              <a:rPr lang="ar-SA" sz="1700" dirty="0">
                <a:latin typeface="Alexandria" pitchFamily="2" charset="-78"/>
                <a:cs typeface="Alexandria" pitchFamily="2" charset="-78"/>
              </a:rPr>
              <a:t>، قد يشعر المستهلك بالضغط لاتخاذ قرار سريع بشأن شراء منتج ما، مما يؤدي إلى </a:t>
            </a:r>
            <a:r>
              <a:rPr lang="ar-SA" sz="1700" dirty="0" smtClean="0">
                <a:latin typeface="Alexandria" pitchFamily="2" charset="-78"/>
                <a:cs typeface="Alexandria" pitchFamily="2" charset="-78"/>
              </a:rPr>
              <a:t>شراء </a:t>
            </a:r>
            <a:r>
              <a:rPr lang="ar-SA" sz="1700" dirty="0">
                <a:latin typeface="Alexandria" pitchFamily="2" charset="-78"/>
                <a:cs typeface="Alexandria" pitchFamily="2" charset="-78"/>
              </a:rPr>
              <a:t>منتج لا يحتاج إليه فعليًا أو دفع ثمن أعلى لمنتج غير مناسب.</a:t>
            </a:r>
          </a:p>
          <a:p>
            <a:pPr algn="r" rtl="1">
              <a:lnSpc>
                <a:spcPct val="150000"/>
              </a:lnSpc>
            </a:pPr>
            <a:r>
              <a:rPr lang="ar-SA" sz="1700" dirty="0" smtClean="0">
                <a:latin typeface="Alexandria" pitchFamily="2" charset="-78"/>
                <a:cs typeface="Alexandria" pitchFamily="2" charset="-78"/>
              </a:rPr>
              <a:t>تؤثر هذه الأسباب </a:t>
            </a:r>
            <a:r>
              <a:rPr lang="ar-SA" sz="1700" dirty="0">
                <a:latin typeface="Alexandria" pitchFamily="2" charset="-78"/>
                <a:cs typeface="Alexandria" pitchFamily="2" charset="-78"/>
              </a:rPr>
              <a:t>على كيفية تفكير المستهلكين واتخاذهم للقرارات، مما يجعل من الضروري للشركات فهم هذه العوامل واستراتيجيات التعامل </a:t>
            </a:r>
            <a:r>
              <a:rPr lang="ar-SA" sz="1700" dirty="0" smtClean="0">
                <a:latin typeface="Alexandria" pitchFamily="2" charset="-78"/>
                <a:cs typeface="Alexandria" pitchFamily="2" charset="-78"/>
              </a:rPr>
              <a:t>معها</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لتعزيز فرص اتخاذ قرارات مدروسة.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109708" y="123856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80048" y="15264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8" y="1453094"/>
            <a:ext cx="555550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a:pPr>
            <a:r>
              <a:rPr lang="ar-SA" dirty="0">
                <a:latin typeface="Alexandria" pitchFamily="2" charset="-78"/>
                <a:cs typeface="Alexandria" pitchFamily="2" charset="-78"/>
              </a:rPr>
              <a:t>نظرية الترميز المزدوج </a:t>
            </a:r>
            <a:r>
              <a:rPr lang="en-US" dirty="0">
                <a:latin typeface="Alexandria" pitchFamily="2" charset="-78"/>
                <a:cs typeface="Alexandria" pitchFamily="2" charset="-78"/>
              </a:rPr>
              <a:t>Dual Processing Theory</a:t>
            </a:r>
            <a:r>
              <a:rPr lang="ar-SA" dirty="0">
                <a:latin typeface="Alexandria" pitchFamily="2" charset="-78"/>
                <a:cs typeface="Alexandria" pitchFamily="2" charset="-78"/>
              </a:rPr>
              <a:t> </a:t>
            </a:r>
          </a:p>
        </p:txBody>
      </p:sp>
      <p:sp>
        <p:nvSpPr>
          <p:cNvPr id="11" name="Freeform 12"/>
          <p:cNvSpPr/>
          <p:nvPr/>
        </p:nvSpPr>
        <p:spPr>
          <a:xfrm>
            <a:off x="23247" y="5573942"/>
            <a:ext cx="1560623" cy="1284058"/>
          </a:xfrm>
          <a:custGeom>
            <a:avLst/>
            <a:gdLst/>
            <a:ahLst/>
            <a:cxnLst/>
            <a:rect l="l" t="t" r="r" b="b"/>
            <a:pathLst>
              <a:path w="2166502" h="2145740">
                <a:moveTo>
                  <a:pt x="0" y="0"/>
                </a:moveTo>
                <a:lnTo>
                  <a:pt x="2166503" y="0"/>
                </a:lnTo>
                <a:lnTo>
                  <a:pt x="2166503" y="2145740"/>
                </a:lnTo>
                <a:lnTo>
                  <a:pt x="0" y="2145740"/>
                </a:lnTo>
                <a:lnTo>
                  <a:pt x="0" y="0"/>
                </a:lnTo>
                <a:close/>
              </a:path>
            </a:pathLst>
          </a:custGeom>
          <a:blipFill>
            <a:blip r:embed="rId4"/>
            <a:stretch>
              <a:fillRect/>
            </a:stretch>
          </a:blipFill>
        </p:spPr>
      </p:sp>
    </p:spTree>
    <p:extLst>
      <p:ext uri="{BB962C8B-B14F-4D97-AF65-F5344CB8AC3E}">
        <p14:creationId xmlns:p14="http://schemas.microsoft.com/office/powerpoint/2010/main" val="25506889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a:extLst>
              <a:ext uri="{FF2B5EF4-FFF2-40B4-BE49-F238E27FC236}">
                <a16:creationId xmlns:a16="http://schemas.microsoft.com/office/drawing/2014/main" id="{52297C4B-84D7-EDC8-F6F6-53F29890AA2A}"/>
              </a:ext>
            </a:extLst>
          </p:cNvPr>
          <p:cNvSpPr/>
          <p:nvPr/>
        </p:nvSpPr>
        <p:spPr>
          <a:xfrm>
            <a:off x="7843506" y="1683695"/>
            <a:ext cx="5470732" cy="46018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09708" y="1875054"/>
            <a:ext cx="10074107" cy="4297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1147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0048" y="1976846"/>
            <a:ext cx="9849917" cy="4016484"/>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يوجد نوعين رئيسيين للحافز البشري هما: </a:t>
            </a:r>
            <a:r>
              <a:rPr lang="ar-SA" sz="1700" dirty="0">
                <a:latin typeface="Alexandria" pitchFamily="2" charset="-78"/>
                <a:cs typeface="Alexandria" pitchFamily="2" charset="-78"/>
              </a:rPr>
              <a:t>الحافز الداخلي والحافز </a:t>
            </a:r>
            <a:r>
              <a:rPr lang="ar-SA" sz="1700" dirty="0" smtClean="0">
                <a:latin typeface="Alexandria" pitchFamily="2" charset="-78"/>
                <a:cs typeface="Alexandria" pitchFamily="2" charset="-78"/>
              </a:rPr>
              <a:t>الخارجي.</a:t>
            </a:r>
          </a:p>
          <a:p>
            <a:pPr marL="280988" indent="-280988"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الحوافز الداخلية </a:t>
            </a:r>
            <a:r>
              <a:rPr lang="en-US" sz="1700" dirty="0" smtClean="0">
                <a:solidFill>
                  <a:schemeClr val="accent2">
                    <a:lumMod val="75000"/>
                  </a:schemeClr>
                </a:solidFill>
                <a:latin typeface="Alexandria" pitchFamily="2" charset="-78"/>
                <a:cs typeface="Alexandria" pitchFamily="2" charset="-78"/>
              </a:rPr>
              <a:t>Intrinsic</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هو </a:t>
            </a:r>
            <a:r>
              <a:rPr lang="ar-SA" sz="1700" dirty="0" smtClean="0">
                <a:latin typeface="Alexandria" pitchFamily="2" charset="-78"/>
                <a:cs typeface="Alexandria" pitchFamily="2" charset="-78"/>
              </a:rPr>
              <a:t>الدوافع التي </a:t>
            </a:r>
            <a:r>
              <a:rPr lang="ar-SA" sz="1700" dirty="0">
                <a:latin typeface="Alexandria" pitchFamily="2" charset="-78"/>
                <a:cs typeface="Alexandria" pitchFamily="2" charset="-78"/>
              </a:rPr>
              <a:t>ت</a:t>
            </a:r>
            <a:r>
              <a:rPr lang="ar-SA" sz="1700" dirty="0" smtClean="0">
                <a:latin typeface="Alexandria" pitchFamily="2" charset="-78"/>
                <a:cs typeface="Alexandria" pitchFamily="2" charset="-78"/>
              </a:rPr>
              <a:t>نبع </a:t>
            </a:r>
            <a:r>
              <a:rPr lang="ar-SA" sz="1700" dirty="0">
                <a:latin typeface="Alexandria" pitchFamily="2" charset="-78"/>
                <a:cs typeface="Alexandria" pitchFamily="2" charset="-78"/>
              </a:rPr>
              <a:t>من داخل الفرد، </a:t>
            </a:r>
            <a:r>
              <a:rPr lang="ar-SA" sz="1700" dirty="0" smtClean="0">
                <a:latin typeface="Alexandria" pitchFamily="2" charset="-78"/>
                <a:cs typeface="Alexandria" pitchFamily="2" charset="-78"/>
              </a:rPr>
              <a:t>ويكون </a:t>
            </a:r>
            <a:r>
              <a:rPr lang="ar-SA" sz="1700" dirty="0">
                <a:latin typeface="Alexandria" pitchFamily="2" charset="-78"/>
                <a:cs typeface="Alexandria" pitchFamily="2" charset="-78"/>
              </a:rPr>
              <a:t>مرتبطًا بمشاعر الرضا الشخصي، </a:t>
            </a:r>
            <a:r>
              <a:rPr lang="ar-SA" sz="1700" dirty="0" smtClean="0">
                <a:latin typeface="Alexandria" pitchFamily="2" charset="-78"/>
                <a:cs typeface="Alexandria" pitchFamily="2" charset="-78"/>
              </a:rPr>
              <a:t>والإنجاز. عندما </a:t>
            </a:r>
            <a:r>
              <a:rPr lang="ar-SA" sz="1700" dirty="0">
                <a:latin typeface="Alexandria" pitchFamily="2" charset="-78"/>
                <a:cs typeface="Alexandria" pitchFamily="2" charset="-78"/>
              </a:rPr>
              <a:t>يكون لدى الأفراد حوافز داخلية قوية، فإنهم يميلون إلى اتخاذ قرارات أكثر استدامة وفعالية. مثال؛ </a:t>
            </a:r>
            <a:r>
              <a:rPr lang="ar-SA" sz="1700" dirty="0" smtClean="0">
                <a:latin typeface="Alexandria" pitchFamily="2" charset="-78"/>
                <a:cs typeface="Alexandria" pitchFamily="2" charset="-78"/>
              </a:rPr>
              <a:t>عندما تقوم الشركة بتقديم شكر لثقة عمل، سيشعر العميل برضا أكبر عن العلامة التجارية. </a:t>
            </a:r>
          </a:p>
          <a:p>
            <a:pPr marL="280988" indent="-280988"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الحوافز </a:t>
            </a:r>
            <a:r>
              <a:rPr lang="ar-SA" sz="1700" dirty="0">
                <a:solidFill>
                  <a:schemeClr val="accent2">
                    <a:lumMod val="75000"/>
                  </a:schemeClr>
                </a:solidFill>
                <a:latin typeface="Alexandria" pitchFamily="2" charset="-78"/>
                <a:cs typeface="Alexandria" pitchFamily="2" charset="-78"/>
              </a:rPr>
              <a:t>الخارجية </a:t>
            </a:r>
            <a:r>
              <a:rPr lang="en-US" sz="1700" dirty="0" smtClean="0">
                <a:solidFill>
                  <a:schemeClr val="accent2">
                    <a:lumMod val="75000"/>
                  </a:schemeClr>
                </a:solidFill>
                <a:latin typeface="Alexandria" pitchFamily="2" charset="-78"/>
                <a:cs typeface="Alexandria" pitchFamily="2" charset="-78"/>
              </a:rPr>
              <a:t>Extrinsic</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هو الدوافع التي تأتي من </a:t>
            </a:r>
            <a:r>
              <a:rPr lang="ar-SA" sz="1700" dirty="0" smtClean="0">
                <a:latin typeface="Alexandria" pitchFamily="2" charset="-78"/>
                <a:cs typeface="Alexandria" pitchFamily="2" charset="-78"/>
              </a:rPr>
              <a:t>البيئة المحيطة بالفرد</a:t>
            </a:r>
            <a:r>
              <a:rPr lang="ar-SA" sz="1700" dirty="0">
                <a:latin typeface="Alexandria" pitchFamily="2" charset="-78"/>
                <a:cs typeface="Alexandria" pitchFamily="2" charset="-78"/>
              </a:rPr>
              <a:t>، حيث يكون </a:t>
            </a:r>
            <a:r>
              <a:rPr lang="ar-SA" sz="1700" dirty="0" smtClean="0">
                <a:latin typeface="Alexandria" pitchFamily="2" charset="-78"/>
                <a:cs typeface="Alexandria" pitchFamily="2" charset="-78"/>
              </a:rPr>
              <a:t>سلوك الشراء </a:t>
            </a:r>
            <a:r>
              <a:rPr lang="ar-SA" sz="1700" dirty="0">
                <a:latin typeface="Alexandria" pitchFamily="2" charset="-78"/>
                <a:cs typeface="Alexandria" pitchFamily="2" charset="-78"/>
              </a:rPr>
              <a:t>مدفوعًا </a:t>
            </a:r>
            <a:r>
              <a:rPr lang="ar-SA" sz="1700" dirty="0" smtClean="0">
                <a:latin typeface="Alexandria" pitchFamily="2" charset="-78"/>
                <a:cs typeface="Alexandria" pitchFamily="2" charset="-78"/>
              </a:rPr>
              <a:t>بمكافآت مادية أو </a:t>
            </a:r>
            <a:r>
              <a:rPr lang="ar-SA" sz="1700" dirty="0">
                <a:latin typeface="Alexandria" pitchFamily="2" charset="-78"/>
                <a:cs typeface="Alexandria" pitchFamily="2" charset="-78"/>
              </a:rPr>
              <a:t>برامج الولاء التي تمنح نقاط مكافأة مقابل كل عملية شراء </a:t>
            </a:r>
            <a:r>
              <a:rPr lang="ar-SA" sz="1700" dirty="0" smtClean="0">
                <a:latin typeface="Alexandria" pitchFamily="2" charset="-78"/>
                <a:cs typeface="Alexandria" pitchFamily="2" charset="-78"/>
              </a:rPr>
              <a:t>. </a:t>
            </a:r>
            <a:r>
              <a:rPr lang="ar-SA" sz="1700" dirty="0">
                <a:solidFill>
                  <a:srgbClr val="FF0000"/>
                </a:solidFill>
                <a:latin typeface="Alexandria" pitchFamily="2" charset="-78"/>
                <a:cs typeface="Alexandria" pitchFamily="2" charset="-78"/>
              </a:rPr>
              <a:t>مثال؛ </a:t>
            </a: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تقدم </a:t>
            </a:r>
            <a:r>
              <a:rPr lang="ar-SA" sz="1700" dirty="0" smtClean="0">
                <a:latin typeface="Alexandria" pitchFamily="2" charset="-78"/>
                <a:cs typeface="Alexandria" pitchFamily="2" charset="-78"/>
              </a:rPr>
              <a:t>شركة </a:t>
            </a:r>
            <a:r>
              <a:rPr lang="ar-SA" sz="1700" dirty="0">
                <a:latin typeface="Alexandria" pitchFamily="2" charset="-78"/>
                <a:cs typeface="Alexandria" pitchFamily="2" charset="-78"/>
              </a:rPr>
              <a:t>خصمًا بنسبة 20% على أول عملية شراء، مما يحفز العملاء الجدد على اتخاذ قرار </a:t>
            </a:r>
            <a:r>
              <a:rPr lang="ar-SA" sz="1700" dirty="0" smtClean="0">
                <a:latin typeface="Alexandria" pitchFamily="2" charset="-78"/>
                <a:cs typeface="Alexandria" pitchFamily="2" charset="-78"/>
              </a:rPr>
              <a:t>الشراء. </a:t>
            </a:r>
          </a:p>
          <a:p>
            <a:pPr algn="r" rtl="1">
              <a:lnSpc>
                <a:spcPct val="150000"/>
              </a:lnSpc>
            </a:pPr>
            <a:r>
              <a:rPr lang="ar-SA" sz="1700" dirty="0" smtClean="0">
                <a:solidFill>
                  <a:srgbClr val="002060"/>
                </a:solidFill>
                <a:latin typeface="Alexandria" pitchFamily="2" charset="-78"/>
                <a:cs typeface="Alexandria" pitchFamily="2" charset="-78"/>
              </a:rPr>
              <a:t>تُشير </a:t>
            </a:r>
            <a:r>
              <a:rPr lang="ar-SA" sz="1700" dirty="0">
                <a:solidFill>
                  <a:srgbClr val="002060"/>
                </a:solidFill>
                <a:latin typeface="Alexandria" pitchFamily="2" charset="-78"/>
                <a:cs typeface="Alexandria" pitchFamily="2" charset="-78"/>
              </a:rPr>
              <a:t>الأبحاث إلى أن التركيز على الحوافز الداخلية يمكن أن يؤدي إلى نتائج أفضل في </a:t>
            </a:r>
            <a:r>
              <a:rPr lang="ar-SA" sz="1700" dirty="0" smtClean="0">
                <a:solidFill>
                  <a:srgbClr val="002060"/>
                </a:solidFill>
                <a:latin typeface="Alexandria" pitchFamily="2" charset="-78"/>
                <a:cs typeface="Alexandria" pitchFamily="2" charset="-78"/>
              </a:rPr>
              <a:t>التسويق. فعندما </a:t>
            </a:r>
            <a:r>
              <a:rPr lang="ar-SA" sz="1700" dirty="0">
                <a:solidFill>
                  <a:srgbClr val="002060"/>
                </a:solidFill>
                <a:latin typeface="Alexandria" pitchFamily="2" charset="-78"/>
                <a:cs typeface="Alexandria" pitchFamily="2" charset="-78"/>
              </a:rPr>
              <a:t>يشعر الأفراد بأنهم مدفوعون بحوافز داخلية، فإنهم يكونون أكثر التزامًا </a:t>
            </a:r>
            <a:r>
              <a:rPr lang="ar-SA" sz="1700" dirty="0" smtClean="0">
                <a:solidFill>
                  <a:srgbClr val="002060"/>
                </a:solidFill>
                <a:latin typeface="Alexandria" pitchFamily="2" charset="-78"/>
                <a:cs typeface="Alexandria" pitchFamily="2" charset="-78"/>
              </a:rPr>
              <a:t>وولاءً للعلامات التجارية.</a:t>
            </a:r>
            <a:endParaRPr lang="ar-SA" sz="1700" dirty="0">
              <a:solidFill>
                <a:srgbClr val="00206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109708" y="123856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80048" y="15264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446361" y="1345306"/>
            <a:ext cx="4116494"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2"/>
            </a:pPr>
            <a:r>
              <a:rPr lang="ar-SA" dirty="0" smtClean="0">
                <a:latin typeface="Alexandria" pitchFamily="2" charset="-78"/>
                <a:cs typeface="Alexandria" pitchFamily="2" charset="-78"/>
              </a:rPr>
              <a:t>الحافز البشري </a:t>
            </a:r>
            <a:r>
              <a:rPr lang="en-US" dirty="0" smtClean="0">
                <a:latin typeface="Alexandria" pitchFamily="2" charset="-78"/>
                <a:cs typeface="Alexandria" pitchFamily="2" charset="-78"/>
              </a:rPr>
              <a:t>Human Motivation</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127459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006561" y="1238568"/>
            <a:ext cx="6489488"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3"/>
            </a:pPr>
            <a:r>
              <a:rPr lang="ar-SA" dirty="0" smtClean="0">
                <a:latin typeface="Alexandria" pitchFamily="2" charset="-78"/>
                <a:cs typeface="Alexandria" pitchFamily="2" charset="-78"/>
              </a:rPr>
              <a:t>منتجات المتعة </a:t>
            </a:r>
            <a:r>
              <a:rPr lang="en-US" dirty="0" smtClean="0">
                <a:latin typeface="Alexandria" pitchFamily="2" charset="-78"/>
                <a:cs typeface="Alexandria" pitchFamily="2" charset="-78"/>
              </a:rPr>
              <a:t>Hedonic</a:t>
            </a:r>
            <a:r>
              <a:rPr lang="ar-SA" dirty="0" smtClean="0">
                <a:latin typeface="Alexandria" pitchFamily="2" charset="-78"/>
                <a:cs typeface="Alexandria" pitchFamily="2" charset="-78"/>
              </a:rPr>
              <a:t> ومنتجات المنفعة </a:t>
            </a:r>
            <a:r>
              <a:rPr lang="en-US" dirty="0">
                <a:latin typeface="Alexandria" pitchFamily="2" charset="-78"/>
                <a:cs typeface="Alexandria" pitchFamily="2" charset="-78"/>
              </a:rPr>
              <a:t>Utilitarian</a:t>
            </a:r>
            <a:endParaRPr lang="ar-SA" dirty="0">
              <a:latin typeface="Alexandria" pitchFamily="2" charset="-78"/>
              <a:cs typeface="Alexandria" pitchFamily="2" charset="-78"/>
            </a:endParaRPr>
          </a:p>
        </p:txBody>
      </p:sp>
      <p:sp>
        <p:nvSpPr>
          <p:cNvPr id="10" name="Rectangle: Rounded Corners 22">
            <a:extLst>
              <a:ext uri="{FF2B5EF4-FFF2-40B4-BE49-F238E27FC236}">
                <a16:creationId xmlns:a16="http://schemas.microsoft.com/office/drawing/2014/main" id="{52297C4B-84D7-EDC8-F6F6-53F29890AA2A}"/>
              </a:ext>
            </a:extLst>
          </p:cNvPr>
          <p:cNvSpPr/>
          <p:nvPr/>
        </p:nvSpPr>
        <p:spPr>
          <a:xfrm>
            <a:off x="7843506" y="1683695"/>
            <a:ext cx="5470732" cy="46018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41246" y="1746399"/>
            <a:ext cx="9277740" cy="4569549"/>
          </a:xfrm>
          <a:prstGeom prst="roundRect">
            <a:avLst>
              <a:gd name="adj" fmla="val 6140"/>
            </a:avLst>
          </a:prstGeom>
          <a:solidFill>
            <a:srgbClr val="E9EBF5"/>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512722216"/>
              </p:ext>
            </p:extLst>
          </p:nvPr>
        </p:nvGraphicFramePr>
        <p:xfrm>
          <a:off x="1941245" y="1775779"/>
          <a:ext cx="9071384" cy="4881754"/>
        </p:xfrm>
        <a:graphic>
          <a:graphicData uri="http://schemas.openxmlformats.org/drawingml/2006/table">
            <a:tbl>
              <a:tblPr rtl="1" firstRow="1" bandRow="1">
                <a:tableStyleId>{5C22544A-7EE6-4342-B048-85BDC9FD1C3A}</a:tableStyleId>
              </a:tblPr>
              <a:tblGrid>
                <a:gridCol w="1054843">
                  <a:extLst>
                    <a:ext uri="{9D8B030D-6E8A-4147-A177-3AD203B41FA5}">
                      <a16:colId xmlns:a16="http://schemas.microsoft.com/office/drawing/2014/main" val="387862957"/>
                    </a:ext>
                  </a:extLst>
                </a:gridCol>
                <a:gridCol w="4112323">
                  <a:extLst>
                    <a:ext uri="{9D8B030D-6E8A-4147-A177-3AD203B41FA5}">
                      <a16:colId xmlns:a16="http://schemas.microsoft.com/office/drawing/2014/main" val="3452166794"/>
                    </a:ext>
                  </a:extLst>
                </a:gridCol>
                <a:gridCol w="3904218">
                  <a:extLst>
                    <a:ext uri="{9D8B030D-6E8A-4147-A177-3AD203B41FA5}">
                      <a16:colId xmlns:a16="http://schemas.microsoft.com/office/drawing/2014/main" val="2023177757"/>
                    </a:ext>
                  </a:extLst>
                </a:gridCol>
              </a:tblGrid>
              <a:tr h="475046">
                <a:tc>
                  <a:txBody>
                    <a:bodyPr/>
                    <a:lstStyle/>
                    <a:p>
                      <a:pPr algn="r" rtl="1"/>
                      <a:endParaRPr lang="ar-SA" sz="1700" kern="1200" dirty="0">
                        <a:solidFill>
                          <a:schemeClr val="tx1"/>
                        </a:solidFill>
                        <a:latin typeface="Alexandria" pitchFamily="2" charset="-78"/>
                        <a:ea typeface="+mn-ea"/>
                        <a:cs typeface="Alexandria" pitchFamily="2" charset="-78"/>
                      </a:endParaRPr>
                    </a:p>
                  </a:txBody>
                  <a:tcPr/>
                </a:tc>
                <a:tc>
                  <a:txBody>
                    <a:bodyPr/>
                    <a:lstStyle/>
                    <a:p>
                      <a:pPr algn="ctr" rtl="1">
                        <a:lnSpc>
                          <a:spcPct val="150000"/>
                        </a:lnSpc>
                      </a:pPr>
                      <a:r>
                        <a:rPr lang="ar-SA" sz="1600" dirty="0" smtClean="0">
                          <a:latin typeface="Alexandria" pitchFamily="2" charset="-78"/>
                          <a:cs typeface="Alexandria" pitchFamily="2" charset="-78"/>
                        </a:rPr>
                        <a:t>منتجات المتعة </a:t>
                      </a:r>
                      <a:r>
                        <a:rPr lang="en-US" sz="1600" dirty="0" smtClean="0">
                          <a:latin typeface="Alexandria" pitchFamily="2" charset="-78"/>
                          <a:cs typeface="Alexandria" pitchFamily="2" charset="-78"/>
                        </a:rPr>
                        <a:t>Hedonic</a:t>
                      </a:r>
                      <a:r>
                        <a:rPr lang="ar-SA" sz="1600" dirty="0" smtClean="0">
                          <a:latin typeface="Alexandria" pitchFamily="2" charset="-78"/>
                          <a:cs typeface="Alexandria" pitchFamily="2" charset="-78"/>
                        </a:rPr>
                        <a:t> </a:t>
                      </a:r>
                      <a:endParaRPr lang="ar-SA" sz="1700" kern="1200" dirty="0">
                        <a:solidFill>
                          <a:schemeClr val="tx1"/>
                        </a:solidFill>
                        <a:latin typeface="Alexandria" pitchFamily="2" charset="-78"/>
                        <a:ea typeface="+mn-ea"/>
                        <a:cs typeface="Alexandria" pitchFamily="2" charset="-78"/>
                      </a:endParaRPr>
                    </a:p>
                  </a:txBody>
                  <a:tcPr/>
                </a:tc>
                <a:tc>
                  <a:txBody>
                    <a:bodyPr/>
                    <a:lstStyle/>
                    <a:p>
                      <a:pPr algn="ctr" rtl="1">
                        <a:lnSpc>
                          <a:spcPct val="150000"/>
                        </a:lnSpc>
                      </a:pPr>
                      <a:r>
                        <a:rPr lang="ar-SA" sz="1600" dirty="0" smtClean="0">
                          <a:latin typeface="Alexandria" pitchFamily="2" charset="-78"/>
                          <a:cs typeface="Alexandria" pitchFamily="2" charset="-78"/>
                        </a:rPr>
                        <a:t>منتجات النفعية </a:t>
                      </a:r>
                      <a:r>
                        <a:rPr lang="en-US" sz="1700" dirty="0" smtClean="0">
                          <a:latin typeface="Alexandria" pitchFamily="2" charset="-78"/>
                          <a:cs typeface="Alexandria" pitchFamily="2" charset="-78"/>
                        </a:rPr>
                        <a:t>Utilitarian</a:t>
                      </a:r>
                      <a:endParaRPr lang="ar-SA" sz="17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2148256931"/>
                  </a:ext>
                </a:extLst>
              </a:tr>
              <a:tr h="1699027">
                <a:tc>
                  <a:txBody>
                    <a:bodyPr/>
                    <a:lstStyle/>
                    <a:p>
                      <a:pPr algn="ctr" rtl="1">
                        <a:lnSpc>
                          <a:spcPct val="150000"/>
                        </a:lnSpc>
                      </a:pPr>
                      <a:r>
                        <a:rPr lang="ar-SA" sz="1700" kern="1200" dirty="0" smtClean="0">
                          <a:solidFill>
                            <a:schemeClr val="tx1"/>
                          </a:solidFill>
                          <a:latin typeface="Alexandria" pitchFamily="2" charset="-78"/>
                          <a:ea typeface="+mn-ea"/>
                          <a:cs typeface="Alexandria" pitchFamily="2" charset="-78"/>
                        </a:rPr>
                        <a:t>دافع الشراء</a:t>
                      </a:r>
                      <a:endParaRPr lang="ar-SA" sz="1700" kern="1200" dirty="0">
                        <a:solidFill>
                          <a:schemeClr val="tx1"/>
                        </a:solidFill>
                        <a:latin typeface="Alexandria" pitchFamily="2" charset="-78"/>
                        <a:ea typeface="+mn-ea"/>
                        <a:cs typeface="Alexandria" pitchFamily="2" charset="-78"/>
                      </a:endParaRPr>
                    </a:p>
                  </a:txBody>
                  <a:tcPr/>
                </a:tc>
                <a:tc>
                  <a:txBody>
                    <a:bodyPr/>
                    <a:lstStyle/>
                    <a:p>
                      <a:pPr marL="0" indent="0" algn="r" rtl="1">
                        <a:lnSpc>
                          <a:spcPct val="150000"/>
                        </a:lnSpc>
                        <a:buFont typeface="Wingdings" panose="05000000000000000000" pitchFamily="2" charset="2"/>
                        <a:buNone/>
                      </a:pPr>
                      <a:r>
                        <a:rPr lang="ar-SA" sz="1600" kern="1200" dirty="0" smtClean="0">
                          <a:solidFill>
                            <a:schemeClr val="tx1"/>
                          </a:solidFill>
                          <a:latin typeface="Alexandria" pitchFamily="2" charset="-78"/>
                          <a:ea typeface="+mn-ea"/>
                          <a:cs typeface="Alexandria" pitchFamily="2" charset="-78"/>
                        </a:rPr>
                        <a:t>دوافع حسية أي هي الدوافع التي ترتبط بالبحث عن المتعة والرفاهية. يتعلق هذا النوع من التحفيز بالاستمتاع بالتجربة نفسها بدلاً من التركيز على الفائدة العملية.</a:t>
                      </a:r>
                      <a:endParaRPr lang="ar-SA" sz="1600" kern="1200" dirty="0">
                        <a:solidFill>
                          <a:schemeClr val="tx1"/>
                        </a:solidFill>
                        <a:latin typeface="Alexandria" pitchFamily="2" charset="-78"/>
                        <a:ea typeface="+mn-ea"/>
                        <a:cs typeface="Alexandria" pitchFamily="2" charset="-78"/>
                      </a:endParaRPr>
                    </a:p>
                  </a:txBody>
                  <a:tcPr/>
                </a:tc>
                <a:tc>
                  <a:txBody>
                    <a:bodyPr/>
                    <a:lstStyle/>
                    <a:p>
                      <a:pPr marL="0" indent="0" algn="r" rtl="1">
                        <a:lnSpc>
                          <a:spcPct val="150000"/>
                        </a:lnSpc>
                        <a:buFont typeface="Wingdings" panose="05000000000000000000" pitchFamily="2" charset="2"/>
                        <a:buNone/>
                      </a:pPr>
                      <a:r>
                        <a:rPr lang="ar-SA" sz="1600" kern="1200" dirty="0" smtClean="0">
                          <a:solidFill>
                            <a:schemeClr val="tx1"/>
                          </a:solidFill>
                          <a:latin typeface="Alexandria" pitchFamily="2" charset="-78"/>
                          <a:ea typeface="+mn-ea"/>
                          <a:cs typeface="Alexandria" pitchFamily="2" charset="-78"/>
                        </a:rPr>
                        <a:t>داوفع عملية وهي الدوافع التي ترتبط بالبحث عن الفائدة والكفاءة. هذا النوع من التحفيز يركز على تحقيق الأهداف العملية أو تلبية الاحتياجات الأساسية.</a:t>
                      </a:r>
                      <a:endParaRPr lang="ar-SA" sz="16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3682415536"/>
                  </a:ext>
                </a:extLst>
              </a:tr>
              <a:tr h="939483">
                <a:tc rowSpan="2">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endParaRPr lang="ar-SA" sz="1050" kern="1200" dirty="0" smtClean="0">
                        <a:solidFill>
                          <a:schemeClr val="tx1"/>
                        </a:solidFill>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SA" sz="1700" kern="1200" dirty="0" smtClean="0">
                          <a:solidFill>
                            <a:schemeClr val="tx1"/>
                          </a:solidFill>
                          <a:latin typeface="Alexandria" pitchFamily="2" charset="-78"/>
                          <a:ea typeface="+mn-ea"/>
                          <a:cs typeface="Alexandria" pitchFamily="2" charset="-78"/>
                        </a:rPr>
                        <a:t>قرار الشراء</a:t>
                      </a:r>
                    </a:p>
                    <a:p>
                      <a:pPr algn="r" rtl="1">
                        <a:lnSpc>
                          <a:spcPct val="150000"/>
                        </a:lnSpc>
                      </a:pPr>
                      <a:endParaRPr lang="ar-SA" sz="1700" kern="1200" dirty="0">
                        <a:solidFill>
                          <a:schemeClr val="tx1"/>
                        </a:solidFill>
                        <a:latin typeface="Alexandria" pitchFamily="2" charset="-78"/>
                        <a:ea typeface="+mn-ea"/>
                        <a:cs typeface="Alexandria" pitchFamily="2" charset="-78"/>
                      </a:endParaRPr>
                    </a:p>
                  </a:txBody>
                  <a:tcPr/>
                </a:tc>
                <a:tc>
                  <a:txBody>
                    <a:bodyPr/>
                    <a:lstStyle/>
                    <a:p>
                      <a:pPr marL="285750" indent="-285750" algn="r" rtl="1">
                        <a:lnSpc>
                          <a:spcPct val="150000"/>
                        </a:lnSpc>
                        <a:buFont typeface="Wingdings" panose="05000000000000000000" pitchFamily="2" charset="2"/>
                        <a:buChar char="§"/>
                      </a:pPr>
                      <a:r>
                        <a:rPr lang="ar-SA" sz="1600" kern="1200" dirty="0" smtClean="0">
                          <a:solidFill>
                            <a:schemeClr val="tx1"/>
                          </a:solidFill>
                          <a:latin typeface="Alexandria" pitchFamily="2" charset="-78"/>
                          <a:ea typeface="+mn-ea"/>
                          <a:cs typeface="Alexandria" pitchFamily="2" charset="-78"/>
                        </a:rPr>
                        <a:t>قرار الشراء نابع من المشاعر والأحاسيس</a:t>
                      </a:r>
                    </a:p>
                    <a:p>
                      <a:pPr marL="285750" indent="-285750" algn="r" rtl="1">
                        <a:lnSpc>
                          <a:spcPct val="150000"/>
                        </a:lnSpc>
                        <a:buFont typeface="Wingdings" panose="05000000000000000000" pitchFamily="2" charset="2"/>
                        <a:buChar char="§"/>
                      </a:pPr>
                      <a:r>
                        <a:rPr lang="ar-SA" sz="1600" kern="1200" dirty="0" smtClean="0">
                          <a:solidFill>
                            <a:schemeClr val="tx1"/>
                          </a:solidFill>
                          <a:latin typeface="Alexandria" pitchFamily="2" charset="-78"/>
                          <a:ea typeface="+mn-ea"/>
                          <a:cs typeface="Alexandria" pitchFamily="2" charset="-78"/>
                        </a:rPr>
                        <a:t>حساسية تقلب الأسعار</a:t>
                      </a:r>
                      <a:r>
                        <a:rPr lang="ar-SA" sz="1600" kern="1200" baseline="0" dirty="0" smtClean="0">
                          <a:solidFill>
                            <a:schemeClr val="tx1"/>
                          </a:solidFill>
                          <a:latin typeface="Alexandria" pitchFamily="2" charset="-78"/>
                          <a:ea typeface="+mn-ea"/>
                          <a:cs typeface="Alexandria" pitchFamily="2" charset="-78"/>
                        </a:rPr>
                        <a:t> </a:t>
                      </a:r>
                      <a:r>
                        <a:rPr lang="ar-SA" sz="1600" kern="1200" dirty="0" smtClean="0">
                          <a:solidFill>
                            <a:schemeClr val="tx1"/>
                          </a:solidFill>
                          <a:latin typeface="Alexandria" pitchFamily="2" charset="-78"/>
                          <a:ea typeface="+mn-ea"/>
                          <a:cs typeface="Alexandria" pitchFamily="2" charset="-78"/>
                        </a:rPr>
                        <a:t>تكون قليلة. </a:t>
                      </a:r>
                      <a:endParaRPr lang="ar-SA" sz="1600" kern="1200" dirty="0">
                        <a:solidFill>
                          <a:schemeClr val="tx1"/>
                        </a:solidFill>
                        <a:latin typeface="Alexandria" pitchFamily="2" charset="-78"/>
                        <a:ea typeface="+mn-ea"/>
                        <a:cs typeface="Alexandria" pitchFamily="2" charset="-78"/>
                      </a:endParaRPr>
                    </a:p>
                  </a:txBody>
                  <a:tcPr/>
                </a:tc>
                <a:tc>
                  <a:txBody>
                    <a:bodyPr/>
                    <a:lstStyle/>
                    <a:p>
                      <a:pPr marL="285750" indent="-285750" algn="r" rtl="1">
                        <a:lnSpc>
                          <a:spcPct val="150000"/>
                        </a:lnSpc>
                        <a:buFont typeface="Wingdings" panose="05000000000000000000" pitchFamily="2" charset="2"/>
                        <a:buChar char="§"/>
                      </a:pPr>
                      <a:r>
                        <a:rPr lang="ar-SA" sz="1600" kern="1200" dirty="0" smtClean="0">
                          <a:solidFill>
                            <a:schemeClr val="tx1"/>
                          </a:solidFill>
                          <a:latin typeface="Alexandria" pitchFamily="2" charset="-78"/>
                          <a:ea typeface="+mn-ea"/>
                          <a:cs typeface="Alexandria" pitchFamily="2" charset="-78"/>
                        </a:rPr>
                        <a:t>قرار الشراء مبني على حسابات عقلية</a:t>
                      </a:r>
                    </a:p>
                    <a:p>
                      <a:pPr marL="285750" indent="-285750" algn="r" rtl="1">
                        <a:lnSpc>
                          <a:spcPct val="150000"/>
                        </a:lnSpc>
                        <a:buFont typeface="Wingdings" panose="05000000000000000000" pitchFamily="2" charset="2"/>
                        <a:buChar char="§"/>
                      </a:pPr>
                      <a:r>
                        <a:rPr lang="ar-SA" sz="1600" kern="1200" dirty="0" smtClean="0">
                          <a:solidFill>
                            <a:schemeClr val="tx1"/>
                          </a:solidFill>
                          <a:latin typeface="Alexandria" pitchFamily="2" charset="-78"/>
                          <a:ea typeface="+mn-ea"/>
                          <a:cs typeface="Alexandria" pitchFamily="2" charset="-78"/>
                        </a:rPr>
                        <a:t>حساسية تقلب الأسعار تكون كبيرة.</a:t>
                      </a:r>
                      <a:endParaRPr lang="ar-SA" sz="16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1751869659"/>
                  </a:ext>
                </a:extLst>
              </a:tr>
              <a:tr h="574464">
                <a:tc vMerge="1">
                  <a:txBody>
                    <a:bodyPr/>
                    <a:lstStyle/>
                    <a:p>
                      <a:pPr algn="r" rtl="1">
                        <a:lnSpc>
                          <a:spcPct val="150000"/>
                        </a:lnSpc>
                      </a:pPr>
                      <a:endParaRPr lang="ar-SA" sz="1700" kern="1200" dirty="0">
                        <a:solidFill>
                          <a:schemeClr val="tx1"/>
                        </a:solidFill>
                        <a:latin typeface="Alexandria" pitchFamily="2" charset="-78"/>
                        <a:ea typeface="+mn-ea"/>
                        <a:cs typeface="Alexandria" pitchFamily="2" charset="-78"/>
                      </a:endParaRPr>
                    </a:p>
                  </a:txBody>
                  <a:tcPr/>
                </a:tc>
                <a:tc gridSpan="2">
                  <a:txBody>
                    <a:bodyPr/>
                    <a:lstStyle/>
                    <a:p>
                      <a:pPr marL="0" marR="0" lvl="0" indent="0" algn="r"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600" kern="1200" dirty="0" smtClean="0">
                          <a:solidFill>
                            <a:srgbClr val="C00000"/>
                          </a:solidFill>
                          <a:latin typeface="Alexandria" pitchFamily="2" charset="-78"/>
                          <a:ea typeface="+mn-ea"/>
                          <a:cs typeface="Alexandria" pitchFamily="2" charset="-78"/>
                        </a:rPr>
                        <a:t>حساسية تقلب الأسعار؛ أي مدى تأثر المستهلكين بتغيرات الأسعار عند اتخاذ قرارات الشراء</a:t>
                      </a:r>
                    </a:p>
                  </a:txBody>
                  <a:tcPr/>
                </a:tc>
                <a:tc hMerge="1">
                  <a:txBody>
                    <a:bodyPr/>
                    <a:lstStyle/>
                    <a:p>
                      <a:pPr marL="285750" indent="-285750" algn="r" rtl="1">
                        <a:lnSpc>
                          <a:spcPct val="150000"/>
                        </a:lnSpc>
                        <a:buFont typeface="Wingdings" panose="05000000000000000000" pitchFamily="2" charset="2"/>
                        <a:buChar char="§"/>
                      </a:pPr>
                      <a:endParaRPr lang="ar-SA" sz="16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4080192122"/>
                  </a:ext>
                </a:extLst>
              </a:tr>
              <a:tr h="1004616">
                <a:tc>
                  <a:txBody>
                    <a:bodyPr/>
                    <a:lstStyle/>
                    <a:p>
                      <a:pPr algn="ctr" rtl="1">
                        <a:lnSpc>
                          <a:spcPct val="150000"/>
                        </a:lnSpc>
                      </a:pPr>
                      <a:r>
                        <a:rPr lang="ar-SA" sz="1700" kern="1200" dirty="0" smtClean="0">
                          <a:solidFill>
                            <a:schemeClr val="tx1"/>
                          </a:solidFill>
                          <a:latin typeface="Alexandria" pitchFamily="2" charset="-78"/>
                          <a:ea typeface="+mn-ea"/>
                          <a:cs typeface="Alexandria" pitchFamily="2" charset="-78"/>
                        </a:rPr>
                        <a:t>مثال</a:t>
                      </a:r>
                      <a:endParaRPr lang="ar-SA" sz="1700" kern="1200" dirty="0">
                        <a:solidFill>
                          <a:schemeClr val="tx1"/>
                        </a:solidFill>
                        <a:latin typeface="Alexandria" pitchFamily="2" charset="-78"/>
                        <a:ea typeface="+mn-ea"/>
                        <a:cs typeface="Alexandria" pitchFamily="2" charset="-78"/>
                      </a:endParaRPr>
                    </a:p>
                  </a:txBody>
                  <a:tcPr/>
                </a:tc>
                <a:tc>
                  <a:txBody>
                    <a:bodyPr/>
                    <a:lstStyle/>
                    <a:p>
                      <a:pPr marL="285750" indent="-285750" algn="r" rtl="1">
                        <a:lnSpc>
                          <a:spcPct val="150000"/>
                        </a:lnSpc>
                        <a:buFont typeface="Arial" panose="020B0604020202020204" pitchFamily="34" charset="0"/>
                        <a:buChar char="•"/>
                      </a:pPr>
                      <a:r>
                        <a:rPr lang="ar-SA" sz="1600" kern="1200" dirty="0" smtClean="0">
                          <a:solidFill>
                            <a:schemeClr val="tx1"/>
                          </a:solidFill>
                          <a:latin typeface="Alexandria" pitchFamily="2" charset="-78"/>
                          <a:ea typeface="+mn-ea"/>
                          <a:cs typeface="Alexandria" pitchFamily="2" charset="-78"/>
                        </a:rPr>
                        <a:t>شراء الشوكولاتة الفاخرة، فإن الدافع هنا هو الاستمتاع بالطعم والملمس.</a:t>
                      </a:r>
                    </a:p>
                    <a:p>
                      <a:pPr marL="285750" indent="-285750" algn="r" rtl="1">
                        <a:lnSpc>
                          <a:spcPct val="150000"/>
                        </a:lnSpc>
                        <a:buFont typeface="Arial" panose="020B0604020202020204" pitchFamily="34" charset="0"/>
                        <a:buChar char="•"/>
                      </a:pPr>
                      <a:r>
                        <a:rPr lang="ar-SA" sz="1600" kern="1200" dirty="0" smtClean="0">
                          <a:solidFill>
                            <a:schemeClr val="tx1"/>
                          </a:solidFill>
                          <a:latin typeface="Alexandria" pitchFamily="2" charset="-78"/>
                          <a:ea typeface="+mn-ea"/>
                          <a:cs typeface="Alexandria" pitchFamily="2" charset="-78"/>
                        </a:rPr>
                        <a:t>شراء سيارة رياضية لأغراض المتعة</a:t>
                      </a:r>
                    </a:p>
                  </a:txBody>
                  <a:tcPr/>
                </a:tc>
                <a:tc>
                  <a:txBody>
                    <a:bodyPr/>
                    <a:lstStyle/>
                    <a:p>
                      <a:pPr marL="285750" indent="-285750" algn="r" rtl="1">
                        <a:lnSpc>
                          <a:spcPct val="150000"/>
                        </a:lnSpc>
                        <a:buFont typeface="Arial" panose="020B0604020202020204" pitchFamily="34" charset="0"/>
                        <a:buChar char="•"/>
                      </a:pPr>
                      <a:r>
                        <a:rPr lang="ar-SA" sz="1600" kern="1200" dirty="0" smtClean="0">
                          <a:solidFill>
                            <a:schemeClr val="tx1"/>
                          </a:solidFill>
                          <a:latin typeface="Alexandria" pitchFamily="2" charset="-78"/>
                          <a:ea typeface="+mn-ea"/>
                          <a:cs typeface="Alexandria" pitchFamily="2" charset="-78"/>
                        </a:rPr>
                        <a:t>شراء طعام صحي، فإن الدافع هنا هو الفائدة العملية بتحسين الصحة. </a:t>
                      </a:r>
                    </a:p>
                    <a:p>
                      <a:pPr marL="285750" indent="-285750" algn="r" rtl="1">
                        <a:lnSpc>
                          <a:spcPct val="150000"/>
                        </a:lnSpc>
                        <a:buFont typeface="Arial" panose="020B0604020202020204" pitchFamily="34" charset="0"/>
                        <a:buChar char="•"/>
                      </a:pPr>
                      <a:r>
                        <a:rPr lang="ar-SA" sz="1600" kern="1200" dirty="0" smtClean="0">
                          <a:solidFill>
                            <a:schemeClr val="tx1"/>
                          </a:solidFill>
                          <a:latin typeface="Alexandria" pitchFamily="2" charset="-78"/>
                          <a:ea typeface="+mn-ea"/>
                          <a:cs typeface="Alexandria" pitchFamily="2" charset="-78"/>
                        </a:rPr>
                        <a:t>شراء سيارة لغرض النقل</a:t>
                      </a:r>
                      <a:r>
                        <a:rPr lang="ar-SA" sz="1600" kern="1200" baseline="0" dirty="0" smtClean="0">
                          <a:solidFill>
                            <a:schemeClr val="tx1"/>
                          </a:solidFill>
                          <a:latin typeface="Alexandria" pitchFamily="2" charset="-78"/>
                          <a:ea typeface="+mn-ea"/>
                          <a:cs typeface="Alexandria" pitchFamily="2" charset="-78"/>
                        </a:rPr>
                        <a:t> / </a:t>
                      </a:r>
                      <a:r>
                        <a:rPr lang="ar-SA" sz="1600" kern="1200" dirty="0" smtClean="0">
                          <a:solidFill>
                            <a:schemeClr val="tx1"/>
                          </a:solidFill>
                          <a:latin typeface="Alexandria" pitchFamily="2" charset="-78"/>
                          <a:ea typeface="+mn-ea"/>
                          <a:cs typeface="Alexandria" pitchFamily="2" charset="-78"/>
                        </a:rPr>
                        <a:t>شراء الدواء</a:t>
                      </a:r>
                      <a:endParaRPr lang="ar-SA" sz="16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3844499421"/>
                  </a:ext>
                </a:extLst>
              </a:tr>
            </a:tbl>
          </a:graphicData>
        </a:graphic>
      </p:graphicFrame>
      <p:sp>
        <p:nvSpPr>
          <p:cNvPr id="5" name="Rectangle 4">
            <a:extLst>
              <a:ext uri="{FF2B5EF4-FFF2-40B4-BE49-F238E27FC236}">
                <a16:creationId xmlns:a16="http://schemas.microsoft.com/office/drawing/2014/main" id="{3985EAE6-BFA6-766D-A032-077E4DCB399E}"/>
              </a:ext>
            </a:extLst>
          </p:cNvPr>
          <p:cNvSpPr/>
          <p:nvPr/>
        </p:nvSpPr>
        <p:spPr>
          <a:xfrm>
            <a:off x="971564" y="1147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109708" y="123856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80048" y="15264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9" name="Picture 8"/>
          <p:cNvPicPr>
            <a:picLocks noChangeAspect="1"/>
          </p:cNvPicPr>
          <p:nvPr/>
        </p:nvPicPr>
        <p:blipFill rotWithShape="1">
          <a:blip r:embed="rId4">
            <a:clrChange>
              <a:clrFrom>
                <a:srgbClr val="FFFFFF"/>
              </a:clrFrom>
              <a:clrTo>
                <a:srgbClr val="FFFFFF">
                  <a:alpha val="0"/>
                </a:srgbClr>
              </a:clrTo>
            </a:clrChange>
          </a:blip>
          <a:srcRect r="6103"/>
          <a:stretch/>
        </p:blipFill>
        <p:spPr>
          <a:xfrm>
            <a:off x="-35170" y="2516674"/>
            <a:ext cx="1976415" cy="3424272"/>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704529" y="6345328"/>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795367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F9A80F9F-74DB-1D57-04E8-E20E92A09B0A}"/>
              </a:ext>
            </a:extLst>
          </p:cNvPr>
          <p:cNvSpPr txBox="1"/>
          <p:nvPr/>
        </p:nvSpPr>
        <p:spPr>
          <a:xfrm>
            <a:off x="1990232" y="1238568"/>
            <a:ext cx="6489488"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3"/>
            </a:pPr>
            <a:r>
              <a:rPr lang="ar-SA" dirty="0" smtClean="0">
                <a:latin typeface="Alexandria" pitchFamily="2" charset="-78"/>
                <a:cs typeface="Alexandria" pitchFamily="2" charset="-78"/>
              </a:rPr>
              <a:t>منتجات المتعة </a:t>
            </a:r>
            <a:r>
              <a:rPr lang="en-US" dirty="0" smtClean="0">
                <a:latin typeface="Alexandria" pitchFamily="2" charset="-78"/>
                <a:cs typeface="Alexandria" pitchFamily="2" charset="-78"/>
              </a:rPr>
              <a:t>Hedonic</a:t>
            </a:r>
            <a:r>
              <a:rPr lang="ar-SA" dirty="0" smtClean="0">
                <a:latin typeface="Alexandria" pitchFamily="2" charset="-78"/>
                <a:cs typeface="Alexandria" pitchFamily="2" charset="-78"/>
              </a:rPr>
              <a:t> ومنتجات المنفعة </a:t>
            </a:r>
            <a:r>
              <a:rPr lang="en-US" dirty="0">
                <a:latin typeface="Alexandria" pitchFamily="2" charset="-78"/>
                <a:cs typeface="Alexandria" pitchFamily="2" charset="-78"/>
              </a:rPr>
              <a:t>Utilitarian</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33293" y="1732197"/>
            <a:ext cx="9076143" cy="4614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1147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96497" y="1773161"/>
            <a:ext cx="8860006" cy="1661993"/>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    تصنف المنتجات وفقًا للمنفعة وإدراك المستهلك إلى نوعين هما: منتجات المتعة والتلذذ ومنتجات المنفعة. وتختلف دوافع شراء المستهلك لكل </a:t>
            </a:r>
            <a:r>
              <a:rPr lang="ar-SA" sz="1700" dirty="0">
                <a:latin typeface="Alexandria" pitchFamily="2" charset="-78"/>
                <a:cs typeface="Alexandria" pitchFamily="2" charset="-78"/>
              </a:rPr>
              <a:t>منهما. لكن كل منتج في الواقع يحتوى على القيمتين النفعية والعملية. قيمته النفعية تكمن في قدرته على إجراء المكالمات وإرسال الرسائل، </a:t>
            </a:r>
            <a:r>
              <a:rPr lang="ar-SA" sz="1700" dirty="0" smtClean="0">
                <a:latin typeface="Alexandria" pitchFamily="2" charset="-78"/>
                <a:cs typeface="Alexandria" pitchFamily="2" charset="-78"/>
              </a:rPr>
              <a:t>وقيمة الاستمتاع </a:t>
            </a:r>
            <a:r>
              <a:rPr lang="ar-SA" sz="1700" dirty="0">
                <a:latin typeface="Alexandria" pitchFamily="2" charset="-78"/>
                <a:cs typeface="Alexandria" pitchFamily="2" charset="-78"/>
              </a:rPr>
              <a:t>مثل تصميم </a:t>
            </a:r>
            <a:r>
              <a:rPr lang="ar-SA" sz="1700" dirty="0" smtClean="0">
                <a:latin typeface="Alexandria" pitchFamily="2" charset="-78"/>
                <a:cs typeface="Alexandria" pitchFamily="2" charset="-78"/>
              </a:rPr>
              <a:t>المنتج الحديث، </a:t>
            </a:r>
            <a:r>
              <a:rPr lang="ar-SA" sz="1700" dirty="0">
                <a:latin typeface="Alexandria" pitchFamily="2" charset="-78"/>
                <a:cs typeface="Alexandria" pitchFamily="2" charset="-78"/>
              </a:rPr>
              <a:t>سهولة </a:t>
            </a:r>
            <a:r>
              <a:rPr lang="ar-SA" sz="1700" dirty="0" smtClean="0">
                <a:latin typeface="Alexandria" pitchFamily="2" charset="-78"/>
                <a:cs typeface="Alexandria" pitchFamily="2" charset="-78"/>
              </a:rPr>
              <a:t>الاستخدام.</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415103" y="6434929"/>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109708" y="123856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80048" y="15264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a:blip r:embed="rId4"/>
          <a:stretch>
            <a:fillRect/>
          </a:stretch>
        </p:blipFill>
        <p:spPr>
          <a:xfrm>
            <a:off x="2243253" y="3593447"/>
            <a:ext cx="3401410" cy="13502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p:cNvPicPr>
            <a:picLocks noChangeAspect="1"/>
          </p:cNvPicPr>
          <p:nvPr/>
        </p:nvPicPr>
        <p:blipFill>
          <a:blip r:embed="rId5"/>
          <a:stretch>
            <a:fillRect/>
          </a:stretch>
        </p:blipFill>
        <p:spPr>
          <a:xfrm>
            <a:off x="28493" y="3706698"/>
            <a:ext cx="2104800" cy="1449413"/>
          </a:xfrm>
          <a:prstGeom prst="rect">
            <a:avLst/>
          </a:prstGeom>
        </p:spPr>
      </p:pic>
      <p:pic>
        <p:nvPicPr>
          <p:cNvPr id="8" name="Picture 7"/>
          <p:cNvPicPr>
            <a:picLocks noChangeAspect="1"/>
          </p:cNvPicPr>
          <p:nvPr/>
        </p:nvPicPr>
        <p:blipFill>
          <a:blip r:embed="rId6"/>
          <a:stretch>
            <a:fillRect/>
          </a:stretch>
        </p:blipFill>
        <p:spPr>
          <a:xfrm>
            <a:off x="13441" y="5312555"/>
            <a:ext cx="2119852" cy="1545445"/>
          </a:xfrm>
          <a:prstGeom prst="rect">
            <a:avLst/>
          </a:prstGeom>
        </p:spPr>
      </p:pic>
      <p:pic>
        <p:nvPicPr>
          <p:cNvPr id="17" name="Picture 16"/>
          <p:cNvPicPr>
            <a:picLocks noChangeAspect="1"/>
          </p:cNvPicPr>
          <p:nvPr/>
        </p:nvPicPr>
        <p:blipFill rotWithShape="1">
          <a:blip r:embed="rId7"/>
          <a:srcRect t="17800" r="15104"/>
          <a:stretch/>
        </p:blipFill>
        <p:spPr>
          <a:xfrm>
            <a:off x="10908" y="2404567"/>
            <a:ext cx="2375775" cy="1145687"/>
          </a:xfrm>
          <a:prstGeom prst="rect">
            <a:avLst/>
          </a:prstGeom>
        </p:spPr>
      </p:pic>
      <p:sp>
        <p:nvSpPr>
          <p:cNvPr id="18" name="TextBox 17">
            <a:extLst>
              <a:ext uri="{FF2B5EF4-FFF2-40B4-BE49-F238E27FC236}">
                <a16:creationId xmlns:a16="http://schemas.microsoft.com/office/drawing/2014/main" id="{050976E4-0CF2-BA00-34CA-2F9419409B9E}"/>
              </a:ext>
            </a:extLst>
          </p:cNvPr>
          <p:cNvSpPr txBox="1"/>
          <p:nvPr/>
        </p:nvSpPr>
        <p:spPr>
          <a:xfrm>
            <a:off x="5697419" y="3455049"/>
            <a:ext cx="5361163" cy="1962076"/>
          </a:xfrm>
          <a:prstGeom prst="rect">
            <a:avLst/>
          </a:prstGeom>
          <a:solidFill>
            <a:schemeClr val="accent2">
              <a:lumMod val="20000"/>
              <a:lumOff val="80000"/>
            </a:schemeClr>
          </a:solidFill>
        </p:spPr>
        <p:txBody>
          <a:bodyPr wrap="square" rtlCol="0">
            <a:spAutoFit/>
          </a:bodyPr>
          <a:lstStyle/>
          <a:p>
            <a:pPr algn="r" rtl="1">
              <a:lnSpc>
                <a:spcPct val="150000"/>
              </a:lnSpc>
            </a:pP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في بحث عام 2020 يناقش الثورة التكنولوجية بالذكاء الاصطناعي وتأثيرها على منتجات المنفعة والمتعة. تم تقديم شيكولاتة /سمسار </a:t>
            </a:r>
            <a:r>
              <a:rPr lang="ar-SA" sz="1600" dirty="0">
                <a:latin typeface="Alexandria" pitchFamily="2" charset="-78"/>
                <a:cs typeface="Alexandria" pitchFamily="2" charset="-78"/>
              </a:rPr>
              <a:t>عقارات يُقدم توصيات من خلال تطبيق </a:t>
            </a:r>
            <a:r>
              <a:rPr lang="ar-SA" sz="1600" dirty="0" smtClean="0">
                <a:latin typeface="Alexandria" pitchFamily="2" charset="-78"/>
                <a:cs typeface="Alexandria" pitchFamily="2" charset="-78"/>
              </a:rPr>
              <a:t>موبايل عن طريق </a:t>
            </a:r>
            <a:r>
              <a:rPr lang="en-US" sz="1600" dirty="0" smtClean="0">
                <a:latin typeface="Alexandria" pitchFamily="2" charset="-78"/>
                <a:cs typeface="Alexandria" pitchFamily="2" charset="-78"/>
              </a:rPr>
              <a:t>AI</a:t>
            </a:r>
            <a:r>
              <a:rPr lang="ar-SA" sz="1600" dirty="0" smtClean="0">
                <a:latin typeface="Alexandria" pitchFamily="2" charset="-78"/>
                <a:cs typeface="Alexandria" pitchFamily="2" charset="-78"/>
              </a:rPr>
              <a:t> ومرة أخرى عن إنسان </a:t>
            </a:r>
            <a:r>
              <a:rPr lang="en-US" sz="1600" dirty="0" smtClean="0">
                <a:latin typeface="Alexandria" pitchFamily="2" charset="-78"/>
                <a:cs typeface="Alexandria" pitchFamily="2" charset="-78"/>
              </a:rPr>
              <a:t>Human</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20" name="TextBox 19">
            <a:extLst>
              <a:ext uri="{FF2B5EF4-FFF2-40B4-BE49-F238E27FC236}">
                <a16:creationId xmlns:a16="http://schemas.microsoft.com/office/drawing/2014/main" id="{050976E4-0CF2-BA00-34CA-2F9419409B9E}"/>
              </a:ext>
            </a:extLst>
          </p:cNvPr>
          <p:cNvSpPr txBox="1"/>
          <p:nvPr/>
        </p:nvSpPr>
        <p:spPr>
          <a:xfrm>
            <a:off x="2386683" y="5041887"/>
            <a:ext cx="8671899" cy="1223412"/>
          </a:xfrm>
          <a:prstGeom prst="rect">
            <a:avLst/>
          </a:prstGeom>
          <a:solidFill>
            <a:schemeClr val="accent4">
              <a:lumMod val="20000"/>
              <a:lumOff val="80000"/>
            </a:schemeClr>
          </a:solidFill>
        </p:spPr>
        <p:txBody>
          <a:bodyPr wrap="square" rtlCol="0">
            <a:spAutoFit/>
          </a:bodyPr>
          <a:lstStyle/>
          <a:p>
            <a:pPr algn="r" rtl="1">
              <a:lnSpc>
                <a:spcPct val="150000"/>
              </a:lnSpc>
            </a:pP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توصلت الدراسة إلى:  الذكاء الاصطناعي يُعزز من فعالية القرارات الشراء، عندما يُستخدم لتقديم منتجات نفعية مثل العقارات. بينما في المنتجات المتعة والتلذذ مثل الشيكولاتة؛ فالأفراد يفضلون التفاعل البشري لأنه منتج يتعلق بالمشاعر. </a:t>
            </a: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28168525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133292" y="1188012"/>
            <a:ext cx="6729353"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a:latin typeface="Alexandria" pitchFamily="2" charset="-78"/>
                <a:cs typeface="Alexandria" pitchFamily="2" charset="-78"/>
              </a:rPr>
              <a:t>نموذج التطوير المحتمل </a:t>
            </a:r>
            <a:r>
              <a:rPr lang="en-US" dirty="0">
                <a:latin typeface="Alexandria" pitchFamily="2" charset="-78"/>
                <a:cs typeface="Alexandria" pitchFamily="2" charset="-78"/>
              </a:rPr>
              <a:t>Elaboration likelihood Model</a:t>
            </a:r>
            <a:endParaRPr lang="ar-SA" dirty="0">
              <a:latin typeface="Alexandria" pitchFamily="2" charset="-78"/>
              <a:cs typeface="Alexandria" pitchFamily="2" charset="-78"/>
            </a:endParaRPr>
          </a:p>
        </p:txBody>
      </p:sp>
      <p:sp>
        <p:nvSpPr>
          <p:cNvPr id="10" name="Rectangle: Rounded Corners 22">
            <a:extLst>
              <a:ext uri="{FF2B5EF4-FFF2-40B4-BE49-F238E27FC236}">
                <a16:creationId xmlns:a16="http://schemas.microsoft.com/office/drawing/2014/main" id="{52297C4B-84D7-EDC8-F6F6-53F29890AA2A}"/>
              </a:ext>
            </a:extLst>
          </p:cNvPr>
          <p:cNvSpPr/>
          <p:nvPr/>
        </p:nvSpPr>
        <p:spPr>
          <a:xfrm>
            <a:off x="7843506" y="1683695"/>
            <a:ext cx="5470732" cy="46018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55212" y="1732197"/>
            <a:ext cx="10322169" cy="4553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1147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5212" y="1919727"/>
            <a:ext cx="10189869" cy="4247317"/>
          </a:xfrm>
          <a:prstGeom prst="rect">
            <a:avLst/>
          </a:prstGeom>
          <a:noFill/>
        </p:spPr>
        <p:txBody>
          <a:bodyPr wrap="square" rtlCol="0">
            <a:spAutoFit/>
          </a:bodyPr>
          <a:lstStyle/>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في عام 1986 قدما </a:t>
            </a:r>
            <a:r>
              <a:rPr lang="en-US" sz="1600" dirty="0">
                <a:latin typeface="Alexandria" pitchFamily="2" charset="-78"/>
                <a:cs typeface="Alexandria" pitchFamily="2" charset="-78"/>
              </a:rPr>
              <a:t>Richard Petty </a:t>
            </a:r>
            <a:r>
              <a:rPr lang="ar-SA" sz="1600" dirty="0" smtClean="0">
                <a:latin typeface="Alexandria" pitchFamily="2" charset="-78"/>
                <a:cs typeface="Alexandria" pitchFamily="2" charset="-78"/>
              </a:rPr>
              <a:t> &amp; </a:t>
            </a:r>
            <a:r>
              <a:rPr lang="en-US" sz="1600" dirty="0" smtClean="0">
                <a:latin typeface="Alexandria" pitchFamily="2" charset="-78"/>
                <a:cs typeface="Alexandria" pitchFamily="2" charset="-78"/>
              </a:rPr>
              <a:t>John </a:t>
            </a:r>
            <a:r>
              <a:rPr lang="en-US" sz="1600" dirty="0" err="1" smtClean="0">
                <a:latin typeface="Alexandria" pitchFamily="2" charset="-78"/>
                <a:cs typeface="Alexandria" pitchFamily="2" charset="-78"/>
              </a:rPr>
              <a:t>Cacioppo</a:t>
            </a:r>
            <a:r>
              <a:rPr lang="ar-SA" sz="1600" dirty="0" smtClean="0">
                <a:latin typeface="Alexandria" pitchFamily="2" charset="-78"/>
                <a:cs typeface="Alexandria" pitchFamily="2" charset="-78"/>
              </a:rPr>
              <a:t> نموذج التطوير المحتمل لشرح </a:t>
            </a:r>
            <a:r>
              <a:rPr lang="ar-SA" sz="1600" dirty="0">
                <a:latin typeface="Alexandria" pitchFamily="2" charset="-78"/>
                <a:cs typeface="Alexandria" pitchFamily="2" charset="-78"/>
              </a:rPr>
              <a:t>كيف </a:t>
            </a:r>
            <a:r>
              <a:rPr lang="ar-SA" sz="1600" dirty="0" smtClean="0">
                <a:latin typeface="Alexandria" pitchFamily="2" charset="-78"/>
                <a:cs typeface="Alexandria" pitchFamily="2" charset="-78"/>
              </a:rPr>
              <a:t>يتعامل      </a:t>
            </a:r>
            <a:r>
              <a:rPr lang="ar-SA" sz="1600" dirty="0">
                <a:latin typeface="Alexandria" pitchFamily="2" charset="-78"/>
                <a:cs typeface="Alexandria" pitchFamily="2" charset="-78"/>
              </a:rPr>
              <a:t>الأفراد مع المعلومات </a:t>
            </a:r>
            <a:r>
              <a:rPr lang="ar-SA" sz="1600" dirty="0" smtClean="0">
                <a:latin typeface="Alexandria" pitchFamily="2" charset="-78"/>
                <a:cs typeface="Alexandria" pitchFamily="2" charset="-78"/>
              </a:rPr>
              <a:t>وتأثير ذلك </a:t>
            </a:r>
            <a:r>
              <a:rPr lang="ar-SA" sz="1600" dirty="0">
                <a:latin typeface="Alexandria" pitchFamily="2" charset="-78"/>
                <a:cs typeface="Alexandria" pitchFamily="2" charset="-78"/>
              </a:rPr>
              <a:t>على سلوكهم </a:t>
            </a:r>
            <a:r>
              <a:rPr lang="ar-SA" sz="1600" dirty="0" smtClean="0">
                <a:latin typeface="Alexandria" pitchFamily="2" charset="-78"/>
                <a:cs typeface="Alexandria" pitchFamily="2" charset="-78"/>
              </a:rPr>
              <a:t>وقراراتهم الشرائية. ويعتمد النموذج على </a:t>
            </a:r>
            <a:r>
              <a:rPr lang="ar-SA" sz="1600" dirty="0">
                <a:latin typeface="Alexandria" pitchFamily="2" charset="-78"/>
                <a:cs typeface="Alexandria" pitchFamily="2" charset="-78"/>
              </a:rPr>
              <a:t>مفهومين </a:t>
            </a:r>
            <a:r>
              <a:rPr lang="ar-SA" sz="1600" dirty="0" smtClean="0">
                <a:latin typeface="Alexandria" pitchFamily="2" charset="-78"/>
                <a:cs typeface="Alexandria" pitchFamily="2" charset="-78"/>
              </a:rPr>
              <a:t>رئيسيين هما: </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المسار الرئيسي </a:t>
            </a:r>
            <a:r>
              <a:rPr lang="en-US" sz="1700" dirty="0">
                <a:solidFill>
                  <a:srgbClr val="0070C0"/>
                </a:solidFill>
                <a:latin typeface="Alexandria" pitchFamily="2" charset="-78"/>
                <a:cs typeface="Alexandria" pitchFamily="2" charset="-78"/>
              </a:rPr>
              <a:t>Central Route</a:t>
            </a:r>
            <a:r>
              <a:rPr lang="ar-SA" sz="1700" dirty="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يضمن معالجة المعلومات بشكل عميق ومنهجي. يحدث ذلك عندما يكون لدى المستهلكين الدافع والقدرة على التفكير بعمق حول الرسالة التسويقية</a:t>
            </a:r>
            <a:r>
              <a:rPr lang="ar-SA" sz="1600" dirty="0" smtClean="0">
                <a:latin typeface="Alexandria" pitchFamily="2" charset="-78"/>
                <a:cs typeface="Alexandria" pitchFamily="2" charset="-78"/>
              </a:rPr>
              <a:t>. يتم </a:t>
            </a:r>
            <a:r>
              <a:rPr lang="ar-SA" sz="1600" u="sng" dirty="0" smtClean="0">
                <a:latin typeface="Alexandria" pitchFamily="2" charset="-78"/>
                <a:cs typeface="Alexandria" pitchFamily="2" charset="-78"/>
              </a:rPr>
              <a:t>التركيز على المنتج نفسه</a:t>
            </a:r>
            <a:r>
              <a:rPr lang="ar-SA" sz="16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المسار </a:t>
            </a:r>
            <a:r>
              <a:rPr lang="ar-SA" sz="1700" dirty="0">
                <a:solidFill>
                  <a:srgbClr val="0070C0"/>
                </a:solidFill>
                <a:latin typeface="Alexandria" pitchFamily="2" charset="-78"/>
                <a:cs typeface="Alexandria" pitchFamily="2" charset="-78"/>
              </a:rPr>
              <a:t>الفرعي </a:t>
            </a:r>
            <a:r>
              <a:rPr lang="en-US" sz="1700" dirty="0">
                <a:solidFill>
                  <a:srgbClr val="0070C0"/>
                </a:solidFill>
                <a:latin typeface="Alexandria" pitchFamily="2" charset="-78"/>
                <a:cs typeface="Alexandria" pitchFamily="2" charset="-78"/>
              </a:rPr>
              <a:t>Peripheral Route</a:t>
            </a:r>
            <a:r>
              <a:rPr lang="ar-SA" sz="1700" dirty="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يشير إلى معالجة المعلومات بشكل سطحي وغير عميق. يحدث ذلك عندما يكون لدى المستهلكين دافع قليل أو قدرة محدودة على التفكير بعمق حول الرسالة</a:t>
            </a:r>
            <a:r>
              <a:rPr lang="ar-SA" sz="1600" dirty="0" smtClean="0">
                <a:latin typeface="Alexandria" pitchFamily="2" charset="-78"/>
                <a:cs typeface="Alexandria" pitchFamily="2" charset="-78"/>
              </a:rPr>
              <a:t>. أي </a:t>
            </a:r>
            <a:r>
              <a:rPr lang="ar-SA" sz="1600" u="sng" dirty="0" smtClean="0">
                <a:latin typeface="Alexandria" pitchFamily="2" charset="-78"/>
                <a:cs typeface="Alexandria" pitchFamily="2" charset="-78"/>
              </a:rPr>
              <a:t>يتم اتخاذ وسائل اقناع بعيدة عن المنتج نفسه.</a:t>
            </a:r>
            <a:endParaRPr lang="ar-SA" sz="1700" u="sng" dirty="0" smtClean="0">
              <a:latin typeface="Alexandria" pitchFamily="2" charset="-78"/>
              <a:cs typeface="Alexandria" pitchFamily="2" charset="-78"/>
            </a:endParaRPr>
          </a:p>
          <a:p>
            <a:pPr algn="r" rtl="1">
              <a:lnSpc>
                <a:spcPct val="150000"/>
              </a:lnSpc>
            </a:pPr>
            <a:r>
              <a:rPr lang="ar-SA" sz="1700" dirty="0" smtClean="0">
                <a:solidFill>
                  <a:srgbClr val="FF0000"/>
                </a:solidFill>
                <a:latin typeface="Alexandria" pitchFamily="2" charset="-78"/>
                <a:cs typeface="Alexandria" pitchFamily="2" charset="-78"/>
              </a:rPr>
              <a:t>مثال: </a:t>
            </a:r>
            <a:r>
              <a:rPr lang="ar-SA" sz="1600" dirty="0" smtClean="0">
                <a:latin typeface="Alexandria" pitchFamily="2" charset="-78"/>
                <a:cs typeface="Alexandria" pitchFamily="2" charset="-78"/>
              </a:rPr>
              <a:t>عند تقديم معلومات عن عقار لاقناع العملاء بالشراء؛ يتم </a:t>
            </a:r>
            <a:r>
              <a:rPr lang="ar-SA" sz="1600" dirty="0">
                <a:latin typeface="Alexandria" pitchFamily="2" charset="-78"/>
                <a:cs typeface="Alexandria" pitchFamily="2" charset="-78"/>
              </a:rPr>
              <a:t>اتباع المسار </a:t>
            </a:r>
            <a:r>
              <a:rPr lang="ar-SA" sz="1600" dirty="0" smtClean="0">
                <a:latin typeface="Alexandria" pitchFamily="2" charset="-78"/>
                <a:cs typeface="Alexandria" pitchFamily="2" charset="-78"/>
              </a:rPr>
              <a:t>الرئيسي إذا </a:t>
            </a:r>
            <a:r>
              <a:rPr lang="ar-SA" sz="1600" dirty="0">
                <a:latin typeface="Alexandria" pitchFamily="2" charset="-78"/>
                <a:cs typeface="Alexandria" pitchFamily="2" charset="-78"/>
              </a:rPr>
              <a:t>كان المستهلك مهتمًا بالمنتج ولديه القدرة على التفكير </a:t>
            </a:r>
            <a:r>
              <a:rPr lang="ar-SA" sz="1600" dirty="0" smtClean="0">
                <a:latin typeface="Alexandria" pitchFamily="2" charset="-78"/>
                <a:cs typeface="Alexandria" pitchFamily="2" charset="-78"/>
              </a:rPr>
              <a:t>بعمق، فيتم التركيز على </a:t>
            </a:r>
            <a:r>
              <a:rPr lang="ar-SA" sz="1600" dirty="0">
                <a:latin typeface="Alexandria" pitchFamily="2" charset="-78"/>
                <a:cs typeface="Alexandria" pitchFamily="2" charset="-78"/>
              </a:rPr>
              <a:t>فوائد </a:t>
            </a:r>
            <a:r>
              <a:rPr lang="ar-SA" sz="1600" dirty="0" smtClean="0">
                <a:latin typeface="Alexandria" pitchFamily="2" charset="-78"/>
                <a:cs typeface="Alexandria" pitchFamily="2" charset="-78"/>
              </a:rPr>
              <a:t>المنتج مثل وحدات </a:t>
            </a:r>
            <a:r>
              <a:rPr lang="ar-SA" sz="1600" dirty="0">
                <a:latin typeface="Alexandria" pitchFamily="2" charset="-78"/>
                <a:cs typeface="Alexandria" pitchFamily="2" charset="-78"/>
              </a:rPr>
              <a:t>العقار ومواصفاتها </a:t>
            </a:r>
            <a:r>
              <a:rPr lang="ar-SA" sz="1600" dirty="0" smtClean="0">
                <a:latin typeface="Alexandria" pitchFamily="2" charset="-78"/>
                <a:cs typeface="Alexandria" pitchFamily="2" charset="-78"/>
              </a:rPr>
              <a:t>والخدمات. أما إذا كان العميل غير مهتم وليس لديه دافع، فيتم استخدام المسار الفرعي بالتركيز على وسائل اقناع بعيدة عن المنتج نفسه مثل اكتساب </a:t>
            </a:r>
            <a:r>
              <a:rPr lang="ar-SA" sz="1600" dirty="0">
                <a:latin typeface="Alexandria" pitchFamily="2" charset="-78"/>
                <a:cs typeface="Alexandria" pitchFamily="2" charset="-78"/>
              </a:rPr>
              <a:t>مظهر اجتماعي جذاب أو المنتج شيك وخيالي.</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433391" y="6343489"/>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109708" y="123856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80048" y="15264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2" name="Picture 1"/>
          <p:cNvPicPr>
            <a:picLocks noChangeAspect="1"/>
          </p:cNvPicPr>
          <p:nvPr/>
        </p:nvPicPr>
        <p:blipFill>
          <a:blip r:embed="rId4"/>
          <a:stretch>
            <a:fillRect/>
          </a:stretch>
        </p:blipFill>
        <p:spPr>
          <a:xfrm>
            <a:off x="1" y="3021922"/>
            <a:ext cx="1828800" cy="3132969"/>
          </a:xfrm>
          <a:prstGeom prst="rect">
            <a:avLst/>
          </a:prstGeom>
        </p:spPr>
      </p:pic>
      <p:sp>
        <p:nvSpPr>
          <p:cNvPr id="21" name="TextBox 20">
            <a:extLst>
              <a:ext uri="{FF2B5EF4-FFF2-40B4-BE49-F238E27FC236}">
                <a16:creationId xmlns:a16="http://schemas.microsoft.com/office/drawing/2014/main" id="{F9A80F9F-74DB-1D57-04E8-E20E92A09B0A}"/>
              </a:ext>
            </a:extLst>
          </p:cNvPr>
          <p:cNvSpPr txBox="1"/>
          <p:nvPr/>
        </p:nvSpPr>
        <p:spPr>
          <a:xfrm>
            <a:off x="35997" y="6103752"/>
            <a:ext cx="2147422" cy="73866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sz="1400" dirty="0">
                <a:latin typeface="Alexandria" pitchFamily="2" charset="-78"/>
                <a:cs typeface="Alexandria" pitchFamily="2" charset="-78"/>
              </a:rPr>
              <a:t>نموذج التطوير </a:t>
            </a:r>
            <a:r>
              <a:rPr lang="ar-SA" sz="1400" dirty="0" smtClean="0">
                <a:latin typeface="Alexandria" pitchFamily="2" charset="-78"/>
                <a:cs typeface="Alexandria" pitchFamily="2" charset="-78"/>
              </a:rPr>
              <a:t>المحتمل</a:t>
            </a:r>
          </a:p>
          <a:p>
            <a:pPr algn="ctr" rtl="1">
              <a:lnSpc>
                <a:spcPct val="150000"/>
              </a:lnSpc>
            </a:pPr>
            <a:r>
              <a:rPr lang="ar-SA" sz="1400" dirty="0" smtClean="0">
                <a:latin typeface="Alexandria" pitchFamily="2" charset="-78"/>
                <a:cs typeface="Alexandria" pitchFamily="2" charset="-78"/>
              </a:rPr>
              <a:t> </a:t>
            </a:r>
            <a:r>
              <a:rPr lang="en-US" sz="1400" dirty="0" err="1" smtClean="0">
                <a:latin typeface="Alexandria" pitchFamily="2" charset="-78"/>
                <a:cs typeface="Alexandria" pitchFamily="2" charset="-78"/>
              </a:rPr>
              <a:t>ElM</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10077198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200717" y="1408156"/>
            <a:ext cx="6729353"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a:latin typeface="Alexandria" pitchFamily="2" charset="-78"/>
                <a:cs typeface="Alexandria" pitchFamily="2" charset="-78"/>
              </a:rPr>
              <a:t>نموذج التطوير المحتمل </a:t>
            </a:r>
            <a:r>
              <a:rPr lang="en-US" dirty="0">
                <a:latin typeface="Alexandria" pitchFamily="2" charset="-78"/>
                <a:cs typeface="Alexandria" pitchFamily="2" charset="-78"/>
              </a:rPr>
              <a:t>Elaboration likelihood Model</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61436" y="1930488"/>
            <a:ext cx="9862711" cy="43550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1147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92" y="1934275"/>
            <a:ext cx="9711789" cy="4408899"/>
          </a:xfrm>
          <a:prstGeom prst="rect">
            <a:avLst/>
          </a:prstGeom>
          <a:noFill/>
        </p:spPr>
        <p:txBody>
          <a:bodyPr wrap="square" rtlCol="0">
            <a:spAutoFit/>
          </a:bodyPr>
          <a:lstStyle/>
          <a:p>
            <a:pPr algn="r" rtl="1">
              <a:lnSpc>
                <a:spcPct val="150000"/>
              </a:lnSpc>
            </a:pPr>
            <a:r>
              <a:rPr lang="ar-SA" sz="1700" dirty="0" smtClean="0">
                <a:solidFill>
                  <a:srgbClr val="C00000"/>
                </a:solidFill>
                <a:latin typeface="Alexandria" pitchFamily="2" charset="-78"/>
                <a:cs typeface="Alexandria" pitchFamily="2" charset="-78"/>
              </a:rPr>
              <a:t>أساليب التأثير النفسي لاقناع المستهلك:</a:t>
            </a:r>
          </a:p>
          <a:p>
            <a:pPr algn="r" rtl="1">
              <a:lnSpc>
                <a:spcPct val="150000"/>
              </a:lnSpc>
            </a:pPr>
            <a:r>
              <a:rPr lang="ar-SA" sz="1700" dirty="0" smtClean="0">
                <a:latin typeface="Alexandria" pitchFamily="2" charset="-78"/>
                <a:cs typeface="Alexandria" pitchFamily="2" charset="-78"/>
              </a:rPr>
              <a:t>قدم روبرت سيالديني أساليب </a:t>
            </a:r>
            <a:r>
              <a:rPr lang="ar-SA" sz="1700" dirty="0">
                <a:latin typeface="Alexandria" pitchFamily="2" charset="-78"/>
                <a:cs typeface="Alexandria" pitchFamily="2" charset="-78"/>
              </a:rPr>
              <a:t>التأثير </a:t>
            </a:r>
            <a:r>
              <a:rPr lang="ar-SA" sz="1700" dirty="0" smtClean="0">
                <a:latin typeface="Alexandria" pitchFamily="2" charset="-78"/>
                <a:cs typeface="Alexandria" pitchFamily="2" charset="-78"/>
              </a:rPr>
              <a:t>النفسي لاقناع المستهلك في </a:t>
            </a:r>
            <a:r>
              <a:rPr lang="ar-SA" sz="1700" dirty="0">
                <a:latin typeface="Alexandria" pitchFamily="2" charset="-78"/>
                <a:cs typeface="Alexandria" pitchFamily="2" charset="-78"/>
              </a:rPr>
              <a:t>المسار الفرعي </a:t>
            </a:r>
            <a:r>
              <a:rPr lang="en-US" sz="1700" dirty="0">
                <a:latin typeface="Alexandria" pitchFamily="2" charset="-78"/>
                <a:cs typeface="Alexandria" pitchFamily="2" charset="-78"/>
              </a:rPr>
              <a:t>Peripheral </a:t>
            </a:r>
            <a:r>
              <a:rPr lang="en-US" sz="1700" dirty="0" smtClean="0">
                <a:latin typeface="Alexandria" pitchFamily="2" charset="-78"/>
                <a:cs typeface="Alexandria" pitchFamily="2" charset="-78"/>
              </a:rPr>
              <a:t>Route</a:t>
            </a:r>
            <a:r>
              <a:rPr lang="ar-SA" sz="1700" dirty="0" smtClean="0">
                <a:latin typeface="Alexandria" pitchFamily="2" charset="-78"/>
                <a:cs typeface="Alexandria" pitchFamily="2" charset="-78"/>
              </a:rPr>
              <a:t> :</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المعاملة بالمثل </a:t>
            </a:r>
            <a:r>
              <a:rPr lang="ar-SA" sz="1700" dirty="0">
                <a:latin typeface="Alexandria" pitchFamily="2" charset="-78"/>
                <a:cs typeface="Alexandria" pitchFamily="2" charset="-78"/>
              </a:rPr>
              <a:t>(الخبرة السابقة</a:t>
            </a:r>
            <a:r>
              <a:rPr lang="ar-SA" sz="1700" dirty="0" smtClean="0">
                <a:latin typeface="Alexandria" pitchFamily="2" charset="-78"/>
                <a:cs typeface="Alexandria" pitchFamily="2" charset="-78"/>
              </a:rPr>
              <a:t>) </a:t>
            </a:r>
            <a:r>
              <a:rPr lang="en-US" sz="1700" dirty="0">
                <a:latin typeface="Alexandria" pitchFamily="2" charset="-78"/>
                <a:cs typeface="Alexandria" pitchFamily="2" charset="-78"/>
              </a:rPr>
              <a:t>Reciprocation</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الأفراد </a:t>
            </a:r>
            <a:r>
              <a:rPr lang="ar-SA" sz="1700" dirty="0">
                <a:latin typeface="Alexandria" pitchFamily="2" charset="-78"/>
                <a:cs typeface="Alexandria" pitchFamily="2" charset="-78"/>
              </a:rPr>
              <a:t>يميلون إلى رد الجميل عندما يتلقون شيئًا من الآخرين. إذا قدمت علامة تجارية </a:t>
            </a:r>
            <a:r>
              <a:rPr lang="ar-SA" sz="1700" dirty="0" smtClean="0">
                <a:latin typeface="Alexandria" pitchFamily="2" charset="-78"/>
                <a:cs typeface="Alexandria" pitchFamily="2" charset="-78"/>
              </a:rPr>
              <a:t>منتجًا مجانيًا </a:t>
            </a:r>
            <a:r>
              <a:rPr lang="ar-SA" sz="1700" dirty="0">
                <a:latin typeface="Alexandria" pitchFamily="2" charset="-78"/>
                <a:cs typeface="Alexandria" pitchFamily="2" charset="-78"/>
              </a:rPr>
              <a:t>أو عرضًا خاصًا، فإن المستهلكين يشعرون بالالتزام للرد بطريقة إيجابية، مثل الشراء أو التوصية بالمنتج للآخرين. </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الاتساق</a:t>
            </a:r>
            <a:r>
              <a:rPr lang="ar-SA" sz="1700" dirty="0">
                <a:latin typeface="Alexandria" pitchFamily="2" charset="-78"/>
                <a:cs typeface="Alexandria" pitchFamily="2" charset="-78"/>
              </a:rPr>
              <a:t> (الموثوقية منذ الماضي) </a:t>
            </a:r>
            <a:r>
              <a:rPr lang="en-US" sz="1700" dirty="0">
                <a:latin typeface="Alexandria" pitchFamily="2" charset="-78"/>
                <a:cs typeface="Alexandria" pitchFamily="2" charset="-78"/>
              </a:rPr>
              <a:t>Consistency</a:t>
            </a:r>
            <a:r>
              <a:rPr lang="ar-SA" sz="1700" dirty="0">
                <a:latin typeface="Alexandria" pitchFamily="2" charset="-78"/>
                <a:cs typeface="Alexandria" pitchFamily="2" charset="-78"/>
              </a:rPr>
              <a:t>: الأفراد يميلون إلى الحفاظ على سلوكياتهم وآرائهم السابقة. إذا كان المستهلك قد اتخذ قرارًا إيجابيًا بشأن منتج ما في الماضي، فإنه سيكون أكثر احتمالاً للاستمرار في دعم نفس المنتج.</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التأثير </a:t>
            </a:r>
            <a:r>
              <a:rPr lang="ar-SA" sz="1700" dirty="0">
                <a:solidFill>
                  <a:srgbClr val="0070C0"/>
                </a:solidFill>
                <a:latin typeface="Alexandria" pitchFamily="2" charset="-78"/>
                <a:cs typeface="Alexandria" pitchFamily="2" charset="-78"/>
              </a:rPr>
              <a:t>الاجتماعي </a:t>
            </a:r>
            <a:r>
              <a:rPr lang="ar-SA" sz="1700" dirty="0">
                <a:latin typeface="Alexandria" pitchFamily="2" charset="-78"/>
                <a:cs typeface="Alexandria" pitchFamily="2" charset="-78"/>
              </a:rPr>
              <a:t>(ضغط الأقران</a:t>
            </a:r>
            <a:r>
              <a:rPr lang="ar-SA" sz="1700" dirty="0" smtClean="0">
                <a:latin typeface="Alexandria" pitchFamily="2" charset="-78"/>
                <a:cs typeface="Alexandria" pitchFamily="2" charset="-78"/>
              </a:rPr>
              <a:t>) </a:t>
            </a:r>
            <a:r>
              <a:rPr lang="en-US" sz="1700" dirty="0" smtClean="0">
                <a:latin typeface="Alexandria" pitchFamily="2" charset="-78"/>
                <a:cs typeface="Alexandria" pitchFamily="2" charset="-78"/>
              </a:rPr>
              <a:t>Social Proof</a:t>
            </a:r>
            <a:r>
              <a:rPr lang="ar-SA" sz="1700" dirty="0" smtClean="0">
                <a:latin typeface="Alexandria" pitchFamily="2" charset="-78"/>
                <a:cs typeface="Alexandria" pitchFamily="2" charset="-78"/>
              </a:rPr>
              <a:t>: الأفراد </a:t>
            </a:r>
            <a:r>
              <a:rPr lang="ar-SA" sz="1700" dirty="0">
                <a:latin typeface="Alexandria" pitchFamily="2" charset="-78"/>
                <a:cs typeface="Alexandria" pitchFamily="2" charset="-78"/>
              </a:rPr>
              <a:t>يميلون إلى اتخاذ قرارات بناءً على </a:t>
            </a:r>
            <a:r>
              <a:rPr lang="ar-SA" sz="1700" dirty="0" smtClean="0">
                <a:latin typeface="Alexandria" pitchFamily="2" charset="-78"/>
                <a:cs typeface="Alexandria" pitchFamily="2" charset="-78"/>
              </a:rPr>
              <a:t>ما </a:t>
            </a:r>
            <a:r>
              <a:rPr lang="ar-SA" sz="1700" dirty="0">
                <a:latin typeface="Alexandria" pitchFamily="2" charset="-78"/>
                <a:cs typeface="Alexandria" pitchFamily="2" charset="-78"/>
              </a:rPr>
              <a:t>يفعله الآخرون. إذا رأى المستهلك أن </a:t>
            </a:r>
            <a:r>
              <a:rPr lang="ar-SA" sz="1700" dirty="0" smtClean="0">
                <a:latin typeface="Alexandria" pitchFamily="2" charset="-78"/>
                <a:cs typeface="Alexandria" pitchFamily="2" charset="-78"/>
              </a:rPr>
              <a:t>كثير </a:t>
            </a:r>
            <a:r>
              <a:rPr lang="ar-SA" sz="1700" dirty="0">
                <a:latin typeface="Alexandria" pitchFamily="2" charset="-78"/>
                <a:cs typeface="Alexandria" pitchFamily="2" charset="-78"/>
              </a:rPr>
              <a:t>من الأشخاص يستخدمون منتجًا معينًا أو يوصون به، فإنه سيكون أكثر احتمالاً لتبني نفس </a:t>
            </a:r>
            <a:r>
              <a:rPr lang="ar-SA" sz="1700" dirty="0" smtClean="0">
                <a:latin typeface="Alexandria" pitchFamily="2" charset="-78"/>
                <a:cs typeface="Alexandria" pitchFamily="2" charset="-78"/>
              </a:rPr>
              <a:t>السلوك.</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5375" y="636177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109708" y="123856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80048" y="15264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0" name="Freeform 3"/>
          <p:cNvSpPr/>
          <p:nvPr/>
        </p:nvSpPr>
        <p:spPr>
          <a:xfrm>
            <a:off x="1" y="5274129"/>
            <a:ext cx="1655212" cy="1427567"/>
          </a:xfrm>
          <a:custGeom>
            <a:avLst/>
            <a:gdLst/>
            <a:ahLst/>
            <a:cxnLst/>
            <a:rect l="l" t="t" r="r" b="b"/>
            <a:pathLst>
              <a:path w="3854248" h="2582346">
                <a:moveTo>
                  <a:pt x="0" y="0"/>
                </a:moveTo>
                <a:lnTo>
                  <a:pt x="3854249" y="0"/>
                </a:lnTo>
                <a:lnTo>
                  <a:pt x="3854249" y="2582346"/>
                </a:lnTo>
                <a:lnTo>
                  <a:pt x="0" y="2582346"/>
                </a:lnTo>
                <a:lnTo>
                  <a:pt x="0" y="0"/>
                </a:lnTo>
                <a:close/>
              </a:path>
            </a:pathLst>
          </a:custGeom>
          <a:blipFill>
            <a:blip r:embed="rId4"/>
            <a:stretch>
              <a:fillRect/>
            </a:stretch>
          </a:blipFill>
        </p:spPr>
      </p:sp>
    </p:spTree>
    <p:extLst>
      <p:ext uri="{BB962C8B-B14F-4D97-AF65-F5344CB8AC3E}">
        <p14:creationId xmlns:p14="http://schemas.microsoft.com/office/powerpoint/2010/main" val="16400810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F9A80F9F-74DB-1D57-04E8-E20E92A09B0A}"/>
              </a:ext>
            </a:extLst>
          </p:cNvPr>
          <p:cNvSpPr txBox="1"/>
          <p:nvPr/>
        </p:nvSpPr>
        <p:spPr>
          <a:xfrm>
            <a:off x="2133292" y="1188012"/>
            <a:ext cx="6729353"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4"/>
            </a:pPr>
            <a:r>
              <a:rPr lang="ar-SA" b="1" dirty="0">
                <a:latin typeface="Alexandria" pitchFamily="2" charset="-78"/>
                <a:cs typeface="Alexandria" pitchFamily="2" charset="-78"/>
              </a:rPr>
              <a:t>نموذج التطوير المحتمل </a:t>
            </a:r>
            <a:r>
              <a:rPr lang="en-US" dirty="0">
                <a:latin typeface="Alexandria" pitchFamily="2" charset="-78"/>
                <a:cs typeface="Alexandria" pitchFamily="2" charset="-78"/>
              </a:rPr>
              <a:t>Elaboration likelihood Model</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15132" y="1732197"/>
            <a:ext cx="10322169" cy="4553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1147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15132" y="1919727"/>
            <a:ext cx="10189869" cy="4408899"/>
          </a:xfrm>
          <a:prstGeom prst="rect">
            <a:avLst/>
          </a:prstGeom>
          <a:noFill/>
        </p:spPr>
        <p:txBody>
          <a:bodyPr wrap="square" rtlCol="0">
            <a:spAutoFit/>
          </a:bodyPr>
          <a:lstStyle/>
          <a:p>
            <a:pPr marL="342900" indent="-342900" algn="r" rtl="1">
              <a:lnSpc>
                <a:spcPct val="150000"/>
              </a:lnSpc>
              <a:buFont typeface="+mj-lt"/>
              <a:buAutoNum type="arabicPeriod" startAt="4"/>
            </a:pPr>
            <a:r>
              <a:rPr lang="ar-SA" sz="1700" dirty="0" smtClean="0">
                <a:solidFill>
                  <a:srgbClr val="0070C0"/>
                </a:solidFill>
                <a:latin typeface="Alexandria" pitchFamily="2" charset="-78"/>
                <a:cs typeface="Alexandria" pitchFamily="2" charset="-78"/>
              </a:rPr>
              <a:t>الاحتمال</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(الجاذبية، الشخصية</a:t>
            </a:r>
            <a:r>
              <a:rPr lang="ar-SA" sz="1700" dirty="0" smtClean="0">
                <a:latin typeface="Alexandria" pitchFamily="2" charset="-78"/>
                <a:cs typeface="Alexandria" pitchFamily="2" charset="-78"/>
              </a:rPr>
              <a:t>) </a:t>
            </a:r>
            <a:r>
              <a:rPr lang="en-US" sz="1700" dirty="0" smtClean="0">
                <a:latin typeface="Alexandria" pitchFamily="2" charset="-78"/>
                <a:cs typeface="Alexandria" pitchFamily="2" charset="-78"/>
              </a:rPr>
              <a:t>Likely</a:t>
            </a:r>
            <a:r>
              <a:rPr lang="ar-SA" sz="1700" dirty="0" smtClean="0">
                <a:latin typeface="Alexandria" pitchFamily="2" charset="-78"/>
                <a:cs typeface="Alexandria" pitchFamily="2" charset="-78"/>
              </a:rPr>
              <a:t>: الاحتمال </a:t>
            </a:r>
            <a:r>
              <a:rPr lang="ar-SA" sz="1700" dirty="0">
                <a:latin typeface="Alexandria" pitchFamily="2" charset="-78"/>
                <a:cs typeface="Alexandria" pitchFamily="2" charset="-78"/>
              </a:rPr>
              <a:t>يتعلق بجاذبية الشخص أو العلامة </a:t>
            </a:r>
            <a:r>
              <a:rPr lang="ar-SA" sz="1700" dirty="0" smtClean="0">
                <a:latin typeface="Alexandria" pitchFamily="2" charset="-78"/>
                <a:cs typeface="Alexandria" pitchFamily="2" charset="-78"/>
              </a:rPr>
              <a:t>التجارية           وقدرتها </a:t>
            </a:r>
            <a:r>
              <a:rPr lang="ar-SA" sz="1700" dirty="0">
                <a:latin typeface="Alexandria" pitchFamily="2" charset="-78"/>
                <a:cs typeface="Alexandria" pitchFamily="2" charset="-78"/>
              </a:rPr>
              <a:t>على جذب انتباه المستهلكين. الأشخاص الذين يتمتعون بشخصيات جذابة أو يقدمون منتجات بطريقة مثيرة للاهتمام يكون لديهم تأثير أكبر على قرارات الشراء لدى </a:t>
            </a:r>
            <a:r>
              <a:rPr lang="ar-SA" sz="1700" dirty="0" smtClean="0">
                <a:latin typeface="Alexandria" pitchFamily="2" charset="-78"/>
                <a:cs typeface="Alexandria" pitchFamily="2" charset="-78"/>
              </a:rPr>
              <a:t>الآخرين.</a:t>
            </a:r>
          </a:p>
          <a:p>
            <a:pPr marL="342900" indent="-342900" algn="r" rtl="1">
              <a:lnSpc>
                <a:spcPct val="150000"/>
              </a:lnSpc>
              <a:buFont typeface="+mj-lt"/>
              <a:buAutoNum type="arabicPeriod" startAt="4"/>
            </a:pPr>
            <a:r>
              <a:rPr lang="ar-SA" sz="1700" dirty="0" smtClean="0">
                <a:solidFill>
                  <a:srgbClr val="0070C0"/>
                </a:solidFill>
                <a:latin typeface="Alexandria" pitchFamily="2" charset="-78"/>
                <a:cs typeface="Alexandria" pitchFamily="2" charset="-78"/>
              </a:rPr>
              <a:t>السلطة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(القوة، الخبرة</a:t>
            </a:r>
            <a:r>
              <a:rPr lang="ar-SA" sz="1700" dirty="0" smtClean="0">
                <a:latin typeface="Alexandria" pitchFamily="2" charset="-78"/>
                <a:cs typeface="Alexandria" pitchFamily="2" charset="-78"/>
              </a:rPr>
              <a:t>) </a:t>
            </a:r>
            <a:r>
              <a:rPr lang="en-US" sz="1700" dirty="0" smtClean="0">
                <a:latin typeface="Alexandria" pitchFamily="2" charset="-78"/>
                <a:cs typeface="Alexandria" pitchFamily="2" charset="-78"/>
              </a:rPr>
              <a:t>Authority</a:t>
            </a:r>
            <a:r>
              <a:rPr lang="ar-SA" sz="1700" dirty="0" smtClean="0">
                <a:latin typeface="Alexandria" pitchFamily="2" charset="-78"/>
                <a:cs typeface="Alexandria" pitchFamily="2" charset="-78"/>
              </a:rPr>
              <a:t>: يُشير </a:t>
            </a:r>
            <a:r>
              <a:rPr lang="ar-SA" sz="1700" dirty="0">
                <a:latin typeface="Alexandria" pitchFamily="2" charset="-78"/>
                <a:cs typeface="Alexandria" pitchFamily="2" charset="-78"/>
              </a:rPr>
              <a:t>إلى تأثير الأشخاص ذوي </a:t>
            </a:r>
            <a:r>
              <a:rPr lang="ar-SA" sz="1700" dirty="0" smtClean="0">
                <a:latin typeface="Alexandria" pitchFamily="2" charset="-78"/>
                <a:cs typeface="Alexandria" pitchFamily="2" charset="-78"/>
              </a:rPr>
              <a:t>الخبرة </a:t>
            </a:r>
            <a:r>
              <a:rPr lang="ar-SA" sz="1700" dirty="0">
                <a:latin typeface="Alexandria" pitchFamily="2" charset="-78"/>
                <a:cs typeface="Alexandria" pitchFamily="2" charset="-78"/>
              </a:rPr>
              <a:t>في مجال معين على قرارات المستهلكين. عندما يتحدث خبير معروف أو شخصية مؤثرة عن منتج ما، فإن ذلك يزيد من مصداقيته ويشجع الآخرين على اتخاذ قرار الشراء بناءً على تلك التوصية. هذا المبدأ يعكس قوة التأثير الاجتماعي للأشخاص الذين يُعتبرون </a:t>
            </a:r>
            <a:r>
              <a:rPr lang="ar-SA" sz="1700" dirty="0" smtClean="0">
                <a:latin typeface="Alexandria" pitchFamily="2" charset="-78"/>
                <a:cs typeface="Alexandria" pitchFamily="2" charset="-78"/>
              </a:rPr>
              <a:t>موثوقين.</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4"/>
            </a:pPr>
            <a:r>
              <a:rPr lang="ar-SA" sz="1700" dirty="0">
                <a:solidFill>
                  <a:srgbClr val="0070C0"/>
                </a:solidFill>
                <a:latin typeface="Alexandria" pitchFamily="2" charset="-78"/>
                <a:cs typeface="Alexandria" pitchFamily="2" charset="-78"/>
              </a:rPr>
              <a:t>ا</a:t>
            </a:r>
            <a:r>
              <a:rPr lang="ar-SA" sz="1700" dirty="0" smtClean="0">
                <a:solidFill>
                  <a:srgbClr val="0070C0"/>
                </a:solidFill>
                <a:latin typeface="Alexandria" pitchFamily="2" charset="-78"/>
                <a:cs typeface="Alexandria" pitchFamily="2" charset="-78"/>
              </a:rPr>
              <a:t>لندرة </a:t>
            </a:r>
            <a:r>
              <a:rPr lang="ar-SA" sz="1700" dirty="0">
                <a:latin typeface="Alexandria" pitchFamily="2" charset="-78"/>
                <a:cs typeface="Alexandria" pitchFamily="2" charset="-78"/>
              </a:rPr>
              <a:t>(مدة محدودة</a:t>
            </a:r>
            <a:r>
              <a:rPr lang="ar-SA" sz="1700" dirty="0" smtClean="0">
                <a:latin typeface="Alexandria" pitchFamily="2" charset="-78"/>
                <a:cs typeface="Alexandria" pitchFamily="2" charset="-78"/>
              </a:rPr>
              <a:t>) </a:t>
            </a:r>
            <a:r>
              <a:rPr lang="en-US" sz="1700" dirty="0" smtClean="0">
                <a:latin typeface="Alexandria" pitchFamily="2" charset="-78"/>
                <a:cs typeface="Alexandria" pitchFamily="2" charset="-78"/>
              </a:rPr>
              <a:t>Scarcity</a:t>
            </a:r>
            <a:r>
              <a:rPr lang="ar-SA" sz="1700" dirty="0" smtClean="0">
                <a:latin typeface="Alexandria" pitchFamily="2" charset="-78"/>
                <a:cs typeface="Alexandria" pitchFamily="2" charset="-78"/>
              </a:rPr>
              <a:t>: تعني </a:t>
            </a:r>
            <a:r>
              <a:rPr lang="ar-SA" sz="1700" dirty="0">
                <a:latin typeface="Alexandria" pitchFamily="2" charset="-78"/>
                <a:cs typeface="Alexandria" pitchFamily="2" charset="-78"/>
              </a:rPr>
              <a:t>أن المنتجات أو العروض المحدودة تخلق شعورًا بالعجلة لدى المستهلكين مما يدفعهم لاتخاذ قرار الشراء بسرعة أكبر خوفًا من فقدان الفرصة. عندما يعرف المستهلك أن هناك كمية محدودة من منتج معين أو عرض خاص لفترة زمنية قصيرة، فإنه يكون أكثر احتمالاً للشراء </a:t>
            </a:r>
            <a:r>
              <a:rPr lang="ar-SA" sz="1700" dirty="0" smtClean="0">
                <a:latin typeface="Alexandria" pitchFamily="2" charset="-78"/>
                <a:cs typeface="Alexandria" pitchFamily="2" charset="-78"/>
              </a:rPr>
              <a:t>بسرعة.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0239" y="6343489"/>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109708" y="123856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80048" y="15264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7561048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091863" y="1197436"/>
            <a:ext cx="529493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5"/>
            </a:pPr>
            <a:r>
              <a:rPr lang="ar-SA" b="1" dirty="0">
                <a:latin typeface="Alexandria" pitchFamily="2" charset="-78"/>
                <a:cs typeface="Alexandria" pitchFamily="2" charset="-78"/>
              </a:rPr>
              <a:t>التكيف الكلاسيكي  </a:t>
            </a:r>
            <a:r>
              <a:rPr lang="en-US" dirty="0">
                <a:latin typeface="Alexandria" pitchFamily="2" charset="-78"/>
                <a:cs typeface="Alexandria" pitchFamily="2" charset="-78"/>
              </a:rPr>
              <a:t>Classical Conditioning</a:t>
            </a:r>
            <a:endParaRPr lang="ar-SA" dirty="0">
              <a:latin typeface="Alexandria" pitchFamily="2" charset="-78"/>
              <a:cs typeface="Alexandria" pitchFamily="2" charset="-78"/>
            </a:endParaRPr>
          </a:p>
        </p:txBody>
      </p:sp>
      <p:sp>
        <p:nvSpPr>
          <p:cNvPr id="15" name="Rectangle: Rounded Corners 22">
            <a:extLst>
              <a:ext uri="{FF2B5EF4-FFF2-40B4-BE49-F238E27FC236}">
                <a16:creationId xmlns:a16="http://schemas.microsoft.com/office/drawing/2014/main" id="{52297C4B-84D7-EDC8-F6F6-53F29890AA2A}"/>
              </a:ext>
            </a:extLst>
          </p:cNvPr>
          <p:cNvSpPr/>
          <p:nvPr/>
        </p:nvSpPr>
        <p:spPr>
          <a:xfrm>
            <a:off x="7843506" y="1612858"/>
            <a:ext cx="5470732" cy="46608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56007" y="1704112"/>
            <a:ext cx="9438890" cy="4657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3033" y="769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984524" y="93483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18998" y="115366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Rectangle 1"/>
          <p:cNvSpPr/>
          <p:nvPr/>
        </p:nvSpPr>
        <p:spPr>
          <a:xfrm>
            <a:off x="1958569" y="1781983"/>
            <a:ext cx="9356661" cy="4593565"/>
          </a:xfrm>
          <a:prstGeom prst="rect">
            <a:avLst/>
          </a:prstGeom>
        </p:spPr>
        <p:txBody>
          <a:bodyPr wrap="square">
            <a:spAutoFit/>
          </a:bodyPr>
          <a:lstStyle/>
          <a:p>
            <a:pPr algn="r" rtl="1">
              <a:lnSpc>
                <a:spcPct val="150000"/>
              </a:lnSpc>
            </a:pPr>
            <a:r>
              <a:rPr lang="ar-SA" sz="1700" dirty="0" smtClean="0">
                <a:latin typeface="Alexandria" pitchFamily="2" charset="-78"/>
                <a:cs typeface="Alexandria" pitchFamily="2" charset="-78"/>
              </a:rPr>
              <a:t>نظرية </a:t>
            </a:r>
            <a:r>
              <a:rPr lang="ar-SA" sz="1700" dirty="0">
                <a:latin typeface="Alexandria" pitchFamily="2" charset="-78"/>
                <a:cs typeface="Alexandria" pitchFamily="2" charset="-78"/>
              </a:rPr>
              <a:t>بافلوف للتكيف الكلاسيكي ل</a:t>
            </a:r>
            <a:r>
              <a:rPr lang="ar-SA" sz="1700" dirty="0" smtClean="0">
                <a:latin typeface="Alexandria" pitchFamily="2" charset="-78"/>
                <a:cs typeface="Alexandria" pitchFamily="2" charset="-78"/>
              </a:rPr>
              <a:t>لعالم </a:t>
            </a:r>
            <a:r>
              <a:rPr lang="ar-SA" sz="1700" dirty="0">
                <a:latin typeface="Alexandria" pitchFamily="2" charset="-78"/>
                <a:cs typeface="Alexandria" pitchFamily="2" charset="-78"/>
              </a:rPr>
              <a:t>الروسي إيفان بافلوف في أوائل القرن </a:t>
            </a:r>
            <a:r>
              <a:rPr lang="ar-SA" sz="1700" dirty="0" smtClean="0">
                <a:latin typeface="Alexandria" pitchFamily="2" charset="-78"/>
                <a:cs typeface="Alexandria" pitchFamily="2" charset="-78"/>
              </a:rPr>
              <a:t>العشرين لفهم كيف تتكون </a:t>
            </a:r>
            <a:r>
              <a:rPr lang="ar-SA" sz="1700" dirty="0" smtClean="0">
                <a:solidFill>
                  <a:schemeClr val="accent2">
                    <a:lumMod val="75000"/>
                  </a:schemeClr>
                </a:solidFill>
                <a:latin typeface="Alexandria" pitchFamily="2" charset="-78"/>
                <a:cs typeface="Alexandria" pitchFamily="2" charset="-78"/>
              </a:rPr>
              <a:t>العادة </a:t>
            </a:r>
            <a:r>
              <a:rPr lang="en-US" sz="1700" dirty="0" smtClean="0">
                <a:solidFill>
                  <a:schemeClr val="accent2">
                    <a:lumMod val="75000"/>
                  </a:schemeClr>
                </a:solidFill>
                <a:latin typeface="Alexandria" pitchFamily="2" charset="-78"/>
                <a:cs typeface="Alexandria" pitchFamily="2" charset="-78"/>
              </a:rPr>
              <a:t>Habit</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تركز هذه النظرية على </a:t>
            </a:r>
            <a:r>
              <a:rPr lang="ar-SA" sz="1700" dirty="0" smtClean="0">
                <a:latin typeface="Alexandria" pitchFamily="2" charset="-78"/>
                <a:cs typeface="Alexandria" pitchFamily="2" charset="-78"/>
              </a:rPr>
              <a:t>كيفية ربط المثيرات </a:t>
            </a:r>
            <a:r>
              <a:rPr lang="ar-SA" sz="1700" dirty="0">
                <a:latin typeface="Alexandria" pitchFamily="2" charset="-78"/>
                <a:cs typeface="Alexandria" pitchFamily="2" charset="-78"/>
              </a:rPr>
              <a:t>المختلفة مع استجابات معينة.  </a:t>
            </a:r>
            <a:endParaRPr lang="ar-SA" sz="1700" dirty="0" smtClean="0">
              <a:latin typeface="Alexandria" pitchFamily="2" charset="-78"/>
              <a:cs typeface="Alexandria" pitchFamily="2" charset="-78"/>
            </a:endParaRPr>
          </a:p>
          <a:p>
            <a:pPr algn="r" rtl="1">
              <a:lnSpc>
                <a:spcPct val="150000"/>
              </a:lnSpc>
            </a:pPr>
            <a:r>
              <a:rPr lang="ar-SA" sz="1700" b="1" dirty="0" smtClean="0">
                <a:solidFill>
                  <a:schemeClr val="accent5">
                    <a:lumMod val="75000"/>
                  </a:schemeClr>
                </a:solidFill>
                <a:latin typeface="Alexandria" pitchFamily="2" charset="-78"/>
                <a:cs typeface="Alexandria" pitchFamily="2" charset="-78"/>
              </a:rPr>
              <a:t> المبادئ الأساسية للنظرية:</a:t>
            </a:r>
            <a:endParaRPr lang="ar-SA" sz="1700" b="1" dirty="0">
              <a:solidFill>
                <a:schemeClr val="accent5">
                  <a:lumMod val="75000"/>
                </a:schemeClr>
              </a:solidFill>
              <a:latin typeface="Alexandria" pitchFamily="2" charset="-78"/>
              <a:cs typeface="Alexandria" pitchFamily="2" charset="-78"/>
            </a:endParaRPr>
          </a:p>
          <a:p>
            <a:pPr marL="342900" indent="-219075" algn="r" rtl="1">
              <a:lnSpc>
                <a:spcPct val="150000"/>
              </a:lnSpc>
              <a:buFont typeface="+mj-lt"/>
              <a:buAutoNum type="arabicPeriod"/>
            </a:pPr>
            <a:r>
              <a:rPr lang="ar-SA" sz="1600" dirty="0">
                <a:solidFill>
                  <a:srgbClr val="98481C"/>
                </a:solidFill>
                <a:latin typeface="Alexandria" pitchFamily="2" charset="-78"/>
                <a:cs typeface="Alexandria" pitchFamily="2" charset="-78"/>
              </a:rPr>
              <a:t>المثير غير الشرطي </a:t>
            </a:r>
            <a:r>
              <a:rPr lang="en-US" sz="1600" dirty="0" smtClean="0">
                <a:latin typeface="Alexandria" pitchFamily="2" charset="-78"/>
                <a:cs typeface="Alexandria" pitchFamily="2" charset="-78"/>
              </a:rPr>
              <a:t>UCS</a:t>
            </a:r>
            <a:r>
              <a:rPr lang="ar-SA" sz="1600" dirty="0" smtClean="0">
                <a:latin typeface="Alexandria" pitchFamily="2" charset="-78"/>
                <a:cs typeface="Alexandria" pitchFamily="2" charset="-78"/>
              </a:rPr>
              <a:t>: هو </a:t>
            </a:r>
            <a:r>
              <a:rPr lang="ar-SA" sz="1600" dirty="0">
                <a:latin typeface="Alexandria" pitchFamily="2" charset="-78"/>
                <a:cs typeface="Alexandria" pitchFamily="2" charset="-78"/>
              </a:rPr>
              <a:t>المثير الذي يؤدي بشكل طبيعي إلى استجابة معينة (مثل الطعام).</a:t>
            </a:r>
          </a:p>
          <a:p>
            <a:pPr marL="342900" indent="-219075" algn="r" rtl="1">
              <a:lnSpc>
                <a:spcPct val="150000"/>
              </a:lnSpc>
              <a:buFont typeface="+mj-lt"/>
              <a:buAutoNum type="arabicPeriod"/>
            </a:pPr>
            <a:r>
              <a:rPr lang="ar-SA" sz="1600" dirty="0">
                <a:solidFill>
                  <a:srgbClr val="98481C"/>
                </a:solidFill>
                <a:latin typeface="Alexandria" pitchFamily="2" charset="-78"/>
                <a:cs typeface="Alexandria" pitchFamily="2" charset="-78"/>
              </a:rPr>
              <a:t>الاستجابة غير </a:t>
            </a:r>
            <a:r>
              <a:rPr lang="ar-SA" sz="1600" dirty="0" smtClean="0">
                <a:solidFill>
                  <a:srgbClr val="98481C"/>
                </a:solidFill>
                <a:latin typeface="Alexandria" pitchFamily="2" charset="-78"/>
                <a:cs typeface="Alexandria" pitchFamily="2" charset="-78"/>
              </a:rPr>
              <a:t>الشرطية </a:t>
            </a:r>
            <a:r>
              <a:rPr lang="en-US" sz="1600" dirty="0" smtClean="0">
                <a:latin typeface="Alexandria" pitchFamily="2" charset="-78"/>
                <a:cs typeface="Alexandria" pitchFamily="2" charset="-78"/>
              </a:rPr>
              <a:t>UCR</a:t>
            </a:r>
            <a:r>
              <a:rPr lang="ar-SA" sz="1600" dirty="0" smtClean="0">
                <a:latin typeface="Alexandria" pitchFamily="2" charset="-78"/>
                <a:cs typeface="Alexandria" pitchFamily="2" charset="-78"/>
              </a:rPr>
              <a:t>: هي </a:t>
            </a:r>
            <a:r>
              <a:rPr lang="ar-SA" sz="1600" dirty="0">
                <a:latin typeface="Alexandria" pitchFamily="2" charset="-78"/>
                <a:cs typeface="Alexandria" pitchFamily="2" charset="-78"/>
              </a:rPr>
              <a:t>الاستجابة الطبيعية التي تحدث نتيجة للمثير غير الشرطي (مثل إفراز اللعاب عند رؤية الطعام).</a:t>
            </a:r>
          </a:p>
          <a:p>
            <a:pPr marL="342900" indent="-219075" algn="r" rtl="1">
              <a:lnSpc>
                <a:spcPct val="150000"/>
              </a:lnSpc>
              <a:buFont typeface="+mj-lt"/>
              <a:buAutoNum type="arabicPeriod"/>
            </a:pPr>
            <a:r>
              <a:rPr lang="ar-SA" sz="1600" dirty="0">
                <a:solidFill>
                  <a:srgbClr val="98481C"/>
                </a:solidFill>
                <a:latin typeface="Alexandria" pitchFamily="2" charset="-78"/>
                <a:cs typeface="Alexandria" pitchFamily="2" charset="-78"/>
              </a:rPr>
              <a:t>المثير </a:t>
            </a:r>
            <a:r>
              <a:rPr lang="ar-SA" sz="1600" dirty="0" smtClean="0">
                <a:solidFill>
                  <a:srgbClr val="98481C"/>
                </a:solidFill>
                <a:latin typeface="Alexandria" pitchFamily="2" charset="-78"/>
                <a:cs typeface="Alexandria" pitchFamily="2" charset="-78"/>
              </a:rPr>
              <a:t>الشرطي</a:t>
            </a:r>
            <a:r>
              <a:rPr lang="en-US" sz="1600" dirty="0" smtClean="0">
                <a:latin typeface="Alexandria" pitchFamily="2" charset="-78"/>
                <a:cs typeface="Alexandria" pitchFamily="2" charset="-78"/>
              </a:rPr>
              <a:t>CS </a:t>
            </a:r>
            <a:r>
              <a:rPr lang="ar-SA" sz="1600" dirty="0" smtClean="0">
                <a:latin typeface="Alexandria" pitchFamily="2" charset="-78"/>
                <a:cs typeface="Alexandria" pitchFamily="2" charset="-78"/>
              </a:rPr>
              <a:t>: هو </a:t>
            </a:r>
            <a:r>
              <a:rPr lang="ar-SA" sz="1600" dirty="0">
                <a:latin typeface="Alexandria" pitchFamily="2" charset="-78"/>
                <a:cs typeface="Alexandria" pitchFamily="2" charset="-78"/>
              </a:rPr>
              <a:t>المثير المحايد الذي يصبح قادرًا على إثارة الاستجابة بعد اقترانه بالمثير غير الشرطي.</a:t>
            </a:r>
          </a:p>
          <a:p>
            <a:pPr marL="342900" indent="-219075" algn="r" rtl="1">
              <a:lnSpc>
                <a:spcPct val="150000"/>
              </a:lnSpc>
              <a:buFont typeface="+mj-lt"/>
              <a:buAutoNum type="arabicPeriod"/>
            </a:pPr>
            <a:r>
              <a:rPr lang="ar-SA" sz="1600" dirty="0">
                <a:solidFill>
                  <a:srgbClr val="98481C"/>
                </a:solidFill>
                <a:latin typeface="Alexandria" pitchFamily="2" charset="-78"/>
                <a:cs typeface="Alexandria" pitchFamily="2" charset="-78"/>
              </a:rPr>
              <a:t>الاستجابة </a:t>
            </a:r>
            <a:r>
              <a:rPr lang="ar-SA" sz="1600" dirty="0" smtClean="0">
                <a:solidFill>
                  <a:srgbClr val="98481C"/>
                </a:solidFill>
                <a:latin typeface="Alexandria" pitchFamily="2" charset="-78"/>
                <a:cs typeface="Alexandria" pitchFamily="2" charset="-78"/>
              </a:rPr>
              <a:t>الشرطية</a:t>
            </a:r>
            <a:r>
              <a:rPr lang="en-US" sz="1600" dirty="0" smtClean="0">
                <a:latin typeface="Alexandria" pitchFamily="2" charset="-78"/>
                <a:cs typeface="Alexandria" pitchFamily="2" charset="-78"/>
              </a:rPr>
              <a:t>CR </a:t>
            </a:r>
            <a:r>
              <a:rPr lang="ar-SA" sz="1600" dirty="0" smtClean="0">
                <a:latin typeface="Alexandria" pitchFamily="2" charset="-78"/>
                <a:cs typeface="Alexandria" pitchFamily="2" charset="-78"/>
              </a:rPr>
              <a:t>: هي </a:t>
            </a:r>
            <a:r>
              <a:rPr lang="ar-SA" sz="1600" dirty="0">
                <a:latin typeface="Alexandria" pitchFamily="2" charset="-78"/>
                <a:cs typeface="Alexandria" pitchFamily="2" charset="-78"/>
              </a:rPr>
              <a:t>الاستجابة المكتسبة التي تحدث نتيجة للمثير </a:t>
            </a:r>
            <a:r>
              <a:rPr lang="ar-SA" sz="1600" dirty="0" smtClean="0">
                <a:latin typeface="Alexandria" pitchFamily="2" charset="-78"/>
                <a:cs typeface="Alexandria" pitchFamily="2" charset="-78"/>
              </a:rPr>
              <a:t>الشرطي.</a:t>
            </a:r>
          </a:p>
          <a:p>
            <a:pPr algn="r" rtl="1">
              <a:lnSpc>
                <a:spcPct val="150000"/>
              </a:lnSpc>
            </a:pPr>
            <a:r>
              <a:rPr lang="ar-SA" sz="1600" dirty="0" smtClean="0">
                <a:latin typeface="Alexandria" pitchFamily="2" charset="-78"/>
                <a:cs typeface="Alexandria" pitchFamily="2" charset="-78"/>
              </a:rPr>
              <a:t>   تتشكل </a:t>
            </a:r>
            <a:r>
              <a:rPr lang="ar-SA" sz="1600" u="sng" dirty="0" smtClean="0">
                <a:latin typeface="Alexandria" pitchFamily="2" charset="-78"/>
                <a:cs typeface="Alexandria" pitchFamily="2" charset="-78"/>
              </a:rPr>
              <a:t>عادة الشراء </a:t>
            </a:r>
            <a:r>
              <a:rPr lang="ar-SA" sz="1600" dirty="0" smtClean="0">
                <a:latin typeface="Alexandria" pitchFamily="2" charset="-78"/>
                <a:cs typeface="Alexandria" pitchFamily="2" charset="-78"/>
              </a:rPr>
              <a:t>من خلال الربط بين العلامة </a:t>
            </a:r>
            <a:r>
              <a:rPr lang="ar-SA" sz="1600" dirty="0">
                <a:latin typeface="Alexandria" pitchFamily="2" charset="-78"/>
                <a:cs typeface="Alexandria" pitchFamily="2" charset="-78"/>
              </a:rPr>
              <a:t>التجارية </a:t>
            </a:r>
            <a:r>
              <a:rPr lang="ar-SA" sz="1600" dirty="0" smtClean="0">
                <a:latin typeface="Alexandria" pitchFamily="2" charset="-78"/>
                <a:cs typeface="Alexandria" pitchFamily="2" charset="-78"/>
              </a:rPr>
              <a:t>والتجارب الإيجابية التي يمر بها المستهلك، مما </a:t>
            </a:r>
            <a:r>
              <a:rPr lang="ar-SA" sz="1600" dirty="0">
                <a:latin typeface="Alexandria" pitchFamily="2" charset="-78"/>
                <a:cs typeface="Alexandria" pitchFamily="2" charset="-78"/>
              </a:rPr>
              <a:t>يعزز شعوره بالثقة والولاء تجاه تلك </a:t>
            </a:r>
            <a:r>
              <a:rPr lang="ar-SA" sz="1600" dirty="0" smtClean="0">
                <a:latin typeface="Alexandria" pitchFamily="2" charset="-78"/>
                <a:cs typeface="Alexandria" pitchFamily="2" charset="-78"/>
              </a:rPr>
              <a:t>العلامة، وبالتالي يؤدي إلى زيادة الشراء. </a:t>
            </a:r>
            <a:r>
              <a:rPr lang="ar-SA" sz="1600" dirty="0">
                <a:latin typeface="Alexandria" pitchFamily="2" charset="-78"/>
                <a:cs typeface="Alexandria" pitchFamily="2" charset="-78"/>
              </a:rPr>
              <a:t>هذه التجارب الإيجابية يمكن أن تشمل جودة </a:t>
            </a:r>
            <a:r>
              <a:rPr lang="ar-SA" sz="1600" dirty="0" smtClean="0">
                <a:latin typeface="Alexandria" pitchFamily="2" charset="-78"/>
                <a:cs typeface="Alexandria" pitchFamily="2" charset="-78"/>
              </a:rPr>
              <a:t>المنتجات وخدمة العملاء. </a:t>
            </a:r>
            <a:r>
              <a:rPr lang="ar-SA" sz="1600" dirty="0">
                <a:latin typeface="Alexandria" pitchFamily="2" charset="-78"/>
                <a:cs typeface="Alexandria" pitchFamily="2" charset="-78"/>
              </a:rPr>
              <a:t>مما يمكن للشركات تعزيز ولاء </a:t>
            </a:r>
            <a:r>
              <a:rPr lang="ar-SA" sz="1600" dirty="0" smtClean="0">
                <a:latin typeface="Alexandria" pitchFamily="2" charset="-78"/>
                <a:cs typeface="Alexandria" pitchFamily="2" charset="-78"/>
              </a:rPr>
              <a:t>العملاء</a:t>
            </a:r>
            <a:endParaRPr lang="ar-SA"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6" name="Object 5"/>
          <p:cNvGraphicFramePr>
            <a:graphicFrameLocks noChangeAspect="1"/>
          </p:cNvGraphicFramePr>
          <p:nvPr>
            <p:extLst>
              <p:ext uri="{D42A27DB-BD31-4B8C-83A1-F6EECF244321}">
                <p14:modId xmlns:p14="http://schemas.microsoft.com/office/powerpoint/2010/main" val="373767618"/>
              </p:ext>
            </p:extLst>
          </p:nvPr>
        </p:nvGraphicFramePr>
        <p:xfrm>
          <a:off x="-40439" y="2373730"/>
          <a:ext cx="2297929" cy="1065642"/>
        </p:xfrm>
        <a:graphic>
          <a:graphicData uri="http://schemas.openxmlformats.org/presentationml/2006/ole">
            <mc:AlternateContent xmlns:mc="http://schemas.openxmlformats.org/markup-compatibility/2006">
              <mc:Choice xmlns:v="urn:schemas-microsoft-com:vml" Requires="v">
                <p:oleObj spid="_x0000_s3236" name="Bitmap Image" r:id="rId5" imgW="3048120" imgH="1400040" progId="Paint.Picture">
                  <p:embed/>
                </p:oleObj>
              </mc:Choice>
              <mc:Fallback>
                <p:oleObj name="Bitmap Image" r:id="rId5" imgW="3048120" imgH="1400040" progId="Paint.Picture">
                  <p:embed/>
                  <p:pic>
                    <p:nvPicPr>
                      <p:cNvPr id="0" name=""/>
                      <p:cNvPicPr/>
                      <p:nvPr/>
                    </p:nvPicPr>
                    <p:blipFill>
                      <a:blip r:embed="rId6"/>
                      <a:stretch>
                        <a:fillRect/>
                      </a:stretch>
                    </p:blipFill>
                    <p:spPr>
                      <a:xfrm>
                        <a:off x="-40439" y="2373730"/>
                        <a:ext cx="2297929" cy="1065642"/>
                      </a:xfrm>
                      <a:prstGeom prst="rect">
                        <a:avLst/>
                      </a:prstGeom>
                    </p:spPr>
                  </p:pic>
                </p:oleObj>
              </mc:Fallback>
            </mc:AlternateContent>
          </a:graphicData>
        </a:graphic>
      </p:graphicFrame>
      <p:pic>
        <p:nvPicPr>
          <p:cNvPr id="8" name="Picture 7"/>
          <p:cNvPicPr>
            <a:picLocks noChangeAspect="1"/>
          </p:cNvPicPr>
          <p:nvPr/>
        </p:nvPicPr>
        <p:blipFill>
          <a:blip r:embed="rId7"/>
          <a:stretch>
            <a:fillRect/>
          </a:stretch>
        </p:blipFill>
        <p:spPr>
          <a:xfrm>
            <a:off x="-90899" y="3536192"/>
            <a:ext cx="2124075" cy="1845912"/>
          </a:xfrm>
          <a:prstGeom prst="rect">
            <a:avLst/>
          </a:prstGeom>
        </p:spPr>
      </p:pic>
      <p:pic>
        <p:nvPicPr>
          <p:cNvPr id="10" name="Picture 9"/>
          <p:cNvPicPr>
            <a:picLocks noChangeAspect="1"/>
          </p:cNvPicPr>
          <p:nvPr/>
        </p:nvPicPr>
        <p:blipFill>
          <a:blip r:embed="rId8"/>
          <a:stretch>
            <a:fillRect/>
          </a:stretch>
        </p:blipFill>
        <p:spPr>
          <a:xfrm>
            <a:off x="36666" y="5413608"/>
            <a:ext cx="1984566" cy="1444392"/>
          </a:xfrm>
          <a:prstGeom prst="rect">
            <a:avLst/>
          </a:prstGeom>
        </p:spPr>
      </p:pic>
    </p:spTree>
    <p:extLst>
      <p:ext uri="{BB962C8B-B14F-4D97-AF65-F5344CB8AC3E}">
        <p14:creationId xmlns:p14="http://schemas.microsoft.com/office/powerpoint/2010/main" val="17514150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08192" y="1344397"/>
            <a:ext cx="5499056"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6"/>
            </a:pPr>
            <a:r>
              <a:rPr lang="ar-SA" b="1" dirty="0" smtClean="0">
                <a:latin typeface="Alexandria" pitchFamily="2" charset="-78"/>
                <a:cs typeface="Alexandria" pitchFamily="2" charset="-78"/>
              </a:rPr>
              <a:t>اندماج </a:t>
            </a:r>
            <a:r>
              <a:rPr lang="ar-SA" b="1" dirty="0">
                <a:latin typeface="Alexandria" pitchFamily="2" charset="-78"/>
                <a:cs typeface="Alexandria" pitchFamily="2" charset="-78"/>
              </a:rPr>
              <a:t>المستهلك  </a:t>
            </a:r>
            <a:r>
              <a:rPr lang="en-US" dirty="0">
                <a:latin typeface="Alexandria" pitchFamily="2" charset="-78"/>
                <a:cs typeface="Alexandria" pitchFamily="2" charset="-78"/>
              </a:rPr>
              <a:t>Consumer Involvement</a:t>
            </a:r>
            <a:endParaRPr lang="ar-SA" dirty="0">
              <a:latin typeface="Alexandria" pitchFamily="2" charset="-78"/>
              <a:cs typeface="Alexandria" pitchFamily="2" charset="-78"/>
            </a:endParaRPr>
          </a:p>
        </p:txBody>
      </p:sp>
      <p:sp>
        <p:nvSpPr>
          <p:cNvPr id="15" name="Rectangle: Rounded Corners 22">
            <a:extLst>
              <a:ext uri="{FF2B5EF4-FFF2-40B4-BE49-F238E27FC236}">
                <a16:creationId xmlns:a16="http://schemas.microsoft.com/office/drawing/2014/main" id="{52297C4B-84D7-EDC8-F6F6-53F29890AA2A}"/>
              </a:ext>
            </a:extLst>
          </p:cNvPr>
          <p:cNvSpPr/>
          <p:nvPr/>
        </p:nvSpPr>
        <p:spPr>
          <a:xfrm>
            <a:off x="7843506" y="1612858"/>
            <a:ext cx="5470732" cy="46608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56007" y="1883732"/>
            <a:ext cx="8975229" cy="4361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Rectangle 1"/>
          <p:cNvSpPr/>
          <p:nvPr/>
        </p:nvSpPr>
        <p:spPr>
          <a:xfrm>
            <a:off x="2057644" y="2033328"/>
            <a:ext cx="8771953" cy="4016484"/>
          </a:xfrm>
          <a:prstGeom prst="rect">
            <a:avLst/>
          </a:prstGeom>
        </p:spPr>
        <p:txBody>
          <a:bodyPr wrap="square">
            <a:spAutoFit/>
          </a:bodyPr>
          <a:lstStyle/>
          <a:p>
            <a:pPr algn="r" rtl="1">
              <a:lnSpc>
                <a:spcPct val="150000"/>
              </a:lnSpc>
            </a:pPr>
            <a:r>
              <a:rPr lang="ar-SA" sz="1700" dirty="0" smtClean="0">
                <a:latin typeface="Alexandria" pitchFamily="2" charset="-78"/>
                <a:cs typeface="Alexandria" pitchFamily="2" charset="-78"/>
              </a:rPr>
              <a:t>     اندماج أو ارتباط المستهلك: يُشير </a:t>
            </a:r>
            <a:r>
              <a:rPr lang="ar-SA" sz="1700" dirty="0">
                <a:latin typeface="Alexandria" pitchFamily="2" charset="-78"/>
                <a:cs typeface="Alexandria" pitchFamily="2" charset="-78"/>
              </a:rPr>
              <a:t>إلى مدى </a:t>
            </a:r>
            <a:r>
              <a:rPr lang="ar-SA" sz="1700" dirty="0" smtClean="0">
                <a:latin typeface="Alexandria" pitchFamily="2" charset="-78"/>
                <a:cs typeface="Alexandria" pitchFamily="2" charset="-78"/>
              </a:rPr>
              <a:t>اهتمام </a:t>
            </a:r>
            <a:r>
              <a:rPr lang="ar-SA" sz="1700" dirty="0">
                <a:latin typeface="Alexandria" pitchFamily="2" charset="-78"/>
                <a:cs typeface="Alexandria" pitchFamily="2" charset="-78"/>
              </a:rPr>
              <a:t>المستهلك بمنتج أو خدمة </a:t>
            </a:r>
            <a:r>
              <a:rPr lang="ar-SA" sz="1700" dirty="0" smtClean="0">
                <a:latin typeface="Alexandria" pitchFamily="2" charset="-78"/>
                <a:cs typeface="Alexandria" pitchFamily="2" charset="-78"/>
              </a:rPr>
              <a:t>معينة، </a:t>
            </a:r>
            <a:r>
              <a:rPr lang="ar-SA" sz="1700" dirty="0">
                <a:latin typeface="Alexandria" pitchFamily="2" charset="-78"/>
                <a:cs typeface="Alexandria" pitchFamily="2" charset="-78"/>
              </a:rPr>
              <a:t>وكيف يؤثر هذا الارتباط على سلوكه الشرائي. </a:t>
            </a:r>
            <a:r>
              <a:rPr lang="ar-SA" sz="1700" dirty="0" smtClean="0">
                <a:latin typeface="Alexandria" pitchFamily="2" charset="-78"/>
                <a:cs typeface="Alexandria" pitchFamily="2" charset="-78"/>
              </a:rPr>
              <a:t>يتراوح مستوى الارتباط</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من </a:t>
            </a:r>
            <a:r>
              <a:rPr lang="ar-SA" sz="1700" dirty="0">
                <a:latin typeface="Alexandria" pitchFamily="2" charset="-78"/>
                <a:cs typeface="Alexandria" pitchFamily="2" charset="-78"/>
              </a:rPr>
              <a:t>منخفض (مثل شراء منتج يومي مثل الحليب) إلى مرتفع (مثل شراء سيارة جديدة). </a:t>
            </a:r>
            <a:endParaRPr lang="ar-SA" sz="1700" dirty="0" smtClean="0">
              <a:latin typeface="Alexandria" pitchFamily="2" charset="-78"/>
              <a:cs typeface="Alexandria" pitchFamily="2" charset="-78"/>
            </a:endParaRPr>
          </a:p>
          <a:p>
            <a:pPr algn="r" rtl="1">
              <a:lnSpc>
                <a:spcPct val="150000"/>
              </a:lnSpc>
            </a:pPr>
            <a:r>
              <a:rPr lang="ar-SA" sz="1700" b="1" dirty="0" smtClean="0">
                <a:solidFill>
                  <a:schemeClr val="accent2">
                    <a:lumMod val="75000"/>
                  </a:schemeClr>
                </a:solidFill>
                <a:latin typeface="Alexandria" pitchFamily="2" charset="-78"/>
                <a:cs typeface="Alexandria" pitchFamily="2" charset="-78"/>
              </a:rPr>
              <a:t>أنواع الاندماج أو </a:t>
            </a:r>
            <a:r>
              <a:rPr lang="ar-SA" sz="1700" b="1" dirty="0">
                <a:solidFill>
                  <a:schemeClr val="accent2">
                    <a:lumMod val="75000"/>
                  </a:schemeClr>
                </a:solidFill>
                <a:latin typeface="Alexandria" pitchFamily="2" charset="-78"/>
                <a:cs typeface="Alexandria" pitchFamily="2" charset="-78"/>
              </a:rPr>
              <a:t>الارتباط: </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الارتباط المرتفع </a:t>
            </a:r>
            <a:r>
              <a:rPr lang="en-US" sz="1700" dirty="0" smtClean="0">
                <a:solidFill>
                  <a:srgbClr val="0070C0"/>
                </a:solidFill>
                <a:latin typeface="Alexandria" pitchFamily="2" charset="-78"/>
                <a:cs typeface="Alexandria" pitchFamily="2" charset="-78"/>
              </a:rPr>
              <a:t>High Involvement</a:t>
            </a:r>
            <a:r>
              <a:rPr lang="ar-SA" sz="1700" dirty="0" smtClean="0">
                <a:solidFill>
                  <a:srgbClr val="0070C0"/>
                </a:solidFill>
                <a:latin typeface="Alexandria" pitchFamily="2" charset="-78"/>
                <a:cs typeface="Alexandria" pitchFamily="2" charset="-78"/>
              </a:rPr>
              <a:t>: </a:t>
            </a:r>
            <a:r>
              <a:rPr lang="ar-SA" sz="1700" dirty="0">
                <a:latin typeface="Alexandria" pitchFamily="2" charset="-78"/>
                <a:cs typeface="Alexandria" pitchFamily="2" charset="-78"/>
              </a:rPr>
              <a:t>يحدث عندما يكون للمستهلك اهتمام كبير بالمنتج، وغالبًا ما يتطلب بحثًا وتفكيرًا عميقين قبل اتخاذ القرار. </a:t>
            </a:r>
            <a:r>
              <a:rPr lang="ar-SA" sz="1700" dirty="0" smtClean="0">
                <a:latin typeface="Alexandria" pitchFamily="2" charset="-78"/>
                <a:cs typeface="Alexandria" pitchFamily="2" charset="-78"/>
              </a:rPr>
              <a:t>مثال: شراء منزل أو سيارة أو اختيار </a:t>
            </a:r>
            <a:r>
              <a:rPr lang="ar-SA" sz="1700" dirty="0">
                <a:latin typeface="Alexandria" pitchFamily="2" charset="-78"/>
                <a:cs typeface="Alexandria" pitchFamily="2" charset="-78"/>
              </a:rPr>
              <a:t>جامعة </a:t>
            </a:r>
            <a:r>
              <a:rPr lang="ar-SA" sz="1700" dirty="0" smtClean="0">
                <a:latin typeface="Alexandria" pitchFamily="2" charset="-78"/>
                <a:cs typeface="Alexandria" pitchFamily="2" charset="-78"/>
              </a:rPr>
              <a:t>للدراسة. أي أن العقل نسبة تركيزه عالي لاعتماده على نظام (2) في التفكير.</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الارتباط </a:t>
            </a:r>
            <a:r>
              <a:rPr lang="ar-SA" sz="1700" dirty="0">
                <a:solidFill>
                  <a:srgbClr val="0070C0"/>
                </a:solidFill>
                <a:latin typeface="Alexandria" pitchFamily="2" charset="-78"/>
                <a:cs typeface="Alexandria" pitchFamily="2" charset="-78"/>
              </a:rPr>
              <a:t>المنخفض </a:t>
            </a:r>
            <a:r>
              <a:rPr lang="en-US" sz="1700" dirty="0" smtClean="0">
                <a:solidFill>
                  <a:srgbClr val="0070C0"/>
                </a:solidFill>
                <a:latin typeface="Alexandria" pitchFamily="2" charset="-78"/>
                <a:cs typeface="Alexandria" pitchFamily="2" charset="-78"/>
              </a:rPr>
              <a:t>Low Involvement</a:t>
            </a:r>
            <a:r>
              <a:rPr lang="ar-SA" sz="1700" dirty="0" smtClean="0">
                <a:solidFill>
                  <a:srgbClr val="0070C0"/>
                </a:solidFill>
                <a:latin typeface="Alexandria" pitchFamily="2" charset="-78"/>
                <a:cs typeface="Alexandria" pitchFamily="2" charset="-78"/>
              </a:rPr>
              <a:t>: </a:t>
            </a:r>
            <a:r>
              <a:rPr lang="ar-SA" sz="1700" dirty="0">
                <a:latin typeface="Alexandria" pitchFamily="2" charset="-78"/>
                <a:cs typeface="Alexandria" pitchFamily="2" charset="-78"/>
              </a:rPr>
              <a:t>يحدث عندما يكون للمستهلك اهتمام أقل بالمنتج، وغالبًا ما يتم اتخاذ </a:t>
            </a:r>
            <a:r>
              <a:rPr lang="ar-SA" sz="1700" dirty="0" smtClean="0">
                <a:latin typeface="Alexandria" pitchFamily="2" charset="-78"/>
                <a:cs typeface="Alexandria" pitchFamily="2" charset="-78"/>
              </a:rPr>
              <a:t>قرار الشراء </a:t>
            </a:r>
            <a:r>
              <a:rPr lang="ar-SA" sz="1700" dirty="0">
                <a:latin typeface="Alexandria" pitchFamily="2" charset="-78"/>
                <a:cs typeface="Alexandria" pitchFamily="2" charset="-78"/>
              </a:rPr>
              <a:t>بسرعة ودون الكثير من التفكير. </a:t>
            </a:r>
            <a:r>
              <a:rPr lang="ar-SA" sz="1700" dirty="0" smtClean="0">
                <a:latin typeface="Alexandria" pitchFamily="2" charset="-78"/>
                <a:cs typeface="Alexandria" pitchFamily="2" charset="-78"/>
              </a:rPr>
              <a:t>مثال: شراء  المنتجات الغذائية يوميًا.</a:t>
            </a:r>
            <a:r>
              <a:rPr lang="ar-SA" sz="1700" dirty="0">
                <a:latin typeface="Alexandria" pitchFamily="2" charset="-78"/>
                <a:cs typeface="Alexandria" pitchFamily="2" charset="-78"/>
              </a:rPr>
              <a:t> أي أن العقل يعتمد على نظام (1) في اتخاذ قرار </a:t>
            </a:r>
            <a:r>
              <a:rPr lang="ar-SA" sz="1700" dirty="0" smtClean="0">
                <a:latin typeface="Alexandria" pitchFamily="2" charset="-78"/>
                <a:cs typeface="Alexandria" pitchFamily="2" charset="-78"/>
              </a:rPr>
              <a:t>سريع.</a:t>
            </a: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Picture 3"/>
          <p:cNvPicPr>
            <a:picLocks noChangeAspect="1"/>
          </p:cNvPicPr>
          <p:nvPr/>
        </p:nvPicPr>
        <p:blipFill>
          <a:blip r:embed="rId4"/>
          <a:stretch>
            <a:fillRect/>
          </a:stretch>
        </p:blipFill>
        <p:spPr>
          <a:xfrm>
            <a:off x="1" y="4489056"/>
            <a:ext cx="2396836" cy="2302754"/>
          </a:xfrm>
          <a:prstGeom prst="rect">
            <a:avLst/>
          </a:prstGeom>
        </p:spPr>
      </p:pic>
    </p:spTree>
    <p:extLst>
      <p:ext uri="{BB962C8B-B14F-4D97-AF65-F5344CB8AC3E}">
        <p14:creationId xmlns:p14="http://schemas.microsoft.com/office/powerpoint/2010/main" val="30647756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08192" y="1344397"/>
            <a:ext cx="5499056"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6"/>
            </a:pPr>
            <a:r>
              <a:rPr lang="ar-SA" b="1" dirty="0" smtClean="0">
                <a:latin typeface="Alexandria" pitchFamily="2" charset="-78"/>
                <a:cs typeface="Alexandria" pitchFamily="2" charset="-78"/>
              </a:rPr>
              <a:t>اندماج </a:t>
            </a:r>
            <a:r>
              <a:rPr lang="ar-SA" b="1" dirty="0">
                <a:latin typeface="Alexandria" pitchFamily="2" charset="-78"/>
                <a:cs typeface="Alexandria" pitchFamily="2" charset="-78"/>
              </a:rPr>
              <a:t>المستهلك  </a:t>
            </a:r>
            <a:r>
              <a:rPr lang="en-US" dirty="0">
                <a:latin typeface="Alexandria" pitchFamily="2" charset="-78"/>
                <a:cs typeface="Alexandria" pitchFamily="2" charset="-78"/>
              </a:rPr>
              <a:t>Consumer Involvement</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655567" y="1883732"/>
            <a:ext cx="8275669" cy="4361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Rectangle 1"/>
          <p:cNvSpPr/>
          <p:nvPr/>
        </p:nvSpPr>
        <p:spPr>
          <a:xfrm>
            <a:off x="2655567" y="2090955"/>
            <a:ext cx="8175853" cy="3947234"/>
          </a:xfrm>
          <a:prstGeom prst="rect">
            <a:avLst/>
          </a:prstGeom>
        </p:spPr>
        <p:txBody>
          <a:bodyPr wrap="square">
            <a:spAutoFit/>
          </a:bodyPr>
          <a:lstStyle/>
          <a:p>
            <a:pPr algn="r" rtl="1">
              <a:lnSpc>
                <a:spcPct val="150000"/>
              </a:lnSpc>
            </a:pPr>
            <a:r>
              <a:rPr lang="ar-SA" sz="1700" b="1" dirty="0" smtClean="0">
                <a:solidFill>
                  <a:schemeClr val="accent5">
                    <a:lumMod val="75000"/>
                  </a:schemeClr>
                </a:solidFill>
                <a:latin typeface="Alexandria" pitchFamily="2" charset="-78"/>
                <a:cs typeface="Alexandria" pitchFamily="2" charset="-78"/>
              </a:rPr>
              <a:t>يعتمد </a:t>
            </a:r>
            <a:r>
              <a:rPr lang="ar-SA" sz="1700" b="1" dirty="0">
                <a:solidFill>
                  <a:schemeClr val="accent5">
                    <a:lumMod val="75000"/>
                  </a:schemeClr>
                </a:solidFill>
                <a:latin typeface="Alexandria" pitchFamily="2" charset="-78"/>
                <a:cs typeface="Alexandria" pitchFamily="2" charset="-78"/>
              </a:rPr>
              <a:t>مستوى </a:t>
            </a:r>
            <a:r>
              <a:rPr lang="ar-SA" sz="1700" b="1" dirty="0" smtClean="0">
                <a:solidFill>
                  <a:schemeClr val="accent5">
                    <a:lumMod val="75000"/>
                  </a:schemeClr>
                </a:solidFill>
                <a:latin typeface="Alexandria" pitchFamily="2" charset="-78"/>
                <a:cs typeface="Alexandria" pitchFamily="2" charset="-78"/>
              </a:rPr>
              <a:t>الاندماج  </a:t>
            </a:r>
            <a:r>
              <a:rPr lang="ar-SA" sz="1700" b="1" dirty="0">
                <a:solidFill>
                  <a:schemeClr val="accent5">
                    <a:lumMod val="75000"/>
                  </a:schemeClr>
                </a:solidFill>
                <a:latin typeface="Alexandria" pitchFamily="2" charset="-78"/>
                <a:cs typeface="Alexandria" pitchFamily="2" charset="-78"/>
              </a:rPr>
              <a:t>على عدة عوامل هي</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أهمية </a:t>
            </a:r>
            <a:r>
              <a:rPr lang="ar-SA" sz="1700" dirty="0">
                <a:solidFill>
                  <a:schemeClr val="accent2">
                    <a:lumMod val="75000"/>
                  </a:schemeClr>
                </a:solidFill>
                <a:latin typeface="Alexandria" pitchFamily="2" charset="-78"/>
                <a:cs typeface="Alexandria" pitchFamily="2" charset="-78"/>
              </a:rPr>
              <a:t>المنتج: </a:t>
            </a:r>
            <a:r>
              <a:rPr lang="ar-SA" sz="1700" dirty="0">
                <a:latin typeface="Alexandria" pitchFamily="2" charset="-78"/>
                <a:cs typeface="Alexandria" pitchFamily="2" charset="-78"/>
              </a:rPr>
              <a:t>كلما كانت السلعة أكثر أهمية للمستهلك، زاد </a:t>
            </a:r>
            <a:r>
              <a:rPr lang="ar-SA" sz="1700" dirty="0" smtClean="0">
                <a:latin typeface="Alexandria" pitchFamily="2" charset="-78"/>
                <a:cs typeface="Alexandria" pitchFamily="2" charset="-78"/>
              </a:rPr>
              <a:t>ارتباطه.</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المخاطر المتصورة: </a:t>
            </a:r>
            <a:r>
              <a:rPr lang="ar-SA" sz="1700" dirty="0">
                <a:latin typeface="Alexandria" pitchFamily="2" charset="-78"/>
                <a:cs typeface="Alexandria" pitchFamily="2" charset="-78"/>
              </a:rPr>
              <a:t>إذا كان هناك خطر مالي أو اجتماعي كبير مرتبط بالشراء، فإن المستهلك سيكون أكثر </a:t>
            </a:r>
            <a:r>
              <a:rPr lang="ar-SA" sz="1700" dirty="0" smtClean="0">
                <a:latin typeface="Alexandria" pitchFamily="2" charset="-78"/>
                <a:cs typeface="Alexandria" pitchFamily="2" charset="-78"/>
              </a:rPr>
              <a:t>ارتباطًا.</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التعقيد: </a:t>
            </a:r>
            <a:r>
              <a:rPr lang="ar-SA" sz="1700" dirty="0">
                <a:latin typeface="Alexandria" pitchFamily="2" charset="-78"/>
                <a:cs typeface="Alexandria" pitchFamily="2" charset="-78"/>
              </a:rPr>
              <a:t>المنتجات الأكثر تعقيدًا تتطلب عادةً مزيدًا من البحث والتفكير، مما يزيد من مستوى الارتباط.</a:t>
            </a:r>
          </a:p>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فتؤثر </a:t>
            </a:r>
            <a:r>
              <a:rPr lang="ar-SA" sz="1600" dirty="0">
                <a:latin typeface="Alexandria" pitchFamily="2" charset="-78"/>
                <a:cs typeface="Alexandria" pitchFamily="2" charset="-78"/>
              </a:rPr>
              <a:t>درجة </a:t>
            </a:r>
            <a:r>
              <a:rPr lang="ar-SA" sz="1600" dirty="0" smtClean="0">
                <a:latin typeface="Alexandria" pitchFamily="2" charset="-78"/>
                <a:cs typeface="Alexandria" pitchFamily="2" charset="-78"/>
              </a:rPr>
              <a:t>الارتباط </a:t>
            </a:r>
            <a:r>
              <a:rPr lang="ar-SA" sz="1600" dirty="0">
                <a:latin typeface="Alexandria" pitchFamily="2" charset="-78"/>
                <a:cs typeface="Alexandria" pitchFamily="2" charset="-78"/>
              </a:rPr>
              <a:t>بشكل كبير على كيفية استجابة المستهلك للإعلانات </a:t>
            </a:r>
            <a:r>
              <a:rPr lang="ar-SA" sz="1600" dirty="0" smtClean="0">
                <a:latin typeface="Alexandria" pitchFamily="2" charset="-78"/>
                <a:cs typeface="Alexandria" pitchFamily="2" charset="-78"/>
              </a:rPr>
              <a:t>والتسويق؛ الإعلانات </a:t>
            </a:r>
            <a:r>
              <a:rPr lang="ar-SA" sz="1600" dirty="0">
                <a:latin typeface="Alexandria" pitchFamily="2" charset="-78"/>
                <a:cs typeface="Alexandria" pitchFamily="2" charset="-78"/>
              </a:rPr>
              <a:t>المعقدة: تكون أكثر فعالية مع المنتجات ذات </a:t>
            </a:r>
            <a:r>
              <a:rPr lang="ar-SA" sz="1600" dirty="0" smtClean="0">
                <a:latin typeface="Alexandria" pitchFamily="2" charset="-78"/>
                <a:cs typeface="Alexandria" pitchFamily="2" charset="-78"/>
              </a:rPr>
              <a:t>الارتباط </a:t>
            </a:r>
            <a:r>
              <a:rPr lang="ar-SA" sz="1600" dirty="0">
                <a:latin typeface="Alexandria" pitchFamily="2" charset="-78"/>
                <a:cs typeface="Alexandria" pitchFamily="2" charset="-78"/>
              </a:rPr>
              <a:t>العالي حيث يحتاج المستهلك إلى معلومات تفصيلية</a:t>
            </a:r>
            <a:r>
              <a:rPr lang="ar-SA" sz="1600" dirty="0" smtClean="0">
                <a:latin typeface="Alexandria" pitchFamily="2" charset="-78"/>
                <a:cs typeface="Alexandria" pitchFamily="2" charset="-78"/>
              </a:rPr>
              <a:t>. أما الإعلانات </a:t>
            </a:r>
            <a:r>
              <a:rPr lang="ar-SA" sz="1600" dirty="0">
                <a:latin typeface="Alexandria" pitchFamily="2" charset="-78"/>
                <a:cs typeface="Alexandria" pitchFamily="2" charset="-78"/>
              </a:rPr>
              <a:t>البسيطة والمباشرة: تكون أكثر فعالية مع المنتجات ذات </a:t>
            </a:r>
            <a:r>
              <a:rPr lang="ar-SA" sz="1600" dirty="0" smtClean="0">
                <a:latin typeface="Alexandria" pitchFamily="2" charset="-78"/>
                <a:cs typeface="Alexandria" pitchFamily="2" charset="-78"/>
              </a:rPr>
              <a:t>الارتباط </a:t>
            </a:r>
            <a:r>
              <a:rPr lang="ar-SA" sz="1600" dirty="0">
                <a:latin typeface="Alexandria" pitchFamily="2" charset="-78"/>
                <a:cs typeface="Alexandria" pitchFamily="2" charset="-78"/>
              </a:rPr>
              <a:t>المنخفض حيث يمكن أن تؤدي الرسائل البسيطة إلى اتخاذ قرار سريع</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p:cNvPicPr>
            <a:picLocks noChangeAspect="1"/>
          </p:cNvPicPr>
          <p:nvPr/>
        </p:nvPicPr>
        <p:blipFill>
          <a:blip r:embed="rId4"/>
          <a:stretch>
            <a:fillRect/>
          </a:stretch>
        </p:blipFill>
        <p:spPr>
          <a:xfrm>
            <a:off x="27840" y="2995585"/>
            <a:ext cx="2555751" cy="2628034"/>
          </a:xfrm>
          <a:prstGeom prst="rect">
            <a:avLst/>
          </a:prstGeom>
        </p:spPr>
      </p:pic>
    </p:spTree>
    <p:extLst>
      <p:ext uri="{BB962C8B-B14F-4D97-AF65-F5344CB8AC3E}">
        <p14:creationId xmlns:p14="http://schemas.microsoft.com/office/powerpoint/2010/main" val="223886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08192" y="1179805"/>
            <a:ext cx="443891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7"/>
            </a:pPr>
            <a:r>
              <a:rPr lang="ar-SA" dirty="0">
                <a:latin typeface="Alexandria" pitchFamily="2" charset="-78"/>
                <a:cs typeface="Alexandria" pitchFamily="2" charset="-78"/>
              </a:rPr>
              <a:t>طلاقة التحليل </a:t>
            </a:r>
            <a:r>
              <a:rPr lang="en-US" dirty="0">
                <a:latin typeface="Alexandria" pitchFamily="2" charset="-78"/>
                <a:cs typeface="Alexandria" pitchFamily="2" charset="-78"/>
              </a:rPr>
              <a:t>Processing Fluency</a:t>
            </a:r>
            <a:endParaRPr lang="ar-SA" dirty="0">
              <a:latin typeface="Alexandria" pitchFamily="2" charset="-78"/>
              <a:cs typeface="Alexandria" pitchFamily="2" charset="-78"/>
            </a:endParaRPr>
          </a:p>
        </p:txBody>
      </p:sp>
      <p:sp>
        <p:nvSpPr>
          <p:cNvPr id="15" name="Rectangle: Rounded Corners 22">
            <a:extLst>
              <a:ext uri="{FF2B5EF4-FFF2-40B4-BE49-F238E27FC236}">
                <a16:creationId xmlns:a16="http://schemas.microsoft.com/office/drawing/2014/main" id="{52297C4B-84D7-EDC8-F6F6-53F29890AA2A}"/>
              </a:ext>
            </a:extLst>
          </p:cNvPr>
          <p:cNvSpPr/>
          <p:nvPr/>
        </p:nvSpPr>
        <p:spPr>
          <a:xfrm>
            <a:off x="7843506" y="1612858"/>
            <a:ext cx="5470732" cy="46608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7361" y="1778359"/>
            <a:ext cx="9193876" cy="4467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Rectangle 1"/>
          <p:cNvSpPr/>
          <p:nvPr/>
        </p:nvSpPr>
        <p:spPr>
          <a:xfrm>
            <a:off x="1737361" y="1780365"/>
            <a:ext cx="9052559" cy="1617751"/>
          </a:xfrm>
          <a:prstGeom prst="rect">
            <a:avLst/>
          </a:prstGeom>
        </p:spPr>
        <p:txBody>
          <a:bodyPr wrap="square">
            <a:spAutoFit/>
          </a:bodyPr>
          <a:lstStyle/>
          <a:p>
            <a:pPr algn="r" rtl="1">
              <a:lnSpc>
                <a:spcPct val="150000"/>
              </a:lnSpc>
            </a:pPr>
            <a:r>
              <a:rPr lang="ar-SA" sz="1700" dirty="0">
                <a:latin typeface="Alexandria" pitchFamily="2" charset="-78"/>
                <a:cs typeface="Alexandria" pitchFamily="2" charset="-78"/>
              </a:rPr>
              <a:t>تلعب طلاقة التحليل دورًا حاسمًا في كيفية استجابة الجمهور للمحتوى الإعلاني والتسويقي</a:t>
            </a:r>
            <a:r>
              <a:rPr lang="ar-SA" sz="1700" dirty="0" smtClean="0">
                <a:latin typeface="Alexandria" pitchFamily="2" charset="-78"/>
                <a:cs typeface="Alexandria" pitchFamily="2" charset="-78"/>
              </a:rPr>
              <a:t>. </a:t>
            </a:r>
            <a:r>
              <a:rPr lang="ar-SA" sz="1700" dirty="0" smtClean="0">
                <a:solidFill>
                  <a:srgbClr val="0070C0"/>
                </a:solidFill>
                <a:latin typeface="Alexandria" pitchFamily="2" charset="-78"/>
                <a:cs typeface="Alexandria" pitchFamily="2" charset="-78"/>
              </a:rPr>
              <a:t>طلاقة </a:t>
            </a:r>
            <a:r>
              <a:rPr lang="ar-SA" sz="1700" dirty="0">
                <a:solidFill>
                  <a:srgbClr val="0070C0"/>
                </a:solidFill>
                <a:latin typeface="Alexandria" pitchFamily="2" charset="-78"/>
                <a:cs typeface="Alexandria" pitchFamily="2" charset="-78"/>
              </a:rPr>
              <a:t>التحليل </a:t>
            </a:r>
            <a:r>
              <a:rPr lang="ar-SA" sz="1700" dirty="0" smtClean="0">
                <a:latin typeface="Alexandria" pitchFamily="2" charset="-78"/>
                <a:cs typeface="Alexandria" pitchFamily="2" charset="-78"/>
              </a:rPr>
              <a:t>تُشير إلى مدى </a:t>
            </a:r>
            <a:r>
              <a:rPr lang="ar-SA" sz="1700" dirty="0">
                <a:latin typeface="Alexandria" pitchFamily="2" charset="-78"/>
                <a:cs typeface="Alexandria" pitchFamily="2" charset="-78"/>
              </a:rPr>
              <a:t>سهولة أو صعوبة معالجة المعلومات وفهمها من قبل المستهلكين. عندما تكون المعلومات سهلة الفهم، يشعر الأفراد بالراحة والثقة تجاهها، </a:t>
            </a:r>
            <a:r>
              <a:rPr lang="ar-SA" sz="1700" dirty="0" smtClean="0">
                <a:latin typeface="Alexandria" pitchFamily="2" charset="-78"/>
                <a:cs typeface="Alexandria" pitchFamily="2" charset="-78"/>
              </a:rPr>
              <a:t>ويزيد من تفضيلهم للمنتج، مما </a:t>
            </a:r>
            <a:r>
              <a:rPr lang="ar-SA" sz="1700" dirty="0">
                <a:latin typeface="Alexandria" pitchFamily="2" charset="-78"/>
                <a:cs typeface="Alexandria" pitchFamily="2" charset="-78"/>
              </a:rPr>
              <a:t>يزيد من احتمال اتخاذهم قرارات إيجابية بشأن </a:t>
            </a:r>
            <a:r>
              <a:rPr lang="ar-SA" sz="1700" dirty="0" smtClean="0">
                <a:latin typeface="Alexandria" pitchFamily="2" charset="-78"/>
                <a:cs typeface="Alexandria" pitchFamily="2" charset="-78"/>
              </a:rPr>
              <a:t>المنتجات.</a:t>
            </a: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Picture 5"/>
          <p:cNvPicPr>
            <a:picLocks noChangeAspect="1"/>
          </p:cNvPicPr>
          <p:nvPr/>
        </p:nvPicPr>
        <p:blipFill>
          <a:blip r:embed="rId4"/>
          <a:stretch>
            <a:fillRect/>
          </a:stretch>
        </p:blipFill>
        <p:spPr>
          <a:xfrm>
            <a:off x="31015" y="3127248"/>
            <a:ext cx="2590821" cy="2304288"/>
          </a:xfrm>
          <a:prstGeom prst="rect">
            <a:avLst/>
          </a:prstGeom>
        </p:spPr>
      </p:pic>
      <p:sp>
        <p:nvSpPr>
          <p:cNvPr id="19" name="Rectangle 18"/>
          <p:cNvSpPr/>
          <p:nvPr/>
        </p:nvSpPr>
        <p:spPr>
          <a:xfrm>
            <a:off x="2395728" y="3379828"/>
            <a:ext cx="8394192" cy="2010166"/>
          </a:xfrm>
          <a:prstGeom prst="rect">
            <a:avLst/>
          </a:prstGeom>
        </p:spPr>
        <p:txBody>
          <a:bodyPr wrap="square">
            <a:spAutoFit/>
          </a:bodyPr>
          <a:lstStyle/>
          <a:p>
            <a:pPr algn="r" rtl="1">
              <a:lnSpc>
                <a:spcPct val="150000"/>
              </a:lnSpc>
            </a:pPr>
            <a:r>
              <a:rPr lang="ar-SA" sz="1700" dirty="0" smtClean="0">
                <a:latin typeface="Alexandria" pitchFamily="2" charset="-78"/>
                <a:cs typeface="Alexandria" pitchFamily="2" charset="-78"/>
              </a:rPr>
              <a:t>  عندما يحدث تضارب بين اللون والمدلول اللفظي، سيؤثر سلبًا على طلاقة التحليل بشكل كبير، حيث يتعطل نظام (1) نتيجة التضارب، ويبدأ تفعيل نظام (2) في تحليل المعنى وتجاهل اللون تمامًا, فنظام (1) يختار المسار السريع ويفضل أن يرى اللون أولًا ويستدل على المعني اللفظي منه، وبالتالي عند وجود تضارب وعدم فهم سيؤدي إلى تفعيل نظام التحليل.</a:t>
            </a:r>
          </a:p>
        </p:txBody>
      </p:sp>
      <p:sp>
        <p:nvSpPr>
          <p:cNvPr id="10" name="Rectangle 9"/>
          <p:cNvSpPr/>
          <p:nvPr/>
        </p:nvSpPr>
        <p:spPr>
          <a:xfrm>
            <a:off x="1737361" y="5337029"/>
            <a:ext cx="9052559" cy="789319"/>
          </a:xfrm>
          <a:prstGeom prst="rect">
            <a:avLst/>
          </a:prstGeom>
        </p:spPr>
        <p:txBody>
          <a:bodyPr wrap="square">
            <a:spAutoFit/>
          </a:bodyPr>
          <a:lstStyle/>
          <a:p>
            <a:pPr algn="r" rtl="1">
              <a:lnSpc>
                <a:spcPct val="150000"/>
              </a:lnSpc>
            </a:pPr>
            <a:r>
              <a:rPr lang="ar-SA" sz="1600" dirty="0" smtClean="0">
                <a:solidFill>
                  <a:srgbClr val="002060"/>
                </a:solidFill>
                <a:latin typeface="Alexandria" pitchFamily="2" charset="-78"/>
                <a:cs typeface="Alexandria" pitchFamily="2" charset="-78"/>
              </a:rPr>
              <a:t>   لذلك </a:t>
            </a:r>
            <a:r>
              <a:rPr lang="ar-SA" sz="1600" dirty="0">
                <a:solidFill>
                  <a:srgbClr val="002060"/>
                </a:solidFill>
                <a:latin typeface="Alexandria" pitchFamily="2" charset="-78"/>
                <a:cs typeface="Alexandria" pitchFamily="2" charset="-78"/>
              </a:rPr>
              <a:t>يجب استخدام لغة واضحة وبسيطة عند تقديم المحتوى والبعد عن المصطلحات المعقدة، تصميم واجهة مستخدم سهلة الاستخدام؛ لتحسين تجربة </a:t>
            </a:r>
            <a:r>
              <a:rPr lang="ar-SA" sz="1600" dirty="0" smtClean="0">
                <a:solidFill>
                  <a:srgbClr val="002060"/>
                </a:solidFill>
                <a:latin typeface="Alexandria" pitchFamily="2" charset="-78"/>
                <a:cs typeface="Alexandria" pitchFamily="2" charset="-78"/>
              </a:rPr>
              <a:t>العميل، مما ينعكس بالإيجاب على اقناعه</a:t>
            </a:r>
            <a:endParaRPr lang="ar-SA" sz="1600" dirty="0">
              <a:solidFill>
                <a:srgbClr val="002060"/>
              </a:solidFill>
              <a:latin typeface="Alexandria" pitchFamily="2" charset="-78"/>
              <a:cs typeface="Alexandria" pitchFamily="2" charset="-78"/>
            </a:endParaRPr>
          </a:p>
        </p:txBody>
      </p:sp>
    </p:spTree>
    <p:extLst>
      <p:ext uri="{BB962C8B-B14F-4D97-AF65-F5344CB8AC3E}">
        <p14:creationId xmlns:p14="http://schemas.microsoft.com/office/powerpoint/2010/main" val="25153718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4075" y="4863891"/>
            <a:ext cx="2065307" cy="1600438"/>
          </a:xfrm>
          <a:prstGeom prst="rect">
            <a:avLst/>
          </a:prstGeom>
          <a:solidFill>
            <a:schemeClr val="bg1"/>
          </a:solidFill>
        </p:spPr>
        <p:txBody>
          <a:bodyPr wrap="square">
            <a:spAutoFit/>
          </a:bodyPr>
          <a:lstStyle/>
          <a:p>
            <a:r>
              <a:rPr lang="en-US" sz="1400" dirty="0">
                <a:latin typeface="Alexandria" pitchFamily="2" charset="-78"/>
                <a:cs typeface="Alexandria" pitchFamily="2" charset="-78"/>
              </a:rPr>
              <a:t>How processing fluency influences self-efficacy and </a:t>
            </a:r>
            <a:r>
              <a:rPr lang="en-US" sz="1400" dirty="0" smtClean="0">
                <a:latin typeface="Alexandria" pitchFamily="2" charset="-78"/>
                <a:cs typeface="Alexandria" pitchFamily="2" charset="-78"/>
              </a:rPr>
              <a:t>behavioral</a:t>
            </a:r>
          </a:p>
          <a:p>
            <a:r>
              <a:rPr lang="en-US" sz="1400" dirty="0" smtClean="0">
                <a:latin typeface="Alexandria" pitchFamily="2" charset="-78"/>
                <a:cs typeface="Alexandria" pitchFamily="2" charset="-78"/>
              </a:rPr>
              <a:t>Intention </a:t>
            </a:r>
            <a:r>
              <a:rPr lang="en-US" sz="1400" dirty="0">
                <a:latin typeface="Alexandria" pitchFamily="2" charset="-78"/>
                <a:cs typeface="Alexandria" pitchFamily="2" charset="-78"/>
              </a:rPr>
              <a:t>in Pro-social campaign Advertising.</a:t>
            </a:r>
            <a:endParaRPr lang="ar-SA" sz="1400" dirty="0">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2108192" y="1216381"/>
            <a:ext cx="443891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7"/>
            </a:pPr>
            <a:r>
              <a:rPr lang="ar-SA" dirty="0">
                <a:latin typeface="Alexandria" pitchFamily="2" charset="-78"/>
                <a:cs typeface="Alexandria" pitchFamily="2" charset="-78"/>
              </a:rPr>
              <a:t>طلاقة التحليل </a:t>
            </a:r>
            <a:r>
              <a:rPr lang="en-US" dirty="0">
                <a:latin typeface="Alexandria" pitchFamily="2" charset="-78"/>
                <a:cs typeface="Alexandria" pitchFamily="2" charset="-78"/>
              </a:rPr>
              <a:t>Processing Fluency</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7361" y="1778359"/>
            <a:ext cx="9193876" cy="457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1737361" y="1903812"/>
            <a:ext cx="9052559" cy="1569660"/>
          </a:xfrm>
          <a:prstGeom prst="rect">
            <a:avLst/>
          </a:prstGeom>
          <a:solidFill>
            <a:schemeClr val="accent4">
              <a:lumMod val="20000"/>
              <a:lumOff val="80000"/>
            </a:schemeClr>
          </a:solidFill>
        </p:spPr>
        <p:txBody>
          <a:bodyPr wrap="square">
            <a:spAutoFit/>
          </a:bodyPr>
          <a:lstStyle/>
          <a:p>
            <a:pPr algn="r" rtl="1">
              <a:lnSpc>
                <a:spcPct val="150000"/>
              </a:lnSpc>
            </a:pPr>
            <a:r>
              <a:rPr lang="ar-SA" sz="1600" dirty="0" smtClean="0">
                <a:latin typeface="Alexandria" pitchFamily="2" charset="-78"/>
                <a:cs typeface="Alexandria" pitchFamily="2" charset="-78"/>
              </a:rPr>
              <a:t>دراسة أُجريت في أمريكا: استهدفت الكشف عن </a:t>
            </a:r>
            <a:r>
              <a:rPr lang="ar-SA" sz="1600" dirty="0">
                <a:latin typeface="Alexandria" pitchFamily="2" charset="-78"/>
                <a:cs typeface="Alexandria" pitchFamily="2" charset="-78"/>
              </a:rPr>
              <a:t>تأثير </a:t>
            </a:r>
            <a:r>
              <a:rPr lang="ar-SA" sz="1600" dirty="0" smtClean="0">
                <a:latin typeface="Alexandria" pitchFamily="2" charset="-78"/>
                <a:cs typeface="Alexandria" pitchFamily="2" charset="-78"/>
              </a:rPr>
              <a:t>طلاقة المعالجة في الحملات الإعلانية على سلوك المستهلكين. وركز الباحثان على كشف العلاقة بين طلاقة التحليل واللون ( الأحمر و الأزرق)</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رسالة تعبر عن المكسب </a:t>
            </a:r>
            <a:r>
              <a:rPr lang="en-US" sz="1600" dirty="0" smtClean="0">
                <a:latin typeface="Alexandria" pitchFamily="2" charset="-78"/>
                <a:cs typeface="Alexandria" pitchFamily="2" charset="-78"/>
              </a:rPr>
              <a:t>Save</a:t>
            </a:r>
            <a:r>
              <a:rPr lang="ar-SA" sz="1600" dirty="0" smtClean="0">
                <a:latin typeface="Alexandria" pitchFamily="2" charset="-78"/>
                <a:cs typeface="Alexandria" pitchFamily="2" charset="-78"/>
              </a:rPr>
              <a:t>: عضو واحد ينقد 9 أشخاض. </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رسالة تعبر عن الخسارة </a:t>
            </a:r>
            <a:r>
              <a:rPr lang="en-US" sz="1600" dirty="0" smtClean="0">
                <a:latin typeface="Alexandria" pitchFamily="2" charset="-78"/>
                <a:cs typeface="Alexandria" pitchFamily="2" charset="-78"/>
              </a:rPr>
              <a:t>Stop</a:t>
            </a:r>
            <a:r>
              <a:rPr lang="ar-SA" sz="1600" dirty="0" smtClean="0">
                <a:latin typeface="Alexandria" pitchFamily="2" charset="-78"/>
                <a:cs typeface="Alexandria" pitchFamily="2" charset="-78"/>
              </a:rPr>
              <a:t>: شخص واحد يتبرع يوقف 9 حالات من الموت.</a:t>
            </a:r>
            <a:r>
              <a:rPr lang="ar-SA" sz="1600" dirty="0">
                <a:latin typeface="Alexandria" pitchFamily="2" charset="-78"/>
                <a:cs typeface="Alexandria" pitchFamily="2" charset="-78"/>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Rectangle 1"/>
          <p:cNvSpPr/>
          <p:nvPr/>
        </p:nvSpPr>
        <p:spPr>
          <a:xfrm>
            <a:off x="2021232" y="1908381"/>
            <a:ext cx="8768688" cy="1617751"/>
          </a:xfrm>
          <a:prstGeom prst="rect">
            <a:avLst/>
          </a:prstGeom>
        </p:spPr>
        <p:txBody>
          <a:bodyPr wrap="square">
            <a:spAutoFit/>
          </a:bodyPr>
          <a:lstStyle/>
          <a:p>
            <a:pPr algn="r" rtl="1">
              <a:lnSpc>
                <a:spcPct val="150000"/>
              </a:lnSpc>
            </a:pPr>
            <a:endParaRPr lang="ar-SA" sz="1700" dirty="0" smtClean="0">
              <a:latin typeface="Alexandria" pitchFamily="2" charset="-78"/>
              <a:cs typeface="Alexandria" pitchFamily="2" charset="-78"/>
            </a:endParaRPr>
          </a:p>
          <a:p>
            <a:pPr algn="r" rtl="1">
              <a:lnSpc>
                <a:spcPct val="150000"/>
              </a:lnSpc>
            </a:pPr>
            <a:endParaRPr lang="ar-SA" sz="1700" dirty="0">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
            </a:r>
            <a:br>
              <a:rPr lang="ar-SA" sz="1700" dirty="0">
                <a:latin typeface="Alexandria" pitchFamily="2" charset="-78"/>
                <a:cs typeface="Alexandria" pitchFamily="2" charset="-78"/>
              </a:rPr>
            </a:b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Picture 12"/>
          <p:cNvPicPr>
            <a:picLocks noChangeAspect="1"/>
          </p:cNvPicPr>
          <p:nvPr/>
        </p:nvPicPr>
        <p:blipFill>
          <a:blip r:embed="rId4"/>
          <a:stretch>
            <a:fillRect/>
          </a:stretch>
        </p:blipFill>
        <p:spPr>
          <a:xfrm>
            <a:off x="0" y="2762785"/>
            <a:ext cx="3460981" cy="2010383"/>
          </a:xfrm>
          <a:prstGeom prst="rect">
            <a:avLst/>
          </a:prstGeom>
        </p:spPr>
      </p:pic>
      <p:sp>
        <p:nvSpPr>
          <p:cNvPr id="18" name="Rectangle 17"/>
          <p:cNvSpPr/>
          <p:nvPr/>
        </p:nvSpPr>
        <p:spPr>
          <a:xfrm>
            <a:off x="3474719" y="3472755"/>
            <a:ext cx="7313517" cy="1200329"/>
          </a:xfrm>
          <a:prstGeom prst="rect">
            <a:avLst/>
          </a:prstGeom>
          <a:solidFill>
            <a:schemeClr val="accent2">
              <a:lumMod val="20000"/>
              <a:lumOff val="80000"/>
            </a:schemeClr>
          </a:solidFill>
        </p:spPr>
        <p:txBody>
          <a:bodyPr wrap="square">
            <a:spAutoFit/>
          </a:bodyPr>
          <a:lstStyle/>
          <a:p>
            <a:pPr algn="r" rtl="1">
              <a:lnSpc>
                <a:spcPct val="150000"/>
              </a:lnSpc>
            </a:pPr>
            <a:r>
              <a:rPr lang="ar-SA" sz="1600" dirty="0" smtClean="0">
                <a:solidFill>
                  <a:srgbClr val="FF0000"/>
                </a:solidFill>
                <a:latin typeface="Alexandria" pitchFamily="2" charset="-78"/>
                <a:cs typeface="Alexandria" pitchFamily="2" charset="-78"/>
              </a:rPr>
              <a:t>نتائج دراسة :</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رسالة تعبر عن المكسب </a:t>
            </a:r>
            <a:r>
              <a:rPr lang="en-US" sz="1600" dirty="0" smtClean="0">
                <a:latin typeface="Alexandria" pitchFamily="2" charset="-78"/>
                <a:cs typeface="Alexandria" pitchFamily="2" charset="-78"/>
              </a:rPr>
              <a:t>Save</a:t>
            </a:r>
            <a:r>
              <a:rPr lang="ar-SA" sz="1600" dirty="0" smtClean="0">
                <a:latin typeface="Alexandria" pitchFamily="2" charset="-78"/>
                <a:cs typeface="Alexandria" pitchFamily="2" charset="-78"/>
              </a:rPr>
              <a:t>: كان اللون الأزرق أفضل في طلاقة التحليل</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رسالة تعبر عن الخسارة </a:t>
            </a:r>
            <a:r>
              <a:rPr lang="en-US" sz="1600" dirty="0" smtClean="0">
                <a:latin typeface="Alexandria" pitchFamily="2" charset="-78"/>
                <a:cs typeface="Alexandria" pitchFamily="2" charset="-78"/>
              </a:rPr>
              <a:t>Stop</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كان اللون </a:t>
            </a:r>
            <a:r>
              <a:rPr lang="ar-SA" sz="1600" dirty="0" smtClean="0">
                <a:latin typeface="Alexandria" pitchFamily="2" charset="-78"/>
                <a:cs typeface="Alexandria" pitchFamily="2" charset="-78"/>
              </a:rPr>
              <a:t>الأحمر </a:t>
            </a:r>
            <a:r>
              <a:rPr lang="ar-SA" sz="1600" dirty="0">
                <a:latin typeface="Alexandria" pitchFamily="2" charset="-78"/>
                <a:cs typeface="Alexandria" pitchFamily="2" charset="-78"/>
              </a:rPr>
              <a:t>أفضل في طلاقة </a:t>
            </a:r>
            <a:r>
              <a:rPr lang="ar-SA" sz="1600" dirty="0" smtClean="0">
                <a:latin typeface="Alexandria" pitchFamily="2" charset="-78"/>
                <a:cs typeface="Alexandria" pitchFamily="2" charset="-78"/>
              </a:rPr>
              <a:t>التحليل</a:t>
            </a:r>
            <a:endParaRPr lang="ar-SA" sz="1600" dirty="0">
              <a:latin typeface="Alexandria" pitchFamily="2" charset="-78"/>
              <a:cs typeface="Alexandria" pitchFamily="2" charset="-78"/>
            </a:endParaRPr>
          </a:p>
        </p:txBody>
      </p:sp>
      <p:sp>
        <p:nvSpPr>
          <p:cNvPr id="4" name="Rectangle 3"/>
          <p:cNvSpPr/>
          <p:nvPr/>
        </p:nvSpPr>
        <p:spPr>
          <a:xfrm>
            <a:off x="1773936" y="4707251"/>
            <a:ext cx="9039671" cy="1569660"/>
          </a:xfrm>
          <a:prstGeom prst="rect">
            <a:avLst/>
          </a:prstGeom>
          <a:solidFill>
            <a:schemeClr val="accent4">
              <a:lumMod val="20000"/>
              <a:lumOff val="80000"/>
            </a:schemeClr>
          </a:solidFill>
        </p:spPr>
        <p:txBody>
          <a:bodyPr wrap="square">
            <a:spAutoFit/>
          </a:bodyPr>
          <a:lstStyle/>
          <a:p>
            <a:pPr algn="r" rtl="1">
              <a:lnSpc>
                <a:spcPct val="150000"/>
              </a:lnSpc>
            </a:pPr>
            <a:r>
              <a:rPr lang="ar-SA" sz="1600" dirty="0">
                <a:solidFill>
                  <a:srgbClr val="0070C0"/>
                </a:solidFill>
                <a:latin typeface="Alexandria" pitchFamily="2" charset="-78"/>
                <a:cs typeface="Alexandria" pitchFamily="2" charset="-78"/>
              </a:rPr>
              <a:t>التفسير: </a:t>
            </a:r>
            <a:r>
              <a:rPr lang="ar-SA" sz="1600" dirty="0">
                <a:latin typeface="Alexandria" pitchFamily="2" charset="-78"/>
                <a:cs typeface="Alexandria" pitchFamily="2" charset="-78"/>
              </a:rPr>
              <a:t>تكونت عند الناس عادة بأن الحكومة تستخدم اللون الأزرق في الأمور الحسنة، </a:t>
            </a:r>
            <a:r>
              <a:rPr lang="ar-SA" sz="1600" dirty="0" smtClean="0">
                <a:latin typeface="Alexandria" pitchFamily="2" charset="-78"/>
                <a:cs typeface="Alexandria" pitchFamily="2" charset="-78"/>
              </a:rPr>
              <a:t>بينما </a:t>
            </a:r>
            <a:r>
              <a:rPr lang="ar-SA" sz="1600" dirty="0">
                <a:latin typeface="Alexandria" pitchFamily="2" charset="-78"/>
                <a:cs typeface="Alexandria" pitchFamily="2" charset="-78"/>
              </a:rPr>
              <a:t>اللون الأحمر يستخدم في الحالات </a:t>
            </a:r>
            <a:r>
              <a:rPr lang="ar-SA" sz="1600" dirty="0" smtClean="0">
                <a:latin typeface="Alexandria" pitchFamily="2" charset="-78"/>
                <a:cs typeface="Alexandria" pitchFamily="2" charset="-78"/>
              </a:rPr>
              <a:t>التحذيرية، يحدث </a:t>
            </a:r>
            <a:r>
              <a:rPr lang="ar-SA" sz="1600" dirty="0">
                <a:latin typeface="Alexandria" pitchFamily="2" charset="-78"/>
                <a:cs typeface="Alexandria" pitchFamily="2" charset="-78"/>
              </a:rPr>
              <a:t>توافق بين الاللون </a:t>
            </a:r>
            <a:r>
              <a:rPr lang="ar-SA" sz="1600" dirty="0" smtClean="0">
                <a:latin typeface="Alexandria" pitchFamily="2" charset="-78"/>
                <a:cs typeface="Alexandria" pitchFamily="2" charset="-78"/>
              </a:rPr>
              <a:t>والمعنى. </a:t>
            </a:r>
            <a:r>
              <a:rPr lang="ar-SA" sz="1600" dirty="0">
                <a:latin typeface="Alexandria" pitchFamily="2" charset="-78"/>
                <a:cs typeface="Alexandria" pitchFamily="2" charset="-78"/>
              </a:rPr>
              <a:t>لذا عند استخدام الأزرق مع الرسالة التي تعبر عن الخسارة، </a:t>
            </a:r>
            <a:r>
              <a:rPr lang="ar-SA" sz="1600" dirty="0" smtClean="0">
                <a:latin typeface="Alexandria" pitchFamily="2" charset="-78"/>
                <a:cs typeface="Alexandria" pitchFamily="2" charset="-78"/>
              </a:rPr>
              <a:t> يحدث </a:t>
            </a:r>
            <a:r>
              <a:rPr lang="ar-SA" sz="1600" dirty="0">
                <a:latin typeface="Alexandria" pitchFamily="2" charset="-78"/>
                <a:cs typeface="Alexandria" pitchFamily="2" charset="-78"/>
              </a:rPr>
              <a:t>تضارب، وبالتالي يحدث صعوبة في الفهم ويتعطل نظام (1) ويتم العمل بنظام (2) في التحليل ويتجاهل اللون. بالمثل اللون الاحمر مع رسالة المكسب.</a:t>
            </a:r>
          </a:p>
        </p:txBody>
      </p:sp>
    </p:spTree>
    <p:extLst>
      <p:ext uri="{BB962C8B-B14F-4D97-AF65-F5344CB8AC3E}">
        <p14:creationId xmlns:p14="http://schemas.microsoft.com/office/powerpoint/2010/main" val="8781896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08192" y="1216381"/>
            <a:ext cx="4438912"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8"/>
            </a:pPr>
            <a:r>
              <a:rPr lang="ar-SA" dirty="0">
                <a:latin typeface="Alexandria" pitchFamily="2" charset="-78"/>
                <a:cs typeface="Alexandria" pitchFamily="2" charset="-78"/>
              </a:rPr>
              <a:t>الإدراك الحسي </a:t>
            </a:r>
            <a:r>
              <a:rPr lang="en-US" dirty="0">
                <a:latin typeface="Alexandria" pitchFamily="2" charset="-78"/>
                <a:cs typeface="Alexandria" pitchFamily="2" charset="-78"/>
              </a:rPr>
              <a:t>Sensory Perception</a:t>
            </a:r>
            <a:endParaRPr lang="ar-SA" dirty="0">
              <a:latin typeface="Alexandria" pitchFamily="2" charset="-78"/>
              <a:cs typeface="Alexandria" pitchFamily="2" charset="-78"/>
            </a:endParaRPr>
          </a:p>
        </p:txBody>
      </p:sp>
      <p:sp>
        <p:nvSpPr>
          <p:cNvPr id="15" name="Rectangle: Rounded Corners 22">
            <a:extLst>
              <a:ext uri="{FF2B5EF4-FFF2-40B4-BE49-F238E27FC236}">
                <a16:creationId xmlns:a16="http://schemas.microsoft.com/office/drawing/2014/main" id="{52297C4B-84D7-EDC8-F6F6-53F29890AA2A}"/>
              </a:ext>
            </a:extLst>
          </p:cNvPr>
          <p:cNvSpPr/>
          <p:nvPr/>
        </p:nvSpPr>
        <p:spPr>
          <a:xfrm>
            <a:off x="7398349" y="1668368"/>
            <a:ext cx="5470732" cy="46608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53034" y="1722514"/>
            <a:ext cx="10299380" cy="4642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685801" y="1942624"/>
            <a:ext cx="10319656" cy="4362733"/>
          </a:xfrm>
          <a:prstGeom prst="rect">
            <a:avLst/>
          </a:prstGeom>
          <a:noFill/>
        </p:spPr>
        <p:txBody>
          <a:bodyPr wrap="square">
            <a:spAutoFit/>
          </a:bodyPr>
          <a:lstStyle/>
          <a:p>
            <a:pPr algn="r" rtl="1">
              <a:lnSpc>
                <a:spcPct val="150000"/>
              </a:lnSpc>
            </a:pPr>
            <a:r>
              <a:rPr lang="ar-SA" sz="1700" dirty="0" smtClean="0">
                <a:latin typeface="Alexandria" pitchFamily="2" charset="-78"/>
                <a:cs typeface="Alexandria" pitchFamily="2" charset="-78"/>
              </a:rPr>
              <a:t>  الإدراك الحسي عبارة عن التسويق باستخدام الحواس الخمس: البصر والسمع واللمس والشم والتذوق،     ودمج هذه الحواس في الرسالة </a:t>
            </a:r>
            <a:r>
              <a:rPr lang="ar-SA" sz="1700" dirty="0">
                <a:latin typeface="Alexandria" pitchFamily="2" charset="-78"/>
                <a:cs typeface="Alexandria" pitchFamily="2" charset="-78"/>
              </a:rPr>
              <a:t>التسويقية. </a:t>
            </a:r>
            <a:r>
              <a:rPr lang="ar-SA" sz="1700" dirty="0" smtClean="0">
                <a:latin typeface="Alexandria" pitchFamily="2" charset="-78"/>
                <a:cs typeface="Alexandria" pitchFamily="2" charset="-78"/>
              </a:rPr>
              <a:t>ويلعب </a:t>
            </a:r>
            <a:r>
              <a:rPr lang="ar-SA" sz="1700" dirty="0">
                <a:latin typeface="Alexandria" pitchFamily="2" charset="-78"/>
                <a:cs typeface="Alexandria" pitchFamily="2" charset="-78"/>
              </a:rPr>
              <a:t>الإدراك الحسي دورًا حيويًا في تشكيل تجربة المستخدم والتأثير على سلوك </a:t>
            </a:r>
            <a:r>
              <a:rPr lang="ar-SA" sz="1700" dirty="0" smtClean="0">
                <a:latin typeface="Alexandria" pitchFamily="2" charset="-78"/>
                <a:cs typeface="Alexandria" pitchFamily="2" charset="-78"/>
              </a:rPr>
              <a:t>المستهلك وقرار الشراء.</a:t>
            </a:r>
            <a:endParaRPr lang="ar-SA" sz="1700" dirty="0">
              <a:latin typeface="Alexandria" pitchFamily="2" charset="-78"/>
              <a:cs typeface="Alexandria" pitchFamily="2" charset="-78"/>
            </a:endParaRPr>
          </a:p>
          <a:p>
            <a:pPr algn="r" rtl="1">
              <a:lnSpc>
                <a:spcPct val="150000"/>
              </a:lnSpc>
            </a:pPr>
            <a:r>
              <a:rPr lang="ar-SA" dirty="0" smtClean="0">
                <a:solidFill>
                  <a:srgbClr val="0070C0"/>
                </a:solidFill>
                <a:latin typeface="Alexandria" pitchFamily="2" charset="-78"/>
                <a:cs typeface="Alexandria" pitchFamily="2" charset="-78"/>
              </a:rPr>
              <a:t>قواعد </a:t>
            </a:r>
            <a:r>
              <a:rPr lang="ar-SA" dirty="0">
                <a:solidFill>
                  <a:srgbClr val="0070C0"/>
                </a:solidFill>
                <a:latin typeface="Alexandria" pitchFamily="2" charset="-78"/>
                <a:cs typeface="Alexandria" pitchFamily="2" charset="-78"/>
              </a:rPr>
              <a:t>ا</a:t>
            </a:r>
            <a:r>
              <a:rPr lang="ar-SA" dirty="0" smtClean="0">
                <a:solidFill>
                  <a:srgbClr val="0070C0"/>
                </a:solidFill>
                <a:latin typeface="Alexandria" pitchFamily="2" charset="-78"/>
                <a:cs typeface="Alexandria" pitchFamily="2" charset="-78"/>
              </a:rPr>
              <a:t>لتفاعل </a:t>
            </a:r>
            <a:r>
              <a:rPr lang="ar-SA" dirty="0">
                <a:solidFill>
                  <a:srgbClr val="0070C0"/>
                </a:solidFill>
                <a:latin typeface="Alexandria" pitchFamily="2" charset="-78"/>
                <a:cs typeface="Alexandria" pitchFamily="2" charset="-78"/>
              </a:rPr>
              <a:t>المشاعري </a:t>
            </a:r>
            <a:r>
              <a:rPr lang="ar-SA" dirty="0" smtClean="0">
                <a:solidFill>
                  <a:srgbClr val="0070C0"/>
                </a:solidFill>
                <a:latin typeface="Alexandria" pitchFamily="2" charset="-78"/>
                <a:cs typeface="Alexandria" pitchFamily="2" charset="-78"/>
              </a:rPr>
              <a:t>للمستهلك:</a:t>
            </a:r>
            <a:r>
              <a:rPr lang="en-US" dirty="0">
                <a:latin typeface="Alexandria" pitchFamily="2" charset="-78"/>
                <a:cs typeface="Alexandria" pitchFamily="2" charset="-78"/>
              </a:rPr>
              <a:t>Emotional </a:t>
            </a:r>
            <a:r>
              <a:rPr lang="en-US" dirty="0" smtClean="0">
                <a:latin typeface="Alexandria" pitchFamily="2" charset="-78"/>
                <a:cs typeface="Alexandria" pitchFamily="2" charset="-78"/>
              </a:rPr>
              <a:t>Response </a:t>
            </a:r>
            <a:endParaRPr lang="ar-SA" dirty="0" smtClean="0">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تتضمن </a:t>
            </a:r>
            <a:r>
              <a:rPr lang="ar-SA" sz="1700" dirty="0">
                <a:latin typeface="Alexandria" pitchFamily="2" charset="-78"/>
                <a:cs typeface="Alexandria" pitchFamily="2" charset="-78"/>
              </a:rPr>
              <a:t>قواعد التفاعل المشاعري ثلاثة عناصر رئيسية </a:t>
            </a:r>
            <a:r>
              <a:rPr lang="ar-SA" sz="1700" dirty="0" smtClean="0">
                <a:latin typeface="Alexandria" pitchFamily="2" charset="-78"/>
                <a:cs typeface="Alexandria" pitchFamily="2" charset="-78"/>
              </a:rPr>
              <a:t>هي: المتعة والإثارة والسيطرة أو التحكم.</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 </a:t>
            </a:r>
            <a:r>
              <a:rPr lang="ar-SA" sz="1700" dirty="0" smtClean="0">
                <a:solidFill>
                  <a:schemeClr val="accent2">
                    <a:lumMod val="75000"/>
                  </a:schemeClr>
                </a:solidFill>
                <a:latin typeface="Alexandria" pitchFamily="2" charset="-78"/>
                <a:cs typeface="Alexandria" pitchFamily="2" charset="-78"/>
              </a:rPr>
              <a:t>المتعة </a:t>
            </a:r>
            <a:r>
              <a:rPr lang="en-US" sz="1700" dirty="0" smtClean="0">
                <a:solidFill>
                  <a:schemeClr val="accent2">
                    <a:lumMod val="75000"/>
                  </a:schemeClr>
                </a:solidFill>
                <a:latin typeface="Alexandria" pitchFamily="2" charset="-78"/>
                <a:cs typeface="Alexandria" pitchFamily="2" charset="-78"/>
              </a:rPr>
              <a:t>Pleasure</a:t>
            </a:r>
            <a:r>
              <a:rPr lang="ar-SA" sz="1700" dirty="0" smtClean="0">
                <a:solidFill>
                  <a:schemeClr val="accent2">
                    <a:lumMod val="75000"/>
                  </a:schemeClr>
                </a:solidFill>
                <a:latin typeface="Alexandria" pitchFamily="2" charset="-78"/>
                <a:cs typeface="Alexandria" pitchFamily="2" charset="-78"/>
              </a:rPr>
              <a:t>: </a:t>
            </a:r>
            <a:r>
              <a:rPr lang="ar-SA" sz="1600" dirty="0" smtClean="0">
                <a:latin typeface="Alexandria" pitchFamily="2" charset="-78"/>
                <a:cs typeface="Alexandria" pitchFamily="2" charset="-78"/>
              </a:rPr>
              <a:t>تُشير إلى </a:t>
            </a:r>
            <a:r>
              <a:rPr lang="ar-SA" sz="1600" dirty="0">
                <a:latin typeface="Alexandria" pitchFamily="2" charset="-78"/>
                <a:cs typeface="Alexandria" pitchFamily="2" charset="-78"/>
              </a:rPr>
              <a:t>مدى إيجابية التجربة التي يشعر بها المستهلك عند التعامل مع منتج </a:t>
            </a:r>
            <a:r>
              <a:rPr lang="ar-SA" sz="1600" dirty="0" smtClean="0">
                <a:latin typeface="Alexandria" pitchFamily="2" charset="-78"/>
                <a:cs typeface="Alexandria" pitchFamily="2" charset="-78"/>
              </a:rPr>
              <a:t>ما. </a:t>
            </a:r>
            <a:r>
              <a:rPr lang="ar-SA" sz="1600" dirty="0">
                <a:latin typeface="Alexandria" pitchFamily="2" charset="-78"/>
                <a:cs typeface="Alexandria" pitchFamily="2" charset="-78"/>
              </a:rPr>
              <a:t>كلما كانت التجربة أكثر متعة، زادت احتمالية اتخاذ قرار الشراء.</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 </a:t>
            </a:r>
            <a:r>
              <a:rPr lang="ar-SA" sz="1700" dirty="0" smtClean="0">
                <a:solidFill>
                  <a:schemeClr val="accent2">
                    <a:lumMod val="75000"/>
                  </a:schemeClr>
                </a:solidFill>
                <a:latin typeface="Alexandria" pitchFamily="2" charset="-78"/>
                <a:cs typeface="Alexandria" pitchFamily="2" charset="-78"/>
              </a:rPr>
              <a:t>الإثارة </a:t>
            </a:r>
            <a:r>
              <a:rPr lang="en-US" sz="1700" dirty="0" smtClean="0">
                <a:solidFill>
                  <a:schemeClr val="accent2">
                    <a:lumMod val="75000"/>
                  </a:schemeClr>
                </a:solidFill>
                <a:latin typeface="Alexandria" pitchFamily="2" charset="-78"/>
                <a:cs typeface="Alexandria" pitchFamily="2" charset="-78"/>
              </a:rPr>
              <a:t>Arousal</a:t>
            </a:r>
            <a:r>
              <a:rPr lang="ar-SA" sz="1700" dirty="0" smtClean="0">
                <a:solidFill>
                  <a:schemeClr val="accent2">
                    <a:lumMod val="75000"/>
                  </a:schemeClr>
                </a:solidFill>
                <a:latin typeface="Alexandria" pitchFamily="2" charset="-78"/>
                <a:cs typeface="Alexandria" pitchFamily="2" charset="-78"/>
              </a:rPr>
              <a:t>: </a:t>
            </a:r>
            <a:r>
              <a:rPr lang="ar-SA" sz="1600" dirty="0" smtClean="0">
                <a:latin typeface="Alexandria" pitchFamily="2" charset="-78"/>
                <a:cs typeface="Alexandria" pitchFamily="2" charset="-78"/>
              </a:rPr>
              <a:t>تشير </a:t>
            </a:r>
            <a:r>
              <a:rPr lang="ar-SA" sz="1600" dirty="0">
                <a:latin typeface="Alexandria" pitchFamily="2" charset="-78"/>
                <a:cs typeface="Alexandria" pitchFamily="2" charset="-78"/>
              </a:rPr>
              <a:t>إلى مستوى النشاط أو التحفيز الذي يشعر به المستهلك نتيجة </a:t>
            </a:r>
            <a:r>
              <a:rPr lang="ar-SA" sz="1600" dirty="0" smtClean="0">
                <a:latin typeface="Alexandria" pitchFamily="2" charset="-78"/>
                <a:cs typeface="Alexandria" pitchFamily="2" charset="-78"/>
              </a:rPr>
              <a:t>تجربته </a:t>
            </a:r>
            <a:r>
              <a:rPr lang="ar-SA" sz="1600" dirty="0">
                <a:latin typeface="Alexandria" pitchFamily="2" charset="-78"/>
                <a:cs typeface="Alexandria" pitchFamily="2" charset="-78"/>
              </a:rPr>
              <a:t>مع منتج معين. يمكن أن تكون الإثارة إيجابية أو سلبية، ولكنها تؤثر بشكل كبير على مدى اهتمام المستهلك </a:t>
            </a:r>
            <a:r>
              <a:rPr lang="ar-SA" sz="1600" dirty="0" smtClean="0">
                <a:latin typeface="Alexandria" pitchFamily="2" charset="-78"/>
                <a:cs typeface="Alexandria" pitchFamily="2" charset="-78"/>
              </a:rPr>
              <a:t>بالمنتج.</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السيطرة </a:t>
            </a:r>
            <a:r>
              <a:rPr lang="en-US" sz="1700" dirty="0">
                <a:solidFill>
                  <a:schemeClr val="accent2">
                    <a:lumMod val="75000"/>
                  </a:schemeClr>
                </a:solidFill>
                <a:latin typeface="Alexandria" pitchFamily="2" charset="-78"/>
                <a:cs typeface="Alexandria" pitchFamily="2" charset="-78"/>
              </a:rPr>
              <a:t>Dominance</a:t>
            </a:r>
            <a:r>
              <a:rPr lang="ar-SA" sz="1700" dirty="0">
                <a:solidFill>
                  <a:schemeClr val="accent2">
                    <a:lumMod val="75000"/>
                  </a:schemeClr>
                </a:solidFill>
                <a:latin typeface="Alexandria" pitchFamily="2" charset="-78"/>
                <a:cs typeface="Alexandria" pitchFamily="2" charset="-78"/>
              </a:rPr>
              <a:t>: </a:t>
            </a:r>
            <a:r>
              <a:rPr lang="ar-SA" sz="1600" dirty="0">
                <a:latin typeface="Alexandria" pitchFamily="2" charset="-78"/>
                <a:cs typeface="Alexandria" pitchFamily="2" charset="-78"/>
              </a:rPr>
              <a:t>تُشير غلى شعور المستهلك بالقوة أو التحكم أثناء تجربته مع المنتج أو الخدمة. عندما يشعر المستهلك بأنه يمتلك السيطرة على تجربته، فإنه يكون أكثر عرضة للرضا والولاء للعلامة </a:t>
            </a:r>
            <a:r>
              <a:rPr lang="ar-SA" sz="1600" dirty="0" smtClean="0">
                <a:latin typeface="Alexandria" pitchFamily="2" charset="-78"/>
                <a:cs typeface="Alexandria" pitchFamily="2" charset="-78"/>
              </a:rPr>
              <a:t>التجارية.</a:t>
            </a:r>
            <a:endParaRPr lang="ar-SA"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Rectangle 1"/>
          <p:cNvSpPr/>
          <p:nvPr/>
        </p:nvSpPr>
        <p:spPr>
          <a:xfrm>
            <a:off x="2021232" y="1908381"/>
            <a:ext cx="8768688" cy="1617751"/>
          </a:xfrm>
          <a:prstGeom prst="rect">
            <a:avLst/>
          </a:prstGeom>
        </p:spPr>
        <p:txBody>
          <a:bodyPr wrap="square">
            <a:spAutoFit/>
          </a:bodyPr>
          <a:lstStyle/>
          <a:p>
            <a:pPr algn="r" rtl="1">
              <a:lnSpc>
                <a:spcPct val="150000"/>
              </a:lnSpc>
            </a:pPr>
            <a:endParaRPr lang="ar-SA" sz="1700" dirty="0" smtClean="0">
              <a:latin typeface="Alexandria" pitchFamily="2" charset="-78"/>
              <a:cs typeface="Alexandria" pitchFamily="2" charset="-78"/>
            </a:endParaRPr>
          </a:p>
          <a:p>
            <a:pPr algn="r" rtl="1">
              <a:lnSpc>
                <a:spcPct val="150000"/>
              </a:lnSpc>
            </a:pPr>
            <a:endParaRPr lang="ar-SA" sz="1700" dirty="0">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
            </a:r>
            <a:br>
              <a:rPr lang="ar-SA" sz="1700" dirty="0">
                <a:latin typeface="Alexandria" pitchFamily="2" charset="-78"/>
                <a:cs typeface="Alexandria" pitchFamily="2" charset="-78"/>
              </a:rPr>
            </a:b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Picture 2" descr="Image result for customer sense: how the 5 senses influence buying behavio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66998"/>
            <a:ext cx="1145702" cy="1556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01935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08192" y="1216381"/>
            <a:ext cx="4438912"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8"/>
            </a:pPr>
            <a:r>
              <a:rPr lang="ar-SA" dirty="0">
                <a:latin typeface="Alexandria" pitchFamily="2" charset="-78"/>
                <a:cs typeface="Alexandria" pitchFamily="2" charset="-78"/>
              </a:rPr>
              <a:t>الإدراك الحسي </a:t>
            </a:r>
            <a:r>
              <a:rPr lang="en-US" dirty="0">
                <a:latin typeface="Alexandria" pitchFamily="2" charset="-78"/>
                <a:cs typeface="Alexandria" pitchFamily="2" charset="-78"/>
              </a:rPr>
              <a:t>Sensory Perception</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53033" y="1760071"/>
            <a:ext cx="10527981" cy="457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1316736" y="2286073"/>
            <a:ext cx="9848515" cy="1592744"/>
          </a:xfrm>
          <a:prstGeom prst="rect">
            <a:avLst/>
          </a:prstGeom>
          <a:solidFill>
            <a:schemeClr val="accent2">
              <a:lumMod val="20000"/>
              <a:lumOff val="80000"/>
            </a:schemeClr>
          </a:solidFill>
        </p:spPr>
        <p:txBody>
          <a:bodyPr wrap="square">
            <a:spAutoFit/>
          </a:bodyPr>
          <a:lstStyle/>
          <a:p>
            <a:pPr marL="285750" indent="-285750" algn="r" rtl="1">
              <a:lnSpc>
                <a:spcPct val="150000"/>
              </a:lnSpc>
              <a:buFont typeface="Wingdings" panose="05000000000000000000" pitchFamily="2" charset="2"/>
              <a:buChar char="q"/>
            </a:pPr>
            <a:r>
              <a:rPr lang="ar-SA" sz="1600" dirty="0" smtClean="0">
                <a:latin typeface="Alexandria" pitchFamily="2" charset="-78"/>
                <a:cs typeface="Alexandria" pitchFamily="2" charset="-78"/>
              </a:rPr>
              <a:t>إعلان شركة </a:t>
            </a:r>
            <a:r>
              <a:rPr lang="en-US" sz="1700" dirty="0" smtClean="0">
                <a:solidFill>
                  <a:srgbClr val="ED7900"/>
                </a:solidFill>
                <a:latin typeface="Alexandria" pitchFamily="2" charset="-78"/>
                <a:cs typeface="Alexandria" pitchFamily="2" charset="-78"/>
              </a:rPr>
              <a:t>Dunkin’</a:t>
            </a:r>
            <a:r>
              <a:rPr lang="en-US" sz="1700" dirty="0" smtClean="0">
                <a:latin typeface="Alexandria" pitchFamily="2" charset="-78"/>
                <a:cs typeface="Alexandria" pitchFamily="2" charset="-78"/>
              </a:rPr>
              <a:t> </a:t>
            </a:r>
            <a:r>
              <a:rPr lang="en-US" sz="1700" dirty="0" smtClean="0">
                <a:solidFill>
                  <a:srgbClr val="EA368A"/>
                </a:solidFill>
                <a:latin typeface="Alexandria" pitchFamily="2" charset="-78"/>
                <a:cs typeface="Alexandria" pitchFamily="2" charset="-78"/>
              </a:rPr>
              <a:t>Donuts</a:t>
            </a: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في كوريا. تم تصميم هذا الإعلان للترويج للقهوة بجانب الدوناتس، حيث اعتمد على إنشاء ارتباط مشروط بين الإعلان بشكل عام ونغمة موسيقية مميزة، بالإضافة إلى ربطها برائحة القهوة</a:t>
            </a:r>
            <a:r>
              <a:rPr lang="ar-SA" sz="1600" dirty="0">
                <a:latin typeface="Alexandria" pitchFamily="2" charset="-78"/>
                <a:cs typeface="Alexandria" pitchFamily="2" charset="-78"/>
              </a:rPr>
              <a:t>.</a:t>
            </a:r>
            <a:r>
              <a:rPr lang="ar-SA" sz="1600" dirty="0" smtClean="0">
                <a:latin typeface="Alexandria" pitchFamily="2" charset="-78"/>
                <a:cs typeface="Alexandria" pitchFamily="2" charset="-78"/>
              </a:rPr>
              <a:t> وقد حقق هذا الإعلان استجابة شرطية، حيث أصبح الناس يتوجهون إلى المحطة التي يوجد بها متجر "</a:t>
            </a:r>
            <a:r>
              <a:rPr lang="ar-SA" sz="1600" dirty="0">
                <a:solidFill>
                  <a:srgbClr val="ED7900"/>
                </a:solidFill>
                <a:latin typeface="Alexandria" pitchFamily="2" charset="-78"/>
                <a:cs typeface="Alexandria" pitchFamily="2" charset="-78"/>
              </a:rPr>
              <a:t>دانكن</a:t>
            </a:r>
            <a:r>
              <a:rPr lang="ar-SA" sz="1600" dirty="0" smtClean="0">
                <a:latin typeface="Alexandria" pitchFamily="2" charset="-78"/>
                <a:cs typeface="Alexandria" pitchFamily="2" charset="-78"/>
              </a:rPr>
              <a:t> </a:t>
            </a:r>
            <a:r>
              <a:rPr lang="ar-SA" sz="1600" dirty="0">
                <a:solidFill>
                  <a:srgbClr val="EA368A"/>
                </a:solidFill>
                <a:latin typeface="Alexandria" pitchFamily="2" charset="-78"/>
                <a:cs typeface="Alexandria" pitchFamily="2" charset="-78"/>
              </a:rPr>
              <a:t>دوناتس</a:t>
            </a:r>
            <a:r>
              <a:rPr lang="ar-SA" sz="1600" dirty="0" smtClean="0">
                <a:latin typeface="Alexandria" pitchFamily="2" charset="-78"/>
                <a:cs typeface="Alexandria" pitchFamily="2" charset="-78"/>
              </a:rPr>
              <a:t>" لتناول القهوة.</a:t>
            </a:r>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Rectangle 1"/>
          <p:cNvSpPr/>
          <p:nvPr/>
        </p:nvSpPr>
        <p:spPr>
          <a:xfrm>
            <a:off x="2021232" y="1908381"/>
            <a:ext cx="8768688" cy="1617751"/>
          </a:xfrm>
          <a:prstGeom prst="rect">
            <a:avLst/>
          </a:prstGeom>
        </p:spPr>
        <p:txBody>
          <a:bodyPr wrap="square">
            <a:spAutoFit/>
          </a:bodyPr>
          <a:lstStyle/>
          <a:p>
            <a:pPr algn="r" rtl="1">
              <a:lnSpc>
                <a:spcPct val="150000"/>
              </a:lnSpc>
            </a:pPr>
            <a:endParaRPr lang="ar-SA" sz="1700" dirty="0" smtClean="0">
              <a:latin typeface="Alexandria" pitchFamily="2" charset="-78"/>
              <a:cs typeface="Alexandria" pitchFamily="2" charset="-78"/>
            </a:endParaRPr>
          </a:p>
          <a:p>
            <a:pPr algn="r" rtl="1">
              <a:lnSpc>
                <a:spcPct val="150000"/>
              </a:lnSpc>
            </a:pPr>
            <a:endParaRPr lang="ar-SA" sz="1700" dirty="0">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
            </a:r>
            <a:br>
              <a:rPr lang="ar-SA" sz="1700" dirty="0">
                <a:latin typeface="Alexandria" pitchFamily="2" charset="-78"/>
                <a:cs typeface="Alexandria" pitchFamily="2" charset="-78"/>
              </a:rPr>
            </a:b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098" name="Picture 2" descr="Image result for customer sense: how the 5 senses influence buying behavio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227147"/>
            <a:ext cx="1279883" cy="165167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a:off x="20679" y="6194319"/>
            <a:ext cx="5878286" cy="795096"/>
          </a:xfrm>
          <a:prstGeom prst="rect">
            <a:avLst/>
          </a:prstGeom>
        </p:spPr>
      </p:pic>
      <p:sp>
        <p:nvSpPr>
          <p:cNvPr id="10" name="Rectangle 9"/>
          <p:cNvSpPr/>
          <p:nvPr/>
        </p:nvSpPr>
        <p:spPr>
          <a:xfrm>
            <a:off x="853033" y="3878817"/>
            <a:ext cx="10312217" cy="1569660"/>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SA" sz="1600" dirty="0">
                <a:latin typeface="Alexandria" pitchFamily="2" charset="-78"/>
                <a:cs typeface="Alexandria" pitchFamily="2" charset="-78"/>
              </a:rPr>
              <a:t>أُجريت تجربة على مجموعة من الأطفال، حيث تم تقسيمهم إلى مجموعتين. المجموعة الأولى استخدمت أقلامًا لها </a:t>
            </a:r>
            <a:r>
              <a:rPr lang="ar-SA" sz="1600" dirty="0">
                <a:solidFill>
                  <a:srgbClr val="00B050"/>
                </a:solidFill>
                <a:latin typeface="Alexandria" pitchFamily="2" charset="-78"/>
                <a:cs typeface="Alexandria" pitchFamily="2" charset="-78"/>
              </a:rPr>
              <a:t>رائحة مميزة بشجر الشاي</a:t>
            </a:r>
            <a:r>
              <a:rPr lang="ar-SA" sz="1600" dirty="0">
                <a:latin typeface="Alexandria" pitchFamily="2" charset="-78"/>
                <a:cs typeface="Alexandria" pitchFamily="2" charset="-78"/>
              </a:rPr>
              <a:t>، بينما المجموعة الثانية استخدمت أقلامًا بدون رائحة. أظهرت النتائج أن نسبة المعلومات التي نسيتها المجموعة الثانية، التي استخدمت الأقلام بدون رائحة، كانت 73%. في المقابل، كان معدل النسيان للمعلومات لدى المجموعة الأولى، التي استخدمت الأقلام ذات الرائحة المميزة، بنسبة 8%.</a:t>
            </a:r>
          </a:p>
        </p:txBody>
      </p:sp>
      <p:sp>
        <p:nvSpPr>
          <p:cNvPr id="12" name="Rectangle 11"/>
          <p:cNvSpPr/>
          <p:nvPr/>
        </p:nvSpPr>
        <p:spPr>
          <a:xfrm>
            <a:off x="2472442" y="1775179"/>
            <a:ext cx="8692810" cy="440505"/>
          </a:xfrm>
          <a:prstGeom prst="rect">
            <a:avLst/>
          </a:prstGeom>
        </p:spPr>
        <p:txBody>
          <a:bodyPr wrap="square">
            <a:spAutoFit/>
          </a:bodyPr>
          <a:lstStyle/>
          <a:p>
            <a:pPr algn="r" rtl="1">
              <a:lnSpc>
                <a:spcPct val="150000"/>
              </a:lnSpc>
            </a:pPr>
            <a:r>
              <a:rPr lang="ar-SA" sz="1700" dirty="0">
                <a:latin typeface="Alexandria" pitchFamily="2" charset="-78"/>
                <a:cs typeface="Alexandria" pitchFamily="2" charset="-78"/>
              </a:rPr>
              <a:t>أشار كتاب " تأثير الحواس الخمس على سلوك المستهلك" إلى مجموعة من التجارب؛ منها:</a:t>
            </a:r>
          </a:p>
        </p:txBody>
      </p:sp>
      <p:sp>
        <p:nvSpPr>
          <p:cNvPr id="13" name="Rectangle 12"/>
          <p:cNvSpPr/>
          <p:nvPr/>
        </p:nvSpPr>
        <p:spPr>
          <a:xfrm>
            <a:off x="1316737" y="5367488"/>
            <a:ext cx="9848514" cy="789319"/>
          </a:xfrm>
          <a:prstGeom prst="rect">
            <a:avLst/>
          </a:prstGeom>
          <a:solidFill>
            <a:schemeClr val="accent4">
              <a:lumMod val="20000"/>
              <a:lumOff val="80000"/>
            </a:schemeClr>
          </a:solidFill>
        </p:spPr>
        <p:txBody>
          <a:bodyPr wrap="square">
            <a:spAutoFit/>
          </a:bodyPr>
          <a:lstStyle/>
          <a:p>
            <a:pPr marL="285750" indent="-285750" algn="r" rtl="1">
              <a:lnSpc>
                <a:spcPct val="150000"/>
              </a:lnSpc>
              <a:buFont typeface="Wingdings" panose="05000000000000000000" pitchFamily="2" charset="2"/>
              <a:buChar char="q"/>
            </a:pPr>
            <a:r>
              <a:rPr lang="ar-SA" sz="1600" dirty="0">
                <a:solidFill>
                  <a:srgbClr val="002060"/>
                </a:solidFill>
                <a:latin typeface="Alexandria" pitchFamily="2" charset="-78"/>
                <a:cs typeface="Alexandria" pitchFamily="2" charset="-78"/>
              </a:rPr>
              <a:t>إن استخدام الحواس الإدراكية يُساهم في تعزيز المشاعر الإيجابية تجاه المنتج، مما يؤدي إلى زيادة تذكر المستهلك له. لذا يعتبر اهتمام بالإدراك الحسي عنصرًا أساسيًا في التسويق النفسي. </a:t>
            </a:r>
          </a:p>
        </p:txBody>
      </p:sp>
    </p:spTree>
    <p:extLst>
      <p:ext uri="{BB962C8B-B14F-4D97-AF65-F5344CB8AC3E}">
        <p14:creationId xmlns:p14="http://schemas.microsoft.com/office/powerpoint/2010/main" val="41143912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08192" y="1216381"/>
            <a:ext cx="4438912"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8"/>
            </a:pPr>
            <a:r>
              <a:rPr lang="ar-SA" dirty="0">
                <a:latin typeface="Alexandria" pitchFamily="2" charset="-78"/>
                <a:cs typeface="Alexandria" pitchFamily="2" charset="-78"/>
              </a:rPr>
              <a:t>الإدراك الحسي </a:t>
            </a:r>
            <a:r>
              <a:rPr lang="en-US" dirty="0">
                <a:latin typeface="Alexandria" pitchFamily="2" charset="-78"/>
                <a:cs typeface="Alexandria" pitchFamily="2" charset="-78"/>
              </a:rPr>
              <a:t>Sensory Perception</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10562" y="1760070"/>
            <a:ext cx="8574409" cy="45958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Dunkin' Donuts Flavor Radio (2012 Cannes Lion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989556" y="1893637"/>
            <a:ext cx="8232130" cy="4095466"/>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098" name="Picture 2" descr="Image result for customer sense: how the 5 senses influence buying behavio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07" y="2757433"/>
            <a:ext cx="1780311" cy="2369738"/>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3808281" y="5955816"/>
            <a:ext cx="4330032" cy="400110"/>
          </a:xfrm>
          <a:prstGeom prst="rect">
            <a:avLst/>
          </a:prstGeom>
          <a:solidFill>
            <a:schemeClr val="accent4">
              <a:lumMod val="20000"/>
              <a:lumOff val="80000"/>
            </a:schemeClr>
          </a:solidFill>
        </p:spPr>
        <p:txBody>
          <a:bodyPr wrap="none">
            <a:spAutoFit/>
          </a:bodyPr>
          <a:lstStyle/>
          <a:p>
            <a:pPr algn="r" rtl="1"/>
            <a:r>
              <a:rPr lang="ar-SA" dirty="0">
                <a:latin typeface="Alexandria" pitchFamily="2" charset="-78"/>
                <a:cs typeface="Alexandria" pitchFamily="2" charset="-78"/>
              </a:rPr>
              <a:t>إعلان شركة </a:t>
            </a:r>
            <a:r>
              <a:rPr lang="en-US" sz="2000" dirty="0">
                <a:solidFill>
                  <a:srgbClr val="ED7900"/>
                </a:solidFill>
                <a:latin typeface="Alexandria" pitchFamily="2" charset="-78"/>
                <a:cs typeface="Alexandria" pitchFamily="2" charset="-78"/>
              </a:rPr>
              <a:t>Dunkin’</a:t>
            </a:r>
            <a:r>
              <a:rPr lang="en-US" sz="2000" dirty="0">
                <a:latin typeface="Alexandria" pitchFamily="2" charset="-78"/>
                <a:cs typeface="Alexandria" pitchFamily="2" charset="-78"/>
              </a:rPr>
              <a:t> </a:t>
            </a:r>
            <a:r>
              <a:rPr lang="en-US" sz="2000" dirty="0">
                <a:solidFill>
                  <a:srgbClr val="EA368A"/>
                </a:solidFill>
                <a:latin typeface="Alexandria" pitchFamily="2" charset="-78"/>
                <a:cs typeface="Alexandria" pitchFamily="2" charset="-78"/>
              </a:rPr>
              <a:t>Donuts</a:t>
            </a:r>
            <a:r>
              <a:rPr lang="ar-SA" sz="2000" dirty="0">
                <a:latin typeface="Alexandria" pitchFamily="2" charset="-78"/>
                <a:cs typeface="Alexandria" pitchFamily="2" charset="-78"/>
              </a:rPr>
              <a:t> </a:t>
            </a:r>
            <a:r>
              <a:rPr lang="ar-SA" dirty="0">
                <a:latin typeface="Alexandria" pitchFamily="2" charset="-78"/>
                <a:cs typeface="Alexandria" pitchFamily="2" charset="-78"/>
              </a:rPr>
              <a:t>في كوريا</a:t>
            </a:r>
            <a:endParaRPr lang="ar-SA" dirty="0"/>
          </a:p>
        </p:txBody>
      </p:sp>
    </p:spTree>
    <p:extLst>
      <p:ext uri="{BB962C8B-B14F-4D97-AF65-F5344CB8AC3E}">
        <p14:creationId xmlns:p14="http://schemas.microsoft.com/office/powerpoint/2010/main" val="15166815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8"/>
                                        </p:tgtEl>
                                      </p:cBhvr>
                                    </p:cmd>
                                  </p:childTnLst>
                                </p:cTn>
                              </p:par>
                            </p:childTnLst>
                          </p:cTn>
                        </p:par>
                      </p:childTnLst>
                    </p:cTn>
                  </p:par>
                </p:childTnLst>
              </p:cTn>
              <p:nextCondLst>
                <p:cond evt="onClick" delay="0">
                  <p:tgtEl>
                    <p:spTgt spid="18"/>
                  </p:tgtEl>
                </p:cond>
              </p:nextCondLst>
            </p:seq>
            <p:video>
              <p:cMediaNode vol="80000">
                <p:cTn id="7" fill="hold" display="0">
                  <p:stCondLst>
                    <p:cond delay="indefinite"/>
                  </p:stCondLst>
                </p:cTn>
                <p:tgtEl>
                  <p:spTgt spid="18"/>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021232" y="1250168"/>
            <a:ext cx="4438912"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9"/>
            </a:pPr>
            <a:r>
              <a:rPr lang="ar-SA" dirty="0">
                <a:latin typeface="Alexandria" pitchFamily="2" charset="-78"/>
                <a:cs typeface="Alexandria" pitchFamily="2" charset="-78"/>
              </a:rPr>
              <a:t>نظرية الجشطالت </a:t>
            </a:r>
            <a:r>
              <a:rPr lang="en-US" dirty="0">
                <a:latin typeface="Alexandria" pitchFamily="2" charset="-78"/>
                <a:cs typeface="Alexandria" pitchFamily="2" charset="-78"/>
              </a:rPr>
              <a:t>Gestalt Theory</a:t>
            </a:r>
            <a:endParaRPr lang="ar-SA" dirty="0">
              <a:latin typeface="Alexandria" pitchFamily="2" charset="-78"/>
              <a:cs typeface="Alexandria" pitchFamily="2" charset="-78"/>
            </a:endParaRPr>
          </a:p>
        </p:txBody>
      </p:sp>
      <p:sp>
        <p:nvSpPr>
          <p:cNvPr id="15" name="Rectangle: Rounded Corners 22">
            <a:extLst>
              <a:ext uri="{FF2B5EF4-FFF2-40B4-BE49-F238E27FC236}">
                <a16:creationId xmlns:a16="http://schemas.microsoft.com/office/drawing/2014/main" id="{52297C4B-84D7-EDC8-F6F6-53F29890AA2A}"/>
              </a:ext>
            </a:extLst>
          </p:cNvPr>
          <p:cNvSpPr/>
          <p:nvPr/>
        </p:nvSpPr>
        <p:spPr>
          <a:xfrm>
            <a:off x="7398349" y="1198681"/>
            <a:ext cx="5470732" cy="49143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269669" y="1745177"/>
            <a:ext cx="9323614" cy="4367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3748245" y="1844075"/>
            <a:ext cx="7848917" cy="1685077"/>
          </a:xfrm>
          <a:prstGeom prst="rect">
            <a:avLst/>
          </a:prstGeom>
          <a:noFill/>
        </p:spPr>
        <p:txBody>
          <a:bodyPr wrap="square">
            <a:spAutoFit/>
          </a:bodyPr>
          <a:lstStyle/>
          <a:p>
            <a:pPr algn="r" rtl="1">
              <a:lnSpc>
                <a:spcPct val="150000"/>
              </a:lnSpc>
            </a:pPr>
            <a:r>
              <a:rPr lang="ar-SA" sz="1700" dirty="0" smtClean="0">
                <a:latin typeface="Alexandria" pitchFamily="2" charset="-78"/>
                <a:cs typeface="Alexandria" pitchFamily="2" charset="-78"/>
              </a:rPr>
              <a:t>    تعتبر نظرية الجشطالت من النظريات الأساسية في التصميم </a:t>
            </a:r>
            <a:r>
              <a:rPr lang="ar-SA" sz="1700" dirty="0">
                <a:latin typeface="Alexandria" pitchFamily="2" charset="-78"/>
                <a:cs typeface="Alexandria" pitchFamily="2" charset="-78"/>
              </a:rPr>
              <a:t>والإدراك </a:t>
            </a:r>
            <a:r>
              <a:rPr lang="ar-SA" sz="1700" dirty="0" smtClean="0">
                <a:latin typeface="Alexandria" pitchFamily="2" charset="-78"/>
                <a:cs typeface="Alexandria" pitchFamily="2" charset="-78"/>
              </a:rPr>
              <a:t>البصري. </a:t>
            </a:r>
            <a:r>
              <a:rPr lang="ar-SA" sz="1700" dirty="0">
                <a:latin typeface="Alexandria" pitchFamily="2" charset="-78"/>
                <a:cs typeface="Alexandria" pitchFamily="2" charset="-78"/>
              </a:rPr>
              <a:t>و</a:t>
            </a:r>
            <a:r>
              <a:rPr lang="ar-SA" sz="1700" dirty="0" smtClean="0">
                <a:latin typeface="Alexandria" pitchFamily="2" charset="-78"/>
                <a:cs typeface="Alexandria" pitchFamily="2" charset="-78"/>
              </a:rPr>
              <a:t>تركز </a:t>
            </a:r>
            <a:r>
              <a:rPr lang="ar-SA" sz="1700" dirty="0">
                <a:latin typeface="Alexandria" pitchFamily="2" charset="-78"/>
                <a:cs typeface="Alexandria" pitchFamily="2" charset="-78"/>
              </a:rPr>
              <a:t>على </a:t>
            </a:r>
            <a:r>
              <a:rPr lang="ar-SA" sz="1700" dirty="0" smtClean="0">
                <a:latin typeface="Alexandria" pitchFamily="2" charset="-78"/>
                <a:cs typeface="Alexandria" pitchFamily="2" charset="-78"/>
              </a:rPr>
              <a:t>كيفية </a:t>
            </a:r>
            <a:r>
              <a:rPr lang="ar-SA" sz="1700" dirty="0">
                <a:latin typeface="Alexandria" pitchFamily="2" charset="-78"/>
                <a:cs typeface="Alexandria" pitchFamily="2" charset="-78"/>
              </a:rPr>
              <a:t>إدراك العقل البشري للصور والأشكال</a:t>
            </a:r>
            <a:r>
              <a:rPr lang="ar-SA" sz="1700" dirty="0" smtClean="0">
                <a:latin typeface="Alexandria" pitchFamily="2" charset="-78"/>
                <a:cs typeface="Alexandria" pitchFamily="2" charset="-78"/>
              </a:rPr>
              <a:t>. وتفترض </a:t>
            </a:r>
            <a:r>
              <a:rPr lang="ar-SA" sz="1700" dirty="0">
                <a:latin typeface="Alexandria" pitchFamily="2" charset="-78"/>
                <a:cs typeface="Alexandria" pitchFamily="2" charset="-78"/>
              </a:rPr>
              <a:t>أن </a:t>
            </a:r>
            <a:r>
              <a:rPr lang="ar-SA" sz="1700" dirty="0" smtClean="0">
                <a:latin typeface="Alexandria" pitchFamily="2" charset="-78"/>
                <a:cs typeface="Alexandria" pitchFamily="2" charset="-78"/>
              </a:rPr>
              <a:t>الكل أكبر </a:t>
            </a:r>
            <a:r>
              <a:rPr lang="ar-SA" sz="1700" dirty="0">
                <a:latin typeface="Alexandria" pitchFamily="2" charset="-78"/>
                <a:cs typeface="Alexandria" pitchFamily="2" charset="-78"/>
              </a:rPr>
              <a:t>من مجموع أجزائه. تساعد في فهم كيفية تنظيم المعلومات الحسية وكيفية </a:t>
            </a:r>
            <a:r>
              <a:rPr lang="ar-SA" sz="1700" dirty="0" smtClean="0">
                <a:latin typeface="Alexandria" pitchFamily="2" charset="-78"/>
                <a:cs typeface="Alexandria" pitchFamily="2" charset="-78"/>
              </a:rPr>
              <a:t>تفسيرها.</a:t>
            </a:r>
          </a:p>
          <a:p>
            <a:pPr algn="r" rtl="1">
              <a:lnSpc>
                <a:spcPct val="150000"/>
              </a:lnSpc>
            </a:pPr>
            <a:r>
              <a:rPr lang="ar-SA" dirty="0" smtClean="0">
                <a:solidFill>
                  <a:srgbClr val="0070C0"/>
                </a:solidFill>
                <a:latin typeface="Alexandria" pitchFamily="2" charset="-78"/>
                <a:cs typeface="Alexandria" pitchFamily="2" charset="-78"/>
              </a:rPr>
              <a:t>المبادئ الأساسية لنظرية الجشطالت: </a:t>
            </a:r>
            <a:r>
              <a:rPr lang="ar-SA" sz="1700" dirty="0" smtClean="0">
                <a:latin typeface="Alexandria" pitchFamily="2" charset="-78"/>
                <a:cs typeface="Alexandria" pitchFamily="2" charset="-78"/>
              </a:rPr>
              <a:t>التي تؤثر في تفسيرنا للصور، تتمثل في: </a:t>
            </a:r>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Picture 11"/>
          <p:cNvPicPr>
            <a:picLocks noChangeAspect="1"/>
          </p:cNvPicPr>
          <p:nvPr/>
        </p:nvPicPr>
        <p:blipFill>
          <a:blip r:embed="rId5"/>
          <a:stretch>
            <a:fillRect/>
          </a:stretch>
        </p:blipFill>
        <p:spPr>
          <a:xfrm>
            <a:off x="-16329" y="2081905"/>
            <a:ext cx="3764574" cy="1428521"/>
          </a:xfrm>
          <a:prstGeom prst="rect">
            <a:avLst/>
          </a:prstGeom>
        </p:spPr>
      </p:pic>
      <p:pic>
        <p:nvPicPr>
          <p:cNvPr id="13" name="Picture 12"/>
          <p:cNvPicPr>
            <a:picLocks noChangeAspect="1"/>
          </p:cNvPicPr>
          <p:nvPr/>
        </p:nvPicPr>
        <p:blipFill>
          <a:blip r:embed="rId6"/>
          <a:stretch>
            <a:fillRect/>
          </a:stretch>
        </p:blipFill>
        <p:spPr>
          <a:xfrm>
            <a:off x="2314273" y="3603755"/>
            <a:ext cx="1632672" cy="1249630"/>
          </a:xfrm>
          <a:prstGeom prst="rect">
            <a:avLst/>
          </a:prstGeom>
        </p:spPr>
      </p:pic>
      <p:pic>
        <p:nvPicPr>
          <p:cNvPr id="20" name="Picture 19"/>
          <p:cNvPicPr>
            <a:picLocks noChangeAspect="1"/>
          </p:cNvPicPr>
          <p:nvPr/>
        </p:nvPicPr>
        <p:blipFill>
          <a:blip r:embed="rId7"/>
          <a:stretch>
            <a:fillRect/>
          </a:stretch>
        </p:blipFill>
        <p:spPr>
          <a:xfrm>
            <a:off x="-27967" y="3700319"/>
            <a:ext cx="2273819" cy="1075011"/>
          </a:xfrm>
          <a:prstGeom prst="rect">
            <a:avLst/>
          </a:prstGeom>
        </p:spPr>
      </p:pic>
      <p:sp>
        <p:nvSpPr>
          <p:cNvPr id="21" name="Rectangle 20"/>
          <p:cNvSpPr/>
          <p:nvPr/>
        </p:nvSpPr>
        <p:spPr>
          <a:xfrm>
            <a:off x="1887" y="4008515"/>
            <a:ext cx="1031051" cy="261610"/>
          </a:xfrm>
          <a:prstGeom prst="rect">
            <a:avLst/>
          </a:prstGeom>
        </p:spPr>
        <p:txBody>
          <a:bodyPr wrap="none">
            <a:spAutoFit/>
          </a:bodyPr>
          <a:lstStyle/>
          <a:p>
            <a:r>
              <a:rPr lang="ar-SA" sz="1100" dirty="0" smtClean="0">
                <a:latin typeface="Alexandria" pitchFamily="2" charset="-78"/>
                <a:cs typeface="Alexandria" pitchFamily="2" charset="-78"/>
              </a:rPr>
              <a:t>شكل ابتسامة</a:t>
            </a:r>
            <a:endParaRPr lang="ar-SA" sz="1100" dirty="0"/>
          </a:p>
        </p:txBody>
      </p:sp>
      <p:sp>
        <p:nvSpPr>
          <p:cNvPr id="28" name="Rectangle 27"/>
          <p:cNvSpPr/>
          <p:nvPr/>
        </p:nvSpPr>
        <p:spPr>
          <a:xfrm>
            <a:off x="3998109" y="3628050"/>
            <a:ext cx="7475238" cy="1225335"/>
          </a:xfrm>
          <a:prstGeom prst="rect">
            <a:avLst/>
          </a:prstGeom>
          <a:solidFill>
            <a:schemeClr val="accent2">
              <a:lumMod val="20000"/>
              <a:lumOff val="80000"/>
            </a:schemeClr>
          </a:solidFill>
        </p:spPr>
        <p:txBody>
          <a:bodyPr wrap="square">
            <a:spAutoFit/>
          </a:bodyPr>
          <a:lstStyle/>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مبدأ التشابه </a:t>
            </a:r>
            <a:r>
              <a:rPr lang="en-US" sz="1700" dirty="0">
                <a:solidFill>
                  <a:schemeClr val="accent2">
                    <a:lumMod val="75000"/>
                  </a:schemeClr>
                </a:solidFill>
                <a:latin typeface="Alexandria" pitchFamily="2" charset="-78"/>
                <a:cs typeface="Alexandria" pitchFamily="2" charset="-78"/>
              </a:rPr>
              <a:t>Similarity</a:t>
            </a:r>
            <a:r>
              <a:rPr lang="ar-SA" sz="1700" dirty="0">
                <a:solidFill>
                  <a:schemeClr val="accent2">
                    <a:lumMod val="75000"/>
                  </a:schemeClr>
                </a:solidFill>
                <a:latin typeface="Alexandria" pitchFamily="2" charset="-78"/>
                <a:cs typeface="Alexandria" pitchFamily="2" charset="-78"/>
              </a:rPr>
              <a:t>:</a:t>
            </a:r>
            <a:r>
              <a:rPr lang="ar-SA" sz="1700" dirty="0">
                <a:latin typeface="Alexandria" pitchFamily="2" charset="-78"/>
                <a:cs typeface="Alexandria" pitchFamily="2" charset="-78"/>
              </a:rPr>
              <a:t> ينص على أن العناصر المتشابهة في الشكل أو اللون أو الحجم تُعتبر جزءًا من مجموعة واحدة، أي مرتبطة مع بعضها؛ مما يُسهل عملية الإدراك والفهم</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9" name="Rectangle 18"/>
          <p:cNvSpPr/>
          <p:nvPr/>
        </p:nvSpPr>
        <p:spPr>
          <a:xfrm>
            <a:off x="1844476" y="4452294"/>
            <a:ext cx="806631" cy="369332"/>
          </a:xfrm>
          <a:prstGeom prst="rect">
            <a:avLst/>
          </a:prstGeom>
          <a:solidFill>
            <a:schemeClr val="accent2">
              <a:lumMod val="20000"/>
              <a:lumOff val="80000"/>
            </a:schemeClr>
          </a:solidFill>
        </p:spPr>
        <p:txBody>
          <a:bodyPr wrap="none">
            <a:spAutoFit/>
          </a:bodyPr>
          <a:lstStyle/>
          <a:p>
            <a:r>
              <a:rPr lang="ar-SA" sz="1400" dirty="0" smtClean="0">
                <a:latin typeface="Alexandria" pitchFamily="2" charset="-78"/>
                <a:cs typeface="Alexandria" pitchFamily="2" charset="-78"/>
              </a:rPr>
              <a:t>التشابه</a:t>
            </a:r>
            <a:r>
              <a:rPr lang="ar-SA" dirty="0" smtClean="0">
                <a:solidFill>
                  <a:schemeClr val="accent2">
                    <a:lumMod val="75000"/>
                  </a:schemeClr>
                </a:solidFill>
                <a:latin typeface="Alexandria" pitchFamily="2" charset="-78"/>
                <a:cs typeface="Alexandria" pitchFamily="2" charset="-78"/>
              </a:rPr>
              <a:t> </a:t>
            </a:r>
            <a:endParaRPr lang="ar-SA" dirty="0"/>
          </a:p>
        </p:txBody>
      </p:sp>
      <p:sp>
        <p:nvSpPr>
          <p:cNvPr id="29" name="Rectangle 28"/>
          <p:cNvSpPr/>
          <p:nvPr/>
        </p:nvSpPr>
        <p:spPr>
          <a:xfrm>
            <a:off x="3998109" y="4908396"/>
            <a:ext cx="7475238" cy="832920"/>
          </a:xfrm>
          <a:prstGeom prst="rect">
            <a:avLst/>
          </a:prstGeom>
          <a:solidFill>
            <a:schemeClr val="accent4">
              <a:lumMod val="20000"/>
              <a:lumOff val="80000"/>
            </a:schemeClr>
          </a:solidFill>
        </p:spPr>
        <p:txBody>
          <a:bodyPr wrap="square">
            <a:spAutoFit/>
          </a:bodyPr>
          <a:lstStyle/>
          <a:p>
            <a:pPr marL="342900" indent="-342900" algn="r" rtl="1">
              <a:lnSpc>
                <a:spcPct val="150000"/>
              </a:lnSpc>
              <a:buFont typeface="+mj-lt"/>
              <a:buAutoNum type="arabicPeriod" startAt="2"/>
            </a:pPr>
            <a:r>
              <a:rPr lang="ar-SA" sz="1700" dirty="0">
                <a:solidFill>
                  <a:schemeClr val="accent2">
                    <a:lumMod val="75000"/>
                  </a:schemeClr>
                </a:solidFill>
                <a:latin typeface="Alexandria" pitchFamily="2" charset="-78"/>
                <a:cs typeface="Alexandria" pitchFamily="2" charset="-78"/>
              </a:rPr>
              <a:t>مبدأ الاستمرارية </a:t>
            </a:r>
            <a:r>
              <a:rPr lang="en-US" sz="1700" dirty="0">
                <a:solidFill>
                  <a:schemeClr val="accent2">
                    <a:lumMod val="75000"/>
                  </a:schemeClr>
                </a:solidFill>
                <a:latin typeface="Alexandria" pitchFamily="2" charset="-78"/>
                <a:cs typeface="Alexandria" pitchFamily="2" charset="-78"/>
              </a:rPr>
              <a:t>Continuation</a:t>
            </a:r>
            <a:r>
              <a:rPr lang="ar-SA" sz="1700" dirty="0">
                <a:solidFill>
                  <a:schemeClr val="accent2">
                    <a:lumMod val="75000"/>
                  </a:schemeClr>
                </a:solidFill>
                <a:latin typeface="Alexandria" pitchFamily="2" charset="-78"/>
                <a:cs typeface="Alexandria" pitchFamily="2" charset="-78"/>
              </a:rPr>
              <a:t>:</a:t>
            </a:r>
            <a:r>
              <a:rPr lang="ar-SA" sz="1700" dirty="0">
                <a:latin typeface="Alexandria" pitchFamily="2" charset="-78"/>
                <a:cs typeface="Alexandria" pitchFamily="2" charset="-78"/>
              </a:rPr>
              <a:t> يشير إلى أن العقل البشري يفضل رؤية الخطوط والأشكال بشكل مستمر، مما يسهل تتبعها وفهم العلاقات بينها. </a:t>
            </a:r>
          </a:p>
        </p:txBody>
      </p:sp>
      <p:pic>
        <p:nvPicPr>
          <p:cNvPr id="31" name="Picture 30"/>
          <p:cNvPicPr>
            <a:picLocks noChangeAspect="1"/>
          </p:cNvPicPr>
          <p:nvPr/>
        </p:nvPicPr>
        <p:blipFill>
          <a:blip r:embed="rId8"/>
          <a:stretch>
            <a:fillRect/>
          </a:stretch>
        </p:blipFill>
        <p:spPr>
          <a:xfrm>
            <a:off x="-13040" y="4886866"/>
            <a:ext cx="2243964" cy="1892777"/>
          </a:xfrm>
          <a:prstGeom prst="rect">
            <a:avLst/>
          </a:prstGeom>
        </p:spPr>
      </p:pic>
      <p:graphicFrame>
        <p:nvGraphicFramePr>
          <p:cNvPr id="22" name="Object 21"/>
          <p:cNvGraphicFramePr>
            <a:graphicFrameLocks noChangeAspect="1"/>
          </p:cNvGraphicFramePr>
          <p:nvPr>
            <p:extLst>
              <p:ext uri="{D42A27DB-BD31-4B8C-83A1-F6EECF244321}">
                <p14:modId xmlns:p14="http://schemas.microsoft.com/office/powerpoint/2010/main" val="2868305181"/>
              </p:ext>
            </p:extLst>
          </p:nvPr>
        </p:nvGraphicFramePr>
        <p:xfrm>
          <a:off x="2301137" y="4940514"/>
          <a:ext cx="1773322" cy="1172499"/>
        </p:xfrm>
        <a:graphic>
          <a:graphicData uri="http://schemas.openxmlformats.org/presentationml/2006/ole">
            <mc:AlternateContent xmlns:mc="http://schemas.openxmlformats.org/markup-compatibility/2006">
              <mc:Choice xmlns:v="urn:schemas-microsoft-com:vml" Requires="v">
                <p:oleObj spid="_x0000_s7250" name="Bitmap Image" r:id="rId9" imgW="3457440" imgH="1324080" progId="Paint.Picture">
                  <p:embed/>
                </p:oleObj>
              </mc:Choice>
              <mc:Fallback>
                <p:oleObj name="Bitmap Image" r:id="rId9" imgW="3457440" imgH="1324080" progId="Paint.Picture">
                  <p:embed/>
                  <p:pic>
                    <p:nvPicPr>
                      <p:cNvPr id="0" name=""/>
                      <p:cNvPicPr/>
                      <p:nvPr/>
                    </p:nvPicPr>
                    <p:blipFill>
                      <a:blip r:embed="rId10"/>
                      <a:stretch>
                        <a:fillRect/>
                      </a:stretch>
                    </p:blipFill>
                    <p:spPr>
                      <a:xfrm>
                        <a:off x="2301137" y="4940514"/>
                        <a:ext cx="1773322" cy="1172499"/>
                      </a:xfrm>
                      <a:prstGeom prst="rect">
                        <a:avLst/>
                      </a:prstGeom>
                    </p:spPr>
                  </p:pic>
                </p:oleObj>
              </mc:Fallback>
            </mc:AlternateContent>
          </a:graphicData>
        </a:graphic>
      </p:graphicFrame>
      <p:sp>
        <p:nvSpPr>
          <p:cNvPr id="24" name="Rectangle 23"/>
          <p:cNvSpPr/>
          <p:nvPr/>
        </p:nvSpPr>
        <p:spPr>
          <a:xfrm>
            <a:off x="1938759" y="6021245"/>
            <a:ext cx="930063" cy="369332"/>
          </a:xfrm>
          <a:prstGeom prst="rect">
            <a:avLst/>
          </a:prstGeom>
          <a:solidFill>
            <a:schemeClr val="accent4">
              <a:lumMod val="20000"/>
              <a:lumOff val="80000"/>
            </a:schemeClr>
          </a:solidFill>
        </p:spPr>
        <p:txBody>
          <a:bodyPr wrap="none">
            <a:spAutoFit/>
          </a:bodyPr>
          <a:lstStyle/>
          <a:p>
            <a:r>
              <a:rPr lang="ar-SA" sz="1100" dirty="0" smtClean="0">
                <a:latin typeface="Alexandria" pitchFamily="2" charset="-78"/>
                <a:cs typeface="Alexandria" pitchFamily="2" charset="-78"/>
              </a:rPr>
              <a:t>الاستمرارية</a:t>
            </a:r>
            <a:r>
              <a:rPr lang="ar-SA" dirty="0" smtClean="0">
                <a:solidFill>
                  <a:schemeClr val="accent2">
                    <a:lumMod val="75000"/>
                  </a:schemeClr>
                </a:solidFill>
                <a:latin typeface="Alexandria" pitchFamily="2" charset="-78"/>
                <a:cs typeface="Alexandria" pitchFamily="2" charset="-78"/>
              </a:rPr>
              <a:t> </a:t>
            </a:r>
            <a:endParaRPr lang="ar-SA" dirty="0"/>
          </a:p>
        </p:txBody>
      </p:sp>
    </p:spTree>
    <p:extLst>
      <p:ext uri="{BB962C8B-B14F-4D97-AF65-F5344CB8AC3E}">
        <p14:creationId xmlns:p14="http://schemas.microsoft.com/office/powerpoint/2010/main" val="39424059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021232" y="1250168"/>
            <a:ext cx="4438912"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9"/>
            </a:pPr>
            <a:r>
              <a:rPr lang="ar-SA" dirty="0">
                <a:latin typeface="Alexandria" pitchFamily="2" charset="-78"/>
                <a:cs typeface="Alexandria" pitchFamily="2" charset="-78"/>
              </a:rPr>
              <a:t>نظرية الجشطالت </a:t>
            </a:r>
            <a:r>
              <a:rPr lang="en-US" dirty="0">
                <a:latin typeface="Alexandria" pitchFamily="2" charset="-78"/>
                <a:cs typeface="Alexandria" pitchFamily="2" charset="-78"/>
              </a:rPr>
              <a:t>Gestalt Theory</a:t>
            </a:r>
            <a:endParaRPr lang="ar-SA" dirty="0">
              <a:latin typeface="Alexandria" pitchFamily="2" charset="-78"/>
              <a:cs typeface="Alexandria" pitchFamily="2" charset="-78"/>
            </a:endParaRPr>
          </a:p>
        </p:txBody>
      </p:sp>
      <p:sp>
        <p:nvSpPr>
          <p:cNvPr id="15" name="Rectangle: Rounded Corners 22">
            <a:extLst>
              <a:ext uri="{FF2B5EF4-FFF2-40B4-BE49-F238E27FC236}">
                <a16:creationId xmlns:a16="http://schemas.microsoft.com/office/drawing/2014/main" id="{52297C4B-84D7-EDC8-F6F6-53F29890AA2A}"/>
              </a:ext>
            </a:extLst>
          </p:cNvPr>
          <p:cNvSpPr/>
          <p:nvPr/>
        </p:nvSpPr>
        <p:spPr>
          <a:xfrm>
            <a:off x="7398349" y="1198681"/>
            <a:ext cx="5470732" cy="49143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269670" y="1745177"/>
            <a:ext cx="8441874" cy="4367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1869452" y="1947841"/>
            <a:ext cx="8684895" cy="507831"/>
          </a:xfrm>
          <a:prstGeom prst="rect">
            <a:avLst/>
          </a:prstGeom>
          <a:noFill/>
        </p:spPr>
        <p:txBody>
          <a:bodyPr wrap="square">
            <a:spAutoFit/>
          </a:bodyPr>
          <a:lstStyle/>
          <a:p>
            <a:pPr algn="r" rtl="1">
              <a:lnSpc>
                <a:spcPct val="150000"/>
              </a:lnSpc>
            </a:pPr>
            <a:r>
              <a:rPr lang="ar-SA" dirty="0" smtClean="0">
                <a:solidFill>
                  <a:srgbClr val="0070C0"/>
                </a:solidFill>
                <a:latin typeface="Alexandria" pitchFamily="2" charset="-78"/>
                <a:cs typeface="Alexandria" pitchFamily="2" charset="-78"/>
              </a:rPr>
              <a:t>المبادئ الأساسية لنظرية الجشطالت:</a:t>
            </a:r>
            <a:endParaRPr lang="ar-SA" sz="1700" dirty="0" smtClean="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3" name="Picture 22"/>
          <p:cNvPicPr>
            <a:picLocks noChangeAspect="1"/>
          </p:cNvPicPr>
          <p:nvPr/>
        </p:nvPicPr>
        <p:blipFill rotWithShape="1">
          <a:blip r:embed="rId4"/>
          <a:srcRect r="6330"/>
          <a:stretch/>
        </p:blipFill>
        <p:spPr>
          <a:xfrm>
            <a:off x="2960743" y="2221318"/>
            <a:ext cx="1514016" cy="1668951"/>
          </a:xfrm>
          <a:prstGeom prst="rect">
            <a:avLst/>
          </a:prstGeom>
        </p:spPr>
      </p:pic>
      <p:sp>
        <p:nvSpPr>
          <p:cNvPr id="2" name="Rectangle 1"/>
          <p:cNvSpPr/>
          <p:nvPr/>
        </p:nvSpPr>
        <p:spPr>
          <a:xfrm>
            <a:off x="4295692" y="2588483"/>
            <a:ext cx="6258656" cy="1269578"/>
          </a:xfrm>
          <a:prstGeom prst="rect">
            <a:avLst/>
          </a:prstGeom>
        </p:spPr>
        <p:txBody>
          <a:bodyPr wrap="square">
            <a:spAutoFit/>
          </a:bodyPr>
          <a:lstStyle/>
          <a:p>
            <a:pPr marL="342900" indent="-342900" algn="r" rtl="1">
              <a:lnSpc>
                <a:spcPct val="150000"/>
              </a:lnSpc>
              <a:buFont typeface="+mj-lt"/>
              <a:buAutoNum type="arabicPeriod" startAt="3"/>
            </a:pPr>
            <a:r>
              <a:rPr lang="ar-SA" sz="1700" dirty="0">
                <a:solidFill>
                  <a:schemeClr val="accent2">
                    <a:lumMod val="75000"/>
                  </a:schemeClr>
                </a:solidFill>
                <a:latin typeface="Alexandria" pitchFamily="2" charset="-78"/>
                <a:cs typeface="Alexandria" pitchFamily="2" charset="-78"/>
              </a:rPr>
              <a:t>مبدأ الانغلاق </a:t>
            </a:r>
            <a:r>
              <a:rPr lang="en-US" sz="1700" dirty="0">
                <a:solidFill>
                  <a:schemeClr val="accent2">
                    <a:lumMod val="75000"/>
                  </a:schemeClr>
                </a:solidFill>
                <a:latin typeface="Alexandria" pitchFamily="2" charset="-78"/>
                <a:cs typeface="Alexandria" pitchFamily="2" charset="-78"/>
              </a:rPr>
              <a:t>Closure</a:t>
            </a:r>
            <a:r>
              <a:rPr lang="ar-SA" sz="1700" dirty="0">
                <a:solidFill>
                  <a:schemeClr val="accent2">
                    <a:lumMod val="75000"/>
                  </a:schemeClr>
                </a:solidFill>
                <a:latin typeface="Alexandria" pitchFamily="2" charset="-78"/>
                <a:cs typeface="Alexandria" pitchFamily="2" charset="-78"/>
              </a:rPr>
              <a:t>: </a:t>
            </a:r>
            <a:r>
              <a:rPr lang="ar-SA" sz="1700" dirty="0">
                <a:latin typeface="Alexandria" pitchFamily="2" charset="-78"/>
                <a:cs typeface="Alexandria" pitchFamily="2" charset="-78"/>
              </a:rPr>
              <a:t>يعني أن العقل يميل إلى إكمال الأشكال الناقصة أو غير المكتملة لتكوين صورة كاملة بناءً على السياق والعناصر المحيطة بها.</a:t>
            </a:r>
          </a:p>
        </p:txBody>
      </p:sp>
      <p:sp>
        <p:nvSpPr>
          <p:cNvPr id="3" name="Rectangle 2"/>
          <p:cNvSpPr/>
          <p:nvPr/>
        </p:nvSpPr>
        <p:spPr>
          <a:xfrm>
            <a:off x="4489091" y="3990948"/>
            <a:ext cx="6065256" cy="1661993"/>
          </a:xfrm>
          <a:prstGeom prst="rect">
            <a:avLst/>
          </a:prstGeom>
          <a:solidFill>
            <a:schemeClr val="accent4">
              <a:lumMod val="20000"/>
              <a:lumOff val="80000"/>
            </a:schemeClr>
          </a:solidFill>
        </p:spPr>
        <p:txBody>
          <a:bodyPr wrap="square">
            <a:spAutoFit/>
          </a:bodyPr>
          <a:lstStyle/>
          <a:p>
            <a:pPr marL="342900" indent="-342900" algn="r" rtl="1">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التقارب </a:t>
            </a:r>
            <a:r>
              <a:rPr lang="en-US" sz="1700" dirty="0">
                <a:solidFill>
                  <a:schemeClr val="accent2">
                    <a:lumMod val="75000"/>
                  </a:schemeClr>
                </a:solidFill>
                <a:latin typeface="Alexandria" pitchFamily="2" charset="-78"/>
                <a:cs typeface="Alexandria" pitchFamily="2" charset="-78"/>
              </a:rPr>
              <a:t>Proximity</a:t>
            </a:r>
            <a:r>
              <a:rPr lang="ar-SA" sz="1700" dirty="0">
                <a:latin typeface="Alexandria" pitchFamily="2" charset="-78"/>
                <a:cs typeface="Alexandria" pitchFamily="2" charset="-78"/>
              </a:rPr>
              <a:t>: ينص على أن العناصر القريبة من بعضها البعض تُعتبر مرتبطة ببعضها البعض، بينما إذا كانت بعيدة عن بعضها البعض، فإنها تُعتبر </a:t>
            </a:r>
            <a:r>
              <a:rPr lang="ar-SA" sz="1700" dirty="0" smtClean="0">
                <a:latin typeface="Alexandria" pitchFamily="2" charset="-78"/>
                <a:cs typeface="Alexandria" pitchFamily="2" charset="-78"/>
              </a:rPr>
              <a:t>منفصلة وغير مترابطة.</a:t>
            </a:r>
            <a:endParaRPr lang="ar-SA" sz="1700" dirty="0">
              <a:latin typeface="Alexandria" pitchFamily="2" charset="-78"/>
              <a:cs typeface="Alexandria" pitchFamily="2" charset="-78"/>
            </a:endParaRPr>
          </a:p>
        </p:txBody>
      </p:sp>
      <p:sp>
        <p:nvSpPr>
          <p:cNvPr id="27" name="Rectangle 26"/>
          <p:cNvSpPr/>
          <p:nvPr/>
        </p:nvSpPr>
        <p:spPr>
          <a:xfrm>
            <a:off x="282387" y="3883372"/>
            <a:ext cx="1518179" cy="369332"/>
          </a:xfrm>
          <a:prstGeom prst="rect">
            <a:avLst/>
          </a:prstGeom>
          <a:solidFill>
            <a:schemeClr val="accent4">
              <a:lumMod val="20000"/>
              <a:lumOff val="80000"/>
            </a:schemeClr>
          </a:solidFill>
        </p:spPr>
        <p:txBody>
          <a:bodyPr wrap="square">
            <a:spAutoFit/>
          </a:bodyPr>
          <a:lstStyle/>
          <a:p>
            <a:pPr algn="r" rtl="1"/>
            <a:r>
              <a:rPr lang="ar-SA" sz="1000" dirty="0" smtClean="0">
                <a:latin typeface="Alexandria" pitchFamily="2" charset="-78"/>
                <a:cs typeface="Alexandria" pitchFamily="2" charset="-78"/>
              </a:rPr>
              <a:t>الانغلاق: إكمال حرف</a:t>
            </a:r>
            <a:r>
              <a:rPr lang="ar-SA" sz="1000" dirty="0" smtClean="0">
                <a:solidFill>
                  <a:schemeClr val="accent2">
                    <a:lumMod val="75000"/>
                  </a:schemeClr>
                </a:solidFill>
                <a:latin typeface="Alexandria" pitchFamily="2" charset="-78"/>
                <a:cs typeface="Alexandria" pitchFamily="2" charset="-78"/>
              </a:rPr>
              <a:t> </a:t>
            </a:r>
            <a:r>
              <a:rPr lang="en-US" dirty="0" smtClean="0">
                <a:solidFill>
                  <a:srgbClr val="FF0000"/>
                </a:solidFill>
                <a:latin typeface="Alexandria" pitchFamily="2" charset="-78"/>
                <a:cs typeface="Alexandria" pitchFamily="2" charset="-78"/>
              </a:rPr>
              <a:t>S</a:t>
            </a:r>
            <a:r>
              <a:rPr lang="ar-SA" sz="1400" dirty="0" smtClean="0">
                <a:solidFill>
                  <a:schemeClr val="accent2">
                    <a:lumMod val="75000"/>
                  </a:schemeClr>
                </a:solidFill>
                <a:latin typeface="Alexandria" pitchFamily="2" charset="-78"/>
                <a:cs typeface="Alexandria" pitchFamily="2" charset="-78"/>
              </a:rPr>
              <a:t> </a:t>
            </a:r>
            <a:endParaRPr lang="ar-SA" sz="1400" dirty="0"/>
          </a:p>
        </p:txBody>
      </p:sp>
      <p:pic>
        <p:nvPicPr>
          <p:cNvPr id="26" name="Picture 25"/>
          <p:cNvPicPr>
            <a:picLocks noChangeAspect="1"/>
          </p:cNvPicPr>
          <p:nvPr/>
        </p:nvPicPr>
        <p:blipFill>
          <a:blip r:embed="rId5">
            <a:duotone>
              <a:prstClr val="black"/>
              <a:schemeClr val="accent4">
                <a:tint val="45000"/>
                <a:satMod val="400000"/>
              </a:schemeClr>
            </a:duotone>
          </a:blip>
          <a:stretch>
            <a:fillRect/>
          </a:stretch>
        </p:blipFill>
        <p:spPr>
          <a:xfrm>
            <a:off x="13509" y="2283347"/>
            <a:ext cx="2547017" cy="1679708"/>
          </a:xfrm>
          <a:prstGeom prst="rect">
            <a:avLst/>
          </a:prstGeom>
        </p:spPr>
      </p:pic>
      <p:pic>
        <p:nvPicPr>
          <p:cNvPr id="29" name="Picture 28"/>
          <p:cNvPicPr>
            <a:picLocks noChangeAspect="1"/>
          </p:cNvPicPr>
          <p:nvPr/>
        </p:nvPicPr>
        <p:blipFill>
          <a:blip r:embed="rId6"/>
          <a:stretch>
            <a:fillRect/>
          </a:stretch>
        </p:blipFill>
        <p:spPr>
          <a:xfrm>
            <a:off x="2368764" y="4068039"/>
            <a:ext cx="2021232" cy="1926362"/>
          </a:xfrm>
          <a:prstGeom prst="rect">
            <a:avLst/>
          </a:prstGeom>
        </p:spPr>
      </p:pic>
      <p:pic>
        <p:nvPicPr>
          <p:cNvPr id="4" name="Picture 3"/>
          <p:cNvPicPr>
            <a:picLocks noChangeAspect="1"/>
          </p:cNvPicPr>
          <p:nvPr/>
        </p:nvPicPr>
        <p:blipFill>
          <a:blip r:embed="rId7"/>
          <a:stretch>
            <a:fillRect/>
          </a:stretch>
        </p:blipFill>
        <p:spPr>
          <a:xfrm>
            <a:off x="-18119" y="4448015"/>
            <a:ext cx="2228850" cy="2409986"/>
          </a:xfrm>
          <a:prstGeom prst="rect">
            <a:avLst/>
          </a:prstGeom>
        </p:spPr>
      </p:pic>
      <p:sp>
        <p:nvSpPr>
          <p:cNvPr id="30" name="Rectangle 29"/>
          <p:cNvSpPr/>
          <p:nvPr/>
        </p:nvSpPr>
        <p:spPr>
          <a:xfrm>
            <a:off x="2067550" y="5971066"/>
            <a:ext cx="893193" cy="461665"/>
          </a:xfrm>
          <a:prstGeom prst="rect">
            <a:avLst/>
          </a:prstGeom>
          <a:solidFill>
            <a:schemeClr val="accent4">
              <a:lumMod val="20000"/>
              <a:lumOff val="80000"/>
            </a:schemeClr>
          </a:solidFill>
        </p:spPr>
        <p:txBody>
          <a:bodyPr wrap="none">
            <a:spAutoFit/>
          </a:bodyPr>
          <a:lstStyle/>
          <a:p>
            <a:r>
              <a:rPr lang="ar-SA" sz="1400" b="1" dirty="0" smtClean="0">
                <a:latin typeface="Alexandria" pitchFamily="2" charset="-78"/>
                <a:cs typeface="Alexandria" pitchFamily="2" charset="-78"/>
              </a:rPr>
              <a:t>التقارب</a:t>
            </a:r>
            <a:r>
              <a:rPr lang="ar-SA" sz="2400" b="1" dirty="0" smtClean="0">
                <a:solidFill>
                  <a:schemeClr val="accent2">
                    <a:lumMod val="75000"/>
                  </a:schemeClr>
                </a:solidFill>
                <a:latin typeface="Alexandria" pitchFamily="2" charset="-78"/>
                <a:cs typeface="Alexandria" pitchFamily="2" charset="-78"/>
              </a:rPr>
              <a:t> </a:t>
            </a:r>
            <a:endParaRPr lang="ar-SA" sz="2400" b="1" dirty="0"/>
          </a:p>
        </p:txBody>
      </p:sp>
    </p:spTree>
    <p:extLst>
      <p:ext uri="{BB962C8B-B14F-4D97-AF65-F5344CB8AC3E}">
        <p14:creationId xmlns:p14="http://schemas.microsoft.com/office/powerpoint/2010/main" val="23711851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08192" y="1379671"/>
            <a:ext cx="4438912"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9"/>
            </a:pPr>
            <a:r>
              <a:rPr lang="ar-SA" dirty="0">
                <a:latin typeface="Alexandria" pitchFamily="2" charset="-78"/>
                <a:cs typeface="Alexandria" pitchFamily="2" charset="-78"/>
              </a:rPr>
              <a:t>نظرية الجشطالت </a:t>
            </a:r>
            <a:r>
              <a:rPr lang="en-US" dirty="0">
                <a:latin typeface="Alexandria" pitchFamily="2" charset="-78"/>
                <a:cs typeface="Alexandria" pitchFamily="2" charset="-78"/>
              </a:rPr>
              <a:t>Gestalt Theory</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72035" y="1888818"/>
            <a:ext cx="8827960" cy="4103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4582331" y="1943194"/>
            <a:ext cx="6096000" cy="1685077"/>
          </a:xfrm>
          <a:prstGeom prst="rect">
            <a:avLst/>
          </a:prstGeom>
          <a:noFill/>
        </p:spPr>
        <p:txBody>
          <a:bodyPr wrap="square">
            <a:spAutoFit/>
          </a:bodyPr>
          <a:lstStyle/>
          <a:p>
            <a:pPr algn="r" rtl="1">
              <a:lnSpc>
                <a:spcPct val="150000"/>
              </a:lnSpc>
            </a:pPr>
            <a:r>
              <a:rPr lang="ar-SA" sz="1700" dirty="0" smtClean="0">
                <a:latin typeface="Alexandria" pitchFamily="2" charset="-78"/>
                <a:cs typeface="Alexandria" pitchFamily="2" charset="-78"/>
              </a:rPr>
              <a:t>    </a:t>
            </a:r>
            <a:r>
              <a:rPr lang="ar-SA" dirty="0" smtClean="0">
                <a:solidFill>
                  <a:srgbClr val="0070C0"/>
                </a:solidFill>
                <a:latin typeface="Alexandria" pitchFamily="2" charset="-78"/>
                <a:cs typeface="Alexandria" pitchFamily="2" charset="-78"/>
              </a:rPr>
              <a:t>المبادئ الأساسية لنظرية الجشطالت:</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5"/>
            </a:pPr>
            <a:r>
              <a:rPr lang="ar-SA" sz="1700" dirty="0" smtClean="0">
                <a:solidFill>
                  <a:schemeClr val="accent2">
                    <a:lumMod val="75000"/>
                  </a:schemeClr>
                </a:solidFill>
                <a:latin typeface="Alexandria" pitchFamily="2" charset="-78"/>
                <a:cs typeface="Alexandria" pitchFamily="2" charset="-78"/>
              </a:rPr>
              <a:t>الشكل </a:t>
            </a:r>
            <a:r>
              <a:rPr lang="ar-SA" sz="1700" dirty="0">
                <a:solidFill>
                  <a:schemeClr val="accent2">
                    <a:lumMod val="75000"/>
                  </a:schemeClr>
                </a:solidFill>
                <a:latin typeface="Alexandria" pitchFamily="2" charset="-78"/>
                <a:cs typeface="Alexandria" pitchFamily="2" charset="-78"/>
              </a:rPr>
              <a:t>والخلفية </a:t>
            </a:r>
            <a:r>
              <a:rPr lang="en-US" sz="1700" dirty="0">
                <a:solidFill>
                  <a:schemeClr val="accent2">
                    <a:lumMod val="75000"/>
                  </a:schemeClr>
                </a:solidFill>
                <a:latin typeface="Alexandria" pitchFamily="2" charset="-78"/>
                <a:cs typeface="Alexandria" pitchFamily="2" charset="-78"/>
              </a:rPr>
              <a:t>Figure &amp; Ground</a:t>
            </a:r>
            <a:r>
              <a:rPr lang="ar-SA" sz="1700" dirty="0" smtClean="0">
                <a:latin typeface="Alexandria" pitchFamily="2" charset="-78"/>
                <a:cs typeface="Alexandria" pitchFamily="2" charset="-78"/>
              </a:rPr>
              <a:t>: يُميز العقل </a:t>
            </a:r>
            <a:r>
              <a:rPr lang="ar-SA" sz="1700" dirty="0">
                <a:latin typeface="Alexandria" pitchFamily="2" charset="-78"/>
                <a:cs typeface="Alexandria" pitchFamily="2" charset="-78"/>
              </a:rPr>
              <a:t>الشكل الرئيسي الذي يجذب الانتباه عن الخلفية </a:t>
            </a:r>
            <a:r>
              <a:rPr lang="ar-SA" sz="1700" dirty="0" smtClean="0">
                <a:latin typeface="Alexandria" pitchFamily="2" charset="-78"/>
                <a:cs typeface="Alexandria" pitchFamily="2" charset="-78"/>
              </a:rPr>
              <a:t>المُحيطة به</a:t>
            </a:r>
            <a:r>
              <a:rPr lang="ar-SA" sz="1700" dirty="0">
                <a:latin typeface="Alexandria" pitchFamily="2" charset="-78"/>
                <a:cs typeface="Alexandria" pitchFamily="2" charset="-78"/>
              </a:rPr>
              <a:t>، مما يساعد في فهم التركيب البصري بشكل </a:t>
            </a:r>
            <a:r>
              <a:rPr lang="ar-SA" sz="1700" dirty="0" smtClean="0">
                <a:latin typeface="Alexandria" pitchFamily="2" charset="-78"/>
                <a:cs typeface="Alexandria" pitchFamily="2" charset="-78"/>
              </a:rPr>
              <a:t>أفضل.</a:t>
            </a:r>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Picture 5"/>
          <p:cNvPicPr>
            <a:picLocks noChangeAspect="1"/>
          </p:cNvPicPr>
          <p:nvPr/>
        </p:nvPicPr>
        <p:blipFill>
          <a:blip r:embed="rId4"/>
          <a:stretch>
            <a:fillRect/>
          </a:stretch>
        </p:blipFill>
        <p:spPr>
          <a:xfrm>
            <a:off x="-44856" y="2110716"/>
            <a:ext cx="2124075" cy="2049882"/>
          </a:xfrm>
          <a:prstGeom prst="rect">
            <a:avLst/>
          </a:prstGeom>
        </p:spPr>
      </p:pic>
      <p:sp>
        <p:nvSpPr>
          <p:cNvPr id="19" name="Rectangle 18"/>
          <p:cNvSpPr/>
          <p:nvPr/>
        </p:nvSpPr>
        <p:spPr>
          <a:xfrm>
            <a:off x="1775381" y="3337840"/>
            <a:ext cx="1337226" cy="369332"/>
          </a:xfrm>
          <a:prstGeom prst="rect">
            <a:avLst/>
          </a:prstGeom>
          <a:solidFill>
            <a:schemeClr val="bg1"/>
          </a:solidFill>
        </p:spPr>
        <p:txBody>
          <a:bodyPr wrap="none">
            <a:spAutoFit/>
          </a:bodyPr>
          <a:lstStyle/>
          <a:p>
            <a:r>
              <a:rPr lang="ar-SA" sz="1100" b="1" dirty="0" smtClean="0">
                <a:solidFill>
                  <a:srgbClr val="FF0000"/>
                </a:solidFill>
                <a:latin typeface="Alexandria" pitchFamily="2" charset="-78"/>
                <a:cs typeface="Alexandria" pitchFamily="2" charset="-78"/>
              </a:rPr>
              <a:t>الشكل والخلفية</a:t>
            </a:r>
            <a:r>
              <a:rPr lang="ar-SA" b="1" dirty="0" smtClean="0">
                <a:solidFill>
                  <a:srgbClr val="FF0000"/>
                </a:solidFill>
                <a:latin typeface="Alexandria" pitchFamily="2" charset="-78"/>
                <a:cs typeface="Alexandria" pitchFamily="2" charset="-78"/>
              </a:rPr>
              <a:t> </a:t>
            </a:r>
            <a:endParaRPr lang="ar-SA" b="1" dirty="0">
              <a:solidFill>
                <a:srgbClr val="FF0000"/>
              </a:solidFill>
            </a:endParaRPr>
          </a:p>
        </p:txBody>
      </p:sp>
      <p:pic>
        <p:nvPicPr>
          <p:cNvPr id="8" name="Picture 7"/>
          <p:cNvPicPr>
            <a:picLocks noChangeAspect="1"/>
          </p:cNvPicPr>
          <p:nvPr/>
        </p:nvPicPr>
        <p:blipFill>
          <a:blip r:embed="rId5"/>
          <a:stretch>
            <a:fillRect/>
          </a:stretch>
        </p:blipFill>
        <p:spPr>
          <a:xfrm>
            <a:off x="2072035" y="2166149"/>
            <a:ext cx="2794433" cy="1019175"/>
          </a:xfrm>
          <a:prstGeom prst="rect">
            <a:avLst/>
          </a:prstGeom>
        </p:spPr>
      </p:pic>
      <p:pic>
        <p:nvPicPr>
          <p:cNvPr id="10" name="Picture 9"/>
          <p:cNvPicPr>
            <a:picLocks noChangeAspect="1"/>
          </p:cNvPicPr>
          <p:nvPr/>
        </p:nvPicPr>
        <p:blipFill>
          <a:blip r:embed="rId6"/>
          <a:stretch>
            <a:fillRect/>
          </a:stretch>
        </p:blipFill>
        <p:spPr>
          <a:xfrm>
            <a:off x="11875" y="4216031"/>
            <a:ext cx="2171423" cy="2602484"/>
          </a:xfrm>
          <a:prstGeom prst="rect">
            <a:avLst/>
          </a:prstGeom>
        </p:spPr>
      </p:pic>
      <p:sp>
        <p:nvSpPr>
          <p:cNvPr id="12" name="Rectangle 11"/>
          <p:cNvSpPr/>
          <p:nvPr/>
        </p:nvSpPr>
        <p:spPr>
          <a:xfrm>
            <a:off x="2484101" y="3815904"/>
            <a:ext cx="8198378" cy="1269578"/>
          </a:xfrm>
          <a:prstGeom prst="rect">
            <a:avLst/>
          </a:prstGeom>
          <a:solidFill>
            <a:schemeClr val="accent4">
              <a:lumMod val="20000"/>
              <a:lumOff val="80000"/>
            </a:schemeClr>
          </a:solidFill>
        </p:spPr>
        <p:txBody>
          <a:bodyPr wrap="square">
            <a:spAutoFit/>
          </a:bodyPr>
          <a:lstStyle/>
          <a:p>
            <a:pPr marL="342900" indent="-342900" algn="r" rtl="1">
              <a:lnSpc>
                <a:spcPct val="150000"/>
              </a:lnSpc>
              <a:buFont typeface="+mj-lt"/>
              <a:buAutoNum type="arabicPeriod" startAt="6"/>
            </a:pPr>
            <a:r>
              <a:rPr lang="ar-SA" sz="1700" dirty="0" smtClean="0">
                <a:solidFill>
                  <a:schemeClr val="accent2">
                    <a:lumMod val="75000"/>
                  </a:schemeClr>
                </a:solidFill>
                <a:latin typeface="Alexandria" pitchFamily="2" charset="-78"/>
                <a:cs typeface="Alexandria" pitchFamily="2" charset="-78"/>
              </a:rPr>
              <a:t>التماثل </a:t>
            </a:r>
            <a:r>
              <a:rPr lang="en-US" sz="1700" dirty="0" smtClean="0">
                <a:solidFill>
                  <a:schemeClr val="accent2">
                    <a:lumMod val="75000"/>
                  </a:schemeClr>
                </a:solidFill>
                <a:latin typeface="Alexandria" pitchFamily="2" charset="-78"/>
                <a:cs typeface="Alexandria" pitchFamily="2" charset="-78"/>
              </a:rPr>
              <a:t>Symmetry</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يشير إلى ميل العقل لتفضيل الأشكال المتناظرة والمتوازنة، حيث يُعتبر نصف الصورة واقعي والنصف الآخر خيالي. فالأشكال المتماثلة تعتبر أكثر جاذبية وسهولة في الفهم، مما يسهل إدراكها وتفسيرها بصريًا. </a:t>
            </a:r>
            <a:endParaRPr lang="ar-SA" sz="1700" dirty="0">
              <a:latin typeface="Alexandria" pitchFamily="2" charset="-78"/>
              <a:cs typeface="Alexandria" pitchFamily="2" charset="-78"/>
            </a:endParaRPr>
          </a:p>
        </p:txBody>
      </p:sp>
      <p:sp>
        <p:nvSpPr>
          <p:cNvPr id="20" name="Rectangle 19"/>
          <p:cNvSpPr/>
          <p:nvPr/>
        </p:nvSpPr>
        <p:spPr>
          <a:xfrm>
            <a:off x="1931454" y="5642892"/>
            <a:ext cx="679994" cy="261610"/>
          </a:xfrm>
          <a:prstGeom prst="rect">
            <a:avLst/>
          </a:prstGeom>
          <a:solidFill>
            <a:schemeClr val="bg1"/>
          </a:solidFill>
        </p:spPr>
        <p:txBody>
          <a:bodyPr wrap="none">
            <a:spAutoFit/>
          </a:bodyPr>
          <a:lstStyle/>
          <a:p>
            <a:r>
              <a:rPr lang="ar-SA" sz="1100" b="1" dirty="0" smtClean="0">
                <a:solidFill>
                  <a:srgbClr val="FF0000"/>
                </a:solidFill>
                <a:latin typeface="Alexandria" pitchFamily="2" charset="-78"/>
                <a:cs typeface="Alexandria" pitchFamily="2" charset="-78"/>
              </a:rPr>
              <a:t>التماثل</a:t>
            </a:r>
            <a:endParaRPr lang="ar-SA" b="1" dirty="0">
              <a:solidFill>
                <a:srgbClr val="FF0000"/>
              </a:solidFill>
            </a:endParaRPr>
          </a:p>
        </p:txBody>
      </p:sp>
      <p:sp>
        <p:nvSpPr>
          <p:cNvPr id="13" name="Rectangle 12"/>
          <p:cNvSpPr/>
          <p:nvPr/>
        </p:nvSpPr>
        <p:spPr>
          <a:xfrm>
            <a:off x="2479952" y="5077752"/>
            <a:ext cx="8253847" cy="832920"/>
          </a:xfrm>
          <a:prstGeom prst="rect">
            <a:avLst/>
          </a:prstGeom>
        </p:spPr>
        <p:txBody>
          <a:bodyPr wrap="square">
            <a:spAutoFit/>
          </a:bodyPr>
          <a:lstStyle/>
          <a:p>
            <a:pPr algn="r" rtl="1">
              <a:lnSpc>
                <a:spcPct val="150000"/>
              </a:lnSpc>
            </a:pPr>
            <a:r>
              <a:rPr lang="ar-SA" sz="1700" dirty="0" smtClean="0">
                <a:latin typeface="Alexandria" pitchFamily="2" charset="-78"/>
                <a:cs typeface="Alexandria" pitchFamily="2" charset="-78"/>
              </a:rPr>
              <a:t>  باستخدام </a:t>
            </a:r>
            <a:r>
              <a:rPr lang="ar-SA" sz="1700" dirty="0">
                <a:latin typeface="Alexandria" pitchFamily="2" charset="-78"/>
                <a:cs typeface="Alexandria" pitchFamily="2" charset="-78"/>
              </a:rPr>
              <a:t>مبادئ هذه النظرية، يمكن للمسوقين تصميم محتوى بصري يجذب الانتباه ويسهل الفهم ويعزز التفاعل مع الجمهور </a:t>
            </a:r>
            <a:r>
              <a:rPr lang="ar-SA" sz="1700" dirty="0" smtClean="0">
                <a:latin typeface="Alexandria" pitchFamily="2" charset="-78"/>
                <a:cs typeface="Alexandria" pitchFamily="2" charset="-78"/>
              </a:rPr>
              <a:t>المستهدف.</a:t>
            </a:r>
            <a:endParaRPr lang="ar-SA" sz="1700" dirty="0">
              <a:latin typeface="Alexandria" pitchFamily="2" charset="-78"/>
              <a:cs typeface="Alexandria" pitchFamily="2" charset="-78"/>
            </a:endParaRPr>
          </a:p>
        </p:txBody>
      </p:sp>
    </p:spTree>
    <p:extLst>
      <p:ext uri="{BB962C8B-B14F-4D97-AF65-F5344CB8AC3E}">
        <p14:creationId xmlns:p14="http://schemas.microsoft.com/office/powerpoint/2010/main" val="32508466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56680" y="1115692"/>
            <a:ext cx="4199618"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10"/>
            </a:pPr>
            <a:r>
              <a:rPr lang="ar-SA" dirty="0">
                <a:latin typeface="Alexandria" pitchFamily="2" charset="-78"/>
                <a:cs typeface="Alexandria" pitchFamily="2" charset="-78"/>
              </a:rPr>
              <a:t>نظرية التوقعات </a:t>
            </a:r>
            <a:r>
              <a:rPr lang="en-US" dirty="0">
                <a:latin typeface="Alexandria" pitchFamily="2" charset="-78"/>
                <a:cs typeface="Alexandria" pitchFamily="2" charset="-78"/>
              </a:rPr>
              <a:t>Prospect Theory</a:t>
            </a:r>
          </a:p>
        </p:txBody>
      </p:sp>
      <p:sp>
        <p:nvSpPr>
          <p:cNvPr id="15" name="Rectangle: Rounded Corners 22">
            <a:extLst>
              <a:ext uri="{FF2B5EF4-FFF2-40B4-BE49-F238E27FC236}">
                <a16:creationId xmlns:a16="http://schemas.microsoft.com/office/drawing/2014/main" id="{52297C4B-84D7-EDC8-F6F6-53F29890AA2A}"/>
              </a:ext>
            </a:extLst>
          </p:cNvPr>
          <p:cNvSpPr/>
          <p:nvPr/>
        </p:nvSpPr>
        <p:spPr>
          <a:xfrm>
            <a:off x="7843506" y="1612858"/>
            <a:ext cx="5470732" cy="46608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69472" y="1612858"/>
            <a:ext cx="10989128" cy="467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Rectangle 1"/>
          <p:cNvSpPr/>
          <p:nvPr/>
        </p:nvSpPr>
        <p:spPr>
          <a:xfrm>
            <a:off x="767443" y="1654100"/>
            <a:ext cx="10793185" cy="4847481"/>
          </a:xfrm>
          <a:prstGeom prst="rect">
            <a:avLst/>
          </a:prstGeom>
        </p:spPr>
        <p:txBody>
          <a:bodyPr wrap="square">
            <a:spAutoFit/>
          </a:bodyPr>
          <a:lstStyle/>
          <a:p>
            <a:pPr algn="r" rtl="1">
              <a:lnSpc>
                <a:spcPct val="150000"/>
              </a:lnSpc>
            </a:pPr>
            <a:r>
              <a:rPr lang="ar-SA" sz="1700" dirty="0" smtClean="0">
                <a:latin typeface="Alexandria" pitchFamily="2" charset="-78"/>
                <a:cs typeface="Alexandria" pitchFamily="2" charset="-78"/>
              </a:rPr>
              <a:t>      تركز </a:t>
            </a:r>
            <a:r>
              <a:rPr lang="ar-SA" sz="1700" dirty="0">
                <a:latin typeface="Alexandria" pitchFamily="2" charset="-78"/>
                <a:cs typeface="Alexandria" pitchFamily="2" charset="-78"/>
              </a:rPr>
              <a:t>هذه النظرية على كيفية اتخاذ الناس للقرارات في ظل عدم اليقين، وتوضح كيف أن </a:t>
            </a:r>
            <a:r>
              <a:rPr lang="ar-SA" sz="1700" dirty="0" smtClean="0">
                <a:latin typeface="Alexandria" pitchFamily="2" charset="-78"/>
                <a:cs typeface="Alexandria" pitchFamily="2" charset="-78"/>
              </a:rPr>
              <a:t>الناس                      </a:t>
            </a:r>
            <a:r>
              <a:rPr lang="ar-SA" sz="1700" dirty="0">
                <a:latin typeface="Alexandria" pitchFamily="2" charset="-78"/>
                <a:cs typeface="Alexandria" pitchFamily="2" charset="-78"/>
              </a:rPr>
              <a:t>يميلون إلى تقييم المكاسب والخسائر بشكل مختلف.</a:t>
            </a:r>
          </a:p>
          <a:p>
            <a:pPr algn="r" rtl="1">
              <a:lnSpc>
                <a:spcPct val="150000"/>
              </a:lnSpc>
            </a:pPr>
            <a:r>
              <a:rPr lang="ar-SA" sz="1700" b="1" dirty="0" smtClean="0">
                <a:solidFill>
                  <a:srgbClr val="0070C0"/>
                </a:solidFill>
                <a:latin typeface="Alexandria" pitchFamily="2" charset="-78"/>
                <a:cs typeface="Alexandria" pitchFamily="2" charset="-78"/>
              </a:rPr>
              <a:t>مبادئ </a:t>
            </a:r>
            <a:r>
              <a:rPr lang="ar-SA" sz="1700" b="1" dirty="0">
                <a:solidFill>
                  <a:srgbClr val="0070C0"/>
                </a:solidFill>
                <a:latin typeface="Alexandria" pitchFamily="2" charset="-78"/>
                <a:cs typeface="Alexandria" pitchFamily="2" charset="-78"/>
              </a:rPr>
              <a:t>نظرية التوقعات:</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الإطار</a:t>
            </a: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يتم </a:t>
            </a:r>
            <a:r>
              <a:rPr lang="ar-SA" sz="1600" dirty="0">
                <a:latin typeface="Alexandria" pitchFamily="2" charset="-78"/>
                <a:cs typeface="Alexandria" pitchFamily="2" charset="-78"/>
              </a:rPr>
              <a:t>تقييم النتائج بناءً على كيفية تقديم الخيارات، مما يؤثر على اتخاذ القرار. الأشخاص يميلون إلى اتخاذ قرارات مختلفة بناءً على ما إذا كانت النتائج موضوعة في سياق المكاسب أو الخسائر. مثال: </a:t>
            </a:r>
            <a:r>
              <a:rPr lang="ar-SA" sz="1600" dirty="0" smtClean="0">
                <a:latin typeface="Alexandria" pitchFamily="2" charset="-78"/>
                <a:cs typeface="Alexandria" pitchFamily="2" charset="-78"/>
              </a:rPr>
              <a:t>تقديم </a:t>
            </a:r>
            <a:r>
              <a:rPr lang="ar-SA" sz="1600" dirty="0">
                <a:latin typeface="Alexandria" pitchFamily="2" charset="-78"/>
                <a:cs typeface="Alexandria" pitchFamily="2" charset="-78"/>
              </a:rPr>
              <a:t>المعلومات بطريقة تؤكد المكاسب المحتملة مثل: </a:t>
            </a:r>
            <a:r>
              <a:rPr lang="ar-SA" sz="1600" dirty="0" smtClean="0">
                <a:latin typeface="Alexandria" pitchFamily="2" charset="-78"/>
                <a:cs typeface="Alexandria" pitchFamily="2" charset="-78"/>
              </a:rPr>
              <a:t>تقديم </a:t>
            </a:r>
            <a:r>
              <a:rPr lang="ar-SA" sz="1600" dirty="0">
                <a:latin typeface="Alexandria" pitchFamily="2" charset="-78"/>
                <a:cs typeface="Alexandria" pitchFamily="2" charset="-78"/>
              </a:rPr>
              <a:t>منتج بأنه </a:t>
            </a:r>
            <a:r>
              <a:rPr lang="ar-SA" sz="1600" dirty="0">
                <a:solidFill>
                  <a:srgbClr val="00B050"/>
                </a:solidFill>
                <a:latin typeface="Alexandria" pitchFamily="2" charset="-78"/>
                <a:cs typeface="Alexandria" pitchFamily="2" charset="-78"/>
              </a:rPr>
              <a:t>“95% خالي من الدهون</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سيكون </a:t>
            </a:r>
            <a:r>
              <a:rPr lang="ar-SA" sz="1600" dirty="0">
                <a:latin typeface="Alexandria" pitchFamily="2" charset="-78"/>
                <a:cs typeface="Alexandria" pitchFamily="2" charset="-78"/>
              </a:rPr>
              <a:t>أكثر جذبًا من تقديمه بأنه “</a:t>
            </a:r>
            <a:r>
              <a:rPr lang="ar-SA" sz="1600" dirty="0">
                <a:solidFill>
                  <a:srgbClr val="00B050"/>
                </a:solidFill>
                <a:latin typeface="Alexandria" pitchFamily="2" charset="-78"/>
                <a:cs typeface="Alexandria" pitchFamily="2" charset="-78"/>
              </a:rPr>
              <a:t>يحتوي على 5% دهون”.</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تفضيل الخسارة</a:t>
            </a:r>
            <a:r>
              <a:rPr lang="ar-SA" sz="1700" dirty="0" smtClean="0">
                <a:solidFill>
                  <a:schemeClr val="accent2">
                    <a:lumMod val="75000"/>
                  </a:schemeClr>
                </a:solidFill>
                <a:latin typeface="Alexandria" pitchFamily="2" charset="-78"/>
                <a:cs typeface="Alexandria" pitchFamily="2" charset="-78"/>
              </a:rPr>
              <a:t>: </a:t>
            </a:r>
            <a:r>
              <a:rPr lang="ar-SA" sz="1600" dirty="0" smtClean="0">
                <a:latin typeface="Alexandria" pitchFamily="2" charset="-78"/>
                <a:cs typeface="Alexandria" pitchFamily="2" charset="-78"/>
              </a:rPr>
              <a:t>يفضل الأفراد </a:t>
            </a:r>
            <a:r>
              <a:rPr lang="ar-SA" sz="1600" dirty="0">
                <a:latin typeface="Alexandria" pitchFamily="2" charset="-78"/>
                <a:cs typeface="Alexandria" pitchFamily="2" charset="-78"/>
              </a:rPr>
              <a:t>تجنب الخسائر أكثر من </a:t>
            </a:r>
            <a:r>
              <a:rPr lang="ar-SA" sz="1600" dirty="0" smtClean="0">
                <a:latin typeface="Alexandria" pitchFamily="2" charset="-78"/>
                <a:cs typeface="Alexandria" pitchFamily="2" charset="-78"/>
              </a:rPr>
              <a:t>تحقيق المكاسب؛ </a:t>
            </a:r>
            <a:r>
              <a:rPr lang="ar-SA" sz="1600" dirty="0">
                <a:latin typeface="Alexandria" pitchFamily="2" charset="-78"/>
                <a:cs typeface="Alexandria" pitchFamily="2" charset="-78"/>
              </a:rPr>
              <a:t>لأن تأثير الخسارة </a:t>
            </a:r>
            <a:r>
              <a:rPr lang="ar-SA" sz="1600" dirty="0" smtClean="0">
                <a:latin typeface="Alexandria" pitchFamily="2" charset="-78"/>
                <a:cs typeface="Alexandria" pitchFamily="2" charset="-78"/>
              </a:rPr>
              <a:t>يكون أكبر </a:t>
            </a:r>
            <a:r>
              <a:rPr lang="ar-SA" sz="1600" dirty="0">
                <a:latin typeface="Alexandria" pitchFamily="2" charset="-78"/>
                <a:cs typeface="Alexandria" pitchFamily="2" charset="-78"/>
              </a:rPr>
              <a:t>بكثير من تأثير المكسب. مثال: لتصميم عروض تسويقية تعزز من إحساس المستهلك بالخسارة المحتملة إذا لم يستغل العرض. "</a:t>
            </a:r>
            <a:r>
              <a:rPr lang="ar-SA" sz="1600" dirty="0">
                <a:solidFill>
                  <a:srgbClr val="FF0000"/>
                </a:solidFill>
                <a:latin typeface="Alexandria" pitchFamily="2" charset="-78"/>
                <a:cs typeface="Alexandria" pitchFamily="2" charset="-78"/>
              </a:rPr>
              <a:t>احصل على خصم 30% إذا قمت بالشراء </a:t>
            </a:r>
            <a:r>
              <a:rPr lang="ar-SA" sz="1600" dirty="0" smtClean="0">
                <a:solidFill>
                  <a:srgbClr val="FF0000"/>
                </a:solidFill>
                <a:latin typeface="Alexandria" pitchFamily="2" charset="-78"/>
                <a:cs typeface="Alexandria" pitchFamily="2" charset="-78"/>
              </a:rPr>
              <a:t>اليوم</a:t>
            </a:r>
            <a:r>
              <a:rPr lang="ar-SA" sz="1600" dirty="0" smtClean="0">
                <a:latin typeface="Alexandria" pitchFamily="2" charset="-78"/>
                <a:cs typeface="Alexandria" pitchFamily="2" charset="-78"/>
              </a:rPr>
              <a:t>" .</a:t>
            </a:r>
            <a:endParaRPr lang="ar-SA" sz="1400" dirty="0" smtClean="0"/>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المخاطرة: </a:t>
            </a:r>
            <a:r>
              <a:rPr lang="ar-SA" sz="1700" dirty="0" smtClean="0">
                <a:latin typeface="Alexandria" pitchFamily="2" charset="-78"/>
                <a:cs typeface="Alexandria" pitchFamily="2" charset="-78"/>
              </a:rPr>
              <a:t>الأفراد </a:t>
            </a:r>
            <a:r>
              <a:rPr lang="ar-SA" sz="1600" dirty="0">
                <a:latin typeface="Alexandria" pitchFamily="2" charset="-78"/>
                <a:cs typeface="Alexandria" pitchFamily="2" charset="-78"/>
              </a:rPr>
              <a:t>يميلون إلى اتخاذ قرارات محفوفة بالمخاطر عندما يتعلق الأمر بالخسائر، بينما يصبحون أكثر حذرًا عندما يتعلق الأمر بالمكاسب</a:t>
            </a:r>
            <a:r>
              <a:rPr lang="ar-SA" sz="1600" dirty="0" smtClean="0">
                <a:latin typeface="Alexandria" pitchFamily="2" charset="-78"/>
                <a:cs typeface="Alexandria" pitchFamily="2" charset="-78"/>
              </a:rPr>
              <a:t>. مثال: عند التسويق لعقار: </a:t>
            </a:r>
            <a:r>
              <a:rPr lang="ar-SA" sz="1600" dirty="0">
                <a:solidFill>
                  <a:srgbClr val="FF0000"/>
                </a:solidFill>
                <a:latin typeface="Alexandria" pitchFamily="2" charset="-78"/>
                <a:cs typeface="Alexandria" pitchFamily="2" charset="-78"/>
              </a:rPr>
              <a:t>"استثمر الآن قبل أن ترتفع الأسعار</a:t>
            </a:r>
            <a:r>
              <a:rPr lang="ar-SA" sz="16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Freeform 4"/>
          <p:cNvSpPr/>
          <p:nvPr/>
        </p:nvSpPr>
        <p:spPr>
          <a:xfrm>
            <a:off x="135735" y="5721507"/>
            <a:ext cx="1008846" cy="106829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38538863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08191" y="1210801"/>
            <a:ext cx="474205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11"/>
            </a:pPr>
            <a:r>
              <a:rPr lang="ar-SA" dirty="0">
                <a:latin typeface="Alexandria" pitchFamily="2" charset="-78"/>
                <a:cs typeface="Alexandria" pitchFamily="2" charset="-78"/>
              </a:rPr>
              <a:t>المحاسبة العقلية </a:t>
            </a:r>
            <a:r>
              <a:rPr lang="en-US" dirty="0">
                <a:latin typeface="Alexandria" pitchFamily="2" charset="-78"/>
                <a:cs typeface="Alexandria" pitchFamily="2" charset="-78"/>
              </a:rPr>
              <a:t>Mental </a:t>
            </a:r>
            <a:r>
              <a:rPr lang="en-US" dirty="0" smtClean="0">
                <a:latin typeface="Alexandria" pitchFamily="2" charset="-78"/>
                <a:cs typeface="Alexandria" pitchFamily="2" charset="-78"/>
              </a:rPr>
              <a:t>Accounting</a:t>
            </a:r>
            <a:endParaRPr lang="ar-SA" dirty="0">
              <a:latin typeface="Alexandria" pitchFamily="2" charset="-78"/>
              <a:cs typeface="Alexandria" pitchFamily="2" charset="-78"/>
            </a:endParaRPr>
          </a:p>
        </p:txBody>
      </p:sp>
      <p:sp>
        <p:nvSpPr>
          <p:cNvPr id="15" name="Rectangle: Rounded Corners 22">
            <a:extLst>
              <a:ext uri="{FF2B5EF4-FFF2-40B4-BE49-F238E27FC236}">
                <a16:creationId xmlns:a16="http://schemas.microsoft.com/office/drawing/2014/main" id="{52297C4B-84D7-EDC8-F6F6-53F29890AA2A}"/>
              </a:ext>
            </a:extLst>
          </p:cNvPr>
          <p:cNvSpPr/>
          <p:nvPr/>
        </p:nvSpPr>
        <p:spPr>
          <a:xfrm>
            <a:off x="7843506" y="1612858"/>
            <a:ext cx="5470732" cy="46608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89958" y="1778359"/>
            <a:ext cx="9976756" cy="4467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Rectangle 1"/>
          <p:cNvSpPr/>
          <p:nvPr/>
        </p:nvSpPr>
        <p:spPr>
          <a:xfrm>
            <a:off x="1067986" y="1846371"/>
            <a:ext cx="10068102" cy="4316566"/>
          </a:xfrm>
          <a:prstGeom prst="rect">
            <a:avLst/>
          </a:prstGeom>
        </p:spPr>
        <p:txBody>
          <a:bodyPr wrap="square">
            <a:spAutoFit/>
          </a:bodyPr>
          <a:lstStyle/>
          <a:p>
            <a:pPr algn="r" rtl="1">
              <a:lnSpc>
                <a:spcPct val="150000"/>
              </a:lnSpc>
            </a:pPr>
            <a:r>
              <a:rPr lang="ar-SA" sz="1700" dirty="0" smtClean="0">
                <a:latin typeface="Alexandria" pitchFamily="2" charset="-78"/>
                <a:cs typeface="Alexandria" pitchFamily="2" charset="-78"/>
              </a:rPr>
              <a:t>  المحاسبة الذهنية: تُشير </a:t>
            </a:r>
            <a:r>
              <a:rPr lang="ar-SA" sz="1700" dirty="0">
                <a:latin typeface="Alexandria" pitchFamily="2" charset="-78"/>
                <a:cs typeface="Alexandria" pitchFamily="2" charset="-78"/>
              </a:rPr>
              <a:t>إلى الطريقة التي يقوم بها الأفراد بتقسيم وإدارة مواردهم </a:t>
            </a:r>
            <a:r>
              <a:rPr lang="ar-SA" sz="1700" dirty="0" smtClean="0">
                <a:latin typeface="Alexandria" pitchFamily="2" charset="-78"/>
                <a:cs typeface="Alexandria" pitchFamily="2" charset="-78"/>
              </a:rPr>
              <a:t>المالية  في   </a:t>
            </a:r>
            <a:r>
              <a:rPr lang="ar-SA" sz="1700" dirty="0">
                <a:latin typeface="Alexandria" pitchFamily="2" charset="-78"/>
                <a:cs typeface="Alexandria" pitchFamily="2" charset="-78"/>
              </a:rPr>
              <a:t>عقولهم. </a:t>
            </a:r>
            <a:r>
              <a:rPr lang="ar-SA" sz="1700" dirty="0" smtClean="0">
                <a:latin typeface="Alexandria" pitchFamily="2" charset="-78"/>
                <a:cs typeface="Alexandria" pitchFamily="2" charset="-78"/>
              </a:rPr>
              <a:t>أي الطريقة </a:t>
            </a:r>
            <a:r>
              <a:rPr lang="ar-SA" sz="1700" dirty="0">
                <a:latin typeface="Alexandria" pitchFamily="2" charset="-78"/>
                <a:cs typeface="Alexandria" pitchFamily="2" charset="-78"/>
              </a:rPr>
              <a:t>التي ينظم بها الأفراد أموالهم ويقيمون نفقاتهم وفقًا لفئات مختلفة، مما </a:t>
            </a:r>
            <a:r>
              <a:rPr lang="ar-SA" sz="1700" dirty="0" smtClean="0">
                <a:latin typeface="Alexandria" pitchFamily="2" charset="-78"/>
                <a:cs typeface="Alexandria" pitchFamily="2" charset="-78"/>
              </a:rPr>
              <a:t>يؤثر   </a:t>
            </a:r>
            <a:r>
              <a:rPr lang="ar-SA" sz="1700" dirty="0">
                <a:latin typeface="Alexandria" pitchFamily="2" charset="-78"/>
                <a:cs typeface="Alexandria" pitchFamily="2" charset="-78"/>
              </a:rPr>
              <a:t>على قراراتهم المالية وسلوكياتهم الشرائية.</a:t>
            </a:r>
          </a:p>
          <a:p>
            <a:pPr algn="r" rtl="1">
              <a:lnSpc>
                <a:spcPct val="150000"/>
              </a:lnSpc>
            </a:pPr>
            <a:r>
              <a:rPr lang="ar-SA" sz="1700" dirty="0">
                <a:latin typeface="Alexandria" pitchFamily="2" charset="-78"/>
                <a:cs typeface="Alexandria" pitchFamily="2" charset="-78"/>
              </a:rPr>
              <a:t>ويمكن تلخيص المحاسبة العقلية في 3 نقاط هي:</a:t>
            </a:r>
          </a:p>
          <a:p>
            <a:pPr marL="293688" indent="-293688"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تقييم المصدر: </a:t>
            </a:r>
            <a:r>
              <a:rPr lang="ar-SA" sz="1600" dirty="0">
                <a:latin typeface="Alexandria" pitchFamily="2" charset="-78"/>
                <a:cs typeface="Alexandria" pitchFamily="2" charset="-78"/>
              </a:rPr>
              <a:t>الطريقة التي يحصل بها الفرد على المال تؤثر على كيفية إنفاقه. مثال، قد ينفق الشخص الذي حصل على مكافأة مالية أو هدية بشكل أكثر ترفًا مقارنةً بالمال الذي كسبه من عمله.</a:t>
            </a:r>
          </a:p>
          <a:p>
            <a:pPr marL="293688" indent="-293688"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التصنيف: </a:t>
            </a:r>
            <a:r>
              <a:rPr lang="ar-SA" sz="1600" dirty="0">
                <a:latin typeface="Alexandria" pitchFamily="2" charset="-78"/>
                <a:cs typeface="Alexandria" pitchFamily="2" charset="-78"/>
              </a:rPr>
              <a:t>يميل الأفراد إلى تقسيم أموالهم إلى فئات ذهنية، هذا التصنيف يجعلهم يتعاملون مع كل فئة بشكل مختلف.</a:t>
            </a:r>
          </a:p>
          <a:p>
            <a:pPr marL="293688" indent="-293688"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تكويد النتائج الاقتصادية: </a:t>
            </a:r>
            <a:r>
              <a:rPr lang="ar-SA" sz="1600" dirty="0">
                <a:latin typeface="Alexandria" pitchFamily="2" charset="-78"/>
                <a:cs typeface="Alexandria" pitchFamily="2" charset="-78"/>
              </a:rPr>
              <a:t>يشير إلى النتائج الاقتصادية الناتجة عن سلوك الأفراد في اتخاذ القرارات المالية. </a:t>
            </a:r>
            <a:r>
              <a:rPr lang="ar-SA" sz="1600" dirty="0" smtClean="0">
                <a:latin typeface="Alexandria" pitchFamily="2" charset="-78"/>
                <a:cs typeface="Alexandria" pitchFamily="2" charset="-78"/>
              </a:rPr>
              <a:t>  قد </a:t>
            </a:r>
            <a:r>
              <a:rPr lang="ar-SA" sz="1600" dirty="0">
                <a:latin typeface="Alexandria" pitchFamily="2" charset="-78"/>
                <a:cs typeface="Alexandria" pitchFamily="2" charset="-78"/>
              </a:rPr>
              <a:t>يرمز المستهلك إلى نفقات السفر كاستثمار في التجارب، بينما يرمز نفقات الطعام كاستثمار في الصحة. </a:t>
            </a:r>
            <a:r>
              <a:rPr lang="ar-SA" sz="1600" dirty="0" smtClean="0">
                <a:latin typeface="Alexandria" pitchFamily="2" charset="-78"/>
                <a:cs typeface="Alexandria" pitchFamily="2" charset="-78"/>
              </a:rPr>
              <a:t> هذا </a:t>
            </a:r>
            <a:r>
              <a:rPr lang="ar-SA" sz="1600" dirty="0">
                <a:latin typeface="Alexandria" pitchFamily="2" charset="-78"/>
                <a:cs typeface="Alexandria" pitchFamily="2" charset="-78"/>
              </a:rPr>
              <a:t>الترميز يؤثر على سلوكهم الشرائي وقراراتهم المالية</a:t>
            </a:r>
            <a:r>
              <a:rPr lang="ar-SA" sz="1600" dirty="0" smtClean="0">
                <a:latin typeface="Alexandria" pitchFamily="2" charset="-78"/>
                <a:cs typeface="Alexandria" pitchFamily="2" charset="-78"/>
              </a:rPr>
              <a:t>.</a:t>
            </a:r>
            <a:r>
              <a:rPr lang="ar-SA" sz="1600" dirty="0">
                <a:latin typeface="Alexandria" pitchFamily="2" charset="-78"/>
                <a:cs typeface="Alexandria" pitchFamily="2" charset="-78"/>
              </a:rPr>
              <a:t> أي يضع كود لكل دخل ويقابله المنتج الذي يشتريه. </a:t>
            </a: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8" name="Freeform 2"/>
          <p:cNvSpPr/>
          <p:nvPr/>
        </p:nvSpPr>
        <p:spPr>
          <a:xfrm>
            <a:off x="89904" y="5502728"/>
            <a:ext cx="1200054" cy="1355271"/>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Tree>
    <p:extLst>
      <p:ext uri="{BB962C8B-B14F-4D97-AF65-F5344CB8AC3E}">
        <p14:creationId xmlns:p14="http://schemas.microsoft.com/office/powerpoint/2010/main" val="12570941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08191" y="1210801"/>
            <a:ext cx="474205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11"/>
            </a:pPr>
            <a:r>
              <a:rPr lang="ar-SA" dirty="0">
                <a:latin typeface="Alexandria" pitchFamily="2" charset="-78"/>
                <a:cs typeface="Alexandria" pitchFamily="2" charset="-78"/>
              </a:rPr>
              <a:t>المحاسبة العقلية </a:t>
            </a:r>
            <a:r>
              <a:rPr lang="en-US" dirty="0">
                <a:latin typeface="Alexandria" pitchFamily="2" charset="-78"/>
                <a:cs typeface="Alexandria" pitchFamily="2" charset="-78"/>
              </a:rPr>
              <a:t>Mental </a:t>
            </a:r>
            <a:r>
              <a:rPr lang="en-US" dirty="0" smtClean="0">
                <a:latin typeface="Alexandria" pitchFamily="2" charset="-78"/>
                <a:cs typeface="Alexandria" pitchFamily="2" charset="-78"/>
              </a:rPr>
              <a:t>Accounting</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53034" y="1696716"/>
            <a:ext cx="10478996" cy="4467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Rectangle 1"/>
          <p:cNvSpPr/>
          <p:nvPr/>
        </p:nvSpPr>
        <p:spPr>
          <a:xfrm>
            <a:off x="968194" y="1729679"/>
            <a:ext cx="10363835" cy="4408899"/>
          </a:xfrm>
          <a:prstGeom prst="rect">
            <a:avLst/>
          </a:prstGeom>
        </p:spPr>
        <p:txBody>
          <a:bodyPr wrap="square">
            <a:spAutoFit/>
          </a:bodyPr>
          <a:lstStyle/>
          <a:p>
            <a:pPr algn="r" rtl="1">
              <a:lnSpc>
                <a:spcPct val="150000"/>
              </a:lnSpc>
            </a:pPr>
            <a:r>
              <a:rPr lang="ar-SA" sz="1700" dirty="0" smtClean="0">
                <a:solidFill>
                  <a:srgbClr val="0070C0"/>
                </a:solidFill>
                <a:latin typeface="Alexandria" pitchFamily="2" charset="-78"/>
                <a:cs typeface="Alexandria" pitchFamily="2" charset="-78"/>
              </a:rPr>
              <a:t>تطبيقات </a:t>
            </a:r>
            <a:r>
              <a:rPr lang="ar-SA" sz="1700" dirty="0">
                <a:solidFill>
                  <a:srgbClr val="0070C0"/>
                </a:solidFill>
                <a:latin typeface="Alexandria" pitchFamily="2" charset="-78"/>
                <a:cs typeface="Alexandria" pitchFamily="2" charset="-78"/>
              </a:rPr>
              <a:t>المحاسبة العقلية في التسويق الرقمي</a:t>
            </a:r>
            <a:r>
              <a:rPr lang="ar-SA" sz="1700" dirty="0" smtClean="0">
                <a:solidFill>
                  <a:srgbClr val="0070C0"/>
                </a:solidFill>
                <a:latin typeface="Alexandria" pitchFamily="2" charset="-78"/>
                <a:cs typeface="Alexandria" pitchFamily="2" charset="-78"/>
              </a:rPr>
              <a:t>:</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تصنيف </a:t>
            </a:r>
            <a:r>
              <a:rPr lang="ar-SA" sz="1700" dirty="0">
                <a:solidFill>
                  <a:schemeClr val="accent2">
                    <a:lumMod val="75000"/>
                  </a:schemeClr>
                </a:solidFill>
                <a:latin typeface="Alexandria" pitchFamily="2" charset="-78"/>
                <a:cs typeface="Alexandria" pitchFamily="2" charset="-78"/>
              </a:rPr>
              <a:t>النفقات: </a:t>
            </a:r>
            <a:r>
              <a:rPr lang="ar-SA" sz="1700" dirty="0">
                <a:latin typeface="Alexandria" pitchFamily="2" charset="-78"/>
                <a:cs typeface="Alexandria" pitchFamily="2" charset="-78"/>
              </a:rPr>
              <a:t>المستهلكون يميلون إلى تصنيف نفقاتهم إلى فئات مثل "المشتريات الضرورية" و"المشتريات الترفيهية". ويمكن للمسوقين استغلال هذا التصنيف من خلال تقديم منتجات أو خدمات في سياق يناسب فئة معينة، مما يجعلها أكثر جاذبية.</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تأثير العروض الترويجية: </a:t>
            </a:r>
            <a:r>
              <a:rPr lang="ar-SA" sz="1700" dirty="0">
                <a:latin typeface="Alexandria" pitchFamily="2" charset="-78"/>
                <a:cs typeface="Alexandria" pitchFamily="2" charset="-78"/>
              </a:rPr>
              <a:t>يمكن تقديم العروض الترويجية بطريقة تتناسب مع الفئات العقلية التي أنشأها المستهلك. على سبيل المثال، تقديم خصم على منتج يُعتبر "ترفيهي" قد يكون أكثر فعالية من تقديم خصم على منتج يُعتبر "أساسي".</a:t>
            </a:r>
          </a:p>
          <a:p>
            <a:pPr marL="342900" indent="-342900" algn="r" rtl="1">
              <a:lnSpc>
                <a:spcPct val="150000"/>
              </a:lnSpc>
              <a:buFont typeface="+mj-lt"/>
              <a:buAutoNum type="arabicPeriod" startAt="3"/>
            </a:pPr>
            <a:r>
              <a:rPr lang="ar-SA" sz="1700" dirty="0" smtClean="0">
                <a:solidFill>
                  <a:schemeClr val="accent2">
                    <a:lumMod val="75000"/>
                  </a:schemeClr>
                </a:solidFill>
                <a:latin typeface="Alexandria" pitchFamily="2" charset="-78"/>
                <a:cs typeface="Alexandria" pitchFamily="2" charset="-78"/>
              </a:rPr>
              <a:t>تحفيز الشراء: </a:t>
            </a:r>
            <a:r>
              <a:rPr lang="ar-SA" sz="1700" dirty="0" smtClean="0">
                <a:latin typeface="Alexandria" pitchFamily="2" charset="-78"/>
                <a:cs typeface="Alexandria" pitchFamily="2" charset="-78"/>
              </a:rPr>
              <a:t>المستهلكون </a:t>
            </a:r>
            <a:r>
              <a:rPr lang="ar-SA" sz="1700" dirty="0">
                <a:latin typeface="Alexandria" pitchFamily="2" charset="-78"/>
                <a:cs typeface="Alexandria" pitchFamily="2" charset="-78"/>
              </a:rPr>
              <a:t>يميلون إلى </a:t>
            </a:r>
            <a:r>
              <a:rPr lang="ar-SA" sz="1700" dirty="0" smtClean="0">
                <a:latin typeface="Alexandria" pitchFamily="2" charset="-78"/>
                <a:cs typeface="Alexandria" pitchFamily="2" charset="-78"/>
              </a:rPr>
              <a:t>الدفع بالبطاقات البنكية عن الدفع بالكاش. فالعميل يشعر بالمعاناة والألم النفسي أقل بكثير عند الدفع باستخدام البطاقات البنكية مقارنة بالدفع </a:t>
            </a:r>
            <a:r>
              <a:rPr lang="ar-SA" sz="1700" dirty="0" smtClean="0">
                <a:latin typeface="Alexandria" pitchFamily="2" charset="-78"/>
                <a:cs typeface="Alexandria" pitchFamily="2" charset="-78"/>
              </a:rPr>
              <a:t>النقدي. </a:t>
            </a:r>
            <a:r>
              <a:rPr lang="ar-SA" sz="1700" dirty="0" smtClean="0">
                <a:latin typeface="Alexandria" pitchFamily="2" charset="-78"/>
                <a:cs typeface="Alexandria" pitchFamily="2" charset="-78"/>
              </a:rPr>
              <a:t>لذلك نجد البنوك تروج لاستخدام البطاقات البنكية بدلًا من الكاش لزيادة الإنفاق. كما أن الشركات التي تتعامل بيع أون لاين تُشجع المستهلك بتسجيل بياناته حتى يحصل على خصم خاص عند الدفع بالبطاقات البنكية.</a:t>
            </a: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Freeform 6"/>
          <p:cNvSpPr/>
          <p:nvPr/>
        </p:nvSpPr>
        <p:spPr>
          <a:xfrm>
            <a:off x="0" y="5450826"/>
            <a:ext cx="1202267" cy="1407174"/>
          </a:xfrm>
          <a:custGeom>
            <a:avLst/>
            <a:gdLst/>
            <a:ahLst/>
            <a:cxnLst/>
            <a:rect l="l" t="t" r="r" b="b"/>
            <a:pathLst>
              <a:path w="1879949" h="2057400">
                <a:moveTo>
                  <a:pt x="0" y="0"/>
                </a:moveTo>
                <a:lnTo>
                  <a:pt x="1879950" y="0"/>
                </a:lnTo>
                <a:lnTo>
                  <a:pt x="1879950" y="2057400"/>
                </a:lnTo>
                <a:lnTo>
                  <a:pt x="0" y="2057400"/>
                </a:lnTo>
                <a:lnTo>
                  <a:pt x="0" y="0"/>
                </a:lnTo>
                <a:close/>
              </a:path>
            </a:pathLst>
          </a:custGeom>
          <a:blipFill>
            <a:blip r:embed="rId4">
              <a:extLst>
                <a:ext uri="{96DAC541-7B7A-43D3-8B79-37D633B846F1}">
                  <asvg:svgBlip xmlns="" xmlns:asvg="http://schemas.microsoft.com/office/drawing/2016/SVG/main" r:embed="rId10"/>
                </a:ext>
              </a:extLst>
            </a:blip>
            <a:stretch>
              <a:fillRect/>
            </a:stretch>
          </a:blipFill>
        </p:spPr>
      </p:sp>
    </p:spTree>
    <p:extLst>
      <p:ext uri="{BB962C8B-B14F-4D97-AF65-F5344CB8AC3E}">
        <p14:creationId xmlns:p14="http://schemas.microsoft.com/office/powerpoint/2010/main" val="42663261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08192" y="1261450"/>
            <a:ext cx="6304288"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12"/>
            </a:pPr>
            <a:r>
              <a:rPr lang="ar-SA" dirty="0">
                <a:latin typeface="Alexandria" pitchFamily="2" charset="-78"/>
                <a:cs typeface="Alexandria" pitchFamily="2" charset="-78"/>
              </a:rPr>
              <a:t>هرم ماسلو للاحتياجات  </a:t>
            </a:r>
            <a:r>
              <a:rPr lang="en-US" dirty="0">
                <a:latin typeface="Alexandria" pitchFamily="2" charset="-78"/>
                <a:cs typeface="Alexandria" pitchFamily="2" charset="-78"/>
              </a:rPr>
              <a:t>Maslow’s Hierarchy of Needs</a:t>
            </a:r>
            <a:endParaRPr lang="ar-SA" dirty="0">
              <a:latin typeface="Alexandria" pitchFamily="2" charset="-78"/>
              <a:cs typeface="Alexandria" pitchFamily="2" charset="-78"/>
            </a:endParaRPr>
          </a:p>
        </p:txBody>
      </p:sp>
      <p:sp>
        <p:nvSpPr>
          <p:cNvPr id="15" name="Rectangle: Rounded Corners 22">
            <a:extLst>
              <a:ext uri="{FF2B5EF4-FFF2-40B4-BE49-F238E27FC236}">
                <a16:creationId xmlns:a16="http://schemas.microsoft.com/office/drawing/2014/main" id="{52297C4B-84D7-EDC8-F6F6-53F29890AA2A}"/>
              </a:ext>
            </a:extLst>
          </p:cNvPr>
          <p:cNvSpPr/>
          <p:nvPr/>
        </p:nvSpPr>
        <p:spPr>
          <a:xfrm>
            <a:off x="7843506" y="1612858"/>
            <a:ext cx="5470732" cy="46608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7361" y="1778359"/>
            <a:ext cx="9193876" cy="4467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Rectangle 1"/>
          <p:cNvSpPr/>
          <p:nvPr/>
        </p:nvSpPr>
        <p:spPr>
          <a:xfrm>
            <a:off x="2472442" y="1908381"/>
            <a:ext cx="8317478" cy="1292662"/>
          </a:xfrm>
          <a:prstGeom prst="rect">
            <a:avLst/>
          </a:prstGeom>
        </p:spPr>
        <p:txBody>
          <a:bodyPr wrap="square">
            <a:spAutoFit/>
          </a:bodyPr>
          <a:lstStyle/>
          <a:p>
            <a:pPr algn="r" rtl="1">
              <a:lnSpc>
                <a:spcPct val="150000"/>
              </a:lnSpc>
            </a:pPr>
            <a:r>
              <a:rPr lang="ar-SA" sz="1700" dirty="0" smtClean="0">
                <a:latin typeface="Alexandria" pitchFamily="2" charset="-78"/>
                <a:cs typeface="Alexandria" pitchFamily="2" charset="-78"/>
              </a:rPr>
              <a:t>  </a:t>
            </a:r>
            <a:r>
              <a:rPr lang="ar-SA" dirty="0" smtClean="0">
                <a:solidFill>
                  <a:srgbClr val="0070C0"/>
                </a:solidFill>
                <a:latin typeface="Alexandria" pitchFamily="2" charset="-78"/>
                <a:cs typeface="Alexandria" pitchFamily="2" charset="-78"/>
              </a:rPr>
              <a:t>هرم </a:t>
            </a:r>
            <a:r>
              <a:rPr lang="ar-SA" dirty="0">
                <a:solidFill>
                  <a:srgbClr val="0070C0"/>
                </a:solidFill>
                <a:latin typeface="Alexandria" pitchFamily="2" charset="-78"/>
                <a:cs typeface="Alexandria" pitchFamily="2" charset="-78"/>
              </a:rPr>
              <a:t>ماسلو للاحتياجات</a:t>
            </a:r>
            <a:r>
              <a:rPr lang="ar-SA" sz="1700" dirty="0">
                <a:latin typeface="Alexandria" pitchFamily="2" charset="-78"/>
                <a:cs typeface="Alexandria" pitchFamily="2" charset="-78"/>
              </a:rPr>
              <a:t> هو نموذج </a:t>
            </a:r>
            <a:r>
              <a:rPr lang="ar-SA" sz="1700" dirty="0" smtClean="0">
                <a:latin typeface="Alexandria" pitchFamily="2" charset="-78"/>
                <a:cs typeface="Alexandria" pitchFamily="2" charset="-78"/>
              </a:rPr>
              <a:t>قدمه </a:t>
            </a:r>
            <a:r>
              <a:rPr lang="ar-SA" sz="1700" dirty="0">
                <a:latin typeface="Alexandria" pitchFamily="2" charset="-78"/>
                <a:cs typeface="Alexandria" pitchFamily="2" charset="-78"/>
              </a:rPr>
              <a:t>عالم </a:t>
            </a:r>
            <a:r>
              <a:rPr lang="ar-SA" sz="1700" dirty="0" smtClean="0">
                <a:latin typeface="Alexandria" pitchFamily="2" charset="-78"/>
                <a:cs typeface="Alexandria" pitchFamily="2" charset="-78"/>
              </a:rPr>
              <a:t>النفس </a:t>
            </a:r>
            <a:r>
              <a:rPr lang="ar-SA" sz="1700" dirty="0">
                <a:latin typeface="Alexandria" pitchFamily="2" charset="-78"/>
                <a:cs typeface="Alexandria" pitchFamily="2" charset="-78"/>
              </a:rPr>
              <a:t>أبراهام ماسلو في </a:t>
            </a:r>
            <a:r>
              <a:rPr lang="ar-SA" sz="1700" dirty="0" smtClean="0">
                <a:latin typeface="Alexandria" pitchFamily="2" charset="-78"/>
                <a:cs typeface="Alexandria" pitchFamily="2" charset="-78"/>
              </a:rPr>
              <a:t>القرن العشرين. يوضح </a:t>
            </a:r>
            <a:r>
              <a:rPr lang="ar-SA" sz="1700" dirty="0">
                <a:latin typeface="Alexandria" pitchFamily="2" charset="-78"/>
                <a:cs typeface="Alexandria" pitchFamily="2" charset="-78"/>
              </a:rPr>
              <a:t>هذا النموذج كيف يسعى الإنسان لتلبية احتياجاته الأساسية بشكل تدريجي، حيث يتم تنظيم هذه الاحتياجات في شكل هرمي يتكون من </a:t>
            </a:r>
            <a:r>
              <a:rPr lang="ar-SA" sz="1700" u="sng" dirty="0">
                <a:latin typeface="Alexandria" pitchFamily="2" charset="-78"/>
                <a:cs typeface="Alexandria" pitchFamily="2" charset="-78"/>
              </a:rPr>
              <a:t>خمسة </a:t>
            </a:r>
            <a:r>
              <a:rPr lang="ar-SA" sz="1700" dirty="0" smtClean="0">
                <a:latin typeface="Alexandria" pitchFamily="2" charset="-78"/>
                <a:cs typeface="Alexandria" pitchFamily="2" charset="-78"/>
              </a:rPr>
              <a:t>مستويات.</a:t>
            </a: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170" name="Picture 2" descr="1️⃣ الوعي و المعرفة و دورها في التنمية الاجتماعية : كيف يوضح هرم ماسلو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51" y="2345805"/>
            <a:ext cx="4224528" cy="454266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779776" y="3152650"/>
            <a:ext cx="8010144" cy="1248419"/>
          </a:xfrm>
          <a:prstGeom prst="rect">
            <a:avLst/>
          </a:prstGeom>
        </p:spPr>
        <p:txBody>
          <a:bodyPr wrap="square">
            <a:spAutoFit/>
          </a:bodyPr>
          <a:lstStyle/>
          <a:p>
            <a:pPr marL="342900" indent="-342900" algn="r" rtl="1">
              <a:lnSpc>
                <a:spcPct val="150000"/>
              </a:lnSpc>
              <a:buFont typeface="+mj-lt"/>
              <a:buAutoNum type="arabicPeriod"/>
            </a:pPr>
            <a:r>
              <a:rPr lang="ar-SA" dirty="0" smtClean="0">
                <a:solidFill>
                  <a:schemeClr val="accent2">
                    <a:lumMod val="75000"/>
                  </a:schemeClr>
                </a:solidFill>
                <a:latin typeface="Alexandria" pitchFamily="2" charset="-78"/>
                <a:cs typeface="Alexandria" pitchFamily="2" charset="-78"/>
              </a:rPr>
              <a:t>احتياجات فسيولوجية </a:t>
            </a:r>
            <a:r>
              <a:rPr lang="ar-SA" dirty="0">
                <a:solidFill>
                  <a:schemeClr val="accent2">
                    <a:lumMod val="75000"/>
                  </a:schemeClr>
                </a:solidFill>
                <a:latin typeface="Alexandria" pitchFamily="2" charset="-78"/>
                <a:cs typeface="Alexandria" pitchFamily="2" charset="-78"/>
              </a:rPr>
              <a:t>(الجسدية): </a:t>
            </a:r>
            <a:r>
              <a:rPr lang="ar-SA" sz="1700" dirty="0">
                <a:latin typeface="Alexandria" pitchFamily="2" charset="-78"/>
                <a:cs typeface="Alexandria" pitchFamily="2" charset="-78"/>
              </a:rPr>
              <a:t>وهي الاحتياجات الأساسيات اللازمة لبقاء الإنسان، مثل الهواء والأكل والشرب والنوم. إذا لم تُلبَّ هذه الاحتياجات، فإن الفرد يكون غير قادرًا على التفكير في أي شيء آخر.</a:t>
            </a:r>
          </a:p>
        </p:txBody>
      </p:sp>
      <p:sp>
        <p:nvSpPr>
          <p:cNvPr id="16" name="Rectangle 15"/>
          <p:cNvSpPr/>
          <p:nvPr/>
        </p:nvSpPr>
        <p:spPr>
          <a:xfrm>
            <a:off x="2702929" y="4382067"/>
            <a:ext cx="8010144" cy="1754326"/>
          </a:xfrm>
          <a:prstGeom prst="rect">
            <a:avLst/>
          </a:prstGeom>
        </p:spPr>
        <p:txBody>
          <a:bodyPr wrap="square">
            <a:spAutoFit/>
          </a:bodyPr>
          <a:lstStyle/>
          <a:p>
            <a:pPr marL="342900" indent="-342900" algn="r" rtl="1">
              <a:lnSpc>
                <a:spcPct val="150000"/>
              </a:lnSpc>
              <a:buFont typeface="+mj-lt"/>
              <a:buAutoNum type="arabicPeriod" startAt="2"/>
            </a:pPr>
            <a:r>
              <a:rPr lang="ar-SA" dirty="0" smtClean="0">
                <a:solidFill>
                  <a:schemeClr val="accent2">
                    <a:lumMod val="75000"/>
                  </a:schemeClr>
                </a:solidFill>
                <a:latin typeface="Alexandria" pitchFamily="2" charset="-78"/>
                <a:cs typeface="Alexandria" pitchFamily="2" charset="-78"/>
              </a:rPr>
              <a:t>احتياجات الأمان: </a:t>
            </a:r>
            <a:r>
              <a:rPr lang="ar-SA" sz="1700" dirty="0">
                <a:latin typeface="Alexandria" pitchFamily="2" charset="-78"/>
                <a:cs typeface="Alexandria" pitchFamily="2" charset="-78"/>
              </a:rPr>
              <a:t>بعد تلبية الاحتياجات الفسيولوجية، ينتقل الفرد إلى </a:t>
            </a:r>
            <a:r>
              <a:rPr lang="ar-SA" sz="1700" dirty="0" smtClean="0">
                <a:latin typeface="Alexandria" pitchFamily="2" charset="-78"/>
                <a:cs typeface="Alexandria" pitchFamily="2" charset="-78"/>
              </a:rPr>
              <a:t>     مستوى </a:t>
            </a:r>
            <a:r>
              <a:rPr lang="ar-SA" sz="1700" dirty="0">
                <a:latin typeface="Alexandria" pitchFamily="2" charset="-78"/>
                <a:cs typeface="Alexandria" pitchFamily="2" charset="-78"/>
              </a:rPr>
              <a:t>احتياجات الأمان، وتشمل: الوظيفة والصحة والأمن المالي</a:t>
            </a:r>
            <a:r>
              <a:rPr lang="ar-SA" dirty="0" smtClean="0">
                <a:latin typeface="Alexandria" pitchFamily="2" charset="-78"/>
                <a:cs typeface="Alexandria" pitchFamily="2" charset="-78"/>
              </a:rPr>
              <a:t>.</a:t>
            </a:r>
          </a:p>
          <a:p>
            <a:pPr marL="342900" indent="-342900" algn="r" rtl="1">
              <a:lnSpc>
                <a:spcPct val="150000"/>
              </a:lnSpc>
              <a:buFont typeface="+mj-lt"/>
              <a:buAutoNum type="arabicPeriod" startAt="2"/>
            </a:pPr>
            <a:r>
              <a:rPr lang="ar-SA" dirty="0" smtClean="0">
                <a:solidFill>
                  <a:schemeClr val="accent2">
                    <a:lumMod val="75000"/>
                  </a:schemeClr>
                </a:solidFill>
                <a:latin typeface="Alexandria" pitchFamily="2" charset="-78"/>
                <a:cs typeface="Alexandria" pitchFamily="2" charset="-78"/>
              </a:rPr>
              <a:t>احتياجات </a:t>
            </a:r>
            <a:r>
              <a:rPr lang="ar-SA" dirty="0">
                <a:solidFill>
                  <a:schemeClr val="accent2">
                    <a:lumMod val="75000"/>
                  </a:schemeClr>
                </a:solidFill>
                <a:latin typeface="Alexandria" pitchFamily="2" charset="-78"/>
                <a:cs typeface="Alexandria" pitchFamily="2" charset="-78"/>
              </a:rPr>
              <a:t>اجتماعية: </a:t>
            </a:r>
            <a:r>
              <a:rPr lang="ar-SA" sz="1700" dirty="0">
                <a:latin typeface="Alexandria" pitchFamily="2" charset="-78"/>
                <a:cs typeface="Alexandria" pitchFamily="2" charset="-78"/>
              </a:rPr>
              <a:t>تشمل هذه الاحتياجات الرغبة في الانتماء </a:t>
            </a:r>
            <a:r>
              <a:rPr lang="ar-SA" sz="1700" dirty="0" smtClean="0">
                <a:latin typeface="Alexandria" pitchFamily="2" charset="-78"/>
                <a:cs typeface="Alexandria" pitchFamily="2" charset="-78"/>
              </a:rPr>
              <a:t>والتواصل       </a:t>
            </a:r>
            <a:r>
              <a:rPr lang="ar-SA" sz="1700" dirty="0">
                <a:latin typeface="Alexandria" pitchFamily="2" charset="-78"/>
                <a:cs typeface="Alexandria" pitchFamily="2" charset="-78"/>
              </a:rPr>
              <a:t>مع الآخرين، </a:t>
            </a:r>
            <a:r>
              <a:rPr lang="ar-SA" sz="1700" dirty="0" smtClean="0">
                <a:latin typeface="Alexandria" pitchFamily="2" charset="-78"/>
                <a:cs typeface="Alexandria" pitchFamily="2" charset="-78"/>
              </a:rPr>
              <a:t>مثل الأصدقاء وعلاقات اجتماعية وتكوين أسرة.</a:t>
            </a:r>
            <a:endParaRPr lang="ar-SA" sz="1700" dirty="0">
              <a:latin typeface="Alexandria" pitchFamily="2" charset="-78"/>
              <a:cs typeface="Alexandria" pitchFamily="2" charset="-78"/>
            </a:endParaRPr>
          </a:p>
        </p:txBody>
      </p:sp>
    </p:spTree>
    <p:extLst>
      <p:ext uri="{BB962C8B-B14F-4D97-AF65-F5344CB8AC3E}">
        <p14:creationId xmlns:p14="http://schemas.microsoft.com/office/powerpoint/2010/main" val="21745881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F9A80F9F-74DB-1D57-04E8-E20E92A09B0A}"/>
              </a:ext>
            </a:extLst>
          </p:cNvPr>
          <p:cNvSpPr txBox="1"/>
          <p:nvPr/>
        </p:nvSpPr>
        <p:spPr>
          <a:xfrm>
            <a:off x="2108192" y="1277779"/>
            <a:ext cx="6304288"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marL="342900" indent="-342900" algn="r" rtl="1">
              <a:lnSpc>
                <a:spcPct val="150000"/>
              </a:lnSpc>
              <a:buFont typeface="+mj-lt"/>
              <a:buAutoNum type="arabicPeriod" startAt="12"/>
            </a:pPr>
            <a:r>
              <a:rPr lang="ar-SA" dirty="0">
                <a:latin typeface="Alexandria" pitchFamily="2" charset="-78"/>
                <a:cs typeface="Alexandria" pitchFamily="2" charset="-78"/>
              </a:rPr>
              <a:t>هرم ماسلو للاحتياجات  </a:t>
            </a:r>
            <a:r>
              <a:rPr lang="en-US" dirty="0">
                <a:latin typeface="Alexandria" pitchFamily="2" charset="-78"/>
                <a:cs typeface="Alexandria" pitchFamily="2" charset="-78"/>
              </a:rPr>
              <a:t>Maslow’s Hierarchy of Needs</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7361" y="1778359"/>
            <a:ext cx="9193876" cy="4467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3033" y="8673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0014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2353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170" name="Picture 2" descr="1️⃣ الوعي و المعرفة و دورها في التنمية الاجتماعية : كيف يوضح هرم ماسلو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31237" y="2033328"/>
            <a:ext cx="1141136" cy="12270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994851" y="1820485"/>
            <a:ext cx="6846238" cy="4431983"/>
          </a:xfrm>
          <a:prstGeom prst="rect">
            <a:avLst/>
          </a:prstGeom>
        </p:spPr>
        <p:txBody>
          <a:bodyPr wrap="square">
            <a:spAutoFit/>
          </a:bodyPr>
          <a:lstStyle/>
          <a:p>
            <a:pPr marL="342900" indent="-342900" algn="r" rtl="1">
              <a:lnSpc>
                <a:spcPct val="150000"/>
              </a:lnSpc>
              <a:buFont typeface="+mj-lt"/>
              <a:buAutoNum type="arabicPeriod" startAt="4"/>
            </a:pPr>
            <a:r>
              <a:rPr lang="ar-SA" dirty="0" smtClean="0">
                <a:solidFill>
                  <a:schemeClr val="accent2">
                    <a:lumMod val="75000"/>
                  </a:schemeClr>
                </a:solidFill>
                <a:latin typeface="Alexandria" pitchFamily="2" charset="-78"/>
                <a:cs typeface="Alexandria" pitchFamily="2" charset="-78"/>
              </a:rPr>
              <a:t>احتياجات التقدير: </a:t>
            </a:r>
            <a:r>
              <a:rPr lang="ar-SA" sz="1700" dirty="0">
                <a:latin typeface="Alexandria" pitchFamily="2" charset="-78"/>
                <a:cs typeface="Alexandria" pitchFamily="2" charset="-78"/>
              </a:rPr>
              <a:t>وهي يسعى الفرد للحصول على الاحترام والتقدير من الآخرين ومن </a:t>
            </a:r>
            <a:r>
              <a:rPr lang="ar-SA" sz="1700" dirty="0" smtClean="0">
                <a:latin typeface="Alexandria" pitchFamily="2" charset="-78"/>
                <a:cs typeface="Alexandria" pitchFamily="2" charset="-78"/>
              </a:rPr>
              <a:t>نفسه، مثل تقدير </a:t>
            </a:r>
            <a:r>
              <a:rPr lang="ar-SA" sz="1700" dirty="0">
                <a:latin typeface="Alexandria" pitchFamily="2" charset="-78"/>
                <a:cs typeface="Alexandria" pitchFamily="2" charset="-78"/>
              </a:rPr>
              <a:t>الذات (الشعور بالكفاءة والثقة) </a:t>
            </a:r>
            <a:r>
              <a:rPr lang="ar-SA" sz="1700" dirty="0" smtClean="0">
                <a:latin typeface="Alexandria" pitchFamily="2" charset="-78"/>
                <a:cs typeface="Alexandria" pitchFamily="2" charset="-78"/>
              </a:rPr>
              <a:t>وتقدير خارجي (</a:t>
            </a:r>
            <a:r>
              <a:rPr lang="ar-SA" sz="1700" dirty="0">
                <a:latin typeface="Alexandria" pitchFamily="2" charset="-78"/>
                <a:cs typeface="Alexandria" pitchFamily="2" charset="-78"/>
              </a:rPr>
              <a:t>الحصول على الاعتراف من المجتمع</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ت</a:t>
            </a:r>
            <a:r>
              <a:rPr lang="ar-SA" sz="1700" dirty="0" smtClean="0">
                <a:solidFill>
                  <a:schemeClr val="accent2">
                    <a:lumMod val="75000"/>
                  </a:schemeClr>
                </a:solidFill>
                <a:latin typeface="Alexandria" pitchFamily="2" charset="-78"/>
                <a:cs typeface="Alexandria" pitchFamily="2" charset="-78"/>
              </a:rPr>
              <a:t>حقيق الذات: </a:t>
            </a:r>
            <a:r>
              <a:rPr lang="ar-SA" sz="1700" dirty="0" smtClean="0">
                <a:latin typeface="Alexandria" pitchFamily="2" charset="-78"/>
                <a:cs typeface="Alexandria" pitchFamily="2" charset="-78"/>
              </a:rPr>
              <a:t>أعلى </a:t>
            </a:r>
            <a:r>
              <a:rPr lang="ar-SA" sz="1700" dirty="0">
                <a:latin typeface="Alexandria" pitchFamily="2" charset="-78"/>
                <a:cs typeface="Alexandria" pitchFamily="2" charset="-78"/>
              </a:rPr>
              <a:t>مستوى في الهرم هو تحقيق الذات، حيث يسعى الفرد لتحقيق إمكانياته الكاملة وتنمية مواهبه وقدراته. </a:t>
            </a:r>
            <a:r>
              <a:rPr lang="ar-SA" sz="1700" dirty="0" smtClean="0">
                <a:latin typeface="Alexandria" pitchFamily="2" charset="-78"/>
                <a:cs typeface="Alexandria" pitchFamily="2" charset="-78"/>
              </a:rPr>
              <a:t>ويشمل</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الإبداع والتميز.</a:t>
            </a:r>
          </a:p>
          <a:p>
            <a:pPr algn="r" rtl="1">
              <a:lnSpc>
                <a:spcPct val="150000"/>
              </a:lnSpc>
            </a:pPr>
            <a:r>
              <a:rPr lang="ar-SA" sz="1700" b="1" dirty="0">
                <a:solidFill>
                  <a:srgbClr val="0070C0"/>
                </a:solidFill>
                <a:latin typeface="Alexandria" pitchFamily="2" charset="-78"/>
                <a:cs typeface="Alexandria" pitchFamily="2" charset="-78"/>
              </a:rPr>
              <a:t>تطبيق هرم ماسلو في </a:t>
            </a:r>
            <a:r>
              <a:rPr lang="ar-SA" sz="1700" b="1" dirty="0" smtClean="0">
                <a:solidFill>
                  <a:srgbClr val="0070C0"/>
                </a:solidFill>
                <a:latin typeface="Alexandria" pitchFamily="2" charset="-78"/>
                <a:cs typeface="Alexandria" pitchFamily="2" charset="-78"/>
              </a:rPr>
              <a:t>التسويق الرقمي: </a:t>
            </a:r>
          </a:p>
          <a:p>
            <a:pPr algn="r" rtl="1">
              <a:lnSpc>
                <a:spcPct val="150000"/>
              </a:lnSpc>
            </a:pPr>
            <a:r>
              <a:rPr lang="ar-SA" sz="1700" dirty="0" smtClean="0">
                <a:latin typeface="Alexandria" pitchFamily="2" charset="-78"/>
                <a:cs typeface="Alexandria" pitchFamily="2" charset="-78"/>
              </a:rPr>
              <a:t>يمكن تطبيق هرم ماسلو في التسويق بتصنيف </a:t>
            </a:r>
            <a:r>
              <a:rPr lang="ar-SA" sz="1700" dirty="0">
                <a:latin typeface="Alexandria" pitchFamily="2" charset="-78"/>
                <a:cs typeface="Alexandria" pitchFamily="2" charset="-78"/>
              </a:rPr>
              <a:t>المنتجات أو العملاء بناءً على موقعهم في هذا الهرم. يمكن أن يساعد هذا التصنيف المسوقين على فهم </a:t>
            </a:r>
            <a:r>
              <a:rPr lang="ar-SA" sz="1700" dirty="0" smtClean="0">
                <a:latin typeface="Alexandria" pitchFamily="2" charset="-78"/>
                <a:cs typeface="Alexandria" pitchFamily="2" charset="-78"/>
              </a:rPr>
              <a:t> احتياجات </a:t>
            </a:r>
            <a:r>
              <a:rPr lang="ar-SA" sz="1700" dirty="0">
                <a:latin typeface="Alexandria" pitchFamily="2" charset="-78"/>
                <a:cs typeface="Alexandria" pitchFamily="2" charset="-78"/>
              </a:rPr>
              <a:t>الجمهور المستهدف بشكل أفضل، مما يسهل </a:t>
            </a:r>
            <a:r>
              <a:rPr lang="ar-SA" sz="1700" dirty="0" smtClean="0">
                <a:latin typeface="Alexandria" pitchFamily="2" charset="-78"/>
                <a:cs typeface="Alexandria" pitchFamily="2" charset="-78"/>
              </a:rPr>
              <a:t>عليهم </a:t>
            </a:r>
            <a:r>
              <a:rPr lang="ar-SA" sz="1700" dirty="0">
                <a:latin typeface="Alexandria" pitchFamily="2" charset="-78"/>
                <a:cs typeface="Alexandria" pitchFamily="2" charset="-78"/>
              </a:rPr>
              <a:t>صياغة محتوى يتناسب مع تلك الاحتياجات</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pic>
        <p:nvPicPr>
          <p:cNvPr id="3" name="Picture 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40051" t="1332" r="6099"/>
          <a:stretch/>
        </p:blipFill>
        <p:spPr>
          <a:xfrm>
            <a:off x="0" y="1893322"/>
            <a:ext cx="5321808" cy="5013663"/>
          </a:xfrm>
          <a:prstGeom prst="rect">
            <a:avLst/>
          </a:prstGeom>
        </p:spPr>
      </p:pic>
    </p:spTree>
    <p:extLst>
      <p:ext uri="{BB962C8B-B14F-4D97-AF65-F5344CB8AC3E}">
        <p14:creationId xmlns:p14="http://schemas.microsoft.com/office/powerpoint/2010/main" val="34342881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796367"/>
            <a:ext cx="5470732" cy="54891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98071" y="1126672"/>
            <a:ext cx="10221686" cy="502920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66800" y="1776075"/>
            <a:ext cx="9873342" cy="1333698"/>
          </a:xfrm>
          <a:prstGeom prst="rect">
            <a:avLst/>
          </a:prstGeom>
          <a:noFill/>
        </p:spPr>
        <p:txBody>
          <a:bodyPr wrap="square" rtlCol="0">
            <a:spAutoFit/>
          </a:bodyPr>
          <a:lstStyle/>
          <a:p>
            <a:pPr lvl="0" algn="justLow" rtl="1">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smtClean="0">
                <a:solidFill>
                  <a:srgbClr val="000000"/>
                </a:solidFill>
                <a:latin typeface="Alexandria SemiBold" pitchFamily="2" charset="-78"/>
                <a:cs typeface="Alexandria SemiBold" pitchFamily="2" charset="-78"/>
              </a:rPr>
              <a:t> </a:t>
            </a:r>
            <a:r>
              <a:rPr lang="ar-SA" sz="1600" dirty="0" smtClean="0">
                <a:latin typeface="Alexandria" pitchFamily="2" charset="-78"/>
                <a:cs typeface="Alexandria" pitchFamily="2" charset="-78"/>
              </a:rPr>
              <a:t>   </a:t>
            </a:r>
            <a:r>
              <a:rPr lang="ar-SA" dirty="0">
                <a:latin typeface="Alexandria" pitchFamily="2" charset="-78"/>
                <a:cs typeface="Alexandria" pitchFamily="2" charset="-78"/>
              </a:rPr>
              <a:t>يُعد التسويق السيكولوجي أداة قوية تساعد الشركات على فهم سلوك المستهلكين بشكل أعمق، مما يمكّنها من تلبية احتياجاتهم بشكل أفضل وتحقيق أهدافها التجارية بكفاءة أكبر</a:t>
            </a:r>
            <a:r>
              <a:rPr lang="ar-SA" dirty="0" smtClean="0">
                <a:latin typeface="Alexandria" pitchFamily="2" charset="-78"/>
                <a:cs typeface="Alexandria" pitchFamily="2" charset="-78"/>
              </a:rPr>
              <a:t>.</a:t>
            </a:r>
            <a:endParaRPr lang="ar-SA"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985933" y="1028370"/>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pic>
        <p:nvPicPr>
          <p:cNvPr id="3" name="Picture 2"/>
          <p:cNvPicPr>
            <a:picLocks noChangeAspect="1"/>
          </p:cNvPicPr>
          <p:nvPr/>
        </p:nvPicPr>
        <p:blipFill>
          <a:blip r:embed="rId4"/>
          <a:stretch>
            <a:fillRect/>
          </a:stretch>
        </p:blipFill>
        <p:spPr>
          <a:xfrm>
            <a:off x="28491" y="3228978"/>
            <a:ext cx="2051173" cy="2576599"/>
          </a:xfrm>
          <a:prstGeom prst="rect">
            <a:avLst/>
          </a:prstGeom>
          <a:ln>
            <a:noFill/>
          </a:ln>
          <a:effectLst>
            <a:outerShdw blurRad="292100" dist="139700" dir="2700000" algn="tl" rotWithShape="0">
              <a:srgbClr val="333333">
                <a:alpha val="65000"/>
              </a:srgbClr>
            </a:outerShdw>
          </a:effectLst>
        </p:spPr>
      </p:pic>
      <p:sp>
        <p:nvSpPr>
          <p:cNvPr id="10" name="TextBox 9">
            <a:extLst>
              <a:ext uri="{FF2B5EF4-FFF2-40B4-BE49-F238E27FC236}">
                <a16:creationId xmlns:a16="http://schemas.microsoft.com/office/drawing/2014/main" id="{F9A80F9F-74DB-1D57-04E8-E20E92A09B0A}"/>
              </a:ext>
            </a:extLst>
          </p:cNvPr>
          <p:cNvSpPr txBox="1"/>
          <p:nvPr/>
        </p:nvSpPr>
        <p:spPr>
          <a:xfrm>
            <a:off x="2079663" y="3037088"/>
            <a:ext cx="8860479" cy="3000821"/>
          </a:xfrm>
          <a:prstGeom prst="rect">
            <a:avLst/>
          </a:prstGeom>
          <a:noFill/>
        </p:spPr>
        <p:txBody>
          <a:bodyPr wrap="square" rtlCol="0">
            <a:spAutoFit/>
          </a:bodyPr>
          <a:lstStyle/>
          <a:p>
            <a:pPr lvl="0" algn="r" rtl="1">
              <a:lnSpc>
                <a:spcPct val="150000"/>
              </a:lnSpc>
              <a:spcAft>
                <a:spcPts val="800"/>
              </a:spcAft>
              <a:defRPr/>
            </a:pPr>
            <a:r>
              <a:rPr lang="ar-SA" dirty="0" smtClean="0">
                <a:latin typeface="Alexandria" pitchFamily="2" charset="-78"/>
                <a:cs typeface="Alexandria" pitchFamily="2" charset="-78"/>
              </a:rPr>
              <a:t>   ويعد مفهوم </a:t>
            </a:r>
            <a:r>
              <a:rPr lang="ar-SA" dirty="0" smtClean="0">
                <a:solidFill>
                  <a:srgbClr val="00B050"/>
                </a:solidFill>
                <a:latin typeface="Alexandria" pitchFamily="2" charset="-78"/>
                <a:cs typeface="Alexandria" pitchFamily="2" charset="-78"/>
              </a:rPr>
              <a:t>شلل </a:t>
            </a:r>
            <a:r>
              <a:rPr lang="ar-SA" dirty="0">
                <a:solidFill>
                  <a:srgbClr val="00B050"/>
                </a:solidFill>
                <a:latin typeface="Alexandria" pitchFamily="2" charset="-78"/>
                <a:cs typeface="Alexandria" pitchFamily="2" charset="-78"/>
              </a:rPr>
              <a:t>اتخاذ القرار </a:t>
            </a:r>
            <a:r>
              <a:rPr lang="ar-SA" dirty="0" smtClean="0">
                <a:latin typeface="Alexandria" pitchFamily="2" charset="-78"/>
                <a:cs typeface="Alexandria" pitchFamily="2" charset="-78"/>
              </a:rPr>
              <a:t>من المفاهيم الحديثة في التسويق الرقمي، ويشير </a:t>
            </a:r>
            <a:r>
              <a:rPr lang="ar-SA" dirty="0">
                <a:latin typeface="Alexandria" pitchFamily="2" charset="-78"/>
                <a:cs typeface="Alexandria" pitchFamily="2" charset="-78"/>
              </a:rPr>
              <a:t>إلى عدم القدرة على اتخاذ قرار بسبب كثرة الخيارات المتاحة؛ مما يؤثر سلبًا على سلوك المستهلكين في التسويق الرقمي</a:t>
            </a:r>
            <a:r>
              <a:rPr lang="ar-SA" dirty="0" smtClean="0">
                <a:latin typeface="Alexandria" pitchFamily="2" charset="-78"/>
                <a:cs typeface="Alexandria" pitchFamily="2" charset="-78"/>
              </a:rPr>
              <a:t>. في تجربة شهيرة، حيث تم عرض عدد كبير من أنواع المربى لقياس تأثير عدد الخيارات (6 – 20 – 12) على سلوك الشراء. ووجد </a:t>
            </a:r>
            <a:r>
              <a:rPr lang="ar-SA" u="sng" dirty="0" smtClean="0">
                <a:latin typeface="Alexandria" pitchFamily="2" charset="-78"/>
                <a:cs typeface="Alexandria" pitchFamily="2" charset="-78"/>
              </a:rPr>
              <a:t>أنه كلما زاد عدد الخيارات، كلما أدى إلى عدم القدرة على اتخاذ قرار الشراء. </a:t>
            </a:r>
            <a:r>
              <a:rPr lang="ar-SA" dirty="0" smtClean="0">
                <a:latin typeface="Alexandria" pitchFamily="2" charset="-78"/>
                <a:cs typeface="Alexandria" pitchFamily="2" charset="-78"/>
              </a:rPr>
              <a:t>فمن </a:t>
            </a:r>
            <a:r>
              <a:rPr lang="ar-SA" dirty="0">
                <a:latin typeface="Alexandria" pitchFamily="2" charset="-78"/>
                <a:cs typeface="Alexandria" pitchFamily="2" charset="-78"/>
              </a:rPr>
              <a:t>خلال فهم العوامل التي تسبب هذا الشلل، يمكن للمسوقين تصميم استراتيجيات تسويقية أكثر فعالية تسهل عملية اتخاذ القرار، مما يؤدي إلى زيادة معدلات التحويل وتحسين تجربة </a:t>
            </a:r>
            <a:r>
              <a:rPr lang="ar-SA" dirty="0" smtClean="0">
                <a:latin typeface="Alexandria" pitchFamily="2" charset="-78"/>
                <a:cs typeface="Alexandria" pitchFamily="2" charset="-78"/>
              </a:rPr>
              <a:t>العملاء.</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107658265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2030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26572" y="1285191"/>
            <a:ext cx="10940142"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7771102" y="1214452"/>
            <a:ext cx="2793484" cy="583878"/>
          </a:xfrm>
          <a:prstGeom prst="rect">
            <a:avLst/>
          </a:prstGeom>
          <a:noFill/>
        </p:spPr>
        <p:txBody>
          <a:bodyPr wrap="square" rtlCol="0">
            <a:spAutoFit/>
          </a:bodyPr>
          <a:lstStyle/>
          <a:p>
            <a:pPr lvl="0" algn="ctr" rtl="1">
              <a:lnSpc>
                <a:spcPct val="150000"/>
              </a:lnSpc>
              <a:spcAft>
                <a:spcPts val="800"/>
              </a:spcAft>
              <a:defRPr/>
            </a:pPr>
            <a:r>
              <a:rPr lang="ar-SA" sz="2400" b="1" dirty="0">
                <a:solidFill>
                  <a:srgbClr val="002060"/>
                </a:solidFill>
                <a:latin typeface="Alexandria SemiBold" pitchFamily="2" charset="-78"/>
                <a:ea typeface="Calibri" panose="020F0502020204030204" pitchFamily="34" charset="0"/>
                <a:cs typeface="Alexandria SemiBold" pitchFamily="2" charset="-78"/>
              </a:rPr>
              <a:t>المصادر والمراجع:</a:t>
            </a:r>
            <a:endParaRPr lang="ar-EG" sz="2400" b="1" dirty="0">
              <a:solidFill>
                <a:srgbClr val="002060"/>
              </a:solidFill>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441280" y="1752964"/>
            <a:ext cx="10710726" cy="4962897"/>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charset="0"/>
                <a:cs typeface="Alexandria" charset="0"/>
              </a:rPr>
              <a:t>سليماني نورة، محاضرات في مقياس سلوك المستهلك، جامعة الجزائر: كلية العلوم الاقتصادية والعلوم التجارية، </a:t>
            </a:r>
            <a:r>
              <a:rPr lang="ar-SA" sz="1600" dirty="0" smtClean="0">
                <a:latin typeface="Alexandria" charset="0"/>
                <a:cs typeface="Alexandria" charset="0"/>
              </a:rPr>
              <a:t>2017.</a:t>
            </a:r>
            <a:endParaRPr lang="ar-SA" sz="1600" dirty="0">
              <a:latin typeface="Alexandria" charset="0"/>
              <a:cs typeface="Alexandria" charset="0"/>
            </a:endParaRPr>
          </a:p>
          <a:p>
            <a:pPr marL="342900" indent="-342900">
              <a:lnSpc>
                <a:spcPct val="150000"/>
              </a:lnSpc>
              <a:buFont typeface="+mj-lt"/>
              <a:buAutoNum type="arabicPeriod" startAt="2"/>
            </a:pPr>
            <a:r>
              <a:rPr lang="en-US" sz="1600" dirty="0">
                <a:latin typeface="Alexandria" pitchFamily="2" charset="-78"/>
                <a:cs typeface="Alexandria" pitchFamily="2" charset="-78"/>
              </a:rPr>
              <a:t>Gerald J. </a:t>
            </a:r>
            <a:r>
              <a:rPr lang="en-US" sz="1600" dirty="0" err="1">
                <a:latin typeface="Alexandria" pitchFamily="2" charset="-78"/>
                <a:cs typeface="Alexandria" pitchFamily="2" charset="-78"/>
              </a:rPr>
              <a:t>Gorn</a:t>
            </a:r>
            <a:r>
              <a:rPr lang="en-US" sz="1600" dirty="0">
                <a:latin typeface="Alexandria" pitchFamily="2" charset="-78"/>
                <a:cs typeface="Alexandria" pitchFamily="2" charset="-78"/>
              </a:rPr>
              <a:t>, The effects of music in Advertising on choice behavior: A classical conditioning Approach, Journal of Marketing, Vol. 46, No. 1, Winter, 1982.</a:t>
            </a:r>
          </a:p>
          <a:p>
            <a:pPr marL="342900" indent="-342900">
              <a:lnSpc>
                <a:spcPct val="150000"/>
              </a:lnSpc>
              <a:buFont typeface="+mj-lt"/>
              <a:buAutoNum type="arabicPeriod" startAt="2"/>
            </a:pPr>
            <a:r>
              <a:rPr lang="en-US" sz="1600" dirty="0">
                <a:latin typeface="Alexandria" pitchFamily="2" charset="-78"/>
                <a:cs typeface="Alexandria" pitchFamily="2" charset="-78"/>
              </a:rPr>
              <a:t>Chiara </a:t>
            </a:r>
            <a:r>
              <a:rPr lang="en-US" sz="1600" dirty="0" err="1">
                <a:latin typeface="Alexandria" pitchFamily="2" charset="-78"/>
                <a:cs typeface="Alexandria" pitchFamily="2" charset="-78"/>
              </a:rPr>
              <a:t>Longoni</a:t>
            </a:r>
            <a:r>
              <a:rPr lang="en-US" sz="1600" dirty="0">
                <a:latin typeface="Alexandria" pitchFamily="2" charset="-78"/>
                <a:cs typeface="Alexandria" pitchFamily="2" charset="-78"/>
              </a:rPr>
              <a:t> and Luca Cian, Artificial Intelligence in Utilitarian vs. Hedonic context: the “Word-of-Machine” effect, Journal of Marketing, Volume 86, Issue 1, 2020. </a:t>
            </a:r>
            <a:endParaRPr lang="ar-SA" sz="1600" dirty="0">
              <a:latin typeface="Alexandria" pitchFamily="2" charset="-78"/>
              <a:cs typeface="Alexandria" pitchFamily="2" charset="-78"/>
            </a:endParaRPr>
          </a:p>
          <a:p>
            <a:pPr marL="342900" indent="-342900">
              <a:lnSpc>
                <a:spcPct val="150000"/>
              </a:lnSpc>
              <a:buFont typeface="+mj-lt"/>
              <a:buAutoNum type="arabicPeriod" startAt="2"/>
            </a:pPr>
            <a:r>
              <a:rPr lang="en-US" sz="1600" dirty="0">
                <a:latin typeface="Alexandria" pitchFamily="2" charset="-78"/>
                <a:cs typeface="Alexandria" pitchFamily="2" charset="-78"/>
              </a:rPr>
              <a:t>Lingam Naga Abhishek, et.al, “CONSUMER PSYCHOLOGY AND ITS IMPACT ON MODERN MARKETING </a:t>
            </a:r>
            <a:r>
              <a:rPr lang="en-US" sz="1600" dirty="0" smtClean="0">
                <a:latin typeface="Alexandria" pitchFamily="2" charset="-78"/>
                <a:cs typeface="Alexandria" pitchFamily="2" charset="-78"/>
              </a:rPr>
              <a:t>STRATEGIES, </a:t>
            </a:r>
            <a:r>
              <a:rPr lang="en-US" sz="1600" dirty="0">
                <a:latin typeface="Alexandria" pitchFamily="2" charset="-78"/>
                <a:cs typeface="Alexandria" pitchFamily="2" charset="-78"/>
              </a:rPr>
              <a:t>Journal of Emerging Technologies and Innovative Research,Vol.11, Issue 11, Nov. </a:t>
            </a:r>
            <a:r>
              <a:rPr lang="en-US" sz="1600" dirty="0" smtClean="0">
                <a:latin typeface="Alexandria" pitchFamily="2" charset="-78"/>
                <a:cs typeface="Alexandria" pitchFamily="2" charset="-78"/>
              </a:rPr>
              <a:t>2024.</a:t>
            </a:r>
          </a:p>
          <a:p>
            <a:pPr marL="342900" indent="-342900">
              <a:lnSpc>
                <a:spcPct val="150000"/>
              </a:lnSpc>
              <a:buFont typeface="+mj-lt"/>
              <a:buAutoNum type="arabicPeriod" startAt="2"/>
            </a:pPr>
            <a:r>
              <a:rPr lang="en-US" sz="1600" dirty="0" err="1" smtClean="0">
                <a:latin typeface="Alexandria" pitchFamily="2" charset="-78"/>
                <a:cs typeface="Alexandria" pitchFamily="2" charset="-78"/>
              </a:rPr>
              <a:t>Tetiana</a:t>
            </a:r>
            <a:r>
              <a:rPr lang="en-US" sz="1600" dirty="0" smtClean="0">
                <a:latin typeface="Alexandria" pitchFamily="2" charset="-78"/>
                <a:cs typeface="Alexandria" pitchFamily="2" charset="-78"/>
              </a:rPr>
              <a:t> </a:t>
            </a:r>
            <a:r>
              <a:rPr lang="en-US" sz="1600" dirty="0" err="1" smtClean="0">
                <a:latin typeface="Alexandria" pitchFamily="2" charset="-78"/>
                <a:cs typeface="Alexandria" pitchFamily="2" charset="-78"/>
              </a:rPr>
              <a:t>Diadyk</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Viktoria</a:t>
            </a:r>
            <a:r>
              <a:rPr lang="en-US" sz="1600" dirty="0">
                <a:latin typeface="Alexandria" pitchFamily="2" charset="-78"/>
                <a:cs typeface="Alexandria" pitchFamily="2" charset="-78"/>
              </a:rPr>
              <a:t> </a:t>
            </a:r>
            <a:r>
              <a:rPr lang="en-US" sz="1600" dirty="0" err="1" smtClean="0">
                <a:latin typeface="Alexandria" pitchFamily="2" charset="-78"/>
                <a:cs typeface="Alexandria" pitchFamily="2" charset="-78"/>
              </a:rPr>
              <a:t>Danylenko</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“STRATEGIES AND TACTICS OF PSYCHOLOGY OF MARKETING PRICING </a:t>
            </a:r>
            <a:r>
              <a:rPr lang="en-US" sz="1600" dirty="0" smtClean="0">
                <a:latin typeface="Alexandria" pitchFamily="2" charset="-78"/>
                <a:cs typeface="Alexandria" pitchFamily="2" charset="-78"/>
              </a:rPr>
              <a:t>POLICY”, </a:t>
            </a:r>
            <a:r>
              <a:rPr lang="en-US" sz="1600" dirty="0">
                <a:latin typeface="Alexandria" pitchFamily="2" charset="-78"/>
                <a:cs typeface="Alexandria" pitchFamily="2" charset="-78"/>
              </a:rPr>
              <a:t>Market Infrastructure, Vol. 70, Jan. </a:t>
            </a:r>
            <a:r>
              <a:rPr lang="en-US" sz="1600" dirty="0" smtClean="0">
                <a:latin typeface="Alexandria" pitchFamily="2" charset="-78"/>
                <a:cs typeface="Alexandria" pitchFamily="2" charset="-78"/>
              </a:rPr>
              <a:t>2023.</a:t>
            </a:r>
          </a:p>
          <a:p>
            <a:pPr marL="342900" indent="-342900">
              <a:lnSpc>
                <a:spcPct val="150000"/>
              </a:lnSpc>
              <a:buFont typeface="+mj-lt"/>
              <a:buAutoNum type="arabicPeriod" startAt="2"/>
            </a:pPr>
            <a:r>
              <a:rPr lang="en-US" sz="1600" dirty="0" err="1" smtClean="0">
                <a:latin typeface="Alexandria" pitchFamily="2" charset="-78"/>
                <a:cs typeface="Alexandria" pitchFamily="2" charset="-78"/>
              </a:rPr>
              <a:t>Xudong</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Yu, et.al, “Nudging recommendation algorithms increases news consumption and diversity on YouTube”, PNAS Nexus, 2024, 3, 2024.</a:t>
            </a:r>
          </a:p>
          <a:p>
            <a:pPr marL="342900" indent="-342900">
              <a:lnSpc>
                <a:spcPct val="150000"/>
              </a:lnSpc>
              <a:buFont typeface="+mj-lt"/>
              <a:buAutoNum type="arabicPeriod" startAt="2"/>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46272162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72031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55800</TotalTime>
  <Words>4927</Words>
  <Application>Microsoft Office PowerPoint</Application>
  <PresentationFormat>Widescreen</PresentationFormat>
  <Paragraphs>433</Paragraphs>
  <Slides>41</Slides>
  <Notes>39</Notes>
  <HiddenSlides>0</HiddenSlides>
  <MMClips>1</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55" baseType="lpstr">
      <vt:lpstr>Roboto Light</vt:lpstr>
      <vt:lpstr>Calibri</vt:lpstr>
      <vt:lpstr>Times New Roman</vt:lpstr>
      <vt:lpstr>Alexandria ExtraBold</vt:lpstr>
      <vt:lpstr>Adobe Caslon Pro</vt:lpstr>
      <vt:lpstr>Adobe Arabic</vt:lpstr>
      <vt:lpstr>Wingdings</vt:lpstr>
      <vt:lpstr>Arial</vt:lpstr>
      <vt:lpstr>Calibri Light</vt:lpstr>
      <vt:lpstr>Alexandria Black</vt:lpstr>
      <vt:lpstr>Alexandria</vt:lpstr>
      <vt:lpstr>Alexandria SemiBold</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2278</cp:revision>
  <dcterms:created xsi:type="dcterms:W3CDTF">2023-04-29T09:08:23Z</dcterms:created>
  <dcterms:modified xsi:type="dcterms:W3CDTF">2025-03-13T15:36:17Z</dcterms:modified>
</cp:coreProperties>
</file>