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0" r:id="rId4"/>
    <p:sldId id="258" r:id="rId5"/>
    <p:sldId id="261" r:id="rId6"/>
    <p:sldId id="262" r:id="rId7"/>
    <p:sldId id="263" r:id="rId8"/>
    <p:sldId id="264" r:id="rId9"/>
    <p:sldId id="270" r:id="rId10"/>
    <p:sldId id="27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7" d="100"/>
          <a:sy n="87" d="100"/>
        </p:scale>
        <p:origin x="528"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e de titr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fr-FR"/>
              <a:t>Modifiez le style du titre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fr-FR"/>
              <a:t>Modifiez le style des sous-titres du masque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12/8/2021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‹N°›</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re et contenu">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fr-FR"/>
              <a:t>Modifiez le style du titre</a:t>
            </a:r>
            <a:endParaRPr lang="en-US" dirty="0"/>
          </a:p>
        </p:txBody>
      </p:sp>
      <p:sp>
        <p:nvSpPr>
          <p:cNvPr id="3" name="Content Placeholder 2"/>
          <p:cNvSpPr>
            <a:spLocks noGrp="1"/>
          </p:cNvSpPr>
          <p:nvPr>
            <p:ph idx="1"/>
          </p:nvPr>
        </p:nvSpPr>
        <p:spPr/>
        <p:txBody>
          <a:bodyPr anchor="ct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12/8/2021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‹N°›</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Titre de section">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fr-FR"/>
              <a:t>Modifiez le style du titre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fr-FR"/>
              <a:t>Cliquez pour modifier les styles du texte du masque</a:t>
            </a:r>
          </a:p>
        </p:txBody>
      </p:sp>
      <p:sp>
        <p:nvSpPr>
          <p:cNvPr id="4" name="Date Placeholder 3"/>
          <p:cNvSpPr>
            <a:spLocks noGrp="1"/>
          </p:cNvSpPr>
          <p:nvPr>
            <p:ph type="dt" sz="half" idx="10"/>
          </p:nvPr>
        </p:nvSpPr>
        <p:spPr/>
        <p:txBody>
          <a:bodyPr/>
          <a:lstStyle/>
          <a:p>
            <a:fld id="{3E5059C3-6A89-4494-99FF-5A4D6FFD50EB}" type="datetimeFigureOut">
              <a:rPr lang="en-US" dirty="0"/>
              <a:t>12/8/2021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‹N°›</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eux contenus">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fr-FR"/>
              <a:t>Modifiez le style du titre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12/8/2021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‹N°›</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fr-FR"/>
              <a:t>Modifiez le style du titre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4" name="Content Placeholder 3"/>
          <p:cNvSpPr>
            <a:spLocks noGrp="1"/>
          </p:cNvSpPr>
          <p:nvPr>
            <p:ph sz="half" idx="2"/>
          </p:nvPr>
        </p:nvSpPr>
        <p:spPr>
          <a:xfrm>
            <a:off x="2609285" y="2851331"/>
            <a:ext cx="3893623" cy="3071434"/>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fr-FR"/>
              <a:t>Cliquez pour modifier les styles du texte du masque</a:t>
            </a:r>
          </a:p>
        </p:txBody>
      </p:sp>
      <p:sp>
        <p:nvSpPr>
          <p:cNvPr id="6" name="Content Placeholder 5"/>
          <p:cNvSpPr>
            <a:spLocks noGrp="1"/>
          </p:cNvSpPr>
          <p:nvPr>
            <p:ph sz="quarter" idx="4"/>
          </p:nvPr>
        </p:nvSpPr>
        <p:spPr>
          <a:xfrm>
            <a:off x="6666635" y="2851331"/>
            <a:ext cx="3899798" cy="3071434"/>
          </a:xfrm>
        </p:spPr>
        <p:txBody>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12/8/2021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‹N°›</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re seul">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fr-FR"/>
              <a:t>Modifiez le style du titre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12/8/2021</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‹N°›</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ide">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12/8/2021</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‹N°›</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 avec légende">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fr-FR"/>
              <a:t>Modifiez le style du titre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37D525BB-DA17-4BA0-B3C8-3AC3ABC827E6}" type="datetimeFigureOut">
              <a:rPr lang="en-US" dirty="0"/>
              <a:t>12/8/2021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‹N°›</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 avec légende">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fr-FR"/>
              <a:t>Cliquez sur l'icône pour ajouter une image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fr-FR"/>
              <a:t>Modifiez le style du titre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fr-FR"/>
              <a:t>Cliquez pour modifier les styles du texte du masque</a:t>
            </a:r>
          </a:p>
        </p:txBody>
      </p:sp>
      <p:sp>
        <p:nvSpPr>
          <p:cNvPr id="5" name="Date Placeholder 4"/>
          <p:cNvSpPr>
            <a:spLocks noGrp="1"/>
          </p:cNvSpPr>
          <p:nvPr>
            <p:ph type="dt" sz="half" idx="10"/>
          </p:nvPr>
        </p:nvSpPr>
        <p:spPr/>
        <p:txBody>
          <a:bodyPr/>
          <a:lstStyle/>
          <a:p>
            <a:fld id="{B16C4C9A-3960-41CF-A4E9-2A8FB932454B}" type="datetimeFigureOut">
              <a:rPr lang="en-US" dirty="0"/>
              <a:t>12/8/2021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‹N°›</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re et texte vertical">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fr-FR"/>
              <a:t>Modifiez le style du titre</a:t>
            </a:r>
            <a:endParaRPr lang="en-US" dirty="0"/>
          </a:p>
        </p:txBody>
      </p:sp>
      <p:sp>
        <p:nvSpPr>
          <p:cNvPr id="3" name="Vertical Text Placeholder 2"/>
          <p:cNvSpPr>
            <a:spLocks noGrp="1"/>
          </p:cNvSpPr>
          <p:nvPr>
            <p:ph type="body" orient="vert" idx="1"/>
          </p:nvPr>
        </p:nvSpPr>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12/8/2021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‹N°›</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re vertical et texte">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fr-FR"/>
              <a:t>Modifiez le style du titre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12/8/2021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‹N°›</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fr-FR"/>
              <a:t>Modifiez le style du titre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12/8/2021</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‹N°›</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4C8C3DC-5F40-4B16-BC14-0A2112479237}"/>
              </a:ext>
            </a:extLst>
          </p:cNvPr>
          <p:cNvSpPr>
            <a:spLocks noGrp="1"/>
          </p:cNvSpPr>
          <p:nvPr>
            <p:ph type="ctrTitle"/>
          </p:nvPr>
        </p:nvSpPr>
        <p:spPr>
          <a:xfrm>
            <a:off x="1052945" y="1819564"/>
            <a:ext cx="7232073" cy="1984539"/>
          </a:xfrm>
        </p:spPr>
        <p:txBody>
          <a:bodyPr>
            <a:normAutofit/>
          </a:bodyPr>
          <a:lstStyle/>
          <a:p>
            <a:r>
              <a:rPr lang="ar-DZ" b="1" i="0" dirty="0">
                <a:effectLst/>
                <a:latin typeface="DroidArabicKufi-Regular"/>
              </a:rPr>
              <a:t>أبعاد التنمية المستدامة</a:t>
            </a:r>
            <a:br>
              <a:rPr lang="ar-DZ" b="1" i="0" dirty="0">
                <a:solidFill>
                  <a:srgbClr val="333333"/>
                </a:solidFill>
                <a:effectLst/>
                <a:latin typeface="DroidArabicKufi-Regular"/>
              </a:rPr>
            </a:br>
            <a:endParaRPr lang="fr-FR" dirty="0"/>
          </a:p>
        </p:txBody>
      </p:sp>
    </p:spTree>
    <p:extLst>
      <p:ext uri="{BB962C8B-B14F-4D97-AF65-F5344CB8AC3E}">
        <p14:creationId xmlns:p14="http://schemas.microsoft.com/office/powerpoint/2010/main" val="1104541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38AE96AE-E5E7-4EC8-9417-A790F21C033C}"/>
              </a:ext>
            </a:extLst>
          </p:cNvPr>
          <p:cNvSpPr>
            <a:spLocks noGrp="1"/>
          </p:cNvSpPr>
          <p:nvPr>
            <p:ph idx="1"/>
          </p:nvPr>
        </p:nvSpPr>
        <p:spPr>
          <a:xfrm>
            <a:off x="1034472" y="254977"/>
            <a:ext cx="10390909" cy="5794967"/>
          </a:xfrm>
        </p:spPr>
        <p:txBody>
          <a:bodyPr>
            <a:noAutofit/>
          </a:bodyPr>
          <a:lstStyle/>
          <a:p>
            <a:pPr algn="just"/>
            <a:r>
              <a:rPr lang="ar-DZ" sz="3600" b="0" i="0" dirty="0">
                <a:effectLst/>
                <a:latin typeface="DroidArabicKufi-Regular"/>
              </a:rPr>
              <a:t>التنمية المستدامة هي مصطلح أممي يهدف إلى تطوير موارد الكوكب البشريّة والطبيعيّة، وتجويد التعاطي الاجتماعي والاقتصادي، بشرط تلبية احتياجات الحاضر دون التدخّل بقدرة الأجيال القادمة على تلبية احتياجاتها الخاصّة بها، وتعدّ التنمية المستدامة من الفرص المميّزة التي تتيح إمكانية إقامة الأسواق، وفتح مجال العمل، ودمج المهمشين في المجال المجتمعي، ومنح كلّ فرد الحرية والقدرة على اختيار مسار وطريق مستقبله، وفي هذا المقال سنعرفكم على أبعاد التنمية المستدامة.</a:t>
            </a:r>
            <a:br>
              <a:rPr lang="ar-DZ" sz="3600" dirty="0"/>
            </a:br>
            <a:endParaRPr lang="fr-FR" sz="3600" dirty="0"/>
          </a:p>
        </p:txBody>
      </p:sp>
    </p:spTree>
    <p:extLst>
      <p:ext uri="{BB962C8B-B14F-4D97-AF65-F5344CB8AC3E}">
        <p14:creationId xmlns:p14="http://schemas.microsoft.com/office/powerpoint/2010/main" val="22730217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75AD228E-BAED-4B13-AFE4-E33DEED6F6AA}"/>
              </a:ext>
            </a:extLst>
          </p:cNvPr>
          <p:cNvSpPr>
            <a:spLocks noGrp="1"/>
          </p:cNvSpPr>
          <p:nvPr>
            <p:ph type="title"/>
          </p:nvPr>
        </p:nvSpPr>
        <p:spPr>
          <a:xfrm>
            <a:off x="1556731" y="119971"/>
            <a:ext cx="7958331" cy="1077229"/>
          </a:xfrm>
        </p:spPr>
        <p:txBody>
          <a:bodyPr/>
          <a:lstStyle/>
          <a:p>
            <a:pPr algn="ctr"/>
            <a:r>
              <a:rPr lang="ar-DZ" sz="3600" b="1" i="0" dirty="0">
                <a:effectLst/>
                <a:latin typeface="DroidArabicKufi-Regular"/>
                <a:cs typeface="+mn-cs"/>
              </a:rPr>
              <a:t>أبعاد التنمية المستدامة</a:t>
            </a:r>
            <a:endParaRPr lang="fr-FR" dirty="0"/>
          </a:p>
        </p:txBody>
      </p:sp>
      <p:sp>
        <p:nvSpPr>
          <p:cNvPr id="3" name="Espace réservé du contenu 2">
            <a:extLst>
              <a:ext uri="{FF2B5EF4-FFF2-40B4-BE49-F238E27FC236}">
                <a16:creationId xmlns:a16="http://schemas.microsoft.com/office/drawing/2014/main" id="{CE9485AB-86A8-4C66-A550-BF0415F048F8}"/>
              </a:ext>
            </a:extLst>
          </p:cNvPr>
          <p:cNvSpPr>
            <a:spLocks noGrp="1"/>
          </p:cNvSpPr>
          <p:nvPr>
            <p:ph idx="1"/>
          </p:nvPr>
        </p:nvSpPr>
        <p:spPr>
          <a:xfrm>
            <a:off x="1178170" y="1002323"/>
            <a:ext cx="10023230" cy="5556739"/>
          </a:xfrm>
        </p:spPr>
        <p:txBody>
          <a:bodyPr>
            <a:normAutofit fontScale="92500" lnSpcReduction="10000"/>
          </a:bodyPr>
          <a:lstStyle/>
          <a:p>
            <a:pPr algn="r"/>
            <a:r>
              <a:rPr lang="ar-DZ" sz="5100" b="1" i="0" dirty="0">
                <a:solidFill>
                  <a:srgbClr val="FFFF00"/>
                </a:solidFill>
                <a:effectLst/>
                <a:latin typeface="DroidArabicKufi-Regular"/>
              </a:rPr>
              <a:t>البعد التقني</a:t>
            </a:r>
            <a:br>
              <a:rPr lang="ar-DZ" sz="5100" b="1" dirty="0">
                <a:solidFill>
                  <a:srgbClr val="FFFF00"/>
                </a:solidFill>
              </a:rPr>
            </a:br>
            <a:br>
              <a:rPr lang="ar-DZ" sz="3200" dirty="0"/>
            </a:br>
            <a:r>
              <a:rPr lang="ar-DZ" sz="3600" b="0" i="0" dirty="0">
                <a:effectLst/>
                <a:latin typeface="DroidArabicKufi-Regular"/>
              </a:rPr>
              <a:t>لعبت تكنولوجيا الاتصالات والمعلومات دوراً كبيراً في تعزيز مفهوم التنمية المستدامة، حيث ساهمت </a:t>
            </a:r>
            <a:r>
              <a:rPr lang="ar-DZ" sz="3600" b="0" i="0" dirty="0">
                <a:solidFill>
                  <a:srgbClr val="333333"/>
                </a:solidFill>
                <a:effectLst/>
                <a:latin typeface="DroidArabicKufi-Regular"/>
              </a:rPr>
              <a:t>في </a:t>
            </a:r>
            <a:r>
              <a:rPr lang="ar-DZ" sz="3600" b="0" i="0" dirty="0">
                <a:effectLst/>
                <a:latin typeface="DroidArabicKufi-Regular"/>
              </a:rPr>
              <a:t>الكثير من التطور المهم لتحسين أداء المؤسّسات الخاصة، كما عزّزت أنشطة البحث، وساهمت في تحديث أنماط المؤسسة الجديدة التي تشمل حاضنات التكنولوجيا، والمدن، وحفّزت النموّ الاقتصادي، وأوجدت الكثير من فرص العمل، مما حدّ من الفقر والبطالة، وسهل وضع البرامج الهادفة إلى تحويل المجتمع إلى مجتمع معلوماتي، والعمل لتحقيق أهداف إنمائية ألفية،</a:t>
            </a:r>
            <a:endParaRPr lang="fr-FR" sz="3600" b="0" i="0" dirty="0">
              <a:effectLst/>
              <a:latin typeface="DroidArabicKufi-Regular"/>
            </a:endParaRPr>
          </a:p>
        </p:txBody>
      </p:sp>
    </p:spTree>
    <p:extLst>
      <p:ext uri="{BB962C8B-B14F-4D97-AF65-F5344CB8AC3E}">
        <p14:creationId xmlns:p14="http://schemas.microsoft.com/office/powerpoint/2010/main" val="1043896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B70BDB76-E44E-40D8-BA34-043C377323DC}"/>
              </a:ext>
            </a:extLst>
          </p:cNvPr>
          <p:cNvSpPr>
            <a:spLocks noGrp="1"/>
          </p:cNvSpPr>
          <p:nvPr>
            <p:ph idx="1"/>
          </p:nvPr>
        </p:nvSpPr>
        <p:spPr>
          <a:xfrm>
            <a:off x="1037492" y="-79131"/>
            <a:ext cx="9532647" cy="6129075"/>
          </a:xfrm>
        </p:spPr>
        <p:txBody>
          <a:bodyPr>
            <a:normAutofit/>
          </a:bodyPr>
          <a:lstStyle/>
          <a:p>
            <a:pPr algn="r"/>
            <a:r>
              <a:rPr lang="ar-DZ" sz="3300" b="0" i="0" dirty="0">
                <a:effectLst/>
                <a:latin typeface="DroidArabicKufi-Regular"/>
              </a:rPr>
              <a:t>كما لعبت الاتصالات دوراً كبيراً في تحقيق التنمية المستدامة، حيث ساهمت الإذاعة الريفية الموجهة للتنمية المجتمعية في تدريب المزارعين، ولا بدّ من الإشارة إلى دور شبكة الإنترنت، حيث إنّها ساعدت على ربط رجال التعليم والمرشدين بالباحثين، وبمصادر المعلومات، الأمر الذي ساهم في تحسين الإنتاج الزراعي.</a:t>
            </a:r>
            <a:br>
              <a:rPr lang="ar-DZ" sz="3300" dirty="0"/>
            </a:br>
            <a:br>
              <a:rPr lang="ar-DZ" sz="3600" dirty="0"/>
            </a:br>
            <a:endParaRPr lang="fr-FR" sz="3600" dirty="0"/>
          </a:p>
        </p:txBody>
      </p:sp>
    </p:spTree>
    <p:extLst>
      <p:ext uri="{BB962C8B-B14F-4D97-AF65-F5344CB8AC3E}">
        <p14:creationId xmlns:p14="http://schemas.microsoft.com/office/powerpoint/2010/main" val="2138707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E180DF96-EF79-47D2-83B1-31542CBE86C7}"/>
              </a:ext>
            </a:extLst>
          </p:cNvPr>
          <p:cNvSpPr>
            <a:spLocks noGrp="1"/>
          </p:cNvSpPr>
          <p:nvPr>
            <p:ph idx="1"/>
          </p:nvPr>
        </p:nvSpPr>
        <p:spPr>
          <a:xfrm>
            <a:off x="1072662" y="0"/>
            <a:ext cx="9497477" cy="6049944"/>
          </a:xfrm>
        </p:spPr>
        <p:txBody>
          <a:bodyPr>
            <a:normAutofit/>
          </a:bodyPr>
          <a:lstStyle/>
          <a:p>
            <a:pPr algn="r"/>
            <a:r>
              <a:rPr lang="ar-DZ" sz="3600" b="1" i="0" dirty="0">
                <a:solidFill>
                  <a:srgbClr val="FFFF00"/>
                </a:solidFill>
                <a:effectLst/>
                <a:latin typeface="DroidArabicKufi-Regular"/>
              </a:rPr>
              <a:t>البعد البيئي</a:t>
            </a:r>
            <a:endParaRPr lang="fr-FR" sz="3600" b="1" i="0" dirty="0">
              <a:solidFill>
                <a:srgbClr val="FFFF00"/>
              </a:solidFill>
              <a:effectLst/>
              <a:latin typeface="DroidArabicKufi-Regular"/>
            </a:endParaRPr>
          </a:p>
          <a:p>
            <a:pPr algn="r"/>
            <a:r>
              <a:rPr lang="ar-DZ" sz="3300" b="0" i="0" dirty="0">
                <a:effectLst/>
                <a:latin typeface="DroidArabicKufi-Regular"/>
              </a:rPr>
              <a:t> تسعى التنمية المستدامة إلى إنجاز عدد من الأهداف البيئية، ومن بينها ترشيد استخدام الموارد القابلة للنضوب، بهدف ترك بيئة ملائمة ومماثلة للأجيال القادمة، نظراً لعدم وجود بدائل أخرى لتلك الموارد، ولمراعاة القدرة المحدودة للبيئة على استيعاب النفايات مع تحديد الكمية المراد استخدمها بشكلٍ دقيق.</a:t>
            </a:r>
            <a:br>
              <a:rPr lang="ar-DZ" sz="3300" dirty="0"/>
            </a:br>
            <a:br>
              <a:rPr lang="ar-DZ" sz="3300" dirty="0"/>
            </a:br>
            <a:endParaRPr lang="fr-FR" sz="3300" dirty="0"/>
          </a:p>
        </p:txBody>
      </p:sp>
    </p:spTree>
    <p:extLst>
      <p:ext uri="{BB962C8B-B14F-4D97-AF65-F5344CB8AC3E}">
        <p14:creationId xmlns:p14="http://schemas.microsoft.com/office/powerpoint/2010/main" val="42866285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B73B1B58-2B15-401F-BB11-80A0E0F08E1D}"/>
              </a:ext>
            </a:extLst>
          </p:cNvPr>
          <p:cNvSpPr>
            <a:spLocks noGrp="1"/>
          </p:cNvSpPr>
          <p:nvPr>
            <p:ph idx="1"/>
          </p:nvPr>
        </p:nvSpPr>
        <p:spPr>
          <a:xfrm>
            <a:off x="1151792" y="316523"/>
            <a:ext cx="10181493" cy="5733421"/>
          </a:xfrm>
        </p:spPr>
        <p:txBody>
          <a:bodyPr>
            <a:normAutofit/>
          </a:bodyPr>
          <a:lstStyle/>
          <a:p>
            <a:pPr algn="r"/>
            <a:r>
              <a:rPr lang="ar-DZ" sz="3600" b="1" i="0" dirty="0">
                <a:solidFill>
                  <a:srgbClr val="FFFF00"/>
                </a:solidFill>
                <a:effectLst/>
                <a:latin typeface="DroidArabicKufi-Regular"/>
              </a:rPr>
              <a:t>البعد الاقتصادي</a:t>
            </a:r>
            <a:endParaRPr lang="fr-FR" sz="3600" b="1" i="0" dirty="0">
              <a:solidFill>
                <a:srgbClr val="FFFF00"/>
              </a:solidFill>
              <a:effectLst/>
              <a:latin typeface="DroidArabicKufi-Regular"/>
            </a:endParaRPr>
          </a:p>
          <a:p>
            <a:pPr marL="0" indent="0" algn="r">
              <a:buNone/>
            </a:pPr>
            <a:endParaRPr lang="fr-FR" sz="3600" b="1" i="0" dirty="0">
              <a:solidFill>
                <a:srgbClr val="FFFF00"/>
              </a:solidFill>
              <a:effectLst/>
              <a:latin typeface="DroidArabicKufi-Regular"/>
            </a:endParaRPr>
          </a:p>
          <a:p>
            <a:pPr algn="r"/>
            <a:r>
              <a:rPr lang="ar-DZ" sz="3300" b="0" i="0" dirty="0">
                <a:effectLst/>
                <a:latin typeface="DroidArabicKufi-Regular"/>
              </a:rPr>
              <a:t> تسعى التنمية الاقتصادية في البلدان الثرية إلى إجراء العديد من التخفيضات المتتالية في مستويات استهلاك الموارد الطبيعيّة والطاقة، فمثلاً استهلاك الطاقة الناتجة من الغاز، والفحم، والنفط في الولايات المتحدة أعلى منها في الهند بـ 33 مرة.</a:t>
            </a:r>
            <a:br>
              <a:rPr lang="ar-DZ" sz="3300" dirty="0"/>
            </a:br>
            <a:br>
              <a:rPr lang="ar-DZ" sz="3300" dirty="0"/>
            </a:br>
            <a:endParaRPr lang="fr-FR" sz="3300" dirty="0"/>
          </a:p>
        </p:txBody>
      </p:sp>
    </p:spTree>
    <p:extLst>
      <p:ext uri="{BB962C8B-B14F-4D97-AF65-F5344CB8AC3E}">
        <p14:creationId xmlns:p14="http://schemas.microsoft.com/office/powerpoint/2010/main" val="935135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ce réservé du contenu 2">
            <a:extLst>
              <a:ext uri="{FF2B5EF4-FFF2-40B4-BE49-F238E27FC236}">
                <a16:creationId xmlns:a16="http://schemas.microsoft.com/office/drawing/2014/main" id="{3AEC4602-8A94-44E2-B45E-8AEE20819DDB}"/>
              </a:ext>
            </a:extLst>
          </p:cNvPr>
          <p:cNvSpPr>
            <a:spLocks noGrp="1"/>
          </p:cNvSpPr>
          <p:nvPr>
            <p:ph idx="1"/>
          </p:nvPr>
        </p:nvSpPr>
        <p:spPr>
          <a:xfrm>
            <a:off x="940776" y="0"/>
            <a:ext cx="10436469" cy="6049944"/>
          </a:xfrm>
        </p:spPr>
        <p:txBody>
          <a:bodyPr>
            <a:normAutofit fontScale="77500" lnSpcReduction="20000"/>
          </a:bodyPr>
          <a:lstStyle/>
          <a:p>
            <a:pPr algn="r"/>
            <a:r>
              <a:rPr lang="ar-DZ" sz="3900" b="1" i="0" dirty="0">
                <a:solidFill>
                  <a:srgbClr val="FFFF00"/>
                </a:solidFill>
                <a:effectLst/>
                <a:latin typeface="DroidArabicKufi-Regular"/>
              </a:rPr>
              <a:t>البعد الاجتماعي</a:t>
            </a:r>
            <a:endParaRPr lang="fr-FR" sz="3900" b="1" i="0" dirty="0">
              <a:solidFill>
                <a:srgbClr val="FFFF00"/>
              </a:solidFill>
              <a:effectLst/>
              <a:latin typeface="DroidArabicKufi-Regular"/>
            </a:endParaRPr>
          </a:p>
          <a:p>
            <a:pPr algn="r"/>
            <a:endParaRPr lang="fr-FR" b="0" i="0" dirty="0">
              <a:effectLst/>
              <a:latin typeface="DroidArabicKufi-Regular"/>
            </a:endParaRPr>
          </a:p>
          <a:p>
            <a:pPr algn="r"/>
            <a:r>
              <a:rPr lang="ar-DZ" sz="3900" b="0" i="0" dirty="0">
                <a:effectLst/>
                <a:latin typeface="DroidArabicKufi-Regular"/>
              </a:rPr>
              <a:t> تتضمن عملية التنمية المستدامة التنمية البشرية التي تهدف إلى تحسين مستوى التعليم والرعاية الصحية، فضلاً عن مشاركة المجتمعات في صنع القرارات التنموية التي تؤثر على المساواة والإنصاف، ولا بدّ من الإشارة إلى أنّ هناك نوعين من الإنصاف، وهما: إنصاف الأجيال المقبلة، وإنصاف الناس الذين يعيشون اليوم، ولا يجدون فرصاً متساوية مع غيرهم في الحصول على الخدمات الاجتماعية والموارد الطبيعية، لذلك تهدف التنمية إلى تحسين فرص التعلم، وتقديم العون للقطاعات الاقتصادية غير الرسمية، والرعاية الصحية بالنسبة للمرأة، ولجميع فئات المجتمع.</a:t>
            </a:r>
            <a:br>
              <a:rPr lang="ar-DZ" sz="3900" dirty="0"/>
            </a:br>
            <a:br>
              <a:rPr lang="ar-DZ" sz="3300" dirty="0"/>
            </a:br>
            <a:endParaRPr lang="fr-FR" sz="3300" b="0" i="0" dirty="0">
              <a:solidFill>
                <a:srgbClr val="333333"/>
              </a:solidFill>
              <a:effectLst/>
              <a:latin typeface="DroidArabicKufi-Regular"/>
            </a:endParaRPr>
          </a:p>
        </p:txBody>
      </p:sp>
    </p:spTree>
    <p:extLst>
      <p:ext uri="{BB962C8B-B14F-4D97-AF65-F5344CB8AC3E}">
        <p14:creationId xmlns:p14="http://schemas.microsoft.com/office/powerpoint/2010/main" val="3964521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أبعاد التنمية المستدامة">
            <a:extLst>
              <a:ext uri="{FF2B5EF4-FFF2-40B4-BE49-F238E27FC236}">
                <a16:creationId xmlns:a16="http://schemas.microsoft.com/office/drawing/2014/main" id="{01CBD83E-0D78-45AB-9D24-775B573C0A6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28700" y="0"/>
            <a:ext cx="1027820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8364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حلم أخضر Holm Akhdar på Twitter: &amp;quot;أهداف التنمية المستدامة في 2015، اعتمدت  الأمم المتحدة مجموعة من 17 هدفاً طموحاً، لكل منها أهداف محددة يتعين تحقيقها  بحلول العام 2030. إن أهداف #التنمية_المستدامة 2030،">
            <a:extLst>
              <a:ext uri="{FF2B5EF4-FFF2-40B4-BE49-F238E27FC236}">
                <a16:creationId xmlns:a16="http://schemas.microsoft.com/office/drawing/2014/main" id="{959FC6AC-E197-4988-AA31-D885A0E4B2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19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4523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جريدة الرياض | أهداف الأمم المتحدة للتنمية المستدامة بحلول العام 2030">
            <a:extLst>
              <a:ext uri="{FF2B5EF4-FFF2-40B4-BE49-F238E27FC236}">
                <a16:creationId xmlns:a16="http://schemas.microsoft.com/office/drawing/2014/main" id="{F1CABD53-E6F1-421B-AEFD-2B4823755F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808" y="0"/>
            <a:ext cx="1197219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90530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{3CA6F566-38B9-4021-A324-4D2CFDDFC7FF}tf16401375</Template>
  <TotalTime>21</TotalTime>
  <Words>409</Words>
  <Application>Microsoft Office PowerPoint</Application>
  <PresentationFormat>Grand écran</PresentationFormat>
  <Paragraphs>13</Paragraphs>
  <Slides>10</Slides>
  <Notes>0</Notes>
  <HiddenSlides>0</HiddenSlides>
  <MMClips>0</MMClips>
  <ScaleCrop>false</ScaleCrop>
  <HeadingPairs>
    <vt:vector size="6" baseType="variant">
      <vt:variant>
        <vt:lpstr>Polices utilisées</vt:lpstr>
      </vt:variant>
      <vt:variant>
        <vt:i4>5</vt:i4>
      </vt:variant>
      <vt:variant>
        <vt:lpstr>Thème</vt:lpstr>
      </vt:variant>
      <vt:variant>
        <vt:i4>1</vt:i4>
      </vt:variant>
      <vt:variant>
        <vt:lpstr>Titres des diapositives</vt:lpstr>
      </vt:variant>
      <vt:variant>
        <vt:i4>10</vt:i4>
      </vt:variant>
    </vt:vector>
  </HeadingPairs>
  <TitlesOfParts>
    <vt:vector size="16" baseType="lpstr">
      <vt:lpstr>Arial</vt:lpstr>
      <vt:lpstr>DroidArabicKufi-Regular</vt:lpstr>
      <vt:lpstr>MS Shell Dlg 2</vt:lpstr>
      <vt:lpstr>Wingdings</vt:lpstr>
      <vt:lpstr>Wingdings 3</vt:lpstr>
      <vt:lpstr>Madison</vt:lpstr>
      <vt:lpstr>أبعاد التنمية المستدامة </vt:lpstr>
      <vt:lpstr>Présentation PowerPoint</vt:lpstr>
      <vt:lpstr>أبعاد التنمية المستدامة</vt:lpstr>
      <vt:lpstr>Présentation PowerPoint</vt:lpstr>
      <vt:lpstr>Présentation PowerPoint</vt:lpstr>
      <vt:lpstr>Présentation PowerPoint</vt:lpstr>
      <vt:lpstr>Présentation PowerPoint</vt:lpstr>
      <vt:lpstr>Présentation PowerPoint</vt:lpstr>
      <vt:lpstr>Présentation PowerPoint</vt:lpstr>
      <vt:lpstr>Présentation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أبعاد التنمية المستدامة </dc:title>
  <dc:creator>Myriam</dc:creator>
  <cp:lastModifiedBy>Myriam</cp:lastModifiedBy>
  <cp:revision>2</cp:revision>
  <dcterms:created xsi:type="dcterms:W3CDTF">2021-12-08T20:44:52Z</dcterms:created>
  <dcterms:modified xsi:type="dcterms:W3CDTF">2021-12-08T21:06:26Z</dcterms:modified>
</cp:coreProperties>
</file>