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6" r:id="rId5"/>
  </p:sldMasterIdLst>
  <p:notesMasterIdLst>
    <p:notesMasterId r:id="rId46"/>
  </p:notesMasterIdLst>
  <p:sldIdLst>
    <p:sldId id="480" r:id="rId6"/>
    <p:sldId id="303" r:id="rId7"/>
    <p:sldId id="296" r:id="rId8"/>
    <p:sldId id="839" r:id="rId9"/>
    <p:sldId id="808" r:id="rId10"/>
    <p:sldId id="809" r:id="rId11"/>
    <p:sldId id="840" r:id="rId12"/>
    <p:sldId id="841" r:id="rId13"/>
    <p:sldId id="842" r:id="rId14"/>
    <p:sldId id="843" r:id="rId15"/>
    <p:sldId id="844" r:id="rId16"/>
    <p:sldId id="845" r:id="rId17"/>
    <p:sldId id="846" r:id="rId18"/>
    <p:sldId id="847" r:id="rId19"/>
    <p:sldId id="848" r:id="rId20"/>
    <p:sldId id="849" r:id="rId21"/>
    <p:sldId id="259" r:id="rId22"/>
    <p:sldId id="260" r:id="rId23"/>
    <p:sldId id="262" r:id="rId24"/>
    <p:sldId id="264" r:id="rId25"/>
    <p:sldId id="265" r:id="rId26"/>
    <p:sldId id="267" r:id="rId27"/>
    <p:sldId id="268" r:id="rId28"/>
    <p:sldId id="408" r:id="rId29"/>
    <p:sldId id="345" r:id="rId30"/>
    <p:sldId id="271" r:id="rId31"/>
    <p:sldId id="288" r:id="rId32"/>
    <p:sldId id="851" r:id="rId33"/>
    <p:sldId id="423" r:id="rId34"/>
    <p:sldId id="442" r:id="rId35"/>
    <p:sldId id="319" r:id="rId36"/>
    <p:sldId id="320" r:id="rId37"/>
    <p:sldId id="321" r:id="rId38"/>
    <p:sldId id="322" r:id="rId39"/>
    <p:sldId id="394" r:id="rId40"/>
    <p:sldId id="404" r:id="rId41"/>
    <p:sldId id="446" r:id="rId42"/>
    <p:sldId id="447" r:id="rId43"/>
    <p:sldId id="407"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96"/>
            <p14:sldId id="839"/>
            <p14:sldId id="808"/>
            <p14:sldId id="809"/>
            <p14:sldId id="840"/>
            <p14:sldId id="841"/>
            <p14:sldId id="842"/>
            <p14:sldId id="843"/>
            <p14:sldId id="844"/>
            <p14:sldId id="845"/>
            <p14:sldId id="846"/>
            <p14:sldId id="847"/>
            <p14:sldId id="848"/>
            <p14:sldId id="849"/>
            <p14:sldId id="259"/>
            <p14:sldId id="260"/>
            <p14:sldId id="262"/>
            <p14:sldId id="264"/>
            <p14:sldId id="265"/>
            <p14:sldId id="267"/>
            <p14:sldId id="268"/>
            <p14:sldId id="408"/>
            <p14:sldId id="345"/>
            <p14:sldId id="271"/>
            <p14:sldId id="288"/>
            <p14:sldId id="851"/>
            <p14:sldId id="423"/>
            <p14:sldId id="442"/>
            <p14:sldId id="319"/>
            <p14:sldId id="320"/>
            <p14:sldId id="321"/>
            <p14:sldId id="322"/>
            <p14:sldId id="394"/>
            <p14:sldId id="404"/>
            <p14:sldId id="446"/>
            <p14:sldId id="447"/>
            <p14:sldId id="407"/>
          </p14:sldIdLst>
        </p14:section>
        <p14:section name="Untitled Section" id="{2F6AD2C2-46A9-4BC4-94FF-3A698A8E8EFB}">
          <p14:sldIdLst>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AC748"/>
    <a:srgbClr val="FFD200"/>
    <a:srgbClr val="203E5F"/>
    <a:srgbClr val="F58221"/>
    <a:srgbClr val="000000"/>
    <a:srgbClr val="669BBC"/>
    <a:srgbClr val="2D3956"/>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912"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viewProps" Target="viewProps.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notesMaster" Target="notesMasters/notesMaster1.xml"/><Relationship Id="rId20" Type="http://schemas.openxmlformats.org/officeDocument/2006/relationships/slide" Target="slides/slide15.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7" name="Slide Image Placeholder 1"/>
          <p:cNvSpPr>
            <a:spLocks noGrp="1" noRot="1" noChangeAspect="1" noTextEdit="1"/>
          </p:cNvSpPr>
          <p:nvPr>
            <p:ph type="sldImg"/>
          </p:nvPr>
        </p:nvSpPr>
        <p:spPr>
          <a:ln>
            <a:solidFill>
              <a:srgbClr val="000000"/>
            </a:solidFill>
            <a:miter/>
          </a:ln>
        </p:spPr>
        <p:txBody>
          <a:bodyPr/>
          <a:lstStyle/>
          <a:p>
            <a:endParaRPr lang="en-US"/>
          </a:p>
        </p:txBody>
      </p:sp>
      <p:sp>
        <p:nvSpPr>
          <p:cNvPr id="193538" name="Notes Placeholder 2"/>
          <p:cNvSpPr>
            <a:spLocks noGrp="1"/>
          </p:cNvSpPr>
          <p:nvPr>
            <p:ph type="body"/>
          </p:nvPr>
        </p:nvSpPr>
        <p:spPr>
          <a:noFill/>
          <a:ln>
            <a:noFill/>
          </a:ln>
        </p:spPr>
        <p:txBody>
          <a:bodyPr wrap="square" lIns="91440" tIns="45720" rIns="91440" bIns="45720" anchor="t" anchorCtr="0"/>
          <a:lstStyle/>
          <a:p>
            <a:pPr lvl="0" eaLnBrk="1" hangingPunct="1">
              <a:spcBef>
                <a:spcPct val="0"/>
              </a:spcBef>
            </a:pPr>
            <a:endParaRPr lang="en-US" altLang="zh-CN" dirty="0">
              <a:ea typeface="宋体" panose="02010600030101010101" pitchFamily="2" charset="-122"/>
            </a:endParaRPr>
          </a:p>
        </p:txBody>
      </p:sp>
      <p:sp>
        <p:nvSpPr>
          <p:cNvPr id="193539" name="Slide Number Placeholder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3</a:t>
            </a:fld>
            <a:endParaRPr lang="en-US" altLang="zh-CN" sz="1200" dirty="0">
              <a:latin typeface="Calibri" panose="020F0502020204030204" pitchFamily="34" charset="0"/>
              <a:ea typeface="宋体" panose="02010600030101010101" pitchFamily="2" charset="-122"/>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7DB523-4761-9023-9AD1-D45A9A51452B}"/>
            </a:ext>
          </a:extLst>
        </p:cNvPr>
        <p:cNvGrpSpPr/>
        <p:nvPr/>
      </p:nvGrpSpPr>
      <p:grpSpPr>
        <a:xfrm>
          <a:off x="0" y="0"/>
          <a:ext cx="0" cy="0"/>
          <a:chOff x="0" y="0"/>
          <a:chExt cx="0" cy="0"/>
        </a:xfrm>
      </p:grpSpPr>
      <p:sp>
        <p:nvSpPr>
          <p:cNvPr id="221185" name="Slide Image Placeholder 1">
            <a:extLst>
              <a:ext uri="{FF2B5EF4-FFF2-40B4-BE49-F238E27FC236}">
                <a16:creationId xmlns:a16="http://schemas.microsoft.com/office/drawing/2014/main" id="{6BB44A68-1E9C-C2F3-E429-7F46CBF16097}"/>
              </a:ext>
            </a:extLst>
          </p:cNvPr>
          <p:cNvSpPr>
            <a:spLocks noGrp="1" noRot="1" noChangeAspect="1" noTextEdit="1"/>
          </p:cNvSpPr>
          <p:nvPr>
            <p:ph type="sldImg"/>
          </p:nvPr>
        </p:nvSpPr>
        <p:spPr>
          <a:ln>
            <a:solidFill>
              <a:srgbClr val="000000"/>
            </a:solidFill>
            <a:miter/>
          </a:ln>
        </p:spPr>
        <p:txBody>
          <a:bodyPr/>
          <a:lstStyle/>
          <a:p>
            <a:endParaRPr lang="en-US"/>
          </a:p>
        </p:txBody>
      </p:sp>
      <p:sp>
        <p:nvSpPr>
          <p:cNvPr id="221186" name="Notes Placeholder 2">
            <a:extLst>
              <a:ext uri="{FF2B5EF4-FFF2-40B4-BE49-F238E27FC236}">
                <a16:creationId xmlns:a16="http://schemas.microsoft.com/office/drawing/2014/main" id="{79273BF0-2D0E-827B-46AF-AC8A5F887C4E}"/>
              </a:ext>
            </a:extLst>
          </p:cNvPr>
          <p:cNvSpPr>
            <a:spLocks noGrp="1"/>
          </p:cNvSpPr>
          <p:nvPr>
            <p:ph type="body"/>
          </p:nvPr>
        </p:nvSpPr>
        <p:spPr>
          <a:noFill/>
          <a:ln>
            <a:noFill/>
          </a:ln>
        </p:spPr>
        <p:txBody>
          <a:bodyPr wrap="square" lIns="91440" tIns="45720" rIns="91440" bIns="45720" anchor="t" anchorCtr="0"/>
          <a:lstStyle/>
          <a:p>
            <a:pPr lvl="0" eaLnBrk="1" hangingPunct="1">
              <a:spcBef>
                <a:spcPct val="0"/>
              </a:spcBef>
            </a:pPr>
            <a:endParaRPr lang="en-US" altLang="zh-CN" dirty="0">
              <a:ea typeface="宋体" panose="02010600030101010101" pitchFamily="2" charset="-122"/>
            </a:endParaRPr>
          </a:p>
        </p:txBody>
      </p:sp>
      <p:sp>
        <p:nvSpPr>
          <p:cNvPr id="221187" name="Slide Number Placeholder 3">
            <a:extLst>
              <a:ext uri="{FF2B5EF4-FFF2-40B4-BE49-F238E27FC236}">
                <a16:creationId xmlns:a16="http://schemas.microsoft.com/office/drawing/2014/main" id="{44D024F5-FF6D-CE47-D23A-AFDA11DF4170}"/>
              </a:ext>
            </a:extLst>
          </p:cNvPr>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4</a:t>
            </a:fld>
            <a:endParaRPr lang="en-US" altLang="zh-CN" sz="1200" dirty="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39480439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dirty="0"/>
          </a:p>
        </p:txBody>
      </p:sp>
    </p:spTree>
    <p:extLst>
      <p:ext uri="{BB962C8B-B14F-4D97-AF65-F5344CB8AC3E}">
        <p14:creationId xmlns:p14="http://schemas.microsoft.com/office/powerpoint/2010/main" val="17043912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dirty="0"/>
          </a:p>
        </p:txBody>
      </p:sp>
    </p:spTree>
    <p:extLst>
      <p:ext uri="{BB962C8B-B14F-4D97-AF65-F5344CB8AC3E}">
        <p14:creationId xmlns:p14="http://schemas.microsoft.com/office/powerpoint/2010/main" val="38350008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dirty="0"/>
          </a:p>
        </p:txBody>
      </p:sp>
    </p:spTree>
    <p:extLst>
      <p:ext uri="{BB962C8B-B14F-4D97-AF65-F5344CB8AC3E}">
        <p14:creationId xmlns:p14="http://schemas.microsoft.com/office/powerpoint/2010/main" val="37554851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dirty="0"/>
          </a:p>
        </p:txBody>
      </p:sp>
    </p:spTree>
    <p:extLst>
      <p:ext uri="{BB962C8B-B14F-4D97-AF65-F5344CB8AC3E}">
        <p14:creationId xmlns:p14="http://schemas.microsoft.com/office/powerpoint/2010/main" val="16041658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dirty="0"/>
          </a:p>
        </p:txBody>
      </p:sp>
    </p:spTree>
    <p:extLst>
      <p:ext uri="{BB962C8B-B14F-4D97-AF65-F5344CB8AC3E}">
        <p14:creationId xmlns:p14="http://schemas.microsoft.com/office/powerpoint/2010/main" val="19980116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dirty="0"/>
          </a:p>
        </p:txBody>
      </p:sp>
    </p:spTree>
    <p:extLst>
      <p:ext uri="{BB962C8B-B14F-4D97-AF65-F5344CB8AC3E}">
        <p14:creationId xmlns:p14="http://schemas.microsoft.com/office/powerpoint/2010/main" val="15462780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dirty="0"/>
          </a:p>
        </p:txBody>
      </p:sp>
    </p:spTree>
    <p:extLst>
      <p:ext uri="{BB962C8B-B14F-4D97-AF65-F5344CB8AC3E}">
        <p14:creationId xmlns:p14="http://schemas.microsoft.com/office/powerpoint/2010/main" val="962236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dirty="0"/>
          </a:p>
        </p:txBody>
      </p:sp>
    </p:spTree>
    <p:extLst>
      <p:ext uri="{BB962C8B-B14F-4D97-AF65-F5344CB8AC3E}">
        <p14:creationId xmlns:p14="http://schemas.microsoft.com/office/powerpoint/2010/main" val="12505400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dirty="0"/>
          </a:p>
        </p:txBody>
      </p:sp>
    </p:spTree>
    <p:extLst>
      <p:ext uri="{BB962C8B-B14F-4D97-AF65-F5344CB8AC3E}">
        <p14:creationId xmlns:p14="http://schemas.microsoft.com/office/powerpoint/2010/main" val="20277462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dirty="0"/>
          </a:p>
        </p:txBody>
      </p:sp>
    </p:spTree>
    <p:extLst>
      <p:ext uri="{BB962C8B-B14F-4D97-AF65-F5344CB8AC3E}">
        <p14:creationId xmlns:p14="http://schemas.microsoft.com/office/powerpoint/2010/main" val="32038538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dirty="0"/>
          </a:p>
        </p:txBody>
      </p:sp>
    </p:spTree>
    <p:extLst>
      <p:ext uri="{BB962C8B-B14F-4D97-AF65-F5344CB8AC3E}">
        <p14:creationId xmlns:p14="http://schemas.microsoft.com/office/powerpoint/2010/main" val="18741104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dirty="0"/>
          </a:p>
        </p:txBody>
      </p:sp>
    </p:spTree>
    <p:extLst>
      <p:ext uri="{BB962C8B-B14F-4D97-AF65-F5344CB8AC3E}">
        <p14:creationId xmlns:p14="http://schemas.microsoft.com/office/powerpoint/2010/main" val="15177563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dirty="0"/>
          </a:p>
        </p:txBody>
      </p:sp>
    </p:spTree>
    <p:extLst>
      <p:ext uri="{BB962C8B-B14F-4D97-AF65-F5344CB8AC3E}">
        <p14:creationId xmlns:p14="http://schemas.microsoft.com/office/powerpoint/2010/main" val="2127001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dirty="0"/>
          </a:p>
        </p:txBody>
      </p:sp>
    </p:spTree>
    <p:extLst>
      <p:ext uri="{BB962C8B-B14F-4D97-AF65-F5344CB8AC3E}">
        <p14:creationId xmlns:p14="http://schemas.microsoft.com/office/powerpoint/2010/main" val="56588759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dirty="0"/>
          </a:p>
        </p:txBody>
      </p:sp>
    </p:spTree>
    <p:extLst>
      <p:ext uri="{BB962C8B-B14F-4D97-AF65-F5344CB8AC3E}">
        <p14:creationId xmlns:p14="http://schemas.microsoft.com/office/powerpoint/2010/main" val="410995973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dirty="0"/>
          </a:p>
        </p:txBody>
      </p:sp>
    </p:spTree>
    <p:extLst>
      <p:ext uri="{BB962C8B-B14F-4D97-AF65-F5344CB8AC3E}">
        <p14:creationId xmlns:p14="http://schemas.microsoft.com/office/powerpoint/2010/main" val="350106640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dirty="0"/>
          </a:p>
        </p:txBody>
      </p:sp>
    </p:spTree>
    <p:extLst>
      <p:ext uri="{BB962C8B-B14F-4D97-AF65-F5344CB8AC3E}">
        <p14:creationId xmlns:p14="http://schemas.microsoft.com/office/powerpoint/2010/main" val="407178581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7"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dirty="0"/>
          </a:p>
        </p:txBody>
      </p:sp>
    </p:spTree>
    <p:extLst>
      <p:ext uri="{BB962C8B-B14F-4D97-AF65-F5344CB8AC3E}">
        <p14:creationId xmlns:p14="http://schemas.microsoft.com/office/powerpoint/2010/main" val="282899837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7"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dirty="0"/>
          </a:p>
        </p:txBody>
      </p:sp>
    </p:spTree>
    <p:extLst>
      <p:ext uri="{BB962C8B-B14F-4D97-AF65-F5344CB8AC3E}">
        <p14:creationId xmlns:p14="http://schemas.microsoft.com/office/powerpoint/2010/main" val="308450950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5"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dirty="0"/>
          </a:p>
        </p:txBody>
      </p:sp>
    </p:spTree>
    <p:extLst>
      <p:ext uri="{BB962C8B-B14F-4D97-AF65-F5344CB8AC3E}">
        <p14:creationId xmlns:p14="http://schemas.microsoft.com/office/powerpoint/2010/main" val="40638328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5"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dirty="0"/>
          </a:p>
        </p:txBody>
      </p:sp>
    </p:spTree>
    <p:extLst>
      <p:ext uri="{BB962C8B-B14F-4D97-AF65-F5344CB8AC3E}">
        <p14:creationId xmlns:p14="http://schemas.microsoft.com/office/powerpoint/2010/main" val="380890709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5"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dirty="0"/>
          </a:p>
        </p:txBody>
      </p:sp>
    </p:spTree>
    <p:extLst>
      <p:ext uri="{BB962C8B-B14F-4D97-AF65-F5344CB8AC3E}">
        <p14:creationId xmlns:p14="http://schemas.microsoft.com/office/powerpoint/2010/main" val="67049072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59" name="Rectangle 3"/>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dirty="0"/>
          </a:p>
        </p:txBody>
      </p:sp>
    </p:spTree>
    <p:extLst>
      <p:ext uri="{BB962C8B-B14F-4D97-AF65-F5344CB8AC3E}">
        <p14:creationId xmlns:p14="http://schemas.microsoft.com/office/powerpoint/2010/main" val="27461504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333381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241137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0276835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771536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5302031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0475765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7482035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0964718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4298177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7115233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8885629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08575112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42481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89643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9_Custom Layout">
    <p:bg>
      <p:bgPr>
        <a:solidFill>
          <a:srgbClr val="F2F2F2"/>
        </a:solidFill>
        <a:effectLst/>
      </p:bgPr>
    </p:bg>
    <p:spTree>
      <p:nvGrpSpPr>
        <p:cNvPr id="1" name=""/>
        <p:cNvGrpSpPr/>
        <p:nvPr/>
      </p:nvGrpSpPr>
      <p:grpSpPr>
        <a:xfrm>
          <a:off x="0" y="0"/>
          <a:ext cx="0" cy="0"/>
          <a:chOff x="0" y="0"/>
          <a:chExt cx="0" cy="0"/>
        </a:xfrm>
      </p:grpSpPr>
      <p:pic>
        <p:nvPicPr>
          <p:cNvPr id="38916" name="Picture 5"/>
          <p:cNvPicPr>
            <a:picLocks noChangeAspect="1"/>
          </p:cNvPicPr>
          <p:nvPr userDrawn="1"/>
        </p:nvPicPr>
        <p:blipFill>
          <a:blip r:embed="rId2"/>
          <a:stretch>
            <a:fillRect/>
          </a:stretch>
        </p:blipFill>
        <p:spPr>
          <a:xfrm>
            <a:off x="-21166" y="0"/>
            <a:ext cx="12213167" cy="685800"/>
          </a:xfrm>
          <a:prstGeom prst="rect">
            <a:avLst/>
          </a:prstGeom>
          <a:noFill/>
          <a:ln w="9525">
            <a:noFill/>
          </a:ln>
        </p:spPr>
      </p:pic>
      <p:sp>
        <p:nvSpPr>
          <p:cNvPr id="5" name="Subtitle 4"/>
          <p:cNvSpPr>
            <a:spLocks noGrp="1"/>
          </p:cNvSpPr>
          <p:nvPr>
            <p:ph type="subTitle" idx="1"/>
          </p:nvPr>
        </p:nvSpPr>
        <p:spPr>
          <a:xfrm>
            <a:off x="1016001" y="2971800"/>
            <a:ext cx="10242551" cy="443198"/>
          </a:xfrm>
          <a:solidFill>
            <a:schemeClr val="accent2">
              <a:lumMod val="75000"/>
            </a:schemeClr>
          </a:solidFill>
        </p:spPr>
        <p:txBody>
          <a:bodyPr/>
          <a:lstStyle>
            <a:lvl1pPr marL="0" indent="0" algn="l">
              <a:buNone/>
              <a:defRPr>
                <a:solidFill>
                  <a:schemeClr val="bg1">
                    <a:lumMod val="95000"/>
                  </a:schemeClr>
                </a:solidFill>
              </a:defRPr>
            </a:lvl1pPr>
          </a:lstStyle>
          <a:p>
            <a:pPr fontAlgn="base"/>
            <a:endParaRPr lang="en-US" strike="noStrike" noProof="1"/>
          </a:p>
        </p:txBody>
      </p:sp>
      <p:sp>
        <p:nvSpPr>
          <p:cNvPr id="7" name="Title 1"/>
          <p:cNvSpPr>
            <a:spLocks noGrp="1"/>
          </p:cNvSpPr>
          <p:nvPr>
            <p:ph type="ctrTitle"/>
          </p:nvPr>
        </p:nvSpPr>
        <p:spPr>
          <a:xfrm>
            <a:off x="964565" y="1752600"/>
            <a:ext cx="10242551" cy="685800"/>
          </a:xfrm>
        </p:spPr>
        <p:txBody>
          <a:bodyPr>
            <a:noAutofit/>
          </a:bodyPr>
          <a:lstStyle>
            <a:lvl1pPr>
              <a:lnSpc>
                <a:spcPct val="90000"/>
              </a:lnSpc>
              <a:defRPr sz="5400"/>
            </a:lvl1pPr>
          </a:lstStyle>
          <a:p>
            <a:pPr fontAlgn="base"/>
            <a:r>
              <a:rPr lang="en-US" strike="noStrike" noProof="1"/>
              <a:t>Click to edit Master title style</a:t>
            </a:r>
          </a:p>
        </p:txBody>
      </p:sp>
      <p:sp>
        <p:nvSpPr>
          <p:cNvPr id="8" name="Slide Number Placeholder 2"/>
          <p:cNvSpPr>
            <a:spLocks noGrp="1"/>
          </p:cNvSpPr>
          <p:nvPr>
            <p:ph type="sldNum" sz="quarter" idx="4"/>
          </p:nvPr>
        </p:nvSpPr>
        <p:spPr>
          <a:xfrm>
            <a:off x="101600" y="6432551"/>
            <a:ext cx="1524000" cy="365125"/>
          </a:xfrm>
          <a:prstGeom prst="rect">
            <a:avLst/>
          </a:prstGeom>
        </p:spPr>
        <p:txBody>
          <a:bodyPr vert="horz" wrap="square" lIns="91440" tIns="45720" rIns="91440" bIns="45720" numCol="1" anchor="ctr" anchorCtr="0" compatLnSpc="1"/>
          <a:lstStyle/>
          <a:p>
            <a:pPr algn="r" fontAlgn="base">
              <a:buNone/>
            </a:pPr>
            <a:fld id="{9A0DB2DC-4C9A-4742-B13C-FB6460FD3503}" type="slidenum">
              <a:rPr lang="en-US" altLang="zh-CN" strike="noStrike" noProof="1" dirty="0">
                <a:latin typeface="Calibri" panose="020F0502020204030204" pitchFamily="34" charset="0"/>
                <a:ea typeface="宋体" panose="02010600030101010101" pitchFamily="2" charset="-122"/>
                <a:cs typeface="+mn-cs"/>
              </a:rPr>
              <a:t>‹#›</a:t>
            </a:fld>
            <a:endParaRPr lang="en-US" altLang="zh-CN" strike="noStrike" noProof="1">
              <a:ea typeface="宋体" panose="02010600030101010101" pitchFamily="2" charset="-122"/>
            </a:endParaRPr>
          </a:p>
        </p:txBody>
      </p:sp>
    </p:spTree>
    <p:extLst>
      <p:ext uri="{BB962C8B-B14F-4D97-AF65-F5344CB8AC3E}">
        <p14:creationId xmlns:p14="http://schemas.microsoft.com/office/powerpoint/2010/main" val="1288662562"/>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image" Target="../media/image1.png"/><Relationship Id="rId2" Type="http://schemas.openxmlformats.org/officeDocument/2006/relationships/slideLayout" Target="../slideLayouts/slideLayout15.xml"/><Relationship Id="rId16" Type="http://schemas.openxmlformats.org/officeDocument/2006/relationships/theme" Target="../theme/theme2.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43277906"/>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2" r:id="rId14"/>
    <p:sldLayoutId id="2147483691"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6.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8.xml"/></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png"/><Relationship Id="rId1" Type="http://schemas.openxmlformats.org/officeDocument/2006/relationships/slideLayout" Target="../slideLayouts/slideLayout15.xml"/><Relationship Id="rId4" Type="http://schemas.openxmlformats.org/officeDocument/2006/relationships/image" Target="../media/image14.emf"/></Relationships>
</file>

<file path=ppt/slides/_rels/slide9.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image" Target="../media/image18.emf"/></Relationships>
</file>

<file path=ppt/slides/_rels/slide11.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7.png"/><Relationship Id="rId1" Type="http://schemas.openxmlformats.org/officeDocument/2006/relationships/slideLayout" Target="../slideLayouts/slideLayout15.xml"/><Relationship Id="rId5" Type="http://schemas.openxmlformats.org/officeDocument/2006/relationships/image" Target="../media/image21.emf"/><Relationship Id="rId4" Type="http://schemas.openxmlformats.org/officeDocument/2006/relationships/image" Target="../media/image20.emf"/></Relationships>
</file>

<file path=ppt/slides/_rels/slide12.xml.rels><?xml version="1.0" encoding="UTF-8" standalone="yes"?>
<Relationships xmlns="http://schemas.openxmlformats.org/package/2006/relationships"><Relationship Id="rId8" Type="http://schemas.openxmlformats.org/officeDocument/2006/relationships/image" Target="../media/image28.emf"/><Relationship Id="rId3" Type="http://schemas.openxmlformats.org/officeDocument/2006/relationships/image" Target="../media/image23.emf"/><Relationship Id="rId7" Type="http://schemas.openxmlformats.org/officeDocument/2006/relationships/image" Target="../media/image27.emf"/><Relationship Id="rId2" Type="http://schemas.openxmlformats.org/officeDocument/2006/relationships/image" Target="../media/image22.png"/><Relationship Id="rId1" Type="http://schemas.openxmlformats.org/officeDocument/2006/relationships/slideLayout" Target="../slideLayouts/slideLayout15.xml"/><Relationship Id="rId6" Type="http://schemas.openxmlformats.org/officeDocument/2006/relationships/image" Target="../media/image26.emf"/><Relationship Id="rId5" Type="http://schemas.openxmlformats.org/officeDocument/2006/relationships/image" Target="../media/image25.emf"/><Relationship Id="rId4" Type="http://schemas.openxmlformats.org/officeDocument/2006/relationships/image" Target="../media/image24.emf"/></Relationships>
</file>

<file path=ppt/slides/_rels/slide13.xml.rels><?xml version="1.0" encoding="UTF-8" standalone="yes"?>
<Relationships xmlns="http://schemas.openxmlformats.org/package/2006/relationships"><Relationship Id="rId3" Type="http://schemas.openxmlformats.org/officeDocument/2006/relationships/image" Target="../media/image29.emf"/><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image" Target="../media/image30.emf"/></Relationships>
</file>

<file path=ppt/slides/_rels/slide14.xml.rels><?xml version="1.0" encoding="UTF-8" standalone="yes"?>
<Relationships xmlns="http://schemas.openxmlformats.org/package/2006/relationships"><Relationship Id="rId3" Type="http://schemas.openxmlformats.org/officeDocument/2006/relationships/image" Target="../media/image31.emf"/><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image" Target="../media/image32.emf"/></Relationships>
</file>

<file path=ppt/slides/_rels/slide15.xml.rels><?xml version="1.0" encoding="UTF-8" standalone="yes"?>
<Relationships xmlns="http://schemas.openxmlformats.org/package/2006/relationships"><Relationship Id="rId3" Type="http://schemas.openxmlformats.org/officeDocument/2006/relationships/image" Target="../media/image33.emf"/><Relationship Id="rId2" Type="http://schemas.openxmlformats.org/officeDocument/2006/relationships/image" Target="../media/image7.png"/><Relationship Id="rId1" Type="http://schemas.openxmlformats.org/officeDocument/2006/relationships/slideLayout" Target="../slideLayouts/slideLayout15.xml"/><Relationship Id="rId5" Type="http://schemas.openxmlformats.org/officeDocument/2006/relationships/image" Target="../media/image35.emf"/><Relationship Id="rId4" Type="http://schemas.openxmlformats.org/officeDocument/2006/relationships/image" Target="../media/image34.emf"/></Relationships>
</file>

<file path=ppt/slides/_rels/slide16.xml.rels><?xml version="1.0" encoding="UTF-8" standalone="yes"?>
<Relationships xmlns="http://schemas.openxmlformats.org/package/2006/relationships"><Relationship Id="rId3" Type="http://schemas.openxmlformats.org/officeDocument/2006/relationships/image" Target="../media/image37.emf"/><Relationship Id="rId2" Type="http://schemas.openxmlformats.org/officeDocument/2006/relationships/image" Target="../media/image36.png"/><Relationship Id="rId1" Type="http://schemas.openxmlformats.org/officeDocument/2006/relationships/slideLayout" Target="../slideLayouts/slideLayout15.xml"/><Relationship Id="rId5" Type="http://schemas.openxmlformats.org/officeDocument/2006/relationships/image" Target="../media/image39.emf"/><Relationship Id="rId4" Type="http://schemas.openxmlformats.org/officeDocument/2006/relationships/image" Target="../media/image38.emf"/></Relationships>
</file>

<file path=ppt/slides/_rels/slide1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2.xml"/><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3.xml"/><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4.xml"/><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5.xml"/><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6.xml"/><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7.xml"/><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13.xml"/><Relationship Id="rId5" Type="http://schemas.openxmlformats.org/officeDocument/2006/relationships/image" Target="../media/image43.png"/><Relationship Id="rId4" Type="http://schemas.openxmlformats.org/officeDocument/2006/relationships/image" Target="../media/image4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194616" y="4440673"/>
            <a:ext cx="3197513" cy="954107"/>
          </a:xfrm>
          <a:prstGeom prst="rect">
            <a:avLst/>
          </a:prstGeom>
          <a:noFill/>
        </p:spPr>
        <p:txBody>
          <a:bodyPr wrap="square" rtlCol="0">
            <a:spAutoFit/>
          </a:bodyPr>
          <a:lstStyle/>
          <a:p>
            <a:r>
              <a:rPr lang="en-US" sz="2800" b="1" dirty="0">
                <a:latin typeface="Alexandria" charset="0"/>
                <a:cs typeface="Alexandria" charset="0"/>
              </a:rPr>
              <a:t>Prepared by: </a:t>
            </a:r>
          </a:p>
          <a:p>
            <a:r>
              <a:rPr lang="en-US" sz="2800" b="1" dirty="0">
                <a:latin typeface="Alexandria" charset="0"/>
                <a:cs typeface="Alexandria" charset="0"/>
              </a:rPr>
              <a:t>Dr. Rasha B. AL Jerd</a:t>
            </a:r>
          </a:p>
        </p:txBody>
      </p:sp>
      <p:sp>
        <p:nvSpPr>
          <p:cNvPr id="31" name="TextBox 30"/>
          <p:cNvSpPr txBox="1"/>
          <p:nvPr/>
        </p:nvSpPr>
        <p:spPr>
          <a:xfrm>
            <a:off x="145914" y="2547334"/>
            <a:ext cx="5828435" cy="769441"/>
          </a:xfrm>
          <a:prstGeom prst="rect">
            <a:avLst/>
          </a:prstGeom>
          <a:noFill/>
        </p:spPr>
        <p:txBody>
          <a:bodyPr wrap="square" rtlCol="0">
            <a:spAutoFit/>
          </a:bodyPr>
          <a:lstStyle/>
          <a:p>
            <a:r>
              <a:rPr lang="en-US" sz="4400" b="1" dirty="0">
                <a:solidFill>
                  <a:srgbClr val="00B0F0"/>
                </a:solidFill>
                <a:latin typeface="Alexandria" charset="0"/>
                <a:cs typeface="Alexandria" charset="0"/>
              </a:rPr>
              <a:t>Principles of Accounting</a:t>
            </a:r>
          </a:p>
        </p:txBody>
      </p:sp>
      <p:sp>
        <p:nvSpPr>
          <p:cNvPr id="34" name="Rectangle: Rounded Corners 33"/>
          <p:cNvSpPr/>
          <p:nvPr/>
        </p:nvSpPr>
        <p:spPr>
          <a:xfrm>
            <a:off x="1390968" y="34224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8</a:t>
            </a:r>
          </a:p>
        </p:txBody>
      </p:sp>
      <p:sp>
        <p:nvSpPr>
          <p:cNvPr id="46" name="TextBox 45"/>
          <p:cNvSpPr txBox="1"/>
          <p:nvPr/>
        </p:nvSpPr>
        <p:spPr>
          <a:xfrm>
            <a:off x="194616" y="5765061"/>
            <a:ext cx="2694456" cy="400110"/>
          </a:xfrm>
          <a:prstGeom prst="rect">
            <a:avLst/>
          </a:prstGeom>
          <a:noFill/>
        </p:spPr>
        <p:txBody>
          <a:bodyPr wrap="none" rtlCol="0">
            <a:spAutoFit/>
          </a:bodyPr>
          <a:lstStyle/>
          <a:p>
            <a:r>
              <a:rPr lang="en-US" sz="2000" dirty="0">
                <a:latin typeface="Alexandria" charset="0"/>
                <a:cs typeface="Alexandria" charset="0"/>
              </a:rPr>
              <a:t>Subject code: MGM 227</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914" y="-187547"/>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057247"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Principles of</a:t>
            </a:r>
          </a:p>
          <a:p>
            <a:r>
              <a:rPr lang="en-US" sz="4400" b="1" dirty="0">
                <a:solidFill>
                  <a:srgbClr val="00B0F0"/>
                </a:solidFill>
                <a:latin typeface="Alexandria" charset="0"/>
                <a:cs typeface="Alexandria" charset="0"/>
              </a:rPr>
              <a:t> Accounting</a:t>
            </a:r>
          </a:p>
        </p:txBody>
      </p:sp>
      <p:sp>
        <p:nvSpPr>
          <p:cNvPr id="10" name="Rectangle: Rounded Corners 9"/>
          <p:cNvSpPr/>
          <p:nvPr/>
        </p:nvSpPr>
        <p:spPr>
          <a:xfrm>
            <a:off x="4555005" y="4242267"/>
            <a:ext cx="6563032" cy="123231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B0F0"/>
                </a:solidFill>
                <a:latin typeface="Alexandria" charset="0"/>
              </a:rPr>
              <a:t>Chapter 4:</a:t>
            </a:r>
            <a:r>
              <a:rPr lang="zh-CN" altLang="en-US" sz="2800" b="1" dirty="0">
                <a:solidFill>
                  <a:srgbClr val="00B0F0"/>
                </a:solidFill>
                <a:latin typeface="Alexandria" charset="0"/>
              </a:rPr>
              <a:t> </a:t>
            </a:r>
            <a:endParaRPr lang="en-US" altLang="zh-CN" sz="2800" b="1" dirty="0">
              <a:solidFill>
                <a:srgbClr val="00B0F0"/>
              </a:solidFill>
              <a:latin typeface="Alexandria" charset="0"/>
            </a:endParaRPr>
          </a:p>
          <a:p>
            <a:pPr algn="ctr"/>
            <a:r>
              <a:rPr lang="en-US" sz="2800" b="1" dirty="0">
                <a:solidFill>
                  <a:srgbClr val="00B0F0"/>
                </a:solidFill>
                <a:latin typeface="Alexandria" charset="0"/>
              </a:rPr>
              <a:t>Completing the Accounting Cycle</a:t>
            </a:r>
          </a:p>
        </p:txBody>
      </p:sp>
      <p:sp>
        <p:nvSpPr>
          <p:cNvPr id="11" name="TextBox 10"/>
          <p:cNvSpPr txBox="1"/>
          <p:nvPr/>
        </p:nvSpPr>
        <p:spPr>
          <a:xfrm>
            <a:off x="5143056" y="3731689"/>
            <a:ext cx="1233030" cy="707886"/>
          </a:xfrm>
          <a:prstGeom prst="rect">
            <a:avLst/>
          </a:prstGeom>
          <a:noFill/>
        </p:spPr>
        <p:txBody>
          <a:bodyPr wrap="none" rtlCol="0">
            <a:spAutoFit/>
          </a:bodyPr>
          <a:lstStyle/>
          <a:p>
            <a:r>
              <a:rPr lang="en-US" sz="2000" dirty="0">
                <a:latin typeface="Alexandria" charset="0"/>
                <a:cs typeface="Alexandria" charset="0"/>
              </a:rPr>
              <a:t>MGM 227</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12" name="TextBox 11"/>
          <p:cNvSpPr txBox="1"/>
          <p:nvPr/>
        </p:nvSpPr>
        <p:spPr>
          <a:xfrm>
            <a:off x="256593" y="5691900"/>
            <a:ext cx="488646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Prepared by: </a:t>
            </a:r>
          </a:p>
          <a:p>
            <a:r>
              <a:rPr lang="en-US" sz="2800" b="1" dirty="0">
                <a:solidFill>
                  <a:srgbClr val="00B0F0"/>
                </a:solidFill>
                <a:latin typeface="Alexandria" charset="0"/>
                <a:cs typeface="Alexandria" charset="0"/>
              </a:rPr>
              <a:t>Dr. Rasha B. AL Jerd</a:t>
            </a: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06304BE-8C42-CC75-9C2B-9EE180408BE8}"/>
              </a:ext>
            </a:extLst>
          </p:cNvPr>
          <p:cNvSpPr>
            <a:spLocks noGrp="1"/>
          </p:cNvSpPr>
          <p:nvPr>
            <p:ph type="title"/>
          </p:nvPr>
        </p:nvSpPr>
        <p:spPr>
          <a:xfrm>
            <a:off x="3083035" y="379730"/>
            <a:ext cx="5028578" cy="846700"/>
          </a:xfrm>
        </p:spPr>
        <p:txBody>
          <a:bodyPr/>
          <a:lstStyle/>
          <a:p>
            <a:pPr algn="ctr"/>
            <a:r>
              <a:rPr lang="en-US" dirty="0">
                <a:solidFill>
                  <a:schemeClr val="accent1"/>
                </a:solidFill>
                <a:latin typeface="Alexandria"/>
              </a:rPr>
              <a:t>Learning objectives:</a:t>
            </a:r>
          </a:p>
        </p:txBody>
      </p:sp>
      <p:sp>
        <p:nvSpPr>
          <p:cNvPr id="192513" name="Subtitle 5"/>
          <p:cNvSpPr>
            <a:spLocks noGrp="1"/>
          </p:cNvSpPr>
          <p:nvPr>
            <p:ph type="subTitle" idx="4294967295"/>
          </p:nvPr>
        </p:nvSpPr>
        <p:spPr>
          <a:xfrm>
            <a:off x="322827" y="1548677"/>
            <a:ext cx="11988800" cy="3760645"/>
          </a:xfrm>
          <a:noFill/>
        </p:spPr>
        <p:txBody>
          <a:bodyPr vert="horz" wrap="square" lIns="0" tIns="0" rIns="0" bIns="0" rtlCol="0" anchor="t" anchorCtr="0">
            <a:spAutoFit/>
          </a:bodyPr>
          <a:lstStyle/>
          <a:p>
            <a:pPr marL="0" indent="0">
              <a:lnSpc>
                <a:spcPct val="150000"/>
              </a:lnSpc>
              <a:buNone/>
            </a:pPr>
            <a:r>
              <a:rPr lang="en-US" dirty="0">
                <a:latin typeface="Alexandria"/>
              </a:rPr>
              <a:t>1) Prepare the financial statements including the classified balance sheet</a:t>
            </a:r>
          </a:p>
          <a:p>
            <a:pPr marL="0" indent="0">
              <a:lnSpc>
                <a:spcPct val="150000"/>
              </a:lnSpc>
              <a:buNone/>
            </a:pPr>
            <a:r>
              <a:rPr lang="en-US" dirty="0">
                <a:latin typeface="Alexandria"/>
              </a:rPr>
              <a:t>2) Explain the purpose of, journalize, and post closing entries</a:t>
            </a:r>
          </a:p>
          <a:p>
            <a:pPr marL="0" indent="0">
              <a:lnSpc>
                <a:spcPct val="150000"/>
              </a:lnSpc>
              <a:buNone/>
            </a:pPr>
            <a:r>
              <a:rPr lang="en-US" dirty="0">
                <a:latin typeface="Alexandria"/>
              </a:rPr>
              <a:t>3) Prepare the post-closing trial balance</a:t>
            </a:r>
          </a:p>
          <a:p>
            <a:pPr marL="0" indent="0">
              <a:lnSpc>
                <a:spcPct val="150000"/>
              </a:lnSpc>
              <a:buNone/>
            </a:pPr>
            <a:r>
              <a:rPr lang="en-US" dirty="0">
                <a:latin typeface="Alexandria"/>
              </a:rPr>
              <a:t>4) Describe the accounting cycle</a:t>
            </a:r>
          </a:p>
          <a:p>
            <a:pPr marL="0" indent="0">
              <a:lnSpc>
                <a:spcPct val="150000"/>
              </a:lnSpc>
              <a:buNone/>
            </a:pPr>
            <a:r>
              <a:rPr lang="en-US" sz="3200" u="sng" dirty="0">
                <a:latin typeface="Alexandria"/>
              </a:rPr>
              <a:t>5) </a:t>
            </a:r>
            <a:r>
              <a:rPr lang="en-US" u="sng" dirty="0">
                <a:latin typeface="Alexandria"/>
              </a:rPr>
              <a:t>Use the current ratio to evaluate business performance</a:t>
            </a:r>
          </a:p>
        </p:txBody>
      </p:sp>
      <p:pic>
        <p:nvPicPr>
          <p:cNvPr id="2" name="Graphic 21">
            <a:extLst>
              <a:ext uri="{FF2B5EF4-FFF2-40B4-BE49-F238E27FC236}">
                <a16:creationId xmlns:a16="http://schemas.microsoft.com/office/drawing/2014/main" id="{25B5C44A-43FC-288A-CCDE-57BEE8B80F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9760" y="150087"/>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67E24F-350A-CBF5-612F-3973BF00C330}"/>
            </a:ext>
          </a:extLst>
        </p:cNvPr>
        <p:cNvGrpSpPr/>
        <p:nvPr/>
      </p:nvGrpSpPr>
      <p:grpSpPr>
        <a:xfrm>
          <a:off x="0" y="0"/>
          <a:ext cx="0" cy="0"/>
          <a:chOff x="0" y="0"/>
          <a:chExt cx="0" cy="0"/>
        </a:xfrm>
      </p:grpSpPr>
      <p:sp>
        <p:nvSpPr>
          <p:cNvPr id="220161" name="Subtitle 5">
            <a:extLst>
              <a:ext uri="{FF2B5EF4-FFF2-40B4-BE49-F238E27FC236}">
                <a16:creationId xmlns:a16="http://schemas.microsoft.com/office/drawing/2014/main" id="{EEE8FEDC-B6D9-2385-2F53-2CD69BEBDDDC}"/>
              </a:ext>
            </a:extLst>
          </p:cNvPr>
          <p:cNvSpPr>
            <a:spLocks noGrp="1"/>
          </p:cNvSpPr>
          <p:nvPr>
            <p:ph type="subTitle" idx="1"/>
          </p:nvPr>
        </p:nvSpPr>
        <p:spPr>
          <a:xfrm>
            <a:off x="899653" y="3505200"/>
            <a:ext cx="11120282" cy="903837"/>
          </a:xfrm>
          <a:noFill/>
        </p:spPr>
        <p:txBody>
          <a:bodyPr vert="horz" wrap="square" lIns="0" tIns="0" rIns="0" bIns="0" rtlCol="0" anchor="t" anchorCtr="0">
            <a:spAutoFit/>
          </a:bodyPr>
          <a:lstStyle/>
          <a:p>
            <a:pPr algn="ctr"/>
            <a:r>
              <a:rPr lang="en-US" dirty="0">
                <a:solidFill>
                  <a:schemeClr val="tx1"/>
                </a:solidFill>
              </a:rPr>
              <a:t>Use the current ratio to evaluate</a:t>
            </a:r>
          </a:p>
          <a:p>
            <a:pPr algn="ctr"/>
            <a:r>
              <a:rPr lang="en-US" dirty="0">
                <a:solidFill>
                  <a:schemeClr val="tx1"/>
                </a:solidFill>
              </a:rPr>
              <a:t>business performance</a:t>
            </a:r>
            <a:endParaRPr lang="en-US" altLang="zh-CN" sz="4400" dirty="0">
              <a:solidFill>
                <a:schemeClr val="tx1"/>
              </a:solidFill>
              <a:latin typeface="Alexandria"/>
              <a:ea typeface="宋体" panose="02010600030101010101" pitchFamily="2" charset="-122"/>
              <a:cs typeface="Times New Roman" panose="02020603050405020304" pitchFamily="18" charset="0"/>
            </a:endParaRPr>
          </a:p>
        </p:txBody>
      </p:sp>
      <p:sp>
        <p:nvSpPr>
          <p:cNvPr id="7" name="Flowchart: Connector 6">
            <a:extLst>
              <a:ext uri="{FF2B5EF4-FFF2-40B4-BE49-F238E27FC236}">
                <a16:creationId xmlns:a16="http://schemas.microsoft.com/office/drawing/2014/main" id="{6BE8D173-2445-00DA-4DA3-BF3A86CAC0FC}"/>
              </a:ext>
            </a:extLst>
          </p:cNvPr>
          <p:cNvSpPr/>
          <p:nvPr/>
        </p:nvSpPr>
        <p:spPr bwMode="auto">
          <a:xfrm>
            <a:off x="5410200" y="1600200"/>
            <a:ext cx="1371600" cy="1371600"/>
          </a:xfrm>
          <a:prstGeom prst="flowChartConnector">
            <a:avLst/>
          </a:prstGeom>
          <a:solidFill>
            <a:schemeClr val="accent1"/>
          </a:solidFill>
          <a:ln>
            <a:solidFill>
              <a:schemeClr val="accent2">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defTabSz="913130" fontAlgn="base">
              <a:spcBef>
                <a:spcPct val="0"/>
              </a:spcBef>
              <a:spcAft>
                <a:spcPct val="0"/>
              </a:spcAft>
              <a:defRPr/>
            </a:pPr>
            <a:r>
              <a:rPr lang="en-US" altLang="zh-CN" sz="7200" dirty="0">
                <a:solidFill>
                  <a:schemeClr val="bg1"/>
                </a:solidFill>
                <a:latin typeface="Segoe"/>
                <a:cs typeface="Arial" panose="020B0604020202020204" pitchFamily="34" charset="0"/>
              </a:rPr>
              <a:t>5</a:t>
            </a:r>
          </a:p>
        </p:txBody>
      </p:sp>
      <p:pic>
        <p:nvPicPr>
          <p:cNvPr id="2" name="Graphic 21">
            <a:extLst>
              <a:ext uri="{FF2B5EF4-FFF2-40B4-BE49-F238E27FC236}">
                <a16:creationId xmlns:a16="http://schemas.microsoft.com/office/drawing/2014/main" id="{B58FB50D-1424-5598-5CC2-6DCC66B9D0D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4794" y="710526"/>
            <a:ext cx="2305141" cy="1076343"/>
          </a:xfrm>
          <a:prstGeom prst="rect">
            <a:avLst/>
          </a:prstGeom>
        </p:spPr>
      </p:pic>
    </p:spTree>
    <p:extLst>
      <p:ext uri="{BB962C8B-B14F-4D97-AF65-F5344CB8AC3E}">
        <p14:creationId xmlns:p14="http://schemas.microsoft.com/office/powerpoint/2010/main" val="601876410"/>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24BE0C-BD16-5ED6-8D4D-C800B927B8CC}"/>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CB51E9AC-3E93-3A70-0455-AEEF1A52BE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sp>
        <p:nvSpPr>
          <p:cNvPr id="6" name="TextBox 5">
            <a:extLst>
              <a:ext uri="{FF2B5EF4-FFF2-40B4-BE49-F238E27FC236}">
                <a16:creationId xmlns:a16="http://schemas.microsoft.com/office/drawing/2014/main" id="{446E2FFE-94B5-CA88-265F-35DFBFFBB757}"/>
              </a:ext>
            </a:extLst>
          </p:cNvPr>
          <p:cNvSpPr txBox="1"/>
          <p:nvPr/>
        </p:nvSpPr>
        <p:spPr>
          <a:xfrm>
            <a:off x="127095" y="69935"/>
            <a:ext cx="11208774" cy="2616101"/>
          </a:xfrm>
          <a:prstGeom prst="rect">
            <a:avLst/>
          </a:prstGeom>
          <a:noFill/>
        </p:spPr>
        <p:txBody>
          <a:bodyPr wrap="square">
            <a:spAutoFit/>
          </a:bodyPr>
          <a:lstStyle/>
          <a:p>
            <a:pPr algn="l"/>
            <a:r>
              <a:rPr lang="en-US" sz="2800" b="1" i="0" u="none" strike="noStrike" baseline="0" dirty="0">
                <a:solidFill>
                  <a:srgbClr val="00A6A6"/>
                </a:solidFill>
                <a:latin typeface="FrutigerLTCom-Bold"/>
              </a:rPr>
              <a:t>HOW DO WE USE THE CURRENT RATIO</a:t>
            </a:r>
          </a:p>
          <a:p>
            <a:pPr algn="l"/>
            <a:r>
              <a:rPr lang="en-US" sz="2800" b="1" i="0" u="none" strike="noStrike" baseline="0" dirty="0">
                <a:solidFill>
                  <a:srgbClr val="00A6A6"/>
                </a:solidFill>
                <a:latin typeface="FrutigerLTCom-Bold"/>
              </a:rPr>
              <a:t>TO EVALUATE BUSINESS PERFORMANCE?</a:t>
            </a:r>
          </a:p>
          <a:p>
            <a:pPr algn="l"/>
            <a:r>
              <a:rPr lang="en-US" sz="1800" b="0" i="0" u="none" strike="noStrike" baseline="0" dirty="0">
                <a:solidFill>
                  <a:srgbClr val="000000"/>
                </a:solidFill>
                <a:latin typeface="GaramondMTPro-Regular"/>
              </a:rPr>
              <a:t>Accounting is designed to provide information that stockholders, managers, and lenders can use to make decisions. A bank considering lending money to a business must predict whether that business can repay the loan. If a business already has a lot of debt, repayment is less certain than if it does not owe much money. In this chapter, we will introduce another ratio that can be used to measure the business’s financial position, the current ratio.</a:t>
            </a:r>
          </a:p>
          <a:p>
            <a:pPr algn="l"/>
            <a:r>
              <a:rPr lang="en-US" sz="1800" b="0" i="0" u="none" strike="noStrike" baseline="0" dirty="0">
                <a:solidFill>
                  <a:srgbClr val="000000"/>
                </a:solidFill>
                <a:latin typeface="GaramondMTPro-Regular"/>
              </a:rPr>
              <a:t>The </a:t>
            </a:r>
            <a:r>
              <a:rPr lang="en-US" sz="1800" b="1" i="0" u="none" strike="noStrike" baseline="0" dirty="0">
                <a:solidFill>
                  <a:srgbClr val="FF2626"/>
                </a:solidFill>
                <a:latin typeface="GaramondMTPro-Bold"/>
              </a:rPr>
              <a:t>current ratio </a:t>
            </a:r>
            <a:r>
              <a:rPr lang="en-US" sz="1800" b="0" i="0" u="none" strike="noStrike" baseline="0" dirty="0">
                <a:solidFill>
                  <a:srgbClr val="000000"/>
                </a:solidFill>
                <a:latin typeface="GaramondMTPro-Regular"/>
              </a:rPr>
              <a:t>measures a company’s ability to pay its current liabilities with its current assets. This ratio is computed as follows:</a:t>
            </a:r>
            <a:endParaRPr lang="en-US" dirty="0"/>
          </a:p>
        </p:txBody>
      </p:sp>
      <p:sp>
        <p:nvSpPr>
          <p:cNvPr id="8" name="TextBox 7">
            <a:extLst>
              <a:ext uri="{FF2B5EF4-FFF2-40B4-BE49-F238E27FC236}">
                <a16:creationId xmlns:a16="http://schemas.microsoft.com/office/drawing/2014/main" id="{D7DEBDB0-2840-41C9-D3F0-5FF323E051D5}"/>
              </a:ext>
            </a:extLst>
          </p:cNvPr>
          <p:cNvSpPr txBox="1"/>
          <p:nvPr/>
        </p:nvSpPr>
        <p:spPr>
          <a:xfrm>
            <a:off x="127095" y="3732732"/>
            <a:ext cx="11760105" cy="2308324"/>
          </a:xfrm>
          <a:prstGeom prst="rect">
            <a:avLst/>
          </a:prstGeom>
          <a:noFill/>
        </p:spPr>
        <p:txBody>
          <a:bodyPr wrap="square">
            <a:spAutoFit/>
          </a:bodyPr>
          <a:lstStyle/>
          <a:p>
            <a:pPr algn="l"/>
            <a:r>
              <a:rPr lang="en-US" sz="1800" b="0" i="0" u="none" strike="noStrike" baseline="0" dirty="0">
                <a:latin typeface="GaramondMTPro-Regular"/>
              </a:rPr>
              <a:t>A company prefers to have a high current ratio because that means it has plenty of current assets to pay its current liabilities. A current ratio that has increased from the prior period indicates improvement in a company’s ability to pay its current debts. A current ratio that has decreased from the prior period signals deterioration in the company’s ability to pay</a:t>
            </a:r>
          </a:p>
          <a:p>
            <a:pPr algn="l"/>
            <a:r>
              <a:rPr lang="en-US" sz="1800" b="0" i="0" u="none" strike="noStrike" baseline="0" dirty="0">
                <a:latin typeface="GaramondMTPro-Regular"/>
              </a:rPr>
              <a:t>its current liabilities.</a:t>
            </a:r>
          </a:p>
          <a:p>
            <a:pPr algn="l"/>
            <a:r>
              <a:rPr lang="en-US" sz="1800" b="0" i="1" u="none" strike="noStrike" baseline="0" dirty="0">
                <a:latin typeface="GaramondMTPro-Italic"/>
              </a:rPr>
              <a:t>A rule of thumb: </a:t>
            </a:r>
            <a:r>
              <a:rPr lang="en-US" sz="1800" b="0" i="0" u="none" strike="noStrike" baseline="0" dirty="0">
                <a:latin typeface="GaramondMTPro-Regular"/>
              </a:rPr>
              <a:t>A strong current ratio is 1.50, which indicates that the business has $1.50 in current assets for every $1.00 in current liabilities. A current ratio of 1.00 is considered low and somewhat risky. Returning to </a:t>
            </a:r>
            <a:r>
              <a:rPr lang="en-US" sz="1800" b="1" i="0" u="none" strike="noStrike" baseline="0" dirty="0">
                <a:latin typeface="GaramondMTPro-Bold"/>
              </a:rPr>
              <a:t>Kohl’s Corporation, </a:t>
            </a:r>
            <a:r>
              <a:rPr lang="en-US" sz="1800" b="0" i="0" u="none" strike="noStrike" baseline="0" dirty="0">
                <a:latin typeface="GaramondMTPro-Regular"/>
              </a:rPr>
              <a:t>we can now evaluate Kohl’s current ratio. Kohl’s had the following total current assets and current liabilities, found on the balance sheet.</a:t>
            </a:r>
            <a:endParaRPr lang="en-US" dirty="0"/>
          </a:p>
        </p:txBody>
      </p:sp>
      <p:pic>
        <p:nvPicPr>
          <p:cNvPr id="10" name="Picture 9">
            <a:extLst>
              <a:ext uri="{FF2B5EF4-FFF2-40B4-BE49-F238E27FC236}">
                <a16:creationId xmlns:a16="http://schemas.microsoft.com/office/drawing/2014/main" id="{034BA30D-6D5F-D584-68FB-AAE15E03A22C}"/>
              </a:ext>
            </a:extLst>
          </p:cNvPr>
          <p:cNvPicPr>
            <a:picLocks noChangeAspect="1"/>
          </p:cNvPicPr>
          <p:nvPr/>
        </p:nvPicPr>
        <p:blipFill>
          <a:blip r:embed="rId3"/>
          <a:stretch>
            <a:fillRect/>
          </a:stretch>
        </p:blipFill>
        <p:spPr>
          <a:xfrm>
            <a:off x="1917165" y="2963035"/>
            <a:ext cx="5928978" cy="631457"/>
          </a:xfrm>
          <a:prstGeom prst="rect">
            <a:avLst/>
          </a:prstGeom>
        </p:spPr>
      </p:pic>
    </p:spTree>
    <p:extLst>
      <p:ext uri="{BB962C8B-B14F-4D97-AF65-F5344CB8AC3E}">
        <p14:creationId xmlns:p14="http://schemas.microsoft.com/office/powerpoint/2010/main" val="8570657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705530-CE5F-88C1-BD5B-5AB93A3AEF9F}"/>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CF3FEECA-BB6E-64DA-9725-7AA147317A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764" y="125909"/>
            <a:ext cx="2305141" cy="1076343"/>
          </a:xfrm>
          <a:prstGeom prst="rect">
            <a:avLst/>
          </a:prstGeom>
        </p:spPr>
      </p:pic>
      <p:pic>
        <p:nvPicPr>
          <p:cNvPr id="7" name="Picture 6">
            <a:extLst>
              <a:ext uri="{FF2B5EF4-FFF2-40B4-BE49-F238E27FC236}">
                <a16:creationId xmlns:a16="http://schemas.microsoft.com/office/drawing/2014/main" id="{A334B88B-C8DE-A8FE-BBF8-B03D6522BCC7}"/>
              </a:ext>
            </a:extLst>
          </p:cNvPr>
          <p:cNvPicPr>
            <a:picLocks noChangeAspect="1"/>
          </p:cNvPicPr>
          <p:nvPr/>
        </p:nvPicPr>
        <p:blipFill>
          <a:blip r:embed="rId3"/>
          <a:stretch>
            <a:fillRect/>
          </a:stretch>
        </p:blipFill>
        <p:spPr>
          <a:xfrm>
            <a:off x="250723" y="-1"/>
            <a:ext cx="8878530" cy="6533536"/>
          </a:xfrm>
          <a:prstGeom prst="rect">
            <a:avLst/>
          </a:prstGeom>
        </p:spPr>
      </p:pic>
    </p:spTree>
    <p:extLst>
      <p:ext uri="{BB962C8B-B14F-4D97-AF65-F5344CB8AC3E}">
        <p14:creationId xmlns:p14="http://schemas.microsoft.com/office/powerpoint/2010/main" val="16096105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B17B5A-0281-4C9F-2C65-08BC0EABC6FD}"/>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1728C8F7-6C0D-5C89-138B-8AD14D870A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764" y="125909"/>
            <a:ext cx="2305141" cy="1076343"/>
          </a:xfrm>
          <a:prstGeom prst="rect">
            <a:avLst/>
          </a:prstGeom>
        </p:spPr>
      </p:pic>
      <p:pic>
        <p:nvPicPr>
          <p:cNvPr id="3" name="Picture 2">
            <a:extLst>
              <a:ext uri="{FF2B5EF4-FFF2-40B4-BE49-F238E27FC236}">
                <a16:creationId xmlns:a16="http://schemas.microsoft.com/office/drawing/2014/main" id="{257F3B53-4944-1F17-575B-7C5B786AE0F8}"/>
              </a:ext>
            </a:extLst>
          </p:cNvPr>
          <p:cNvPicPr>
            <a:picLocks noChangeAspect="1"/>
          </p:cNvPicPr>
          <p:nvPr/>
        </p:nvPicPr>
        <p:blipFill>
          <a:blip r:embed="rId3"/>
          <a:stretch>
            <a:fillRect/>
          </a:stretch>
        </p:blipFill>
        <p:spPr>
          <a:xfrm>
            <a:off x="0" y="-1"/>
            <a:ext cx="9453716" cy="5751871"/>
          </a:xfrm>
          <a:prstGeom prst="rect">
            <a:avLst/>
          </a:prstGeom>
        </p:spPr>
      </p:pic>
    </p:spTree>
    <p:extLst>
      <p:ext uri="{BB962C8B-B14F-4D97-AF65-F5344CB8AC3E}">
        <p14:creationId xmlns:p14="http://schemas.microsoft.com/office/powerpoint/2010/main" val="40791594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7BC348-1845-B806-8BBC-F3BC3E71C435}"/>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793256BD-FC8E-308A-7A0A-4393291345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65754" y="125909"/>
            <a:ext cx="1499151" cy="700001"/>
          </a:xfrm>
          <a:prstGeom prst="rect">
            <a:avLst/>
          </a:prstGeom>
        </p:spPr>
      </p:pic>
      <p:pic>
        <p:nvPicPr>
          <p:cNvPr id="3" name="Picture 2">
            <a:extLst>
              <a:ext uri="{FF2B5EF4-FFF2-40B4-BE49-F238E27FC236}">
                <a16:creationId xmlns:a16="http://schemas.microsoft.com/office/drawing/2014/main" id="{20536F63-E3DB-3FF9-DD03-B21C8A3DDEFD}"/>
              </a:ext>
            </a:extLst>
          </p:cNvPr>
          <p:cNvPicPr>
            <a:picLocks noChangeAspect="1"/>
          </p:cNvPicPr>
          <p:nvPr/>
        </p:nvPicPr>
        <p:blipFill>
          <a:blip r:embed="rId3"/>
          <a:stretch>
            <a:fillRect/>
          </a:stretch>
        </p:blipFill>
        <p:spPr>
          <a:xfrm>
            <a:off x="0" y="0"/>
            <a:ext cx="10275397" cy="3340656"/>
          </a:xfrm>
          <a:prstGeom prst="rect">
            <a:avLst/>
          </a:prstGeom>
        </p:spPr>
      </p:pic>
      <p:pic>
        <p:nvPicPr>
          <p:cNvPr id="5" name="Picture 4">
            <a:extLst>
              <a:ext uri="{FF2B5EF4-FFF2-40B4-BE49-F238E27FC236}">
                <a16:creationId xmlns:a16="http://schemas.microsoft.com/office/drawing/2014/main" id="{15CA00BE-EFE1-88A3-9B47-CA87C378D9BA}"/>
              </a:ext>
            </a:extLst>
          </p:cNvPr>
          <p:cNvPicPr>
            <a:picLocks noChangeAspect="1"/>
          </p:cNvPicPr>
          <p:nvPr/>
        </p:nvPicPr>
        <p:blipFill>
          <a:blip r:embed="rId4"/>
          <a:stretch>
            <a:fillRect/>
          </a:stretch>
        </p:blipFill>
        <p:spPr>
          <a:xfrm>
            <a:off x="0" y="3915843"/>
            <a:ext cx="12192000" cy="2013009"/>
          </a:xfrm>
          <a:prstGeom prst="rect">
            <a:avLst/>
          </a:prstGeom>
        </p:spPr>
      </p:pic>
    </p:spTree>
    <p:extLst>
      <p:ext uri="{BB962C8B-B14F-4D97-AF65-F5344CB8AC3E}">
        <p14:creationId xmlns:p14="http://schemas.microsoft.com/office/powerpoint/2010/main" val="6849116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185D2B-CAE1-5C54-2C45-736859660C67}"/>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C3578688-6BEB-D2E6-6DB9-52599FFC81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77832" y="125910"/>
            <a:ext cx="1387073" cy="647668"/>
          </a:xfrm>
          <a:prstGeom prst="rect">
            <a:avLst/>
          </a:prstGeom>
        </p:spPr>
      </p:pic>
      <p:pic>
        <p:nvPicPr>
          <p:cNvPr id="6" name="Picture 5">
            <a:extLst>
              <a:ext uri="{FF2B5EF4-FFF2-40B4-BE49-F238E27FC236}">
                <a16:creationId xmlns:a16="http://schemas.microsoft.com/office/drawing/2014/main" id="{65EB0A58-86C0-2C12-A656-E88CA956ECF6}"/>
              </a:ext>
            </a:extLst>
          </p:cNvPr>
          <p:cNvPicPr>
            <a:picLocks noChangeAspect="1"/>
          </p:cNvPicPr>
          <p:nvPr/>
        </p:nvPicPr>
        <p:blipFill>
          <a:blip r:embed="rId3"/>
          <a:stretch>
            <a:fillRect/>
          </a:stretch>
        </p:blipFill>
        <p:spPr>
          <a:xfrm>
            <a:off x="0" y="0"/>
            <a:ext cx="7683909" cy="6857999"/>
          </a:xfrm>
          <a:prstGeom prst="rect">
            <a:avLst/>
          </a:prstGeom>
        </p:spPr>
      </p:pic>
      <p:sp>
        <p:nvSpPr>
          <p:cNvPr id="8" name="TextBox 7">
            <a:extLst>
              <a:ext uri="{FF2B5EF4-FFF2-40B4-BE49-F238E27FC236}">
                <a16:creationId xmlns:a16="http://schemas.microsoft.com/office/drawing/2014/main" id="{2AC9814E-ADF7-89DE-C29D-3DC370738E83}"/>
              </a:ext>
            </a:extLst>
          </p:cNvPr>
          <p:cNvSpPr txBox="1"/>
          <p:nvPr/>
        </p:nvSpPr>
        <p:spPr>
          <a:xfrm>
            <a:off x="7787148" y="889844"/>
            <a:ext cx="4404851" cy="5355312"/>
          </a:xfrm>
          <a:prstGeom prst="rect">
            <a:avLst/>
          </a:prstGeom>
          <a:noFill/>
        </p:spPr>
        <p:txBody>
          <a:bodyPr wrap="square">
            <a:spAutoFit/>
          </a:bodyPr>
          <a:lstStyle/>
          <a:p>
            <a:pPr algn="l"/>
            <a:r>
              <a:rPr lang="en-US" sz="1800" b="1" i="0" u="none" strike="noStrike" baseline="0" dirty="0">
                <a:latin typeface="GaramondMTPro-Bold"/>
              </a:rPr>
              <a:t>Requirements</a:t>
            </a:r>
          </a:p>
          <a:p>
            <a:pPr algn="just"/>
            <a:r>
              <a:rPr lang="en-US" sz="1800" b="1" i="0" u="none" strike="noStrike" baseline="0" dirty="0">
                <a:latin typeface="GaramondMTPro-Bold"/>
              </a:rPr>
              <a:t>1. </a:t>
            </a:r>
            <a:r>
              <a:rPr lang="en-US" sz="1800" b="0" i="0" u="none" strike="noStrike" baseline="0" dirty="0">
                <a:latin typeface="GaramondMTPro-Regular"/>
              </a:rPr>
              <a:t>Prepare the income statement for the year ended December 31, 2018 (See Learning</a:t>
            </a:r>
          </a:p>
          <a:p>
            <a:pPr algn="just"/>
            <a:r>
              <a:rPr lang="en-US" sz="1800" b="0" i="0" u="none" strike="noStrike" baseline="0" dirty="0">
                <a:latin typeface="GaramondMTPro-Regular"/>
              </a:rPr>
              <a:t>Objective 1).</a:t>
            </a:r>
          </a:p>
          <a:p>
            <a:pPr algn="just"/>
            <a:r>
              <a:rPr lang="en-US" sz="1800" b="1" i="0" u="none" strike="noStrike" baseline="0" dirty="0">
                <a:latin typeface="GaramondMTPro-Bold"/>
              </a:rPr>
              <a:t>2. </a:t>
            </a:r>
            <a:r>
              <a:rPr lang="en-US" sz="1800" b="0" i="0" u="none" strike="noStrike" baseline="0" dirty="0">
                <a:latin typeface="GaramondMTPro-Regular"/>
              </a:rPr>
              <a:t>Prepare the statement of retained earnings for the year ended December 31, 2018 (See Learning Objective 1).</a:t>
            </a:r>
          </a:p>
          <a:p>
            <a:pPr algn="just"/>
            <a:r>
              <a:rPr lang="en-US" sz="1800" b="1" i="0" u="none" strike="noStrike" baseline="0" dirty="0">
                <a:latin typeface="GaramondMTPro-Bold"/>
              </a:rPr>
              <a:t>3. </a:t>
            </a:r>
            <a:r>
              <a:rPr lang="en-US" sz="1800" b="0" i="0" u="none" strike="noStrike" baseline="0" dirty="0">
                <a:latin typeface="GaramondMTPro-Regular"/>
              </a:rPr>
              <a:t>Prepare the classified balance sheet at December 31, 2018. Use the report form (See Learning Objective 1).</a:t>
            </a:r>
          </a:p>
          <a:p>
            <a:pPr algn="just"/>
            <a:r>
              <a:rPr lang="en-US" sz="1800" b="1" i="0" u="none" strike="noStrike" baseline="0" dirty="0">
                <a:latin typeface="GaramondMTPro-Bold"/>
              </a:rPr>
              <a:t>4. </a:t>
            </a:r>
            <a:r>
              <a:rPr lang="en-US" sz="1800" b="0" i="0" u="none" strike="noStrike" baseline="0" dirty="0">
                <a:latin typeface="GaramondMTPro-Regular"/>
              </a:rPr>
              <a:t>Calculate the current ratio at December 31, 2018 (See Learning Objective 5).</a:t>
            </a:r>
          </a:p>
          <a:p>
            <a:pPr algn="just"/>
            <a:r>
              <a:rPr lang="en-US" sz="1800" b="1" i="0" u="none" strike="noStrike" baseline="0" dirty="0">
                <a:latin typeface="GaramondMTPro-Bold"/>
              </a:rPr>
              <a:t>5. </a:t>
            </a:r>
            <a:r>
              <a:rPr lang="en-US" sz="1800" b="0" i="0" u="none" strike="noStrike" baseline="0" dirty="0">
                <a:latin typeface="GaramondMTPro-Regular"/>
              </a:rPr>
              <a:t>Journalize and post the closing entries. Indicate the balance of the Retained Earnings</a:t>
            </a:r>
          </a:p>
          <a:p>
            <a:pPr algn="just"/>
            <a:r>
              <a:rPr lang="en-US" sz="1800" b="0" i="0" u="none" strike="noStrike" baseline="0" dirty="0">
                <a:latin typeface="GaramondMTPro-Regular"/>
              </a:rPr>
              <a:t>account after the closing entries are posted (See Learning Objective 3).</a:t>
            </a:r>
          </a:p>
          <a:p>
            <a:pPr algn="just"/>
            <a:r>
              <a:rPr lang="en-US" sz="1800" b="1" i="0" u="none" strike="noStrike" baseline="0" dirty="0">
                <a:latin typeface="GaramondMTPro-Bold"/>
              </a:rPr>
              <a:t>6. </a:t>
            </a:r>
            <a:r>
              <a:rPr lang="en-US" sz="1800" b="0" i="0" u="none" strike="noStrike" baseline="0" dirty="0">
                <a:latin typeface="GaramondMTPro-Regular"/>
              </a:rPr>
              <a:t>Prepare a post-closing trial balance at December 31, 2018 (See Learning Objective 4).</a:t>
            </a:r>
            <a:endParaRPr lang="en-US" dirty="0"/>
          </a:p>
        </p:txBody>
      </p:sp>
    </p:spTree>
    <p:extLst>
      <p:ext uri="{BB962C8B-B14F-4D97-AF65-F5344CB8AC3E}">
        <p14:creationId xmlns:p14="http://schemas.microsoft.com/office/powerpoint/2010/main" val="10010322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B24029-0A8D-502D-67F9-D6FFBFAFCCD8}"/>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D59E27E0-716F-78DB-15B5-64F935C616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764" y="125909"/>
            <a:ext cx="2305141" cy="1076343"/>
          </a:xfrm>
          <a:prstGeom prst="rect">
            <a:avLst/>
          </a:prstGeom>
        </p:spPr>
      </p:pic>
      <p:pic>
        <p:nvPicPr>
          <p:cNvPr id="3" name="Picture 2">
            <a:extLst>
              <a:ext uri="{FF2B5EF4-FFF2-40B4-BE49-F238E27FC236}">
                <a16:creationId xmlns:a16="http://schemas.microsoft.com/office/drawing/2014/main" id="{21011A71-7FF5-6FA2-9B22-57E5FB417A36}"/>
              </a:ext>
            </a:extLst>
          </p:cNvPr>
          <p:cNvPicPr>
            <a:picLocks noChangeAspect="1"/>
          </p:cNvPicPr>
          <p:nvPr/>
        </p:nvPicPr>
        <p:blipFill>
          <a:blip r:embed="rId3"/>
          <a:stretch>
            <a:fillRect/>
          </a:stretch>
        </p:blipFill>
        <p:spPr>
          <a:xfrm>
            <a:off x="0" y="0"/>
            <a:ext cx="5987845" cy="5501148"/>
          </a:xfrm>
          <a:prstGeom prst="rect">
            <a:avLst/>
          </a:prstGeom>
        </p:spPr>
      </p:pic>
      <p:pic>
        <p:nvPicPr>
          <p:cNvPr id="6" name="Picture 5">
            <a:extLst>
              <a:ext uri="{FF2B5EF4-FFF2-40B4-BE49-F238E27FC236}">
                <a16:creationId xmlns:a16="http://schemas.microsoft.com/office/drawing/2014/main" id="{BE93859E-BCA8-3B26-4DEA-B6B6962B6A65}"/>
              </a:ext>
            </a:extLst>
          </p:cNvPr>
          <p:cNvPicPr>
            <a:picLocks noChangeAspect="1"/>
          </p:cNvPicPr>
          <p:nvPr/>
        </p:nvPicPr>
        <p:blipFill>
          <a:blip r:embed="rId4"/>
          <a:stretch>
            <a:fillRect/>
          </a:stretch>
        </p:blipFill>
        <p:spPr>
          <a:xfrm>
            <a:off x="6204154" y="1356851"/>
            <a:ext cx="5987846" cy="4778477"/>
          </a:xfrm>
          <a:prstGeom prst="rect">
            <a:avLst/>
          </a:prstGeom>
        </p:spPr>
      </p:pic>
    </p:spTree>
    <p:extLst>
      <p:ext uri="{BB962C8B-B14F-4D97-AF65-F5344CB8AC3E}">
        <p14:creationId xmlns:p14="http://schemas.microsoft.com/office/powerpoint/2010/main" val="37999441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5E7C50-4839-96C4-1E2A-9366B3B6F444}"/>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053BAA17-F6BB-752B-B039-3DAD00F900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764" y="125909"/>
            <a:ext cx="2305141" cy="1076343"/>
          </a:xfrm>
          <a:prstGeom prst="rect">
            <a:avLst/>
          </a:prstGeom>
        </p:spPr>
      </p:pic>
      <p:pic>
        <p:nvPicPr>
          <p:cNvPr id="3" name="Picture 2">
            <a:extLst>
              <a:ext uri="{FF2B5EF4-FFF2-40B4-BE49-F238E27FC236}">
                <a16:creationId xmlns:a16="http://schemas.microsoft.com/office/drawing/2014/main" id="{5FB13D4D-9DCC-9719-F754-6137240AE9D1}"/>
              </a:ext>
            </a:extLst>
          </p:cNvPr>
          <p:cNvPicPr>
            <a:picLocks noChangeAspect="1"/>
          </p:cNvPicPr>
          <p:nvPr/>
        </p:nvPicPr>
        <p:blipFill>
          <a:blip r:embed="rId3"/>
          <a:stretch>
            <a:fillRect/>
          </a:stretch>
        </p:blipFill>
        <p:spPr>
          <a:xfrm>
            <a:off x="0" y="0"/>
            <a:ext cx="7610168" cy="6858000"/>
          </a:xfrm>
          <a:prstGeom prst="rect">
            <a:avLst/>
          </a:prstGeom>
        </p:spPr>
      </p:pic>
      <p:pic>
        <p:nvPicPr>
          <p:cNvPr id="6" name="Picture 5">
            <a:extLst>
              <a:ext uri="{FF2B5EF4-FFF2-40B4-BE49-F238E27FC236}">
                <a16:creationId xmlns:a16="http://schemas.microsoft.com/office/drawing/2014/main" id="{2E5CCAF3-DF24-DD72-4517-F744553BB599}"/>
              </a:ext>
            </a:extLst>
          </p:cNvPr>
          <p:cNvPicPr>
            <a:picLocks noChangeAspect="1"/>
          </p:cNvPicPr>
          <p:nvPr/>
        </p:nvPicPr>
        <p:blipFill>
          <a:blip r:embed="rId4"/>
          <a:stretch>
            <a:fillRect/>
          </a:stretch>
        </p:blipFill>
        <p:spPr>
          <a:xfrm>
            <a:off x="7836104" y="1678760"/>
            <a:ext cx="1923660" cy="400763"/>
          </a:xfrm>
          <a:prstGeom prst="rect">
            <a:avLst/>
          </a:prstGeom>
        </p:spPr>
      </p:pic>
      <p:pic>
        <p:nvPicPr>
          <p:cNvPr id="8" name="Picture 7">
            <a:extLst>
              <a:ext uri="{FF2B5EF4-FFF2-40B4-BE49-F238E27FC236}">
                <a16:creationId xmlns:a16="http://schemas.microsoft.com/office/drawing/2014/main" id="{6CCEACA0-98FA-FCBE-E2D4-AE76B39629E7}"/>
              </a:ext>
            </a:extLst>
          </p:cNvPr>
          <p:cNvPicPr>
            <a:picLocks noChangeAspect="1"/>
          </p:cNvPicPr>
          <p:nvPr/>
        </p:nvPicPr>
        <p:blipFill>
          <a:blip r:embed="rId5"/>
          <a:stretch>
            <a:fillRect/>
          </a:stretch>
        </p:blipFill>
        <p:spPr>
          <a:xfrm>
            <a:off x="7610169" y="3687097"/>
            <a:ext cx="4581832" cy="3022871"/>
          </a:xfrm>
          <a:prstGeom prst="rect">
            <a:avLst/>
          </a:prstGeom>
        </p:spPr>
      </p:pic>
    </p:spTree>
    <p:extLst>
      <p:ext uri="{BB962C8B-B14F-4D97-AF65-F5344CB8AC3E}">
        <p14:creationId xmlns:p14="http://schemas.microsoft.com/office/powerpoint/2010/main" val="32212774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E2F451-37B8-EDC7-3D8F-FECC02515EBA}"/>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E8E44431-EFB3-C66F-B859-795DD49DC3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099895" y="818"/>
            <a:ext cx="1092105" cy="509938"/>
          </a:xfrm>
          <a:prstGeom prst="rect">
            <a:avLst/>
          </a:prstGeom>
        </p:spPr>
      </p:pic>
      <p:pic>
        <p:nvPicPr>
          <p:cNvPr id="3" name="Picture 2">
            <a:extLst>
              <a:ext uri="{FF2B5EF4-FFF2-40B4-BE49-F238E27FC236}">
                <a16:creationId xmlns:a16="http://schemas.microsoft.com/office/drawing/2014/main" id="{821D923E-81EA-2953-9F1A-155F0824B950}"/>
              </a:ext>
            </a:extLst>
          </p:cNvPr>
          <p:cNvPicPr>
            <a:picLocks noChangeAspect="1"/>
          </p:cNvPicPr>
          <p:nvPr/>
        </p:nvPicPr>
        <p:blipFill>
          <a:blip r:embed="rId3"/>
          <a:stretch>
            <a:fillRect/>
          </a:stretch>
        </p:blipFill>
        <p:spPr>
          <a:xfrm>
            <a:off x="-1" y="0"/>
            <a:ext cx="6445045" cy="6858000"/>
          </a:xfrm>
          <a:prstGeom prst="rect">
            <a:avLst/>
          </a:prstGeom>
        </p:spPr>
      </p:pic>
      <p:pic>
        <p:nvPicPr>
          <p:cNvPr id="6" name="Picture 5">
            <a:extLst>
              <a:ext uri="{FF2B5EF4-FFF2-40B4-BE49-F238E27FC236}">
                <a16:creationId xmlns:a16="http://schemas.microsoft.com/office/drawing/2014/main" id="{75B19307-B1E0-A2E8-F61F-69ED305E7455}"/>
              </a:ext>
            </a:extLst>
          </p:cNvPr>
          <p:cNvPicPr>
            <a:picLocks noChangeAspect="1"/>
          </p:cNvPicPr>
          <p:nvPr/>
        </p:nvPicPr>
        <p:blipFill>
          <a:blip r:embed="rId4"/>
          <a:stretch>
            <a:fillRect/>
          </a:stretch>
        </p:blipFill>
        <p:spPr>
          <a:xfrm>
            <a:off x="6445044" y="0"/>
            <a:ext cx="1539384" cy="384846"/>
          </a:xfrm>
          <a:prstGeom prst="rect">
            <a:avLst/>
          </a:prstGeom>
        </p:spPr>
      </p:pic>
      <p:pic>
        <p:nvPicPr>
          <p:cNvPr id="8" name="Picture 7">
            <a:extLst>
              <a:ext uri="{FF2B5EF4-FFF2-40B4-BE49-F238E27FC236}">
                <a16:creationId xmlns:a16="http://schemas.microsoft.com/office/drawing/2014/main" id="{659D649D-77EC-0C9B-6438-E3307EC1A497}"/>
              </a:ext>
            </a:extLst>
          </p:cNvPr>
          <p:cNvPicPr>
            <a:picLocks noChangeAspect="1"/>
          </p:cNvPicPr>
          <p:nvPr/>
        </p:nvPicPr>
        <p:blipFill>
          <a:blip r:embed="rId5"/>
          <a:stretch>
            <a:fillRect/>
          </a:stretch>
        </p:blipFill>
        <p:spPr>
          <a:xfrm>
            <a:off x="6611246" y="510756"/>
            <a:ext cx="2362905" cy="4013907"/>
          </a:xfrm>
          <a:prstGeom prst="rect">
            <a:avLst/>
          </a:prstGeom>
        </p:spPr>
      </p:pic>
      <p:pic>
        <p:nvPicPr>
          <p:cNvPr id="10" name="Picture 9">
            <a:extLst>
              <a:ext uri="{FF2B5EF4-FFF2-40B4-BE49-F238E27FC236}">
                <a16:creationId xmlns:a16="http://schemas.microsoft.com/office/drawing/2014/main" id="{091E0FF3-69C3-EAD9-80E7-AA22B2EE6A07}"/>
              </a:ext>
            </a:extLst>
          </p:cNvPr>
          <p:cNvPicPr>
            <a:picLocks noChangeAspect="1"/>
          </p:cNvPicPr>
          <p:nvPr/>
        </p:nvPicPr>
        <p:blipFill>
          <a:blip r:embed="rId6"/>
          <a:stretch>
            <a:fillRect/>
          </a:stretch>
        </p:blipFill>
        <p:spPr>
          <a:xfrm>
            <a:off x="6445044" y="4524663"/>
            <a:ext cx="2529107" cy="843750"/>
          </a:xfrm>
          <a:prstGeom prst="rect">
            <a:avLst/>
          </a:prstGeom>
        </p:spPr>
      </p:pic>
      <p:pic>
        <p:nvPicPr>
          <p:cNvPr id="12" name="Picture 11">
            <a:extLst>
              <a:ext uri="{FF2B5EF4-FFF2-40B4-BE49-F238E27FC236}">
                <a16:creationId xmlns:a16="http://schemas.microsoft.com/office/drawing/2014/main" id="{8BAD9CED-7633-05EF-3325-F7060C947B25}"/>
              </a:ext>
            </a:extLst>
          </p:cNvPr>
          <p:cNvPicPr>
            <a:picLocks noChangeAspect="1"/>
          </p:cNvPicPr>
          <p:nvPr/>
        </p:nvPicPr>
        <p:blipFill>
          <a:blip r:embed="rId7"/>
          <a:stretch>
            <a:fillRect/>
          </a:stretch>
        </p:blipFill>
        <p:spPr>
          <a:xfrm>
            <a:off x="6470731" y="5368413"/>
            <a:ext cx="4581989" cy="999351"/>
          </a:xfrm>
          <a:prstGeom prst="rect">
            <a:avLst/>
          </a:prstGeom>
        </p:spPr>
      </p:pic>
      <p:pic>
        <p:nvPicPr>
          <p:cNvPr id="14" name="Picture 13">
            <a:extLst>
              <a:ext uri="{FF2B5EF4-FFF2-40B4-BE49-F238E27FC236}">
                <a16:creationId xmlns:a16="http://schemas.microsoft.com/office/drawing/2014/main" id="{F25F248B-A482-3EBD-41DD-133616AC7FB8}"/>
              </a:ext>
            </a:extLst>
          </p:cNvPr>
          <p:cNvPicPr>
            <a:picLocks noChangeAspect="1"/>
          </p:cNvPicPr>
          <p:nvPr/>
        </p:nvPicPr>
        <p:blipFill>
          <a:blip r:embed="rId8"/>
          <a:stretch>
            <a:fillRect/>
          </a:stretch>
        </p:blipFill>
        <p:spPr>
          <a:xfrm>
            <a:off x="9287836" y="730072"/>
            <a:ext cx="2751131" cy="1248868"/>
          </a:xfrm>
          <a:prstGeom prst="rect">
            <a:avLst/>
          </a:prstGeom>
        </p:spPr>
      </p:pic>
    </p:spTree>
    <p:extLst>
      <p:ext uri="{BB962C8B-B14F-4D97-AF65-F5344CB8AC3E}">
        <p14:creationId xmlns:p14="http://schemas.microsoft.com/office/powerpoint/2010/main" val="26494703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995452-AF1A-8046-38CB-AAC834620C72}"/>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EA0436A3-A53C-F483-5512-ABE39E52AC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764" y="125909"/>
            <a:ext cx="2305141" cy="1076343"/>
          </a:xfrm>
          <a:prstGeom prst="rect">
            <a:avLst/>
          </a:prstGeom>
        </p:spPr>
      </p:pic>
      <p:pic>
        <p:nvPicPr>
          <p:cNvPr id="3" name="Picture 2">
            <a:extLst>
              <a:ext uri="{FF2B5EF4-FFF2-40B4-BE49-F238E27FC236}">
                <a16:creationId xmlns:a16="http://schemas.microsoft.com/office/drawing/2014/main" id="{2DA202FD-DC34-AAC3-824D-AF8C3078561B}"/>
              </a:ext>
            </a:extLst>
          </p:cNvPr>
          <p:cNvPicPr>
            <a:picLocks noChangeAspect="1"/>
          </p:cNvPicPr>
          <p:nvPr/>
        </p:nvPicPr>
        <p:blipFill>
          <a:blip r:embed="rId3"/>
          <a:stretch>
            <a:fillRect/>
          </a:stretch>
        </p:blipFill>
        <p:spPr>
          <a:xfrm>
            <a:off x="-1" y="0"/>
            <a:ext cx="4601497" cy="6858000"/>
          </a:xfrm>
          <a:prstGeom prst="rect">
            <a:avLst/>
          </a:prstGeom>
        </p:spPr>
      </p:pic>
      <p:pic>
        <p:nvPicPr>
          <p:cNvPr id="6" name="Picture 5">
            <a:extLst>
              <a:ext uri="{FF2B5EF4-FFF2-40B4-BE49-F238E27FC236}">
                <a16:creationId xmlns:a16="http://schemas.microsoft.com/office/drawing/2014/main" id="{9DD0E95A-3ED4-AEBB-C0EF-C888809AFC23}"/>
              </a:ext>
            </a:extLst>
          </p:cNvPr>
          <p:cNvPicPr>
            <a:picLocks noChangeAspect="1"/>
          </p:cNvPicPr>
          <p:nvPr/>
        </p:nvPicPr>
        <p:blipFill>
          <a:blip r:embed="rId4"/>
          <a:stretch>
            <a:fillRect/>
          </a:stretch>
        </p:blipFill>
        <p:spPr>
          <a:xfrm>
            <a:off x="4601496" y="527401"/>
            <a:ext cx="1621333" cy="479030"/>
          </a:xfrm>
          <a:prstGeom prst="rect">
            <a:avLst/>
          </a:prstGeom>
        </p:spPr>
      </p:pic>
    </p:spTree>
    <p:extLst>
      <p:ext uri="{BB962C8B-B14F-4D97-AF65-F5344CB8AC3E}">
        <p14:creationId xmlns:p14="http://schemas.microsoft.com/office/powerpoint/2010/main" val="21453263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3EDD34-3A10-47E6-6635-C275C48A4F52}"/>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FE2696F1-CBF6-473C-B0EF-9EDE0C3DBD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764" y="125909"/>
            <a:ext cx="2305141" cy="1076343"/>
          </a:xfrm>
          <a:prstGeom prst="rect">
            <a:avLst/>
          </a:prstGeom>
        </p:spPr>
      </p:pic>
      <p:pic>
        <p:nvPicPr>
          <p:cNvPr id="3" name="Picture 2">
            <a:extLst>
              <a:ext uri="{FF2B5EF4-FFF2-40B4-BE49-F238E27FC236}">
                <a16:creationId xmlns:a16="http://schemas.microsoft.com/office/drawing/2014/main" id="{95CA2277-73A4-8D0B-53AA-C117E090248E}"/>
              </a:ext>
            </a:extLst>
          </p:cNvPr>
          <p:cNvPicPr>
            <a:picLocks noChangeAspect="1"/>
          </p:cNvPicPr>
          <p:nvPr/>
        </p:nvPicPr>
        <p:blipFill>
          <a:blip r:embed="rId3"/>
          <a:stretch>
            <a:fillRect/>
          </a:stretch>
        </p:blipFill>
        <p:spPr>
          <a:xfrm>
            <a:off x="0" y="0"/>
            <a:ext cx="7226710" cy="2669458"/>
          </a:xfrm>
          <a:prstGeom prst="rect">
            <a:avLst/>
          </a:prstGeom>
        </p:spPr>
      </p:pic>
      <p:pic>
        <p:nvPicPr>
          <p:cNvPr id="6" name="Picture 5">
            <a:extLst>
              <a:ext uri="{FF2B5EF4-FFF2-40B4-BE49-F238E27FC236}">
                <a16:creationId xmlns:a16="http://schemas.microsoft.com/office/drawing/2014/main" id="{30C1DDF5-B72F-AE78-92CC-317741D9426A}"/>
              </a:ext>
            </a:extLst>
          </p:cNvPr>
          <p:cNvPicPr>
            <a:picLocks noChangeAspect="1"/>
          </p:cNvPicPr>
          <p:nvPr/>
        </p:nvPicPr>
        <p:blipFill>
          <a:blip r:embed="rId4"/>
          <a:stretch>
            <a:fillRect/>
          </a:stretch>
        </p:blipFill>
        <p:spPr>
          <a:xfrm>
            <a:off x="0" y="2669458"/>
            <a:ext cx="7226710" cy="4188542"/>
          </a:xfrm>
          <a:prstGeom prst="rect">
            <a:avLst/>
          </a:prstGeom>
        </p:spPr>
      </p:pic>
    </p:spTree>
    <p:extLst>
      <p:ext uri="{BB962C8B-B14F-4D97-AF65-F5344CB8AC3E}">
        <p14:creationId xmlns:p14="http://schemas.microsoft.com/office/powerpoint/2010/main" val="16411190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0D011F-4B69-0D7A-72A9-AD99326ACF69}"/>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0E2102F6-7D76-404F-A03B-60DFF92C77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9764" y="125909"/>
            <a:ext cx="2305141" cy="1076343"/>
          </a:xfrm>
          <a:prstGeom prst="rect">
            <a:avLst/>
          </a:prstGeom>
        </p:spPr>
      </p:pic>
      <p:pic>
        <p:nvPicPr>
          <p:cNvPr id="3" name="Picture 2">
            <a:extLst>
              <a:ext uri="{FF2B5EF4-FFF2-40B4-BE49-F238E27FC236}">
                <a16:creationId xmlns:a16="http://schemas.microsoft.com/office/drawing/2014/main" id="{DD9357C8-80D3-4350-29CB-61DB10CD6110}"/>
              </a:ext>
            </a:extLst>
          </p:cNvPr>
          <p:cNvPicPr>
            <a:picLocks noChangeAspect="1"/>
          </p:cNvPicPr>
          <p:nvPr/>
        </p:nvPicPr>
        <p:blipFill>
          <a:blip r:embed="rId3"/>
          <a:stretch>
            <a:fillRect/>
          </a:stretch>
        </p:blipFill>
        <p:spPr>
          <a:xfrm>
            <a:off x="0" y="0"/>
            <a:ext cx="6096000" cy="2462981"/>
          </a:xfrm>
          <a:prstGeom prst="rect">
            <a:avLst/>
          </a:prstGeom>
        </p:spPr>
      </p:pic>
      <p:pic>
        <p:nvPicPr>
          <p:cNvPr id="6" name="Picture 5">
            <a:extLst>
              <a:ext uri="{FF2B5EF4-FFF2-40B4-BE49-F238E27FC236}">
                <a16:creationId xmlns:a16="http://schemas.microsoft.com/office/drawing/2014/main" id="{2A233B1D-4F5A-F847-9F15-76A46011E4DB}"/>
              </a:ext>
            </a:extLst>
          </p:cNvPr>
          <p:cNvPicPr>
            <a:picLocks noChangeAspect="1"/>
          </p:cNvPicPr>
          <p:nvPr/>
        </p:nvPicPr>
        <p:blipFill>
          <a:blip r:embed="rId4"/>
          <a:stretch>
            <a:fillRect/>
          </a:stretch>
        </p:blipFill>
        <p:spPr>
          <a:xfrm>
            <a:off x="0" y="2462982"/>
            <a:ext cx="6096000" cy="4395018"/>
          </a:xfrm>
          <a:prstGeom prst="rect">
            <a:avLst/>
          </a:prstGeom>
        </p:spPr>
      </p:pic>
      <p:pic>
        <p:nvPicPr>
          <p:cNvPr id="8" name="Picture 7">
            <a:extLst>
              <a:ext uri="{FF2B5EF4-FFF2-40B4-BE49-F238E27FC236}">
                <a16:creationId xmlns:a16="http://schemas.microsoft.com/office/drawing/2014/main" id="{3C93432F-7CCF-CA2D-091C-142229AD41BA}"/>
              </a:ext>
            </a:extLst>
          </p:cNvPr>
          <p:cNvPicPr>
            <a:picLocks noChangeAspect="1"/>
          </p:cNvPicPr>
          <p:nvPr/>
        </p:nvPicPr>
        <p:blipFill>
          <a:blip r:embed="rId5"/>
          <a:stretch>
            <a:fillRect/>
          </a:stretch>
        </p:blipFill>
        <p:spPr>
          <a:xfrm>
            <a:off x="6715428" y="3429000"/>
            <a:ext cx="4394147" cy="549268"/>
          </a:xfrm>
          <a:prstGeom prst="rect">
            <a:avLst/>
          </a:prstGeom>
        </p:spPr>
      </p:pic>
    </p:spTree>
    <p:extLst>
      <p:ext uri="{BB962C8B-B14F-4D97-AF65-F5344CB8AC3E}">
        <p14:creationId xmlns:p14="http://schemas.microsoft.com/office/powerpoint/2010/main" val="39864526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239EBC-0D23-18A6-97F5-D20B0323C5BC}"/>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AA06FC74-D967-E698-4009-A3F587CD58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810568" y="125909"/>
            <a:ext cx="1254337" cy="585689"/>
          </a:xfrm>
          <a:prstGeom prst="rect">
            <a:avLst/>
          </a:prstGeom>
        </p:spPr>
      </p:pic>
      <p:pic>
        <p:nvPicPr>
          <p:cNvPr id="3" name="Picture 2">
            <a:extLst>
              <a:ext uri="{FF2B5EF4-FFF2-40B4-BE49-F238E27FC236}">
                <a16:creationId xmlns:a16="http://schemas.microsoft.com/office/drawing/2014/main" id="{132A2168-E3B7-7569-79AA-149D30470C26}"/>
              </a:ext>
            </a:extLst>
          </p:cNvPr>
          <p:cNvPicPr>
            <a:picLocks noChangeAspect="1"/>
          </p:cNvPicPr>
          <p:nvPr/>
        </p:nvPicPr>
        <p:blipFill>
          <a:blip r:embed="rId3"/>
          <a:stretch>
            <a:fillRect/>
          </a:stretch>
        </p:blipFill>
        <p:spPr>
          <a:xfrm>
            <a:off x="0" y="-74105"/>
            <a:ext cx="6474542" cy="5162299"/>
          </a:xfrm>
          <a:prstGeom prst="rect">
            <a:avLst/>
          </a:prstGeom>
        </p:spPr>
      </p:pic>
      <p:pic>
        <p:nvPicPr>
          <p:cNvPr id="6" name="Picture 5">
            <a:extLst>
              <a:ext uri="{FF2B5EF4-FFF2-40B4-BE49-F238E27FC236}">
                <a16:creationId xmlns:a16="http://schemas.microsoft.com/office/drawing/2014/main" id="{653DD3A0-5FD3-F328-A743-272ABF6BD22A}"/>
              </a:ext>
            </a:extLst>
          </p:cNvPr>
          <p:cNvPicPr>
            <a:picLocks noChangeAspect="1"/>
          </p:cNvPicPr>
          <p:nvPr/>
        </p:nvPicPr>
        <p:blipFill>
          <a:blip r:embed="rId4"/>
          <a:stretch>
            <a:fillRect/>
          </a:stretch>
        </p:blipFill>
        <p:spPr>
          <a:xfrm>
            <a:off x="6474542" y="711598"/>
            <a:ext cx="5590363" cy="5290996"/>
          </a:xfrm>
          <a:prstGeom prst="rect">
            <a:avLst/>
          </a:prstGeom>
        </p:spPr>
      </p:pic>
      <p:pic>
        <p:nvPicPr>
          <p:cNvPr id="8" name="Picture 7">
            <a:extLst>
              <a:ext uri="{FF2B5EF4-FFF2-40B4-BE49-F238E27FC236}">
                <a16:creationId xmlns:a16="http://schemas.microsoft.com/office/drawing/2014/main" id="{288CE0C7-156B-6558-1A42-C2980BA0F52D}"/>
              </a:ext>
            </a:extLst>
          </p:cNvPr>
          <p:cNvPicPr>
            <a:picLocks noChangeAspect="1"/>
          </p:cNvPicPr>
          <p:nvPr/>
        </p:nvPicPr>
        <p:blipFill>
          <a:blip r:embed="rId5"/>
          <a:stretch>
            <a:fillRect/>
          </a:stretch>
        </p:blipFill>
        <p:spPr>
          <a:xfrm>
            <a:off x="2286003" y="5088194"/>
            <a:ext cx="4188539" cy="1047135"/>
          </a:xfrm>
          <a:prstGeom prst="rect">
            <a:avLst/>
          </a:prstGeom>
        </p:spPr>
      </p:pic>
    </p:spTree>
    <p:extLst>
      <p:ext uri="{BB962C8B-B14F-4D97-AF65-F5344CB8AC3E}">
        <p14:creationId xmlns:p14="http://schemas.microsoft.com/office/powerpoint/2010/main" val="42364170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3"/>
          </p:nvPr>
        </p:nvSpPr>
        <p:spPr>
          <a:xfrm>
            <a:off x="2057400" y="6356350"/>
            <a:ext cx="5029200" cy="365125"/>
          </a:xfrm>
          <a:prstGeom prst="rect">
            <a:avLst/>
          </a:prstGeom>
        </p:spPr>
        <p:txBody>
          <a:bodyPr vert="horz" lIns="91440" tIns="45720" rIns="91440" bIns="45720" rtlCol="0" anchor="ctr"/>
          <a:lstStyle>
            <a:defPPr>
              <a:defRPr lang="en-US"/>
            </a:defPPr>
            <a:lvl1pPr marL="0" algn="ctr" defTabSz="914400" rtl="0" eaLnBrk="1" fontAlgn="auto" latinLnBrk="0" hangingPunct="1">
              <a:spcBef>
                <a:spcPts val="0"/>
              </a:spcBef>
              <a:spcAft>
                <a:spcPts val="0"/>
              </a:spcAft>
              <a:defRPr sz="8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en-US">
                <a:solidFill>
                  <a:prstClr val="black">
                    <a:tint val="75000"/>
                  </a:prstClr>
                </a:solidFill>
              </a:rPr>
              <a:t>© 2018 Pearson Education, Inc.</a:t>
            </a:r>
            <a:endParaRPr lang="en-US" dirty="0">
              <a:solidFill>
                <a:prstClr val="black">
                  <a:tint val="75000"/>
                </a:prstClr>
              </a:solidFill>
            </a:endParaRPr>
          </a:p>
        </p:txBody>
      </p:sp>
      <p:sp>
        <p:nvSpPr>
          <p:cNvPr id="5" name="Slide Number Placeholder 4"/>
          <p:cNvSpPr>
            <a:spLocks noGrp="1"/>
          </p:cNvSpPr>
          <p:nvPr>
            <p:ph type="sldNum" sz="quarter" idx="11"/>
          </p:nvPr>
        </p:nvSpPr>
        <p:spPr/>
        <p:txBody>
          <a:bodyPr/>
          <a:lstStyle/>
          <a:p>
            <a:pPr>
              <a:defRPr/>
            </a:pPr>
            <a:r>
              <a:rPr lang="en-US" dirty="0">
                <a:solidFill>
                  <a:prstClr val="black">
                    <a:tint val="75000"/>
                  </a:prstClr>
                </a:solidFill>
              </a:rPr>
              <a:t>4-</a:t>
            </a:r>
            <a:fld id="{55F67790-437E-4063-B656-18CDF959D13C}" type="slidenum">
              <a:rPr lang="en-US" smtClean="0">
                <a:solidFill>
                  <a:prstClr val="black">
                    <a:tint val="75000"/>
                  </a:prstClr>
                </a:solidFill>
              </a:rPr>
              <a:pPr>
                <a:defRPr/>
              </a:pPr>
              <a:t>17</a:t>
            </a:fld>
            <a:endParaRPr lang="en-US" dirty="0">
              <a:solidFill>
                <a:prstClr val="black">
                  <a:tint val="75000"/>
                </a:prstClr>
              </a:solidFill>
            </a:endParaRPr>
          </a:p>
        </p:txBody>
      </p:sp>
      <p:graphicFrame>
        <p:nvGraphicFramePr>
          <p:cNvPr id="3" name="Table 2"/>
          <p:cNvGraphicFramePr>
            <a:graphicFrameLocks noGrp="1"/>
          </p:cNvGraphicFramePr>
          <p:nvPr>
            <p:extLst>
              <p:ext uri="{D42A27DB-BD31-4B8C-83A1-F6EECF244321}">
                <p14:modId xmlns:p14="http://schemas.microsoft.com/office/powerpoint/2010/main" val="1859248823"/>
              </p:ext>
            </p:extLst>
          </p:nvPr>
        </p:nvGraphicFramePr>
        <p:xfrm>
          <a:off x="2927648" y="1337593"/>
          <a:ext cx="6474668" cy="5349264"/>
        </p:xfrm>
        <a:graphic>
          <a:graphicData uri="http://schemas.openxmlformats.org/drawingml/2006/table">
            <a:tbl>
              <a:tblPr>
                <a:tableStyleId>{5C22544A-7EE6-4342-B048-85BDC9FD1C3A}</a:tableStyleId>
              </a:tblPr>
              <a:tblGrid>
                <a:gridCol w="4114800">
                  <a:extLst>
                    <a:ext uri="{9D8B030D-6E8A-4147-A177-3AD203B41FA5}">
                      <a16:colId xmlns:a16="http://schemas.microsoft.com/office/drawing/2014/main" val="20000"/>
                    </a:ext>
                  </a:extLst>
                </a:gridCol>
                <a:gridCol w="1066800">
                  <a:extLst>
                    <a:ext uri="{9D8B030D-6E8A-4147-A177-3AD203B41FA5}">
                      <a16:colId xmlns:a16="http://schemas.microsoft.com/office/drawing/2014/main" val="20001"/>
                    </a:ext>
                  </a:extLst>
                </a:gridCol>
                <a:gridCol w="1066800">
                  <a:extLst>
                    <a:ext uri="{9D8B030D-6E8A-4147-A177-3AD203B41FA5}">
                      <a16:colId xmlns:a16="http://schemas.microsoft.com/office/drawing/2014/main" val="20002"/>
                    </a:ext>
                  </a:extLst>
                </a:gridCol>
                <a:gridCol w="226268">
                  <a:extLst>
                    <a:ext uri="{9D8B030D-6E8A-4147-A177-3AD203B41FA5}">
                      <a16:colId xmlns:a16="http://schemas.microsoft.com/office/drawing/2014/main" val="20003"/>
                    </a:ext>
                  </a:extLst>
                </a:gridCol>
              </a:tblGrid>
              <a:tr h="199523">
                <a:tc gridSpan="4">
                  <a:txBody>
                    <a:bodyPr/>
                    <a:lstStyle/>
                    <a:p>
                      <a:pPr algn="ctr" fontAlgn="b"/>
                      <a:r>
                        <a:rPr lang="en-IN" sz="1400" b="1" u="none" strike="noStrike" dirty="0">
                          <a:effectLst/>
                        </a:rPr>
                        <a:t>ELLIOT WILSON</a:t>
                      </a:r>
                      <a:endParaRPr lang="en-IN" sz="1400" b="1" i="0" u="none" strike="noStrike" dirty="0">
                        <a:effectLst/>
                        <a:latin typeface="Arial"/>
                      </a:endParaRPr>
                    </a:p>
                  </a:txBody>
                  <a:tcPr marL="9525" marR="9525" marT="9526" marB="0" anchor="b">
                    <a:lnB w="12700" cmpd="sng">
                      <a:noFill/>
                    </a:lnB>
                    <a:solidFill>
                      <a:schemeClr val="accent1"/>
                    </a:solidFill>
                  </a:tcPr>
                </a:tc>
                <a:tc hMerge="1">
                  <a:txBody>
                    <a:bodyPr/>
                    <a:lstStyle/>
                    <a:p>
                      <a:endParaRPr lang="en-IN"/>
                    </a:p>
                  </a:txBody>
                  <a:tcPr/>
                </a:tc>
                <a:tc hMerge="1">
                  <a:txBody>
                    <a:bodyPr/>
                    <a:lstStyle/>
                    <a:p>
                      <a:endParaRPr lang="en-IN"/>
                    </a:p>
                  </a:txBody>
                  <a:tcPr/>
                </a:tc>
                <a:tc hMerge="1">
                  <a:txBody>
                    <a:bodyPr/>
                    <a:lstStyle/>
                    <a:p>
                      <a:pPr algn="ctr" fontAlgn="b"/>
                      <a:endParaRPr lang="en-IN" sz="1600" b="1" i="0" u="none" strike="noStrike" dirty="0">
                        <a:effectLst/>
                        <a:latin typeface="Arial"/>
                      </a:endParaRPr>
                    </a:p>
                  </a:txBody>
                  <a:tcPr marL="9525" marR="9525" marT="9525" marB="0" anchor="b">
                    <a:lnL w="12700" cmpd="sng">
                      <a:noFill/>
                    </a:lnL>
                  </a:tcPr>
                </a:tc>
                <a:extLst>
                  <a:ext uri="{0D108BD9-81ED-4DB2-BD59-A6C34878D82A}">
                    <a16:rowId xmlns:a16="http://schemas.microsoft.com/office/drawing/2014/main" val="10000"/>
                  </a:ext>
                </a:extLst>
              </a:tr>
              <a:tr h="199523">
                <a:tc gridSpan="4">
                  <a:txBody>
                    <a:bodyPr/>
                    <a:lstStyle/>
                    <a:p>
                      <a:pPr algn="ctr" fontAlgn="b"/>
                      <a:r>
                        <a:rPr lang="en-IN" sz="1400" b="1" u="none" strike="noStrike" dirty="0">
                          <a:effectLst/>
                        </a:rPr>
                        <a:t>Unadjusted Trial Balance</a:t>
                      </a:r>
                      <a:endParaRPr lang="en-IN" sz="1400" b="1" i="0" u="none" strike="noStrike" dirty="0">
                        <a:effectLst/>
                        <a:latin typeface="Arial"/>
                      </a:endParaRPr>
                    </a:p>
                  </a:txBody>
                  <a:tcPr marL="9525" marR="9525" marT="9526" marB="0" anchor="b">
                    <a:lnT w="12700" cmpd="sng">
                      <a:noFill/>
                    </a:lnT>
                    <a:lnB w="12700" cmpd="sng">
                      <a:noFill/>
                    </a:lnB>
                    <a:solidFill>
                      <a:schemeClr val="accent1"/>
                    </a:solidFill>
                  </a:tcPr>
                </a:tc>
                <a:tc hMerge="1">
                  <a:txBody>
                    <a:bodyPr/>
                    <a:lstStyle/>
                    <a:p>
                      <a:endParaRPr lang="en-IN"/>
                    </a:p>
                  </a:txBody>
                  <a:tcPr/>
                </a:tc>
                <a:tc hMerge="1">
                  <a:txBody>
                    <a:bodyPr/>
                    <a:lstStyle/>
                    <a:p>
                      <a:endParaRPr lang="en-IN"/>
                    </a:p>
                  </a:txBody>
                  <a:tcPr/>
                </a:tc>
                <a:tc hMerge="1">
                  <a:txBody>
                    <a:bodyPr/>
                    <a:lstStyle/>
                    <a:p>
                      <a:pPr algn="ctr" fontAlgn="b"/>
                      <a:endParaRPr lang="en-IN" sz="1600" b="1" i="0" u="none" strike="noStrike" dirty="0">
                        <a:effectLst/>
                        <a:latin typeface="Arial"/>
                      </a:endParaRPr>
                    </a:p>
                  </a:txBody>
                  <a:tcPr marL="9525" marR="9525" marT="9525" marB="0" anchor="b">
                    <a:lnL w="12700" cmpd="sng">
                      <a:noFill/>
                    </a:lnL>
                  </a:tcPr>
                </a:tc>
                <a:extLst>
                  <a:ext uri="{0D108BD9-81ED-4DB2-BD59-A6C34878D82A}">
                    <a16:rowId xmlns:a16="http://schemas.microsoft.com/office/drawing/2014/main" val="10001"/>
                  </a:ext>
                </a:extLst>
              </a:tr>
              <a:tr h="199523">
                <a:tc gridSpan="4">
                  <a:txBody>
                    <a:bodyPr/>
                    <a:lstStyle/>
                    <a:p>
                      <a:pPr algn="ctr" fontAlgn="b"/>
                      <a:r>
                        <a:rPr lang="en-US" sz="1400" b="1" i="0" u="none" strike="noStrike" dirty="0">
                          <a:effectLst/>
                          <a:latin typeface="Arial"/>
                        </a:rPr>
                        <a:t>December 31, 2018</a:t>
                      </a:r>
                      <a:endParaRPr lang="en-IN" sz="1400" b="1" i="0" u="none" strike="noStrike" dirty="0">
                        <a:effectLst/>
                        <a:latin typeface="Arial"/>
                      </a:endParaRPr>
                    </a:p>
                  </a:txBody>
                  <a:tcPr marL="9525" marR="9525" marT="9526" marB="0" anchor="b">
                    <a:lnT w="12700" cmpd="sng">
                      <a:noFill/>
                    </a:lnT>
                    <a:lnB w="12700" cmpd="sng">
                      <a:noFill/>
                    </a:lnB>
                    <a:solidFill>
                      <a:schemeClr val="accent1"/>
                    </a:solidFill>
                  </a:tcPr>
                </a:tc>
                <a:tc hMerge="1">
                  <a:txBody>
                    <a:bodyPr/>
                    <a:lstStyle/>
                    <a:p>
                      <a:endParaRPr lang="en-IN"/>
                    </a:p>
                  </a:txBody>
                  <a:tcPr/>
                </a:tc>
                <a:tc hMerge="1">
                  <a:txBody>
                    <a:bodyPr/>
                    <a:lstStyle/>
                    <a:p>
                      <a:endParaRPr lang="en-IN"/>
                    </a:p>
                  </a:txBody>
                  <a:tcPr/>
                </a:tc>
                <a:tc hMerge="1">
                  <a:txBody>
                    <a:bodyPr/>
                    <a:lstStyle/>
                    <a:p>
                      <a:pPr algn="ctr" fontAlgn="b"/>
                      <a:endParaRPr lang="en-IN" sz="1600" b="1" i="0" u="none" strike="noStrike" dirty="0">
                        <a:effectLst/>
                        <a:latin typeface="Arial"/>
                      </a:endParaRPr>
                    </a:p>
                  </a:txBody>
                  <a:tcPr marL="9525" marR="9525" marT="9525" marB="0" anchor="b">
                    <a:lnL w="12700" cmpd="sng">
                      <a:noFill/>
                    </a:lnL>
                  </a:tcPr>
                </a:tc>
                <a:extLst>
                  <a:ext uri="{0D108BD9-81ED-4DB2-BD59-A6C34878D82A}">
                    <a16:rowId xmlns:a16="http://schemas.microsoft.com/office/drawing/2014/main" val="10002"/>
                  </a:ext>
                </a:extLst>
              </a:tr>
              <a:tr h="199523">
                <a:tc>
                  <a:txBody>
                    <a:bodyPr/>
                    <a:lstStyle/>
                    <a:p>
                      <a:pPr lvl="1" algn="l" fontAlgn="b"/>
                      <a:r>
                        <a:rPr lang="en-IN" sz="1400" b="1" u="none" strike="noStrike" dirty="0">
                          <a:effectLst/>
                        </a:rPr>
                        <a:t>Account Title</a:t>
                      </a:r>
                      <a:endParaRPr lang="en-IN" sz="1400" b="1" i="0" u="none" strike="noStrike" dirty="0">
                        <a:effectLst/>
                        <a:latin typeface="Arial"/>
                      </a:endParaRPr>
                    </a:p>
                  </a:txBody>
                  <a:tcPr marL="9525" marR="9525" marT="9526" marB="0" anchor="b">
                    <a:lnR w="12700" cmpd="sng">
                      <a:noFill/>
                    </a:lnR>
                    <a:lnT w="12700" cmpd="sng">
                      <a:noFill/>
                    </a:lnT>
                    <a:lnB w="12700" cmpd="sng">
                      <a:noFill/>
                    </a:lnB>
                    <a:solidFill>
                      <a:srgbClr val="E2EDE4"/>
                    </a:solidFill>
                  </a:tcPr>
                </a:tc>
                <a:tc gridSpan="2">
                  <a:txBody>
                    <a:bodyPr/>
                    <a:lstStyle/>
                    <a:p>
                      <a:pPr algn="ctr" fontAlgn="b"/>
                      <a:r>
                        <a:rPr lang="en-IN" sz="1400" b="1" u="none" strike="noStrike" dirty="0">
                          <a:effectLst/>
                        </a:rPr>
                        <a:t>Balance</a:t>
                      </a:r>
                      <a:endParaRPr lang="en-IN" sz="1400" b="1" i="0" u="none" strike="noStrike" dirty="0">
                        <a:effectLst/>
                        <a:latin typeface="Arial"/>
                      </a:endParaRPr>
                    </a:p>
                  </a:txBody>
                  <a:tcPr marL="9525" marR="9525" marT="9526" marB="0" anchor="b">
                    <a:lnL w="12700" cmpd="sng">
                      <a:noFill/>
                    </a:lnL>
                    <a:lnR w="12700" cmpd="sng">
                      <a:noFill/>
                    </a:lnR>
                    <a:lnT w="12700" cmpd="sng">
                      <a:noFill/>
                    </a:lnT>
                    <a:lnB w="12700" cmpd="sng">
                      <a:noFill/>
                    </a:lnB>
                    <a:solidFill>
                      <a:srgbClr val="E2EDE4"/>
                    </a:solidFill>
                  </a:tcPr>
                </a:tc>
                <a:tc hMerge="1">
                  <a:txBody>
                    <a:bodyPr/>
                    <a:lstStyle/>
                    <a:p>
                      <a:endParaRPr lang="en-IN"/>
                    </a:p>
                  </a:txBody>
                  <a:tcPr/>
                </a:tc>
                <a:tc>
                  <a:txBody>
                    <a:bodyPr/>
                    <a:lstStyle/>
                    <a:p>
                      <a:pPr algn="ctr" fontAlgn="b"/>
                      <a:endParaRPr lang="en-IN" sz="1400" b="1" i="0" u="none" strike="noStrike" dirty="0">
                        <a:effectLst/>
                        <a:latin typeface="Arial"/>
                      </a:endParaRPr>
                    </a:p>
                  </a:txBody>
                  <a:tcPr marL="9525" marR="9525" marT="9526" marB="0" anchor="b">
                    <a:lnL w="12700" cmpd="sng">
                      <a:noFill/>
                    </a:lnL>
                    <a:lnT w="12700" cmpd="sng">
                      <a:noFill/>
                    </a:lnT>
                    <a:lnB w="12700" cmpd="sng">
                      <a:noFill/>
                    </a:lnB>
                    <a:solidFill>
                      <a:srgbClr val="E2EDE4"/>
                    </a:solidFill>
                  </a:tcPr>
                </a:tc>
                <a:extLst>
                  <a:ext uri="{0D108BD9-81ED-4DB2-BD59-A6C34878D82A}">
                    <a16:rowId xmlns:a16="http://schemas.microsoft.com/office/drawing/2014/main" val="10003"/>
                  </a:ext>
                </a:extLst>
              </a:tr>
              <a:tr h="199523">
                <a:tc>
                  <a:txBody>
                    <a:bodyPr/>
                    <a:lstStyle/>
                    <a:p>
                      <a:pPr lvl="1" algn="l" fontAlgn="b"/>
                      <a:r>
                        <a:rPr lang="en-IN" sz="1400" u="none" strike="noStrike" dirty="0">
                          <a:effectLst/>
                        </a:rPr>
                        <a:t> </a:t>
                      </a:r>
                      <a:endParaRPr lang="en-IN" sz="1400" b="0" i="0" u="none" strike="noStrike" dirty="0">
                        <a:effectLst/>
                        <a:latin typeface="Arial"/>
                      </a:endParaRPr>
                    </a:p>
                  </a:txBody>
                  <a:tcPr marL="9525" marR="9525" marT="9526" marB="0" anchor="b">
                    <a:lnR w="12700" cmpd="sng">
                      <a:noFill/>
                    </a:lnR>
                    <a:lnT w="12700" cmpd="sng">
                      <a:noFill/>
                    </a:lnT>
                    <a:lnB w="12700" cmpd="sng">
                      <a:noFill/>
                    </a:lnB>
                    <a:solidFill>
                      <a:srgbClr val="E2EDE4"/>
                    </a:solidFill>
                  </a:tcPr>
                </a:tc>
                <a:tc>
                  <a:txBody>
                    <a:bodyPr/>
                    <a:lstStyle/>
                    <a:p>
                      <a:pPr algn="ctr" fontAlgn="b"/>
                      <a:r>
                        <a:rPr lang="en-IN" sz="1400" b="1" u="none" strike="noStrike" dirty="0">
                          <a:effectLst/>
                        </a:rPr>
                        <a:t>Debit</a:t>
                      </a:r>
                      <a:endParaRPr lang="en-IN" sz="1400" b="1" i="0" u="none" strike="noStrike" dirty="0">
                        <a:effectLst/>
                        <a:latin typeface="Arial"/>
                      </a:endParaRP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ctr" fontAlgn="b"/>
                      <a:r>
                        <a:rPr lang="en-IN" sz="1400" b="1" u="none" strike="noStrike" dirty="0">
                          <a:effectLst/>
                        </a:rPr>
                        <a:t>Credit</a:t>
                      </a:r>
                      <a:endParaRPr lang="en-IN" sz="1400" b="1" i="0" u="none" strike="noStrike" dirty="0">
                        <a:effectLst/>
                        <a:latin typeface="Arial"/>
                      </a:endParaRP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ctr" fontAlgn="b"/>
                      <a:endParaRPr lang="en-IN" sz="1400" b="0" i="0" u="none" strike="noStrike" dirty="0">
                        <a:effectLst/>
                        <a:latin typeface="Arial"/>
                      </a:endParaRPr>
                    </a:p>
                  </a:txBody>
                  <a:tcPr marL="9525" marR="9525" marT="9526" marB="0" anchor="b">
                    <a:lnL w="12700" cmpd="sng">
                      <a:noFill/>
                    </a:lnL>
                    <a:lnT w="12700" cmpd="sng">
                      <a:noFill/>
                    </a:lnT>
                    <a:lnB w="12700" cmpd="sng">
                      <a:noFill/>
                    </a:lnB>
                    <a:solidFill>
                      <a:srgbClr val="E2EDE4"/>
                    </a:solidFill>
                  </a:tcPr>
                </a:tc>
                <a:extLst>
                  <a:ext uri="{0D108BD9-81ED-4DB2-BD59-A6C34878D82A}">
                    <a16:rowId xmlns:a16="http://schemas.microsoft.com/office/drawing/2014/main" val="10004"/>
                  </a:ext>
                </a:extLst>
              </a:tr>
              <a:tr h="199523">
                <a:tc>
                  <a:txBody>
                    <a:bodyPr/>
                    <a:lstStyle/>
                    <a:p>
                      <a:pPr lvl="1" algn="l" fontAlgn="b"/>
                      <a:r>
                        <a:rPr lang="en-IN" sz="1400" u="none" strike="noStrike" dirty="0">
                          <a:effectLst/>
                        </a:rPr>
                        <a:t>Cash</a:t>
                      </a:r>
                      <a:endParaRPr lang="en-IN" sz="1400" b="0" i="0" u="none" strike="noStrike" dirty="0">
                        <a:effectLst/>
                        <a:latin typeface="Arial"/>
                      </a:endParaRPr>
                    </a:p>
                  </a:txBody>
                  <a:tcPr marL="9525" marR="9525" marT="9526" marB="0" anchor="b">
                    <a:lnR w="12700" cmpd="sng">
                      <a:noFill/>
                    </a:lnR>
                    <a:lnT w="12700" cmpd="sng">
                      <a:noFill/>
                    </a:lnT>
                    <a:lnB w="12700" cmpd="sng">
                      <a:noFill/>
                    </a:lnB>
                    <a:solidFill>
                      <a:srgbClr val="E2EDE4"/>
                    </a:solidFill>
                  </a:tcPr>
                </a:tc>
                <a:tc>
                  <a:txBody>
                    <a:bodyPr/>
                    <a:lstStyle/>
                    <a:p>
                      <a:pPr algn="r" fontAlgn="b"/>
                      <a:r>
                        <a:rPr lang="en-IN" sz="1400" b="0" i="0" u="none" strike="noStrike" dirty="0">
                          <a:effectLst/>
                          <a:latin typeface="Arial"/>
                        </a:rPr>
                        <a:t> $18,000 </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r" fontAlgn="b"/>
                      <a:r>
                        <a:rPr lang="en-IN" sz="1400" b="0" i="0" u="none" strike="noStrike" dirty="0">
                          <a:effectLst/>
                          <a:latin typeface="Arial"/>
                        </a:rPr>
                        <a:t> </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l" fontAlgn="b"/>
                      <a:endParaRPr lang="en-IN" sz="1400" b="0" i="0" u="none" strike="noStrike" dirty="0">
                        <a:effectLst/>
                        <a:latin typeface="Arial"/>
                      </a:endParaRPr>
                    </a:p>
                  </a:txBody>
                  <a:tcPr marL="9525" marR="9525" marT="9526" marB="0" anchor="b">
                    <a:lnL w="12700" cmpd="sng">
                      <a:noFill/>
                    </a:lnL>
                    <a:lnT w="12700" cmpd="sng">
                      <a:noFill/>
                    </a:lnT>
                    <a:lnB w="12700" cmpd="sng">
                      <a:noFill/>
                    </a:lnB>
                    <a:solidFill>
                      <a:srgbClr val="E2EDE4"/>
                    </a:solidFill>
                  </a:tcPr>
                </a:tc>
                <a:extLst>
                  <a:ext uri="{0D108BD9-81ED-4DB2-BD59-A6C34878D82A}">
                    <a16:rowId xmlns:a16="http://schemas.microsoft.com/office/drawing/2014/main" val="10005"/>
                  </a:ext>
                </a:extLst>
              </a:tr>
              <a:tr h="199523">
                <a:tc>
                  <a:txBody>
                    <a:bodyPr/>
                    <a:lstStyle/>
                    <a:p>
                      <a:pPr lvl="1" algn="l" fontAlgn="b"/>
                      <a:r>
                        <a:rPr lang="en-IN" sz="1400" u="none" strike="noStrike" dirty="0">
                          <a:effectLst/>
                        </a:rPr>
                        <a:t>Accounts Receivable</a:t>
                      </a:r>
                      <a:endParaRPr lang="en-IN" sz="1400" b="0" i="0" u="none" strike="noStrike" dirty="0">
                        <a:effectLst/>
                        <a:latin typeface="Arial"/>
                      </a:endParaRPr>
                    </a:p>
                  </a:txBody>
                  <a:tcPr marL="9525" marR="9525" marT="9526" marB="0" anchor="b">
                    <a:lnR w="12700" cmpd="sng">
                      <a:noFill/>
                    </a:lnR>
                    <a:lnT w="12700" cmpd="sng">
                      <a:noFill/>
                    </a:lnT>
                    <a:lnB w="12700" cmpd="sng">
                      <a:noFill/>
                    </a:lnB>
                    <a:solidFill>
                      <a:srgbClr val="E2EDE4"/>
                    </a:solidFill>
                  </a:tcPr>
                </a:tc>
                <a:tc>
                  <a:txBody>
                    <a:bodyPr/>
                    <a:lstStyle/>
                    <a:p>
                      <a:pPr algn="r" fontAlgn="b"/>
                      <a:r>
                        <a:rPr lang="en-IN" sz="1400" b="0" i="0" u="none" strike="noStrike" dirty="0">
                          <a:effectLst/>
                          <a:latin typeface="Arial"/>
                        </a:rPr>
                        <a:t>      20,000 </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r" fontAlgn="b"/>
                      <a:r>
                        <a:rPr lang="en-IN" sz="1400" b="0" i="0" u="none" strike="noStrike" dirty="0">
                          <a:effectLst/>
                          <a:latin typeface="Arial"/>
                        </a:rPr>
                        <a:t> </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l" fontAlgn="b"/>
                      <a:endParaRPr lang="en-IN" sz="1400" b="0" i="0" u="none" strike="noStrike" dirty="0">
                        <a:effectLst/>
                        <a:latin typeface="Arial"/>
                      </a:endParaRPr>
                    </a:p>
                  </a:txBody>
                  <a:tcPr marL="9525" marR="9525" marT="9526" marB="0" anchor="b">
                    <a:lnL w="12700" cmpd="sng">
                      <a:noFill/>
                    </a:lnL>
                    <a:lnT w="12700" cmpd="sng">
                      <a:noFill/>
                    </a:lnT>
                    <a:lnB w="12700" cmpd="sng">
                      <a:noFill/>
                    </a:lnB>
                    <a:solidFill>
                      <a:srgbClr val="E2EDE4"/>
                    </a:solidFill>
                  </a:tcPr>
                </a:tc>
                <a:extLst>
                  <a:ext uri="{0D108BD9-81ED-4DB2-BD59-A6C34878D82A}">
                    <a16:rowId xmlns:a16="http://schemas.microsoft.com/office/drawing/2014/main" val="10006"/>
                  </a:ext>
                </a:extLst>
              </a:tr>
              <a:tr h="199523">
                <a:tc>
                  <a:txBody>
                    <a:bodyPr/>
                    <a:lstStyle/>
                    <a:p>
                      <a:pPr lvl="1" algn="l" fontAlgn="b"/>
                      <a:r>
                        <a:rPr lang="en-IN" sz="1400" u="none" strike="noStrike" dirty="0">
                          <a:effectLst/>
                        </a:rPr>
                        <a:t>Prepaid Rent</a:t>
                      </a:r>
                      <a:endParaRPr lang="en-IN" sz="1400" b="0" i="0" u="none" strike="noStrike" dirty="0">
                        <a:effectLst/>
                        <a:latin typeface="Arial"/>
                      </a:endParaRPr>
                    </a:p>
                  </a:txBody>
                  <a:tcPr marL="9525" marR="9525" marT="9526" marB="0" anchor="b">
                    <a:lnR w="12700" cmpd="sng">
                      <a:noFill/>
                    </a:lnR>
                    <a:lnT w="12700" cmpd="sng">
                      <a:noFill/>
                    </a:lnT>
                    <a:lnB w="12700" cmpd="sng">
                      <a:noFill/>
                    </a:lnB>
                    <a:solidFill>
                      <a:srgbClr val="E2EDE4"/>
                    </a:solidFill>
                  </a:tcPr>
                </a:tc>
                <a:tc>
                  <a:txBody>
                    <a:bodyPr/>
                    <a:lstStyle/>
                    <a:p>
                      <a:pPr algn="r" fontAlgn="b"/>
                      <a:r>
                        <a:rPr lang="en-IN" sz="1400" b="0" i="0" u="none" strike="noStrike" dirty="0">
                          <a:effectLst/>
                          <a:latin typeface="Arial"/>
                        </a:rPr>
                        <a:t>       5,000 </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r" fontAlgn="b"/>
                      <a:r>
                        <a:rPr lang="en-IN" sz="1400" b="0" i="0" u="none" strike="noStrike" dirty="0">
                          <a:effectLst/>
                          <a:latin typeface="Arial"/>
                        </a:rPr>
                        <a:t> </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l" fontAlgn="b"/>
                      <a:endParaRPr lang="en-IN" sz="1400" b="0" i="0" u="none" strike="noStrike" dirty="0">
                        <a:effectLst/>
                        <a:latin typeface="Arial"/>
                      </a:endParaRPr>
                    </a:p>
                  </a:txBody>
                  <a:tcPr marL="9525" marR="9525" marT="9526" marB="0" anchor="b">
                    <a:lnL w="12700" cmpd="sng">
                      <a:noFill/>
                    </a:lnL>
                    <a:lnT w="12700" cmpd="sng">
                      <a:noFill/>
                    </a:lnT>
                    <a:lnB w="12700" cmpd="sng">
                      <a:noFill/>
                    </a:lnB>
                    <a:solidFill>
                      <a:srgbClr val="E2EDE4"/>
                    </a:solidFill>
                  </a:tcPr>
                </a:tc>
                <a:extLst>
                  <a:ext uri="{0D108BD9-81ED-4DB2-BD59-A6C34878D82A}">
                    <a16:rowId xmlns:a16="http://schemas.microsoft.com/office/drawing/2014/main" val="10007"/>
                  </a:ext>
                </a:extLst>
              </a:tr>
              <a:tr h="199523">
                <a:tc>
                  <a:txBody>
                    <a:bodyPr/>
                    <a:lstStyle/>
                    <a:p>
                      <a:pPr lvl="1" algn="l" fontAlgn="b"/>
                      <a:r>
                        <a:rPr lang="en-IN" sz="1400" u="none" strike="noStrike" dirty="0">
                          <a:effectLst/>
                        </a:rPr>
                        <a:t>Office Supplies</a:t>
                      </a:r>
                      <a:endParaRPr lang="en-IN" sz="1400" b="0" i="0" u="none" strike="noStrike" dirty="0">
                        <a:effectLst/>
                        <a:latin typeface="Arial"/>
                      </a:endParaRPr>
                    </a:p>
                  </a:txBody>
                  <a:tcPr marL="9525" marR="9525" marT="9526" marB="0" anchor="b">
                    <a:lnR w="12700" cmpd="sng">
                      <a:noFill/>
                    </a:lnR>
                    <a:lnT w="12700" cmpd="sng">
                      <a:noFill/>
                    </a:lnT>
                    <a:lnB w="12700" cmpd="sng">
                      <a:noFill/>
                    </a:lnB>
                    <a:solidFill>
                      <a:srgbClr val="E2EDE4"/>
                    </a:solidFill>
                  </a:tcPr>
                </a:tc>
                <a:tc>
                  <a:txBody>
                    <a:bodyPr/>
                    <a:lstStyle/>
                    <a:p>
                      <a:pPr algn="r" fontAlgn="b"/>
                      <a:r>
                        <a:rPr lang="en-IN" sz="1400" b="0" i="0" u="none" strike="noStrike" dirty="0">
                          <a:effectLst/>
                          <a:latin typeface="Arial"/>
                        </a:rPr>
                        <a:t>       3,000 </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r" fontAlgn="b"/>
                      <a:r>
                        <a:rPr lang="en-IN" sz="1400" b="0" i="0" u="none" strike="noStrike" dirty="0">
                          <a:effectLst/>
                          <a:latin typeface="Arial"/>
                        </a:rPr>
                        <a:t> </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l" fontAlgn="b"/>
                      <a:endParaRPr lang="en-IN" sz="1400" b="0" i="0" u="none" strike="noStrike" dirty="0">
                        <a:effectLst/>
                        <a:latin typeface="Arial"/>
                      </a:endParaRPr>
                    </a:p>
                  </a:txBody>
                  <a:tcPr marL="9525" marR="9525" marT="9526" marB="0" anchor="b">
                    <a:lnL w="12700" cmpd="sng">
                      <a:noFill/>
                    </a:lnL>
                    <a:lnT w="12700" cmpd="sng">
                      <a:noFill/>
                    </a:lnT>
                    <a:lnB w="12700" cmpd="sng">
                      <a:noFill/>
                    </a:lnB>
                    <a:solidFill>
                      <a:srgbClr val="E2EDE4"/>
                    </a:solidFill>
                  </a:tcPr>
                </a:tc>
                <a:extLst>
                  <a:ext uri="{0D108BD9-81ED-4DB2-BD59-A6C34878D82A}">
                    <a16:rowId xmlns:a16="http://schemas.microsoft.com/office/drawing/2014/main" val="10008"/>
                  </a:ext>
                </a:extLst>
              </a:tr>
              <a:tr h="199523">
                <a:tc>
                  <a:txBody>
                    <a:bodyPr/>
                    <a:lstStyle/>
                    <a:p>
                      <a:pPr lvl="1" algn="l" fontAlgn="b"/>
                      <a:r>
                        <a:rPr lang="en-IN" sz="1400" u="none" strike="noStrike" dirty="0">
                          <a:effectLst/>
                        </a:rPr>
                        <a:t>Equipment</a:t>
                      </a:r>
                      <a:endParaRPr lang="en-IN" sz="1400" b="0" i="0" u="none" strike="noStrike" dirty="0">
                        <a:effectLst/>
                        <a:latin typeface="Arial"/>
                      </a:endParaRPr>
                    </a:p>
                  </a:txBody>
                  <a:tcPr marL="9525" marR="9525" marT="9526" marB="0" anchor="b">
                    <a:lnR w="12700" cmpd="sng">
                      <a:noFill/>
                    </a:lnR>
                    <a:lnT w="12700" cmpd="sng">
                      <a:noFill/>
                    </a:lnT>
                    <a:lnB w="12700" cmpd="sng">
                      <a:noFill/>
                    </a:lnB>
                    <a:solidFill>
                      <a:srgbClr val="E2EDE4"/>
                    </a:solidFill>
                  </a:tcPr>
                </a:tc>
                <a:tc>
                  <a:txBody>
                    <a:bodyPr/>
                    <a:lstStyle/>
                    <a:p>
                      <a:pPr algn="r" fontAlgn="b"/>
                      <a:r>
                        <a:rPr lang="en-IN" sz="1400" b="0" i="0" u="none" strike="noStrike" dirty="0">
                          <a:effectLst/>
                          <a:latin typeface="Arial"/>
                        </a:rPr>
                        <a:t>      42,000 </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r" fontAlgn="b"/>
                      <a:r>
                        <a:rPr lang="en-IN" sz="1400" b="0" i="0" u="none" strike="noStrike" dirty="0">
                          <a:effectLst/>
                          <a:latin typeface="Arial"/>
                        </a:rPr>
                        <a:t> </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l" fontAlgn="b"/>
                      <a:endParaRPr lang="en-IN" sz="1400" b="0" i="0" u="none" strike="noStrike" dirty="0">
                        <a:effectLst/>
                        <a:latin typeface="Arial"/>
                      </a:endParaRPr>
                    </a:p>
                  </a:txBody>
                  <a:tcPr marL="9525" marR="9525" marT="9526" marB="0" anchor="b">
                    <a:lnL w="12700" cmpd="sng">
                      <a:noFill/>
                    </a:lnL>
                    <a:lnT w="12700" cmpd="sng">
                      <a:noFill/>
                    </a:lnT>
                    <a:lnB w="12700" cmpd="sng">
                      <a:noFill/>
                    </a:lnB>
                    <a:solidFill>
                      <a:srgbClr val="E2EDE4"/>
                    </a:solidFill>
                  </a:tcPr>
                </a:tc>
                <a:extLst>
                  <a:ext uri="{0D108BD9-81ED-4DB2-BD59-A6C34878D82A}">
                    <a16:rowId xmlns:a16="http://schemas.microsoft.com/office/drawing/2014/main" val="10009"/>
                  </a:ext>
                </a:extLst>
              </a:tr>
              <a:tr h="199523">
                <a:tc>
                  <a:txBody>
                    <a:bodyPr/>
                    <a:lstStyle/>
                    <a:p>
                      <a:pPr lvl="1" algn="l" fontAlgn="b"/>
                      <a:r>
                        <a:rPr lang="en-IN" sz="1400" u="none" strike="noStrike" dirty="0">
                          <a:effectLst/>
                        </a:rPr>
                        <a:t>Accumulated Depreciation—Equipment</a:t>
                      </a:r>
                      <a:endParaRPr lang="en-IN" sz="1400" b="0" i="0" u="none" strike="noStrike" dirty="0">
                        <a:effectLst/>
                        <a:latin typeface="Arial"/>
                      </a:endParaRPr>
                    </a:p>
                  </a:txBody>
                  <a:tcPr marL="9525" marR="9525" marT="9526" marB="0" anchor="b">
                    <a:lnR w="12700" cmpd="sng">
                      <a:noFill/>
                    </a:lnR>
                    <a:lnT w="12700" cmpd="sng">
                      <a:noFill/>
                    </a:lnT>
                    <a:lnB w="12700" cmpd="sng">
                      <a:noFill/>
                    </a:lnB>
                    <a:solidFill>
                      <a:srgbClr val="E2EDE4"/>
                    </a:solidFill>
                  </a:tcPr>
                </a:tc>
                <a:tc>
                  <a:txBody>
                    <a:bodyPr/>
                    <a:lstStyle/>
                    <a:p>
                      <a:pPr algn="r" fontAlgn="b"/>
                      <a:r>
                        <a:rPr lang="en-IN" sz="1400" b="0" i="0" u="none" strike="noStrike" dirty="0">
                          <a:effectLst/>
                          <a:latin typeface="Arial"/>
                        </a:rPr>
                        <a:t> </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r" fontAlgn="b"/>
                      <a:r>
                        <a:rPr lang="en-IN" sz="1400" b="0" i="0" u="none" strike="noStrike" dirty="0">
                          <a:effectLst/>
                          <a:latin typeface="Arial"/>
                        </a:rPr>
                        <a:t> $6,500 </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r" fontAlgn="b"/>
                      <a:endParaRPr lang="en-IN" sz="1400" b="0" i="0" u="none" strike="noStrike" dirty="0">
                        <a:effectLst/>
                        <a:latin typeface="Arial"/>
                      </a:endParaRPr>
                    </a:p>
                  </a:txBody>
                  <a:tcPr marL="9525" marR="9525" marT="9526" marB="0" anchor="b">
                    <a:lnL w="12700" cmpd="sng">
                      <a:noFill/>
                    </a:lnL>
                    <a:lnT w="12700" cmpd="sng">
                      <a:noFill/>
                    </a:lnT>
                    <a:lnB w="12700" cmpd="sng">
                      <a:noFill/>
                    </a:lnB>
                    <a:solidFill>
                      <a:srgbClr val="E2EDE4"/>
                    </a:solidFill>
                  </a:tcPr>
                </a:tc>
                <a:extLst>
                  <a:ext uri="{0D108BD9-81ED-4DB2-BD59-A6C34878D82A}">
                    <a16:rowId xmlns:a16="http://schemas.microsoft.com/office/drawing/2014/main" val="10010"/>
                  </a:ext>
                </a:extLst>
              </a:tr>
              <a:tr h="199523">
                <a:tc>
                  <a:txBody>
                    <a:bodyPr/>
                    <a:lstStyle/>
                    <a:p>
                      <a:pPr lvl="1" algn="l" fontAlgn="b"/>
                      <a:r>
                        <a:rPr lang="en-IN" sz="1400" u="none" strike="noStrike" dirty="0">
                          <a:effectLst/>
                        </a:rPr>
                        <a:t>Accounts Payable</a:t>
                      </a:r>
                      <a:endParaRPr lang="en-IN" sz="1400" b="0" i="0" u="none" strike="noStrike" dirty="0">
                        <a:effectLst/>
                        <a:latin typeface="Arial"/>
                      </a:endParaRPr>
                    </a:p>
                  </a:txBody>
                  <a:tcPr marL="9525" marR="9525" marT="9526" marB="0" anchor="b">
                    <a:lnR w="12700" cmpd="sng">
                      <a:noFill/>
                    </a:lnR>
                    <a:lnT w="12700" cmpd="sng">
                      <a:noFill/>
                    </a:lnT>
                    <a:lnB w="12700" cmpd="sng">
                      <a:noFill/>
                    </a:lnB>
                    <a:solidFill>
                      <a:srgbClr val="E2EDE4"/>
                    </a:solidFill>
                  </a:tcPr>
                </a:tc>
                <a:tc>
                  <a:txBody>
                    <a:bodyPr/>
                    <a:lstStyle/>
                    <a:p>
                      <a:pPr algn="r" fontAlgn="b"/>
                      <a:r>
                        <a:rPr lang="en-IN" sz="1400" b="0" i="0" u="none" strike="noStrike" dirty="0">
                          <a:effectLst/>
                          <a:latin typeface="Arial"/>
                        </a:rPr>
                        <a:t> </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r" fontAlgn="b"/>
                      <a:r>
                        <a:rPr lang="en-IN" sz="1400" b="0" i="0" u="none" strike="noStrike" dirty="0">
                          <a:effectLst/>
                          <a:latin typeface="Arial"/>
                        </a:rPr>
                        <a:t>      15,000 </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r" fontAlgn="b"/>
                      <a:endParaRPr lang="en-IN" sz="1400" b="0" i="0" u="none" strike="noStrike" dirty="0">
                        <a:effectLst/>
                        <a:latin typeface="Arial"/>
                      </a:endParaRPr>
                    </a:p>
                  </a:txBody>
                  <a:tcPr marL="9525" marR="9525" marT="9526" marB="0" anchor="b">
                    <a:lnL w="12700" cmpd="sng">
                      <a:noFill/>
                    </a:lnL>
                    <a:lnT w="12700" cmpd="sng">
                      <a:noFill/>
                    </a:lnT>
                    <a:lnB w="12700" cmpd="sng">
                      <a:noFill/>
                    </a:lnB>
                    <a:solidFill>
                      <a:srgbClr val="E2EDE4"/>
                    </a:solidFill>
                  </a:tcPr>
                </a:tc>
                <a:extLst>
                  <a:ext uri="{0D108BD9-81ED-4DB2-BD59-A6C34878D82A}">
                    <a16:rowId xmlns:a16="http://schemas.microsoft.com/office/drawing/2014/main" val="10011"/>
                  </a:ext>
                </a:extLst>
              </a:tr>
              <a:tr h="199523">
                <a:tc>
                  <a:txBody>
                    <a:bodyPr/>
                    <a:lstStyle/>
                    <a:p>
                      <a:pPr lvl="1" algn="l" fontAlgn="b"/>
                      <a:r>
                        <a:rPr lang="en-IN" sz="1400" b="0" i="0" u="none" strike="noStrike" dirty="0">
                          <a:effectLst/>
                          <a:latin typeface="+mn-lt"/>
                        </a:rPr>
                        <a:t>Salaries Payable</a:t>
                      </a:r>
                      <a:endParaRPr lang="en-IN" sz="1400" b="0" i="0" u="none" strike="noStrike" dirty="0">
                        <a:effectLst/>
                        <a:latin typeface="Arial"/>
                      </a:endParaRPr>
                    </a:p>
                  </a:txBody>
                  <a:tcPr marL="9525" marR="9525" marT="9526" marB="0" anchor="b">
                    <a:lnR w="12700" cmpd="sng">
                      <a:noFill/>
                    </a:lnR>
                    <a:lnT w="12700" cmpd="sng">
                      <a:noFill/>
                    </a:lnT>
                    <a:lnB w="12700" cmpd="sng">
                      <a:noFill/>
                    </a:lnB>
                    <a:solidFill>
                      <a:srgbClr val="E2EDE4"/>
                    </a:solidFill>
                  </a:tcPr>
                </a:tc>
                <a:tc>
                  <a:txBody>
                    <a:bodyPr/>
                    <a:lstStyle/>
                    <a:p>
                      <a:pPr algn="r" fontAlgn="b"/>
                      <a:endParaRPr lang="en-IN" sz="1400" b="0" i="0" u="none" strike="noStrike" dirty="0">
                        <a:effectLst/>
                        <a:latin typeface="Arial"/>
                      </a:endParaRP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r" fontAlgn="b"/>
                      <a:endParaRPr lang="en-IN" sz="1400" b="0" i="0" u="none" strike="noStrike" dirty="0">
                        <a:effectLst/>
                        <a:latin typeface="Arial"/>
                      </a:endParaRP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r" fontAlgn="b"/>
                      <a:endParaRPr lang="en-IN" sz="1400" b="0" i="0" u="none" strike="noStrike" dirty="0">
                        <a:effectLst/>
                        <a:latin typeface="Arial"/>
                      </a:endParaRPr>
                    </a:p>
                  </a:txBody>
                  <a:tcPr marL="9525" marR="9525" marT="9526" marB="0" anchor="b">
                    <a:lnL w="12700" cmpd="sng">
                      <a:noFill/>
                    </a:lnL>
                    <a:lnT w="12700" cmpd="sng">
                      <a:noFill/>
                    </a:lnT>
                    <a:lnB w="12700" cmpd="sng">
                      <a:noFill/>
                    </a:lnB>
                    <a:solidFill>
                      <a:srgbClr val="E2EDE4"/>
                    </a:solidFill>
                  </a:tcPr>
                </a:tc>
                <a:extLst>
                  <a:ext uri="{0D108BD9-81ED-4DB2-BD59-A6C34878D82A}">
                    <a16:rowId xmlns:a16="http://schemas.microsoft.com/office/drawing/2014/main" val="10012"/>
                  </a:ext>
                </a:extLst>
              </a:tr>
              <a:tr h="199523">
                <a:tc>
                  <a:txBody>
                    <a:bodyPr/>
                    <a:lstStyle/>
                    <a:p>
                      <a:pPr lvl="1" algn="l" fontAlgn="b"/>
                      <a:r>
                        <a:rPr lang="en-IN" sz="1400" u="none" strike="noStrike" dirty="0">
                          <a:effectLst/>
                        </a:rPr>
                        <a:t>Unearned Revenue</a:t>
                      </a:r>
                      <a:endParaRPr lang="en-IN" sz="1400" b="0" i="0" u="none" strike="noStrike" dirty="0">
                        <a:effectLst/>
                        <a:latin typeface="Arial"/>
                      </a:endParaRPr>
                    </a:p>
                  </a:txBody>
                  <a:tcPr marL="9525" marR="9525" marT="9526" marB="0" anchor="b">
                    <a:lnR w="12700" cmpd="sng">
                      <a:noFill/>
                    </a:lnR>
                    <a:lnT w="12700" cmpd="sng">
                      <a:noFill/>
                    </a:lnT>
                    <a:lnB w="12700" cmpd="sng">
                      <a:noFill/>
                    </a:lnB>
                    <a:solidFill>
                      <a:srgbClr val="E2EDE4"/>
                    </a:solidFill>
                  </a:tcPr>
                </a:tc>
                <a:tc>
                  <a:txBody>
                    <a:bodyPr/>
                    <a:lstStyle/>
                    <a:p>
                      <a:pPr algn="r" fontAlgn="b"/>
                      <a:r>
                        <a:rPr lang="en-IN" sz="1400" b="0" i="0" u="none" strike="noStrike" dirty="0">
                          <a:effectLst/>
                          <a:latin typeface="Arial"/>
                        </a:rPr>
                        <a:t> </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r" fontAlgn="b"/>
                      <a:r>
                        <a:rPr lang="en-IN" sz="1400" b="0" i="0" u="none" strike="noStrike" dirty="0">
                          <a:effectLst/>
                          <a:latin typeface="Arial"/>
                        </a:rPr>
                        <a:t>      12,000 </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r" fontAlgn="b"/>
                      <a:endParaRPr lang="en-IN" sz="1400" b="0" i="0" u="none" strike="noStrike" dirty="0">
                        <a:effectLst/>
                        <a:latin typeface="Arial"/>
                      </a:endParaRPr>
                    </a:p>
                  </a:txBody>
                  <a:tcPr marL="9525" marR="9525" marT="9526" marB="0" anchor="b">
                    <a:lnL w="12700" cmpd="sng">
                      <a:noFill/>
                    </a:lnL>
                    <a:lnT w="12700" cmpd="sng">
                      <a:noFill/>
                    </a:lnT>
                    <a:lnB w="12700" cmpd="sng">
                      <a:noFill/>
                    </a:lnB>
                    <a:solidFill>
                      <a:srgbClr val="E2EDE4"/>
                    </a:solidFill>
                  </a:tcPr>
                </a:tc>
                <a:extLst>
                  <a:ext uri="{0D108BD9-81ED-4DB2-BD59-A6C34878D82A}">
                    <a16:rowId xmlns:a16="http://schemas.microsoft.com/office/drawing/2014/main" val="10013"/>
                  </a:ext>
                </a:extLst>
              </a:tr>
              <a:tr h="199523">
                <a:tc>
                  <a:txBody>
                    <a:bodyPr/>
                    <a:lstStyle/>
                    <a:p>
                      <a:pPr lvl="1" algn="l" fontAlgn="b"/>
                      <a:r>
                        <a:rPr lang="en-IN" sz="1400" u="none" strike="noStrike" dirty="0">
                          <a:effectLst/>
                        </a:rPr>
                        <a:t>Common Stock</a:t>
                      </a:r>
                      <a:endParaRPr lang="en-IN" sz="1400" b="0" i="0" u="none" strike="noStrike" dirty="0">
                        <a:effectLst/>
                        <a:latin typeface="Arial"/>
                      </a:endParaRPr>
                    </a:p>
                  </a:txBody>
                  <a:tcPr marL="9525" marR="9525" marT="9526" marB="0" anchor="b">
                    <a:lnR w="12700" cmpd="sng">
                      <a:noFill/>
                    </a:lnR>
                    <a:lnT w="12700" cmpd="sng">
                      <a:noFill/>
                    </a:lnT>
                    <a:lnB w="12700" cmpd="sng">
                      <a:noFill/>
                    </a:lnB>
                    <a:solidFill>
                      <a:srgbClr val="E2EDE4"/>
                    </a:solidFill>
                  </a:tcPr>
                </a:tc>
                <a:tc>
                  <a:txBody>
                    <a:bodyPr/>
                    <a:lstStyle/>
                    <a:p>
                      <a:pPr algn="r" fontAlgn="b"/>
                      <a:r>
                        <a:rPr lang="en-IN" sz="1400" b="0" i="0" u="none" strike="noStrike" dirty="0">
                          <a:effectLst/>
                          <a:latin typeface="Arial"/>
                        </a:rPr>
                        <a:t> </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r" fontAlgn="b"/>
                      <a:r>
                        <a:rPr lang="en-IN" sz="1400" b="0" i="0" u="none" strike="noStrike" dirty="0">
                          <a:effectLst/>
                          <a:latin typeface="Arial"/>
                        </a:rPr>
                        <a:t>      30,000 </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r" fontAlgn="b"/>
                      <a:endParaRPr lang="en-IN" sz="1400" b="0" i="0" u="none" strike="noStrike" dirty="0">
                        <a:effectLst/>
                        <a:latin typeface="Arial"/>
                      </a:endParaRPr>
                    </a:p>
                  </a:txBody>
                  <a:tcPr marL="9525" marR="9525" marT="9526" marB="0" anchor="b">
                    <a:lnL w="12700" cmpd="sng">
                      <a:noFill/>
                    </a:lnL>
                    <a:lnT w="12700" cmpd="sng">
                      <a:noFill/>
                    </a:lnT>
                    <a:lnB w="12700" cmpd="sng">
                      <a:noFill/>
                    </a:lnB>
                    <a:solidFill>
                      <a:srgbClr val="E2EDE4"/>
                    </a:solidFill>
                  </a:tcPr>
                </a:tc>
                <a:extLst>
                  <a:ext uri="{0D108BD9-81ED-4DB2-BD59-A6C34878D82A}">
                    <a16:rowId xmlns:a16="http://schemas.microsoft.com/office/drawing/2014/main" val="10014"/>
                  </a:ext>
                </a:extLst>
              </a:tr>
              <a:tr h="199523">
                <a:tc>
                  <a:txBody>
                    <a:bodyPr/>
                    <a:lstStyle/>
                    <a:p>
                      <a:pPr lvl="1" algn="l" fontAlgn="b"/>
                      <a:r>
                        <a:rPr lang="en-IN" sz="1400" b="0" i="0" u="none" strike="noStrike" dirty="0">
                          <a:effectLst/>
                          <a:latin typeface="+mn-lt"/>
                        </a:rPr>
                        <a:t>Retained Earnings</a:t>
                      </a:r>
                      <a:endParaRPr lang="en-IN" sz="1400" b="0" i="0" u="none" strike="noStrike" dirty="0">
                        <a:effectLst/>
                        <a:latin typeface="Arial"/>
                      </a:endParaRPr>
                    </a:p>
                  </a:txBody>
                  <a:tcPr marL="9525" marR="9525" marT="9526" marB="0" anchor="b">
                    <a:lnR w="12700" cmpd="sng">
                      <a:noFill/>
                    </a:lnR>
                    <a:lnT w="12700" cmpd="sng">
                      <a:noFill/>
                    </a:lnT>
                    <a:lnB w="12700" cmpd="sng">
                      <a:noFill/>
                    </a:lnB>
                    <a:solidFill>
                      <a:srgbClr val="E2EDE4"/>
                    </a:solidFill>
                  </a:tcPr>
                </a:tc>
                <a:tc>
                  <a:txBody>
                    <a:bodyPr/>
                    <a:lstStyle/>
                    <a:p>
                      <a:pPr algn="r" fontAlgn="b"/>
                      <a:endParaRPr lang="en-IN" sz="1400" b="0" i="0" u="none" strike="noStrike" dirty="0">
                        <a:effectLst/>
                        <a:latin typeface="Arial"/>
                      </a:endParaRP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r" fontAlgn="b"/>
                      <a:r>
                        <a:rPr lang="en-US" sz="1400" b="0" i="0" u="none" strike="noStrike" dirty="0">
                          <a:effectLst/>
                          <a:latin typeface="Arial"/>
                        </a:rPr>
                        <a:t>10,000</a:t>
                      </a:r>
                      <a:endParaRPr lang="en-IN" sz="1400" b="0" i="0" u="none" strike="noStrike" dirty="0">
                        <a:effectLst/>
                        <a:latin typeface="Arial"/>
                      </a:endParaRP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r" fontAlgn="b"/>
                      <a:endParaRPr lang="en-IN" sz="1400" b="0" i="0" u="none" strike="noStrike" dirty="0">
                        <a:effectLst/>
                        <a:latin typeface="Arial"/>
                      </a:endParaRPr>
                    </a:p>
                  </a:txBody>
                  <a:tcPr marL="9525" marR="9525" marT="9526" marB="0" anchor="b">
                    <a:lnL w="12700" cmpd="sng">
                      <a:noFill/>
                    </a:lnL>
                    <a:lnT w="12700" cmpd="sng">
                      <a:noFill/>
                    </a:lnT>
                    <a:lnB w="12700" cmpd="sng">
                      <a:noFill/>
                    </a:lnB>
                    <a:solidFill>
                      <a:srgbClr val="E2EDE4"/>
                    </a:solidFill>
                  </a:tcPr>
                </a:tc>
                <a:extLst>
                  <a:ext uri="{0D108BD9-81ED-4DB2-BD59-A6C34878D82A}">
                    <a16:rowId xmlns:a16="http://schemas.microsoft.com/office/drawing/2014/main" val="10015"/>
                  </a:ext>
                </a:extLst>
              </a:tr>
              <a:tr h="199523">
                <a:tc>
                  <a:txBody>
                    <a:bodyPr/>
                    <a:lstStyle/>
                    <a:p>
                      <a:pPr lvl="1" algn="l" fontAlgn="b"/>
                      <a:r>
                        <a:rPr lang="en-IN" sz="1400" u="none" strike="noStrike" dirty="0">
                          <a:effectLst/>
                        </a:rPr>
                        <a:t>Dividends</a:t>
                      </a:r>
                      <a:endParaRPr lang="en-IN" sz="1400" b="0" i="0" u="none" strike="noStrike" dirty="0">
                        <a:effectLst/>
                        <a:latin typeface="Arial"/>
                      </a:endParaRPr>
                    </a:p>
                  </a:txBody>
                  <a:tcPr marL="9525" marR="9525" marT="9526" marB="0" anchor="b">
                    <a:lnR w="12700" cmpd="sng">
                      <a:noFill/>
                    </a:lnR>
                    <a:lnT w="12700" cmpd="sng">
                      <a:noFill/>
                    </a:lnT>
                    <a:lnB w="12700" cmpd="sng">
                      <a:noFill/>
                    </a:lnB>
                    <a:solidFill>
                      <a:srgbClr val="E2EDE4"/>
                    </a:solidFill>
                  </a:tcPr>
                </a:tc>
                <a:tc>
                  <a:txBody>
                    <a:bodyPr/>
                    <a:lstStyle/>
                    <a:p>
                      <a:pPr algn="r" fontAlgn="b"/>
                      <a:r>
                        <a:rPr lang="en-IN" sz="1400" b="0" i="0" u="none" strike="noStrike" dirty="0">
                          <a:effectLst/>
                          <a:latin typeface="Arial"/>
                        </a:rPr>
                        <a:t>       7,100 </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r" fontAlgn="b"/>
                      <a:r>
                        <a:rPr lang="en-IN" sz="1400" b="0" i="0" u="none" strike="noStrike" dirty="0">
                          <a:effectLst/>
                          <a:latin typeface="Arial"/>
                        </a:rPr>
                        <a:t> </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l" fontAlgn="b"/>
                      <a:endParaRPr lang="en-IN" sz="1400" b="0" i="0" u="none" strike="noStrike" dirty="0">
                        <a:effectLst/>
                        <a:latin typeface="Arial"/>
                      </a:endParaRPr>
                    </a:p>
                  </a:txBody>
                  <a:tcPr marL="9525" marR="9525" marT="9526" marB="0" anchor="b">
                    <a:lnL w="12700" cmpd="sng">
                      <a:noFill/>
                    </a:lnL>
                    <a:lnT w="12700" cmpd="sng">
                      <a:noFill/>
                    </a:lnT>
                    <a:lnB w="12700" cmpd="sng">
                      <a:noFill/>
                    </a:lnB>
                    <a:solidFill>
                      <a:srgbClr val="E2EDE4"/>
                    </a:solidFill>
                  </a:tcPr>
                </a:tc>
                <a:extLst>
                  <a:ext uri="{0D108BD9-81ED-4DB2-BD59-A6C34878D82A}">
                    <a16:rowId xmlns:a16="http://schemas.microsoft.com/office/drawing/2014/main" val="10016"/>
                  </a:ext>
                </a:extLst>
              </a:tr>
              <a:tr h="199523">
                <a:tc>
                  <a:txBody>
                    <a:bodyPr/>
                    <a:lstStyle/>
                    <a:p>
                      <a:pPr lvl="1" algn="l" fontAlgn="b"/>
                      <a:r>
                        <a:rPr lang="en-IN" sz="1400" u="none" strike="noStrike" dirty="0">
                          <a:effectLst/>
                        </a:rPr>
                        <a:t>Service Revenue</a:t>
                      </a:r>
                      <a:endParaRPr lang="en-IN" sz="1400" b="0" i="0" u="none" strike="noStrike" dirty="0">
                        <a:effectLst/>
                        <a:latin typeface="Arial"/>
                      </a:endParaRPr>
                    </a:p>
                  </a:txBody>
                  <a:tcPr marL="9525" marR="9525" marT="9526" marB="0" anchor="b">
                    <a:lnR w="12700" cmpd="sng">
                      <a:noFill/>
                    </a:lnR>
                    <a:lnT w="12700" cmpd="sng">
                      <a:noFill/>
                    </a:lnT>
                    <a:lnB w="12700" cmpd="sng">
                      <a:noFill/>
                    </a:lnB>
                    <a:solidFill>
                      <a:srgbClr val="E2EDE4"/>
                    </a:solidFill>
                  </a:tcPr>
                </a:tc>
                <a:tc>
                  <a:txBody>
                    <a:bodyPr/>
                    <a:lstStyle/>
                    <a:p>
                      <a:pPr algn="r" fontAlgn="b"/>
                      <a:r>
                        <a:rPr lang="en-IN" sz="1400" b="0" i="0" u="none" strike="noStrike" dirty="0">
                          <a:effectLst/>
                          <a:latin typeface="Arial"/>
                        </a:rPr>
                        <a:t> </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r" fontAlgn="b"/>
                      <a:r>
                        <a:rPr lang="en-IN" sz="1400" b="0" i="0" u="none" strike="noStrike" dirty="0">
                          <a:effectLst/>
                          <a:latin typeface="Arial"/>
                        </a:rPr>
                        <a:t>      27,100 </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r" fontAlgn="b"/>
                      <a:endParaRPr lang="en-IN" sz="1400" b="0" i="0" u="none" strike="noStrike" dirty="0">
                        <a:effectLst/>
                        <a:latin typeface="Arial"/>
                      </a:endParaRPr>
                    </a:p>
                  </a:txBody>
                  <a:tcPr marL="9525" marR="9525" marT="9526" marB="0" anchor="b">
                    <a:lnL w="12700" cmpd="sng">
                      <a:noFill/>
                    </a:lnL>
                    <a:lnT w="12700" cmpd="sng">
                      <a:noFill/>
                    </a:lnT>
                    <a:lnB w="12700" cmpd="sng">
                      <a:noFill/>
                    </a:lnB>
                    <a:solidFill>
                      <a:srgbClr val="E2EDE4"/>
                    </a:solidFill>
                  </a:tcPr>
                </a:tc>
                <a:extLst>
                  <a:ext uri="{0D108BD9-81ED-4DB2-BD59-A6C34878D82A}">
                    <a16:rowId xmlns:a16="http://schemas.microsoft.com/office/drawing/2014/main" val="10017"/>
                  </a:ext>
                </a:extLst>
              </a:tr>
              <a:tr h="199523">
                <a:tc>
                  <a:txBody>
                    <a:bodyPr/>
                    <a:lstStyle/>
                    <a:p>
                      <a:pPr lvl="1" algn="l" fontAlgn="b"/>
                      <a:r>
                        <a:rPr lang="en-IN" sz="1400" u="none" strike="noStrike" dirty="0">
                          <a:effectLst/>
                        </a:rPr>
                        <a:t>Salaries Expense</a:t>
                      </a:r>
                      <a:endParaRPr lang="en-IN" sz="1400" b="0" i="0" u="none" strike="noStrike" dirty="0">
                        <a:effectLst/>
                        <a:latin typeface="Arial"/>
                      </a:endParaRPr>
                    </a:p>
                  </a:txBody>
                  <a:tcPr marL="9525" marR="9525" marT="9526" marB="0" anchor="b">
                    <a:lnR w="12700" cmpd="sng">
                      <a:noFill/>
                    </a:lnR>
                    <a:lnT w="12700" cmpd="sng">
                      <a:noFill/>
                    </a:lnT>
                    <a:lnB w="12700" cmpd="sng">
                      <a:noFill/>
                    </a:lnB>
                    <a:solidFill>
                      <a:srgbClr val="E2EDE4"/>
                    </a:solidFill>
                  </a:tcPr>
                </a:tc>
                <a:tc>
                  <a:txBody>
                    <a:bodyPr/>
                    <a:lstStyle/>
                    <a:p>
                      <a:pPr algn="r" fontAlgn="b"/>
                      <a:r>
                        <a:rPr lang="en-IN" sz="1400" b="0" i="0" u="none" strike="noStrike" dirty="0">
                          <a:effectLst/>
                          <a:latin typeface="Arial"/>
                        </a:rPr>
                        <a:t>       5,500 </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r" fontAlgn="b"/>
                      <a:r>
                        <a:rPr lang="en-IN" sz="1400" b="0" i="0" u="none" strike="noStrike" dirty="0">
                          <a:effectLst/>
                          <a:latin typeface="Arial"/>
                        </a:rPr>
                        <a:t> </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l" fontAlgn="b"/>
                      <a:endParaRPr lang="en-IN" sz="1400" b="0" i="0" u="none" strike="noStrike" dirty="0">
                        <a:effectLst/>
                        <a:latin typeface="Arial"/>
                      </a:endParaRPr>
                    </a:p>
                  </a:txBody>
                  <a:tcPr marL="9525" marR="9525" marT="9526" marB="0" anchor="b">
                    <a:lnL w="12700" cmpd="sng">
                      <a:noFill/>
                    </a:lnL>
                    <a:lnT w="12700" cmpd="sng">
                      <a:noFill/>
                    </a:lnT>
                    <a:lnB w="12700" cmpd="sng">
                      <a:noFill/>
                    </a:lnB>
                    <a:solidFill>
                      <a:srgbClr val="E2EDE4"/>
                    </a:solidFill>
                  </a:tcPr>
                </a:tc>
                <a:extLst>
                  <a:ext uri="{0D108BD9-81ED-4DB2-BD59-A6C34878D82A}">
                    <a16:rowId xmlns:a16="http://schemas.microsoft.com/office/drawing/2014/main" val="10018"/>
                  </a:ext>
                </a:extLst>
              </a:tr>
              <a:tr h="199523">
                <a:tc>
                  <a:txBody>
                    <a:bodyPr/>
                    <a:lstStyle/>
                    <a:p>
                      <a:pPr lvl="1" algn="l" fontAlgn="b"/>
                      <a:r>
                        <a:rPr lang="en-IN" sz="1400" b="0" i="0" u="none" strike="noStrike" dirty="0">
                          <a:effectLst/>
                          <a:latin typeface="+mn-lt"/>
                        </a:rPr>
                        <a:t>Rent Expense</a:t>
                      </a:r>
                      <a:endParaRPr lang="en-IN" sz="1400" b="0" i="0" u="none" strike="noStrike" dirty="0">
                        <a:effectLst/>
                        <a:latin typeface="Arial"/>
                      </a:endParaRPr>
                    </a:p>
                  </a:txBody>
                  <a:tcPr marL="9525" marR="9525" marT="9526" marB="0" anchor="b">
                    <a:lnR w="12700" cmpd="sng">
                      <a:noFill/>
                    </a:lnR>
                    <a:lnT w="12700" cmpd="sng">
                      <a:noFill/>
                    </a:lnT>
                    <a:lnB w="12700" cmpd="sng">
                      <a:noFill/>
                    </a:lnB>
                    <a:solidFill>
                      <a:srgbClr val="E2EDE4"/>
                    </a:solidFill>
                  </a:tcPr>
                </a:tc>
                <a:tc>
                  <a:txBody>
                    <a:bodyPr/>
                    <a:lstStyle/>
                    <a:p>
                      <a:pPr algn="r" fontAlgn="b"/>
                      <a:endParaRPr lang="en-IN" sz="1400" b="0" i="0" u="none" strike="noStrike" dirty="0">
                        <a:effectLst/>
                        <a:latin typeface="Arial"/>
                      </a:endParaRP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r" fontAlgn="b"/>
                      <a:endParaRPr lang="en-IN" sz="1400" b="0" i="0" u="none" strike="noStrike" dirty="0">
                        <a:effectLst/>
                        <a:latin typeface="Arial"/>
                      </a:endParaRP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l" fontAlgn="b"/>
                      <a:endParaRPr lang="en-IN" sz="1400" b="0" i="0" u="none" strike="noStrike" dirty="0">
                        <a:effectLst/>
                        <a:latin typeface="Arial"/>
                      </a:endParaRPr>
                    </a:p>
                  </a:txBody>
                  <a:tcPr marL="9525" marR="9525" marT="9526" marB="0" anchor="b">
                    <a:lnL w="12700" cmpd="sng">
                      <a:noFill/>
                    </a:lnL>
                    <a:lnT w="12700" cmpd="sng">
                      <a:noFill/>
                    </a:lnT>
                    <a:lnB w="12700" cmpd="sng">
                      <a:noFill/>
                    </a:lnB>
                    <a:solidFill>
                      <a:srgbClr val="E2EDE4"/>
                    </a:solidFill>
                  </a:tcPr>
                </a:tc>
                <a:extLst>
                  <a:ext uri="{0D108BD9-81ED-4DB2-BD59-A6C34878D82A}">
                    <a16:rowId xmlns:a16="http://schemas.microsoft.com/office/drawing/2014/main" val="10019"/>
                  </a:ext>
                </a:extLst>
              </a:tr>
              <a:tr h="199523">
                <a:tc>
                  <a:txBody>
                    <a:bodyPr/>
                    <a:lstStyle/>
                    <a:p>
                      <a:pPr lvl="1" algn="l" fontAlgn="b"/>
                      <a:r>
                        <a:rPr lang="en-IN" sz="1400" b="0" i="0" u="none" strike="noStrike" dirty="0">
                          <a:effectLst/>
                          <a:latin typeface="+mn-lt"/>
                        </a:rPr>
                        <a:t>Depreciation Expense—Equipment</a:t>
                      </a:r>
                      <a:endParaRPr lang="en-IN" sz="1400" b="0" i="0" u="none" strike="noStrike" dirty="0">
                        <a:effectLst/>
                        <a:latin typeface="Arial"/>
                      </a:endParaRPr>
                    </a:p>
                  </a:txBody>
                  <a:tcPr marL="9525" marR="9525" marT="9526" marB="0" anchor="b">
                    <a:lnR w="12700" cmpd="sng">
                      <a:noFill/>
                    </a:lnR>
                    <a:lnT w="12700" cmpd="sng">
                      <a:noFill/>
                    </a:lnT>
                    <a:lnB w="12700" cmpd="sng">
                      <a:noFill/>
                    </a:lnB>
                    <a:solidFill>
                      <a:srgbClr val="E2EDE4"/>
                    </a:solidFill>
                  </a:tcPr>
                </a:tc>
                <a:tc>
                  <a:txBody>
                    <a:bodyPr/>
                    <a:lstStyle/>
                    <a:p>
                      <a:pPr algn="r" fontAlgn="b"/>
                      <a:endParaRPr lang="en-IN" sz="1400" b="0" i="0" u="none" strike="noStrike" dirty="0">
                        <a:effectLst/>
                        <a:latin typeface="Arial"/>
                      </a:endParaRP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r" fontAlgn="b"/>
                      <a:endParaRPr lang="en-IN" sz="1400" b="0" i="0" u="none" strike="noStrike" dirty="0">
                        <a:effectLst/>
                        <a:latin typeface="Arial"/>
                      </a:endParaRP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l" fontAlgn="b"/>
                      <a:endParaRPr lang="en-IN" sz="1400" b="0" i="0" u="none" strike="noStrike" dirty="0">
                        <a:effectLst/>
                        <a:latin typeface="Arial"/>
                      </a:endParaRPr>
                    </a:p>
                  </a:txBody>
                  <a:tcPr marL="9525" marR="9525" marT="9526" marB="0" anchor="b">
                    <a:lnL w="12700" cmpd="sng">
                      <a:noFill/>
                    </a:lnL>
                    <a:lnT w="12700" cmpd="sng">
                      <a:noFill/>
                    </a:lnT>
                    <a:lnB w="12700" cmpd="sng">
                      <a:noFill/>
                    </a:lnB>
                    <a:solidFill>
                      <a:srgbClr val="E2EDE4"/>
                    </a:solidFill>
                  </a:tcPr>
                </a:tc>
                <a:extLst>
                  <a:ext uri="{0D108BD9-81ED-4DB2-BD59-A6C34878D82A}">
                    <a16:rowId xmlns:a16="http://schemas.microsoft.com/office/drawing/2014/main" val="10020"/>
                  </a:ext>
                </a:extLst>
              </a:tr>
              <a:tr h="199523">
                <a:tc>
                  <a:txBody>
                    <a:bodyPr/>
                    <a:lstStyle/>
                    <a:p>
                      <a:pPr lvl="1" algn="l" fontAlgn="b"/>
                      <a:r>
                        <a:rPr lang="en-IN" sz="1400" b="0" i="0" u="none" strike="noStrike" dirty="0">
                          <a:effectLst/>
                          <a:latin typeface="+mn-lt"/>
                        </a:rPr>
                        <a:t>Supplies Expense</a:t>
                      </a:r>
                      <a:endParaRPr lang="en-IN" sz="1400" b="0" i="0" u="none" strike="noStrike" dirty="0">
                        <a:effectLst/>
                        <a:latin typeface="Arial"/>
                      </a:endParaRPr>
                    </a:p>
                  </a:txBody>
                  <a:tcPr marL="9525" marR="9525" marT="9526" marB="0" anchor="b">
                    <a:lnR w="12700" cmpd="sng">
                      <a:noFill/>
                    </a:lnR>
                    <a:lnT w="12700" cmpd="sng">
                      <a:noFill/>
                    </a:lnT>
                    <a:lnB w="12700" cmpd="sng">
                      <a:noFill/>
                    </a:lnB>
                    <a:solidFill>
                      <a:srgbClr val="E2EDE4"/>
                    </a:solidFill>
                  </a:tcPr>
                </a:tc>
                <a:tc>
                  <a:txBody>
                    <a:bodyPr/>
                    <a:lstStyle/>
                    <a:p>
                      <a:pPr algn="r" fontAlgn="b"/>
                      <a:endParaRPr lang="en-IN" sz="1400" b="0" i="0" u="none" strike="noStrike" dirty="0">
                        <a:effectLst/>
                        <a:latin typeface="Arial"/>
                      </a:endParaRP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r" fontAlgn="b"/>
                      <a:endParaRPr lang="en-IN" sz="1400" b="0" i="0" u="none" strike="noStrike" dirty="0">
                        <a:effectLst/>
                        <a:latin typeface="Arial"/>
                      </a:endParaRP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l" fontAlgn="b"/>
                      <a:endParaRPr lang="en-IN" sz="1400" b="0" i="0" u="none" strike="noStrike" dirty="0">
                        <a:effectLst/>
                        <a:latin typeface="Arial"/>
                      </a:endParaRPr>
                    </a:p>
                  </a:txBody>
                  <a:tcPr marL="9525" marR="9525" marT="9526" marB="0" anchor="b">
                    <a:lnL w="12700" cmpd="sng">
                      <a:noFill/>
                    </a:lnL>
                    <a:lnT w="12700" cmpd="sng">
                      <a:noFill/>
                    </a:lnT>
                    <a:lnB w="12700" cmpd="sng">
                      <a:noFill/>
                    </a:lnB>
                    <a:solidFill>
                      <a:srgbClr val="E2EDE4"/>
                    </a:solidFill>
                  </a:tcPr>
                </a:tc>
                <a:extLst>
                  <a:ext uri="{0D108BD9-81ED-4DB2-BD59-A6C34878D82A}">
                    <a16:rowId xmlns:a16="http://schemas.microsoft.com/office/drawing/2014/main" val="10021"/>
                  </a:ext>
                </a:extLst>
              </a:tr>
              <a:tr h="199523">
                <a:tc>
                  <a:txBody>
                    <a:bodyPr/>
                    <a:lstStyle/>
                    <a:p>
                      <a:pPr lvl="1" algn="l" fontAlgn="b"/>
                      <a:r>
                        <a:rPr lang="en-IN" sz="1400" u="none" strike="noStrike" dirty="0">
                          <a:effectLst/>
                        </a:rPr>
                        <a:t>Total</a:t>
                      </a:r>
                      <a:endParaRPr lang="en-IN" sz="1400" b="0" i="0" u="none" strike="noStrike" dirty="0">
                        <a:effectLst/>
                        <a:latin typeface="Arial"/>
                      </a:endParaRPr>
                    </a:p>
                  </a:txBody>
                  <a:tcPr marL="9525" marR="9525" marT="9526" marB="0" anchor="b">
                    <a:lnR w="12700" cmpd="sng">
                      <a:noFill/>
                    </a:lnR>
                    <a:lnT w="12700" cmpd="sng">
                      <a:noFill/>
                    </a:lnT>
                    <a:lnB w="12700" cmpd="sng">
                      <a:noFill/>
                    </a:lnB>
                    <a:solidFill>
                      <a:srgbClr val="E2EDE4"/>
                    </a:solidFill>
                  </a:tcPr>
                </a:tc>
                <a:tc>
                  <a:txBody>
                    <a:bodyPr/>
                    <a:lstStyle/>
                    <a:p>
                      <a:pPr algn="r" fontAlgn="b"/>
                      <a:r>
                        <a:rPr lang="en-IN" sz="1400" b="1" i="0" u="none" strike="noStrike" dirty="0">
                          <a:effectLst/>
                          <a:latin typeface="Arial"/>
                        </a:rPr>
                        <a:t> $100,600 </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r" fontAlgn="b"/>
                      <a:r>
                        <a:rPr lang="en-IN" sz="1400" b="0" i="0" u="none" strike="noStrike" dirty="0">
                          <a:effectLst/>
                          <a:latin typeface="Arial"/>
                        </a:rPr>
                        <a:t> </a:t>
                      </a:r>
                      <a:r>
                        <a:rPr lang="en-IN" sz="1400" b="1" i="0" u="none" strike="noStrike" dirty="0">
                          <a:effectLst/>
                          <a:latin typeface="Arial"/>
                        </a:rPr>
                        <a:t>$100,600 </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r" fontAlgn="b"/>
                      <a:endParaRPr lang="en-IN" sz="1400" b="0" i="0" u="none" strike="noStrike" dirty="0">
                        <a:effectLst/>
                        <a:latin typeface="Arial"/>
                      </a:endParaRPr>
                    </a:p>
                  </a:txBody>
                  <a:tcPr marL="9525" marR="9525" marT="9526" marB="0" anchor="b">
                    <a:lnL w="12700" cmpd="sng">
                      <a:noFill/>
                    </a:lnL>
                    <a:lnT w="12700" cmpd="sng">
                      <a:noFill/>
                    </a:lnT>
                    <a:lnB w="12700" cmpd="sng">
                      <a:noFill/>
                    </a:lnB>
                    <a:solidFill>
                      <a:srgbClr val="E2EDE4"/>
                    </a:solidFill>
                  </a:tcPr>
                </a:tc>
                <a:extLst>
                  <a:ext uri="{0D108BD9-81ED-4DB2-BD59-A6C34878D82A}">
                    <a16:rowId xmlns:a16="http://schemas.microsoft.com/office/drawing/2014/main" val="10022"/>
                  </a:ext>
                </a:extLst>
              </a:tr>
              <a:tr h="199523">
                <a:tc>
                  <a:txBody>
                    <a:bodyPr/>
                    <a:lstStyle/>
                    <a:p>
                      <a:pPr lvl="1" algn="l" fontAlgn="b"/>
                      <a:r>
                        <a:rPr lang="en-IN" sz="1400" u="none" strike="noStrike" dirty="0">
                          <a:effectLst/>
                        </a:rPr>
                        <a:t> </a:t>
                      </a:r>
                      <a:endParaRPr lang="en-IN" sz="1400" b="0" i="0" u="none" strike="noStrike" dirty="0">
                        <a:effectLst/>
                        <a:latin typeface="Arial"/>
                      </a:endParaRPr>
                    </a:p>
                  </a:txBody>
                  <a:tcPr marL="9525" marR="9525" marT="9526" marB="0" anchor="b">
                    <a:lnR w="12700" cmpd="sng">
                      <a:noFill/>
                    </a:lnR>
                    <a:lnT w="12700" cmpd="sng">
                      <a:noFill/>
                    </a:lnT>
                    <a:lnB w="12700" cmpd="sng">
                      <a:noFill/>
                    </a:lnB>
                    <a:solidFill>
                      <a:srgbClr val="E2EDE4"/>
                    </a:solidFill>
                  </a:tcPr>
                </a:tc>
                <a:tc>
                  <a:txBody>
                    <a:bodyPr/>
                    <a:lstStyle/>
                    <a:p>
                      <a:pPr algn="l" fontAlgn="b"/>
                      <a:r>
                        <a:rPr lang="en-IN" sz="1400" u="none" strike="noStrike" dirty="0">
                          <a:effectLst/>
                        </a:rPr>
                        <a:t> </a:t>
                      </a:r>
                      <a:endParaRPr lang="en-IN" sz="1400" b="0" i="0" u="none" strike="noStrike" dirty="0">
                        <a:effectLst/>
                        <a:latin typeface="Arial"/>
                      </a:endParaRPr>
                    </a:p>
                  </a:txBody>
                  <a:tcPr marL="9525" marR="9525" marT="9526" marB="0" anchor="b">
                    <a:lnL w="12700" cmpd="sng">
                      <a:noFill/>
                    </a:lnL>
                    <a:lnR w="12700" cmpd="sng">
                      <a:noFill/>
                    </a:lnR>
                    <a:lnT w="12700" cmpd="sng">
                      <a:noFill/>
                    </a:lnT>
                    <a:solidFill>
                      <a:srgbClr val="E2EDE4"/>
                    </a:solidFill>
                  </a:tcPr>
                </a:tc>
                <a:tc>
                  <a:txBody>
                    <a:bodyPr/>
                    <a:lstStyle/>
                    <a:p>
                      <a:pPr algn="l" fontAlgn="b"/>
                      <a:r>
                        <a:rPr lang="en-IN" sz="1400" u="none" strike="noStrike" dirty="0">
                          <a:effectLst/>
                        </a:rPr>
                        <a:t> </a:t>
                      </a:r>
                      <a:endParaRPr lang="en-IN" sz="1400" b="0" i="0" u="none" strike="noStrike" dirty="0">
                        <a:effectLst/>
                        <a:latin typeface="Arial"/>
                      </a:endParaRPr>
                    </a:p>
                  </a:txBody>
                  <a:tcPr marL="9525" marR="9525" marT="9526" marB="0" anchor="b">
                    <a:lnL w="12700" cmpd="sng">
                      <a:noFill/>
                    </a:lnL>
                    <a:lnR w="12700" cmpd="sng">
                      <a:noFill/>
                    </a:lnR>
                    <a:lnT w="12700" cmpd="sng">
                      <a:noFill/>
                    </a:lnT>
                    <a:solidFill>
                      <a:srgbClr val="E2EDE4"/>
                    </a:solidFill>
                  </a:tcPr>
                </a:tc>
                <a:tc>
                  <a:txBody>
                    <a:bodyPr/>
                    <a:lstStyle/>
                    <a:p>
                      <a:pPr algn="l" fontAlgn="b"/>
                      <a:endParaRPr lang="en-IN" sz="1400" b="0" i="0" u="none" strike="noStrike" dirty="0">
                        <a:effectLst/>
                        <a:latin typeface="Arial"/>
                      </a:endParaRPr>
                    </a:p>
                  </a:txBody>
                  <a:tcPr marL="9525" marR="9525" marT="9526" marB="0" anchor="b">
                    <a:lnL w="12700" cmpd="sng">
                      <a:noFill/>
                    </a:lnL>
                    <a:lnT w="12700" cmpd="sng">
                      <a:noFill/>
                    </a:lnT>
                    <a:solidFill>
                      <a:srgbClr val="E2EDE4"/>
                    </a:solidFill>
                  </a:tcPr>
                </a:tc>
                <a:extLst>
                  <a:ext uri="{0D108BD9-81ED-4DB2-BD59-A6C34878D82A}">
                    <a16:rowId xmlns:a16="http://schemas.microsoft.com/office/drawing/2014/main" val="10023"/>
                  </a:ext>
                </a:extLst>
              </a:tr>
            </a:tbl>
          </a:graphicData>
        </a:graphic>
      </p:graphicFrame>
      <p:grpSp>
        <p:nvGrpSpPr>
          <p:cNvPr id="6256" name="Group 12"/>
          <p:cNvGrpSpPr>
            <a:grpSpLocks/>
          </p:cNvGrpSpPr>
          <p:nvPr/>
        </p:nvGrpSpPr>
        <p:grpSpPr bwMode="auto">
          <a:xfrm>
            <a:off x="7107596" y="6241242"/>
            <a:ext cx="1041400" cy="315913"/>
            <a:chOff x="4150200" y="5486400"/>
            <a:chExt cx="1260000" cy="421635"/>
          </a:xfrm>
        </p:grpSpPr>
        <p:cxnSp>
          <p:nvCxnSpPr>
            <p:cNvPr id="9" name="Straight Connector 8"/>
            <p:cNvCxnSpPr/>
            <p:nvPr/>
          </p:nvCxnSpPr>
          <p:spPr bwMode="auto">
            <a:xfrm>
              <a:off x="4150200" y="5867789"/>
              <a:ext cx="1260000" cy="0"/>
            </a:xfrm>
            <a:prstGeom prst="line">
              <a:avLst/>
            </a:prstGeom>
            <a:ln w="127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bwMode="auto">
            <a:xfrm>
              <a:off x="4150200" y="5908035"/>
              <a:ext cx="1260000" cy="0"/>
            </a:xfrm>
            <a:prstGeom prst="line">
              <a:avLst/>
            </a:prstGeom>
            <a:ln w="127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bwMode="auto">
            <a:xfrm>
              <a:off x="4150200" y="5486400"/>
              <a:ext cx="1260000" cy="0"/>
            </a:xfrm>
            <a:prstGeom prst="line">
              <a:avLst/>
            </a:prstGeom>
            <a:ln w="12700" cmpd="sng">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6257" name="Group 12"/>
          <p:cNvGrpSpPr>
            <a:grpSpLocks/>
          </p:cNvGrpSpPr>
          <p:nvPr/>
        </p:nvGrpSpPr>
        <p:grpSpPr bwMode="auto">
          <a:xfrm>
            <a:off x="8215671" y="6241242"/>
            <a:ext cx="1041400" cy="315913"/>
            <a:chOff x="4150200" y="5486400"/>
            <a:chExt cx="1260000" cy="421635"/>
          </a:xfrm>
        </p:grpSpPr>
        <p:cxnSp>
          <p:nvCxnSpPr>
            <p:cNvPr id="14" name="Straight Connector 13"/>
            <p:cNvCxnSpPr/>
            <p:nvPr/>
          </p:nvCxnSpPr>
          <p:spPr bwMode="auto">
            <a:xfrm>
              <a:off x="4150200" y="5867789"/>
              <a:ext cx="1260000" cy="0"/>
            </a:xfrm>
            <a:prstGeom prst="line">
              <a:avLst/>
            </a:prstGeom>
            <a:ln w="127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bwMode="auto">
            <a:xfrm>
              <a:off x="4150200" y="5908035"/>
              <a:ext cx="1260000" cy="0"/>
            </a:xfrm>
            <a:prstGeom prst="line">
              <a:avLst/>
            </a:prstGeom>
            <a:ln w="127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bwMode="auto">
            <a:xfrm>
              <a:off x="4150200" y="5486400"/>
              <a:ext cx="1260000" cy="0"/>
            </a:xfrm>
            <a:prstGeom prst="line">
              <a:avLst/>
            </a:prstGeom>
            <a:ln w="12700" cmpd="sng">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7" name="Rounded Rectangle 16"/>
          <p:cNvSpPr/>
          <p:nvPr/>
        </p:nvSpPr>
        <p:spPr>
          <a:xfrm>
            <a:off x="1981200" y="602027"/>
            <a:ext cx="8229600" cy="646986"/>
          </a:xfrm>
          <a:prstGeom prst="roundRect">
            <a:avLst/>
          </a:prstGeom>
          <a:solidFill>
            <a:schemeClr val="accent1">
              <a:lumMod val="40000"/>
              <a:lumOff val="60000"/>
            </a:schemeClr>
          </a:solidFill>
        </p:spPr>
        <p:style>
          <a:lnRef idx="2">
            <a:schemeClr val="accent1"/>
          </a:lnRef>
          <a:fillRef idx="1">
            <a:schemeClr val="lt1"/>
          </a:fillRef>
          <a:effectRef idx="0">
            <a:schemeClr val="accent1"/>
          </a:effectRef>
          <a:fontRef idx="minor">
            <a:schemeClr val="dk1"/>
          </a:fontRef>
        </p:style>
        <p:txBody>
          <a:bodyPr>
            <a:spAutoFit/>
          </a:bodyPr>
          <a:lstStyle/>
          <a:p>
            <a:pPr>
              <a:defRPr/>
            </a:pPr>
            <a:r>
              <a:rPr lang="en-IN" sz="1600" b="1" dirty="0">
                <a:solidFill>
                  <a:prstClr val="black"/>
                </a:solidFill>
              </a:rPr>
              <a:t>The </a:t>
            </a:r>
            <a:r>
              <a:rPr lang="en-IN" sz="1600" b="1" i="1" dirty="0">
                <a:solidFill>
                  <a:prstClr val="black"/>
                </a:solidFill>
              </a:rPr>
              <a:t>unadjusted</a:t>
            </a:r>
            <a:r>
              <a:rPr lang="en-IN" sz="1600" b="1" dirty="0">
                <a:solidFill>
                  <a:prstClr val="black"/>
                </a:solidFill>
              </a:rPr>
              <a:t> trial balance of Elliot Wilson at December 31, 2018, and the data for the adjustments follow:</a:t>
            </a:r>
            <a:endParaRPr lang="en-US" sz="1600" b="1" dirty="0">
              <a:solidFill>
                <a:prstClr val="black"/>
              </a:solidFill>
            </a:endParaRPr>
          </a:p>
        </p:txBody>
      </p:sp>
      <p:sp>
        <p:nvSpPr>
          <p:cNvPr id="18" name="Title 1"/>
          <p:cNvSpPr txBox="1">
            <a:spLocks/>
          </p:cNvSpPr>
          <p:nvPr/>
        </p:nvSpPr>
        <p:spPr bwMode="auto">
          <a:xfrm>
            <a:off x="1981200" y="1"/>
            <a:ext cx="8229600" cy="63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2800" b="1" kern="1200" baseline="0">
                <a:solidFill>
                  <a:schemeClr val="tx1"/>
                </a:solidFill>
                <a:latin typeface="+mj-lt"/>
                <a:ea typeface="+mj-ea"/>
                <a:cs typeface="+mj-cs"/>
              </a:defRPr>
            </a:lvl1pPr>
            <a:lvl2pPr algn="ctr" rtl="0" eaLnBrk="0" fontAlgn="base" hangingPunct="0">
              <a:spcBef>
                <a:spcPct val="0"/>
              </a:spcBef>
              <a:spcAft>
                <a:spcPct val="0"/>
              </a:spcAft>
              <a:defRPr sz="4000">
                <a:solidFill>
                  <a:schemeClr val="tx1"/>
                </a:solidFill>
                <a:latin typeface="Arial" charset="0"/>
              </a:defRPr>
            </a:lvl2pPr>
            <a:lvl3pPr algn="ctr" rtl="0" eaLnBrk="0" fontAlgn="base" hangingPunct="0">
              <a:spcBef>
                <a:spcPct val="0"/>
              </a:spcBef>
              <a:spcAft>
                <a:spcPct val="0"/>
              </a:spcAft>
              <a:defRPr sz="4000">
                <a:solidFill>
                  <a:schemeClr val="tx1"/>
                </a:solidFill>
                <a:latin typeface="Arial" charset="0"/>
              </a:defRPr>
            </a:lvl3pPr>
            <a:lvl4pPr algn="ctr" rtl="0" eaLnBrk="0" fontAlgn="base" hangingPunct="0">
              <a:spcBef>
                <a:spcPct val="0"/>
              </a:spcBef>
              <a:spcAft>
                <a:spcPct val="0"/>
              </a:spcAft>
              <a:defRPr sz="4000">
                <a:solidFill>
                  <a:schemeClr val="tx1"/>
                </a:solidFill>
                <a:latin typeface="Arial" charset="0"/>
              </a:defRPr>
            </a:lvl4pPr>
            <a:lvl5pPr algn="ctr" rtl="0" eaLnBrk="0" fontAlgn="base" hangingPunct="0">
              <a:spcBef>
                <a:spcPct val="0"/>
              </a:spcBef>
              <a:spcAft>
                <a:spcPct val="0"/>
              </a:spcAft>
              <a:defRPr sz="4000">
                <a:solidFill>
                  <a:schemeClr val="tx1"/>
                </a:solidFill>
                <a:latin typeface="Arial" charset="0"/>
              </a:defRPr>
            </a:lvl5pPr>
            <a:lvl6pPr marL="457200" algn="ctr" rtl="0" fontAlgn="base">
              <a:spcBef>
                <a:spcPct val="0"/>
              </a:spcBef>
              <a:spcAft>
                <a:spcPct val="0"/>
              </a:spcAft>
              <a:defRPr sz="4000">
                <a:solidFill>
                  <a:schemeClr val="tx1"/>
                </a:solidFill>
                <a:latin typeface="Arial" charset="0"/>
              </a:defRPr>
            </a:lvl6pPr>
            <a:lvl7pPr marL="914400" algn="ctr" rtl="0" fontAlgn="base">
              <a:spcBef>
                <a:spcPct val="0"/>
              </a:spcBef>
              <a:spcAft>
                <a:spcPct val="0"/>
              </a:spcAft>
              <a:defRPr sz="4000">
                <a:solidFill>
                  <a:schemeClr val="tx1"/>
                </a:solidFill>
                <a:latin typeface="Arial" charset="0"/>
              </a:defRPr>
            </a:lvl7pPr>
            <a:lvl8pPr marL="1371600" algn="ctr" rtl="0" fontAlgn="base">
              <a:spcBef>
                <a:spcPct val="0"/>
              </a:spcBef>
              <a:spcAft>
                <a:spcPct val="0"/>
              </a:spcAft>
              <a:defRPr sz="4000">
                <a:solidFill>
                  <a:schemeClr val="tx1"/>
                </a:solidFill>
                <a:latin typeface="Arial" charset="0"/>
              </a:defRPr>
            </a:lvl8pPr>
            <a:lvl9pPr marL="1828800" algn="ctr" rtl="0" fontAlgn="base">
              <a:spcBef>
                <a:spcPct val="0"/>
              </a:spcBef>
              <a:spcAft>
                <a:spcPct val="0"/>
              </a:spcAft>
              <a:defRPr sz="4000">
                <a:solidFill>
                  <a:schemeClr val="tx1"/>
                </a:solidFill>
                <a:latin typeface="Arial" charset="0"/>
              </a:defRPr>
            </a:lvl9pPr>
          </a:lstStyle>
          <a:p>
            <a:pPr eaLnBrk="1" hangingPunct="1"/>
            <a:r>
              <a:rPr lang="en-US" dirty="0"/>
              <a:t>Demonstration of P4-32A </a:t>
            </a:r>
          </a:p>
        </p:txBody>
      </p:sp>
      <p:pic>
        <p:nvPicPr>
          <p:cNvPr id="2" name="Graphic 21">
            <a:extLst>
              <a:ext uri="{FF2B5EF4-FFF2-40B4-BE49-F238E27FC236}">
                <a16:creationId xmlns:a16="http://schemas.microsoft.com/office/drawing/2014/main" id="{41161703-6253-32DC-9605-53396F7FE9E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810568" y="125909"/>
            <a:ext cx="1254337" cy="585689"/>
          </a:xfrm>
          <a:prstGeom prst="rect">
            <a:avLst/>
          </a:prstGeom>
        </p:spPr>
      </p:pic>
    </p:spTree>
    <p:extLst>
      <p:ext uri="{BB962C8B-B14F-4D97-AF65-F5344CB8AC3E}">
        <p14:creationId xmlns:p14="http://schemas.microsoft.com/office/powerpoint/2010/main" val="12359763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2567608" y="639763"/>
          <a:ext cx="7162800" cy="2083116"/>
        </p:xfrm>
        <a:graphic>
          <a:graphicData uri="http://schemas.openxmlformats.org/drawingml/2006/table">
            <a:tbl>
              <a:tblPr firstRow="1" bandRow="1">
                <a:tableStyleId>{5C22544A-7EE6-4342-B048-85BDC9FD1C3A}</a:tableStyleId>
              </a:tblPr>
              <a:tblGrid>
                <a:gridCol w="381000">
                  <a:extLst>
                    <a:ext uri="{9D8B030D-6E8A-4147-A177-3AD203B41FA5}">
                      <a16:colId xmlns:a16="http://schemas.microsoft.com/office/drawing/2014/main" val="20000"/>
                    </a:ext>
                  </a:extLst>
                </a:gridCol>
                <a:gridCol w="6781800">
                  <a:extLst>
                    <a:ext uri="{9D8B030D-6E8A-4147-A177-3AD203B41FA5}">
                      <a16:colId xmlns:a16="http://schemas.microsoft.com/office/drawing/2014/main" val="20001"/>
                    </a:ext>
                  </a:extLst>
                </a:gridCol>
              </a:tblGrid>
              <a:tr h="370946">
                <a:tc gridSpan="2">
                  <a:txBody>
                    <a:bodyPr/>
                    <a:lstStyle/>
                    <a:p>
                      <a:r>
                        <a:rPr lang="en-US" sz="1600" dirty="0"/>
                        <a:t>Adjustment Data:</a:t>
                      </a:r>
                      <a:endParaRPr lang="en-IN" sz="1600" dirty="0"/>
                    </a:p>
                  </a:txBody>
                  <a:tcPr marT="45733" marB="45733">
                    <a:lnB w="38100" cmpd="sng">
                      <a:noFill/>
                    </a:lnB>
                  </a:tcPr>
                </a:tc>
                <a:tc hMerge="1">
                  <a:txBody>
                    <a:bodyPr/>
                    <a:lstStyle/>
                    <a:p>
                      <a:endParaRPr lang="en-IN" sz="1800" dirty="0"/>
                    </a:p>
                  </a:txBody>
                  <a:tcPr/>
                </a:tc>
                <a:extLst>
                  <a:ext uri="{0D108BD9-81ED-4DB2-BD59-A6C34878D82A}">
                    <a16:rowId xmlns:a16="http://schemas.microsoft.com/office/drawing/2014/main" val="10000"/>
                  </a:ext>
                </a:extLst>
              </a:tr>
              <a:tr h="268647">
                <a:tc>
                  <a:txBody>
                    <a:bodyPr/>
                    <a:lstStyle/>
                    <a:p>
                      <a:r>
                        <a:rPr lang="en-US" sz="1600" dirty="0"/>
                        <a:t>a.</a:t>
                      </a:r>
                      <a:endParaRPr lang="en-IN" sz="1600" dirty="0"/>
                    </a:p>
                  </a:txBody>
                  <a:tcPr marT="45733" marB="45733">
                    <a:lnR w="12700" cmpd="sng">
                      <a:noFill/>
                    </a:lnR>
                    <a:lnT w="38100" cmpd="sng">
                      <a:noFill/>
                    </a:lnT>
                    <a:lnB w="12700" cmpd="sng">
                      <a:noFill/>
                    </a:lnB>
                    <a:solidFill>
                      <a:srgbClr val="E3EDE4"/>
                    </a:solidFill>
                  </a:tcPr>
                </a:tc>
                <a:tc>
                  <a:txBody>
                    <a:bodyPr/>
                    <a:lstStyle/>
                    <a:p>
                      <a:r>
                        <a:rPr lang="en-IN" sz="1600" dirty="0"/>
                        <a:t>Unearned Revenue still unearned at December 31, $4,000.</a:t>
                      </a:r>
                    </a:p>
                  </a:txBody>
                  <a:tcPr marT="45733" marB="45733">
                    <a:lnL w="12700" cmpd="sng">
                      <a:noFill/>
                    </a:lnL>
                    <a:lnT w="38100" cmpd="sng">
                      <a:noFill/>
                    </a:lnT>
                    <a:lnB w="12700" cmpd="sng">
                      <a:noFill/>
                    </a:lnB>
                    <a:solidFill>
                      <a:srgbClr val="E3EDE4"/>
                    </a:solidFill>
                  </a:tcPr>
                </a:tc>
                <a:extLst>
                  <a:ext uri="{0D108BD9-81ED-4DB2-BD59-A6C34878D82A}">
                    <a16:rowId xmlns:a16="http://schemas.microsoft.com/office/drawing/2014/main" val="10001"/>
                  </a:ext>
                </a:extLst>
              </a:tr>
              <a:tr h="149365">
                <a:tc>
                  <a:txBody>
                    <a:bodyPr/>
                    <a:lstStyle/>
                    <a:p>
                      <a:r>
                        <a:rPr lang="en-US" sz="1600" dirty="0"/>
                        <a:t>b.</a:t>
                      </a:r>
                      <a:endParaRPr lang="en-IN" sz="1600" dirty="0"/>
                    </a:p>
                  </a:txBody>
                  <a:tcPr marT="45733" marB="45733">
                    <a:lnR w="12700" cmpd="sng">
                      <a:noFill/>
                    </a:lnR>
                    <a:lnT w="12700" cmpd="sng">
                      <a:noFill/>
                    </a:lnT>
                    <a:lnB w="12700" cmpd="sng">
                      <a:noFill/>
                    </a:lnB>
                    <a:solidFill>
                      <a:srgbClr val="E3EDE4"/>
                    </a:solidFill>
                  </a:tcPr>
                </a:tc>
                <a:tc>
                  <a:txBody>
                    <a:bodyPr/>
                    <a:lstStyle/>
                    <a:p>
                      <a:r>
                        <a:rPr lang="en-IN" sz="1600" dirty="0"/>
                        <a:t>Prepaid Rent still in force at December 31, $3,000.</a:t>
                      </a:r>
                    </a:p>
                  </a:txBody>
                  <a:tcPr marT="45733" marB="45733">
                    <a:lnL w="12700" cmpd="sng">
                      <a:noFill/>
                    </a:lnL>
                    <a:lnT w="12700" cmpd="sng">
                      <a:noFill/>
                    </a:lnT>
                    <a:lnB w="12700" cmpd="sng">
                      <a:noFill/>
                    </a:lnB>
                    <a:solidFill>
                      <a:srgbClr val="E3EDE4"/>
                    </a:solidFill>
                  </a:tcPr>
                </a:tc>
                <a:extLst>
                  <a:ext uri="{0D108BD9-81ED-4DB2-BD59-A6C34878D82A}">
                    <a16:rowId xmlns:a16="http://schemas.microsoft.com/office/drawing/2014/main" val="10002"/>
                  </a:ext>
                </a:extLst>
              </a:tr>
              <a:tr h="174099">
                <a:tc>
                  <a:txBody>
                    <a:bodyPr/>
                    <a:lstStyle/>
                    <a:p>
                      <a:r>
                        <a:rPr lang="en-US" sz="1600" dirty="0"/>
                        <a:t>c.</a:t>
                      </a:r>
                      <a:endParaRPr lang="en-IN" sz="1600" dirty="0"/>
                    </a:p>
                  </a:txBody>
                  <a:tcPr marT="45733" marB="45733">
                    <a:lnR w="12700" cmpd="sng">
                      <a:noFill/>
                    </a:lnR>
                    <a:lnT w="12700" cmpd="sng">
                      <a:noFill/>
                    </a:lnT>
                    <a:lnB w="12700" cmpd="sng">
                      <a:noFill/>
                    </a:lnB>
                    <a:solidFill>
                      <a:srgbClr val="E3EDE4"/>
                    </a:solidFill>
                  </a:tcPr>
                </a:tc>
                <a:tc>
                  <a:txBody>
                    <a:bodyPr/>
                    <a:lstStyle/>
                    <a:p>
                      <a:r>
                        <a:rPr lang="en-IN" sz="1600" dirty="0"/>
                        <a:t>Office Supplies used, $2,000.</a:t>
                      </a:r>
                    </a:p>
                  </a:txBody>
                  <a:tcPr marT="45733" marB="45733">
                    <a:lnL w="12700" cmpd="sng">
                      <a:noFill/>
                    </a:lnL>
                    <a:lnT w="12700" cmpd="sng">
                      <a:noFill/>
                    </a:lnT>
                    <a:lnB w="12700" cmpd="sng">
                      <a:noFill/>
                    </a:lnB>
                    <a:solidFill>
                      <a:srgbClr val="E3EDE4"/>
                    </a:solidFill>
                  </a:tcPr>
                </a:tc>
                <a:extLst>
                  <a:ext uri="{0D108BD9-81ED-4DB2-BD59-A6C34878D82A}">
                    <a16:rowId xmlns:a16="http://schemas.microsoft.com/office/drawing/2014/main" val="10003"/>
                  </a:ext>
                </a:extLst>
              </a:tr>
              <a:tr h="126825">
                <a:tc>
                  <a:txBody>
                    <a:bodyPr/>
                    <a:lstStyle/>
                    <a:p>
                      <a:r>
                        <a:rPr lang="en-US" sz="1600" dirty="0"/>
                        <a:t>d.</a:t>
                      </a:r>
                      <a:endParaRPr lang="en-IN" sz="1600" dirty="0"/>
                    </a:p>
                  </a:txBody>
                  <a:tcPr marT="45733" marB="45733">
                    <a:lnR w="12700" cmpd="sng">
                      <a:noFill/>
                    </a:lnR>
                    <a:lnT w="12700" cmpd="sng">
                      <a:noFill/>
                    </a:lnT>
                    <a:lnB w="12700" cmpd="sng">
                      <a:noFill/>
                    </a:lnB>
                    <a:solidFill>
                      <a:srgbClr val="E3EDE4"/>
                    </a:solidFill>
                  </a:tcPr>
                </a:tc>
                <a:tc>
                  <a:txBody>
                    <a:bodyPr/>
                    <a:lstStyle/>
                    <a:p>
                      <a:r>
                        <a:rPr lang="en-IN" sz="1600" dirty="0"/>
                        <a:t>Depreciation, $500.</a:t>
                      </a:r>
                    </a:p>
                  </a:txBody>
                  <a:tcPr marT="45733" marB="45733">
                    <a:lnL w="12700" cmpd="sng">
                      <a:noFill/>
                    </a:lnL>
                    <a:lnT w="12700" cmpd="sng">
                      <a:noFill/>
                    </a:lnT>
                    <a:lnB w="12700" cmpd="sng">
                      <a:noFill/>
                    </a:lnB>
                    <a:solidFill>
                      <a:srgbClr val="E3EDE4"/>
                    </a:solidFill>
                  </a:tcPr>
                </a:tc>
                <a:extLst>
                  <a:ext uri="{0D108BD9-81ED-4DB2-BD59-A6C34878D82A}">
                    <a16:rowId xmlns:a16="http://schemas.microsoft.com/office/drawing/2014/main" val="10004"/>
                  </a:ext>
                </a:extLst>
              </a:tr>
              <a:tr h="370946">
                <a:tc>
                  <a:txBody>
                    <a:bodyPr/>
                    <a:lstStyle/>
                    <a:p>
                      <a:r>
                        <a:rPr lang="en-US" sz="1600" dirty="0"/>
                        <a:t>e.</a:t>
                      </a:r>
                      <a:endParaRPr lang="en-IN" sz="1600" dirty="0"/>
                    </a:p>
                  </a:txBody>
                  <a:tcPr marT="45733" marB="45733">
                    <a:lnR w="12700" cmpd="sng">
                      <a:noFill/>
                    </a:lnR>
                    <a:lnT w="12700" cmpd="sng">
                      <a:noFill/>
                    </a:lnT>
                    <a:solidFill>
                      <a:srgbClr val="E3EDE4"/>
                    </a:solidFill>
                  </a:tcPr>
                </a:tc>
                <a:tc>
                  <a:txBody>
                    <a:bodyPr/>
                    <a:lstStyle/>
                    <a:p>
                      <a:r>
                        <a:rPr lang="en-IN" sz="1600" dirty="0"/>
                        <a:t>Accrued Salaries Expense at December 31, $900.</a:t>
                      </a:r>
                    </a:p>
                  </a:txBody>
                  <a:tcPr marT="45733" marB="45733">
                    <a:lnL w="12700" cmpd="sng">
                      <a:noFill/>
                    </a:lnL>
                    <a:lnT w="12700" cmpd="sng">
                      <a:noFill/>
                    </a:lnT>
                    <a:solidFill>
                      <a:srgbClr val="E3EDE4"/>
                    </a:solidFill>
                  </a:tcPr>
                </a:tc>
                <a:extLst>
                  <a:ext uri="{0D108BD9-81ED-4DB2-BD59-A6C34878D82A}">
                    <a16:rowId xmlns:a16="http://schemas.microsoft.com/office/drawing/2014/main" val="10005"/>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354811348"/>
              </p:ext>
            </p:extLst>
          </p:nvPr>
        </p:nvGraphicFramePr>
        <p:xfrm>
          <a:off x="1706010" y="2876456"/>
          <a:ext cx="8885996" cy="3162273"/>
        </p:xfrm>
        <a:graphic>
          <a:graphicData uri="http://schemas.openxmlformats.org/drawingml/2006/table">
            <a:tbl>
              <a:tblPr firstRow="1" bandRow="1">
                <a:tableStyleId>{5C22544A-7EE6-4342-B048-85BDC9FD1C3A}</a:tableStyleId>
              </a:tblPr>
              <a:tblGrid>
                <a:gridCol w="403909">
                  <a:extLst>
                    <a:ext uri="{9D8B030D-6E8A-4147-A177-3AD203B41FA5}">
                      <a16:colId xmlns:a16="http://schemas.microsoft.com/office/drawing/2014/main" val="20000"/>
                    </a:ext>
                  </a:extLst>
                </a:gridCol>
                <a:gridCol w="8224355">
                  <a:extLst>
                    <a:ext uri="{9D8B030D-6E8A-4147-A177-3AD203B41FA5}">
                      <a16:colId xmlns:a16="http://schemas.microsoft.com/office/drawing/2014/main" val="20001"/>
                    </a:ext>
                  </a:extLst>
                </a:gridCol>
                <a:gridCol w="257732">
                  <a:extLst>
                    <a:ext uri="{9D8B030D-6E8A-4147-A177-3AD203B41FA5}">
                      <a16:colId xmlns:a16="http://schemas.microsoft.com/office/drawing/2014/main" val="20002"/>
                    </a:ext>
                  </a:extLst>
                </a:gridCol>
              </a:tblGrid>
              <a:tr h="299407">
                <a:tc gridSpan="3">
                  <a:txBody>
                    <a:bodyPr/>
                    <a:lstStyle/>
                    <a:p>
                      <a:r>
                        <a:rPr lang="en-US" sz="1600" dirty="0"/>
                        <a:t>Requirements</a:t>
                      </a:r>
                      <a:endParaRPr lang="en-IN" sz="1600" dirty="0"/>
                    </a:p>
                  </a:txBody>
                  <a:tcPr marT="45724" marB="45724"/>
                </a:tc>
                <a:tc hMerge="1">
                  <a:txBody>
                    <a:bodyPr/>
                    <a:lstStyle/>
                    <a:p>
                      <a:endParaRPr lang="en-IN" sz="1800" dirty="0"/>
                    </a:p>
                  </a:txBody>
                  <a:tcPr/>
                </a:tc>
                <a:tc hMerge="1">
                  <a:txBody>
                    <a:bodyPr/>
                    <a:lstStyle/>
                    <a:p>
                      <a:endParaRPr lang="en-IN"/>
                    </a:p>
                  </a:txBody>
                  <a:tcPr/>
                </a:tc>
                <a:extLst>
                  <a:ext uri="{0D108BD9-81ED-4DB2-BD59-A6C34878D82A}">
                    <a16:rowId xmlns:a16="http://schemas.microsoft.com/office/drawing/2014/main" val="10000"/>
                  </a:ext>
                </a:extLst>
              </a:tr>
              <a:tr h="326625">
                <a:tc>
                  <a:txBody>
                    <a:bodyPr/>
                    <a:lstStyle/>
                    <a:p>
                      <a:r>
                        <a:rPr lang="en-US" sz="1600" dirty="0"/>
                        <a:t>1.</a:t>
                      </a:r>
                      <a:endParaRPr lang="en-IN" sz="1600" dirty="0"/>
                    </a:p>
                  </a:txBody>
                  <a:tcPr marT="45724" marB="45724">
                    <a:lnR w="12700" cmpd="sng">
                      <a:noFill/>
                    </a:lnR>
                    <a:lnB w="12700" cmpd="sng">
                      <a:noFill/>
                    </a:lnB>
                    <a:solidFill>
                      <a:srgbClr val="E3EDE4"/>
                    </a:solidFill>
                  </a:tcPr>
                </a:tc>
                <a:tc>
                  <a:txBody>
                    <a:bodyPr/>
                    <a:lstStyle/>
                    <a:p>
                      <a:r>
                        <a:rPr lang="en-IN" sz="1600" dirty="0"/>
                        <a:t>Open the T-accounts using the balances in the unadjusted trial balance.</a:t>
                      </a:r>
                    </a:p>
                  </a:txBody>
                  <a:tcPr marT="45724" marB="45724">
                    <a:lnL w="12700" cmpd="sng">
                      <a:noFill/>
                    </a:lnL>
                    <a:lnR w="12700" cmpd="sng">
                      <a:noFill/>
                    </a:lnR>
                    <a:lnB w="12700" cmpd="sng">
                      <a:noFill/>
                    </a:lnB>
                    <a:solidFill>
                      <a:srgbClr val="E3EDE4"/>
                    </a:solidFill>
                  </a:tcPr>
                </a:tc>
                <a:tc>
                  <a:txBody>
                    <a:bodyPr/>
                    <a:lstStyle/>
                    <a:p>
                      <a:endParaRPr lang="en-IN" sz="1800" dirty="0"/>
                    </a:p>
                  </a:txBody>
                  <a:tcPr marT="45724" marB="45724">
                    <a:lnL w="12700" cmpd="sng">
                      <a:noFill/>
                    </a:lnL>
                    <a:lnB w="12700" cmpd="sng">
                      <a:noFill/>
                    </a:lnB>
                    <a:solidFill>
                      <a:srgbClr val="E3EDE4"/>
                    </a:solidFill>
                  </a:tcPr>
                </a:tc>
                <a:extLst>
                  <a:ext uri="{0D108BD9-81ED-4DB2-BD59-A6C34878D82A}">
                    <a16:rowId xmlns:a16="http://schemas.microsoft.com/office/drawing/2014/main" val="10001"/>
                  </a:ext>
                </a:extLst>
              </a:tr>
              <a:tr h="326625">
                <a:tc>
                  <a:txBody>
                    <a:bodyPr/>
                    <a:lstStyle/>
                    <a:p>
                      <a:r>
                        <a:rPr lang="en-US" sz="1600" dirty="0"/>
                        <a:t>2.</a:t>
                      </a:r>
                      <a:endParaRPr lang="en-IN" sz="1600" dirty="0"/>
                    </a:p>
                  </a:txBody>
                  <a:tcPr marT="45724" marB="45724">
                    <a:lnR w="12700" cmpd="sng">
                      <a:noFill/>
                    </a:lnR>
                    <a:lnT w="12700" cmpd="sng">
                      <a:noFill/>
                    </a:lnT>
                    <a:lnB w="12700" cmpd="sng">
                      <a:noFill/>
                    </a:lnB>
                    <a:solidFill>
                      <a:srgbClr val="E3EDE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600" dirty="0"/>
                        <a:t>Prepare the adjusting entries and post to the accounts.</a:t>
                      </a:r>
                    </a:p>
                  </a:txBody>
                  <a:tcPr marT="45724" marB="45724">
                    <a:lnL w="12700" cmpd="sng">
                      <a:noFill/>
                    </a:lnL>
                    <a:lnR w="12700" cmpd="sng">
                      <a:noFill/>
                    </a:lnR>
                    <a:lnT w="12700" cmpd="sng">
                      <a:noFill/>
                    </a:lnT>
                    <a:lnB w="12700" cmpd="sng">
                      <a:noFill/>
                    </a:lnB>
                    <a:solidFill>
                      <a:srgbClr val="E3EDE4"/>
                    </a:solidFill>
                  </a:tcPr>
                </a:tc>
                <a:tc>
                  <a:txBody>
                    <a:bodyPr/>
                    <a:lstStyle/>
                    <a:p>
                      <a:endParaRPr lang="en-IN" sz="1800" dirty="0"/>
                    </a:p>
                  </a:txBody>
                  <a:tcPr marT="45724" marB="45724">
                    <a:lnL w="12700" cmpd="sng">
                      <a:noFill/>
                    </a:lnL>
                    <a:lnT w="12700" cmpd="sng">
                      <a:noFill/>
                    </a:lnT>
                    <a:lnB w="12700" cmpd="sng">
                      <a:noFill/>
                    </a:lnB>
                    <a:solidFill>
                      <a:srgbClr val="E3EDE4"/>
                    </a:solidFill>
                  </a:tcPr>
                </a:tc>
                <a:extLst>
                  <a:ext uri="{0D108BD9-81ED-4DB2-BD59-A6C34878D82A}">
                    <a16:rowId xmlns:a16="http://schemas.microsoft.com/office/drawing/2014/main" val="10002"/>
                  </a:ext>
                </a:extLst>
              </a:tr>
              <a:tr h="326625">
                <a:tc>
                  <a:txBody>
                    <a:bodyPr/>
                    <a:lstStyle/>
                    <a:p>
                      <a:r>
                        <a:rPr lang="en-US" sz="1600" dirty="0"/>
                        <a:t>3.</a:t>
                      </a:r>
                      <a:endParaRPr lang="en-IN" sz="1600" dirty="0"/>
                    </a:p>
                  </a:txBody>
                  <a:tcPr marT="45724" marB="45724">
                    <a:lnR w="12700" cmpd="sng">
                      <a:noFill/>
                    </a:lnR>
                    <a:lnT w="12700" cmpd="sng">
                      <a:noFill/>
                    </a:lnT>
                    <a:lnB w="12700" cmpd="sng">
                      <a:noFill/>
                    </a:lnB>
                    <a:solidFill>
                      <a:srgbClr val="E3EDE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600" dirty="0"/>
                        <a:t>Prepare an adjusted trial balance.</a:t>
                      </a:r>
                    </a:p>
                  </a:txBody>
                  <a:tcPr marT="45724" marB="45724">
                    <a:lnL w="12700" cmpd="sng">
                      <a:noFill/>
                    </a:lnL>
                    <a:lnR w="12700" cmpd="sng">
                      <a:noFill/>
                    </a:lnR>
                    <a:lnT w="12700" cmpd="sng">
                      <a:noFill/>
                    </a:lnT>
                    <a:lnB w="12700" cmpd="sng">
                      <a:noFill/>
                    </a:lnB>
                    <a:solidFill>
                      <a:srgbClr val="E3EDE4"/>
                    </a:solidFill>
                  </a:tcPr>
                </a:tc>
                <a:tc>
                  <a:txBody>
                    <a:bodyPr/>
                    <a:lstStyle/>
                    <a:p>
                      <a:endParaRPr lang="en-IN" sz="1800" dirty="0"/>
                    </a:p>
                  </a:txBody>
                  <a:tcPr marT="45724" marB="45724">
                    <a:lnL w="12700" cmpd="sng">
                      <a:noFill/>
                    </a:lnL>
                    <a:lnT w="12700" cmpd="sng">
                      <a:noFill/>
                    </a:lnT>
                    <a:lnB w="12700" cmpd="sng">
                      <a:noFill/>
                    </a:lnB>
                    <a:solidFill>
                      <a:srgbClr val="E3EDE4"/>
                    </a:solidFill>
                  </a:tcPr>
                </a:tc>
                <a:extLst>
                  <a:ext uri="{0D108BD9-81ED-4DB2-BD59-A6C34878D82A}">
                    <a16:rowId xmlns:a16="http://schemas.microsoft.com/office/drawing/2014/main" val="10003"/>
                  </a:ext>
                </a:extLst>
              </a:tr>
              <a:tr h="517152">
                <a:tc>
                  <a:txBody>
                    <a:bodyPr/>
                    <a:lstStyle/>
                    <a:p>
                      <a:r>
                        <a:rPr lang="en-US" sz="1600" dirty="0"/>
                        <a:t>4.</a:t>
                      </a:r>
                      <a:endParaRPr lang="en-IN" sz="1600" dirty="0"/>
                    </a:p>
                  </a:txBody>
                  <a:tcPr marT="45724" marB="45724">
                    <a:lnR w="12700" cmpd="sng">
                      <a:noFill/>
                    </a:lnR>
                    <a:lnT w="12700" cmpd="sng">
                      <a:noFill/>
                    </a:lnT>
                    <a:lnB w="12700" cmpd="sng">
                      <a:noFill/>
                    </a:lnB>
                    <a:solidFill>
                      <a:srgbClr val="E3EDE4"/>
                    </a:solidFill>
                  </a:tcPr>
                </a:tc>
                <a:tc>
                  <a:txBody>
                    <a:bodyPr/>
                    <a:lstStyle/>
                    <a:p>
                      <a:r>
                        <a:rPr lang="en-IN" sz="1600" dirty="0"/>
                        <a:t>Prepare the income statement, the statement of retained earnings, and the classified balance sheet in report form.</a:t>
                      </a:r>
                    </a:p>
                  </a:txBody>
                  <a:tcPr marT="45724" marB="45724">
                    <a:lnL w="12700" cmpd="sng">
                      <a:noFill/>
                    </a:lnL>
                    <a:lnR w="12700" cmpd="sng">
                      <a:noFill/>
                    </a:lnR>
                    <a:lnT w="12700" cmpd="sng">
                      <a:noFill/>
                    </a:lnT>
                    <a:lnB w="12700" cmpd="sng">
                      <a:noFill/>
                    </a:lnB>
                    <a:solidFill>
                      <a:srgbClr val="E3EDE4"/>
                    </a:solidFill>
                  </a:tcPr>
                </a:tc>
                <a:tc>
                  <a:txBody>
                    <a:bodyPr/>
                    <a:lstStyle/>
                    <a:p>
                      <a:endParaRPr lang="en-IN" sz="1800" dirty="0"/>
                    </a:p>
                  </a:txBody>
                  <a:tcPr marT="45724" marB="45724">
                    <a:lnL w="12700" cmpd="sng">
                      <a:noFill/>
                    </a:lnL>
                    <a:lnT w="12700" cmpd="sng">
                      <a:noFill/>
                    </a:lnT>
                    <a:lnB w="12700" cmpd="sng">
                      <a:noFill/>
                    </a:lnB>
                    <a:solidFill>
                      <a:srgbClr val="E3EDE4"/>
                    </a:solidFill>
                  </a:tcPr>
                </a:tc>
                <a:extLst>
                  <a:ext uri="{0D108BD9-81ED-4DB2-BD59-A6C34878D82A}">
                    <a16:rowId xmlns:a16="http://schemas.microsoft.com/office/drawing/2014/main" val="10004"/>
                  </a:ext>
                </a:extLst>
              </a:tr>
              <a:tr h="419017">
                <a:tc>
                  <a:txBody>
                    <a:bodyPr/>
                    <a:lstStyle/>
                    <a:p>
                      <a:r>
                        <a:rPr lang="en-US" sz="1600" dirty="0"/>
                        <a:t>5.</a:t>
                      </a:r>
                      <a:endParaRPr lang="en-IN" sz="1600" dirty="0"/>
                    </a:p>
                  </a:txBody>
                  <a:tcPr marT="45724" marB="45724">
                    <a:lnR w="12700" cmpd="sng">
                      <a:noFill/>
                    </a:lnR>
                    <a:lnT w="12700" cmpd="sng">
                      <a:noFill/>
                    </a:lnT>
                    <a:lnB w="12700" cmpd="sng">
                      <a:noFill/>
                    </a:lnB>
                    <a:solidFill>
                      <a:srgbClr val="E3EDE4"/>
                    </a:solidFill>
                  </a:tcPr>
                </a:tc>
                <a:tc>
                  <a:txBody>
                    <a:bodyPr/>
                    <a:lstStyle/>
                    <a:p>
                      <a:r>
                        <a:rPr lang="en-IN" sz="1600" dirty="0"/>
                        <a:t>Prepare the closing entries and post to the accounts.</a:t>
                      </a:r>
                    </a:p>
                  </a:txBody>
                  <a:tcPr marT="45724" marB="45724">
                    <a:lnL w="12700" cmpd="sng">
                      <a:noFill/>
                    </a:lnL>
                    <a:lnR w="12700" cmpd="sng">
                      <a:noFill/>
                    </a:lnR>
                    <a:lnT w="12700" cmpd="sng">
                      <a:noFill/>
                    </a:lnT>
                    <a:lnB w="12700" cmpd="sng">
                      <a:noFill/>
                    </a:lnB>
                    <a:solidFill>
                      <a:srgbClr val="E3EDE4"/>
                    </a:solidFill>
                  </a:tcPr>
                </a:tc>
                <a:tc>
                  <a:txBody>
                    <a:bodyPr/>
                    <a:lstStyle/>
                    <a:p>
                      <a:endParaRPr lang="en-IN" sz="1800" dirty="0"/>
                    </a:p>
                  </a:txBody>
                  <a:tcPr marT="45724" marB="45724">
                    <a:lnL w="12700" cmpd="sng">
                      <a:noFill/>
                    </a:lnL>
                    <a:lnT w="12700" cmpd="sng">
                      <a:noFill/>
                    </a:lnT>
                    <a:lnB w="12700" cmpd="sng">
                      <a:noFill/>
                    </a:lnB>
                    <a:solidFill>
                      <a:srgbClr val="E3EDE4"/>
                    </a:solidFill>
                  </a:tcPr>
                </a:tc>
                <a:extLst>
                  <a:ext uri="{0D108BD9-81ED-4DB2-BD59-A6C34878D82A}">
                    <a16:rowId xmlns:a16="http://schemas.microsoft.com/office/drawing/2014/main" val="10005"/>
                  </a:ext>
                </a:extLst>
              </a:tr>
              <a:tr h="326625">
                <a:tc>
                  <a:txBody>
                    <a:bodyPr/>
                    <a:lstStyle/>
                    <a:p>
                      <a:r>
                        <a:rPr lang="en-US" sz="1600" dirty="0"/>
                        <a:t>6.</a:t>
                      </a:r>
                      <a:endParaRPr lang="en-IN" sz="1600" dirty="0"/>
                    </a:p>
                  </a:txBody>
                  <a:tcPr marT="45724" marB="45724">
                    <a:lnR w="12700" cmpd="sng">
                      <a:noFill/>
                    </a:lnR>
                    <a:lnT w="12700" cmpd="sng">
                      <a:noFill/>
                    </a:lnT>
                    <a:lnB w="12700" cmpd="sng">
                      <a:noFill/>
                    </a:lnB>
                    <a:solidFill>
                      <a:srgbClr val="E3EDE4"/>
                    </a:solidFill>
                  </a:tcPr>
                </a:tc>
                <a:tc>
                  <a:txBody>
                    <a:bodyPr/>
                    <a:lstStyle/>
                    <a:p>
                      <a:r>
                        <a:rPr lang="en-IN" sz="1600" dirty="0"/>
                        <a:t>Prepare a post-closing trial balance.</a:t>
                      </a:r>
                    </a:p>
                  </a:txBody>
                  <a:tcPr marT="45724" marB="45724">
                    <a:lnL w="12700" cmpd="sng">
                      <a:noFill/>
                    </a:lnL>
                    <a:lnR w="12700" cmpd="sng">
                      <a:noFill/>
                    </a:lnR>
                    <a:lnT w="12700" cmpd="sng">
                      <a:noFill/>
                    </a:lnT>
                    <a:lnB w="12700" cmpd="sng">
                      <a:noFill/>
                    </a:lnB>
                    <a:solidFill>
                      <a:srgbClr val="E3EDE4"/>
                    </a:solidFill>
                  </a:tcPr>
                </a:tc>
                <a:tc>
                  <a:txBody>
                    <a:bodyPr/>
                    <a:lstStyle/>
                    <a:p>
                      <a:endParaRPr lang="en-IN" sz="1800" dirty="0"/>
                    </a:p>
                  </a:txBody>
                  <a:tcPr marT="45724" marB="45724">
                    <a:lnL w="12700" cmpd="sng">
                      <a:noFill/>
                    </a:lnL>
                    <a:lnT w="12700" cmpd="sng">
                      <a:noFill/>
                    </a:lnT>
                    <a:lnB w="12700" cmpd="sng">
                      <a:noFill/>
                    </a:lnB>
                    <a:solidFill>
                      <a:srgbClr val="E3EDE4"/>
                    </a:solidFill>
                  </a:tcPr>
                </a:tc>
                <a:extLst>
                  <a:ext uri="{0D108BD9-81ED-4DB2-BD59-A6C34878D82A}">
                    <a16:rowId xmlns:a16="http://schemas.microsoft.com/office/drawing/2014/main" val="10006"/>
                  </a:ext>
                </a:extLst>
              </a:tr>
              <a:tr h="326625">
                <a:tc>
                  <a:txBody>
                    <a:bodyPr/>
                    <a:lstStyle/>
                    <a:p>
                      <a:r>
                        <a:rPr lang="en-US" sz="1600" dirty="0"/>
                        <a:t>7.</a:t>
                      </a:r>
                      <a:endParaRPr lang="en-IN" sz="1600" dirty="0"/>
                    </a:p>
                  </a:txBody>
                  <a:tcPr marT="45724" marB="45724">
                    <a:lnR w="12700" cmpd="sng">
                      <a:noFill/>
                    </a:lnR>
                    <a:lnT w="12700" cmpd="sng">
                      <a:noFill/>
                    </a:lnT>
                    <a:lnB w="12700" cmpd="sng">
                      <a:noFill/>
                    </a:lnB>
                    <a:solidFill>
                      <a:srgbClr val="E3EDE4"/>
                    </a:solidFill>
                  </a:tcPr>
                </a:tc>
                <a:tc>
                  <a:txBody>
                    <a:bodyPr/>
                    <a:lstStyle/>
                    <a:p>
                      <a:r>
                        <a:rPr lang="en-IN" sz="1600" dirty="0"/>
                        <a:t>Calculate the current ratio for the company.</a:t>
                      </a:r>
                    </a:p>
                  </a:txBody>
                  <a:tcPr marT="45724" marB="45724">
                    <a:lnL w="12700" cmpd="sng">
                      <a:noFill/>
                    </a:lnL>
                    <a:lnR w="12700" cmpd="sng">
                      <a:noFill/>
                    </a:lnR>
                    <a:lnT w="12700" cmpd="sng">
                      <a:noFill/>
                    </a:lnT>
                    <a:lnB w="12700" cmpd="sng">
                      <a:noFill/>
                    </a:lnB>
                    <a:solidFill>
                      <a:srgbClr val="E3EDE4"/>
                    </a:solidFill>
                  </a:tcPr>
                </a:tc>
                <a:tc>
                  <a:txBody>
                    <a:bodyPr/>
                    <a:lstStyle/>
                    <a:p>
                      <a:endParaRPr lang="en-IN" sz="1800" dirty="0"/>
                    </a:p>
                  </a:txBody>
                  <a:tcPr marT="45724" marB="45724">
                    <a:lnL w="12700" cmpd="sng">
                      <a:noFill/>
                    </a:lnL>
                    <a:lnT w="12700" cmpd="sng">
                      <a:noFill/>
                    </a:lnT>
                    <a:lnB w="12700" cmpd="sng">
                      <a:noFill/>
                    </a:lnB>
                    <a:solidFill>
                      <a:srgbClr val="E3EDE4"/>
                    </a:solidFill>
                  </a:tcPr>
                </a:tc>
                <a:extLst>
                  <a:ext uri="{0D108BD9-81ED-4DB2-BD59-A6C34878D82A}">
                    <a16:rowId xmlns:a16="http://schemas.microsoft.com/office/drawing/2014/main" val="10007"/>
                  </a:ext>
                </a:extLst>
              </a:tr>
            </a:tbl>
          </a:graphicData>
        </a:graphic>
      </p:graphicFrame>
      <p:sp>
        <p:nvSpPr>
          <p:cNvPr id="8" name="Title 1"/>
          <p:cNvSpPr txBox="1">
            <a:spLocks/>
          </p:cNvSpPr>
          <p:nvPr/>
        </p:nvSpPr>
        <p:spPr bwMode="auto">
          <a:xfrm>
            <a:off x="1981200" y="1"/>
            <a:ext cx="8229600" cy="63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2800" b="1" kern="1200" baseline="0">
                <a:solidFill>
                  <a:schemeClr val="tx1"/>
                </a:solidFill>
                <a:latin typeface="+mj-lt"/>
                <a:ea typeface="+mj-ea"/>
                <a:cs typeface="+mj-cs"/>
              </a:defRPr>
            </a:lvl1pPr>
            <a:lvl2pPr algn="ctr" rtl="0" eaLnBrk="0" fontAlgn="base" hangingPunct="0">
              <a:spcBef>
                <a:spcPct val="0"/>
              </a:spcBef>
              <a:spcAft>
                <a:spcPct val="0"/>
              </a:spcAft>
              <a:defRPr sz="4000">
                <a:solidFill>
                  <a:schemeClr val="tx1"/>
                </a:solidFill>
                <a:latin typeface="Arial" charset="0"/>
              </a:defRPr>
            </a:lvl2pPr>
            <a:lvl3pPr algn="ctr" rtl="0" eaLnBrk="0" fontAlgn="base" hangingPunct="0">
              <a:spcBef>
                <a:spcPct val="0"/>
              </a:spcBef>
              <a:spcAft>
                <a:spcPct val="0"/>
              </a:spcAft>
              <a:defRPr sz="4000">
                <a:solidFill>
                  <a:schemeClr val="tx1"/>
                </a:solidFill>
                <a:latin typeface="Arial" charset="0"/>
              </a:defRPr>
            </a:lvl3pPr>
            <a:lvl4pPr algn="ctr" rtl="0" eaLnBrk="0" fontAlgn="base" hangingPunct="0">
              <a:spcBef>
                <a:spcPct val="0"/>
              </a:spcBef>
              <a:spcAft>
                <a:spcPct val="0"/>
              </a:spcAft>
              <a:defRPr sz="4000">
                <a:solidFill>
                  <a:schemeClr val="tx1"/>
                </a:solidFill>
                <a:latin typeface="Arial" charset="0"/>
              </a:defRPr>
            </a:lvl4pPr>
            <a:lvl5pPr algn="ctr" rtl="0" eaLnBrk="0" fontAlgn="base" hangingPunct="0">
              <a:spcBef>
                <a:spcPct val="0"/>
              </a:spcBef>
              <a:spcAft>
                <a:spcPct val="0"/>
              </a:spcAft>
              <a:defRPr sz="4000">
                <a:solidFill>
                  <a:schemeClr val="tx1"/>
                </a:solidFill>
                <a:latin typeface="Arial" charset="0"/>
              </a:defRPr>
            </a:lvl5pPr>
            <a:lvl6pPr marL="457200" algn="ctr" rtl="0" fontAlgn="base">
              <a:spcBef>
                <a:spcPct val="0"/>
              </a:spcBef>
              <a:spcAft>
                <a:spcPct val="0"/>
              </a:spcAft>
              <a:defRPr sz="4000">
                <a:solidFill>
                  <a:schemeClr val="tx1"/>
                </a:solidFill>
                <a:latin typeface="Arial" charset="0"/>
              </a:defRPr>
            </a:lvl6pPr>
            <a:lvl7pPr marL="914400" algn="ctr" rtl="0" fontAlgn="base">
              <a:spcBef>
                <a:spcPct val="0"/>
              </a:spcBef>
              <a:spcAft>
                <a:spcPct val="0"/>
              </a:spcAft>
              <a:defRPr sz="4000">
                <a:solidFill>
                  <a:schemeClr val="tx1"/>
                </a:solidFill>
                <a:latin typeface="Arial" charset="0"/>
              </a:defRPr>
            </a:lvl7pPr>
            <a:lvl8pPr marL="1371600" algn="ctr" rtl="0" fontAlgn="base">
              <a:spcBef>
                <a:spcPct val="0"/>
              </a:spcBef>
              <a:spcAft>
                <a:spcPct val="0"/>
              </a:spcAft>
              <a:defRPr sz="4000">
                <a:solidFill>
                  <a:schemeClr val="tx1"/>
                </a:solidFill>
                <a:latin typeface="Arial" charset="0"/>
              </a:defRPr>
            </a:lvl8pPr>
            <a:lvl9pPr marL="1828800" algn="ctr" rtl="0" fontAlgn="base">
              <a:spcBef>
                <a:spcPct val="0"/>
              </a:spcBef>
              <a:spcAft>
                <a:spcPct val="0"/>
              </a:spcAft>
              <a:defRPr sz="4000">
                <a:solidFill>
                  <a:schemeClr val="tx1"/>
                </a:solidFill>
                <a:latin typeface="Arial" charset="0"/>
              </a:defRPr>
            </a:lvl9pPr>
          </a:lstStyle>
          <a:p>
            <a:pPr eaLnBrk="1" hangingPunct="1"/>
            <a:r>
              <a:rPr lang="en-US" dirty="0"/>
              <a:t>Demonstration of P4-32A </a:t>
            </a:r>
          </a:p>
        </p:txBody>
      </p:sp>
      <p:pic>
        <p:nvPicPr>
          <p:cNvPr id="3" name="Graphic 21">
            <a:extLst>
              <a:ext uri="{FF2B5EF4-FFF2-40B4-BE49-F238E27FC236}">
                <a16:creationId xmlns:a16="http://schemas.microsoft.com/office/drawing/2014/main" id="{D69552EE-37CD-3226-8030-0020229748D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810568" y="125909"/>
            <a:ext cx="1254337" cy="585689"/>
          </a:xfrm>
          <a:prstGeom prst="rect">
            <a:avLst/>
          </a:prstGeom>
        </p:spPr>
      </p:pic>
    </p:spTree>
    <p:extLst>
      <p:ext uri="{BB962C8B-B14F-4D97-AF65-F5344CB8AC3E}">
        <p14:creationId xmlns:p14="http://schemas.microsoft.com/office/powerpoint/2010/main" val="28398353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4033942620"/>
              </p:ext>
            </p:extLst>
          </p:nvPr>
        </p:nvGraphicFramePr>
        <p:xfrm>
          <a:off x="275303" y="721179"/>
          <a:ext cx="3962400" cy="185420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840">
                <a:tc gridSpan="4">
                  <a:txBody>
                    <a:bodyPr/>
                    <a:lstStyle/>
                    <a:p>
                      <a:pPr algn="ctr"/>
                      <a:r>
                        <a:rPr lang="en-IN" dirty="0">
                          <a:solidFill>
                            <a:schemeClr val="tx1"/>
                          </a:solidFill>
                        </a:rPr>
                        <a:t>Cash</a:t>
                      </a:r>
                    </a:p>
                  </a:txBody>
                  <a:tcP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r>
                        <a:rPr lang="en-US" dirty="0">
                          <a:solidFill>
                            <a:schemeClr val="tx1"/>
                          </a:solidFill>
                        </a:rPr>
                        <a:t>Bal.</a:t>
                      </a:r>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dirty="0">
                          <a:solidFill>
                            <a:schemeClr val="tx1"/>
                          </a:solidFill>
                        </a:rPr>
                        <a:t>18,000</a:t>
                      </a: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840">
                <a:tc>
                  <a:txBody>
                    <a:bodyPr/>
                    <a:lstStyle/>
                    <a:p>
                      <a:endParaRPr lang="en-IN" dirty="0">
                        <a:solidFill>
                          <a:schemeClr val="tx1"/>
                        </a:solidFill>
                      </a:endParaRPr>
                    </a:p>
                  </a:txBody>
                  <a:tcPr>
                    <a:lnR w="12700" cmpd="sng">
                      <a:noFill/>
                    </a:lnR>
                    <a:lnT w="12700" cmpd="sng">
                      <a:noFill/>
                    </a:lnT>
                    <a:lnB w="12700" cmpd="sng">
                      <a:noFill/>
                    </a:lnB>
                    <a:solidFill>
                      <a:srgbClr val="E3EDE4"/>
                    </a:solidFill>
                  </a:tcPr>
                </a:tc>
                <a:tc>
                  <a:txBody>
                    <a:bodyPr/>
                    <a:lstStyle/>
                    <a:p>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solidFill>
                      <a:srgbClr val="E3EDE4"/>
                    </a:solidFill>
                  </a:tcPr>
                </a:tc>
                <a:tc>
                  <a:txBody>
                    <a:bodyPr/>
                    <a:lstStyle/>
                    <a:p>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solidFill>
                      <a:srgbClr val="E3EDE4"/>
                    </a:solidFill>
                  </a:tcPr>
                </a:tc>
                <a:tc>
                  <a:txBody>
                    <a:bodyPr/>
                    <a:lstStyle/>
                    <a:p>
                      <a:endParaRPr lang="en-IN" dirty="0">
                        <a:solidFill>
                          <a:schemeClr val="tx1"/>
                        </a:solidFill>
                      </a:endParaRPr>
                    </a:p>
                  </a:txBody>
                  <a:tcPr>
                    <a:lnL w="12700" cmpd="sng">
                      <a:noFill/>
                    </a:lnL>
                    <a:lnT w="12700" cmpd="sng">
                      <a:noFill/>
                    </a:lnT>
                    <a:lnB w="12700" cmpd="sng">
                      <a:noFill/>
                    </a:lnB>
                    <a:solidFill>
                      <a:srgbClr val="E3EDE4"/>
                    </a:solidFill>
                  </a:tcPr>
                </a:tc>
                <a:extLst>
                  <a:ext uri="{0D108BD9-81ED-4DB2-BD59-A6C34878D82A}">
                    <a16:rowId xmlns:a16="http://schemas.microsoft.com/office/drawing/2014/main" val="10002"/>
                  </a:ext>
                </a:extLst>
              </a:tr>
              <a:tr h="370840">
                <a:tc>
                  <a:txBody>
                    <a:bodyPr/>
                    <a:lstStyle/>
                    <a:p>
                      <a:endParaRPr lang="en-IN" dirty="0">
                        <a:solidFill>
                          <a:schemeClr val="tx1"/>
                        </a:solidFill>
                      </a:endParaRPr>
                    </a:p>
                  </a:txBody>
                  <a:tcPr>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dirty="0">
                        <a:solidFill>
                          <a:schemeClr val="tx1"/>
                        </a:solidFill>
                      </a:endParaRPr>
                    </a:p>
                  </a:txBody>
                  <a:tcPr>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3"/>
                  </a:ext>
                </a:extLst>
              </a:tr>
              <a:tr h="370840">
                <a:tc>
                  <a:txBody>
                    <a:bodyPr/>
                    <a:lstStyle/>
                    <a:p>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4"/>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165580436"/>
              </p:ext>
            </p:extLst>
          </p:nvPr>
        </p:nvGraphicFramePr>
        <p:xfrm>
          <a:off x="4485968" y="711598"/>
          <a:ext cx="3962400" cy="185420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840">
                <a:tc gridSpan="4">
                  <a:txBody>
                    <a:bodyPr/>
                    <a:lstStyle/>
                    <a:p>
                      <a:pPr algn="ctr"/>
                      <a:r>
                        <a:rPr lang="en-IN" dirty="0">
                          <a:solidFill>
                            <a:schemeClr val="tx1"/>
                          </a:solidFill>
                        </a:rPr>
                        <a:t>Accounts Receivable</a:t>
                      </a:r>
                    </a:p>
                  </a:txBody>
                  <a:tcP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r>
                        <a:rPr lang="en-US" dirty="0">
                          <a:solidFill>
                            <a:schemeClr val="tx1"/>
                          </a:solidFill>
                        </a:rPr>
                        <a:t>Bal.</a:t>
                      </a:r>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dirty="0">
                          <a:solidFill>
                            <a:schemeClr val="tx1"/>
                          </a:solidFill>
                        </a:rPr>
                        <a:t>20,000</a:t>
                      </a: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840">
                <a:tc>
                  <a:txBody>
                    <a:bodyPr/>
                    <a:lstStyle/>
                    <a:p>
                      <a:endParaRPr lang="en-IN" dirty="0">
                        <a:solidFill>
                          <a:schemeClr val="tx1"/>
                        </a:solidFill>
                      </a:endParaRPr>
                    </a:p>
                  </a:txBody>
                  <a:tcPr>
                    <a:lnR w="12700" cmpd="sng">
                      <a:noFill/>
                    </a:lnR>
                    <a:lnT w="12700" cmpd="sng">
                      <a:noFill/>
                    </a:lnT>
                    <a:lnB w="12700" cmpd="sng">
                      <a:noFill/>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solidFill>
                      <a:srgbClr val="E3EDE4"/>
                    </a:solidFill>
                  </a:tcPr>
                </a:tc>
                <a:tc>
                  <a:txBody>
                    <a:bodyPr/>
                    <a:lstStyle/>
                    <a:p>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solidFill>
                      <a:srgbClr val="E3EDE4"/>
                    </a:solidFill>
                  </a:tcPr>
                </a:tc>
                <a:tc>
                  <a:txBody>
                    <a:bodyPr/>
                    <a:lstStyle/>
                    <a:p>
                      <a:endParaRPr lang="en-IN" dirty="0">
                        <a:solidFill>
                          <a:schemeClr val="tx1"/>
                        </a:solidFill>
                      </a:endParaRPr>
                    </a:p>
                  </a:txBody>
                  <a:tcPr>
                    <a:lnL w="12700" cmpd="sng">
                      <a:noFill/>
                    </a:lnL>
                    <a:lnT w="12700" cmpd="sng">
                      <a:noFill/>
                    </a:lnT>
                    <a:lnB w="12700" cmpd="sng">
                      <a:noFill/>
                    </a:lnB>
                    <a:solidFill>
                      <a:srgbClr val="E3EDE4"/>
                    </a:solidFill>
                  </a:tcPr>
                </a:tc>
                <a:extLst>
                  <a:ext uri="{0D108BD9-81ED-4DB2-BD59-A6C34878D82A}">
                    <a16:rowId xmlns:a16="http://schemas.microsoft.com/office/drawing/2014/main" val="10002"/>
                  </a:ext>
                </a:extLst>
              </a:tr>
              <a:tr h="370840">
                <a:tc>
                  <a:txBody>
                    <a:bodyPr/>
                    <a:lstStyle/>
                    <a:p>
                      <a:endParaRPr lang="en-IN" dirty="0">
                        <a:solidFill>
                          <a:schemeClr val="tx1"/>
                        </a:solidFill>
                      </a:endParaRPr>
                    </a:p>
                  </a:txBody>
                  <a:tcPr>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dirty="0">
                        <a:solidFill>
                          <a:schemeClr val="tx1"/>
                        </a:solidFill>
                      </a:endParaRPr>
                    </a:p>
                  </a:txBody>
                  <a:tcPr>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3"/>
                  </a:ext>
                </a:extLst>
              </a:tr>
              <a:tr h="370840">
                <a:tc>
                  <a:txBody>
                    <a:bodyPr/>
                    <a:lstStyle/>
                    <a:p>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4"/>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1198546495"/>
              </p:ext>
            </p:extLst>
          </p:nvPr>
        </p:nvGraphicFramePr>
        <p:xfrm>
          <a:off x="8554789" y="724854"/>
          <a:ext cx="3510116" cy="1854200"/>
        </p:xfrm>
        <a:graphic>
          <a:graphicData uri="http://schemas.openxmlformats.org/drawingml/2006/table">
            <a:tbl>
              <a:tblPr firstRow="1" bandRow="1">
                <a:tableStyleId>{5C22544A-7EE6-4342-B048-85BDC9FD1C3A}</a:tableStyleId>
              </a:tblPr>
              <a:tblGrid>
                <a:gridCol w="742525">
                  <a:extLst>
                    <a:ext uri="{9D8B030D-6E8A-4147-A177-3AD203B41FA5}">
                      <a16:colId xmlns:a16="http://schemas.microsoft.com/office/drawing/2014/main" val="20000"/>
                    </a:ext>
                  </a:extLst>
                </a:gridCol>
                <a:gridCol w="1012533">
                  <a:extLst>
                    <a:ext uri="{9D8B030D-6E8A-4147-A177-3AD203B41FA5}">
                      <a16:colId xmlns:a16="http://schemas.microsoft.com/office/drawing/2014/main" val="20001"/>
                    </a:ext>
                  </a:extLst>
                </a:gridCol>
                <a:gridCol w="1012533">
                  <a:extLst>
                    <a:ext uri="{9D8B030D-6E8A-4147-A177-3AD203B41FA5}">
                      <a16:colId xmlns:a16="http://schemas.microsoft.com/office/drawing/2014/main" val="20002"/>
                    </a:ext>
                  </a:extLst>
                </a:gridCol>
                <a:gridCol w="742525">
                  <a:extLst>
                    <a:ext uri="{9D8B030D-6E8A-4147-A177-3AD203B41FA5}">
                      <a16:colId xmlns:a16="http://schemas.microsoft.com/office/drawing/2014/main" val="20003"/>
                    </a:ext>
                  </a:extLst>
                </a:gridCol>
              </a:tblGrid>
              <a:tr h="370840">
                <a:tc gridSpan="4">
                  <a:txBody>
                    <a:bodyPr/>
                    <a:lstStyle/>
                    <a:p>
                      <a:pPr algn="ctr"/>
                      <a:r>
                        <a:rPr lang="en-IN" dirty="0">
                          <a:solidFill>
                            <a:schemeClr val="tx1"/>
                          </a:solidFill>
                        </a:rPr>
                        <a:t>Prepaid Rent</a:t>
                      </a:r>
                    </a:p>
                  </a:txBody>
                  <a:tcP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r>
                        <a:rPr lang="en-US" dirty="0">
                          <a:solidFill>
                            <a:schemeClr val="tx1"/>
                          </a:solidFill>
                        </a:rPr>
                        <a:t>Bal.</a:t>
                      </a:r>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dirty="0">
                          <a:solidFill>
                            <a:schemeClr val="tx1"/>
                          </a:solidFill>
                        </a:rPr>
                        <a:t>5,000</a:t>
                      </a: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840">
                <a:tc>
                  <a:txBody>
                    <a:bodyPr/>
                    <a:lstStyle/>
                    <a:p>
                      <a:endParaRPr lang="en-IN" dirty="0">
                        <a:solidFill>
                          <a:schemeClr val="tx1"/>
                        </a:solidFill>
                      </a:endParaRPr>
                    </a:p>
                  </a:txBody>
                  <a:tcPr>
                    <a:lnR w="12700" cmpd="sng">
                      <a:noFill/>
                    </a:lnR>
                    <a:lnT w="12700" cmpd="sng">
                      <a:noFill/>
                    </a:lnT>
                    <a:lnB w="12700" cmpd="sng">
                      <a:noFill/>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solidFill>
                      <a:srgbClr val="E3EDE4"/>
                    </a:solidFill>
                  </a:tcPr>
                </a:tc>
                <a:tc>
                  <a:txBody>
                    <a:bodyPr/>
                    <a:lstStyle/>
                    <a:p>
                      <a:endParaRPr lang="en-IN" dirty="0">
                        <a:solidFill>
                          <a:schemeClr val="tx1"/>
                        </a:solidFill>
                      </a:endParaRPr>
                    </a:p>
                  </a:txBody>
                  <a:tcPr>
                    <a:lnL w="12700" cmpd="sng">
                      <a:noFill/>
                    </a:lnL>
                    <a:lnT w="12700" cmpd="sng">
                      <a:noFill/>
                    </a:lnT>
                    <a:lnB w="12700" cmpd="sng">
                      <a:noFill/>
                    </a:lnB>
                    <a:solidFill>
                      <a:srgbClr val="E3EDE4"/>
                    </a:solidFill>
                  </a:tcPr>
                </a:tc>
                <a:extLst>
                  <a:ext uri="{0D108BD9-81ED-4DB2-BD59-A6C34878D82A}">
                    <a16:rowId xmlns:a16="http://schemas.microsoft.com/office/drawing/2014/main" val="10002"/>
                  </a:ext>
                </a:extLst>
              </a:tr>
              <a:tr h="370840">
                <a:tc>
                  <a:txBody>
                    <a:bodyPr/>
                    <a:lstStyle/>
                    <a:p>
                      <a:endParaRPr lang="en-IN" dirty="0">
                        <a:solidFill>
                          <a:schemeClr val="tx1"/>
                        </a:solidFill>
                      </a:endParaRPr>
                    </a:p>
                  </a:txBody>
                  <a:tcPr>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dirty="0">
                        <a:solidFill>
                          <a:schemeClr val="tx1"/>
                        </a:solidFill>
                      </a:endParaRPr>
                    </a:p>
                  </a:txBody>
                  <a:tcPr>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3"/>
                  </a:ext>
                </a:extLst>
              </a:tr>
              <a:tr h="370840">
                <a:tc>
                  <a:txBody>
                    <a:bodyPr/>
                    <a:lstStyle/>
                    <a:p>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4"/>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3304889670"/>
              </p:ext>
            </p:extLst>
          </p:nvPr>
        </p:nvGraphicFramePr>
        <p:xfrm>
          <a:off x="275303" y="2656794"/>
          <a:ext cx="3962400" cy="185420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840">
                <a:tc gridSpan="4">
                  <a:txBody>
                    <a:bodyPr/>
                    <a:lstStyle/>
                    <a:p>
                      <a:pPr algn="ctr"/>
                      <a:r>
                        <a:rPr lang="en-IN" dirty="0">
                          <a:solidFill>
                            <a:schemeClr val="tx1"/>
                          </a:solidFill>
                        </a:rPr>
                        <a:t>Office Supplies</a:t>
                      </a:r>
                    </a:p>
                  </a:txBody>
                  <a:tcP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r>
                        <a:rPr lang="en-US" dirty="0">
                          <a:solidFill>
                            <a:schemeClr val="tx1"/>
                          </a:solidFill>
                        </a:rPr>
                        <a:t>Bal.</a:t>
                      </a:r>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dirty="0">
                          <a:solidFill>
                            <a:schemeClr val="tx1"/>
                          </a:solidFill>
                        </a:rPr>
                        <a:t>3,000</a:t>
                      </a: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840">
                <a:tc>
                  <a:txBody>
                    <a:bodyPr/>
                    <a:lstStyle/>
                    <a:p>
                      <a:endParaRPr lang="en-IN" dirty="0">
                        <a:solidFill>
                          <a:schemeClr val="tx1"/>
                        </a:solidFill>
                      </a:endParaRPr>
                    </a:p>
                  </a:txBody>
                  <a:tcPr>
                    <a:lnR w="12700" cmpd="sng">
                      <a:noFill/>
                    </a:lnR>
                    <a:lnT w="12700" cmpd="sng">
                      <a:noFill/>
                    </a:lnT>
                    <a:lnB w="12700" cmpd="sng">
                      <a:noFill/>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solidFill>
                      <a:srgbClr val="E3EDE4"/>
                    </a:solidFill>
                  </a:tcPr>
                </a:tc>
                <a:tc>
                  <a:txBody>
                    <a:bodyPr/>
                    <a:lstStyle/>
                    <a:p>
                      <a:endParaRPr lang="en-IN" dirty="0">
                        <a:solidFill>
                          <a:schemeClr val="tx1"/>
                        </a:solidFill>
                      </a:endParaRPr>
                    </a:p>
                  </a:txBody>
                  <a:tcPr>
                    <a:lnL w="12700" cmpd="sng">
                      <a:noFill/>
                    </a:lnL>
                    <a:lnT w="12700" cmpd="sng">
                      <a:noFill/>
                    </a:lnT>
                    <a:lnB w="12700" cmpd="sng">
                      <a:noFill/>
                    </a:lnB>
                    <a:solidFill>
                      <a:srgbClr val="E3EDE4"/>
                    </a:solidFill>
                  </a:tcPr>
                </a:tc>
                <a:extLst>
                  <a:ext uri="{0D108BD9-81ED-4DB2-BD59-A6C34878D82A}">
                    <a16:rowId xmlns:a16="http://schemas.microsoft.com/office/drawing/2014/main" val="10002"/>
                  </a:ext>
                </a:extLst>
              </a:tr>
              <a:tr h="370840">
                <a:tc>
                  <a:txBody>
                    <a:bodyPr/>
                    <a:lstStyle/>
                    <a:p>
                      <a:endParaRPr lang="en-IN" dirty="0">
                        <a:solidFill>
                          <a:schemeClr val="tx1"/>
                        </a:solidFill>
                      </a:endParaRPr>
                    </a:p>
                  </a:txBody>
                  <a:tcPr>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dirty="0">
                        <a:solidFill>
                          <a:schemeClr val="tx1"/>
                        </a:solidFill>
                      </a:endParaRPr>
                    </a:p>
                  </a:txBody>
                  <a:tcPr>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3"/>
                  </a:ext>
                </a:extLst>
              </a:tr>
              <a:tr h="370840">
                <a:tc>
                  <a:txBody>
                    <a:bodyPr/>
                    <a:lstStyle/>
                    <a:p>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4"/>
                  </a:ext>
                </a:extLst>
              </a:tr>
            </a:tbl>
          </a:graphicData>
        </a:graphic>
      </p:graphicFrame>
      <p:sp>
        <p:nvSpPr>
          <p:cNvPr id="11" name="Title 1"/>
          <p:cNvSpPr txBox="1">
            <a:spLocks/>
          </p:cNvSpPr>
          <p:nvPr/>
        </p:nvSpPr>
        <p:spPr bwMode="auto">
          <a:xfrm>
            <a:off x="1981200" y="1"/>
            <a:ext cx="8229600" cy="63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2800" b="1" kern="1200" baseline="0">
                <a:solidFill>
                  <a:schemeClr val="tx1"/>
                </a:solidFill>
                <a:latin typeface="+mj-lt"/>
                <a:ea typeface="+mj-ea"/>
                <a:cs typeface="+mj-cs"/>
              </a:defRPr>
            </a:lvl1pPr>
            <a:lvl2pPr algn="ctr" rtl="0" eaLnBrk="0" fontAlgn="base" hangingPunct="0">
              <a:spcBef>
                <a:spcPct val="0"/>
              </a:spcBef>
              <a:spcAft>
                <a:spcPct val="0"/>
              </a:spcAft>
              <a:defRPr sz="4000">
                <a:solidFill>
                  <a:schemeClr val="tx1"/>
                </a:solidFill>
                <a:latin typeface="Arial" charset="0"/>
              </a:defRPr>
            </a:lvl2pPr>
            <a:lvl3pPr algn="ctr" rtl="0" eaLnBrk="0" fontAlgn="base" hangingPunct="0">
              <a:spcBef>
                <a:spcPct val="0"/>
              </a:spcBef>
              <a:spcAft>
                <a:spcPct val="0"/>
              </a:spcAft>
              <a:defRPr sz="4000">
                <a:solidFill>
                  <a:schemeClr val="tx1"/>
                </a:solidFill>
                <a:latin typeface="Arial" charset="0"/>
              </a:defRPr>
            </a:lvl3pPr>
            <a:lvl4pPr algn="ctr" rtl="0" eaLnBrk="0" fontAlgn="base" hangingPunct="0">
              <a:spcBef>
                <a:spcPct val="0"/>
              </a:spcBef>
              <a:spcAft>
                <a:spcPct val="0"/>
              </a:spcAft>
              <a:defRPr sz="4000">
                <a:solidFill>
                  <a:schemeClr val="tx1"/>
                </a:solidFill>
                <a:latin typeface="Arial" charset="0"/>
              </a:defRPr>
            </a:lvl4pPr>
            <a:lvl5pPr algn="ctr" rtl="0" eaLnBrk="0" fontAlgn="base" hangingPunct="0">
              <a:spcBef>
                <a:spcPct val="0"/>
              </a:spcBef>
              <a:spcAft>
                <a:spcPct val="0"/>
              </a:spcAft>
              <a:defRPr sz="4000">
                <a:solidFill>
                  <a:schemeClr val="tx1"/>
                </a:solidFill>
                <a:latin typeface="Arial" charset="0"/>
              </a:defRPr>
            </a:lvl5pPr>
            <a:lvl6pPr marL="457200" algn="ctr" rtl="0" fontAlgn="base">
              <a:spcBef>
                <a:spcPct val="0"/>
              </a:spcBef>
              <a:spcAft>
                <a:spcPct val="0"/>
              </a:spcAft>
              <a:defRPr sz="4000">
                <a:solidFill>
                  <a:schemeClr val="tx1"/>
                </a:solidFill>
                <a:latin typeface="Arial" charset="0"/>
              </a:defRPr>
            </a:lvl6pPr>
            <a:lvl7pPr marL="914400" algn="ctr" rtl="0" fontAlgn="base">
              <a:spcBef>
                <a:spcPct val="0"/>
              </a:spcBef>
              <a:spcAft>
                <a:spcPct val="0"/>
              </a:spcAft>
              <a:defRPr sz="4000">
                <a:solidFill>
                  <a:schemeClr val="tx1"/>
                </a:solidFill>
                <a:latin typeface="Arial" charset="0"/>
              </a:defRPr>
            </a:lvl7pPr>
            <a:lvl8pPr marL="1371600" algn="ctr" rtl="0" fontAlgn="base">
              <a:spcBef>
                <a:spcPct val="0"/>
              </a:spcBef>
              <a:spcAft>
                <a:spcPct val="0"/>
              </a:spcAft>
              <a:defRPr sz="4000">
                <a:solidFill>
                  <a:schemeClr val="tx1"/>
                </a:solidFill>
                <a:latin typeface="Arial" charset="0"/>
              </a:defRPr>
            </a:lvl8pPr>
            <a:lvl9pPr marL="1828800" algn="ctr" rtl="0" fontAlgn="base">
              <a:spcBef>
                <a:spcPct val="0"/>
              </a:spcBef>
              <a:spcAft>
                <a:spcPct val="0"/>
              </a:spcAft>
              <a:defRPr sz="4000">
                <a:solidFill>
                  <a:schemeClr val="tx1"/>
                </a:solidFill>
                <a:latin typeface="Arial" charset="0"/>
              </a:defRPr>
            </a:lvl9pPr>
          </a:lstStyle>
          <a:p>
            <a:pPr eaLnBrk="1" hangingPunct="1"/>
            <a:r>
              <a:rPr lang="en-US" dirty="0"/>
              <a:t>Demonstration of P4-32A-Req. 1 </a:t>
            </a:r>
          </a:p>
        </p:txBody>
      </p:sp>
      <p:pic>
        <p:nvPicPr>
          <p:cNvPr id="2" name="Graphic 21">
            <a:extLst>
              <a:ext uri="{FF2B5EF4-FFF2-40B4-BE49-F238E27FC236}">
                <a16:creationId xmlns:a16="http://schemas.microsoft.com/office/drawing/2014/main" id="{0D4F553A-7926-B5E0-2D12-86D398A6155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810568" y="125909"/>
            <a:ext cx="1254337" cy="585689"/>
          </a:xfrm>
          <a:prstGeom prst="rect">
            <a:avLst/>
          </a:prstGeom>
        </p:spPr>
      </p:pic>
      <p:graphicFrame>
        <p:nvGraphicFramePr>
          <p:cNvPr id="6" name="Table 5"/>
          <p:cNvGraphicFramePr>
            <a:graphicFrameLocks noGrp="1"/>
          </p:cNvGraphicFramePr>
          <p:nvPr>
            <p:extLst>
              <p:ext uri="{D42A27DB-BD31-4B8C-83A1-F6EECF244321}">
                <p14:modId xmlns:p14="http://schemas.microsoft.com/office/powerpoint/2010/main" val="1514805104"/>
              </p:ext>
            </p:extLst>
          </p:nvPr>
        </p:nvGraphicFramePr>
        <p:xfrm>
          <a:off x="4485968" y="2656794"/>
          <a:ext cx="3962400" cy="185420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840">
                <a:tc gridSpan="4">
                  <a:txBody>
                    <a:bodyPr/>
                    <a:lstStyle/>
                    <a:p>
                      <a:pPr algn="ctr"/>
                      <a:r>
                        <a:rPr lang="en-IN" dirty="0">
                          <a:solidFill>
                            <a:schemeClr val="tx1"/>
                          </a:solidFill>
                        </a:rPr>
                        <a:t>Accounts Payable</a:t>
                      </a:r>
                    </a:p>
                  </a:txBody>
                  <a:tcP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dirty="0">
                          <a:solidFill>
                            <a:schemeClr val="tx1"/>
                          </a:solidFill>
                        </a:rPr>
                        <a:t>15,000</a:t>
                      </a: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r>
                        <a:rPr lang="en-US" dirty="0">
                          <a:solidFill>
                            <a:schemeClr val="tx1"/>
                          </a:solidFill>
                        </a:rPr>
                        <a:t>Bal.</a:t>
                      </a:r>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840">
                <a:tc>
                  <a:txBody>
                    <a:bodyPr/>
                    <a:lstStyle/>
                    <a:p>
                      <a:endParaRPr lang="en-IN" dirty="0">
                        <a:solidFill>
                          <a:schemeClr val="tx1"/>
                        </a:solidFill>
                      </a:endParaRPr>
                    </a:p>
                  </a:txBody>
                  <a:tcPr>
                    <a:lnR w="12700" cmpd="sng">
                      <a:noFill/>
                    </a:lnR>
                    <a:lnT w="12700" cmpd="sng">
                      <a:noFill/>
                    </a:lnT>
                    <a:lnB w="12700" cmpd="sng">
                      <a:noFill/>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solidFill>
                      <a:srgbClr val="E3EDE4"/>
                    </a:solidFill>
                  </a:tcPr>
                </a:tc>
                <a:tc>
                  <a:txBody>
                    <a:bodyPr/>
                    <a:lstStyle/>
                    <a:p>
                      <a:endParaRPr lang="en-IN" dirty="0">
                        <a:solidFill>
                          <a:schemeClr val="tx1"/>
                        </a:solidFill>
                      </a:endParaRPr>
                    </a:p>
                  </a:txBody>
                  <a:tcPr>
                    <a:lnL w="12700" cmpd="sng">
                      <a:noFill/>
                    </a:lnL>
                    <a:lnT w="12700" cmpd="sng">
                      <a:noFill/>
                    </a:lnT>
                    <a:lnB w="12700" cmpd="sng">
                      <a:noFill/>
                    </a:lnB>
                    <a:solidFill>
                      <a:srgbClr val="E3EDE4"/>
                    </a:solidFill>
                  </a:tcPr>
                </a:tc>
                <a:extLst>
                  <a:ext uri="{0D108BD9-81ED-4DB2-BD59-A6C34878D82A}">
                    <a16:rowId xmlns:a16="http://schemas.microsoft.com/office/drawing/2014/main" val="10002"/>
                  </a:ext>
                </a:extLst>
              </a:tr>
              <a:tr h="370840">
                <a:tc>
                  <a:txBody>
                    <a:bodyPr/>
                    <a:lstStyle/>
                    <a:p>
                      <a:endParaRPr lang="en-IN" dirty="0">
                        <a:solidFill>
                          <a:schemeClr val="tx1"/>
                        </a:solidFill>
                      </a:endParaRPr>
                    </a:p>
                  </a:txBody>
                  <a:tcPr>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dirty="0">
                        <a:solidFill>
                          <a:schemeClr val="tx1"/>
                        </a:solidFill>
                      </a:endParaRPr>
                    </a:p>
                  </a:txBody>
                  <a:tcPr>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3"/>
                  </a:ext>
                </a:extLst>
              </a:tr>
              <a:tr h="370840">
                <a:tc>
                  <a:txBody>
                    <a:bodyPr/>
                    <a:lstStyle/>
                    <a:p>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4"/>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2342654476"/>
              </p:ext>
            </p:extLst>
          </p:nvPr>
        </p:nvGraphicFramePr>
        <p:xfrm>
          <a:off x="275303" y="4592409"/>
          <a:ext cx="3962400" cy="185420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840">
                <a:tc gridSpan="4">
                  <a:txBody>
                    <a:bodyPr/>
                    <a:lstStyle/>
                    <a:p>
                      <a:pPr algn="ctr"/>
                      <a:r>
                        <a:rPr lang="en-IN" dirty="0">
                          <a:solidFill>
                            <a:schemeClr val="tx1"/>
                          </a:solidFill>
                        </a:rPr>
                        <a:t>Salaries Payable</a:t>
                      </a:r>
                    </a:p>
                  </a:txBody>
                  <a:tcP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dirty="0">
                          <a:solidFill>
                            <a:schemeClr val="tx1"/>
                          </a:solidFill>
                        </a:rPr>
                        <a:t>0</a:t>
                      </a: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r>
                        <a:rPr lang="en-US" dirty="0">
                          <a:solidFill>
                            <a:schemeClr val="tx1"/>
                          </a:solidFill>
                        </a:rPr>
                        <a:t>Bal.</a:t>
                      </a:r>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840">
                <a:tc>
                  <a:txBody>
                    <a:bodyPr/>
                    <a:lstStyle/>
                    <a:p>
                      <a:endParaRPr lang="en-IN" dirty="0">
                        <a:solidFill>
                          <a:schemeClr val="tx1"/>
                        </a:solidFill>
                      </a:endParaRPr>
                    </a:p>
                  </a:txBody>
                  <a:tcPr>
                    <a:lnR w="12700" cmpd="sng">
                      <a:noFill/>
                    </a:lnR>
                    <a:lnT w="12700" cmpd="sng">
                      <a:noFill/>
                    </a:lnT>
                    <a:lnB w="12700" cmpd="sng">
                      <a:noFill/>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solidFill>
                      <a:srgbClr val="E3EDE4"/>
                    </a:solidFill>
                  </a:tcPr>
                </a:tc>
                <a:tc>
                  <a:txBody>
                    <a:bodyPr/>
                    <a:lstStyle/>
                    <a:p>
                      <a:endParaRPr lang="en-IN" dirty="0">
                        <a:solidFill>
                          <a:schemeClr val="tx1"/>
                        </a:solidFill>
                      </a:endParaRPr>
                    </a:p>
                  </a:txBody>
                  <a:tcPr>
                    <a:lnL w="12700" cmpd="sng">
                      <a:noFill/>
                    </a:lnL>
                    <a:lnT w="12700" cmpd="sng">
                      <a:noFill/>
                    </a:lnT>
                    <a:lnB w="12700" cmpd="sng">
                      <a:noFill/>
                    </a:lnB>
                    <a:solidFill>
                      <a:srgbClr val="E3EDE4"/>
                    </a:solidFill>
                  </a:tcPr>
                </a:tc>
                <a:extLst>
                  <a:ext uri="{0D108BD9-81ED-4DB2-BD59-A6C34878D82A}">
                    <a16:rowId xmlns:a16="http://schemas.microsoft.com/office/drawing/2014/main" val="10002"/>
                  </a:ext>
                </a:extLst>
              </a:tr>
              <a:tr h="370840">
                <a:tc>
                  <a:txBody>
                    <a:bodyPr/>
                    <a:lstStyle/>
                    <a:p>
                      <a:endParaRPr lang="en-IN" dirty="0">
                        <a:solidFill>
                          <a:schemeClr val="tx1"/>
                        </a:solidFill>
                      </a:endParaRPr>
                    </a:p>
                  </a:txBody>
                  <a:tcPr>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dirty="0">
                        <a:solidFill>
                          <a:schemeClr val="tx1"/>
                        </a:solidFill>
                      </a:endParaRPr>
                    </a:p>
                  </a:txBody>
                  <a:tcPr>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3"/>
                  </a:ext>
                </a:extLst>
              </a:tr>
              <a:tr h="370840">
                <a:tc>
                  <a:txBody>
                    <a:bodyPr/>
                    <a:lstStyle/>
                    <a:p>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4"/>
                  </a:ext>
                </a:extLst>
              </a:tr>
            </a:tbl>
          </a:graphicData>
        </a:graphic>
      </p:graphicFrame>
      <p:graphicFrame>
        <p:nvGraphicFramePr>
          <p:cNvPr id="12" name="Table 11"/>
          <p:cNvGraphicFramePr>
            <a:graphicFrameLocks noGrp="1"/>
          </p:cNvGraphicFramePr>
          <p:nvPr>
            <p:extLst>
              <p:ext uri="{D42A27DB-BD31-4B8C-83A1-F6EECF244321}">
                <p14:modId xmlns:p14="http://schemas.microsoft.com/office/powerpoint/2010/main" val="4097671803"/>
              </p:ext>
            </p:extLst>
          </p:nvPr>
        </p:nvGraphicFramePr>
        <p:xfrm>
          <a:off x="4485968" y="4601990"/>
          <a:ext cx="3962400" cy="185420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840">
                <a:tc gridSpan="4">
                  <a:txBody>
                    <a:bodyPr/>
                    <a:lstStyle/>
                    <a:p>
                      <a:pPr algn="ctr"/>
                      <a:r>
                        <a:rPr lang="en-IN" dirty="0">
                          <a:solidFill>
                            <a:schemeClr val="tx1"/>
                          </a:solidFill>
                        </a:rPr>
                        <a:t>Equipment</a:t>
                      </a:r>
                    </a:p>
                  </a:txBody>
                  <a:tcP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r>
                        <a:rPr lang="en-US" dirty="0">
                          <a:solidFill>
                            <a:schemeClr val="tx1"/>
                          </a:solidFill>
                        </a:rPr>
                        <a:t>Bal.</a:t>
                      </a:r>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dirty="0">
                          <a:solidFill>
                            <a:schemeClr val="tx1"/>
                          </a:solidFill>
                        </a:rPr>
                        <a:t>42,000</a:t>
                      </a: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840">
                <a:tc>
                  <a:txBody>
                    <a:bodyPr/>
                    <a:lstStyle/>
                    <a:p>
                      <a:endParaRPr lang="en-IN" dirty="0">
                        <a:solidFill>
                          <a:schemeClr val="tx1"/>
                        </a:solidFill>
                      </a:endParaRPr>
                    </a:p>
                  </a:txBody>
                  <a:tcPr>
                    <a:lnR w="12700" cmpd="sng">
                      <a:noFill/>
                    </a:lnR>
                    <a:lnT w="12700" cmpd="sng">
                      <a:noFill/>
                    </a:lnT>
                    <a:lnB w="12700" cmpd="sng">
                      <a:noFill/>
                    </a:lnB>
                    <a:solidFill>
                      <a:srgbClr val="E3EDE4"/>
                    </a:solidFill>
                  </a:tcPr>
                </a:tc>
                <a:tc>
                  <a:txBody>
                    <a:bodyPr/>
                    <a:lstStyle/>
                    <a:p>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solidFill>
                      <a:srgbClr val="E3EDE4"/>
                    </a:solidFill>
                  </a:tcPr>
                </a:tc>
                <a:tc>
                  <a:txBody>
                    <a:bodyPr/>
                    <a:lstStyle/>
                    <a:p>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solidFill>
                      <a:srgbClr val="E3EDE4"/>
                    </a:solidFill>
                  </a:tcPr>
                </a:tc>
                <a:tc>
                  <a:txBody>
                    <a:bodyPr/>
                    <a:lstStyle/>
                    <a:p>
                      <a:endParaRPr lang="en-IN" dirty="0">
                        <a:solidFill>
                          <a:schemeClr val="tx1"/>
                        </a:solidFill>
                      </a:endParaRPr>
                    </a:p>
                  </a:txBody>
                  <a:tcPr>
                    <a:lnL w="12700" cmpd="sng">
                      <a:noFill/>
                    </a:lnL>
                    <a:lnT w="12700" cmpd="sng">
                      <a:noFill/>
                    </a:lnT>
                    <a:lnB w="12700" cmpd="sng">
                      <a:noFill/>
                    </a:lnB>
                    <a:solidFill>
                      <a:srgbClr val="E3EDE4"/>
                    </a:solidFill>
                  </a:tcPr>
                </a:tc>
                <a:extLst>
                  <a:ext uri="{0D108BD9-81ED-4DB2-BD59-A6C34878D82A}">
                    <a16:rowId xmlns:a16="http://schemas.microsoft.com/office/drawing/2014/main" val="10002"/>
                  </a:ext>
                </a:extLst>
              </a:tr>
              <a:tr h="370840">
                <a:tc>
                  <a:txBody>
                    <a:bodyPr/>
                    <a:lstStyle/>
                    <a:p>
                      <a:endParaRPr lang="en-IN" dirty="0">
                        <a:solidFill>
                          <a:schemeClr val="tx1"/>
                        </a:solidFill>
                      </a:endParaRPr>
                    </a:p>
                  </a:txBody>
                  <a:tcPr>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dirty="0">
                        <a:solidFill>
                          <a:schemeClr val="tx1"/>
                        </a:solidFill>
                      </a:endParaRPr>
                    </a:p>
                  </a:txBody>
                  <a:tcPr>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3"/>
                  </a:ext>
                </a:extLst>
              </a:tr>
              <a:tr h="370840">
                <a:tc>
                  <a:txBody>
                    <a:bodyPr/>
                    <a:lstStyle/>
                    <a:p>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4"/>
                  </a:ext>
                </a:extLst>
              </a:tr>
            </a:tbl>
          </a:graphicData>
        </a:graphic>
      </p:graphicFrame>
      <p:graphicFrame>
        <p:nvGraphicFramePr>
          <p:cNvPr id="13" name="Table 12"/>
          <p:cNvGraphicFramePr>
            <a:graphicFrameLocks noGrp="1"/>
          </p:cNvGraphicFramePr>
          <p:nvPr>
            <p:extLst>
              <p:ext uri="{D42A27DB-BD31-4B8C-83A1-F6EECF244321}">
                <p14:modId xmlns:p14="http://schemas.microsoft.com/office/powerpoint/2010/main" val="3782049112"/>
              </p:ext>
            </p:extLst>
          </p:nvPr>
        </p:nvGraphicFramePr>
        <p:xfrm>
          <a:off x="8554787" y="2747790"/>
          <a:ext cx="3510118" cy="1854200"/>
        </p:xfrm>
        <a:graphic>
          <a:graphicData uri="http://schemas.openxmlformats.org/drawingml/2006/table">
            <a:tbl>
              <a:tblPr firstRow="1" bandRow="1">
                <a:tableStyleId>{5C22544A-7EE6-4342-B048-85BDC9FD1C3A}</a:tableStyleId>
              </a:tblPr>
              <a:tblGrid>
                <a:gridCol w="742525">
                  <a:extLst>
                    <a:ext uri="{9D8B030D-6E8A-4147-A177-3AD203B41FA5}">
                      <a16:colId xmlns:a16="http://schemas.microsoft.com/office/drawing/2014/main" val="20000"/>
                    </a:ext>
                  </a:extLst>
                </a:gridCol>
                <a:gridCol w="1012534">
                  <a:extLst>
                    <a:ext uri="{9D8B030D-6E8A-4147-A177-3AD203B41FA5}">
                      <a16:colId xmlns:a16="http://schemas.microsoft.com/office/drawing/2014/main" val="20001"/>
                    </a:ext>
                  </a:extLst>
                </a:gridCol>
                <a:gridCol w="1012534">
                  <a:extLst>
                    <a:ext uri="{9D8B030D-6E8A-4147-A177-3AD203B41FA5}">
                      <a16:colId xmlns:a16="http://schemas.microsoft.com/office/drawing/2014/main" val="20002"/>
                    </a:ext>
                  </a:extLst>
                </a:gridCol>
                <a:gridCol w="742525">
                  <a:extLst>
                    <a:ext uri="{9D8B030D-6E8A-4147-A177-3AD203B41FA5}">
                      <a16:colId xmlns:a16="http://schemas.microsoft.com/office/drawing/2014/main" val="20003"/>
                    </a:ext>
                  </a:extLst>
                </a:gridCol>
              </a:tblGrid>
              <a:tr h="370840">
                <a:tc gridSpan="4">
                  <a:txBody>
                    <a:bodyPr/>
                    <a:lstStyle/>
                    <a:p>
                      <a:pPr algn="ctr"/>
                      <a:r>
                        <a:rPr lang="en-IN" dirty="0">
                          <a:solidFill>
                            <a:schemeClr val="tx1"/>
                          </a:solidFill>
                        </a:rPr>
                        <a:t>Accumulated Depreciation—Equip</a:t>
                      </a:r>
                    </a:p>
                  </a:txBody>
                  <a:tcP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dirty="0">
                          <a:solidFill>
                            <a:schemeClr val="tx1"/>
                          </a:solidFill>
                        </a:rPr>
                        <a:t>6,500</a:t>
                      </a: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r>
                        <a:rPr lang="en-US" dirty="0">
                          <a:solidFill>
                            <a:schemeClr val="tx1"/>
                          </a:solidFill>
                        </a:rPr>
                        <a:t>Bal.</a:t>
                      </a:r>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840">
                <a:tc>
                  <a:txBody>
                    <a:bodyPr/>
                    <a:lstStyle/>
                    <a:p>
                      <a:endParaRPr lang="en-IN" dirty="0">
                        <a:solidFill>
                          <a:schemeClr val="tx1"/>
                        </a:solidFill>
                      </a:endParaRPr>
                    </a:p>
                  </a:txBody>
                  <a:tcPr>
                    <a:lnR w="12700" cmpd="sng">
                      <a:noFill/>
                    </a:lnR>
                    <a:lnT w="12700" cmpd="sng">
                      <a:noFill/>
                    </a:lnT>
                    <a:lnB w="12700" cmpd="sng">
                      <a:noFill/>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solidFill>
                      <a:srgbClr val="E3EDE4"/>
                    </a:solidFill>
                  </a:tcPr>
                </a:tc>
                <a:tc>
                  <a:txBody>
                    <a:bodyPr/>
                    <a:lstStyle/>
                    <a:p>
                      <a:endParaRPr lang="en-IN" dirty="0">
                        <a:solidFill>
                          <a:schemeClr val="tx1"/>
                        </a:solidFill>
                      </a:endParaRPr>
                    </a:p>
                  </a:txBody>
                  <a:tcPr>
                    <a:lnL w="12700" cmpd="sng">
                      <a:noFill/>
                    </a:lnL>
                    <a:lnT w="12700" cmpd="sng">
                      <a:noFill/>
                    </a:lnT>
                    <a:lnB w="12700" cmpd="sng">
                      <a:noFill/>
                    </a:lnB>
                    <a:solidFill>
                      <a:srgbClr val="E3EDE4"/>
                    </a:solidFill>
                  </a:tcPr>
                </a:tc>
                <a:extLst>
                  <a:ext uri="{0D108BD9-81ED-4DB2-BD59-A6C34878D82A}">
                    <a16:rowId xmlns:a16="http://schemas.microsoft.com/office/drawing/2014/main" val="10002"/>
                  </a:ext>
                </a:extLst>
              </a:tr>
              <a:tr h="370840">
                <a:tc>
                  <a:txBody>
                    <a:bodyPr/>
                    <a:lstStyle/>
                    <a:p>
                      <a:endParaRPr lang="en-IN" dirty="0">
                        <a:solidFill>
                          <a:schemeClr val="tx1"/>
                        </a:solidFill>
                      </a:endParaRPr>
                    </a:p>
                  </a:txBody>
                  <a:tcPr>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dirty="0">
                        <a:solidFill>
                          <a:schemeClr val="tx1"/>
                        </a:solidFill>
                      </a:endParaRPr>
                    </a:p>
                  </a:txBody>
                  <a:tcPr>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3"/>
                  </a:ext>
                </a:extLst>
              </a:tr>
              <a:tr h="370840">
                <a:tc>
                  <a:txBody>
                    <a:bodyPr/>
                    <a:lstStyle/>
                    <a:p>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5302902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nvGraphicFramePr>
        <p:xfrm>
          <a:off x="2133600" y="1597248"/>
          <a:ext cx="3962400" cy="185420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840">
                <a:tc gridSpan="4">
                  <a:txBody>
                    <a:bodyPr/>
                    <a:lstStyle/>
                    <a:p>
                      <a:pPr algn="ctr"/>
                      <a:r>
                        <a:rPr lang="en-IN" dirty="0">
                          <a:solidFill>
                            <a:schemeClr val="tx1"/>
                          </a:solidFill>
                        </a:rPr>
                        <a:t>Unearned Revenue</a:t>
                      </a:r>
                    </a:p>
                  </a:txBody>
                  <a:tcP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dirty="0">
                          <a:solidFill>
                            <a:schemeClr val="tx1"/>
                          </a:solidFill>
                        </a:rPr>
                        <a:t>12,000</a:t>
                      </a: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r>
                        <a:rPr lang="en-US" dirty="0">
                          <a:solidFill>
                            <a:schemeClr val="tx1"/>
                          </a:solidFill>
                        </a:rPr>
                        <a:t>Bal.</a:t>
                      </a:r>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840">
                <a:tc>
                  <a:txBody>
                    <a:bodyPr/>
                    <a:lstStyle/>
                    <a:p>
                      <a:endParaRPr lang="en-IN" dirty="0">
                        <a:solidFill>
                          <a:schemeClr val="tx1"/>
                        </a:solidFill>
                      </a:endParaRPr>
                    </a:p>
                  </a:txBody>
                  <a:tcPr>
                    <a:lnR w="12700" cmpd="sng">
                      <a:noFill/>
                    </a:lnR>
                    <a:lnT w="12700" cmpd="sng">
                      <a:noFill/>
                    </a:lnT>
                    <a:lnB w="12700" cmpd="sng">
                      <a:noFill/>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solidFill>
                      <a:srgbClr val="E3EDE4"/>
                    </a:solidFill>
                  </a:tcPr>
                </a:tc>
                <a:tc>
                  <a:txBody>
                    <a:bodyPr/>
                    <a:lstStyle/>
                    <a:p>
                      <a:endParaRPr lang="en-IN" dirty="0">
                        <a:solidFill>
                          <a:schemeClr val="tx1"/>
                        </a:solidFill>
                      </a:endParaRPr>
                    </a:p>
                  </a:txBody>
                  <a:tcPr>
                    <a:lnL w="12700" cmpd="sng">
                      <a:noFill/>
                    </a:lnL>
                    <a:lnT w="12700" cmpd="sng">
                      <a:noFill/>
                    </a:lnT>
                    <a:lnB w="12700" cmpd="sng">
                      <a:noFill/>
                    </a:lnB>
                    <a:solidFill>
                      <a:srgbClr val="E3EDE4"/>
                    </a:solidFill>
                  </a:tcPr>
                </a:tc>
                <a:extLst>
                  <a:ext uri="{0D108BD9-81ED-4DB2-BD59-A6C34878D82A}">
                    <a16:rowId xmlns:a16="http://schemas.microsoft.com/office/drawing/2014/main" val="10002"/>
                  </a:ext>
                </a:extLst>
              </a:tr>
              <a:tr h="370840">
                <a:tc>
                  <a:txBody>
                    <a:bodyPr/>
                    <a:lstStyle/>
                    <a:p>
                      <a:endParaRPr lang="en-IN" dirty="0">
                        <a:solidFill>
                          <a:schemeClr val="tx1"/>
                        </a:solidFill>
                      </a:endParaRPr>
                    </a:p>
                  </a:txBody>
                  <a:tcPr>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dirty="0">
                        <a:solidFill>
                          <a:schemeClr val="tx1"/>
                        </a:solidFill>
                      </a:endParaRPr>
                    </a:p>
                  </a:txBody>
                  <a:tcPr>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3"/>
                  </a:ext>
                </a:extLst>
              </a:tr>
              <a:tr h="370840">
                <a:tc>
                  <a:txBody>
                    <a:bodyPr/>
                    <a:lstStyle/>
                    <a:p>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4"/>
                  </a:ext>
                </a:extLst>
              </a:tr>
            </a:tbl>
          </a:graphicData>
        </a:graphic>
      </p:graphicFrame>
      <p:graphicFrame>
        <p:nvGraphicFramePr>
          <p:cNvPr id="8" name="Table 7"/>
          <p:cNvGraphicFramePr>
            <a:graphicFrameLocks noGrp="1"/>
          </p:cNvGraphicFramePr>
          <p:nvPr/>
        </p:nvGraphicFramePr>
        <p:xfrm>
          <a:off x="6400800" y="1597248"/>
          <a:ext cx="3962400" cy="185420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840">
                <a:tc gridSpan="4">
                  <a:txBody>
                    <a:bodyPr/>
                    <a:lstStyle/>
                    <a:p>
                      <a:pPr algn="ctr"/>
                      <a:r>
                        <a:rPr lang="en-IN" dirty="0">
                          <a:solidFill>
                            <a:schemeClr val="tx1"/>
                          </a:solidFill>
                        </a:rPr>
                        <a:t>Common Stock</a:t>
                      </a:r>
                    </a:p>
                  </a:txBody>
                  <a:tcP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dirty="0">
                          <a:solidFill>
                            <a:schemeClr val="tx1"/>
                          </a:solidFill>
                        </a:rPr>
                        <a:t>30,000</a:t>
                      </a: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r>
                        <a:rPr lang="en-US" dirty="0">
                          <a:solidFill>
                            <a:schemeClr val="tx1"/>
                          </a:solidFill>
                        </a:rPr>
                        <a:t>Bal.</a:t>
                      </a:r>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840">
                <a:tc>
                  <a:txBody>
                    <a:bodyPr/>
                    <a:lstStyle/>
                    <a:p>
                      <a:endParaRPr lang="en-IN" dirty="0">
                        <a:solidFill>
                          <a:schemeClr val="tx1"/>
                        </a:solidFill>
                      </a:endParaRPr>
                    </a:p>
                  </a:txBody>
                  <a:tcPr>
                    <a:lnR w="12700" cmpd="sng">
                      <a:noFill/>
                    </a:lnR>
                    <a:lnT w="12700" cmpd="sng">
                      <a:noFill/>
                    </a:lnT>
                    <a:lnB w="12700" cmpd="sng">
                      <a:noFill/>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solidFill>
                      <a:srgbClr val="E3EDE4"/>
                    </a:solidFill>
                  </a:tcPr>
                </a:tc>
                <a:tc>
                  <a:txBody>
                    <a:bodyPr/>
                    <a:lstStyle/>
                    <a:p>
                      <a:endParaRPr lang="en-IN" dirty="0">
                        <a:solidFill>
                          <a:schemeClr val="tx1"/>
                        </a:solidFill>
                      </a:endParaRPr>
                    </a:p>
                  </a:txBody>
                  <a:tcPr>
                    <a:lnL w="12700" cmpd="sng">
                      <a:noFill/>
                    </a:lnL>
                    <a:lnT w="12700" cmpd="sng">
                      <a:noFill/>
                    </a:lnT>
                    <a:lnB w="12700" cmpd="sng">
                      <a:noFill/>
                    </a:lnB>
                    <a:solidFill>
                      <a:srgbClr val="E3EDE4"/>
                    </a:solidFill>
                  </a:tcPr>
                </a:tc>
                <a:extLst>
                  <a:ext uri="{0D108BD9-81ED-4DB2-BD59-A6C34878D82A}">
                    <a16:rowId xmlns:a16="http://schemas.microsoft.com/office/drawing/2014/main" val="10002"/>
                  </a:ext>
                </a:extLst>
              </a:tr>
              <a:tr h="370840">
                <a:tc>
                  <a:txBody>
                    <a:bodyPr/>
                    <a:lstStyle/>
                    <a:p>
                      <a:endParaRPr lang="en-IN" dirty="0">
                        <a:solidFill>
                          <a:schemeClr val="tx1"/>
                        </a:solidFill>
                      </a:endParaRPr>
                    </a:p>
                  </a:txBody>
                  <a:tcPr>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dirty="0">
                        <a:solidFill>
                          <a:schemeClr val="tx1"/>
                        </a:solidFill>
                      </a:endParaRPr>
                    </a:p>
                  </a:txBody>
                  <a:tcPr>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3"/>
                  </a:ext>
                </a:extLst>
              </a:tr>
              <a:tr h="370840">
                <a:tc>
                  <a:txBody>
                    <a:bodyPr/>
                    <a:lstStyle/>
                    <a:p>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4"/>
                  </a:ext>
                </a:extLst>
              </a:tr>
            </a:tbl>
          </a:graphicData>
        </a:graphic>
      </p:graphicFrame>
      <p:graphicFrame>
        <p:nvGraphicFramePr>
          <p:cNvPr id="9" name="Table 8"/>
          <p:cNvGraphicFramePr>
            <a:graphicFrameLocks noGrp="1"/>
          </p:cNvGraphicFramePr>
          <p:nvPr/>
        </p:nvGraphicFramePr>
        <p:xfrm>
          <a:off x="2133600" y="3807048"/>
          <a:ext cx="3962400" cy="185420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840">
                <a:tc gridSpan="4">
                  <a:txBody>
                    <a:bodyPr/>
                    <a:lstStyle/>
                    <a:p>
                      <a:pPr algn="ctr"/>
                      <a:r>
                        <a:rPr lang="en-IN" dirty="0">
                          <a:solidFill>
                            <a:schemeClr val="tx1"/>
                          </a:solidFill>
                        </a:rPr>
                        <a:t>Retained Earnings</a:t>
                      </a:r>
                    </a:p>
                  </a:txBody>
                  <a:tcP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dirty="0">
                          <a:solidFill>
                            <a:schemeClr val="tx1"/>
                          </a:solidFill>
                        </a:rPr>
                        <a:t>10,000</a:t>
                      </a: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u="none" dirty="0">
                          <a:solidFill>
                            <a:schemeClr val="tx1"/>
                          </a:solidFill>
                        </a:rPr>
                        <a:t>Bal.</a:t>
                      </a:r>
                      <a:endParaRPr lang="en-IN" u="none" dirty="0">
                        <a:solidFill>
                          <a:schemeClr val="tx1"/>
                        </a:solidFill>
                      </a:endParaRPr>
                    </a:p>
                  </a:txBody>
                  <a:tcPr>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840">
                <a:tc>
                  <a:txBody>
                    <a:bodyPr/>
                    <a:lstStyle/>
                    <a:p>
                      <a:endParaRPr lang="en-IN" dirty="0">
                        <a:solidFill>
                          <a:schemeClr val="tx1"/>
                        </a:solidFill>
                      </a:endParaRPr>
                    </a:p>
                  </a:txBody>
                  <a:tcPr>
                    <a:lnR w="12700" cmpd="sng">
                      <a:noFill/>
                    </a:lnR>
                    <a:lnT w="12700" cmpd="sng">
                      <a:noFill/>
                    </a:lnT>
                    <a:lnB w="12700" cmpd="sng">
                      <a:noFill/>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solidFill>
                      <a:srgbClr val="E3EDE4"/>
                    </a:solidFill>
                  </a:tcPr>
                </a:tc>
                <a:tc>
                  <a:txBody>
                    <a:bodyPr/>
                    <a:lstStyle/>
                    <a:p>
                      <a:endParaRPr lang="en-IN" dirty="0">
                        <a:solidFill>
                          <a:schemeClr val="tx1"/>
                        </a:solidFill>
                      </a:endParaRPr>
                    </a:p>
                  </a:txBody>
                  <a:tcPr>
                    <a:lnL w="12700" cmpd="sng">
                      <a:noFill/>
                    </a:lnL>
                    <a:lnT w="12700" cmpd="sng">
                      <a:noFill/>
                    </a:lnT>
                    <a:lnB w="12700" cmpd="sng">
                      <a:noFill/>
                    </a:lnB>
                    <a:solidFill>
                      <a:srgbClr val="E3EDE4"/>
                    </a:solidFill>
                  </a:tcPr>
                </a:tc>
                <a:extLst>
                  <a:ext uri="{0D108BD9-81ED-4DB2-BD59-A6C34878D82A}">
                    <a16:rowId xmlns:a16="http://schemas.microsoft.com/office/drawing/2014/main" val="10002"/>
                  </a:ext>
                </a:extLst>
              </a:tr>
              <a:tr h="370840">
                <a:tc>
                  <a:txBody>
                    <a:bodyPr/>
                    <a:lstStyle/>
                    <a:p>
                      <a:endParaRPr lang="en-IN" dirty="0">
                        <a:solidFill>
                          <a:schemeClr val="tx1"/>
                        </a:solidFill>
                      </a:endParaRPr>
                    </a:p>
                  </a:txBody>
                  <a:tcPr>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dirty="0">
                        <a:solidFill>
                          <a:schemeClr val="tx1"/>
                        </a:solidFill>
                      </a:endParaRPr>
                    </a:p>
                  </a:txBody>
                  <a:tcPr>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3"/>
                  </a:ext>
                </a:extLst>
              </a:tr>
              <a:tr h="370840">
                <a:tc>
                  <a:txBody>
                    <a:bodyPr/>
                    <a:lstStyle/>
                    <a:p>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4"/>
                  </a:ext>
                </a:extLst>
              </a:tr>
            </a:tbl>
          </a:graphicData>
        </a:graphic>
      </p:graphicFrame>
      <p:graphicFrame>
        <p:nvGraphicFramePr>
          <p:cNvPr id="10" name="Table 9"/>
          <p:cNvGraphicFramePr>
            <a:graphicFrameLocks noGrp="1"/>
          </p:cNvGraphicFramePr>
          <p:nvPr/>
        </p:nvGraphicFramePr>
        <p:xfrm>
          <a:off x="6400800" y="3807048"/>
          <a:ext cx="3962400" cy="185420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840">
                <a:tc gridSpan="4">
                  <a:txBody>
                    <a:bodyPr/>
                    <a:lstStyle/>
                    <a:p>
                      <a:pPr algn="ctr"/>
                      <a:r>
                        <a:rPr lang="en-IN" dirty="0">
                          <a:solidFill>
                            <a:schemeClr val="tx1"/>
                          </a:solidFill>
                        </a:rPr>
                        <a:t>Dividends</a:t>
                      </a:r>
                    </a:p>
                  </a:txBody>
                  <a:tcP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r>
                        <a:rPr lang="en-US" u="none" dirty="0">
                          <a:solidFill>
                            <a:schemeClr val="tx1"/>
                          </a:solidFill>
                        </a:rPr>
                        <a:t>Bal.</a:t>
                      </a:r>
                      <a:endParaRPr lang="en-IN" u="none" dirty="0">
                        <a:solidFill>
                          <a:schemeClr val="tx1"/>
                        </a:solidFill>
                      </a:endParaRPr>
                    </a:p>
                  </a:txBody>
                  <a:tcPr>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rgbClr val="E3EDE4"/>
                    </a:solidFill>
                  </a:tcPr>
                </a:tc>
                <a:tc>
                  <a:txBody>
                    <a:bodyPr/>
                    <a:lstStyle/>
                    <a:p>
                      <a:pPr algn="r"/>
                      <a:r>
                        <a:rPr lang="en-US" u="none" dirty="0">
                          <a:solidFill>
                            <a:schemeClr val="tx1"/>
                          </a:solidFill>
                        </a:rPr>
                        <a:t>7,100</a:t>
                      </a:r>
                      <a:endParaRPr lang="en-IN" u="none"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rgbClr val="E3EDE4"/>
                    </a:solidFill>
                  </a:tcPr>
                </a:tc>
                <a:tc>
                  <a:txBody>
                    <a:bodyPr/>
                    <a:lstStyle/>
                    <a:p>
                      <a:pPr algn="r"/>
                      <a:endParaRPr lang="en-IN" u="none"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rgbClr val="E3EDE4"/>
                    </a:solidFill>
                  </a:tcPr>
                </a:tc>
                <a:tc>
                  <a:txBody>
                    <a:bodyPr/>
                    <a:lstStyle/>
                    <a:p>
                      <a:endParaRPr lang="en-IN" u="none" dirty="0">
                        <a:solidFill>
                          <a:schemeClr val="tx1"/>
                        </a:solidFill>
                      </a:endParaRPr>
                    </a:p>
                  </a:txBody>
                  <a:tcPr>
                    <a:lnL w="12700" cmpd="sng">
                      <a:noFill/>
                    </a:lnL>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rgbClr val="E3EDE4"/>
                    </a:solidFill>
                  </a:tcPr>
                </a:tc>
                <a:extLst>
                  <a:ext uri="{0D108BD9-81ED-4DB2-BD59-A6C34878D82A}">
                    <a16:rowId xmlns:a16="http://schemas.microsoft.com/office/drawing/2014/main" val="10001"/>
                  </a:ext>
                </a:extLst>
              </a:tr>
              <a:tr h="370840">
                <a:tc>
                  <a:txBody>
                    <a:bodyPr/>
                    <a:lstStyle/>
                    <a:p>
                      <a:endParaRPr lang="en-IN" dirty="0">
                        <a:solidFill>
                          <a:schemeClr val="tx1"/>
                        </a:solidFill>
                      </a:endParaRPr>
                    </a:p>
                  </a:txBody>
                  <a:tcPr>
                    <a:lnR w="12700" cmpd="sng">
                      <a:noFill/>
                    </a:lnR>
                    <a:lnT w="12700" cap="flat" cmpd="sng" algn="ctr">
                      <a:noFill/>
                      <a:prstDash val="solid"/>
                      <a:round/>
                      <a:headEnd type="none" w="med" len="med"/>
                      <a:tailEnd type="none" w="med" len="med"/>
                    </a:lnT>
                    <a:lnB w="12700" cmpd="sng">
                      <a:noFill/>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solidFill>
                      <a:srgbClr val="E3EDE4"/>
                    </a:solidFill>
                  </a:tcPr>
                </a:tc>
                <a:tc>
                  <a:txBody>
                    <a:bodyPr/>
                    <a:lstStyle/>
                    <a:p>
                      <a:endParaRPr lang="en-IN" dirty="0">
                        <a:solidFill>
                          <a:schemeClr val="tx1"/>
                        </a:solidFill>
                      </a:endParaRPr>
                    </a:p>
                  </a:txBody>
                  <a:tcPr>
                    <a:lnL w="12700" cmpd="sng">
                      <a:noFill/>
                    </a:lnL>
                    <a:lnT w="12700" cap="flat" cmpd="sng" algn="ctr">
                      <a:no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2"/>
                  </a:ext>
                </a:extLst>
              </a:tr>
              <a:tr h="370840">
                <a:tc>
                  <a:txBody>
                    <a:bodyPr/>
                    <a:lstStyle/>
                    <a:p>
                      <a:endParaRPr lang="en-IN" dirty="0">
                        <a:solidFill>
                          <a:schemeClr val="tx1"/>
                        </a:solidFill>
                      </a:endParaRPr>
                    </a:p>
                  </a:txBody>
                  <a:tcPr>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dirty="0">
                        <a:solidFill>
                          <a:schemeClr val="tx1"/>
                        </a:solidFill>
                      </a:endParaRPr>
                    </a:p>
                  </a:txBody>
                  <a:tcPr>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3"/>
                  </a:ext>
                </a:extLst>
              </a:tr>
              <a:tr h="370840">
                <a:tc>
                  <a:txBody>
                    <a:bodyPr/>
                    <a:lstStyle/>
                    <a:p>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4"/>
                  </a:ext>
                </a:extLst>
              </a:tr>
            </a:tbl>
          </a:graphicData>
        </a:graphic>
      </p:graphicFrame>
      <p:sp>
        <p:nvSpPr>
          <p:cNvPr id="11" name="Title 1"/>
          <p:cNvSpPr txBox="1">
            <a:spLocks/>
          </p:cNvSpPr>
          <p:nvPr/>
        </p:nvSpPr>
        <p:spPr bwMode="auto">
          <a:xfrm>
            <a:off x="1981200" y="1"/>
            <a:ext cx="8229600" cy="63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2800" b="1" kern="1200" baseline="0">
                <a:solidFill>
                  <a:schemeClr val="tx1"/>
                </a:solidFill>
                <a:latin typeface="+mj-lt"/>
                <a:ea typeface="+mj-ea"/>
                <a:cs typeface="+mj-cs"/>
              </a:defRPr>
            </a:lvl1pPr>
            <a:lvl2pPr algn="ctr" rtl="0" eaLnBrk="0" fontAlgn="base" hangingPunct="0">
              <a:spcBef>
                <a:spcPct val="0"/>
              </a:spcBef>
              <a:spcAft>
                <a:spcPct val="0"/>
              </a:spcAft>
              <a:defRPr sz="4000">
                <a:solidFill>
                  <a:schemeClr val="tx1"/>
                </a:solidFill>
                <a:latin typeface="Arial" charset="0"/>
              </a:defRPr>
            </a:lvl2pPr>
            <a:lvl3pPr algn="ctr" rtl="0" eaLnBrk="0" fontAlgn="base" hangingPunct="0">
              <a:spcBef>
                <a:spcPct val="0"/>
              </a:spcBef>
              <a:spcAft>
                <a:spcPct val="0"/>
              </a:spcAft>
              <a:defRPr sz="4000">
                <a:solidFill>
                  <a:schemeClr val="tx1"/>
                </a:solidFill>
                <a:latin typeface="Arial" charset="0"/>
              </a:defRPr>
            </a:lvl3pPr>
            <a:lvl4pPr algn="ctr" rtl="0" eaLnBrk="0" fontAlgn="base" hangingPunct="0">
              <a:spcBef>
                <a:spcPct val="0"/>
              </a:spcBef>
              <a:spcAft>
                <a:spcPct val="0"/>
              </a:spcAft>
              <a:defRPr sz="4000">
                <a:solidFill>
                  <a:schemeClr val="tx1"/>
                </a:solidFill>
                <a:latin typeface="Arial" charset="0"/>
              </a:defRPr>
            </a:lvl4pPr>
            <a:lvl5pPr algn="ctr" rtl="0" eaLnBrk="0" fontAlgn="base" hangingPunct="0">
              <a:spcBef>
                <a:spcPct val="0"/>
              </a:spcBef>
              <a:spcAft>
                <a:spcPct val="0"/>
              </a:spcAft>
              <a:defRPr sz="4000">
                <a:solidFill>
                  <a:schemeClr val="tx1"/>
                </a:solidFill>
                <a:latin typeface="Arial" charset="0"/>
              </a:defRPr>
            </a:lvl5pPr>
            <a:lvl6pPr marL="457200" algn="ctr" rtl="0" fontAlgn="base">
              <a:spcBef>
                <a:spcPct val="0"/>
              </a:spcBef>
              <a:spcAft>
                <a:spcPct val="0"/>
              </a:spcAft>
              <a:defRPr sz="4000">
                <a:solidFill>
                  <a:schemeClr val="tx1"/>
                </a:solidFill>
                <a:latin typeface="Arial" charset="0"/>
              </a:defRPr>
            </a:lvl6pPr>
            <a:lvl7pPr marL="914400" algn="ctr" rtl="0" fontAlgn="base">
              <a:spcBef>
                <a:spcPct val="0"/>
              </a:spcBef>
              <a:spcAft>
                <a:spcPct val="0"/>
              </a:spcAft>
              <a:defRPr sz="4000">
                <a:solidFill>
                  <a:schemeClr val="tx1"/>
                </a:solidFill>
                <a:latin typeface="Arial" charset="0"/>
              </a:defRPr>
            </a:lvl7pPr>
            <a:lvl8pPr marL="1371600" algn="ctr" rtl="0" fontAlgn="base">
              <a:spcBef>
                <a:spcPct val="0"/>
              </a:spcBef>
              <a:spcAft>
                <a:spcPct val="0"/>
              </a:spcAft>
              <a:defRPr sz="4000">
                <a:solidFill>
                  <a:schemeClr val="tx1"/>
                </a:solidFill>
                <a:latin typeface="Arial" charset="0"/>
              </a:defRPr>
            </a:lvl8pPr>
            <a:lvl9pPr marL="1828800" algn="ctr" rtl="0" fontAlgn="base">
              <a:spcBef>
                <a:spcPct val="0"/>
              </a:spcBef>
              <a:spcAft>
                <a:spcPct val="0"/>
              </a:spcAft>
              <a:defRPr sz="4000">
                <a:solidFill>
                  <a:schemeClr val="tx1"/>
                </a:solidFill>
                <a:latin typeface="Arial" charset="0"/>
              </a:defRPr>
            </a:lvl9pPr>
          </a:lstStyle>
          <a:p>
            <a:pPr eaLnBrk="1" hangingPunct="1"/>
            <a:r>
              <a:rPr lang="en-US" dirty="0"/>
              <a:t>Demonstration of P4-32A-Req. 1 </a:t>
            </a:r>
          </a:p>
        </p:txBody>
      </p:sp>
      <p:pic>
        <p:nvPicPr>
          <p:cNvPr id="2" name="Graphic 21">
            <a:extLst>
              <a:ext uri="{FF2B5EF4-FFF2-40B4-BE49-F238E27FC236}">
                <a16:creationId xmlns:a16="http://schemas.microsoft.com/office/drawing/2014/main" id="{B583C5F7-639A-0532-EE62-9DC4D53F890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810568" y="125909"/>
            <a:ext cx="1254337" cy="585689"/>
          </a:xfrm>
          <a:prstGeom prst="rect">
            <a:avLst/>
          </a:prstGeom>
        </p:spPr>
      </p:pic>
    </p:spTree>
    <p:extLst>
      <p:ext uri="{BB962C8B-B14F-4D97-AF65-F5344CB8AC3E}">
        <p14:creationId xmlns:p14="http://schemas.microsoft.com/office/powerpoint/2010/main" val="2237831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4270939121"/>
              </p:ext>
            </p:extLst>
          </p:nvPr>
        </p:nvGraphicFramePr>
        <p:xfrm>
          <a:off x="2310581" y="752153"/>
          <a:ext cx="3962400" cy="185420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840">
                <a:tc gridSpan="4">
                  <a:txBody>
                    <a:bodyPr/>
                    <a:lstStyle/>
                    <a:p>
                      <a:pPr algn="ctr"/>
                      <a:r>
                        <a:rPr lang="en-IN" dirty="0">
                          <a:solidFill>
                            <a:schemeClr val="tx1"/>
                          </a:solidFill>
                        </a:rPr>
                        <a:t>Income Summary</a:t>
                      </a:r>
                    </a:p>
                  </a:txBody>
                  <a:tcP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840">
                <a:tc>
                  <a:txBody>
                    <a:bodyPr/>
                    <a:lstStyle/>
                    <a:p>
                      <a:endParaRPr lang="en-IN" dirty="0">
                        <a:solidFill>
                          <a:schemeClr val="tx1"/>
                        </a:solidFill>
                      </a:endParaRPr>
                    </a:p>
                  </a:txBody>
                  <a:tcPr>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solidFill>
                          <a:schemeClr val="tx1"/>
                        </a:solidFill>
                      </a:endParaRPr>
                    </a:p>
                  </a:txBody>
                  <a:tcPr>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2"/>
                  </a:ext>
                </a:extLst>
              </a:tr>
              <a:tr h="370840">
                <a:tc>
                  <a:txBody>
                    <a:bodyPr/>
                    <a:lstStyle/>
                    <a:p>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3"/>
                  </a:ext>
                </a:extLst>
              </a:tr>
              <a:tr h="370840">
                <a:tc>
                  <a:txBody>
                    <a:bodyPr/>
                    <a:lstStyle/>
                    <a:p>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4"/>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3717424008"/>
              </p:ext>
            </p:extLst>
          </p:nvPr>
        </p:nvGraphicFramePr>
        <p:xfrm>
          <a:off x="6408174" y="752153"/>
          <a:ext cx="3962400" cy="185420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840">
                <a:tc gridSpan="4">
                  <a:txBody>
                    <a:bodyPr/>
                    <a:lstStyle/>
                    <a:p>
                      <a:pPr algn="ctr"/>
                      <a:r>
                        <a:rPr lang="en-US" sz="1800" b="1" kern="1200" dirty="0">
                          <a:solidFill>
                            <a:schemeClr val="tx1"/>
                          </a:solidFill>
                          <a:effectLst/>
                          <a:latin typeface="+mn-lt"/>
                          <a:ea typeface="+mn-ea"/>
                          <a:cs typeface="+mn-cs"/>
                        </a:rPr>
                        <a:t>Service Revenue</a:t>
                      </a:r>
                      <a:endParaRPr lang="en-IN" b="1" dirty="0">
                        <a:solidFill>
                          <a:schemeClr val="tx1"/>
                        </a:solidFill>
                      </a:endParaRPr>
                    </a:p>
                  </a:txBody>
                  <a:tcP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dirty="0">
                          <a:solidFill>
                            <a:schemeClr val="tx1"/>
                          </a:solidFill>
                        </a:rPr>
                        <a:t>27,100</a:t>
                      </a: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rPr>
                        <a:t>Bal.</a:t>
                      </a:r>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solidFill>
                          <a:schemeClr val="tx1"/>
                        </a:solidFill>
                      </a:endParaRPr>
                    </a:p>
                  </a:txBody>
                  <a:tcPr>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dirty="0">
                        <a:solidFill>
                          <a:schemeClr val="tx1"/>
                        </a:solidFill>
                      </a:endParaRPr>
                    </a:p>
                  </a:txBody>
                  <a:tcPr>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2"/>
                  </a:ext>
                </a:extLst>
              </a:tr>
              <a:tr h="370840">
                <a:tc>
                  <a:txBody>
                    <a:bodyPr/>
                    <a:lstStyle/>
                    <a:p>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3"/>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4"/>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905442363"/>
              </p:ext>
            </p:extLst>
          </p:nvPr>
        </p:nvGraphicFramePr>
        <p:xfrm>
          <a:off x="2310581" y="2718742"/>
          <a:ext cx="3962400" cy="185420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840">
                <a:tc gridSpan="4">
                  <a:txBody>
                    <a:bodyPr/>
                    <a:lstStyle/>
                    <a:p>
                      <a:pPr algn="ctr"/>
                      <a:r>
                        <a:rPr lang="en-IN" dirty="0">
                          <a:solidFill>
                            <a:schemeClr val="tx1"/>
                          </a:solidFill>
                        </a:rPr>
                        <a:t>Salaries Expense</a:t>
                      </a:r>
                    </a:p>
                  </a:txBody>
                  <a:tcP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r>
                        <a:rPr lang="en-US" dirty="0">
                          <a:solidFill>
                            <a:schemeClr val="tx1"/>
                          </a:solidFill>
                        </a:rPr>
                        <a:t>Bal.</a:t>
                      </a:r>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dirty="0">
                          <a:solidFill>
                            <a:schemeClr val="tx1"/>
                          </a:solidFill>
                        </a:rPr>
                        <a:t>5,500</a:t>
                      </a: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solidFill>
                          <a:schemeClr val="tx1"/>
                        </a:solidFill>
                      </a:endParaRPr>
                    </a:p>
                  </a:txBody>
                  <a:tcPr>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dirty="0">
                        <a:solidFill>
                          <a:schemeClr val="tx1"/>
                        </a:solidFill>
                      </a:endParaRPr>
                    </a:p>
                  </a:txBody>
                  <a:tcPr>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2"/>
                  </a:ext>
                </a:extLst>
              </a:tr>
              <a:tr h="370840">
                <a:tc>
                  <a:txBody>
                    <a:bodyPr/>
                    <a:lstStyle/>
                    <a:p>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3"/>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4"/>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1161717228"/>
              </p:ext>
            </p:extLst>
          </p:nvPr>
        </p:nvGraphicFramePr>
        <p:xfrm>
          <a:off x="6408174" y="2718742"/>
          <a:ext cx="3962400" cy="185420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840">
                <a:tc gridSpan="4">
                  <a:txBody>
                    <a:bodyPr/>
                    <a:lstStyle/>
                    <a:p>
                      <a:pPr algn="ctr"/>
                      <a:r>
                        <a:rPr lang="en-IN" dirty="0">
                          <a:solidFill>
                            <a:schemeClr val="tx1"/>
                          </a:solidFill>
                        </a:rPr>
                        <a:t>Rent Expense</a:t>
                      </a:r>
                    </a:p>
                  </a:txBody>
                  <a:tcP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r>
                        <a:rPr lang="en-US" dirty="0">
                          <a:solidFill>
                            <a:schemeClr val="tx1"/>
                          </a:solidFill>
                        </a:rPr>
                        <a:t>Bal.</a:t>
                      </a:r>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dirty="0">
                          <a:solidFill>
                            <a:schemeClr val="tx1"/>
                          </a:solidFill>
                        </a:rPr>
                        <a:t>0</a:t>
                      </a: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solidFill>
                          <a:schemeClr val="tx1"/>
                        </a:solidFill>
                      </a:endParaRPr>
                    </a:p>
                  </a:txBody>
                  <a:tcPr>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dirty="0">
                        <a:solidFill>
                          <a:schemeClr val="tx1"/>
                        </a:solidFill>
                      </a:endParaRPr>
                    </a:p>
                  </a:txBody>
                  <a:tcPr>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2"/>
                  </a:ext>
                </a:extLst>
              </a:tr>
              <a:tr h="370840">
                <a:tc>
                  <a:txBody>
                    <a:bodyPr/>
                    <a:lstStyle/>
                    <a:p>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3"/>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4"/>
                  </a:ext>
                </a:extLst>
              </a:tr>
            </a:tbl>
          </a:graphicData>
        </a:graphic>
      </p:graphicFrame>
      <p:sp>
        <p:nvSpPr>
          <p:cNvPr id="11" name="Title 1"/>
          <p:cNvSpPr txBox="1">
            <a:spLocks/>
          </p:cNvSpPr>
          <p:nvPr/>
        </p:nvSpPr>
        <p:spPr bwMode="auto">
          <a:xfrm>
            <a:off x="1981200" y="1"/>
            <a:ext cx="8229600" cy="63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2800" b="1" kern="1200" baseline="0">
                <a:solidFill>
                  <a:schemeClr val="tx1"/>
                </a:solidFill>
                <a:latin typeface="+mj-lt"/>
                <a:ea typeface="+mj-ea"/>
                <a:cs typeface="+mj-cs"/>
              </a:defRPr>
            </a:lvl1pPr>
            <a:lvl2pPr algn="ctr" rtl="0" eaLnBrk="0" fontAlgn="base" hangingPunct="0">
              <a:spcBef>
                <a:spcPct val="0"/>
              </a:spcBef>
              <a:spcAft>
                <a:spcPct val="0"/>
              </a:spcAft>
              <a:defRPr sz="4000">
                <a:solidFill>
                  <a:schemeClr val="tx1"/>
                </a:solidFill>
                <a:latin typeface="Arial" charset="0"/>
              </a:defRPr>
            </a:lvl2pPr>
            <a:lvl3pPr algn="ctr" rtl="0" eaLnBrk="0" fontAlgn="base" hangingPunct="0">
              <a:spcBef>
                <a:spcPct val="0"/>
              </a:spcBef>
              <a:spcAft>
                <a:spcPct val="0"/>
              </a:spcAft>
              <a:defRPr sz="4000">
                <a:solidFill>
                  <a:schemeClr val="tx1"/>
                </a:solidFill>
                <a:latin typeface="Arial" charset="0"/>
              </a:defRPr>
            </a:lvl3pPr>
            <a:lvl4pPr algn="ctr" rtl="0" eaLnBrk="0" fontAlgn="base" hangingPunct="0">
              <a:spcBef>
                <a:spcPct val="0"/>
              </a:spcBef>
              <a:spcAft>
                <a:spcPct val="0"/>
              </a:spcAft>
              <a:defRPr sz="4000">
                <a:solidFill>
                  <a:schemeClr val="tx1"/>
                </a:solidFill>
                <a:latin typeface="Arial" charset="0"/>
              </a:defRPr>
            </a:lvl4pPr>
            <a:lvl5pPr algn="ctr" rtl="0" eaLnBrk="0" fontAlgn="base" hangingPunct="0">
              <a:spcBef>
                <a:spcPct val="0"/>
              </a:spcBef>
              <a:spcAft>
                <a:spcPct val="0"/>
              </a:spcAft>
              <a:defRPr sz="4000">
                <a:solidFill>
                  <a:schemeClr val="tx1"/>
                </a:solidFill>
                <a:latin typeface="Arial" charset="0"/>
              </a:defRPr>
            </a:lvl5pPr>
            <a:lvl6pPr marL="457200" algn="ctr" rtl="0" fontAlgn="base">
              <a:spcBef>
                <a:spcPct val="0"/>
              </a:spcBef>
              <a:spcAft>
                <a:spcPct val="0"/>
              </a:spcAft>
              <a:defRPr sz="4000">
                <a:solidFill>
                  <a:schemeClr val="tx1"/>
                </a:solidFill>
                <a:latin typeface="Arial" charset="0"/>
              </a:defRPr>
            </a:lvl6pPr>
            <a:lvl7pPr marL="914400" algn="ctr" rtl="0" fontAlgn="base">
              <a:spcBef>
                <a:spcPct val="0"/>
              </a:spcBef>
              <a:spcAft>
                <a:spcPct val="0"/>
              </a:spcAft>
              <a:defRPr sz="4000">
                <a:solidFill>
                  <a:schemeClr val="tx1"/>
                </a:solidFill>
                <a:latin typeface="Arial" charset="0"/>
              </a:defRPr>
            </a:lvl7pPr>
            <a:lvl8pPr marL="1371600" algn="ctr" rtl="0" fontAlgn="base">
              <a:spcBef>
                <a:spcPct val="0"/>
              </a:spcBef>
              <a:spcAft>
                <a:spcPct val="0"/>
              </a:spcAft>
              <a:defRPr sz="4000">
                <a:solidFill>
                  <a:schemeClr val="tx1"/>
                </a:solidFill>
                <a:latin typeface="Arial" charset="0"/>
              </a:defRPr>
            </a:lvl8pPr>
            <a:lvl9pPr marL="1828800" algn="ctr" rtl="0" fontAlgn="base">
              <a:spcBef>
                <a:spcPct val="0"/>
              </a:spcBef>
              <a:spcAft>
                <a:spcPct val="0"/>
              </a:spcAft>
              <a:defRPr sz="4000">
                <a:solidFill>
                  <a:schemeClr val="tx1"/>
                </a:solidFill>
                <a:latin typeface="Arial" charset="0"/>
              </a:defRPr>
            </a:lvl9pPr>
          </a:lstStyle>
          <a:p>
            <a:pPr eaLnBrk="1" hangingPunct="1"/>
            <a:r>
              <a:rPr lang="en-US" dirty="0"/>
              <a:t>Demonstration of P4-32A-Req. 1 </a:t>
            </a:r>
          </a:p>
        </p:txBody>
      </p:sp>
      <p:pic>
        <p:nvPicPr>
          <p:cNvPr id="2" name="Graphic 21">
            <a:extLst>
              <a:ext uri="{FF2B5EF4-FFF2-40B4-BE49-F238E27FC236}">
                <a16:creationId xmlns:a16="http://schemas.microsoft.com/office/drawing/2014/main" id="{1F89BB5C-0301-08AA-B199-0AE9DC2BBF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810568" y="125909"/>
            <a:ext cx="1254337" cy="585689"/>
          </a:xfrm>
          <a:prstGeom prst="rect">
            <a:avLst/>
          </a:prstGeom>
        </p:spPr>
      </p:pic>
      <p:graphicFrame>
        <p:nvGraphicFramePr>
          <p:cNvPr id="6" name="Table 5"/>
          <p:cNvGraphicFramePr>
            <a:graphicFrameLocks noGrp="1"/>
          </p:cNvGraphicFramePr>
          <p:nvPr>
            <p:extLst>
              <p:ext uri="{D42A27DB-BD31-4B8C-83A1-F6EECF244321}">
                <p14:modId xmlns:p14="http://schemas.microsoft.com/office/powerpoint/2010/main" val="597717038"/>
              </p:ext>
            </p:extLst>
          </p:nvPr>
        </p:nvGraphicFramePr>
        <p:xfrm>
          <a:off x="2310581" y="4685331"/>
          <a:ext cx="3962400" cy="185420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840">
                <a:tc gridSpan="4">
                  <a:txBody>
                    <a:bodyPr/>
                    <a:lstStyle/>
                    <a:p>
                      <a:pPr algn="ctr"/>
                      <a:r>
                        <a:rPr lang="en-IN" dirty="0">
                          <a:solidFill>
                            <a:schemeClr val="tx1"/>
                          </a:solidFill>
                        </a:rPr>
                        <a:t>Depreciation Expense—Equip</a:t>
                      </a:r>
                    </a:p>
                  </a:txBody>
                  <a:tcP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r>
                        <a:rPr lang="en-US" dirty="0">
                          <a:solidFill>
                            <a:schemeClr val="tx1"/>
                          </a:solidFill>
                        </a:rPr>
                        <a:t>Bal.</a:t>
                      </a:r>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dirty="0">
                          <a:solidFill>
                            <a:schemeClr val="tx1"/>
                          </a:solidFill>
                        </a:rPr>
                        <a:t>0</a:t>
                      </a: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840">
                <a:tc>
                  <a:txBody>
                    <a:bodyPr/>
                    <a:lstStyle/>
                    <a:p>
                      <a:endParaRPr lang="en-IN" dirty="0">
                        <a:solidFill>
                          <a:schemeClr val="tx1"/>
                        </a:solidFill>
                      </a:endParaRPr>
                    </a:p>
                  </a:txBody>
                  <a:tcPr>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solidFill>
                          <a:schemeClr val="tx1"/>
                        </a:solidFill>
                      </a:endParaRPr>
                    </a:p>
                  </a:txBody>
                  <a:tcPr>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2"/>
                  </a:ext>
                </a:extLst>
              </a:tr>
              <a:tr h="370840">
                <a:tc>
                  <a:txBody>
                    <a:bodyPr/>
                    <a:lstStyle/>
                    <a:p>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3"/>
                  </a:ext>
                </a:extLst>
              </a:tr>
              <a:tr h="370840">
                <a:tc>
                  <a:txBody>
                    <a:bodyPr/>
                    <a:lstStyle/>
                    <a:p>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4"/>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1924249387"/>
              </p:ext>
            </p:extLst>
          </p:nvPr>
        </p:nvGraphicFramePr>
        <p:xfrm>
          <a:off x="6408174" y="4685331"/>
          <a:ext cx="3962400" cy="185420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840">
                <a:tc gridSpan="4">
                  <a:txBody>
                    <a:bodyPr/>
                    <a:lstStyle/>
                    <a:p>
                      <a:pPr algn="ctr"/>
                      <a:r>
                        <a:rPr lang="en-IN" dirty="0">
                          <a:solidFill>
                            <a:schemeClr val="tx1"/>
                          </a:solidFill>
                        </a:rPr>
                        <a:t>Supplies Expense</a:t>
                      </a:r>
                    </a:p>
                  </a:txBody>
                  <a:tcP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r>
                        <a:rPr lang="en-US" dirty="0">
                          <a:solidFill>
                            <a:schemeClr val="tx1"/>
                          </a:solidFill>
                        </a:rPr>
                        <a:t>Bal.</a:t>
                      </a:r>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dirty="0">
                          <a:solidFill>
                            <a:schemeClr val="tx1"/>
                          </a:solidFill>
                        </a:rPr>
                        <a:t>0</a:t>
                      </a: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solidFill>
                          <a:schemeClr val="tx1"/>
                        </a:solidFill>
                      </a:endParaRPr>
                    </a:p>
                  </a:txBody>
                  <a:tcPr>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dirty="0">
                        <a:solidFill>
                          <a:schemeClr val="tx1"/>
                        </a:solidFill>
                      </a:endParaRPr>
                    </a:p>
                  </a:txBody>
                  <a:tcPr>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2"/>
                  </a:ext>
                </a:extLst>
              </a:tr>
              <a:tr h="370840">
                <a:tc>
                  <a:txBody>
                    <a:bodyPr/>
                    <a:lstStyle/>
                    <a:p>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3"/>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7860354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p:cNvSpPr/>
          <p:nvPr/>
        </p:nvSpPr>
        <p:spPr>
          <a:xfrm>
            <a:off x="1981200" y="804864"/>
            <a:ext cx="8229600" cy="409575"/>
          </a:xfrm>
          <a:prstGeom prst="roundRect">
            <a:avLst/>
          </a:prstGeom>
          <a:solidFill>
            <a:schemeClr val="accent1">
              <a:lumMod val="40000"/>
              <a:lumOff val="60000"/>
            </a:schemeClr>
          </a:solidFill>
        </p:spPr>
        <p:style>
          <a:lnRef idx="2">
            <a:schemeClr val="accent1"/>
          </a:lnRef>
          <a:fillRef idx="1">
            <a:schemeClr val="lt1"/>
          </a:fillRef>
          <a:effectRef idx="0">
            <a:schemeClr val="accent1"/>
          </a:effectRef>
          <a:fontRef idx="minor">
            <a:schemeClr val="dk1"/>
          </a:fontRef>
        </p:style>
        <p:txBody>
          <a:bodyPr>
            <a:spAutoFit/>
          </a:bodyPr>
          <a:lstStyle/>
          <a:p>
            <a:pPr>
              <a:defRPr/>
            </a:pPr>
            <a:r>
              <a:rPr lang="en-IN" b="1" dirty="0">
                <a:solidFill>
                  <a:prstClr val="black"/>
                </a:solidFill>
              </a:rPr>
              <a:t>a. Unearned Revenue still unearned at December 31, $4,000.</a:t>
            </a:r>
            <a:endParaRPr lang="en-US" b="1" dirty="0">
              <a:solidFill>
                <a:prstClr val="black"/>
              </a:solidFill>
            </a:endParaRPr>
          </a:p>
        </p:txBody>
      </p:sp>
      <p:graphicFrame>
        <p:nvGraphicFramePr>
          <p:cNvPr id="6" name="Table 5"/>
          <p:cNvGraphicFramePr>
            <a:graphicFrameLocks noGrp="1"/>
          </p:cNvGraphicFramePr>
          <p:nvPr/>
        </p:nvGraphicFramePr>
        <p:xfrm>
          <a:off x="2247900" y="1828800"/>
          <a:ext cx="7696200" cy="1482724"/>
        </p:xfrm>
        <a:graphic>
          <a:graphicData uri="http://schemas.openxmlformats.org/drawingml/2006/table">
            <a:tbl>
              <a:tblPr firstRow="1" bandRow="1">
                <a:tableStyleId>{5C22544A-7EE6-4342-B048-85BDC9FD1C3A}</a:tableStyleId>
              </a:tblPr>
              <a:tblGrid>
                <a:gridCol w="1066800">
                  <a:extLst>
                    <a:ext uri="{9D8B030D-6E8A-4147-A177-3AD203B41FA5}">
                      <a16:colId xmlns:a16="http://schemas.microsoft.com/office/drawing/2014/main" val="20000"/>
                    </a:ext>
                  </a:extLst>
                </a:gridCol>
                <a:gridCol w="4327119">
                  <a:extLst>
                    <a:ext uri="{9D8B030D-6E8A-4147-A177-3AD203B41FA5}">
                      <a16:colId xmlns:a16="http://schemas.microsoft.com/office/drawing/2014/main" val="20001"/>
                    </a:ext>
                  </a:extLst>
                </a:gridCol>
                <a:gridCol w="1052472">
                  <a:extLst>
                    <a:ext uri="{9D8B030D-6E8A-4147-A177-3AD203B41FA5}">
                      <a16:colId xmlns:a16="http://schemas.microsoft.com/office/drawing/2014/main" val="20002"/>
                    </a:ext>
                  </a:extLst>
                </a:gridCol>
                <a:gridCol w="986692">
                  <a:extLst>
                    <a:ext uri="{9D8B030D-6E8A-4147-A177-3AD203B41FA5}">
                      <a16:colId xmlns:a16="http://schemas.microsoft.com/office/drawing/2014/main" val="20003"/>
                    </a:ext>
                  </a:extLst>
                </a:gridCol>
                <a:gridCol w="263117">
                  <a:extLst>
                    <a:ext uri="{9D8B030D-6E8A-4147-A177-3AD203B41FA5}">
                      <a16:colId xmlns:a16="http://schemas.microsoft.com/office/drawing/2014/main" val="20004"/>
                    </a:ext>
                  </a:extLst>
                </a:gridCol>
              </a:tblGrid>
              <a:tr h="370681">
                <a:tc>
                  <a:txBody>
                    <a:bodyPr/>
                    <a:lstStyle/>
                    <a:p>
                      <a:pPr algn="ctr"/>
                      <a:r>
                        <a:rPr lang="en-IN" sz="1800" dirty="0"/>
                        <a:t>Date</a:t>
                      </a:r>
                    </a:p>
                  </a:txBody>
                  <a:tcPr marT="45700" marB="45700">
                    <a:lnR w="12700" cmpd="sng">
                      <a:noFill/>
                    </a:lnR>
                  </a:tcPr>
                </a:tc>
                <a:tc>
                  <a:txBody>
                    <a:bodyPr/>
                    <a:lstStyle/>
                    <a:p>
                      <a:pPr algn="ctr"/>
                      <a:r>
                        <a:rPr lang="en-IN" sz="1800" dirty="0"/>
                        <a:t>Accounts and Explanation</a:t>
                      </a:r>
                    </a:p>
                  </a:txBody>
                  <a:tcPr marT="45700" marB="45700">
                    <a:lnL w="12700" cmpd="sng">
                      <a:noFill/>
                    </a:lnL>
                    <a:lnR w="12700" cmpd="sng">
                      <a:noFill/>
                    </a:lnR>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IN" sz="1800" dirty="0"/>
                        <a:t>Debit</a:t>
                      </a:r>
                    </a:p>
                  </a:txBody>
                  <a:tcPr marT="45700" marB="45700">
                    <a:lnL w="12700" cmpd="sng">
                      <a:noFill/>
                    </a:lnL>
                    <a:lnR w="12700" cmpd="sng">
                      <a:noFill/>
                    </a:lnR>
                  </a:tcPr>
                </a:tc>
                <a:tc>
                  <a:txBody>
                    <a:bodyPr/>
                    <a:lstStyle/>
                    <a:p>
                      <a:pPr algn="ctr"/>
                      <a:r>
                        <a:rPr lang="en-IN" sz="1800" dirty="0"/>
                        <a:t>Credit</a:t>
                      </a:r>
                    </a:p>
                  </a:txBody>
                  <a:tcPr marT="45700" marB="45700">
                    <a:lnL w="12700" cmpd="sng">
                      <a:noFill/>
                    </a:lnL>
                    <a:lnR w="12700" cmpd="sng">
                      <a:noFill/>
                    </a:lnR>
                  </a:tcPr>
                </a:tc>
                <a:tc>
                  <a:txBody>
                    <a:bodyPr/>
                    <a:lstStyle/>
                    <a:p>
                      <a:pPr algn="ctr"/>
                      <a:endParaRPr lang="en-IN" sz="1800" dirty="0"/>
                    </a:p>
                  </a:txBody>
                  <a:tcPr marT="45700" marB="45700">
                    <a:lnL w="12700" cmpd="sng">
                      <a:noFill/>
                    </a:lnL>
                  </a:tcPr>
                </a:tc>
                <a:extLst>
                  <a:ext uri="{0D108BD9-81ED-4DB2-BD59-A6C34878D82A}">
                    <a16:rowId xmlns:a16="http://schemas.microsoft.com/office/drawing/2014/main" val="10000"/>
                  </a:ext>
                </a:extLst>
              </a:tr>
              <a:tr h="370681">
                <a:tc>
                  <a:txBody>
                    <a:bodyPr/>
                    <a:lstStyle/>
                    <a:p>
                      <a:pPr algn="ctr"/>
                      <a:r>
                        <a:rPr lang="en-IN" sz="1800" dirty="0"/>
                        <a:t>Dec. 31</a:t>
                      </a:r>
                    </a:p>
                  </a:txBody>
                  <a:tcPr marT="45700" marB="45700">
                    <a:lnR w="12700" cmpd="sng">
                      <a:noFill/>
                    </a:lnR>
                    <a:lnB w="12700" cmpd="sng">
                      <a:noFill/>
                    </a:lnB>
                    <a:solidFill>
                      <a:srgbClr val="E3EDE4"/>
                    </a:solidFill>
                  </a:tcPr>
                </a:tc>
                <a:tc>
                  <a:txBody>
                    <a:bodyPr/>
                    <a:lstStyle/>
                    <a:p>
                      <a:pPr algn="l" fontAlgn="b"/>
                      <a:r>
                        <a:rPr lang="en-IN" sz="1800" b="0" i="0" u="none" strike="noStrike" dirty="0">
                          <a:effectLst/>
                          <a:latin typeface="Arial"/>
                        </a:rPr>
                        <a:t>Unearned Revenue</a:t>
                      </a:r>
                    </a:p>
                  </a:txBody>
                  <a:tcPr marL="9525" marR="9525" marT="9521" marB="0" anchor="ctr">
                    <a:lnL w="12700" cmpd="sng">
                      <a:noFill/>
                    </a:lnL>
                    <a:lnR w="12700" cmpd="sng">
                      <a:noFill/>
                    </a:lnR>
                    <a:lnB w="12700" cmpd="sng">
                      <a:noFill/>
                    </a:lnB>
                    <a:solidFill>
                      <a:srgbClr val="E3EDE4"/>
                    </a:solidFill>
                  </a:tcPr>
                </a:tc>
                <a:tc>
                  <a:txBody>
                    <a:bodyPr/>
                    <a:lstStyle/>
                    <a:p>
                      <a:pPr algn="r" fontAlgn="b"/>
                      <a:r>
                        <a:rPr lang="en-US" sz="1800" b="0" i="0" u="none" strike="noStrike" dirty="0">
                          <a:effectLst/>
                          <a:latin typeface="Arial"/>
                        </a:rPr>
                        <a:t>8,000</a:t>
                      </a:r>
                      <a:endParaRPr lang="en-IN" sz="1800" b="0" i="0" u="none" strike="noStrike" dirty="0">
                        <a:effectLst/>
                        <a:latin typeface="Arial"/>
                      </a:endParaRPr>
                    </a:p>
                  </a:txBody>
                  <a:tcPr marL="9525" marR="9525" marT="9521" marB="0" anchor="ctr">
                    <a:lnL w="12700" cmpd="sng">
                      <a:noFill/>
                    </a:lnL>
                    <a:lnR w="12700" cmpd="sng">
                      <a:noFill/>
                    </a:lnR>
                    <a:lnB w="12700" cmpd="sng">
                      <a:noFill/>
                    </a:lnB>
                    <a:solidFill>
                      <a:srgbClr val="E3EDE4"/>
                    </a:solidFill>
                  </a:tcPr>
                </a:tc>
                <a:tc>
                  <a:txBody>
                    <a:bodyPr/>
                    <a:lstStyle/>
                    <a:p>
                      <a:pPr algn="r"/>
                      <a:endParaRPr lang="en-IN" sz="1800" dirty="0"/>
                    </a:p>
                  </a:txBody>
                  <a:tcPr marT="45700" marB="45700" anchor="ctr">
                    <a:lnL w="12700" cmpd="sng">
                      <a:noFill/>
                    </a:lnL>
                    <a:lnR w="12700" cmpd="sng">
                      <a:noFill/>
                    </a:lnR>
                    <a:lnB w="12700" cmpd="sng">
                      <a:noFill/>
                    </a:lnB>
                    <a:solidFill>
                      <a:srgbClr val="E3EDE4"/>
                    </a:solidFill>
                  </a:tcPr>
                </a:tc>
                <a:tc>
                  <a:txBody>
                    <a:bodyPr/>
                    <a:lstStyle/>
                    <a:p>
                      <a:pPr algn="ctr"/>
                      <a:endParaRPr lang="en-IN" sz="1800" dirty="0"/>
                    </a:p>
                  </a:txBody>
                  <a:tcPr marT="45700" marB="45700">
                    <a:lnL w="12700" cmpd="sng">
                      <a:noFill/>
                    </a:lnL>
                    <a:lnB w="12700" cmpd="sng">
                      <a:noFill/>
                    </a:lnB>
                    <a:solidFill>
                      <a:srgbClr val="E3EDE4"/>
                    </a:solidFill>
                  </a:tcPr>
                </a:tc>
                <a:extLst>
                  <a:ext uri="{0D108BD9-81ED-4DB2-BD59-A6C34878D82A}">
                    <a16:rowId xmlns:a16="http://schemas.microsoft.com/office/drawing/2014/main" val="10001"/>
                  </a:ext>
                </a:extLst>
              </a:tr>
              <a:tr h="370681">
                <a:tc>
                  <a:txBody>
                    <a:bodyPr/>
                    <a:lstStyle/>
                    <a:p>
                      <a:endParaRPr lang="en-IN" sz="1800" dirty="0"/>
                    </a:p>
                  </a:txBody>
                  <a:tcPr marT="45700" marB="45700">
                    <a:lnR w="12700" cmpd="sng">
                      <a:noFill/>
                    </a:lnR>
                    <a:lnT w="12700" cmpd="sng">
                      <a:noFill/>
                    </a:lnT>
                    <a:lnB w="12700" cmpd="sng">
                      <a:noFill/>
                    </a:lnB>
                    <a:solidFill>
                      <a:srgbClr val="E3EDE4"/>
                    </a:solidFill>
                  </a:tcPr>
                </a:tc>
                <a:tc>
                  <a:txBody>
                    <a:bodyPr/>
                    <a:lstStyle/>
                    <a:p>
                      <a:pPr algn="l" fontAlgn="b"/>
                      <a:r>
                        <a:rPr lang="en-IN" sz="1800" b="0" i="0" u="none" strike="noStrike" dirty="0">
                          <a:effectLst/>
                          <a:latin typeface="Arial"/>
                        </a:rPr>
                        <a:t>            Service Revenue</a:t>
                      </a:r>
                    </a:p>
                  </a:txBody>
                  <a:tcPr marL="9525" marR="9525" marT="9521" marB="0" anchor="ctr">
                    <a:lnL w="12700" cmpd="sng">
                      <a:noFill/>
                    </a:lnL>
                    <a:lnR w="12700" cmpd="sng">
                      <a:noFill/>
                    </a:lnR>
                    <a:lnT w="12700" cmpd="sng">
                      <a:noFill/>
                    </a:lnT>
                    <a:lnB w="12700" cmpd="sng">
                      <a:noFill/>
                    </a:lnB>
                    <a:solidFill>
                      <a:srgbClr val="E3EDE4"/>
                    </a:solidFill>
                  </a:tcPr>
                </a:tc>
                <a:tc>
                  <a:txBody>
                    <a:bodyPr/>
                    <a:lstStyle/>
                    <a:p>
                      <a:pPr algn="r" fontAlgn="b"/>
                      <a:endParaRPr lang="en-IN" sz="1800" b="0" i="0" u="none" strike="noStrike" dirty="0">
                        <a:effectLst/>
                        <a:latin typeface="Arial"/>
                      </a:endParaRPr>
                    </a:p>
                  </a:txBody>
                  <a:tcPr marL="9525" marR="9525" marT="9521" marB="0" anchor="ctr">
                    <a:lnL w="12700" cmpd="sng">
                      <a:noFill/>
                    </a:lnL>
                    <a:lnR w="12700" cmpd="sng">
                      <a:noFill/>
                    </a:lnR>
                    <a:lnT w="12700" cmpd="sng">
                      <a:noFill/>
                    </a:lnT>
                    <a:lnB w="12700" cmpd="sng">
                      <a:noFill/>
                    </a:lnB>
                    <a:solidFill>
                      <a:srgbClr val="E3EDE4"/>
                    </a:solidFill>
                  </a:tcPr>
                </a:tc>
                <a:tc>
                  <a:txBody>
                    <a:bodyPr/>
                    <a:lstStyle/>
                    <a:p>
                      <a:pPr algn="r"/>
                      <a:r>
                        <a:rPr lang="en-US" sz="1800" dirty="0"/>
                        <a:t>8,000</a:t>
                      </a:r>
                      <a:endParaRPr lang="en-IN" sz="1800" dirty="0"/>
                    </a:p>
                  </a:txBody>
                  <a:tcPr marT="45700" marB="45700" anchor="ctr">
                    <a:lnL w="12700" cmpd="sng">
                      <a:noFill/>
                    </a:lnL>
                    <a:lnR w="12700" cmpd="sng">
                      <a:noFill/>
                    </a:lnR>
                    <a:lnT w="12700" cmpd="sng">
                      <a:noFill/>
                    </a:lnT>
                    <a:lnB w="12700" cmpd="sng">
                      <a:noFill/>
                    </a:lnB>
                    <a:solidFill>
                      <a:srgbClr val="E3EDE4"/>
                    </a:solidFill>
                  </a:tcPr>
                </a:tc>
                <a:tc>
                  <a:txBody>
                    <a:bodyPr/>
                    <a:lstStyle/>
                    <a:p>
                      <a:endParaRPr lang="en-IN" sz="1800" dirty="0"/>
                    </a:p>
                  </a:txBody>
                  <a:tcPr marT="45700" marB="45700">
                    <a:lnL w="12700" cmpd="sng">
                      <a:noFill/>
                    </a:lnL>
                    <a:lnT w="12700" cmpd="sng">
                      <a:noFill/>
                    </a:lnT>
                    <a:lnB w="12700" cmpd="sng">
                      <a:noFill/>
                    </a:lnB>
                    <a:solidFill>
                      <a:srgbClr val="E3EDE4"/>
                    </a:solidFill>
                  </a:tcPr>
                </a:tc>
                <a:extLst>
                  <a:ext uri="{0D108BD9-81ED-4DB2-BD59-A6C34878D82A}">
                    <a16:rowId xmlns:a16="http://schemas.microsoft.com/office/drawing/2014/main" val="10002"/>
                  </a:ext>
                </a:extLst>
              </a:tr>
              <a:tr h="370681">
                <a:tc>
                  <a:txBody>
                    <a:bodyPr/>
                    <a:lstStyle/>
                    <a:p>
                      <a:endParaRPr lang="en-IN" sz="1800" dirty="0"/>
                    </a:p>
                  </a:txBody>
                  <a:tcPr marT="45700" marB="45700">
                    <a:lnR w="12700" cmpd="sng">
                      <a:noFill/>
                    </a:lnR>
                    <a:lnT w="12700" cmpd="sng">
                      <a:noFill/>
                    </a:lnT>
                    <a:solidFill>
                      <a:srgbClr val="E3EDE4"/>
                    </a:solidFill>
                  </a:tcPr>
                </a:tc>
                <a:tc>
                  <a:txBody>
                    <a:bodyPr/>
                    <a:lstStyle/>
                    <a:p>
                      <a:pPr algn="l" fontAlgn="b"/>
                      <a:r>
                        <a:rPr lang="en-IN" sz="1800" b="0" i="1" u="none" strike="noStrike" dirty="0">
                          <a:effectLst/>
                          <a:latin typeface="Arial"/>
                        </a:rPr>
                        <a:t>To adjust revenue earned.</a:t>
                      </a:r>
                    </a:p>
                  </a:txBody>
                  <a:tcPr marL="9525" marR="9525" marT="9521" marB="0" anchor="ctr">
                    <a:lnL w="12700" cmpd="sng">
                      <a:noFill/>
                    </a:lnL>
                    <a:lnR w="12700" cmpd="sng">
                      <a:noFill/>
                    </a:lnR>
                    <a:lnT w="12700" cmpd="sng">
                      <a:noFill/>
                    </a:lnT>
                    <a:solidFill>
                      <a:srgbClr val="E3EDE4"/>
                    </a:solidFill>
                  </a:tcPr>
                </a:tc>
                <a:tc>
                  <a:txBody>
                    <a:bodyPr/>
                    <a:lstStyle/>
                    <a:p>
                      <a:pPr algn="l" fontAlgn="b"/>
                      <a:endParaRPr lang="en-IN" sz="1800" b="0" i="1" u="none" strike="noStrike" dirty="0">
                        <a:effectLst/>
                        <a:latin typeface="Arial"/>
                      </a:endParaRPr>
                    </a:p>
                  </a:txBody>
                  <a:tcPr marL="9525" marR="9525" marT="9521" marB="0" anchor="ctr">
                    <a:lnL w="12700" cmpd="sng">
                      <a:noFill/>
                    </a:lnL>
                    <a:lnR w="12700" cmpd="sng">
                      <a:noFill/>
                    </a:lnR>
                    <a:lnT w="12700" cmpd="sng">
                      <a:noFill/>
                    </a:lnT>
                    <a:solidFill>
                      <a:srgbClr val="E3EDE4"/>
                    </a:solidFill>
                  </a:tcPr>
                </a:tc>
                <a:tc>
                  <a:txBody>
                    <a:bodyPr/>
                    <a:lstStyle/>
                    <a:p>
                      <a:endParaRPr lang="en-IN" sz="1800" dirty="0"/>
                    </a:p>
                  </a:txBody>
                  <a:tcPr marT="45700" marB="45700" anchor="ctr">
                    <a:lnL w="12700" cmpd="sng">
                      <a:noFill/>
                    </a:lnL>
                    <a:lnR w="12700" cmpd="sng">
                      <a:noFill/>
                    </a:lnR>
                    <a:lnT w="12700" cmpd="sng">
                      <a:noFill/>
                    </a:lnT>
                    <a:solidFill>
                      <a:srgbClr val="E3EDE4"/>
                    </a:solidFill>
                  </a:tcPr>
                </a:tc>
                <a:tc>
                  <a:txBody>
                    <a:bodyPr/>
                    <a:lstStyle/>
                    <a:p>
                      <a:endParaRPr lang="en-IN" sz="1800" dirty="0"/>
                    </a:p>
                  </a:txBody>
                  <a:tcPr marT="45700" marB="45700">
                    <a:lnL w="12700" cmpd="sng">
                      <a:noFill/>
                    </a:lnL>
                    <a:lnT w="12700" cmpd="sng">
                      <a:noFill/>
                    </a:lnT>
                    <a:solidFill>
                      <a:srgbClr val="E3EDE4"/>
                    </a:solidFill>
                  </a:tcPr>
                </a:tc>
                <a:extLst>
                  <a:ext uri="{0D108BD9-81ED-4DB2-BD59-A6C34878D82A}">
                    <a16:rowId xmlns:a16="http://schemas.microsoft.com/office/drawing/2014/main" val="10003"/>
                  </a:ext>
                </a:extLst>
              </a:tr>
            </a:tbl>
          </a:graphicData>
        </a:graphic>
      </p:graphicFrame>
      <p:graphicFrame>
        <p:nvGraphicFramePr>
          <p:cNvPr id="15" name="Table 14"/>
          <p:cNvGraphicFramePr>
            <a:graphicFrameLocks noGrp="1"/>
          </p:cNvGraphicFramePr>
          <p:nvPr/>
        </p:nvGraphicFramePr>
        <p:xfrm>
          <a:off x="2147888" y="3733800"/>
          <a:ext cx="3962400" cy="185420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840">
                <a:tc gridSpan="4">
                  <a:txBody>
                    <a:bodyPr/>
                    <a:lstStyle/>
                    <a:p>
                      <a:pPr algn="ctr"/>
                      <a:r>
                        <a:rPr lang="en-IN" dirty="0">
                          <a:solidFill>
                            <a:schemeClr val="tx1"/>
                          </a:solidFill>
                        </a:rPr>
                        <a:t>Unearned Revenue</a:t>
                      </a:r>
                    </a:p>
                  </a:txBody>
                  <a:tcP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dirty="0">
                          <a:solidFill>
                            <a:schemeClr val="tx1"/>
                          </a:solidFill>
                        </a:rPr>
                        <a:t>12,000</a:t>
                      </a: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r>
                        <a:rPr lang="en-US" dirty="0">
                          <a:solidFill>
                            <a:schemeClr val="tx1"/>
                          </a:solidFill>
                        </a:rPr>
                        <a:t>Bal.</a:t>
                      </a:r>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840">
                <a:tc>
                  <a:txBody>
                    <a:bodyPr/>
                    <a:lstStyle/>
                    <a:p>
                      <a:r>
                        <a:rPr lang="en-US" dirty="0">
                          <a:solidFill>
                            <a:schemeClr val="tx1"/>
                          </a:solidFill>
                        </a:rPr>
                        <a:t>Adj.</a:t>
                      </a:r>
                      <a:endParaRPr lang="en-IN" dirty="0">
                        <a:solidFill>
                          <a:schemeClr val="tx1"/>
                        </a:solidFill>
                      </a:endParaRPr>
                    </a:p>
                  </a:txBody>
                  <a:tcPr>
                    <a:lnR w="12700" cmpd="sng">
                      <a:noFill/>
                    </a:lnR>
                    <a:lnT w="12700" cmpd="sng">
                      <a:noFill/>
                    </a:lnT>
                    <a:lnB w="12700" cap="flat" cmpd="sng" algn="ctr">
                      <a:noFill/>
                      <a:prstDash val="solid"/>
                      <a:round/>
                      <a:headEnd type="none" w="med" len="med"/>
                      <a:tailEnd type="none" w="med" len="med"/>
                    </a:lnB>
                    <a:solidFill>
                      <a:srgbClr val="E3EDE4"/>
                    </a:solidFill>
                  </a:tcPr>
                </a:tc>
                <a:tc>
                  <a:txBody>
                    <a:bodyPr/>
                    <a:lstStyle/>
                    <a:p>
                      <a:pPr algn="r"/>
                      <a:r>
                        <a:rPr lang="en-US" dirty="0">
                          <a:solidFill>
                            <a:schemeClr val="tx1"/>
                          </a:solidFill>
                        </a:rPr>
                        <a:t>8,000</a:t>
                      </a: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solidFill>
                      <a:srgbClr val="E3EDE4"/>
                    </a:solidFill>
                  </a:tcPr>
                </a:tc>
                <a:tc>
                  <a:txBody>
                    <a:bodyPr/>
                    <a:lstStyle/>
                    <a:p>
                      <a:endParaRPr lang="en-IN" dirty="0">
                        <a:solidFill>
                          <a:schemeClr val="tx1"/>
                        </a:solidFill>
                      </a:endParaRPr>
                    </a:p>
                  </a:txBody>
                  <a:tcPr>
                    <a:lnL w="12700" cmpd="sng">
                      <a:noFill/>
                    </a:lnL>
                    <a:lnT w="12700" cmpd="sng">
                      <a:noFill/>
                    </a:lnT>
                    <a:lnB w="12700" cap="flat" cmpd="sng" algn="ctr">
                      <a:noFill/>
                      <a:prstDash val="solid"/>
                      <a:round/>
                      <a:headEnd type="none" w="med" len="med"/>
                      <a:tailEnd type="none" w="med" len="med"/>
                    </a:lnB>
                    <a:solidFill>
                      <a:srgbClr val="E3EDE4"/>
                    </a:solidFill>
                  </a:tcPr>
                </a:tc>
                <a:extLst>
                  <a:ext uri="{0D108BD9-81ED-4DB2-BD59-A6C34878D82A}">
                    <a16:rowId xmlns:a16="http://schemas.microsoft.com/office/drawing/2014/main" val="10002"/>
                  </a:ext>
                </a:extLst>
              </a:tr>
              <a:tr h="370840">
                <a:tc>
                  <a:txBody>
                    <a:bodyPr/>
                    <a:lstStyle/>
                    <a:p>
                      <a:endParaRPr lang="en-IN" dirty="0">
                        <a:solidFill>
                          <a:schemeClr val="tx1"/>
                        </a:solidFill>
                      </a:endParaRPr>
                    </a:p>
                  </a:txBody>
                  <a:tcPr>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endParaRPr lang="en-IN" dirty="0">
                        <a:solidFill>
                          <a:schemeClr val="tx1"/>
                        </a:solidFill>
                      </a:endParaRPr>
                    </a:p>
                  </a:txBody>
                  <a:tcPr>
                    <a:lnL w="12700" cmpd="sng">
                      <a:noFill/>
                    </a:lnL>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3"/>
                  </a:ext>
                </a:extLst>
              </a:tr>
              <a:tr h="370840">
                <a:tc>
                  <a:txBody>
                    <a:bodyPr/>
                    <a:lstStyle/>
                    <a:p>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4"/>
                  </a:ext>
                </a:extLst>
              </a:tr>
            </a:tbl>
          </a:graphicData>
        </a:graphic>
      </p:graphicFrame>
      <p:graphicFrame>
        <p:nvGraphicFramePr>
          <p:cNvPr id="16" name="Table 15"/>
          <p:cNvGraphicFramePr>
            <a:graphicFrameLocks noGrp="1"/>
          </p:cNvGraphicFramePr>
          <p:nvPr/>
        </p:nvGraphicFramePr>
        <p:xfrm>
          <a:off x="6281738" y="3733800"/>
          <a:ext cx="3962400" cy="185420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840">
                <a:tc gridSpan="4">
                  <a:txBody>
                    <a:bodyPr/>
                    <a:lstStyle/>
                    <a:p>
                      <a:pPr algn="ctr"/>
                      <a:r>
                        <a:rPr lang="en-IN" dirty="0">
                          <a:solidFill>
                            <a:schemeClr val="tx1"/>
                          </a:solidFill>
                        </a:rPr>
                        <a:t>Service Revenue</a:t>
                      </a:r>
                    </a:p>
                  </a:txBody>
                  <a:tcP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dirty="0">
                          <a:solidFill>
                            <a:schemeClr val="tx1"/>
                          </a:solidFill>
                        </a:rPr>
                        <a:t>27,100</a:t>
                      </a: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r>
                        <a:rPr lang="en-US" dirty="0">
                          <a:solidFill>
                            <a:schemeClr val="tx1"/>
                          </a:solidFill>
                        </a:rPr>
                        <a:t>Bal.</a:t>
                      </a:r>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840">
                <a:tc>
                  <a:txBody>
                    <a:bodyPr/>
                    <a:lstStyle/>
                    <a:p>
                      <a:endParaRPr lang="en-IN" dirty="0">
                        <a:solidFill>
                          <a:schemeClr val="tx1"/>
                        </a:solidFill>
                      </a:endParaRPr>
                    </a:p>
                  </a:txBody>
                  <a:tcPr>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r>
                        <a:rPr lang="en-US" dirty="0">
                          <a:solidFill>
                            <a:schemeClr val="tx1"/>
                          </a:solidFill>
                        </a:rPr>
                        <a:t>8,000</a:t>
                      </a: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rPr>
                        <a:t>Adj.</a:t>
                      </a:r>
                      <a:endParaRPr lang="en-IN" dirty="0">
                        <a:solidFill>
                          <a:schemeClr val="tx1"/>
                        </a:solidFill>
                      </a:endParaRPr>
                    </a:p>
                  </a:txBody>
                  <a:tcPr>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2"/>
                  </a:ext>
                </a:extLst>
              </a:tr>
              <a:tr h="370840">
                <a:tc>
                  <a:txBody>
                    <a:bodyPr/>
                    <a:lstStyle/>
                    <a:p>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pPr algn="r"/>
                      <a:r>
                        <a:rPr lang="en-US" dirty="0">
                          <a:solidFill>
                            <a:schemeClr val="tx1"/>
                          </a:solidFill>
                        </a:rPr>
                        <a:t>35,100</a:t>
                      </a: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r>
                        <a:rPr lang="en-US" dirty="0">
                          <a:solidFill>
                            <a:schemeClr val="tx1"/>
                          </a:solidFill>
                        </a:rPr>
                        <a:t>Bal.</a:t>
                      </a:r>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3"/>
                  </a:ext>
                </a:extLst>
              </a:tr>
              <a:tr h="370840">
                <a:tc>
                  <a:txBody>
                    <a:bodyPr/>
                    <a:lstStyle/>
                    <a:p>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4"/>
                  </a:ext>
                </a:extLst>
              </a:tr>
            </a:tbl>
          </a:graphicData>
        </a:graphic>
      </p:graphicFrame>
      <p:sp>
        <p:nvSpPr>
          <p:cNvPr id="12" name="Title 1"/>
          <p:cNvSpPr txBox="1">
            <a:spLocks/>
          </p:cNvSpPr>
          <p:nvPr/>
        </p:nvSpPr>
        <p:spPr bwMode="auto">
          <a:xfrm>
            <a:off x="1981200" y="1"/>
            <a:ext cx="8229600" cy="63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2800" b="1" kern="1200" baseline="0">
                <a:solidFill>
                  <a:schemeClr val="tx1"/>
                </a:solidFill>
                <a:latin typeface="+mj-lt"/>
                <a:ea typeface="+mj-ea"/>
                <a:cs typeface="+mj-cs"/>
              </a:defRPr>
            </a:lvl1pPr>
            <a:lvl2pPr algn="ctr" rtl="0" eaLnBrk="0" fontAlgn="base" hangingPunct="0">
              <a:spcBef>
                <a:spcPct val="0"/>
              </a:spcBef>
              <a:spcAft>
                <a:spcPct val="0"/>
              </a:spcAft>
              <a:defRPr sz="4000">
                <a:solidFill>
                  <a:schemeClr val="tx1"/>
                </a:solidFill>
                <a:latin typeface="Arial" charset="0"/>
              </a:defRPr>
            </a:lvl2pPr>
            <a:lvl3pPr algn="ctr" rtl="0" eaLnBrk="0" fontAlgn="base" hangingPunct="0">
              <a:spcBef>
                <a:spcPct val="0"/>
              </a:spcBef>
              <a:spcAft>
                <a:spcPct val="0"/>
              </a:spcAft>
              <a:defRPr sz="4000">
                <a:solidFill>
                  <a:schemeClr val="tx1"/>
                </a:solidFill>
                <a:latin typeface="Arial" charset="0"/>
              </a:defRPr>
            </a:lvl3pPr>
            <a:lvl4pPr algn="ctr" rtl="0" eaLnBrk="0" fontAlgn="base" hangingPunct="0">
              <a:spcBef>
                <a:spcPct val="0"/>
              </a:spcBef>
              <a:spcAft>
                <a:spcPct val="0"/>
              </a:spcAft>
              <a:defRPr sz="4000">
                <a:solidFill>
                  <a:schemeClr val="tx1"/>
                </a:solidFill>
                <a:latin typeface="Arial" charset="0"/>
              </a:defRPr>
            </a:lvl4pPr>
            <a:lvl5pPr algn="ctr" rtl="0" eaLnBrk="0" fontAlgn="base" hangingPunct="0">
              <a:spcBef>
                <a:spcPct val="0"/>
              </a:spcBef>
              <a:spcAft>
                <a:spcPct val="0"/>
              </a:spcAft>
              <a:defRPr sz="4000">
                <a:solidFill>
                  <a:schemeClr val="tx1"/>
                </a:solidFill>
                <a:latin typeface="Arial" charset="0"/>
              </a:defRPr>
            </a:lvl5pPr>
            <a:lvl6pPr marL="457200" algn="ctr" rtl="0" fontAlgn="base">
              <a:spcBef>
                <a:spcPct val="0"/>
              </a:spcBef>
              <a:spcAft>
                <a:spcPct val="0"/>
              </a:spcAft>
              <a:defRPr sz="4000">
                <a:solidFill>
                  <a:schemeClr val="tx1"/>
                </a:solidFill>
                <a:latin typeface="Arial" charset="0"/>
              </a:defRPr>
            </a:lvl6pPr>
            <a:lvl7pPr marL="914400" algn="ctr" rtl="0" fontAlgn="base">
              <a:spcBef>
                <a:spcPct val="0"/>
              </a:spcBef>
              <a:spcAft>
                <a:spcPct val="0"/>
              </a:spcAft>
              <a:defRPr sz="4000">
                <a:solidFill>
                  <a:schemeClr val="tx1"/>
                </a:solidFill>
                <a:latin typeface="Arial" charset="0"/>
              </a:defRPr>
            </a:lvl7pPr>
            <a:lvl8pPr marL="1371600" algn="ctr" rtl="0" fontAlgn="base">
              <a:spcBef>
                <a:spcPct val="0"/>
              </a:spcBef>
              <a:spcAft>
                <a:spcPct val="0"/>
              </a:spcAft>
              <a:defRPr sz="4000">
                <a:solidFill>
                  <a:schemeClr val="tx1"/>
                </a:solidFill>
                <a:latin typeface="Arial" charset="0"/>
              </a:defRPr>
            </a:lvl8pPr>
            <a:lvl9pPr marL="1828800" algn="ctr" rtl="0" fontAlgn="base">
              <a:spcBef>
                <a:spcPct val="0"/>
              </a:spcBef>
              <a:spcAft>
                <a:spcPct val="0"/>
              </a:spcAft>
              <a:defRPr sz="4000">
                <a:solidFill>
                  <a:schemeClr val="tx1"/>
                </a:solidFill>
                <a:latin typeface="Arial" charset="0"/>
              </a:defRPr>
            </a:lvl9pPr>
          </a:lstStyle>
          <a:p>
            <a:pPr eaLnBrk="1" hangingPunct="1"/>
            <a:r>
              <a:rPr lang="en-US" dirty="0"/>
              <a:t>Demonstration of P4-32A-Req. 3</a:t>
            </a:r>
          </a:p>
        </p:txBody>
      </p:sp>
      <p:pic>
        <p:nvPicPr>
          <p:cNvPr id="2" name="Graphic 21">
            <a:extLst>
              <a:ext uri="{FF2B5EF4-FFF2-40B4-BE49-F238E27FC236}">
                <a16:creationId xmlns:a16="http://schemas.microsoft.com/office/drawing/2014/main" id="{A88EF116-1DCA-CD9C-CC06-D27CBDA1AA6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810568" y="125909"/>
            <a:ext cx="1254337" cy="585689"/>
          </a:xfrm>
          <a:prstGeom prst="rect">
            <a:avLst/>
          </a:prstGeom>
        </p:spPr>
      </p:pic>
    </p:spTree>
    <p:extLst>
      <p:ext uri="{BB962C8B-B14F-4D97-AF65-F5344CB8AC3E}">
        <p14:creationId xmlns:p14="http://schemas.microsoft.com/office/powerpoint/2010/main" val="32485354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p:cNvSpPr/>
          <p:nvPr/>
        </p:nvSpPr>
        <p:spPr>
          <a:xfrm>
            <a:off x="1981200" y="804864"/>
            <a:ext cx="8229600" cy="409575"/>
          </a:xfrm>
          <a:prstGeom prst="roundRect">
            <a:avLst/>
          </a:prstGeom>
          <a:solidFill>
            <a:schemeClr val="accent1">
              <a:lumMod val="40000"/>
              <a:lumOff val="60000"/>
            </a:schemeClr>
          </a:solidFill>
        </p:spPr>
        <p:style>
          <a:lnRef idx="2">
            <a:schemeClr val="accent1"/>
          </a:lnRef>
          <a:fillRef idx="1">
            <a:schemeClr val="lt1"/>
          </a:fillRef>
          <a:effectRef idx="0">
            <a:schemeClr val="accent1"/>
          </a:effectRef>
          <a:fontRef idx="minor">
            <a:schemeClr val="dk1"/>
          </a:fontRef>
        </p:style>
        <p:txBody>
          <a:bodyPr>
            <a:spAutoFit/>
          </a:bodyPr>
          <a:lstStyle/>
          <a:p>
            <a:pPr>
              <a:defRPr/>
            </a:pPr>
            <a:r>
              <a:rPr lang="en-IN" b="1" dirty="0">
                <a:solidFill>
                  <a:prstClr val="black"/>
                </a:solidFill>
              </a:rPr>
              <a:t>b. Prepaid Rent still in force at December 31, $3,000.</a:t>
            </a:r>
            <a:endParaRPr lang="en-US" b="1" dirty="0">
              <a:solidFill>
                <a:prstClr val="black"/>
              </a:solidFill>
            </a:endParaRPr>
          </a:p>
        </p:txBody>
      </p:sp>
      <p:graphicFrame>
        <p:nvGraphicFramePr>
          <p:cNvPr id="6" name="Table 5"/>
          <p:cNvGraphicFramePr>
            <a:graphicFrameLocks noGrp="1"/>
          </p:cNvGraphicFramePr>
          <p:nvPr/>
        </p:nvGraphicFramePr>
        <p:xfrm>
          <a:off x="2247900" y="1828800"/>
          <a:ext cx="7696200" cy="1482724"/>
        </p:xfrm>
        <a:graphic>
          <a:graphicData uri="http://schemas.openxmlformats.org/drawingml/2006/table">
            <a:tbl>
              <a:tblPr firstRow="1" bandRow="1">
                <a:tableStyleId>{5C22544A-7EE6-4342-B048-85BDC9FD1C3A}</a:tableStyleId>
              </a:tblPr>
              <a:tblGrid>
                <a:gridCol w="1066800">
                  <a:extLst>
                    <a:ext uri="{9D8B030D-6E8A-4147-A177-3AD203B41FA5}">
                      <a16:colId xmlns:a16="http://schemas.microsoft.com/office/drawing/2014/main" val="20000"/>
                    </a:ext>
                  </a:extLst>
                </a:gridCol>
                <a:gridCol w="4327119">
                  <a:extLst>
                    <a:ext uri="{9D8B030D-6E8A-4147-A177-3AD203B41FA5}">
                      <a16:colId xmlns:a16="http://schemas.microsoft.com/office/drawing/2014/main" val="20001"/>
                    </a:ext>
                  </a:extLst>
                </a:gridCol>
                <a:gridCol w="1052472">
                  <a:extLst>
                    <a:ext uri="{9D8B030D-6E8A-4147-A177-3AD203B41FA5}">
                      <a16:colId xmlns:a16="http://schemas.microsoft.com/office/drawing/2014/main" val="20002"/>
                    </a:ext>
                  </a:extLst>
                </a:gridCol>
                <a:gridCol w="986692">
                  <a:extLst>
                    <a:ext uri="{9D8B030D-6E8A-4147-A177-3AD203B41FA5}">
                      <a16:colId xmlns:a16="http://schemas.microsoft.com/office/drawing/2014/main" val="20003"/>
                    </a:ext>
                  </a:extLst>
                </a:gridCol>
                <a:gridCol w="263117">
                  <a:extLst>
                    <a:ext uri="{9D8B030D-6E8A-4147-A177-3AD203B41FA5}">
                      <a16:colId xmlns:a16="http://schemas.microsoft.com/office/drawing/2014/main" val="20004"/>
                    </a:ext>
                  </a:extLst>
                </a:gridCol>
              </a:tblGrid>
              <a:tr h="370681">
                <a:tc>
                  <a:txBody>
                    <a:bodyPr/>
                    <a:lstStyle/>
                    <a:p>
                      <a:pPr algn="ctr"/>
                      <a:r>
                        <a:rPr lang="en-IN" sz="1800" dirty="0"/>
                        <a:t>Date</a:t>
                      </a:r>
                    </a:p>
                  </a:txBody>
                  <a:tcPr marT="45700" marB="45700">
                    <a:lnR w="12700" cmpd="sng">
                      <a:noFill/>
                    </a:lnR>
                  </a:tcPr>
                </a:tc>
                <a:tc>
                  <a:txBody>
                    <a:bodyPr/>
                    <a:lstStyle/>
                    <a:p>
                      <a:pPr algn="ctr"/>
                      <a:r>
                        <a:rPr lang="en-IN" sz="1800" dirty="0"/>
                        <a:t>Accounts and Explanation</a:t>
                      </a:r>
                    </a:p>
                  </a:txBody>
                  <a:tcPr marT="45700" marB="45700">
                    <a:lnL w="12700" cmpd="sng">
                      <a:noFill/>
                    </a:lnL>
                    <a:lnR w="12700" cmpd="sng">
                      <a:noFill/>
                    </a:lnR>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IN" sz="1800" dirty="0"/>
                        <a:t>Debit</a:t>
                      </a:r>
                    </a:p>
                  </a:txBody>
                  <a:tcPr marT="45700" marB="45700">
                    <a:lnL w="12700" cmpd="sng">
                      <a:noFill/>
                    </a:lnL>
                    <a:lnR w="12700" cmpd="sng">
                      <a:noFill/>
                    </a:lnR>
                  </a:tcPr>
                </a:tc>
                <a:tc>
                  <a:txBody>
                    <a:bodyPr/>
                    <a:lstStyle/>
                    <a:p>
                      <a:pPr algn="ctr"/>
                      <a:r>
                        <a:rPr lang="en-IN" sz="1800" dirty="0"/>
                        <a:t>Credit</a:t>
                      </a:r>
                    </a:p>
                  </a:txBody>
                  <a:tcPr marT="45700" marB="45700">
                    <a:lnL w="12700" cmpd="sng">
                      <a:noFill/>
                    </a:lnL>
                    <a:lnR w="12700" cmpd="sng">
                      <a:noFill/>
                    </a:lnR>
                  </a:tcPr>
                </a:tc>
                <a:tc>
                  <a:txBody>
                    <a:bodyPr/>
                    <a:lstStyle/>
                    <a:p>
                      <a:pPr algn="ctr"/>
                      <a:endParaRPr lang="en-IN" sz="1800" dirty="0"/>
                    </a:p>
                  </a:txBody>
                  <a:tcPr marT="45700" marB="45700">
                    <a:lnL w="12700" cmpd="sng">
                      <a:noFill/>
                    </a:lnL>
                  </a:tcPr>
                </a:tc>
                <a:extLst>
                  <a:ext uri="{0D108BD9-81ED-4DB2-BD59-A6C34878D82A}">
                    <a16:rowId xmlns:a16="http://schemas.microsoft.com/office/drawing/2014/main" val="10000"/>
                  </a:ext>
                </a:extLst>
              </a:tr>
              <a:tr h="370681">
                <a:tc>
                  <a:txBody>
                    <a:bodyPr/>
                    <a:lstStyle/>
                    <a:p>
                      <a:pPr algn="ctr"/>
                      <a:r>
                        <a:rPr lang="en-IN" sz="1800" dirty="0"/>
                        <a:t>Dec. 31</a:t>
                      </a:r>
                    </a:p>
                  </a:txBody>
                  <a:tcPr marT="45700" marB="45700">
                    <a:lnR w="12700" cmpd="sng">
                      <a:noFill/>
                    </a:lnR>
                    <a:lnB w="12700" cmpd="sng">
                      <a:noFill/>
                    </a:lnB>
                    <a:solidFill>
                      <a:srgbClr val="E3EDE4"/>
                    </a:solidFill>
                  </a:tcPr>
                </a:tc>
                <a:tc>
                  <a:txBody>
                    <a:bodyPr/>
                    <a:lstStyle/>
                    <a:p>
                      <a:pPr algn="l" fontAlgn="b"/>
                      <a:r>
                        <a:rPr lang="en-IN" sz="1800" b="0" i="0" u="none" strike="noStrike" dirty="0">
                          <a:effectLst/>
                          <a:latin typeface="Arial"/>
                        </a:rPr>
                        <a:t>Rent Expense</a:t>
                      </a:r>
                    </a:p>
                  </a:txBody>
                  <a:tcPr marL="9525" marR="9525" marT="9521" marB="0" anchor="ctr">
                    <a:lnL w="12700" cmpd="sng">
                      <a:noFill/>
                    </a:lnL>
                    <a:lnR w="12700" cmpd="sng">
                      <a:noFill/>
                    </a:lnR>
                    <a:lnB w="12700" cmpd="sng">
                      <a:noFill/>
                    </a:lnB>
                    <a:solidFill>
                      <a:srgbClr val="E3EDE4"/>
                    </a:solidFill>
                  </a:tcPr>
                </a:tc>
                <a:tc>
                  <a:txBody>
                    <a:bodyPr/>
                    <a:lstStyle/>
                    <a:p>
                      <a:pPr algn="r" fontAlgn="b"/>
                      <a:r>
                        <a:rPr lang="en-US" sz="1800" b="0" i="0" u="none" strike="noStrike" dirty="0">
                          <a:effectLst/>
                          <a:latin typeface="Arial"/>
                        </a:rPr>
                        <a:t>2,000</a:t>
                      </a:r>
                      <a:endParaRPr lang="en-IN" sz="1800" b="0" i="0" u="none" strike="noStrike" dirty="0">
                        <a:effectLst/>
                        <a:latin typeface="Arial"/>
                      </a:endParaRPr>
                    </a:p>
                  </a:txBody>
                  <a:tcPr marL="9525" marR="9525" marT="9521" marB="0" anchor="ctr">
                    <a:lnL w="12700" cmpd="sng">
                      <a:noFill/>
                    </a:lnL>
                    <a:lnR w="12700" cmpd="sng">
                      <a:noFill/>
                    </a:lnR>
                    <a:lnB w="12700" cmpd="sng">
                      <a:noFill/>
                    </a:lnB>
                    <a:solidFill>
                      <a:srgbClr val="E3EDE4"/>
                    </a:solidFill>
                  </a:tcPr>
                </a:tc>
                <a:tc>
                  <a:txBody>
                    <a:bodyPr/>
                    <a:lstStyle/>
                    <a:p>
                      <a:pPr algn="r"/>
                      <a:endParaRPr lang="en-IN" sz="1800" dirty="0"/>
                    </a:p>
                  </a:txBody>
                  <a:tcPr marT="45700" marB="45700" anchor="ctr">
                    <a:lnL w="12700" cmpd="sng">
                      <a:noFill/>
                    </a:lnL>
                    <a:lnR w="12700" cmpd="sng">
                      <a:noFill/>
                    </a:lnR>
                    <a:lnB w="12700" cmpd="sng">
                      <a:noFill/>
                    </a:lnB>
                    <a:solidFill>
                      <a:srgbClr val="E3EDE4"/>
                    </a:solidFill>
                  </a:tcPr>
                </a:tc>
                <a:tc>
                  <a:txBody>
                    <a:bodyPr/>
                    <a:lstStyle/>
                    <a:p>
                      <a:pPr algn="ctr"/>
                      <a:endParaRPr lang="en-IN" sz="1800" dirty="0"/>
                    </a:p>
                  </a:txBody>
                  <a:tcPr marT="45700" marB="45700">
                    <a:lnL w="12700" cmpd="sng">
                      <a:noFill/>
                    </a:lnL>
                    <a:lnB w="12700" cmpd="sng">
                      <a:noFill/>
                    </a:lnB>
                    <a:solidFill>
                      <a:srgbClr val="E3EDE4"/>
                    </a:solidFill>
                  </a:tcPr>
                </a:tc>
                <a:extLst>
                  <a:ext uri="{0D108BD9-81ED-4DB2-BD59-A6C34878D82A}">
                    <a16:rowId xmlns:a16="http://schemas.microsoft.com/office/drawing/2014/main" val="10001"/>
                  </a:ext>
                </a:extLst>
              </a:tr>
              <a:tr h="370681">
                <a:tc>
                  <a:txBody>
                    <a:bodyPr/>
                    <a:lstStyle/>
                    <a:p>
                      <a:endParaRPr lang="en-IN" sz="1800" dirty="0"/>
                    </a:p>
                  </a:txBody>
                  <a:tcPr marT="45700" marB="45700">
                    <a:lnR w="12700" cmpd="sng">
                      <a:noFill/>
                    </a:lnR>
                    <a:lnT w="12700" cmpd="sng">
                      <a:noFill/>
                    </a:lnT>
                    <a:lnB w="12700" cmpd="sng">
                      <a:noFill/>
                    </a:lnB>
                    <a:solidFill>
                      <a:srgbClr val="E3EDE4"/>
                    </a:solidFill>
                  </a:tcPr>
                </a:tc>
                <a:tc>
                  <a:txBody>
                    <a:bodyPr/>
                    <a:lstStyle/>
                    <a:p>
                      <a:pPr algn="l" fontAlgn="b"/>
                      <a:r>
                        <a:rPr lang="en-IN" sz="1800" b="0" i="0" u="none" strike="noStrike" dirty="0">
                          <a:effectLst/>
                          <a:latin typeface="Arial"/>
                        </a:rPr>
                        <a:t>            Prepaid Rent</a:t>
                      </a:r>
                    </a:p>
                  </a:txBody>
                  <a:tcPr marL="9525" marR="9525" marT="9521" marB="0" anchor="ctr">
                    <a:lnL w="12700" cmpd="sng">
                      <a:noFill/>
                    </a:lnL>
                    <a:lnR w="12700" cmpd="sng">
                      <a:noFill/>
                    </a:lnR>
                    <a:lnT w="12700" cmpd="sng">
                      <a:noFill/>
                    </a:lnT>
                    <a:lnB w="12700" cmpd="sng">
                      <a:noFill/>
                    </a:lnB>
                    <a:solidFill>
                      <a:srgbClr val="E3EDE4"/>
                    </a:solidFill>
                  </a:tcPr>
                </a:tc>
                <a:tc>
                  <a:txBody>
                    <a:bodyPr/>
                    <a:lstStyle/>
                    <a:p>
                      <a:pPr algn="r" fontAlgn="b"/>
                      <a:endParaRPr lang="en-IN" sz="1800" b="0" i="0" u="none" strike="noStrike" dirty="0">
                        <a:effectLst/>
                        <a:latin typeface="Arial"/>
                      </a:endParaRPr>
                    </a:p>
                  </a:txBody>
                  <a:tcPr marL="9525" marR="9525" marT="9521" marB="0" anchor="ctr">
                    <a:lnL w="12700" cmpd="sng">
                      <a:noFill/>
                    </a:lnL>
                    <a:lnR w="12700" cmpd="sng">
                      <a:noFill/>
                    </a:lnR>
                    <a:lnT w="12700" cmpd="sng">
                      <a:noFill/>
                    </a:lnT>
                    <a:lnB w="12700" cmpd="sng">
                      <a:noFill/>
                    </a:lnB>
                    <a:solidFill>
                      <a:srgbClr val="E3EDE4"/>
                    </a:solidFill>
                  </a:tcPr>
                </a:tc>
                <a:tc>
                  <a:txBody>
                    <a:bodyPr/>
                    <a:lstStyle/>
                    <a:p>
                      <a:pPr algn="r"/>
                      <a:r>
                        <a:rPr lang="en-US" sz="1800" dirty="0"/>
                        <a:t>2,000</a:t>
                      </a:r>
                      <a:endParaRPr lang="en-IN" sz="1800" dirty="0"/>
                    </a:p>
                  </a:txBody>
                  <a:tcPr marT="45700" marB="45700" anchor="ctr">
                    <a:lnL w="12700" cmpd="sng">
                      <a:noFill/>
                    </a:lnL>
                    <a:lnR w="12700" cmpd="sng">
                      <a:noFill/>
                    </a:lnR>
                    <a:lnT w="12700" cmpd="sng">
                      <a:noFill/>
                    </a:lnT>
                    <a:lnB w="12700" cmpd="sng">
                      <a:noFill/>
                    </a:lnB>
                    <a:solidFill>
                      <a:srgbClr val="E3EDE4"/>
                    </a:solidFill>
                  </a:tcPr>
                </a:tc>
                <a:tc>
                  <a:txBody>
                    <a:bodyPr/>
                    <a:lstStyle/>
                    <a:p>
                      <a:endParaRPr lang="en-IN" sz="1800" dirty="0"/>
                    </a:p>
                  </a:txBody>
                  <a:tcPr marT="45700" marB="45700">
                    <a:lnL w="12700" cmpd="sng">
                      <a:noFill/>
                    </a:lnL>
                    <a:lnT w="12700" cmpd="sng">
                      <a:noFill/>
                    </a:lnT>
                    <a:lnB w="12700" cmpd="sng">
                      <a:noFill/>
                    </a:lnB>
                    <a:solidFill>
                      <a:srgbClr val="E3EDE4"/>
                    </a:solidFill>
                  </a:tcPr>
                </a:tc>
                <a:extLst>
                  <a:ext uri="{0D108BD9-81ED-4DB2-BD59-A6C34878D82A}">
                    <a16:rowId xmlns:a16="http://schemas.microsoft.com/office/drawing/2014/main" val="10002"/>
                  </a:ext>
                </a:extLst>
              </a:tr>
              <a:tr h="370681">
                <a:tc>
                  <a:txBody>
                    <a:bodyPr/>
                    <a:lstStyle/>
                    <a:p>
                      <a:endParaRPr lang="en-IN" sz="1800" i="1" dirty="0"/>
                    </a:p>
                  </a:txBody>
                  <a:tcPr marT="45700" marB="45700">
                    <a:lnR w="12700" cmpd="sng">
                      <a:noFill/>
                    </a:lnR>
                    <a:lnT w="12700" cmpd="sng">
                      <a:noFill/>
                    </a:lnT>
                    <a:solidFill>
                      <a:srgbClr val="E3EDE4"/>
                    </a:solidFill>
                  </a:tcPr>
                </a:tc>
                <a:tc>
                  <a:txBody>
                    <a:bodyPr/>
                    <a:lstStyle/>
                    <a:p>
                      <a:pPr algn="l" fontAlgn="b"/>
                      <a:r>
                        <a:rPr lang="en-IN" sz="1800" b="0" i="1" u="none" strike="noStrike" dirty="0">
                          <a:effectLst/>
                          <a:latin typeface="Arial"/>
                        </a:rPr>
                        <a:t>To adjust rent expense.</a:t>
                      </a:r>
                    </a:p>
                  </a:txBody>
                  <a:tcPr marL="9525" marR="9525" marT="9521" marB="0" anchor="ctr">
                    <a:lnL w="12700" cmpd="sng">
                      <a:noFill/>
                    </a:lnL>
                    <a:lnR w="12700" cmpd="sng">
                      <a:noFill/>
                    </a:lnR>
                    <a:lnT w="12700" cmpd="sng">
                      <a:noFill/>
                    </a:lnT>
                    <a:solidFill>
                      <a:srgbClr val="E3EDE4"/>
                    </a:solidFill>
                  </a:tcPr>
                </a:tc>
                <a:tc>
                  <a:txBody>
                    <a:bodyPr/>
                    <a:lstStyle/>
                    <a:p>
                      <a:pPr algn="l" fontAlgn="b"/>
                      <a:endParaRPr lang="en-IN" sz="1800" b="0" i="1" u="none" strike="noStrike" dirty="0">
                        <a:effectLst/>
                        <a:latin typeface="Arial"/>
                      </a:endParaRPr>
                    </a:p>
                  </a:txBody>
                  <a:tcPr marL="9525" marR="9525" marT="9521" marB="0" anchor="ctr">
                    <a:lnL w="12700" cmpd="sng">
                      <a:noFill/>
                    </a:lnL>
                    <a:lnR w="12700" cmpd="sng">
                      <a:noFill/>
                    </a:lnR>
                    <a:lnT w="12700" cmpd="sng">
                      <a:noFill/>
                    </a:lnT>
                    <a:solidFill>
                      <a:srgbClr val="E3EDE4"/>
                    </a:solidFill>
                  </a:tcPr>
                </a:tc>
                <a:tc>
                  <a:txBody>
                    <a:bodyPr/>
                    <a:lstStyle/>
                    <a:p>
                      <a:endParaRPr lang="en-IN" sz="1800" i="1" dirty="0"/>
                    </a:p>
                  </a:txBody>
                  <a:tcPr marT="45700" marB="45700" anchor="ctr">
                    <a:lnL w="12700" cmpd="sng">
                      <a:noFill/>
                    </a:lnL>
                    <a:lnR w="12700" cmpd="sng">
                      <a:noFill/>
                    </a:lnR>
                    <a:lnT w="12700" cmpd="sng">
                      <a:noFill/>
                    </a:lnT>
                    <a:solidFill>
                      <a:srgbClr val="E3EDE4"/>
                    </a:solidFill>
                  </a:tcPr>
                </a:tc>
                <a:tc>
                  <a:txBody>
                    <a:bodyPr/>
                    <a:lstStyle/>
                    <a:p>
                      <a:endParaRPr lang="en-IN" sz="1800" i="1" dirty="0"/>
                    </a:p>
                  </a:txBody>
                  <a:tcPr marT="45700" marB="45700">
                    <a:lnL w="12700" cmpd="sng">
                      <a:noFill/>
                    </a:lnL>
                    <a:lnT w="12700" cmpd="sng">
                      <a:noFill/>
                    </a:lnT>
                    <a:solidFill>
                      <a:srgbClr val="E3EDE4"/>
                    </a:solidFill>
                  </a:tcPr>
                </a:tc>
                <a:extLst>
                  <a:ext uri="{0D108BD9-81ED-4DB2-BD59-A6C34878D82A}">
                    <a16:rowId xmlns:a16="http://schemas.microsoft.com/office/drawing/2014/main" val="10003"/>
                  </a:ext>
                </a:extLst>
              </a:tr>
            </a:tbl>
          </a:graphicData>
        </a:graphic>
      </p:graphicFrame>
      <p:graphicFrame>
        <p:nvGraphicFramePr>
          <p:cNvPr id="13" name="Table 12"/>
          <p:cNvGraphicFramePr>
            <a:graphicFrameLocks noGrp="1"/>
          </p:cNvGraphicFramePr>
          <p:nvPr/>
        </p:nvGraphicFramePr>
        <p:xfrm>
          <a:off x="2147888" y="3733800"/>
          <a:ext cx="3962400" cy="185420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840">
                <a:tc gridSpan="4">
                  <a:txBody>
                    <a:bodyPr/>
                    <a:lstStyle/>
                    <a:p>
                      <a:pPr algn="ctr"/>
                      <a:r>
                        <a:rPr lang="en-IN" sz="1800" dirty="0">
                          <a:solidFill>
                            <a:schemeClr val="tx1"/>
                          </a:solidFill>
                        </a:rPr>
                        <a:t>Rent Expense</a:t>
                      </a:r>
                    </a:p>
                  </a:txBody>
                  <a:tcPr marT="45728" marB="45728">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r>
                        <a:rPr lang="en-US" sz="1800" dirty="0">
                          <a:solidFill>
                            <a:schemeClr val="tx1"/>
                          </a:solidFill>
                        </a:rPr>
                        <a:t>Bal.</a:t>
                      </a:r>
                      <a:endParaRPr lang="en-IN" sz="1800" dirty="0">
                        <a:solidFill>
                          <a:schemeClr val="tx1"/>
                        </a:solidFill>
                      </a:endParaRPr>
                    </a:p>
                  </a:txBody>
                  <a:tcPr marT="45728" marB="45728">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sz="1800" dirty="0">
                          <a:solidFill>
                            <a:schemeClr val="tx1"/>
                          </a:solidFill>
                        </a:rPr>
                        <a:t>0</a:t>
                      </a:r>
                      <a:endParaRPr lang="en-IN" sz="1800" dirty="0">
                        <a:solidFill>
                          <a:schemeClr val="tx1"/>
                        </a:solidFill>
                      </a:endParaRPr>
                    </a:p>
                  </a:txBody>
                  <a:tcPr marT="45728" marB="45728">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sz="1800" dirty="0">
                        <a:solidFill>
                          <a:schemeClr val="tx1"/>
                        </a:solidFill>
                      </a:endParaRPr>
                    </a:p>
                  </a:txBody>
                  <a:tcPr marT="45728" marB="45728">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endParaRPr lang="en-IN" sz="1800" dirty="0">
                        <a:solidFill>
                          <a:schemeClr val="tx1"/>
                        </a:solidFill>
                      </a:endParaRPr>
                    </a:p>
                  </a:txBody>
                  <a:tcPr marT="45728" marB="45728">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solidFill>
                            <a:schemeClr val="tx1"/>
                          </a:solidFill>
                        </a:rPr>
                        <a:t>Adj.</a:t>
                      </a:r>
                      <a:endParaRPr lang="en-IN" sz="1800" dirty="0">
                        <a:solidFill>
                          <a:schemeClr val="tx1"/>
                        </a:solidFill>
                      </a:endParaRPr>
                    </a:p>
                  </a:txBody>
                  <a:tcPr marT="45728" marB="45728">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r>
                        <a:rPr lang="en-US" sz="1800" dirty="0">
                          <a:solidFill>
                            <a:schemeClr val="tx1"/>
                          </a:solidFill>
                        </a:rPr>
                        <a:t>2,000</a:t>
                      </a:r>
                      <a:endParaRPr lang="en-IN" sz="1800" dirty="0">
                        <a:solidFill>
                          <a:schemeClr val="tx1"/>
                        </a:solidFill>
                      </a:endParaRPr>
                    </a:p>
                  </a:txBody>
                  <a:tcPr marT="45728" marB="45728">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sz="1800" dirty="0">
                        <a:solidFill>
                          <a:schemeClr val="tx1"/>
                        </a:solidFill>
                      </a:endParaRPr>
                    </a:p>
                  </a:txBody>
                  <a:tcPr marT="45728" marB="45728">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sz="1800" dirty="0">
                        <a:solidFill>
                          <a:schemeClr val="tx1"/>
                        </a:solidFill>
                      </a:endParaRPr>
                    </a:p>
                  </a:txBody>
                  <a:tcPr marT="45728" marB="45728">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2"/>
                  </a:ext>
                </a:extLst>
              </a:tr>
              <a:tr h="370840">
                <a:tc>
                  <a:txBody>
                    <a:bodyPr/>
                    <a:lstStyle/>
                    <a:p>
                      <a:r>
                        <a:rPr lang="en-US" sz="1800" dirty="0">
                          <a:solidFill>
                            <a:schemeClr val="tx1"/>
                          </a:solidFill>
                        </a:rPr>
                        <a:t>Bal.</a:t>
                      </a:r>
                      <a:endParaRPr lang="en-IN" sz="1800" dirty="0">
                        <a:solidFill>
                          <a:schemeClr val="tx1"/>
                        </a:solidFill>
                      </a:endParaRPr>
                    </a:p>
                  </a:txBody>
                  <a:tcPr marT="45728" marB="45728">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pPr algn="r"/>
                      <a:r>
                        <a:rPr lang="en-US" sz="1800" dirty="0">
                          <a:solidFill>
                            <a:schemeClr val="tx1"/>
                          </a:solidFill>
                        </a:rPr>
                        <a:t>2,000</a:t>
                      </a:r>
                      <a:endParaRPr lang="en-IN" sz="1800" dirty="0">
                        <a:solidFill>
                          <a:schemeClr val="tx1"/>
                        </a:solidFill>
                      </a:endParaRPr>
                    </a:p>
                  </a:txBody>
                  <a:tcPr marT="45728" marB="45728">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sz="1800" dirty="0">
                        <a:solidFill>
                          <a:schemeClr val="tx1"/>
                        </a:solidFill>
                      </a:endParaRPr>
                    </a:p>
                  </a:txBody>
                  <a:tcPr marT="45728" marB="45728">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sz="1800" dirty="0">
                        <a:solidFill>
                          <a:schemeClr val="tx1"/>
                        </a:solidFill>
                      </a:endParaRPr>
                    </a:p>
                  </a:txBody>
                  <a:tcPr marT="45728" marB="45728">
                    <a:lnL w="12700" cmpd="sng">
                      <a:noFill/>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3"/>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sz="1800" dirty="0">
                        <a:solidFill>
                          <a:schemeClr val="tx1"/>
                        </a:solidFill>
                      </a:endParaRPr>
                    </a:p>
                  </a:txBody>
                  <a:tcPr marT="45728" marB="45728">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sz="1800" dirty="0">
                        <a:solidFill>
                          <a:schemeClr val="tx1"/>
                        </a:solidFill>
                      </a:endParaRPr>
                    </a:p>
                  </a:txBody>
                  <a:tcPr marT="45728" marB="45728">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sz="1800" dirty="0">
                        <a:solidFill>
                          <a:schemeClr val="tx1"/>
                        </a:solidFill>
                      </a:endParaRPr>
                    </a:p>
                  </a:txBody>
                  <a:tcPr marT="45728" marB="45728">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sz="1800" dirty="0">
                        <a:solidFill>
                          <a:schemeClr val="tx1"/>
                        </a:solidFill>
                      </a:endParaRPr>
                    </a:p>
                  </a:txBody>
                  <a:tcPr marT="45728" marB="45728">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4"/>
                  </a:ext>
                </a:extLst>
              </a:tr>
            </a:tbl>
          </a:graphicData>
        </a:graphic>
      </p:graphicFrame>
      <p:graphicFrame>
        <p:nvGraphicFramePr>
          <p:cNvPr id="14" name="Table 13"/>
          <p:cNvGraphicFramePr>
            <a:graphicFrameLocks noGrp="1"/>
          </p:cNvGraphicFramePr>
          <p:nvPr/>
        </p:nvGraphicFramePr>
        <p:xfrm>
          <a:off x="6281738" y="3733800"/>
          <a:ext cx="3962400" cy="185420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840">
                <a:tc gridSpan="4">
                  <a:txBody>
                    <a:bodyPr/>
                    <a:lstStyle/>
                    <a:p>
                      <a:pPr algn="ctr"/>
                      <a:r>
                        <a:rPr lang="en-IN" dirty="0">
                          <a:solidFill>
                            <a:schemeClr val="tx1"/>
                          </a:solidFill>
                        </a:rPr>
                        <a:t>Prepaid Rent</a:t>
                      </a:r>
                    </a:p>
                  </a:txBody>
                  <a:tcP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r>
                        <a:rPr lang="en-US" dirty="0">
                          <a:solidFill>
                            <a:schemeClr val="tx1"/>
                          </a:solidFill>
                        </a:rPr>
                        <a:t>Bal.</a:t>
                      </a:r>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dirty="0">
                          <a:solidFill>
                            <a:schemeClr val="tx1"/>
                          </a:solidFill>
                        </a:rPr>
                        <a:t>5,000</a:t>
                      </a: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dirty="0">
                          <a:solidFill>
                            <a:schemeClr val="tx1"/>
                          </a:solidFill>
                        </a:rPr>
                        <a:t>2,000</a:t>
                      </a: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r>
                        <a:rPr lang="en-US" dirty="0">
                          <a:solidFill>
                            <a:schemeClr val="tx1"/>
                          </a:solidFill>
                        </a:rPr>
                        <a:t>Adj.</a:t>
                      </a:r>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840">
                <a:tc>
                  <a:txBody>
                    <a:bodyPr/>
                    <a:lstStyle/>
                    <a:p>
                      <a:endParaRPr lang="en-IN" dirty="0">
                        <a:solidFill>
                          <a:schemeClr val="tx1"/>
                        </a:solidFill>
                      </a:endParaRPr>
                    </a:p>
                  </a:txBody>
                  <a:tcPr>
                    <a:lnR w="12700" cmpd="sng">
                      <a:noFill/>
                    </a:lnR>
                    <a:lnT w="12700" cmpd="sng">
                      <a:noFill/>
                    </a:lnT>
                    <a:lnB w="12700" cmpd="sng">
                      <a:noFill/>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solidFill>
                      <a:srgbClr val="E3EDE4"/>
                    </a:solidFill>
                  </a:tcPr>
                </a:tc>
                <a:tc>
                  <a:txBody>
                    <a:bodyPr/>
                    <a:lstStyle/>
                    <a:p>
                      <a:endParaRPr lang="en-IN" dirty="0">
                        <a:solidFill>
                          <a:schemeClr val="tx1"/>
                        </a:solidFill>
                      </a:endParaRPr>
                    </a:p>
                  </a:txBody>
                  <a:tcPr>
                    <a:lnL w="12700" cmpd="sng">
                      <a:noFill/>
                    </a:lnL>
                    <a:lnT w="12700" cmpd="sng">
                      <a:noFill/>
                    </a:lnT>
                    <a:lnB w="12700" cmpd="sng">
                      <a:noFill/>
                    </a:lnB>
                    <a:solidFill>
                      <a:srgbClr val="E3EDE4"/>
                    </a:solidFill>
                  </a:tcPr>
                </a:tc>
                <a:extLst>
                  <a:ext uri="{0D108BD9-81ED-4DB2-BD59-A6C34878D82A}">
                    <a16:rowId xmlns:a16="http://schemas.microsoft.com/office/drawing/2014/main" val="10002"/>
                  </a:ext>
                </a:extLst>
              </a:tr>
              <a:tr h="370840">
                <a:tc>
                  <a:txBody>
                    <a:bodyPr/>
                    <a:lstStyle/>
                    <a:p>
                      <a:endParaRPr lang="en-IN" dirty="0">
                        <a:solidFill>
                          <a:schemeClr val="tx1"/>
                        </a:solidFill>
                      </a:endParaRPr>
                    </a:p>
                  </a:txBody>
                  <a:tcPr>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dirty="0">
                        <a:solidFill>
                          <a:schemeClr val="tx1"/>
                        </a:solidFill>
                      </a:endParaRPr>
                    </a:p>
                  </a:txBody>
                  <a:tcPr>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3"/>
                  </a:ext>
                </a:extLst>
              </a:tr>
              <a:tr h="370840">
                <a:tc>
                  <a:txBody>
                    <a:bodyPr/>
                    <a:lstStyle/>
                    <a:p>
                      <a:r>
                        <a:rPr lang="en-US" dirty="0">
                          <a:solidFill>
                            <a:schemeClr val="tx1"/>
                          </a:solidFill>
                        </a:rPr>
                        <a:t>Bal.</a:t>
                      </a:r>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r>
                        <a:rPr lang="en-US" dirty="0">
                          <a:solidFill>
                            <a:schemeClr val="tx1"/>
                          </a:solidFill>
                        </a:rPr>
                        <a:t>3,000</a:t>
                      </a: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4"/>
                  </a:ext>
                </a:extLst>
              </a:tr>
            </a:tbl>
          </a:graphicData>
        </a:graphic>
      </p:graphicFrame>
      <p:sp>
        <p:nvSpPr>
          <p:cNvPr id="12" name="Title 1"/>
          <p:cNvSpPr txBox="1">
            <a:spLocks/>
          </p:cNvSpPr>
          <p:nvPr/>
        </p:nvSpPr>
        <p:spPr bwMode="auto">
          <a:xfrm>
            <a:off x="1981200" y="1"/>
            <a:ext cx="8229600" cy="63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2800" b="1" kern="1200" baseline="0">
                <a:solidFill>
                  <a:schemeClr val="tx1"/>
                </a:solidFill>
                <a:latin typeface="+mj-lt"/>
                <a:ea typeface="+mj-ea"/>
                <a:cs typeface="+mj-cs"/>
              </a:defRPr>
            </a:lvl1pPr>
            <a:lvl2pPr algn="ctr" rtl="0" eaLnBrk="0" fontAlgn="base" hangingPunct="0">
              <a:spcBef>
                <a:spcPct val="0"/>
              </a:spcBef>
              <a:spcAft>
                <a:spcPct val="0"/>
              </a:spcAft>
              <a:defRPr sz="4000">
                <a:solidFill>
                  <a:schemeClr val="tx1"/>
                </a:solidFill>
                <a:latin typeface="Arial" charset="0"/>
              </a:defRPr>
            </a:lvl2pPr>
            <a:lvl3pPr algn="ctr" rtl="0" eaLnBrk="0" fontAlgn="base" hangingPunct="0">
              <a:spcBef>
                <a:spcPct val="0"/>
              </a:spcBef>
              <a:spcAft>
                <a:spcPct val="0"/>
              </a:spcAft>
              <a:defRPr sz="4000">
                <a:solidFill>
                  <a:schemeClr val="tx1"/>
                </a:solidFill>
                <a:latin typeface="Arial" charset="0"/>
              </a:defRPr>
            </a:lvl3pPr>
            <a:lvl4pPr algn="ctr" rtl="0" eaLnBrk="0" fontAlgn="base" hangingPunct="0">
              <a:spcBef>
                <a:spcPct val="0"/>
              </a:spcBef>
              <a:spcAft>
                <a:spcPct val="0"/>
              </a:spcAft>
              <a:defRPr sz="4000">
                <a:solidFill>
                  <a:schemeClr val="tx1"/>
                </a:solidFill>
                <a:latin typeface="Arial" charset="0"/>
              </a:defRPr>
            </a:lvl4pPr>
            <a:lvl5pPr algn="ctr" rtl="0" eaLnBrk="0" fontAlgn="base" hangingPunct="0">
              <a:spcBef>
                <a:spcPct val="0"/>
              </a:spcBef>
              <a:spcAft>
                <a:spcPct val="0"/>
              </a:spcAft>
              <a:defRPr sz="4000">
                <a:solidFill>
                  <a:schemeClr val="tx1"/>
                </a:solidFill>
                <a:latin typeface="Arial" charset="0"/>
              </a:defRPr>
            </a:lvl5pPr>
            <a:lvl6pPr marL="457200" algn="ctr" rtl="0" fontAlgn="base">
              <a:spcBef>
                <a:spcPct val="0"/>
              </a:spcBef>
              <a:spcAft>
                <a:spcPct val="0"/>
              </a:spcAft>
              <a:defRPr sz="4000">
                <a:solidFill>
                  <a:schemeClr val="tx1"/>
                </a:solidFill>
                <a:latin typeface="Arial" charset="0"/>
              </a:defRPr>
            </a:lvl6pPr>
            <a:lvl7pPr marL="914400" algn="ctr" rtl="0" fontAlgn="base">
              <a:spcBef>
                <a:spcPct val="0"/>
              </a:spcBef>
              <a:spcAft>
                <a:spcPct val="0"/>
              </a:spcAft>
              <a:defRPr sz="4000">
                <a:solidFill>
                  <a:schemeClr val="tx1"/>
                </a:solidFill>
                <a:latin typeface="Arial" charset="0"/>
              </a:defRPr>
            </a:lvl7pPr>
            <a:lvl8pPr marL="1371600" algn="ctr" rtl="0" fontAlgn="base">
              <a:spcBef>
                <a:spcPct val="0"/>
              </a:spcBef>
              <a:spcAft>
                <a:spcPct val="0"/>
              </a:spcAft>
              <a:defRPr sz="4000">
                <a:solidFill>
                  <a:schemeClr val="tx1"/>
                </a:solidFill>
                <a:latin typeface="Arial" charset="0"/>
              </a:defRPr>
            </a:lvl8pPr>
            <a:lvl9pPr marL="1828800" algn="ctr" rtl="0" fontAlgn="base">
              <a:spcBef>
                <a:spcPct val="0"/>
              </a:spcBef>
              <a:spcAft>
                <a:spcPct val="0"/>
              </a:spcAft>
              <a:defRPr sz="4000">
                <a:solidFill>
                  <a:schemeClr val="tx1"/>
                </a:solidFill>
                <a:latin typeface="Arial" charset="0"/>
              </a:defRPr>
            </a:lvl9pPr>
          </a:lstStyle>
          <a:p>
            <a:pPr eaLnBrk="1" hangingPunct="1"/>
            <a:r>
              <a:rPr lang="en-US" dirty="0"/>
              <a:t>Demonstration of P4-32A-Req. 3</a:t>
            </a:r>
          </a:p>
        </p:txBody>
      </p:sp>
      <p:pic>
        <p:nvPicPr>
          <p:cNvPr id="2" name="Graphic 21">
            <a:extLst>
              <a:ext uri="{FF2B5EF4-FFF2-40B4-BE49-F238E27FC236}">
                <a16:creationId xmlns:a16="http://schemas.microsoft.com/office/drawing/2014/main" id="{ACD6ECAD-5A2A-248D-AFFD-0A30ADDD4CA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810568" y="125909"/>
            <a:ext cx="1254337" cy="585689"/>
          </a:xfrm>
          <a:prstGeom prst="rect">
            <a:avLst/>
          </a:prstGeom>
        </p:spPr>
      </p:pic>
    </p:spTree>
    <p:extLst>
      <p:ext uri="{BB962C8B-B14F-4D97-AF65-F5344CB8AC3E}">
        <p14:creationId xmlns:p14="http://schemas.microsoft.com/office/powerpoint/2010/main" val="10940059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p:cNvSpPr/>
          <p:nvPr/>
        </p:nvSpPr>
        <p:spPr>
          <a:xfrm>
            <a:off x="1981200" y="804864"/>
            <a:ext cx="8229600" cy="409575"/>
          </a:xfrm>
          <a:prstGeom prst="roundRect">
            <a:avLst/>
          </a:prstGeom>
          <a:solidFill>
            <a:schemeClr val="accent1">
              <a:lumMod val="40000"/>
              <a:lumOff val="60000"/>
            </a:schemeClr>
          </a:solidFill>
        </p:spPr>
        <p:style>
          <a:lnRef idx="2">
            <a:schemeClr val="accent1"/>
          </a:lnRef>
          <a:fillRef idx="1">
            <a:schemeClr val="lt1"/>
          </a:fillRef>
          <a:effectRef idx="0">
            <a:schemeClr val="accent1"/>
          </a:effectRef>
          <a:fontRef idx="minor">
            <a:schemeClr val="dk1"/>
          </a:fontRef>
        </p:style>
        <p:txBody>
          <a:bodyPr>
            <a:spAutoFit/>
          </a:bodyPr>
          <a:lstStyle/>
          <a:p>
            <a:pPr>
              <a:defRPr/>
            </a:pPr>
            <a:r>
              <a:rPr lang="en-IN" b="1" dirty="0">
                <a:solidFill>
                  <a:prstClr val="black"/>
                </a:solidFill>
              </a:rPr>
              <a:t>c. Office Supplies used, $2,000.</a:t>
            </a:r>
            <a:endParaRPr lang="en-US" b="1" dirty="0">
              <a:solidFill>
                <a:prstClr val="black"/>
              </a:solidFill>
            </a:endParaRPr>
          </a:p>
        </p:txBody>
      </p:sp>
      <p:graphicFrame>
        <p:nvGraphicFramePr>
          <p:cNvPr id="6" name="Table 5"/>
          <p:cNvGraphicFramePr>
            <a:graphicFrameLocks noGrp="1"/>
          </p:cNvGraphicFramePr>
          <p:nvPr/>
        </p:nvGraphicFramePr>
        <p:xfrm>
          <a:off x="2247900" y="1828800"/>
          <a:ext cx="7696200" cy="1482724"/>
        </p:xfrm>
        <a:graphic>
          <a:graphicData uri="http://schemas.openxmlformats.org/drawingml/2006/table">
            <a:tbl>
              <a:tblPr firstRow="1" bandRow="1">
                <a:tableStyleId>{5C22544A-7EE6-4342-B048-85BDC9FD1C3A}</a:tableStyleId>
              </a:tblPr>
              <a:tblGrid>
                <a:gridCol w="1066800">
                  <a:extLst>
                    <a:ext uri="{9D8B030D-6E8A-4147-A177-3AD203B41FA5}">
                      <a16:colId xmlns:a16="http://schemas.microsoft.com/office/drawing/2014/main" val="20000"/>
                    </a:ext>
                  </a:extLst>
                </a:gridCol>
                <a:gridCol w="4327119">
                  <a:extLst>
                    <a:ext uri="{9D8B030D-6E8A-4147-A177-3AD203B41FA5}">
                      <a16:colId xmlns:a16="http://schemas.microsoft.com/office/drawing/2014/main" val="20001"/>
                    </a:ext>
                  </a:extLst>
                </a:gridCol>
                <a:gridCol w="1052472">
                  <a:extLst>
                    <a:ext uri="{9D8B030D-6E8A-4147-A177-3AD203B41FA5}">
                      <a16:colId xmlns:a16="http://schemas.microsoft.com/office/drawing/2014/main" val="20002"/>
                    </a:ext>
                  </a:extLst>
                </a:gridCol>
                <a:gridCol w="986692">
                  <a:extLst>
                    <a:ext uri="{9D8B030D-6E8A-4147-A177-3AD203B41FA5}">
                      <a16:colId xmlns:a16="http://schemas.microsoft.com/office/drawing/2014/main" val="20003"/>
                    </a:ext>
                  </a:extLst>
                </a:gridCol>
                <a:gridCol w="263117">
                  <a:extLst>
                    <a:ext uri="{9D8B030D-6E8A-4147-A177-3AD203B41FA5}">
                      <a16:colId xmlns:a16="http://schemas.microsoft.com/office/drawing/2014/main" val="20004"/>
                    </a:ext>
                  </a:extLst>
                </a:gridCol>
              </a:tblGrid>
              <a:tr h="370681">
                <a:tc>
                  <a:txBody>
                    <a:bodyPr/>
                    <a:lstStyle/>
                    <a:p>
                      <a:pPr algn="ctr"/>
                      <a:r>
                        <a:rPr lang="en-IN" sz="1800" dirty="0"/>
                        <a:t>Date</a:t>
                      </a:r>
                    </a:p>
                  </a:txBody>
                  <a:tcPr marT="45700" marB="45700">
                    <a:lnR w="12700" cmpd="sng">
                      <a:noFill/>
                    </a:lnR>
                  </a:tcPr>
                </a:tc>
                <a:tc>
                  <a:txBody>
                    <a:bodyPr/>
                    <a:lstStyle/>
                    <a:p>
                      <a:pPr algn="ctr"/>
                      <a:r>
                        <a:rPr lang="en-IN" sz="1800" dirty="0"/>
                        <a:t>Accounts and Explanation</a:t>
                      </a:r>
                    </a:p>
                  </a:txBody>
                  <a:tcPr marT="45700" marB="45700">
                    <a:lnL w="12700" cmpd="sng">
                      <a:noFill/>
                    </a:lnL>
                    <a:lnR w="12700" cmpd="sng">
                      <a:noFill/>
                    </a:lnR>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IN" sz="1800" dirty="0"/>
                        <a:t>Debit</a:t>
                      </a:r>
                    </a:p>
                  </a:txBody>
                  <a:tcPr marT="45700" marB="45700">
                    <a:lnL w="12700" cmpd="sng">
                      <a:noFill/>
                    </a:lnL>
                    <a:lnR w="12700" cmpd="sng">
                      <a:noFill/>
                    </a:lnR>
                  </a:tcPr>
                </a:tc>
                <a:tc>
                  <a:txBody>
                    <a:bodyPr/>
                    <a:lstStyle/>
                    <a:p>
                      <a:pPr algn="ctr"/>
                      <a:r>
                        <a:rPr lang="en-IN" sz="1800" dirty="0"/>
                        <a:t>Credit</a:t>
                      </a:r>
                    </a:p>
                  </a:txBody>
                  <a:tcPr marT="45700" marB="45700">
                    <a:lnL w="12700" cmpd="sng">
                      <a:noFill/>
                    </a:lnL>
                    <a:lnR w="12700" cmpd="sng">
                      <a:noFill/>
                    </a:lnR>
                  </a:tcPr>
                </a:tc>
                <a:tc>
                  <a:txBody>
                    <a:bodyPr/>
                    <a:lstStyle/>
                    <a:p>
                      <a:pPr algn="ctr"/>
                      <a:endParaRPr lang="en-IN" sz="1800" dirty="0"/>
                    </a:p>
                  </a:txBody>
                  <a:tcPr marT="45700" marB="45700">
                    <a:lnL w="12700" cmpd="sng">
                      <a:noFill/>
                    </a:lnL>
                  </a:tcPr>
                </a:tc>
                <a:extLst>
                  <a:ext uri="{0D108BD9-81ED-4DB2-BD59-A6C34878D82A}">
                    <a16:rowId xmlns:a16="http://schemas.microsoft.com/office/drawing/2014/main" val="10000"/>
                  </a:ext>
                </a:extLst>
              </a:tr>
              <a:tr h="370681">
                <a:tc>
                  <a:txBody>
                    <a:bodyPr/>
                    <a:lstStyle/>
                    <a:p>
                      <a:pPr algn="ctr"/>
                      <a:r>
                        <a:rPr lang="en-IN" sz="1800" dirty="0"/>
                        <a:t>Dec. 31</a:t>
                      </a:r>
                    </a:p>
                  </a:txBody>
                  <a:tcPr marT="45700" marB="45700">
                    <a:lnR w="12700" cmpd="sng">
                      <a:noFill/>
                    </a:lnR>
                    <a:lnB w="12700" cmpd="sng">
                      <a:noFill/>
                    </a:lnB>
                    <a:solidFill>
                      <a:srgbClr val="E3EDE4"/>
                    </a:solidFill>
                  </a:tcPr>
                </a:tc>
                <a:tc>
                  <a:txBody>
                    <a:bodyPr/>
                    <a:lstStyle/>
                    <a:p>
                      <a:pPr algn="l" fontAlgn="b"/>
                      <a:r>
                        <a:rPr lang="en-IN" sz="1800" b="0" i="0" u="none" strike="noStrike" dirty="0">
                          <a:effectLst/>
                          <a:latin typeface="Arial"/>
                        </a:rPr>
                        <a:t>Supplies Expense</a:t>
                      </a:r>
                    </a:p>
                  </a:txBody>
                  <a:tcPr marL="9525" marR="9525" marT="9521" marB="0" anchor="ctr">
                    <a:lnL w="12700" cmpd="sng">
                      <a:noFill/>
                    </a:lnL>
                    <a:lnR w="12700" cmpd="sng">
                      <a:noFill/>
                    </a:lnR>
                    <a:lnB w="12700" cmpd="sng">
                      <a:noFill/>
                    </a:lnB>
                    <a:solidFill>
                      <a:srgbClr val="E3EDE4"/>
                    </a:solidFill>
                  </a:tcPr>
                </a:tc>
                <a:tc>
                  <a:txBody>
                    <a:bodyPr/>
                    <a:lstStyle/>
                    <a:p>
                      <a:pPr algn="r" fontAlgn="b"/>
                      <a:r>
                        <a:rPr lang="en-US" sz="1800" b="0" i="0" u="none" strike="noStrike" dirty="0">
                          <a:effectLst/>
                          <a:latin typeface="Arial"/>
                        </a:rPr>
                        <a:t>2,000</a:t>
                      </a:r>
                      <a:endParaRPr lang="en-IN" sz="1800" b="0" i="0" u="none" strike="noStrike" dirty="0">
                        <a:effectLst/>
                        <a:latin typeface="Arial"/>
                      </a:endParaRPr>
                    </a:p>
                  </a:txBody>
                  <a:tcPr marL="9525" marR="9525" marT="9521" marB="0" anchor="ctr">
                    <a:lnL w="12700" cmpd="sng">
                      <a:noFill/>
                    </a:lnL>
                    <a:lnR w="12700" cmpd="sng">
                      <a:noFill/>
                    </a:lnR>
                    <a:lnB w="12700" cmpd="sng">
                      <a:noFill/>
                    </a:lnB>
                    <a:solidFill>
                      <a:srgbClr val="E3EDE4"/>
                    </a:solidFill>
                  </a:tcPr>
                </a:tc>
                <a:tc>
                  <a:txBody>
                    <a:bodyPr/>
                    <a:lstStyle/>
                    <a:p>
                      <a:pPr algn="r"/>
                      <a:endParaRPr lang="en-IN" sz="1800" dirty="0"/>
                    </a:p>
                  </a:txBody>
                  <a:tcPr marT="45700" marB="45700" anchor="ctr">
                    <a:lnL w="12700" cmpd="sng">
                      <a:noFill/>
                    </a:lnL>
                    <a:lnR w="12700" cmpd="sng">
                      <a:noFill/>
                    </a:lnR>
                    <a:lnB w="12700" cmpd="sng">
                      <a:noFill/>
                    </a:lnB>
                    <a:solidFill>
                      <a:srgbClr val="E3EDE4"/>
                    </a:solidFill>
                  </a:tcPr>
                </a:tc>
                <a:tc>
                  <a:txBody>
                    <a:bodyPr/>
                    <a:lstStyle/>
                    <a:p>
                      <a:pPr algn="ctr"/>
                      <a:endParaRPr lang="en-IN" sz="1800" dirty="0"/>
                    </a:p>
                  </a:txBody>
                  <a:tcPr marT="45700" marB="45700">
                    <a:lnL w="12700" cmpd="sng">
                      <a:noFill/>
                    </a:lnL>
                    <a:lnB w="12700" cmpd="sng">
                      <a:noFill/>
                    </a:lnB>
                    <a:solidFill>
                      <a:srgbClr val="E3EDE4"/>
                    </a:solidFill>
                  </a:tcPr>
                </a:tc>
                <a:extLst>
                  <a:ext uri="{0D108BD9-81ED-4DB2-BD59-A6C34878D82A}">
                    <a16:rowId xmlns:a16="http://schemas.microsoft.com/office/drawing/2014/main" val="10001"/>
                  </a:ext>
                </a:extLst>
              </a:tr>
              <a:tr h="370681">
                <a:tc>
                  <a:txBody>
                    <a:bodyPr/>
                    <a:lstStyle/>
                    <a:p>
                      <a:endParaRPr lang="en-IN" sz="1800" dirty="0"/>
                    </a:p>
                  </a:txBody>
                  <a:tcPr marT="45700" marB="45700">
                    <a:lnR w="12700" cmpd="sng">
                      <a:noFill/>
                    </a:lnR>
                    <a:lnT w="12700" cmpd="sng">
                      <a:noFill/>
                    </a:lnT>
                    <a:lnB w="12700" cmpd="sng">
                      <a:noFill/>
                    </a:lnB>
                    <a:solidFill>
                      <a:srgbClr val="E3EDE4"/>
                    </a:solidFill>
                  </a:tcPr>
                </a:tc>
                <a:tc>
                  <a:txBody>
                    <a:bodyPr/>
                    <a:lstStyle/>
                    <a:p>
                      <a:pPr algn="l" fontAlgn="b"/>
                      <a:r>
                        <a:rPr lang="en-IN" sz="1800" b="0" i="0" u="none" strike="noStrike" dirty="0">
                          <a:effectLst/>
                          <a:latin typeface="Arial"/>
                        </a:rPr>
                        <a:t>            Office Supplies</a:t>
                      </a:r>
                    </a:p>
                  </a:txBody>
                  <a:tcPr marL="9525" marR="9525" marT="9521" marB="0" anchor="ctr">
                    <a:lnL w="12700" cmpd="sng">
                      <a:noFill/>
                    </a:lnL>
                    <a:lnR w="12700" cmpd="sng">
                      <a:noFill/>
                    </a:lnR>
                    <a:lnT w="12700" cmpd="sng">
                      <a:noFill/>
                    </a:lnT>
                    <a:lnB w="12700" cmpd="sng">
                      <a:noFill/>
                    </a:lnB>
                    <a:solidFill>
                      <a:srgbClr val="E3EDE4"/>
                    </a:solidFill>
                  </a:tcPr>
                </a:tc>
                <a:tc>
                  <a:txBody>
                    <a:bodyPr/>
                    <a:lstStyle/>
                    <a:p>
                      <a:pPr algn="r" fontAlgn="b"/>
                      <a:endParaRPr lang="en-IN" sz="1800" b="0" i="0" u="none" strike="noStrike" dirty="0">
                        <a:effectLst/>
                        <a:latin typeface="Arial"/>
                      </a:endParaRPr>
                    </a:p>
                  </a:txBody>
                  <a:tcPr marL="9525" marR="9525" marT="9521" marB="0" anchor="ctr">
                    <a:lnL w="12700" cmpd="sng">
                      <a:noFill/>
                    </a:lnL>
                    <a:lnR w="12700" cmpd="sng">
                      <a:noFill/>
                    </a:lnR>
                    <a:lnT w="12700" cmpd="sng">
                      <a:noFill/>
                    </a:lnT>
                    <a:lnB w="12700" cmpd="sng">
                      <a:noFill/>
                    </a:lnB>
                    <a:solidFill>
                      <a:srgbClr val="E3EDE4"/>
                    </a:solidFill>
                  </a:tcPr>
                </a:tc>
                <a:tc>
                  <a:txBody>
                    <a:bodyPr/>
                    <a:lstStyle/>
                    <a:p>
                      <a:pPr algn="r"/>
                      <a:r>
                        <a:rPr lang="en-US" sz="1800" dirty="0"/>
                        <a:t>2,000</a:t>
                      </a:r>
                      <a:endParaRPr lang="en-IN" sz="1800" dirty="0"/>
                    </a:p>
                  </a:txBody>
                  <a:tcPr marT="45700" marB="45700" anchor="ctr">
                    <a:lnL w="12700" cmpd="sng">
                      <a:noFill/>
                    </a:lnL>
                    <a:lnR w="12700" cmpd="sng">
                      <a:noFill/>
                    </a:lnR>
                    <a:lnT w="12700" cmpd="sng">
                      <a:noFill/>
                    </a:lnT>
                    <a:lnB w="12700" cmpd="sng">
                      <a:noFill/>
                    </a:lnB>
                    <a:solidFill>
                      <a:srgbClr val="E3EDE4"/>
                    </a:solidFill>
                  </a:tcPr>
                </a:tc>
                <a:tc>
                  <a:txBody>
                    <a:bodyPr/>
                    <a:lstStyle/>
                    <a:p>
                      <a:endParaRPr lang="en-IN" sz="1800" dirty="0"/>
                    </a:p>
                  </a:txBody>
                  <a:tcPr marT="45700" marB="45700">
                    <a:lnL w="12700" cmpd="sng">
                      <a:noFill/>
                    </a:lnL>
                    <a:lnT w="12700" cmpd="sng">
                      <a:noFill/>
                    </a:lnT>
                    <a:lnB w="12700" cmpd="sng">
                      <a:noFill/>
                    </a:lnB>
                    <a:solidFill>
                      <a:srgbClr val="E3EDE4"/>
                    </a:solidFill>
                  </a:tcPr>
                </a:tc>
                <a:extLst>
                  <a:ext uri="{0D108BD9-81ED-4DB2-BD59-A6C34878D82A}">
                    <a16:rowId xmlns:a16="http://schemas.microsoft.com/office/drawing/2014/main" val="10002"/>
                  </a:ext>
                </a:extLst>
              </a:tr>
              <a:tr h="370681">
                <a:tc>
                  <a:txBody>
                    <a:bodyPr/>
                    <a:lstStyle/>
                    <a:p>
                      <a:endParaRPr lang="en-IN" sz="1800" i="1" dirty="0"/>
                    </a:p>
                  </a:txBody>
                  <a:tcPr marT="45700" marB="45700">
                    <a:lnR w="12700" cmpd="sng">
                      <a:noFill/>
                    </a:lnR>
                    <a:lnT w="12700" cmpd="sng">
                      <a:noFill/>
                    </a:lnT>
                    <a:solidFill>
                      <a:srgbClr val="E3EDE4"/>
                    </a:solidFill>
                  </a:tcPr>
                </a:tc>
                <a:tc>
                  <a:txBody>
                    <a:bodyPr/>
                    <a:lstStyle/>
                    <a:p>
                      <a:pPr algn="l" fontAlgn="b"/>
                      <a:r>
                        <a:rPr lang="en-IN" sz="1800" b="0" i="1" u="none" strike="noStrike" dirty="0">
                          <a:effectLst/>
                          <a:latin typeface="Arial"/>
                        </a:rPr>
                        <a:t>To adjust office supplies.</a:t>
                      </a:r>
                    </a:p>
                  </a:txBody>
                  <a:tcPr marL="9525" marR="9525" marT="9521" marB="0" anchor="ctr">
                    <a:lnL w="12700" cmpd="sng">
                      <a:noFill/>
                    </a:lnL>
                    <a:lnR w="12700" cmpd="sng">
                      <a:noFill/>
                    </a:lnR>
                    <a:lnT w="12700" cmpd="sng">
                      <a:noFill/>
                    </a:lnT>
                    <a:solidFill>
                      <a:srgbClr val="E3EDE4"/>
                    </a:solidFill>
                  </a:tcPr>
                </a:tc>
                <a:tc>
                  <a:txBody>
                    <a:bodyPr/>
                    <a:lstStyle/>
                    <a:p>
                      <a:pPr algn="l" fontAlgn="b"/>
                      <a:endParaRPr lang="en-IN" sz="1800" b="0" i="1" u="none" strike="noStrike" dirty="0">
                        <a:effectLst/>
                        <a:latin typeface="Arial"/>
                      </a:endParaRPr>
                    </a:p>
                  </a:txBody>
                  <a:tcPr marL="9525" marR="9525" marT="9521" marB="0" anchor="ctr">
                    <a:lnL w="12700" cmpd="sng">
                      <a:noFill/>
                    </a:lnL>
                    <a:lnR w="12700" cmpd="sng">
                      <a:noFill/>
                    </a:lnR>
                    <a:lnT w="12700" cmpd="sng">
                      <a:noFill/>
                    </a:lnT>
                    <a:solidFill>
                      <a:srgbClr val="E3EDE4"/>
                    </a:solidFill>
                  </a:tcPr>
                </a:tc>
                <a:tc>
                  <a:txBody>
                    <a:bodyPr/>
                    <a:lstStyle/>
                    <a:p>
                      <a:endParaRPr lang="en-IN" sz="1800" i="1" dirty="0"/>
                    </a:p>
                  </a:txBody>
                  <a:tcPr marT="45700" marB="45700" anchor="ctr">
                    <a:lnL w="12700" cmpd="sng">
                      <a:noFill/>
                    </a:lnL>
                    <a:lnR w="12700" cmpd="sng">
                      <a:noFill/>
                    </a:lnR>
                    <a:lnT w="12700" cmpd="sng">
                      <a:noFill/>
                    </a:lnT>
                    <a:solidFill>
                      <a:srgbClr val="E3EDE4"/>
                    </a:solidFill>
                  </a:tcPr>
                </a:tc>
                <a:tc>
                  <a:txBody>
                    <a:bodyPr/>
                    <a:lstStyle/>
                    <a:p>
                      <a:endParaRPr lang="en-IN" sz="1800" i="1" dirty="0"/>
                    </a:p>
                  </a:txBody>
                  <a:tcPr marT="45700" marB="45700">
                    <a:lnL w="12700" cmpd="sng">
                      <a:noFill/>
                    </a:lnL>
                    <a:lnT w="12700" cmpd="sng">
                      <a:noFill/>
                    </a:lnT>
                    <a:solidFill>
                      <a:srgbClr val="E3EDE4"/>
                    </a:solidFill>
                  </a:tcPr>
                </a:tc>
                <a:extLst>
                  <a:ext uri="{0D108BD9-81ED-4DB2-BD59-A6C34878D82A}">
                    <a16:rowId xmlns:a16="http://schemas.microsoft.com/office/drawing/2014/main" val="10003"/>
                  </a:ext>
                </a:extLst>
              </a:tr>
            </a:tbl>
          </a:graphicData>
        </a:graphic>
      </p:graphicFrame>
      <p:graphicFrame>
        <p:nvGraphicFramePr>
          <p:cNvPr id="9" name="Table 8"/>
          <p:cNvGraphicFramePr>
            <a:graphicFrameLocks noGrp="1"/>
          </p:cNvGraphicFramePr>
          <p:nvPr/>
        </p:nvGraphicFramePr>
        <p:xfrm>
          <a:off x="2147888" y="3733800"/>
          <a:ext cx="3962400" cy="185420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840">
                <a:tc gridSpan="4">
                  <a:txBody>
                    <a:bodyPr/>
                    <a:lstStyle/>
                    <a:p>
                      <a:pPr algn="ctr"/>
                      <a:r>
                        <a:rPr lang="en-IN" dirty="0">
                          <a:solidFill>
                            <a:schemeClr val="tx1"/>
                          </a:solidFill>
                        </a:rPr>
                        <a:t>Supplies Expense</a:t>
                      </a:r>
                    </a:p>
                  </a:txBody>
                  <a:tcP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r>
                        <a:rPr lang="en-US" dirty="0">
                          <a:solidFill>
                            <a:schemeClr val="tx1"/>
                          </a:solidFill>
                        </a:rPr>
                        <a:t>Bal.</a:t>
                      </a:r>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dirty="0">
                          <a:solidFill>
                            <a:schemeClr val="tx1"/>
                          </a:solidFill>
                        </a:rPr>
                        <a:t>0</a:t>
                      </a: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rPr>
                        <a:t>Adj.</a:t>
                      </a:r>
                      <a:endParaRPr lang="en-IN" dirty="0">
                        <a:solidFill>
                          <a:schemeClr val="tx1"/>
                        </a:solidFill>
                      </a:endParaRPr>
                    </a:p>
                  </a:txBody>
                  <a:tcPr>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r>
                        <a:rPr lang="en-US" dirty="0">
                          <a:solidFill>
                            <a:schemeClr val="tx1"/>
                          </a:solidFill>
                        </a:rPr>
                        <a:t>2,000</a:t>
                      </a: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solidFill>
                          <a:schemeClr val="tx1"/>
                        </a:solidFill>
                      </a:endParaRPr>
                    </a:p>
                  </a:txBody>
                  <a:tcPr>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2"/>
                  </a:ext>
                </a:extLst>
              </a:tr>
              <a:tr h="370840">
                <a:tc>
                  <a:txBody>
                    <a:bodyPr/>
                    <a:lstStyle/>
                    <a:p>
                      <a:r>
                        <a:rPr lang="en-US" dirty="0">
                          <a:solidFill>
                            <a:schemeClr val="tx1"/>
                          </a:solidFill>
                        </a:rPr>
                        <a:t>Bal.</a:t>
                      </a:r>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pPr algn="r"/>
                      <a:r>
                        <a:rPr lang="en-US" dirty="0">
                          <a:solidFill>
                            <a:schemeClr val="tx1"/>
                          </a:solidFill>
                        </a:rPr>
                        <a:t>2,000</a:t>
                      </a: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3"/>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4"/>
                  </a:ext>
                </a:extLst>
              </a:tr>
            </a:tbl>
          </a:graphicData>
        </a:graphic>
      </p:graphicFrame>
      <p:graphicFrame>
        <p:nvGraphicFramePr>
          <p:cNvPr id="13" name="Table 12"/>
          <p:cNvGraphicFramePr>
            <a:graphicFrameLocks noGrp="1"/>
          </p:cNvGraphicFramePr>
          <p:nvPr/>
        </p:nvGraphicFramePr>
        <p:xfrm>
          <a:off x="6281738" y="3733800"/>
          <a:ext cx="3962400" cy="185420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840">
                <a:tc gridSpan="4">
                  <a:txBody>
                    <a:bodyPr/>
                    <a:lstStyle/>
                    <a:p>
                      <a:pPr algn="ctr"/>
                      <a:r>
                        <a:rPr lang="en-IN" dirty="0">
                          <a:solidFill>
                            <a:schemeClr val="tx1"/>
                          </a:solidFill>
                        </a:rPr>
                        <a:t>Office Supplies</a:t>
                      </a:r>
                    </a:p>
                  </a:txBody>
                  <a:tcP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r>
                        <a:rPr lang="en-US" dirty="0">
                          <a:solidFill>
                            <a:schemeClr val="tx1"/>
                          </a:solidFill>
                        </a:rPr>
                        <a:t>Bal.</a:t>
                      </a:r>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dirty="0">
                          <a:solidFill>
                            <a:schemeClr val="tx1"/>
                          </a:solidFill>
                        </a:rPr>
                        <a:t>3,000</a:t>
                      </a: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dirty="0">
                          <a:solidFill>
                            <a:schemeClr val="tx1"/>
                          </a:solidFill>
                        </a:rPr>
                        <a:t>2,000</a:t>
                      </a: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rPr>
                        <a:t>Adj.</a:t>
                      </a:r>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840">
                <a:tc>
                  <a:txBody>
                    <a:bodyPr/>
                    <a:lstStyle/>
                    <a:p>
                      <a:endParaRPr lang="en-IN" dirty="0">
                        <a:solidFill>
                          <a:schemeClr val="tx1"/>
                        </a:solidFill>
                      </a:endParaRPr>
                    </a:p>
                  </a:txBody>
                  <a:tcPr>
                    <a:lnR w="12700" cmpd="sng">
                      <a:noFill/>
                    </a:lnR>
                    <a:lnT w="12700" cmpd="sng">
                      <a:noFill/>
                    </a:lnT>
                    <a:lnB w="12700" cmpd="sng">
                      <a:noFill/>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solidFill>
                      <a:srgbClr val="E3EDE4"/>
                    </a:solidFill>
                  </a:tcPr>
                </a:tc>
                <a:tc>
                  <a:txBody>
                    <a:bodyPr/>
                    <a:lstStyle/>
                    <a:p>
                      <a:endParaRPr lang="en-IN" dirty="0">
                        <a:solidFill>
                          <a:schemeClr val="tx1"/>
                        </a:solidFill>
                      </a:endParaRPr>
                    </a:p>
                  </a:txBody>
                  <a:tcPr>
                    <a:lnL w="12700" cmpd="sng">
                      <a:noFill/>
                    </a:lnL>
                    <a:lnT w="12700" cmpd="sng">
                      <a:noFill/>
                    </a:lnT>
                    <a:lnB w="12700" cmpd="sng">
                      <a:noFill/>
                    </a:lnB>
                    <a:solidFill>
                      <a:srgbClr val="E3EDE4"/>
                    </a:solidFill>
                  </a:tcPr>
                </a:tc>
                <a:extLst>
                  <a:ext uri="{0D108BD9-81ED-4DB2-BD59-A6C34878D82A}">
                    <a16:rowId xmlns:a16="http://schemas.microsoft.com/office/drawing/2014/main" val="10002"/>
                  </a:ext>
                </a:extLst>
              </a:tr>
              <a:tr h="370840">
                <a:tc>
                  <a:txBody>
                    <a:bodyPr/>
                    <a:lstStyle/>
                    <a:p>
                      <a:endParaRPr lang="en-IN" dirty="0">
                        <a:solidFill>
                          <a:schemeClr val="tx1"/>
                        </a:solidFill>
                      </a:endParaRPr>
                    </a:p>
                  </a:txBody>
                  <a:tcPr>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dirty="0">
                        <a:solidFill>
                          <a:schemeClr val="tx1"/>
                        </a:solidFill>
                      </a:endParaRPr>
                    </a:p>
                  </a:txBody>
                  <a:tcPr>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3"/>
                  </a:ext>
                </a:extLst>
              </a:tr>
              <a:tr h="370840">
                <a:tc>
                  <a:txBody>
                    <a:bodyPr/>
                    <a:lstStyle/>
                    <a:p>
                      <a:r>
                        <a:rPr lang="en-US" dirty="0">
                          <a:solidFill>
                            <a:schemeClr val="tx1"/>
                          </a:solidFill>
                        </a:rPr>
                        <a:t>Bal.</a:t>
                      </a:r>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r>
                        <a:rPr lang="en-US" dirty="0">
                          <a:solidFill>
                            <a:schemeClr val="tx1"/>
                          </a:solidFill>
                        </a:rPr>
                        <a:t>1,000</a:t>
                      </a: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4"/>
                  </a:ext>
                </a:extLst>
              </a:tr>
            </a:tbl>
          </a:graphicData>
        </a:graphic>
      </p:graphicFrame>
      <p:sp>
        <p:nvSpPr>
          <p:cNvPr id="12" name="Title 1"/>
          <p:cNvSpPr txBox="1">
            <a:spLocks/>
          </p:cNvSpPr>
          <p:nvPr/>
        </p:nvSpPr>
        <p:spPr bwMode="auto">
          <a:xfrm>
            <a:off x="1981200" y="1"/>
            <a:ext cx="8229600" cy="63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2800" b="1" kern="1200" baseline="0">
                <a:solidFill>
                  <a:schemeClr val="tx1"/>
                </a:solidFill>
                <a:latin typeface="+mj-lt"/>
                <a:ea typeface="+mj-ea"/>
                <a:cs typeface="+mj-cs"/>
              </a:defRPr>
            </a:lvl1pPr>
            <a:lvl2pPr algn="ctr" rtl="0" eaLnBrk="0" fontAlgn="base" hangingPunct="0">
              <a:spcBef>
                <a:spcPct val="0"/>
              </a:spcBef>
              <a:spcAft>
                <a:spcPct val="0"/>
              </a:spcAft>
              <a:defRPr sz="4000">
                <a:solidFill>
                  <a:schemeClr val="tx1"/>
                </a:solidFill>
                <a:latin typeface="Arial" charset="0"/>
              </a:defRPr>
            </a:lvl2pPr>
            <a:lvl3pPr algn="ctr" rtl="0" eaLnBrk="0" fontAlgn="base" hangingPunct="0">
              <a:spcBef>
                <a:spcPct val="0"/>
              </a:spcBef>
              <a:spcAft>
                <a:spcPct val="0"/>
              </a:spcAft>
              <a:defRPr sz="4000">
                <a:solidFill>
                  <a:schemeClr val="tx1"/>
                </a:solidFill>
                <a:latin typeface="Arial" charset="0"/>
              </a:defRPr>
            </a:lvl3pPr>
            <a:lvl4pPr algn="ctr" rtl="0" eaLnBrk="0" fontAlgn="base" hangingPunct="0">
              <a:spcBef>
                <a:spcPct val="0"/>
              </a:spcBef>
              <a:spcAft>
                <a:spcPct val="0"/>
              </a:spcAft>
              <a:defRPr sz="4000">
                <a:solidFill>
                  <a:schemeClr val="tx1"/>
                </a:solidFill>
                <a:latin typeface="Arial" charset="0"/>
              </a:defRPr>
            </a:lvl4pPr>
            <a:lvl5pPr algn="ctr" rtl="0" eaLnBrk="0" fontAlgn="base" hangingPunct="0">
              <a:spcBef>
                <a:spcPct val="0"/>
              </a:spcBef>
              <a:spcAft>
                <a:spcPct val="0"/>
              </a:spcAft>
              <a:defRPr sz="4000">
                <a:solidFill>
                  <a:schemeClr val="tx1"/>
                </a:solidFill>
                <a:latin typeface="Arial" charset="0"/>
              </a:defRPr>
            </a:lvl5pPr>
            <a:lvl6pPr marL="457200" algn="ctr" rtl="0" fontAlgn="base">
              <a:spcBef>
                <a:spcPct val="0"/>
              </a:spcBef>
              <a:spcAft>
                <a:spcPct val="0"/>
              </a:spcAft>
              <a:defRPr sz="4000">
                <a:solidFill>
                  <a:schemeClr val="tx1"/>
                </a:solidFill>
                <a:latin typeface="Arial" charset="0"/>
              </a:defRPr>
            </a:lvl6pPr>
            <a:lvl7pPr marL="914400" algn="ctr" rtl="0" fontAlgn="base">
              <a:spcBef>
                <a:spcPct val="0"/>
              </a:spcBef>
              <a:spcAft>
                <a:spcPct val="0"/>
              </a:spcAft>
              <a:defRPr sz="4000">
                <a:solidFill>
                  <a:schemeClr val="tx1"/>
                </a:solidFill>
                <a:latin typeface="Arial" charset="0"/>
              </a:defRPr>
            </a:lvl7pPr>
            <a:lvl8pPr marL="1371600" algn="ctr" rtl="0" fontAlgn="base">
              <a:spcBef>
                <a:spcPct val="0"/>
              </a:spcBef>
              <a:spcAft>
                <a:spcPct val="0"/>
              </a:spcAft>
              <a:defRPr sz="4000">
                <a:solidFill>
                  <a:schemeClr val="tx1"/>
                </a:solidFill>
                <a:latin typeface="Arial" charset="0"/>
              </a:defRPr>
            </a:lvl8pPr>
            <a:lvl9pPr marL="1828800" algn="ctr" rtl="0" fontAlgn="base">
              <a:spcBef>
                <a:spcPct val="0"/>
              </a:spcBef>
              <a:spcAft>
                <a:spcPct val="0"/>
              </a:spcAft>
              <a:defRPr sz="4000">
                <a:solidFill>
                  <a:schemeClr val="tx1"/>
                </a:solidFill>
                <a:latin typeface="Arial" charset="0"/>
              </a:defRPr>
            </a:lvl9pPr>
          </a:lstStyle>
          <a:p>
            <a:pPr eaLnBrk="1" hangingPunct="1"/>
            <a:r>
              <a:rPr lang="en-US" dirty="0"/>
              <a:t>Demonstration of P4-32A-Req. 3</a:t>
            </a:r>
          </a:p>
        </p:txBody>
      </p:sp>
      <p:pic>
        <p:nvPicPr>
          <p:cNvPr id="2" name="Graphic 21">
            <a:extLst>
              <a:ext uri="{FF2B5EF4-FFF2-40B4-BE49-F238E27FC236}">
                <a16:creationId xmlns:a16="http://schemas.microsoft.com/office/drawing/2014/main" id="{89C96FFC-6CA4-5ECA-D102-0B68CF8F0F1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810568" y="125909"/>
            <a:ext cx="1254337" cy="585689"/>
          </a:xfrm>
          <a:prstGeom prst="rect">
            <a:avLst/>
          </a:prstGeom>
        </p:spPr>
      </p:pic>
    </p:spTree>
    <p:extLst>
      <p:ext uri="{BB962C8B-B14F-4D97-AF65-F5344CB8AC3E}">
        <p14:creationId xmlns:p14="http://schemas.microsoft.com/office/powerpoint/2010/main" val="23407215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p:cNvSpPr/>
          <p:nvPr/>
        </p:nvSpPr>
        <p:spPr>
          <a:xfrm>
            <a:off x="1981200" y="804864"/>
            <a:ext cx="8229600" cy="409575"/>
          </a:xfrm>
          <a:prstGeom prst="roundRect">
            <a:avLst/>
          </a:prstGeom>
          <a:solidFill>
            <a:schemeClr val="accent1">
              <a:lumMod val="40000"/>
              <a:lumOff val="60000"/>
            </a:schemeClr>
          </a:solidFill>
        </p:spPr>
        <p:style>
          <a:lnRef idx="2">
            <a:schemeClr val="accent1"/>
          </a:lnRef>
          <a:fillRef idx="1">
            <a:schemeClr val="lt1"/>
          </a:fillRef>
          <a:effectRef idx="0">
            <a:schemeClr val="accent1"/>
          </a:effectRef>
          <a:fontRef idx="minor">
            <a:schemeClr val="dk1"/>
          </a:fontRef>
        </p:style>
        <p:txBody>
          <a:bodyPr>
            <a:spAutoFit/>
          </a:bodyPr>
          <a:lstStyle/>
          <a:p>
            <a:pPr>
              <a:defRPr/>
            </a:pPr>
            <a:r>
              <a:rPr lang="en-IN" b="1" dirty="0">
                <a:solidFill>
                  <a:prstClr val="black"/>
                </a:solidFill>
              </a:rPr>
              <a:t>d. Depreciation, $500.</a:t>
            </a:r>
            <a:endParaRPr lang="en-US" b="1" dirty="0">
              <a:solidFill>
                <a:prstClr val="black"/>
              </a:solidFill>
            </a:endParaRPr>
          </a:p>
        </p:txBody>
      </p:sp>
      <p:graphicFrame>
        <p:nvGraphicFramePr>
          <p:cNvPr id="6" name="Table 5"/>
          <p:cNvGraphicFramePr>
            <a:graphicFrameLocks noGrp="1"/>
          </p:cNvGraphicFramePr>
          <p:nvPr/>
        </p:nvGraphicFramePr>
        <p:xfrm>
          <a:off x="2247900" y="1828801"/>
          <a:ext cx="7696200" cy="1670203"/>
        </p:xfrm>
        <a:graphic>
          <a:graphicData uri="http://schemas.openxmlformats.org/drawingml/2006/table">
            <a:tbl>
              <a:tblPr firstRow="1" bandRow="1">
                <a:tableStyleId>{5C22544A-7EE6-4342-B048-85BDC9FD1C3A}</a:tableStyleId>
              </a:tblPr>
              <a:tblGrid>
                <a:gridCol w="1066800">
                  <a:extLst>
                    <a:ext uri="{9D8B030D-6E8A-4147-A177-3AD203B41FA5}">
                      <a16:colId xmlns:a16="http://schemas.microsoft.com/office/drawing/2014/main" val="20000"/>
                    </a:ext>
                  </a:extLst>
                </a:gridCol>
                <a:gridCol w="4327119">
                  <a:extLst>
                    <a:ext uri="{9D8B030D-6E8A-4147-A177-3AD203B41FA5}">
                      <a16:colId xmlns:a16="http://schemas.microsoft.com/office/drawing/2014/main" val="20001"/>
                    </a:ext>
                  </a:extLst>
                </a:gridCol>
                <a:gridCol w="268467">
                  <a:extLst>
                    <a:ext uri="{9D8B030D-6E8A-4147-A177-3AD203B41FA5}">
                      <a16:colId xmlns:a16="http://schemas.microsoft.com/office/drawing/2014/main" val="20002"/>
                    </a:ext>
                  </a:extLst>
                </a:gridCol>
                <a:gridCol w="784005">
                  <a:extLst>
                    <a:ext uri="{9D8B030D-6E8A-4147-A177-3AD203B41FA5}">
                      <a16:colId xmlns:a16="http://schemas.microsoft.com/office/drawing/2014/main" val="20003"/>
                    </a:ext>
                  </a:extLst>
                </a:gridCol>
                <a:gridCol w="986692">
                  <a:extLst>
                    <a:ext uri="{9D8B030D-6E8A-4147-A177-3AD203B41FA5}">
                      <a16:colId xmlns:a16="http://schemas.microsoft.com/office/drawing/2014/main" val="20004"/>
                    </a:ext>
                  </a:extLst>
                </a:gridCol>
                <a:gridCol w="263117">
                  <a:extLst>
                    <a:ext uri="{9D8B030D-6E8A-4147-A177-3AD203B41FA5}">
                      <a16:colId xmlns:a16="http://schemas.microsoft.com/office/drawing/2014/main" val="20005"/>
                    </a:ext>
                  </a:extLst>
                </a:gridCol>
              </a:tblGrid>
              <a:tr h="370681">
                <a:tc>
                  <a:txBody>
                    <a:bodyPr/>
                    <a:lstStyle/>
                    <a:p>
                      <a:pPr algn="ctr"/>
                      <a:r>
                        <a:rPr lang="en-IN" sz="1800" dirty="0"/>
                        <a:t>Date</a:t>
                      </a:r>
                    </a:p>
                  </a:txBody>
                  <a:tcPr marT="45700" marB="45700">
                    <a:lnR w="12700" cmpd="sng">
                      <a:noFill/>
                    </a:lnR>
                  </a:tcPr>
                </a:tc>
                <a:tc>
                  <a:txBody>
                    <a:bodyPr/>
                    <a:lstStyle/>
                    <a:p>
                      <a:pPr algn="ctr"/>
                      <a:r>
                        <a:rPr lang="en-IN" sz="1800" dirty="0"/>
                        <a:t>Accounts and Explanation</a:t>
                      </a:r>
                    </a:p>
                  </a:txBody>
                  <a:tcPr marT="45700" marB="45700">
                    <a:lnL w="12700" cmpd="sng">
                      <a:noFill/>
                    </a:lnL>
                    <a:lnR w="12700" cmpd="sng">
                      <a:noFill/>
                    </a:lnR>
                  </a:tcPr>
                </a:tc>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IN" sz="1800" dirty="0"/>
                        <a:t>Debit</a:t>
                      </a:r>
                    </a:p>
                  </a:txBody>
                  <a:tcPr marT="45700" marB="45700">
                    <a:lnL w="12700" cmpd="sng">
                      <a:noFill/>
                    </a:lnL>
                    <a:lnR w="12700" cmpd="sng">
                      <a:noFill/>
                    </a:lnR>
                  </a:tcPr>
                </a:tc>
                <a:tc hMerge="1">
                  <a:txBody>
                    <a:bodyPr/>
                    <a:lstStyle/>
                    <a:p>
                      <a:endParaRPr lang="en-IN"/>
                    </a:p>
                  </a:txBody>
                  <a:tcPr/>
                </a:tc>
                <a:tc>
                  <a:txBody>
                    <a:bodyPr/>
                    <a:lstStyle/>
                    <a:p>
                      <a:pPr algn="ctr"/>
                      <a:r>
                        <a:rPr lang="en-IN" sz="1800" dirty="0"/>
                        <a:t>Credit</a:t>
                      </a:r>
                    </a:p>
                  </a:txBody>
                  <a:tcPr marT="45700" marB="45700">
                    <a:lnL w="12700" cmpd="sng">
                      <a:noFill/>
                    </a:lnL>
                    <a:lnR w="12700" cmpd="sng">
                      <a:noFill/>
                    </a:lnR>
                  </a:tcPr>
                </a:tc>
                <a:tc>
                  <a:txBody>
                    <a:bodyPr/>
                    <a:lstStyle/>
                    <a:p>
                      <a:pPr algn="ctr"/>
                      <a:endParaRPr lang="en-IN" sz="1800" dirty="0"/>
                    </a:p>
                  </a:txBody>
                  <a:tcPr marT="45700" marB="45700">
                    <a:lnL w="12700" cmpd="sng">
                      <a:noFill/>
                    </a:lnL>
                  </a:tcPr>
                </a:tc>
                <a:extLst>
                  <a:ext uri="{0D108BD9-81ED-4DB2-BD59-A6C34878D82A}">
                    <a16:rowId xmlns:a16="http://schemas.microsoft.com/office/drawing/2014/main" val="10000"/>
                  </a:ext>
                </a:extLst>
              </a:tr>
              <a:tr h="370681">
                <a:tc>
                  <a:txBody>
                    <a:bodyPr/>
                    <a:lstStyle/>
                    <a:p>
                      <a:pPr algn="ctr"/>
                      <a:r>
                        <a:rPr lang="en-IN" sz="1800" dirty="0"/>
                        <a:t>Dec. 31</a:t>
                      </a:r>
                    </a:p>
                  </a:txBody>
                  <a:tcPr marT="45700" marB="45700" anchor="ctr">
                    <a:lnR w="12700" cmpd="sng">
                      <a:noFill/>
                    </a:lnR>
                    <a:lnB w="12700" cmpd="sng">
                      <a:noFill/>
                    </a:lnB>
                    <a:solidFill>
                      <a:srgbClr val="E3EDE4"/>
                    </a:solidFill>
                  </a:tcPr>
                </a:tc>
                <a:tc>
                  <a:txBody>
                    <a:bodyPr/>
                    <a:lstStyle/>
                    <a:p>
                      <a:pPr algn="l" fontAlgn="b"/>
                      <a:r>
                        <a:rPr lang="en-IN" sz="1800" b="0" i="0" u="none" strike="noStrike" dirty="0">
                          <a:effectLst/>
                          <a:latin typeface="Arial"/>
                        </a:rPr>
                        <a:t>Depreciation Expense—Equipment</a:t>
                      </a:r>
                    </a:p>
                  </a:txBody>
                  <a:tcPr marL="9525" marR="9525" marT="9520" marB="0" anchor="ctr">
                    <a:lnL w="12700" cmpd="sng">
                      <a:noFill/>
                    </a:lnL>
                    <a:lnR w="12700" cmpd="sng">
                      <a:noFill/>
                    </a:lnR>
                    <a:lnB w="12700" cmpd="sng">
                      <a:noFill/>
                    </a:lnB>
                    <a:solidFill>
                      <a:srgbClr val="E3EDE4"/>
                    </a:solidFill>
                  </a:tcPr>
                </a:tc>
                <a:tc gridSpan="2">
                  <a:txBody>
                    <a:bodyPr/>
                    <a:lstStyle/>
                    <a:p>
                      <a:pPr algn="r" fontAlgn="b"/>
                      <a:r>
                        <a:rPr lang="en-US" sz="1800" b="0" i="0" u="none" strike="noStrike" dirty="0">
                          <a:effectLst/>
                          <a:latin typeface="Arial"/>
                        </a:rPr>
                        <a:t>500</a:t>
                      </a:r>
                      <a:endParaRPr lang="en-IN" sz="1800" b="0" i="0" u="none" strike="noStrike" dirty="0">
                        <a:effectLst/>
                        <a:latin typeface="Arial"/>
                      </a:endParaRPr>
                    </a:p>
                  </a:txBody>
                  <a:tcPr marL="9525" marR="9525" marT="9521" marB="0" anchor="ctr">
                    <a:lnL w="12700" cmpd="sng">
                      <a:noFill/>
                    </a:lnL>
                    <a:lnR w="12700" cmpd="sng">
                      <a:noFill/>
                    </a:lnR>
                    <a:lnB w="12700" cmpd="sng">
                      <a:noFill/>
                    </a:lnB>
                    <a:solidFill>
                      <a:srgbClr val="E3EDE4"/>
                    </a:solidFill>
                  </a:tcPr>
                </a:tc>
                <a:tc hMerge="1">
                  <a:txBody>
                    <a:bodyPr/>
                    <a:lstStyle/>
                    <a:p>
                      <a:endParaRPr lang="en-IN"/>
                    </a:p>
                  </a:txBody>
                  <a:tcPr/>
                </a:tc>
                <a:tc>
                  <a:txBody>
                    <a:bodyPr/>
                    <a:lstStyle/>
                    <a:p>
                      <a:pPr algn="r"/>
                      <a:endParaRPr lang="en-IN" sz="1800" dirty="0"/>
                    </a:p>
                  </a:txBody>
                  <a:tcPr marT="45700" marB="45700" anchor="ctr">
                    <a:lnL w="12700" cmpd="sng">
                      <a:noFill/>
                    </a:lnL>
                    <a:lnR w="12700" cmpd="sng">
                      <a:noFill/>
                    </a:lnR>
                    <a:lnB w="12700" cmpd="sng">
                      <a:noFill/>
                    </a:lnB>
                    <a:solidFill>
                      <a:srgbClr val="E3EDE4"/>
                    </a:solidFill>
                  </a:tcPr>
                </a:tc>
                <a:tc>
                  <a:txBody>
                    <a:bodyPr/>
                    <a:lstStyle/>
                    <a:p>
                      <a:pPr algn="ctr"/>
                      <a:endParaRPr lang="en-IN" sz="1800" dirty="0"/>
                    </a:p>
                  </a:txBody>
                  <a:tcPr marT="45700" marB="45700">
                    <a:lnL w="12700" cmpd="sng">
                      <a:noFill/>
                    </a:lnL>
                    <a:lnB w="12700" cmpd="sng">
                      <a:noFill/>
                    </a:lnB>
                    <a:solidFill>
                      <a:srgbClr val="E3EDE4"/>
                    </a:solidFill>
                  </a:tcPr>
                </a:tc>
                <a:extLst>
                  <a:ext uri="{0D108BD9-81ED-4DB2-BD59-A6C34878D82A}">
                    <a16:rowId xmlns:a16="http://schemas.microsoft.com/office/drawing/2014/main" val="10001"/>
                  </a:ext>
                </a:extLst>
              </a:tr>
              <a:tr h="370681">
                <a:tc>
                  <a:txBody>
                    <a:bodyPr/>
                    <a:lstStyle/>
                    <a:p>
                      <a:endParaRPr lang="en-IN" sz="1800" dirty="0"/>
                    </a:p>
                  </a:txBody>
                  <a:tcPr marT="45700" marB="45700">
                    <a:lnR w="12700" cmpd="sng">
                      <a:noFill/>
                    </a:lnR>
                    <a:lnT w="12700" cmpd="sng">
                      <a:noFill/>
                    </a:lnT>
                    <a:lnB w="12700" cmpd="sng">
                      <a:noFill/>
                    </a:lnB>
                    <a:solidFill>
                      <a:srgbClr val="E3EDE4"/>
                    </a:solidFill>
                  </a:tcPr>
                </a:tc>
                <a:tc>
                  <a:txBody>
                    <a:bodyPr/>
                    <a:lstStyle/>
                    <a:p>
                      <a:pPr algn="l" fontAlgn="b"/>
                      <a:r>
                        <a:rPr lang="en-IN" sz="1800" b="0" i="0" u="none" strike="noStrike" dirty="0">
                          <a:effectLst/>
                          <a:latin typeface="Arial"/>
                        </a:rPr>
                        <a:t>           Accumulated Depreciation—Equipment</a:t>
                      </a:r>
                    </a:p>
                  </a:txBody>
                  <a:tcPr marL="9525" marR="9525" marT="9520" marB="0" anchor="ctr">
                    <a:lnL w="12700" cmpd="sng">
                      <a:noFill/>
                    </a:lnL>
                    <a:lnR w="12700" cmpd="sng">
                      <a:noFill/>
                    </a:lnR>
                    <a:lnT w="12700" cmpd="sng">
                      <a:noFill/>
                    </a:lnT>
                    <a:lnB w="12700" cmpd="sng">
                      <a:noFill/>
                    </a:lnB>
                    <a:solidFill>
                      <a:srgbClr val="E3EDE4"/>
                    </a:solidFill>
                  </a:tcPr>
                </a:tc>
                <a:tc gridSpan="2">
                  <a:txBody>
                    <a:bodyPr/>
                    <a:lstStyle/>
                    <a:p>
                      <a:pPr algn="r" fontAlgn="b"/>
                      <a:endParaRPr lang="en-IN" sz="1800" b="0" i="0" u="none" strike="noStrike" dirty="0">
                        <a:effectLst/>
                        <a:latin typeface="Arial"/>
                      </a:endParaRPr>
                    </a:p>
                  </a:txBody>
                  <a:tcPr marL="9525" marR="9525" marT="9521" marB="0" anchor="ctr">
                    <a:lnL w="12700" cmpd="sng">
                      <a:noFill/>
                    </a:lnL>
                    <a:lnR w="12700" cmpd="sng">
                      <a:noFill/>
                    </a:lnR>
                    <a:lnT w="12700" cmpd="sng">
                      <a:noFill/>
                    </a:lnT>
                    <a:lnB w="12700" cmpd="sng">
                      <a:noFill/>
                    </a:lnB>
                    <a:solidFill>
                      <a:srgbClr val="E3EDE4"/>
                    </a:solidFill>
                  </a:tcPr>
                </a:tc>
                <a:tc hMerge="1">
                  <a:txBody>
                    <a:bodyPr/>
                    <a:lstStyle/>
                    <a:p>
                      <a:endParaRPr lang="en-IN"/>
                    </a:p>
                  </a:txBody>
                  <a:tcPr/>
                </a:tc>
                <a:tc>
                  <a:txBody>
                    <a:bodyPr/>
                    <a:lstStyle/>
                    <a:p>
                      <a:pPr algn="r"/>
                      <a:r>
                        <a:rPr lang="en-US" sz="1800" dirty="0"/>
                        <a:t>500</a:t>
                      </a:r>
                      <a:endParaRPr lang="en-IN" sz="1800" dirty="0"/>
                    </a:p>
                  </a:txBody>
                  <a:tcPr marT="45700" marB="45700" anchor="ctr">
                    <a:lnL w="12700" cmpd="sng">
                      <a:noFill/>
                    </a:lnL>
                    <a:lnR w="12700" cmpd="sng">
                      <a:noFill/>
                    </a:lnR>
                    <a:lnT w="12700" cmpd="sng">
                      <a:noFill/>
                    </a:lnT>
                    <a:lnB w="12700" cmpd="sng">
                      <a:noFill/>
                    </a:lnB>
                    <a:solidFill>
                      <a:srgbClr val="E3EDE4"/>
                    </a:solidFill>
                  </a:tcPr>
                </a:tc>
                <a:tc>
                  <a:txBody>
                    <a:bodyPr/>
                    <a:lstStyle/>
                    <a:p>
                      <a:endParaRPr lang="en-IN" sz="1800" dirty="0"/>
                    </a:p>
                  </a:txBody>
                  <a:tcPr marT="45700" marB="45700">
                    <a:lnL w="12700" cmpd="sng">
                      <a:noFill/>
                    </a:lnL>
                    <a:lnT w="12700" cmpd="sng">
                      <a:noFill/>
                    </a:lnT>
                    <a:lnB w="12700" cmpd="sng">
                      <a:noFill/>
                    </a:lnB>
                    <a:solidFill>
                      <a:srgbClr val="E3EDE4"/>
                    </a:solidFill>
                  </a:tcPr>
                </a:tc>
                <a:extLst>
                  <a:ext uri="{0D108BD9-81ED-4DB2-BD59-A6C34878D82A}">
                    <a16:rowId xmlns:a16="http://schemas.microsoft.com/office/drawing/2014/main" val="10002"/>
                  </a:ext>
                </a:extLst>
              </a:tr>
              <a:tr h="370681">
                <a:tc>
                  <a:txBody>
                    <a:bodyPr/>
                    <a:lstStyle/>
                    <a:p>
                      <a:endParaRPr lang="en-IN" sz="1800" i="1" dirty="0"/>
                    </a:p>
                  </a:txBody>
                  <a:tcPr marT="45700" marB="45700">
                    <a:lnR w="12700" cmpd="sng">
                      <a:noFill/>
                    </a:lnR>
                    <a:lnT w="12700" cmpd="sng">
                      <a:noFill/>
                    </a:lnT>
                    <a:solidFill>
                      <a:srgbClr val="E3EDE4"/>
                    </a:solidFill>
                  </a:tcPr>
                </a:tc>
                <a:tc>
                  <a:txBody>
                    <a:bodyPr/>
                    <a:lstStyle/>
                    <a:p>
                      <a:pPr algn="l" fontAlgn="b"/>
                      <a:r>
                        <a:rPr lang="en-IN" sz="1800" b="0" i="1" u="none" strike="noStrike" dirty="0">
                          <a:effectLst/>
                          <a:latin typeface="Arial"/>
                        </a:rPr>
                        <a:t>To adjust depreciation.</a:t>
                      </a:r>
                    </a:p>
                  </a:txBody>
                  <a:tcPr marL="9525" marR="9525" marT="9520" marB="0" anchor="ctr">
                    <a:lnL w="12700" cmpd="sng">
                      <a:noFill/>
                    </a:lnL>
                    <a:lnR w="12700" cmpd="sng">
                      <a:noFill/>
                    </a:lnR>
                    <a:lnT w="12700" cmpd="sng">
                      <a:noFill/>
                    </a:lnT>
                    <a:solidFill>
                      <a:srgbClr val="E3EDE4"/>
                    </a:solidFill>
                  </a:tcPr>
                </a:tc>
                <a:tc>
                  <a:txBody>
                    <a:bodyPr/>
                    <a:lstStyle/>
                    <a:p>
                      <a:pPr algn="l" fontAlgn="b"/>
                      <a:endParaRPr lang="en-IN" sz="1800" b="0" i="1" u="none" strike="noStrike" dirty="0">
                        <a:effectLst/>
                        <a:latin typeface="Arial"/>
                      </a:endParaRPr>
                    </a:p>
                  </a:txBody>
                  <a:tcPr marL="9525" marR="9525" marT="9521" marB="0" anchor="ctr">
                    <a:lnL w="12700" cmpd="sng">
                      <a:noFill/>
                    </a:lnL>
                    <a:lnR w="12700" cmpd="sng">
                      <a:noFill/>
                    </a:lnR>
                    <a:lnT w="12700" cmpd="sng">
                      <a:noFill/>
                    </a:lnT>
                    <a:solidFill>
                      <a:srgbClr val="E3EDE4"/>
                    </a:solidFill>
                  </a:tcPr>
                </a:tc>
                <a:tc>
                  <a:txBody>
                    <a:bodyPr/>
                    <a:lstStyle/>
                    <a:p>
                      <a:pPr algn="l" fontAlgn="b"/>
                      <a:endParaRPr lang="en-IN" sz="1800" b="0" i="1" u="none" strike="noStrike" dirty="0">
                        <a:effectLst/>
                        <a:latin typeface="Arial"/>
                      </a:endParaRPr>
                    </a:p>
                  </a:txBody>
                  <a:tcPr marL="9525" marR="9525" marT="9521" marB="0" anchor="ctr">
                    <a:lnL w="12700" cmpd="sng">
                      <a:noFill/>
                    </a:lnL>
                    <a:lnR w="12700" cmpd="sng">
                      <a:noFill/>
                    </a:lnR>
                    <a:lnT w="12700" cmpd="sng">
                      <a:noFill/>
                    </a:lnT>
                    <a:solidFill>
                      <a:srgbClr val="E3EDE4"/>
                    </a:solidFill>
                  </a:tcPr>
                </a:tc>
                <a:tc>
                  <a:txBody>
                    <a:bodyPr/>
                    <a:lstStyle/>
                    <a:p>
                      <a:endParaRPr lang="en-IN" sz="1800" i="1" dirty="0"/>
                    </a:p>
                  </a:txBody>
                  <a:tcPr marT="45700" marB="45700" anchor="ctr">
                    <a:lnL w="12700" cmpd="sng">
                      <a:noFill/>
                    </a:lnL>
                    <a:lnR w="12700" cmpd="sng">
                      <a:noFill/>
                    </a:lnR>
                    <a:lnT w="12700" cmpd="sng">
                      <a:noFill/>
                    </a:lnT>
                    <a:solidFill>
                      <a:srgbClr val="E3EDE4"/>
                    </a:solidFill>
                  </a:tcPr>
                </a:tc>
                <a:tc>
                  <a:txBody>
                    <a:bodyPr/>
                    <a:lstStyle/>
                    <a:p>
                      <a:endParaRPr lang="en-IN" sz="1800" i="1" dirty="0"/>
                    </a:p>
                  </a:txBody>
                  <a:tcPr marT="45700" marB="45700">
                    <a:lnL w="12700" cmpd="sng">
                      <a:noFill/>
                    </a:lnL>
                    <a:lnT w="12700" cmpd="sng">
                      <a:noFill/>
                    </a:lnT>
                    <a:solidFill>
                      <a:srgbClr val="E3EDE4"/>
                    </a:solidFill>
                  </a:tcPr>
                </a:tc>
                <a:extLst>
                  <a:ext uri="{0D108BD9-81ED-4DB2-BD59-A6C34878D82A}">
                    <a16:rowId xmlns:a16="http://schemas.microsoft.com/office/drawing/2014/main" val="10003"/>
                  </a:ext>
                </a:extLst>
              </a:tr>
            </a:tbl>
          </a:graphicData>
        </a:graphic>
      </p:graphicFrame>
      <p:graphicFrame>
        <p:nvGraphicFramePr>
          <p:cNvPr id="9" name="Table 8"/>
          <p:cNvGraphicFramePr>
            <a:graphicFrameLocks noGrp="1"/>
          </p:cNvGraphicFramePr>
          <p:nvPr/>
        </p:nvGraphicFramePr>
        <p:xfrm>
          <a:off x="2147888" y="3733800"/>
          <a:ext cx="3962400" cy="185420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840">
                <a:tc gridSpan="4">
                  <a:txBody>
                    <a:bodyPr/>
                    <a:lstStyle/>
                    <a:p>
                      <a:pPr algn="ctr"/>
                      <a:r>
                        <a:rPr lang="en-IN" dirty="0">
                          <a:solidFill>
                            <a:schemeClr val="tx1"/>
                          </a:solidFill>
                        </a:rPr>
                        <a:t>Depreciation Expense—Equip.</a:t>
                      </a:r>
                    </a:p>
                  </a:txBody>
                  <a:tcP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r>
                        <a:rPr lang="en-US" dirty="0">
                          <a:solidFill>
                            <a:schemeClr val="tx1"/>
                          </a:solidFill>
                        </a:rPr>
                        <a:t>Bal.</a:t>
                      </a:r>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dirty="0">
                          <a:solidFill>
                            <a:schemeClr val="tx1"/>
                          </a:solidFill>
                        </a:rPr>
                        <a:t>0</a:t>
                      </a: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rPr>
                        <a:t>Adj.</a:t>
                      </a:r>
                      <a:endParaRPr lang="en-IN" dirty="0">
                        <a:solidFill>
                          <a:schemeClr val="tx1"/>
                        </a:solidFill>
                      </a:endParaRPr>
                    </a:p>
                  </a:txBody>
                  <a:tcPr>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r>
                        <a:rPr lang="en-US" dirty="0">
                          <a:solidFill>
                            <a:schemeClr val="tx1"/>
                          </a:solidFill>
                        </a:rPr>
                        <a:t>500</a:t>
                      </a: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dirty="0">
                        <a:solidFill>
                          <a:schemeClr val="tx1"/>
                        </a:solidFill>
                      </a:endParaRPr>
                    </a:p>
                  </a:txBody>
                  <a:tcPr>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2"/>
                  </a:ext>
                </a:extLst>
              </a:tr>
              <a:tr h="370840">
                <a:tc>
                  <a:txBody>
                    <a:bodyPr/>
                    <a:lstStyle/>
                    <a:p>
                      <a:r>
                        <a:rPr lang="en-US" dirty="0">
                          <a:solidFill>
                            <a:schemeClr val="tx1"/>
                          </a:solidFill>
                        </a:rPr>
                        <a:t>Bal.</a:t>
                      </a:r>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pPr algn="r"/>
                      <a:r>
                        <a:rPr lang="en-US" dirty="0">
                          <a:solidFill>
                            <a:schemeClr val="tx1"/>
                          </a:solidFill>
                        </a:rPr>
                        <a:t>500</a:t>
                      </a: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3"/>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4"/>
                  </a:ext>
                </a:extLst>
              </a:tr>
            </a:tbl>
          </a:graphicData>
        </a:graphic>
      </p:graphicFrame>
      <p:graphicFrame>
        <p:nvGraphicFramePr>
          <p:cNvPr id="13" name="Table 12"/>
          <p:cNvGraphicFramePr>
            <a:graphicFrameLocks noGrp="1"/>
          </p:cNvGraphicFramePr>
          <p:nvPr/>
        </p:nvGraphicFramePr>
        <p:xfrm>
          <a:off x="6281738" y="3733800"/>
          <a:ext cx="3962400" cy="185420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840">
                <a:tc gridSpan="4">
                  <a:txBody>
                    <a:bodyPr/>
                    <a:lstStyle/>
                    <a:p>
                      <a:pPr algn="ctr"/>
                      <a:r>
                        <a:rPr lang="en-IN" dirty="0">
                          <a:solidFill>
                            <a:schemeClr val="tx1"/>
                          </a:solidFill>
                        </a:rPr>
                        <a:t>Accumulated Depreciation—Equip</a:t>
                      </a:r>
                    </a:p>
                  </a:txBody>
                  <a:tcP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dirty="0">
                          <a:solidFill>
                            <a:schemeClr val="tx1"/>
                          </a:solidFill>
                        </a:rPr>
                        <a:t>6,500</a:t>
                      </a: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r>
                        <a:rPr lang="en-US" dirty="0">
                          <a:solidFill>
                            <a:schemeClr val="tx1"/>
                          </a:solidFill>
                        </a:rPr>
                        <a:t>Bal.</a:t>
                      </a:r>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840">
                <a:tc>
                  <a:txBody>
                    <a:bodyPr/>
                    <a:lstStyle/>
                    <a:p>
                      <a:endParaRPr lang="en-IN" dirty="0">
                        <a:solidFill>
                          <a:schemeClr val="tx1"/>
                        </a:solidFill>
                      </a:endParaRPr>
                    </a:p>
                  </a:txBody>
                  <a:tcPr>
                    <a:lnR w="12700" cmpd="sng">
                      <a:noFill/>
                    </a:lnR>
                    <a:lnT w="12700" cmpd="sng">
                      <a:noFill/>
                    </a:lnT>
                    <a:lnB w="12700" cmpd="sng">
                      <a:noFill/>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solidFill>
                      <a:srgbClr val="E3EDE4"/>
                    </a:solidFill>
                  </a:tcPr>
                </a:tc>
                <a:tc>
                  <a:txBody>
                    <a:bodyPr/>
                    <a:lstStyle/>
                    <a:p>
                      <a:pPr algn="r"/>
                      <a:r>
                        <a:rPr lang="en-US" dirty="0">
                          <a:solidFill>
                            <a:schemeClr val="tx1"/>
                          </a:solidFill>
                        </a:rPr>
                        <a:t>500</a:t>
                      </a: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solidFill>
                      <a:srgbClr val="E3EDE4"/>
                    </a:solidFill>
                  </a:tcPr>
                </a:tc>
                <a:tc>
                  <a:txBody>
                    <a:bodyPr/>
                    <a:lstStyle/>
                    <a:p>
                      <a:r>
                        <a:rPr lang="en-US" dirty="0">
                          <a:solidFill>
                            <a:schemeClr val="tx1"/>
                          </a:solidFill>
                        </a:rPr>
                        <a:t>Adj.</a:t>
                      </a:r>
                      <a:endParaRPr lang="en-IN" dirty="0">
                        <a:solidFill>
                          <a:schemeClr val="tx1"/>
                        </a:solidFill>
                      </a:endParaRPr>
                    </a:p>
                  </a:txBody>
                  <a:tcPr>
                    <a:lnL w="12700" cmpd="sng">
                      <a:noFill/>
                    </a:lnL>
                    <a:lnT w="12700" cmpd="sng">
                      <a:noFill/>
                    </a:lnT>
                    <a:lnB w="12700" cmpd="sng">
                      <a:noFill/>
                    </a:lnB>
                    <a:solidFill>
                      <a:srgbClr val="E3EDE4"/>
                    </a:solidFill>
                  </a:tcPr>
                </a:tc>
                <a:extLst>
                  <a:ext uri="{0D108BD9-81ED-4DB2-BD59-A6C34878D82A}">
                    <a16:rowId xmlns:a16="http://schemas.microsoft.com/office/drawing/2014/main" val="10002"/>
                  </a:ext>
                </a:extLst>
              </a:tr>
              <a:tr h="370840">
                <a:tc>
                  <a:txBody>
                    <a:bodyPr/>
                    <a:lstStyle/>
                    <a:p>
                      <a:endParaRPr lang="en-IN" dirty="0">
                        <a:solidFill>
                          <a:schemeClr val="tx1"/>
                        </a:solidFill>
                      </a:endParaRPr>
                    </a:p>
                  </a:txBody>
                  <a:tcPr>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dirty="0">
                        <a:solidFill>
                          <a:schemeClr val="tx1"/>
                        </a:solidFill>
                      </a:endParaRPr>
                    </a:p>
                  </a:txBody>
                  <a:tcPr>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3"/>
                  </a:ext>
                </a:extLst>
              </a:tr>
              <a:tr h="370840">
                <a:tc>
                  <a:txBody>
                    <a:bodyPr/>
                    <a:lstStyle/>
                    <a:p>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r>
                        <a:rPr lang="en-US" dirty="0">
                          <a:solidFill>
                            <a:schemeClr val="tx1"/>
                          </a:solidFill>
                        </a:rPr>
                        <a:t>7,000</a:t>
                      </a: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r>
                        <a:rPr lang="en-US" dirty="0">
                          <a:solidFill>
                            <a:schemeClr val="tx1"/>
                          </a:solidFill>
                        </a:rPr>
                        <a:t>Bal.</a:t>
                      </a:r>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4"/>
                  </a:ext>
                </a:extLst>
              </a:tr>
            </a:tbl>
          </a:graphicData>
        </a:graphic>
      </p:graphicFrame>
      <p:sp>
        <p:nvSpPr>
          <p:cNvPr id="12" name="Title 1"/>
          <p:cNvSpPr txBox="1">
            <a:spLocks/>
          </p:cNvSpPr>
          <p:nvPr/>
        </p:nvSpPr>
        <p:spPr bwMode="auto">
          <a:xfrm>
            <a:off x="1981200" y="1"/>
            <a:ext cx="8229600" cy="63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2800" b="1" kern="1200" baseline="0">
                <a:solidFill>
                  <a:schemeClr val="tx1"/>
                </a:solidFill>
                <a:latin typeface="+mj-lt"/>
                <a:ea typeface="+mj-ea"/>
                <a:cs typeface="+mj-cs"/>
              </a:defRPr>
            </a:lvl1pPr>
            <a:lvl2pPr algn="ctr" rtl="0" eaLnBrk="0" fontAlgn="base" hangingPunct="0">
              <a:spcBef>
                <a:spcPct val="0"/>
              </a:spcBef>
              <a:spcAft>
                <a:spcPct val="0"/>
              </a:spcAft>
              <a:defRPr sz="4000">
                <a:solidFill>
                  <a:schemeClr val="tx1"/>
                </a:solidFill>
                <a:latin typeface="Arial" charset="0"/>
              </a:defRPr>
            </a:lvl2pPr>
            <a:lvl3pPr algn="ctr" rtl="0" eaLnBrk="0" fontAlgn="base" hangingPunct="0">
              <a:spcBef>
                <a:spcPct val="0"/>
              </a:spcBef>
              <a:spcAft>
                <a:spcPct val="0"/>
              </a:spcAft>
              <a:defRPr sz="4000">
                <a:solidFill>
                  <a:schemeClr val="tx1"/>
                </a:solidFill>
                <a:latin typeface="Arial" charset="0"/>
              </a:defRPr>
            </a:lvl3pPr>
            <a:lvl4pPr algn="ctr" rtl="0" eaLnBrk="0" fontAlgn="base" hangingPunct="0">
              <a:spcBef>
                <a:spcPct val="0"/>
              </a:spcBef>
              <a:spcAft>
                <a:spcPct val="0"/>
              </a:spcAft>
              <a:defRPr sz="4000">
                <a:solidFill>
                  <a:schemeClr val="tx1"/>
                </a:solidFill>
                <a:latin typeface="Arial" charset="0"/>
              </a:defRPr>
            </a:lvl4pPr>
            <a:lvl5pPr algn="ctr" rtl="0" eaLnBrk="0" fontAlgn="base" hangingPunct="0">
              <a:spcBef>
                <a:spcPct val="0"/>
              </a:spcBef>
              <a:spcAft>
                <a:spcPct val="0"/>
              </a:spcAft>
              <a:defRPr sz="4000">
                <a:solidFill>
                  <a:schemeClr val="tx1"/>
                </a:solidFill>
                <a:latin typeface="Arial" charset="0"/>
              </a:defRPr>
            </a:lvl5pPr>
            <a:lvl6pPr marL="457200" algn="ctr" rtl="0" fontAlgn="base">
              <a:spcBef>
                <a:spcPct val="0"/>
              </a:spcBef>
              <a:spcAft>
                <a:spcPct val="0"/>
              </a:spcAft>
              <a:defRPr sz="4000">
                <a:solidFill>
                  <a:schemeClr val="tx1"/>
                </a:solidFill>
                <a:latin typeface="Arial" charset="0"/>
              </a:defRPr>
            </a:lvl6pPr>
            <a:lvl7pPr marL="914400" algn="ctr" rtl="0" fontAlgn="base">
              <a:spcBef>
                <a:spcPct val="0"/>
              </a:spcBef>
              <a:spcAft>
                <a:spcPct val="0"/>
              </a:spcAft>
              <a:defRPr sz="4000">
                <a:solidFill>
                  <a:schemeClr val="tx1"/>
                </a:solidFill>
                <a:latin typeface="Arial" charset="0"/>
              </a:defRPr>
            </a:lvl7pPr>
            <a:lvl8pPr marL="1371600" algn="ctr" rtl="0" fontAlgn="base">
              <a:spcBef>
                <a:spcPct val="0"/>
              </a:spcBef>
              <a:spcAft>
                <a:spcPct val="0"/>
              </a:spcAft>
              <a:defRPr sz="4000">
                <a:solidFill>
                  <a:schemeClr val="tx1"/>
                </a:solidFill>
                <a:latin typeface="Arial" charset="0"/>
              </a:defRPr>
            </a:lvl8pPr>
            <a:lvl9pPr marL="1828800" algn="ctr" rtl="0" fontAlgn="base">
              <a:spcBef>
                <a:spcPct val="0"/>
              </a:spcBef>
              <a:spcAft>
                <a:spcPct val="0"/>
              </a:spcAft>
              <a:defRPr sz="4000">
                <a:solidFill>
                  <a:schemeClr val="tx1"/>
                </a:solidFill>
                <a:latin typeface="Arial" charset="0"/>
              </a:defRPr>
            </a:lvl9pPr>
          </a:lstStyle>
          <a:p>
            <a:pPr eaLnBrk="1" hangingPunct="1"/>
            <a:r>
              <a:rPr lang="en-US" dirty="0"/>
              <a:t>Demonstration of P4-32A-Req. 3</a:t>
            </a:r>
          </a:p>
        </p:txBody>
      </p:sp>
      <p:pic>
        <p:nvPicPr>
          <p:cNvPr id="2" name="Graphic 21">
            <a:extLst>
              <a:ext uri="{FF2B5EF4-FFF2-40B4-BE49-F238E27FC236}">
                <a16:creationId xmlns:a16="http://schemas.microsoft.com/office/drawing/2014/main" id="{F1A6551F-4FBC-BF39-0A10-E5302A5244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810568" y="125909"/>
            <a:ext cx="1254337" cy="585689"/>
          </a:xfrm>
          <a:prstGeom prst="rect">
            <a:avLst/>
          </a:prstGeom>
        </p:spPr>
      </p:pic>
    </p:spTree>
    <p:extLst>
      <p:ext uri="{BB962C8B-B14F-4D97-AF65-F5344CB8AC3E}">
        <p14:creationId xmlns:p14="http://schemas.microsoft.com/office/powerpoint/2010/main" val="196444586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p:cNvSpPr/>
          <p:nvPr/>
        </p:nvSpPr>
        <p:spPr>
          <a:xfrm>
            <a:off x="1981200" y="804864"/>
            <a:ext cx="8229600" cy="409575"/>
          </a:xfrm>
          <a:prstGeom prst="roundRect">
            <a:avLst/>
          </a:prstGeom>
          <a:solidFill>
            <a:schemeClr val="accent1">
              <a:lumMod val="40000"/>
              <a:lumOff val="60000"/>
            </a:schemeClr>
          </a:solidFill>
        </p:spPr>
        <p:style>
          <a:lnRef idx="2">
            <a:schemeClr val="accent1"/>
          </a:lnRef>
          <a:fillRef idx="1">
            <a:schemeClr val="lt1"/>
          </a:fillRef>
          <a:effectRef idx="0">
            <a:schemeClr val="accent1"/>
          </a:effectRef>
          <a:fontRef idx="minor">
            <a:schemeClr val="dk1"/>
          </a:fontRef>
        </p:style>
        <p:txBody>
          <a:bodyPr>
            <a:spAutoFit/>
          </a:bodyPr>
          <a:lstStyle/>
          <a:p>
            <a:pPr>
              <a:defRPr/>
            </a:pPr>
            <a:r>
              <a:rPr lang="en-IN" b="1" dirty="0">
                <a:solidFill>
                  <a:prstClr val="black"/>
                </a:solidFill>
              </a:rPr>
              <a:t>e. Accrued Salaries Expense at December 31, $900.</a:t>
            </a:r>
            <a:endParaRPr lang="en-US" b="1" dirty="0">
              <a:solidFill>
                <a:prstClr val="black"/>
              </a:solidFill>
            </a:endParaRPr>
          </a:p>
        </p:txBody>
      </p:sp>
      <p:graphicFrame>
        <p:nvGraphicFramePr>
          <p:cNvPr id="6" name="Table 5"/>
          <p:cNvGraphicFramePr>
            <a:graphicFrameLocks noGrp="1"/>
          </p:cNvGraphicFramePr>
          <p:nvPr/>
        </p:nvGraphicFramePr>
        <p:xfrm>
          <a:off x="2247900" y="1828800"/>
          <a:ext cx="7696200" cy="1482724"/>
        </p:xfrm>
        <a:graphic>
          <a:graphicData uri="http://schemas.openxmlformats.org/drawingml/2006/table">
            <a:tbl>
              <a:tblPr firstRow="1" bandRow="1">
                <a:tableStyleId>{5C22544A-7EE6-4342-B048-85BDC9FD1C3A}</a:tableStyleId>
              </a:tblPr>
              <a:tblGrid>
                <a:gridCol w="1066800">
                  <a:extLst>
                    <a:ext uri="{9D8B030D-6E8A-4147-A177-3AD203B41FA5}">
                      <a16:colId xmlns:a16="http://schemas.microsoft.com/office/drawing/2014/main" val="20000"/>
                    </a:ext>
                  </a:extLst>
                </a:gridCol>
                <a:gridCol w="4327119">
                  <a:extLst>
                    <a:ext uri="{9D8B030D-6E8A-4147-A177-3AD203B41FA5}">
                      <a16:colId xmlns:a16="http://schemas.microsoft.com/office/drawing/2014/main" val="20001"/>
                    </a:ext>
                  </a:extLst>
                </a:gridCol>
                <a:gridCol w="1052472">
                  <a:extLst>
                    <a:ext uri="{9D8B030D-6E8A-4147-A177-3AD203B41FA5}">
                      <a16:colId xmlns:a16="http://schemas.microsoft.com/office/drawing/2014/main" val="20002"/>
                    </a:ext>
                  </a:extLst>
                </a:gridCol>
                <a:gridCol w="986692">
                  <a:extLst>
                    <a:ext uri="{9D8B030D-6E8A-4147-A177-3AD203B41FA5}">
                      <a16:colId xmlns:a16="http://schemas.microsoft.com/office/drawing/2014/main" val="20003"/>
                    </a:ext>
                  </a:extLst>
                </a:gridCol>
                <a:gridCol w="263117">
                  <a:extLst>
                    <a:ext uri="{9D8B030D-6E8A-4147-A177-3AD203B41FA5}">
                      <a16:colId xmlns:a16="http://schemas.microsoft.com/office/drawing/2014/main" val="20004"/>
                    </a:ext>
                  </a:extLst>
                </a:gridCol>
              </a:tblGrid>
              <a:tr h="370681">
                <a:tc>
                  <a:txBody>
                    <a:bodyPr/>
                    <a:lstStyle/>
                    <a:p>
                      <a:pPr algn="ctr"/>
                      <a:r>
                        <a:rPr lang="en-IN" sz="1800" dirty="0"/>
                        <a:t>Date</a:t>
                      </a:r>
                    </a:p>
                  </a:txBody>
                  <a:tcPr marT="45700" marB="45700">
                    <a:lnR w="12700" cmpd="sng">
                      <a:noFill/>
                    </a:lnR>
                  </a:tcPr>
                </a:tc>
                <a:tc>
                  <a:txBody>
                    <a:bodyPr/>
                    <a:lstStyle/>
                    <a:p>
                      <a:pPr algn="ctr"/>
                      <a:r>
                        <a:rPr lang="en-IN" sz="1800" dirty="0"/>
                        <a:t>Accounts and Explanation</a:t>
                      </a:r>
                    </a:p>
                  </a:txBody>
                  <a:tcPr marT="45700" marB="45700">
                    <a:lnL w="12700" cmpd="sng">
                      <a:noFill/>
                    </a:lnL>
                    <a:lnR w="12700" cmpd="sng">
                      <a:noFill/>
                    </a:lnR>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IN" sz="1800" dirty="0"/>
                        <a:t>Debit</a:t>
                      </a:r>
                    </a:p>
                  </a:txBody>
                  <a:tcPr marT="45700" marB="45700">
                    <a:lnL w="12700" cmpd="sng">
                      <a:noFill/>
                    </a:lnL>
                    <a:lnR w="12700" cmpd="sng">
                      <a:noFill/>
                    </a:lnR>
                  </a:tcPr>
                </a:tc>
                <a:tc>
                  <a:txBody>
                    <a:bodyPr/>
                    <a:lstStyle/>
                    <a:p>
                      <a:pPr algn="ctr"/>
                      <a:r>
                        <a:rPr lang="en-IN" sz="1800" dirty="0"/>
                        <a:t>Credit</a:t>
                      </a:r>
                    </a:p>
                  </a:txBody>
                  <a:tcPr marT="45700" marB="45700">
                    <a:lnL w="12700" cmpd="sng">
                      <a:noFill/>
                    </a:lnL>
                    <a:lnR w="12700" cmpd="sng">
                      <a:noFill/>
                    </a:lnR>
                  </a:tcPr>
                </a:tc>
                <a:tc>
                  <a:txBody>
                    <a:bodyPr/>
                    <a:lstStyle/>
                    <a:p>
                      <a:pPr algn="ctr"/>
                      <a:endParaRPr lang="en-IN" sz="1800" dirty="0"/>
                    </a:p>
                  </a:txBody>
                  <a:tcPr marT="45700" marB="45700">
                    <a:lnL w="12700" cmpd="sng">
                      <a:noFill/>
                    </a:lnL>
                  </a:tcPr>
                </a:tc>
                <a:extLst>
                  <a:ext uri="{0D108BD9-81ED-4DB2-BD59-A6C34878D82A}">
                    <a16:rowId xmlns:a16="http://schemas.microsoft.com/office/drawing/2014/main" val="10000"/>
                  </a:ext>
                </a:extLst>
              </a:tr>
              <a:tr h="370681">
                <a:tc>
                  <a:txBody>
                    <a:bodyPr/>
                    <a:lstStyle/>
                    <a:p>
                      <a:pPr algn="ctr"/>
                      <a:r>
                        <a:rPr lang="en-IN" sz="1800" dirty="0"/>
                        <a:t>Dec. 31</a:t>
                      </a:r>
                    </a:p>
                  </a:txBody>
                  <a:tcPr marT="45700" marB="45700">
                    <a:lnR w="12700" cmpd="sng">
                      <a:noFill/>
                    </a:lnR>
                    <a:lnB w="12700" cmpd="sng">
                      <a:noFill/>
                    </a:lnB>
                    <a:solidFill>
                      <a:srgbClr val="E3EDE4"/>
                    </a:solidFill>
                  </a:tcPr>
                </a:tc>
                <a:tc>
                  <a:txBody>
                    <a:bodyPr/>
                    <a:lstStyle/>
                    <a:p>
                      <a:pPr algn="l" fontAlgn="b"/>
                      <a:r>
                        <a:rPr lang="en-IN" sz="1800" b="0" i="0" u="none" strike="noStrike" dirty="0">
                          <a:effectLst/>
                          <a:latin typeface="Arial"/>
                        </a:rPr>
                        <a:t>Salaries Expense</a:t>
                      </a:r>
                    </a:p>
                  </a:txBody>
                  <a:tcPr marL="9525" marR="9525" marT="9521" marB="0" anchor="ctr">
                    <a:lnL w="12700" cmpd="sng">
                      <a:noFill/>
                    </a:lnL>
                    <a:lnR w="12700" cmpd="sng">
                      <a:noFill/>
                    </a:lnR>
                    <a:lnB w="12700" cmpd="sng">
                      <a:noFill/>
                    </a:lnB>
                    <a:solidFill>
                      <a:srgbClr val="E3EDE4"/>
                    </a:solidFill>
                  </a:tcPr>
                </a:tc>
                <a:tc>
                  <a:txBody>
                    <a:bodyPr/>
                    <a:lstStyle/>
                    <a:p>
                      <a:pPr algn="r" fontAlgn="b"/>
                      <a:r>
                        <a:rPr lang="en-US" sz="1800" b="0" i="0" u="none" strike="noStrike" dirty="0">
                          <a:effectLst/>
                          <a:latin typeface="Arial"/>
                        </a:rPr>
                        <a:t>900</a:t>
                      </a:r>
                      <a:endParaRPr lang="en-IN" sz="1800" b="0" i="0" u="none" strike="noStrike" dirty="0">
                        <a:effectLst/>
                        <a:latin typeface="Arial"/>
                      </a:endParaRPr>
                    </a:p>
                  </a:txBody>
                  <a:tcPr marL="9525" marR="9525" marT="9521" marB="0" anchor="ctr">
                    <a:lnL w="12700" cmpd="sng">
                      <a:noFill/>
                    </a:lnL>
                    <a:lnR w="12700" cmpd="sng">
                      <a:noFill/>
                    </a:lnR>
                    <a:lnB w="12700" cmpd="sng">
                      <a:noFill/>
                    </a:lnB>
                    <a:solidFill>
                      <a:srgbClr val="E3EDE4"/>
                    </a:solidFill>
                  </a:tcPr>
                </a:tc>
                <a:tc>
                  <a:txBody>
                    <a:bodyPr/>
                    <a:lstStyle/>
                    <a:p>
                      <a:pPr algn="r"/>
                      <a:endParaRPr lang="en-IN" sz="1800" dirty="0"/>
                    </a:p>
                  </a:txBody>
                  <a:tcPr marT="45700" marB="45700" anchor="ctr">
                    <a:lnL w="12700" cmpd="sng">
                      <a:noFill/>
                    </a:lnL>
                    <a:lnR w="12700" cmpd="sng">
                      <a:noFill/>
                    </a:lnR>
                    <a:lnB w="12700" cmpd="sng">
                      <a:noFill/>
                    </a:lnB>
                    <a:solidFill>
                      <a:srgbClr val="E3EDE4"/>
                    </a:solidFill>
                  </a:tcPr>
                </a:tc>
                <a:tc>
                  <a:txBody>
                    <a:bodyPr/>
                    <a:lstStyle/>
                    <a:p>
                      <a:pPr algn="ctr"/>
                      <a:endParaRPr lang="en-IN" sz="1800" dirty="0"/>
                    </a:p>
                  </a:txBody>
                  <a:tcPr marT="45700" marB="45700">
                    <a:lnL w="12700" cmpd="sng">
                      <a:noFill/>
                    </a:lnL>
                    <a:lnB w="12700" cmpd="sng">
                      <a:noFill/>
                    </a:lnB>
                    <a:solidFill>
                      <a:srgbClr val="E3EDE4"/>
                    </a:solidFill>
                  </a:tcPr>
                </a:tc>
                <a:extLst>
                  <a:ext uri="{0D108BD9-81ED-4DB2-BD59-A6C34878D82A}">
                    <a16:rowId xmlns:a16="http://schemas.microsoft.com/office/drawing/2014/main" val="10001"/>
                  </a:ext>
                </a:extLst>
              </a:tr>
              <a:tr h="370681">
                <a:tc>
                  <a:txBody>
                    <a:bodyPr/>
                    <a:lstStyle/>
                    <a:p>
                      <a:endParaRPr lang="en-IN" sz="1800" dirty="0"/>
                    </a:p>
                  </a:txBody>
                  <a:tcPr marT="45700" marB="45700">
                    <a:lnR w="12700" cmpd="sng">
                      <a:noFill/>
                    </a:lnR>
                    <a:lnT w="12700" cmpd="sng">
                      <a:noFill/>
                    </a:lnT>
                    <a:lnB w="12700" cmpd="sng">
                      <a:noFill/>
                    </a:lnB>
                    <a:solidFill>
                      <a:srgbClr val="E3EDE4"/>
                    </a:solidFill>
                  </a:tcPr>
                </a:tc>
                <a:tc>
                  <a:txBody>
                    <a:bodyPr/>
                    <a:lstStyle/>
                    <a:p>
                      <a:pPr algn="l" fontAlgn="b"/>
                      <a:r>
                        <a:rPr lang="en-IN" sz="1800" b="0" i="0" u="none" strike="noStrike" dirty="0">
                          <a:effectLst/>
                          <a:latin typeface="Arial"/>
                        </a:rPr>
                        <a:t>            Salaries Payable</a:t>
                      </a:r>
                    </a:p>
                  </a:txBody>
                  <a:tcPr marL="9525" marR="9525" marT="9521" marB="0" anchor="ctr">
                    <a:lnL w="12700" cmpd="sng">
                      <a:noFill/>
                    </a:lnL>
                    <a:lnR w="12700" cmpd="sng">
                      <a:noFill/>
                    </a:lnR>
                    <a:lnT w="12700" cmpd="sng">
                      <a:noFill/>
                    </a:lnT>
                    <a:lnB w="12700" cmpd="sng">
                      <a:noFill/>
                    </a:lnB>
                    <a:solidFill>
                      <a:srgbClr val="E3EDE4"/>
                    </a:solidFill>
                  </a:tcPr>
                </a:tc>
                <a:tc>
                  <a:txBody>
                    <a:bodyPr/>
                    <a:lstStyle/>
                    <a:p>
                      <a:pPr algn="r" fontAlgn="b"/>
                      <a:endParaRPr lang="en-IN" sz="1800" b="0" i="0" u="none" strike="noStrike" dirty="0">
                        <a:effectLst/>
                        <a:latin typeface="Arial"/>
                      </a:endParaRPr>
                    </a:p>
                  </a:txBody>
                  <a:tcPr marL="9525" marR="9525" marT="9521" marB="0" anchor="ctr">
                    <a:lnL w="12700" cmpd="sng">
                      <a:noFill/>
                    </a:lnL>
                    <a:lnR w="12700" cmpd="sng">
                      <a:noFill/>
                    </a:lnR>
                    <a:lnT w="12700" cmpd="sng">
                      <a:noFill/>
                    </a:lnT>
                    <a:lnB w="12700" cmpd="sng">
                      <a:noFill/>
                    </a:lnB>
                    <a:solidFill>
                      <a:srgbClr val="E3EDE4"/>
                    </a:solidFill>
                  </a:tcPr>
                </a:tc>
                <a:tc>
                  <a:txBody>
                    <a:bodyPr/>
                    <a:lstStyle/>
                    <a:p>
                      <a:pPr algn="r"/>
                      <a:r>
                        <a:rPr lang="en-US" sz="1800" dirty="0"/>
                        <a:t>900</a:t>
                      </a:r>
                      <a:endParaRPr lang="en-IN" sz="1800" dirty="0"/>
                    </a:p>
                  </a:txBody>
                  <a:tcPr marT="45700" marB="45700" anchor="ctr">
                    <a:lnL w="12700" cmpd="sng">
                      <a:noFill/>
                    </a:lnL>
                    <a:lnR w="12700" cmpd="sng">
                      <a:noFill/>
                    </a:lnR>
                    <a:lnT w="12700" cmpd="sng">
                      <a:noFill/>
                    </a:lnT>
                    <a:lnB w="12700" cmpd="sng">
                      <a:noFill/>
                    </a:lnB>
                    <a:solidFill>
                      <a:srgbClr val="E3EDE4"/>
                    </a:solidFill>
                  </a:tcPr>
                </a:tc>
                <a:tc>
                  <a:txBody>
                    <a:bodyPr/>
                    <a:lstStyle/>
                    <a:p>
                      <a:endParaRPr lang="en-IN" sz="1800" dirty="0"/>
                    </a:p>
                  </a:txBody>
                  <a:tcPr marT="45700" marB="45700">
                    <a:lnL w="12700" cmpd="sng">
                      <a:noFill/>
                    </a:lnL>
                    <a:lnT w="12700" cmpd="sng">
                      <a:noFill/>
                    </a:lnT>
                    <a:lnB w="12700" cmpd="sng">
                      <a:noFill/>
                    </a:lnB>
                    <a:solidFill>
                      <a:srgbClr val="E3EDE4"/>
                    </a:solidFill>
                  </a:tcPr>
                </a:tc>
                <a:extLst>
                  <a:ext uri="{0D108BD9-81ED-4DB2-BD59-A6C34878D82A}">
                    <a16:rowId xmlns:a16="http://schemas.microsoft.com/office/drawing/2014/main" val="10002"/>
                  </a:ext>
                </a:extLst>
              </a:tr>
              <a:tr h="370681">
                <a:tc>
                  <a:txBody>
                    <a:bodyPr/>
                    <a:lstStyle/>
                    <a:p>
                      <a:endParaRPr lang="en-IN" sz="1800" i="1" dirty="0"/>
                    </a:p>
                  </a:txBody>
                  <a:tcPr marT="45700" marB="45700">
                    <a:lnR w="12700" cmpd="sng">
                      <a:noFill/>
                    </a:lnR>
                    <a:lnT w="12700" cmpd="sng">
                      <a:noFill/>
                    </a:lnT>
                    <a:solidFill>
                      <a:srgbClr val="E3EDE4"/>
                    </a:solidFill>
                  </a:tcPr>
                </a:tc>
                <a:tc>
                  <a:txBody>
                    <a:bodyPr/>
                    <a:lstStyle/>
                    <a:p>
                      <a:pPr algn="l" fontAlgn="b"/>
                      <a:r>
                        <a:rPr lang="en-IN" sz="1800" b="0" i="1" u="none" strike="noStrike" dirty="0">
                          <a:effectLst/>
                          <a:latin typeface="Arial"/>
                        </a:rPr>
                        <a:t>To adjust accrued salaries.</a:t>
                      </a:r>
                    </a:p>
                  </a:txBody>
                  <a:tcPr marL="9525" marR="9525" marT="9521" marB="0" anchor="ctr">
                    <a:lnL w="12700" cmpd="sng">
                      <a:noFill/>
                    </a:lnL>
                    <a:lnR w="12700" cmpd="sng">
                      <a:noFill/>
                    </a:lnR>
                    <a:lnT w="12700" cmpd="sng">
                      <a:noFill/>
                    </a:lnT>
                    <a:solidFill>
                      <a:srgbClr val="E3EDE4"/>
                    </a:solidFill>
                  </a:tcPr>
                </a:tc>
                <a:tc>
                  <a:txBody>
                    <a:bodyPr/>
                    <a:lstStyle/>
                    <a:p>
                      <a:pPr algn="l" fontAlgn="b"/>
                      <a:endParaRPr lang="en-IN" sz="1800" b="0" i="1" u="none" strike="noStrike" dirty="0">
                        <a:effectLst/>
                        <a:latin typeface="Arial"/>
                      </a:endParaRPr>
                    </a:p>
                  </a:txBody>
                  <a:tcPr marL="9525" marR="9525" marT="9521" marB="0" anchor="ctr">
                    <a:lnL w="12700" cmpd="sng">
                      <a:noFill/>
                    </a:lnL>
                    <a:lnR w="12700" cmpd="sng">
                      <a:noFill/>
                    </a:lnR>
                    <a:lnT w="12700" cmpd="sng">
                      <a:noFill/>
                    </a:lnT>
                    <a:solidFill>
                      <a:srgbClr val="E3EDE4"/>
                    </a:solidFill>
                  </a:tcPr>
                </a:tc>
                <a:tc>
                  <a:txBody>
                    <a:bodyPr/>
                    <a:lstStyle/>
                    <a:p>
                      <a:endParaRPr lang="en-IN" sz="1800" i="1" dirty="0"/>
                    </a:p>
                  </a:txBody>
                  <a:tcPr marT="45700" marB="45700" anchor="ctr">
                    <a:lnL w="12700" cmpd="sng">
                      <a:noFill/>
                    </a:lnL>
                    <a:lnR w="12700" cmpd="sng">
                      <a:noFill/>
                    </a:lnR>
                    <a:lnT w="12700" cmpd="sng">
                      <a:noFill/>
                    </a:lnT>
                    <a:solidFill>
                      <a:srgbClr val="E3EDE4"/>
                    </a:solidFill>
                  </a:tcPr>
                </a:tc>
                <a:tc>
                  <a:txBody>
                    <a:bodyPr/>
                    <a:lstStyle/>
                    <a:p>
                      <a:endParaRPr lang="en-IN" sz="1800" i="1" dirty="0"/>
                    </a:p>
                  </a:txBody>
                  <a:tcPr marT="45700" marB="45700">
                    <a:lnL w="12700" cmpd="sng">
                      <a:noFill/>
                    </a:lnL>
                    <a:lnT w="12700" cmpd="sng">
                      <a:noFill/>
                    </a:lnT>
                    <a:solidFill>
                      <a:srgbClr val="E3EDE4"/>
                    </a:solidFill>
                  </a:tcPr>
                </a:tc>
                <a:extLst>
                  <a:ext uri="{0D108BD9-81ED-4DB2-BD59-A6C34878D82A}">
                    <a16:rowId xmlns:a16="http://schemas.microsoft.com/office/drawing/2014/main" val="10003"/>
                  </a:ext>
                </a:extLst>
              </a:tr>
            </a:tbl>
          </a:graphicData>
        </a:graphic>
      </p:graphicFrame>
      <p:graphicFrame>
        <p:nvGraphicFramePr>
          <p:cNvPr id="9" name="Table 8"/>
          <p:cNvGraphicFramePr>
            <a:graphicFrameLocks noGrp="1"/>
          </p:cNvGraphicFramePr>
          <p:nvPr/>
        </p:nvGraphicFramePr>
        <p:xfrm>
          <a:off x="2147888" y="3733800"/>
          <a:ext cx="3962400" cy="185420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840">
                <a:tc gridSpan="4">
                  <a:txBody>
                    <a:bodyPr/>
                    <a:lstStyle/>
                    <a:p>
                      <a:pPr algn="ctr"/>
                      <a:r>
                        <a:rPr lang="en-IN" dirty="0">
                          <a:solidFill>
                            <a:schemeClr val="tx1"/>
                          </a:solidFill>
                        </a:rPr>
                        <a:t>Salaries Expense</a:t>
                      </a:r>
                    </a:p>
                  </a:txBody>
                  <a:tcP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r>
                        <a:rPr lang="en-US" dirty="0">
                          <a:solidFill>
                            <a:schemeClr val="tx1"/>
                          </a:solidFill>
                        </a:rPr>
                        <a:t>Bal.</a:t>
                      </a:r>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dirty="0">
                          <a:solidFill>
                            <a:schemeClr val="tx1"/>
                          </a:solidFill>
                        </a:rPr>
                        <a:t>5,500</a:t>
                      </a: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rPr>
                        <a:t>Adj.</a:t>
                      </a:r>
                      <a:endParaRPr lang="en-IN" dirty="0">
                        <a:solidFill>
                          <a:schemeClr val="tx1"/>
                        </a:solidFill>
                      </a:endParaRPr>
                    </a:p>
                  </a:txBody>
                  <a:tcPr>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r>
                        <a:rPr lang="en-US" dirty="0">
                          <a:solidFill>
                            <a:schemeClr val="tx1"/>
                          </a:solidFill>
                        </a:rPr>
                        <a:t>900</a:t>
                      </a: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dirty="0">
                        <a:solidFill>
                          <a:schemeClr val="tx1"/>
                        </a:solidFill>
                      </a:endParaRPr>
                    </a:p>
                  </a:txBody>
                  <a:tcPr>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2"/>
                  </a:ext>
                </a:extLst>
              </a:tr>
              <a:tr h="370840">
                <a:tc>
                  <a:txBody>
                    <a:bodyPr/>
                    <a:lstStyle/>
                    <a:p>
                      <a:r>
                        <a:rPr lang="en-US" dirty="0">
                          <a:solidFill>
                            <a:schemeClr val="tx1"/>
                          </a:solidFill>
                        </a:rPr>
                        <a:t>Bal.</a:t>
                      </a:r>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pPr algn="r"/>
                      <a:r>
                        <a:rPr lang="en-US" dirty="0">
                          <a:solidFill>
                            <a:schemeClr val="tx1"/>
                          </a:solidFill>
                        </a:rPr>
                        <a:t>6,400</a:t>
                      </a: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3"/>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4"/>
                  </a:ext>
                </a:extLst>
              </a:tr>
            </a:tbl>
          </a:graphicData>
        </a:graphic>
      </p:graphicFrame>
      <p:graphicFrame>
        <p:nvGraphicFramePr>
          <p:cNvPr id="13" name="Table 12"/>
          <p:cNvGraphicFramePr>
            <a:graphicFrameLocks noGrp="1"/>
          </p:cNvGraphicFramePr>
          <p:nvPr/>
        </p:nvGraphicFramePr>
        <p:xfrm>
          <a:off x="6281738" y="3733800"/>
          <a:ext cx="3962400" cy="185420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840">
                <a:tc gridSpan="4">
                  <a:txBody>
                    <a:bodyPr/>
                    <a:lstStyle/>
                    <a:p>
                      <a:pPr algn="ctr"/>
                      <a:r>
                        <a:rPr lang="en-IN" dirty="0">
                          <a:solidFill>
                            <a:schemeClr val="tx1"/>
                          </a:solidFill>
                        </a:rPr>
                        <a:t>Salaries Payable</a:t>
                      </a:r>
                    </a:p>
                  </a:txBody>
                  <a:tcP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dirty="0">
                          <a:solidFill>
                            <a:schemeClr val="tx1"/>
                          </a:solidFill>
                        </a:rPr>
                        <a:t>0</a:t>
                      </a: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r>
                        <a:rPr lang="en-US" dirty="0">
                          <a:solidFill>
                            <a:schemeClr val="tx1"/>
                          </a:solidFill>
                        </a:rPr>
                        <a:t>Bal.</a:t>
                      </a:r>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840">
                <a:tc>
                  <a:txBody>
                    <a:bodyPr/>
                    <a:lstStyle/>
                    <a:p>
                      <a:endParaRPr lang="en-IN" dirty="0">
                        <a:solidFill>
                          <a:schemeClr val="tx1"/>
                        </a:solidFill>
                      </a:endParaRPr>
                    </a:p>
                  </a:txBody>
                  <a:tcPr>
                    <a:lnR w="12700" cmpd="sng">
                      <a:noFill/>
                    </a:lnR>
                    <a:lnT w="12700" cmpd="sng">
                      <a:noFill/>
                    </a:lnT>
                    <a:lnB w="12700" cmpd="sng">
                      <a:noFill/>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solidFill>
                      <a:srgbClr val="E3EDE4"/>
                    </a:solidFill>
                  </a:tcPr>
                </a:tc>
                <a:tc>
                  <a:txBody>
                    <a:bodyPr/>
                    <a:lstStyle/>
                    <a:p>
                      <a:pPr algn="r"/>
                      <a:r>
                        <a:rPr lang="en-US" dirty="0">
                          <a:solidFill>
                            <a:schemeClr val="tx1"/>
                          </a:solidFill>
                        </a:rPr>
                        <a:t>900</a:t>
                      </a: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mpd="sng">
                      <a:noFill/>
                    </a:lnT>
                    <a:lnB w="12700" cmpd="sng">
                      <a:noFill/>
                    </a:lnB>
                    <a:solidFill>
                      <a:srgbClr val="E3EDE4"/>
                    </a:solidFill>
                  </a:tcPr>
                </a:tc>
                <a:tc>
                  <a:txBody>
                    <a:bodyPr/>
                    <a:lstStyle/>
                    <a:p>
                      <a:r>
                        <a:rPr lang="en-US" dirty="0">
                          <a:solidFill>
                            <a:schemeClr val="tx1"/>
                          </a:solidFill>
                        </a:rPr>
                        <a:t>Adj.</a:t>
                      </a:r>
                      <a:endParaRPr lang="en-IN" dirty="0">
                        <a:solidFill>
                          <a:schemeClr val="tx1"/>
                        </a:solidFill>
                      </a:endParaRPr>
                    </a:p>
                  </a:txBody>
                  <a:tcPr>
                    <a:lnL w="12700" cmpd="sng">
                      <a:noFill/>
                    </a:lnL>
                    <a:lnT w="12700" cmpd="sng">
                      <a:noFill/>
                    </a:lnT>
                    <a:lnB w="12700" cmpd="sng">
                      <a:noFill/>
                    </a:lnB>
                    <a:solidFill>
                      <a:srgbClr val="E3EDE4"/>
                    </a:solidFill>
                  </a:tcPr>
                </a:tc>
                <a:extLst>
                  <a:ext uri="{0D108BD9-81ED-4DB2-BD59-A6C34878D82A}">
                    <a16:rowId xmlns:a16="http://schemas.microsoft.com/office/drawing/2014/main" val="10002"/>
                  </a:ext>
                </a:extLst>
              </a:tr>
              <a:tr h="370840">
                <a:tc>
                  <a:txBody>
                    <a:bodyPr/>
                    <a:lstStyle/>
                    <a:p>
                      <a:endParaRPr lang="en-IN" dirty="0">
                        <a:solidFill>
                          <a:schemeClr val="tx1"/>
                        </a:solidFill>
                      </a:endParaRPr>
                    </a:p>
                  </a:txBody>
                  <a:tcPr>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dirty="0">
                        <a:solidFill>
                          <a:schemeClr val="tx1"/>
                        </a:solidFill>
                      </a:endParaRPr>
                    </a:p>
                  </a:txBody>
                  <a:tcPr>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3"/>
                  </a:ext>
                </a:extLst>
              </a:tr>
              <a:tr h="370840">
                <a:tc>
                  <a:txBody>
                    <a:bodyPr/>
                    <a:lstStyle/>
                    <a:p>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r>
                        <a:rPr lang="en-US" dirty="0">
                          <a:solidFill>
                            <a:schemeClr val="tx1"/>
                          </a:solidFill>
                        </a:rPr>
                        <a:t>900</a:t>
                      </a: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r>
                        <a:rPr lang="en-US" dirty="0">
                          <a:solidFill>
                            <a:schemeClr val="tx1"/>
                          </a:solidFill>
                        </a:rPr>
                        <a:t>Bal.</a:t>
                      </a:r>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4"/>
                  </a:ext>
                </a:extLst>
              </a:tr>
            </a:tbl>
          </a:graphicData>
        </a:graphic>
      </p:graphicFrame>
      <p:sp>
        <p:nvSpPr>
          <p:cNvPr id="12" name="Title 1"/>
          <p:cNvSpPr txBox="1">
            <a:spLocks/>
          </p:cNvSpPr>
          <p:nvPr/>
        </p:nvSpPr>
        <p:spPr bwMode="auto">
          <a:xfrm>
            <a:off x="1981200" y="1"/>
            <a:ext cx="8229600" cy="63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2800" b="1" kern="1200" baseline="0">
                <a:solidFill>
                  <a:schemeClr val="tx1"/>
                </a:solidFill>
                <a:latin typeface="+mj-lt"/>
                <a:ea typeface="+mj-ea"/>
                <a:cs typeface="+mj-cs"/>
              </a:defRPr>
            </a:lvl1pPr>
            <a:lvl2pPr algn="ctr" rtl="0" eaLnBrk="0" fontAlgn="base" hangingPunct="0">
              <a:spcBef>
                <a:spcPct val="0"/>
              </a:spcBef>
              <a:spcAft>
                <a:spcPct val="0"/>
              </a:spcAft>
              <a:defRPr sz="4000">
                <a:solidFill>
                  <a:schemeClr val="tx1"/>
                </a:solidFill>
                <a:latin typeface="Arial" charset="0"/>
              </a:defRPr>
            </a:lvl2pPr>
            <a:lvl3pPr algn="ctr" rtl="0" eaLnBrk="0" fontAlgn="base" hangingPunct="0">
              <a:spcBef>
                <a:spcPct val="0"/>
              </a:spcBef>
              <a:spcAft>
                <a:spcPct val="0"/>
              </a:spcAft>
              <a:defRPr sz="4000">
                <a:solidFill>
                  <a:schemeClr val="tx1"/>
                </a:solidFill>
                <a:latin typeface="Arial" charset="0"/>
              </a:defRPr>
            </a:lvl3pPr>
            <a:lvl4pPr algn="ctr" rtl="0" eaLnBrk="0" fontAlgn="base" hangingPunct="0">
              <a:spcBef>
                <a:spcPct val="0"/>
              </a:spcBef>
              <a:spcAft>
                <a:spcPct val="0"/>
              </a:spcAft>
              <a:defRPr sz="4000">
                <a:solidFill>
                  <a:schemeClr val="tx1"/>
                </a:solidFill>
                <a:latin typeface="Arial" charset="0"/>
              </a:defRPr>
            </a:lvl4pPr>
            <a:lvl5pPr algn="ctr" rtl="0" eaLnBrk="0" fontAlgn="base" hangingPunct="0">
              <a:spcBef>
                <a:spcPct val="0"/>
              </a:spcBef>
              <a:spcAft>
                <a:spcPct val="0"/>
              </a:spcAft>
              <a:defRPr sz="4000">
                <a:solidFill>
                  <a:schemeClr val="tx1"/>
                </a:solidFill>
                <a:latin typeface="Arial" charset="0"/>
              </a:defRPr>
            </a:lvl5pPr>
            <a:lvl6pPr marL="457200" algn="ctr" rtl="0" fontAlgn="base">
              <a:spcBef>
                <a:spcPct val="0"/>
              </a:spcBef>
              <a:spcAft>
                <a:spcPct val="0"/>
              </a:spcAft>
              <a:defRPr sz="4000">
                <a:solidFill>
                  <a:schemeClr val="tx1"/>
                </a:solidFill>
                <a:latin typeface="Arial" charset="0"/>
              </a:defRPr>
            </a:lvl6pPr>
            <a:lvl7pPr marL="914400" algn="ctr" rtl="0" fontAlgn="base">
              <a:spcBef>
                <a:spcPct val="0"/>
              </a:spcBef>
              <a:spcAft>
                <a:spcPct val="0"/>
              </a:spcAft>
              <a:defRPr sz="4000">
                <a:solidFill>
                  <a:schemeClr val="tx1"/>
                </a:solidFill>
                <a:latin typeface="Arial" charset="0"/>
              </a:defRPr>
            </a:lvl7pPr>
            <a:lvl8pPr marL="1371600" algn="ctr" rtl="0" fontAlgn="base">
              <a:spcBef>
                <a:spcPct val="0"/>
              </a:spcBef>
              <a:spcAft>
                <a:spcPct val="0"/>
              </a:spcAft>
              <a:defRPr sz="4000">
                <a:solidFill>
                  <a:schemeClr val="tx1"/>
                </a:solidFill>
                <a:latin typeface="Arial" charset="0"/>
              </a:defRPr>
            </a:lvl8pPr>
            <a:lvl9pPr marL="1828800" algn="ctr" rtl="0" fontAlgn="base">
              <a:spcBef>
                <a:spcPct val="0"/>
              </a:spcBef>
              <a:spcAft>
                <a:spcPct val="0"/>
              </a:spcAft>
              <a:defRPr sz="4000">
                <a:solidFill>
                  <a:schemeClr val="tx1"/>
                </a:solidFill>
                <a:latin typeface="Arial" charset="0"/>
              </a:defRPr>
            </a:lvl9pPr>
          </a:lstStyle>
          <a:p>
            <a:pPr eaLnBrk="1" hangingPunct="1"/>
            <a:r>
              <a:rPr lang="en-US" dirty="0"/>
              <a:t>Demonstration of P4-32A-Req. 3</a:t>
            </a:r>
          </a:p>
        </p:txBody>
      </p:sp>
      <p:pic>
        <p:nvPicPr>
          <p:cNvPr id="2" name="Graphic 21">
            <a:extLst>
              <a:ext uri="{FF2B5EF4-FFF2-40B4-BE49-F238E27FC236}">
                <a16:creationId xmlns:a16="http://schemas.microsoft.com/office/drawing/2014/main" id="{BD6936CE-C307-3061-4385-72151279242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810568" y="125909"/>
            <a:ext cx="1254337" cy="585689"/>
          </a:xfrm>
          <a:prstGeom prst="rect">
            <a:avLst/>
          </a:prstGeom>
        </p:spPr>
      </p:pic>
    </p:spTree>
    <p:extLst>
      <p:ext uri="{BB962C8B-B14F-4D97-AF65-F5344CB8AC3E}">
        <p14:creationId xmlns:p14="http://schemas.microsoft.com/office/powerpoint/2010/main" val="17049412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3338199987"/>
              </p:ext>
            </p:extLst>
          </p:nvPr>
        </p:nvGraphicFramePr>
        <p:xfrm>
          <a:off x="2927648" y="693414"/>
          <a:ext cx="6762700" cy="5760744"/>
        </p:xfrm>
        <a:graphic>
          <a:graphicData uri="http://schemas.openxmlformats.org/drawingml/2006/table">
            <a:tbl>
              <a:tblPr>
                <a:tableStyleId>{5C22544A-7EE6-4342-B048-85BDC9FD1C3A}</a:tableStyleId>
              </a:tblPr>
              <a:tblGrid>
                <a:gridCol w="4114800">
                  <a:extLst>
                    <a:ext uri="{9D8B030D-6E8A-4147-A177-3AD203B41FA5}">
                      <a16:colId xmlns:a16="http://schemas.microsoft.com/office/drawing/2014/main" val="20000"/>
                    </a:ext>
                  </a:extLst>
                </a:gridCol>
                <a:gridCol w="1066800">
                  <a:extLst>
                    <a:ext uri="{9D8B030D-6E8A-4147-A177-3AD203B41FA5}">
                      <a16:colId xmlns:a16="http://schemas.microsoft.com/office/drawing/2014/main" val="20001"/>
                    </a:ext>
                  </a:extLst>
                </a:gridCol>
                <a:gridCol w="1066800">
                  <a:extLst>
                    <a:ext uri="{9D8B030D-6E8A-4147-A177-3AD203B41FA5}">
                      <a16:colId xmlns:a16="http://schemas.microsoft.com/office/drawing/2014/main" val="20002"/>
                    </a:ext>
                  </a:extLst>
                </a:gridCol>
                <a:gridCol w="514300">
                  <a:extLst>
                    <a:ext uri="{9D8B030D-6E8A-4147-A177-3AD203B41FA5}">
                      <a16:colId xmlns:a16="http://schemas.microsoft.com/office/drawing/2014/main" val="20003"/>
                    </a:ext>
                  </a:extLst>
                </a:gridCol>
              </a:tblGrid>
              <a:tr h="246193">
                <a:tc gridSpan="4">
                  <a:txBody>
                    <a:bodyPr/>
                    <a:lstStyle/>
                    <a:p>
                      <a:pPr algn="ctr" fontAlgn="b"/>
                      <a:r>
                        <a:rPr lang="en-IN" sz="1600" b="1" u="none" strike="noStrike" dirty="0">
                          <a:effectLst/>
                        </a:rPr>
                        <a:t>ELLIOT WILSON</a:t>
                      </a:r>
                      <a:endParaRPr lang="en-IN" sz="1600" b="1" i="0" u="none" strike="noStrike" dirty="0">
                        <a:effectLst/>
                        <a:latin typeface="Arial"/>
                      </a:endParaRPr>
                    </a:p>
                  </a:txBody>
                  <a:tcPr marL="9525" marR="9525" marT="9526" marB="0" anchor="b">
                    <a:lnB w="12700" cmpd="sng">
                      <a:noFill/>
                    </a:lnB>
                    <a:solidFill>
                      <a:schemeClr val="accent1"/>
                    </a:solidFill>
                  </a:tcPr>
                </a:tc>
                <a:tc hMerge="1">
                  <a:txBody>
                    <a:bodyPr/>
                    <a:lstStyle/>
                    <a:p>
                      <a:endParaRPr lang="en-IN"/>
                    </a:p>
                  </a:txBody>
                  <a:tcPr/>
                </a:tc>
                <a:tc hMerge="1">
                  <a:txBody>
                    <a:bodyPr/>
                    <a:lstStyle/>
                    <a:p>
                      <a:endParaRPr lang="en-IN"/>
                    </a:p>
                  </a:txBody>
                  <a:tcPr/>
                </a:tc>
                <a:tc hMerge="1">
                  <a:txBody>
                    <a:bodyPr/>
                    <a:lstStyle/>
                    <a:p>
                      <a:pPr algn="ctr" fontAlgn="b"/>
                      <a:endParaRPr lang="en-IN" sz="1600" b="1" i="0" u="none" strike="noStrike" dirty="0">
                        <a:effectLst/>
                        <a:latin typeface="Arial"/>
                      </a:endParaRPr>
                    </a:p>
                  </a:txBody>
                  <a:tcPr marL="9525" marR="9525" marT="9525" marB="0" anchor="b">
                    <a:lnL w="12700" cmpd="sng">
                      <a:noFill/>
                    </a:lnL>
                  </a:tcPr>
                </a:tc>
                <a:extLst>
                  <a:ext uri="{0D108BD9-81ED-4DB2-BD59-A6C34878D82A}">
                    <a16:rowId xmlns:a16="http://schemas.microsoft.com/office/drawing/2014/main" val="10000"/>
                  </a:ext>
                </a:extLst>
              </a:tr>
              <a:tr h="246193">
                <a:tc gridSpan="4">
                  <a:txBody>
                    <a:bodyPr/>
                    <a:lstStyle/>
                    <a:p>
                      <a:pPr algn="ctr" fontAlgn="b"/>
                      <a:r>
                        <a:rPr lang="en-IN" sz="1600" b="1" u="none" strike="noStrike" dirty="0">
                          <a:effectLst/>
                        </a:rPr>
                        <a:t>Adjusted Trial Balance</a:t>
                      </a:r>
                      <a:endParaRPr lang="en-IN" sz="1600" b="1" i="0" u="none" strike="noStrike" dirty="0">
                        <a:effectLst/>
                        <a:latin typeface="Arial"/>
                      </a:endParaRPr>
                    </a:p>
                  </a:txBody>
                  <a:tcPr marL="9525" marR="9525" marT="9526" marB="0" anchor="b">
                    <a:lnT w="12700" cmpd="sng">
                      <a:noFill/>
                    </a:lnT>
                    <a:lnB w="12700" cmpd="sng">
                      <a:noFill/>
                    </a:lnB>
                    <a:solidFill>
                      <a:schemeClr val="accent1"/>
                    </a:solidFill>
                  </a:tcPr>
                </a:tc>
                <a:tc hMerge="1">
                  <a:txBody>
                    <a:bodyPr/>
                    <a:lstStyle/>
                    <a:p>
                      <a:endParaRPr lang="en-IN"/>
                    </a:p>
                  </a:txBody>
                  <a:tcPr/>
                </a:tc>
                <a:tc hMerge="1">
                  <a:txBody>
                    <a:bodyPr/>
                    <a:lstStyle/>
                    <a:p>
                      <a:endParaRPr lang="en-IN"/>
                    </a:p>
                  </a:txBody>
                  <a:tcPr/>
                </a:tc>
                <a:tc hMerge="1">
                  <a:txBody>
                    <a:bodyPr/>
                    <a:lstStyle/>
                    <a:p>
                      <a:pPr algn="ctr" fontAlgn="b"/>
                      <a:endParaRPr lang="en-IN" sz="1600" b="1" i="0" u="none" strike="noStrike" dirty="0">
                        <a:effectLst/>
                        <a:latin typeface="Arial"/>
                      </a:endParaRPr>
                    </a:p>
                  </a:txBody>
                  <a:tcPr marL="9525" marR="9525" marT="9525" marB="0" anchor="b">
                    <a:lnL w="12700" cmpd="sng">
                      <a:noFill/>
                    </a:lnL>
                  </a:tcPr>
                </a:tc>
                <a:extLst>
                  <a:ext uri="{0D108BD9-81ED-4DB2-BD59-A6C34878D82A}">
                    <a16:rowId xmlns:a16="http://schemas.microsoft.com/office/drawing/2014/main" val="10001"/>
                  </a:ext>
                </a:extLst>
              </a:tr>
              <a:tr h="246193">
                <a:tc gridSpan="4">
                  <a:txBody>
                    <a:bodyPr/>
                    <a:lstStyle/>
                    <a:p>
                      <a:pPr algn="ctr" fontAlgn="b"/>
                      <a:r>
                        <a:rPr lang="en-US" sz="1600" b="1" i="0" u="none" strike="noStrike" dirty="0">
                          <a:effectLst/>
                          <a:latin typeface="Arial"/>
                        </a:rPr>
                        <a:t>December 31, 2018</a:t>
                      </a:r>
                      <a:endParaRPr lang="en-IN" sz="1600" b="1" i="0" u="none" strike="noStrike" dirty="0">
                        <a:effectLst/>
                        <a:latin typeface="Arial"/>
                      </a:endParaRPr>
                    </a:p>
                  </a:txBody>
                  <a:tcPr marL="9525" marR="9525" marT="9526" marB="0" anchor="b">
                    <a:lnT w="12700" cmpd="sng">
                      <a:noFill/>
                    </a:lnT>
                    <a:lnB w="12700" cmpd="sng">
                      <a:noFill/>
                    </a:lnB>
                    <a:solidFill>
                      <a:schemeClr val="accent1"/>
                    </a:solidFill>
                  </a:tcPr>
                </a:tc>
                <a:tc hMerge="1">
                  <a:txBody>
                    <a:bodyPr/>
                    <a:lstStyle/>
                    <a:p>
                      <a:endParaRPr lang="en-IN"/>
                    </a:p>
                  </a:txBody>
                  <a:tcPr/>
                </a:tc>
                <a:tc hMerge="1">
                  <a:txBody>
                    <a:bodyPr/>
                    <a:lstStyle/>
                    <a:p>
                      <a:endParaRPr lang="en-IN"/>
                    </a:p>
                  </a:txBody>
                  <a:tcPr/>
                </a:tc>
                <a:tc hMerge="1">
                  <a:txBody>
                    <a:bodyPr/>
                    <a:lstStyle/>
                    <a:p>
                      <a:pPr algn="ctr" fontAlgn="b"/>
                      <a:endParaRPr lang="en-IN" sz="1600" b="1" i="0" u="none" strike="noStrike" dirty="0">
                        <a:effectLst/>
                        <a:latin typeface="Arial"/>
                      </a:endParaRPr>
                    </a:p>
                  </a:txBody>
                  <a:tcPr marL="9525" marR="9525" marT="9525" marB="0" anchor="b">
                    <a:lnL w="12700" cmpd="sng">
                      <a:noFill/>
                    </a:lnL>
                  </a:tcPr>
                </a:tc>
                <a:extLst>
                  <a:ext uri="{0D108BD9-81ED-4DB2-BD59-A6C34878D82A}">
                    <a16:rowId xmlns:a16="http://schemas.microsoft.com/office/drawing/2014/main" val="10002"/>
                  </a:ext>
                </a:extLst>
              </a:tr>
              <a:tr h="231385">
                <a:tc>
                  <a:txBody>
                    <a:bodyPr/>
                    <a:lstStyle/>
                    <a:p>
                      <a:pPr lvl="1" algn="l" fontAlgn="b"/>
                      <a:r>
                        <a:rPr lang="en-IN" sz="1500" b="1" u="none" strike="noStrike" dirty="0">
                          <a:effectLst/>
                        </a:rPr>
                        <a:t>Account Title</a:t>
                      </a:r>
                      <a:endParaRPr lang="en-IN" sz="1500" b="1" i="0" u="none" strike="noStrike" dirty="0">
                        <a:effectLst/>
                        <a:latin typeface="Arial"/>
                      </a:endParaRPr>
                    </a:p>
                  </a:txBody>
                  <a:tcPr marL="9525" marR="9525" marT="9526" marB="0" anchor="b">
                    <a:lnR w="12700" cmpd="sng">
                      <a:noFill/>
                    </a:lnR>
                    <a:lnT w="12700" cmpd="sng">
                      <a:noFill/>
                    </a:lnT>
                    <a:lnB w="12700" cmpd="sng">
                      <a:noFill/>
                    </a:lnB>
                    <a:solidFill>
                      <a:srgbClr val="E2EDE4"/>
                    </a:solidFill>
                  </a:tcPr>
                </a:tc>
                <a:tc gridSpan="2">
                  <a:txBody>
                    <a:bodyPr/>
                    <a:lstStyle/>
                    <a:p>
                      <a:pPr algn="ctr" fontAlgn="b"/>
                      <a:r>
                        <a:rPr lang="en-IN" sz="1500" b="1" u="none" strike="noStrike" dirty="0">
                          <a:effectLst/>
                        </a:rPr>
                        <a:t>Balance</a:t>
                      </a:r>
                      <a:endParaRPr lang="en-IN" sz="1500" b="1" i="0" u="none" strike="noStrike" dirty="0">
                        <a:effectLst/>
                        <a:latin typeface="Arial"/>
                      </a:endParaRPr>
                    </a:p>
                  </a:txBody>
                  <a:tcPr marL="9525" marR="9525" marT="9526" marB="0" anchor="b">
                    <a:lnL w="12700" cmpd="sng">
                      <a:noFill/>
                    </a:lnL>
                    <a:lnR w="12700" cmpd="sng">
                      <a:noFill/>
                    </a:lnR>
                    <a:lnT w="12700" cmpd="sng">
                      <a:noFill/>
                    </a:lnT>
                    <a:lnB w="12700" cmpd="sng">
                      <a:noFill/>
                    </a:lnB>
                    <a:solidFill>
                      <a:srgbClr val="E2EDE4"/>
                    </a:solidFill>
                  </a:tcPr>
                </a:tc>
                <a:tc hMerge="1">
                  <a:txBody>
                    <a:bodyPr/>
                    <a:lstStyle/>
                    <a:p>
                      <a:endParaRPr lang="en-IN"/>
                    </a:p>
                  </a:txBody>
                  <a:tcPr/>
                </a:tc>
                <a:tc>
                  <a:txBody>
                    <a:bodyPr/>
                    <a:lstStyle/>
                    <a:p>
                      <a:pPr algn="ctr" fontAlgn="b"/>
                      <a:endParaRPr lang="en-IN" sz="1500" b="1" i="0" u="none" strike="noStrike" dirty="0">
                        <a:effectLst/>
                        <a:latin typeface="Arial"/>
                      </a:endParaRPr>
                    </a:p>
                  </a:txBody>
                  <a:tcPr marL="9525" marR="9525" marT="9526" marB="0" anchor="b">
                    <a:lnL w="12700" cmpd="sng">
                      <a:noFill/>
                    </a:lnL>
                    <a:lnB w="12700" cmpd="sng">
                      <a:noFill/>
                    </a:lnB>
                    <a:solidFill>
                      <a:srgbClr val="E2EDE4"/>
                    </a:solidFill>
                  </a:tcPr>
                </a:tc>
                <a:extLst>
                  <a:ext uri="{0D108BD9-81ED-4DB2-BD59-A6C34878D82A}">
                    <a16:rowId xmlns:a16="http://schemas.microsoft.com/office/drawing/2014/main" val="10003"/>
                  </a:ext>
                </a:extLst>
              </a:tr>
              <a:tr h="231385">
                <a:tc>
                  <a:txBody>
                    <a:bodyPr/>
                    <a:lstStyle/>
                    <a:p>
                      <a:pPr lvl="1" algn="l" fontAlgn="b"/>
                      <a:r>
                        <a:rPr lang="en-IN" sz="1500" u="none" strike="noStrike" dirty="0">
                          <a:effectLst/>
                        </a:rPr>
                        <a:t> </a:t>
                      </a:r>
                      <a:endParaRPr lang="en-IN" sz="1500" b="0" i="0" u="none" strike="noStrike" dirty="0">
                        <a:effectLst/>
                        <a:latin typeface="Arial"/>
                      </a:endParaRPr>
                    </a:p>
                  </a:txBody>
                  <a:tcPr marL="9525" marR="9525" marT="9526" marB="0" anchor="b">
                    <a:lnR w="12700" cmpd="sng">
                      <a:noFill/>
                    </a:lnR>
                    <a:lnT w="12700" cmpd="sng">
                      <a:noFill/>
                    </a:lnT>
                    <a:lnB w="12700" cmpd="sng">
                      <a:noFill/>
                    </a:lnB>
                    <a:solidFill>
                      <a:srgbClr val="E2EDE4"/>
                    </a:solidFill>
                  </a:tcPr>
                </a:tc>
                <a:tc>
                  <a:txBody>
                    <a:bodyPr/>
                    <a:lstStyle/>
                    <a:p>
                      <a:pPr algn="ctr" fontAlgn="b"/>
                      <a:r>
                        <a:rPr lang="en-IN" sz="1500" b="1" u="none" strike="noStrike" dirty="0">
                          <a:effectLst/>
                        </a:rPr>
                        <a:t>Debit</a:t>
                      </a:r>
                      <a:endParaRPr lang="en-IN" sz="1500" b="1" i="0" u="none" strike="noStrike" dirty="0">
                        <a:effectLst/>
                        <a:latin typeface="Arial"/>
                      </a:endParaRP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ctr" fontAlgn="b"/>
                      <a:r>
                        <a:rPr lang="en-IN" sz="1500" b="1" u="none" strike="noStrike" dirty="0">
                          <a:effectLst/>
                        </a:rPr>
                        <a:t>Credit</a:t>
                      </a:r>
                      <a:endParaRPr lang="en-IN" sz="1500" b="1" i="0" u="none" strike="noStrike" dirty="0">
                        <a:effectLst/>
                        <a:latin typeface="Arial"/>
                      </a:endParaRP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ctr" fontAlgn="b"/>
                      <a:endParaRPr lang="en-IN" sz="1500" b="0" i="0" u="none" strike="noStrike" dirty="0">
                        <a:effectLst/>
                        <a:latin typeface="Arial"/>
                      </a:endParaRPr>
                    </a:p>
                  </a:txBody>
                  <a:tcPr marL="9525" marR="9525" marT="9526" marB="0" anchor="b">
                    <a:lnL w="12700" cmpd="sng">
                      <a:noFill/>
                    </a:lnL>
                    <a:lnT w="12700" cmpd="sng">
                      <a:noFill/>
                    </a:lnT>
                    <a:lnB w="12700" cmpd="sng">
                      <a:noFill/>
                    </a:lnB>
                    <a:solidFill>
                      <a:srgbClr val="E2EDE4"/>
                    </a:solidFill>
                  </a:tcPr>
                </a:tc>
                <a:extLst>
                  <a:ext uri="{0D108BD9-81ED-4DB2-BD59-A6C34878D82A}">
                    <a16:rowId xmlns:a16="http://schemas.microsoft.com/office/drawing/2014/main" val="10004"/>
                  </a:ext>
                </a:extLst>
              </a:tr>
              <a:tr h="231385">
                <a:tc>
                  <a:txBody>
                    <a:bodyPr/>
                    <a:lstStyle/>
                    <a:p>
                      <a:pPr lvl="1" algn="l" fontAlgn="b"/>
                      <a:r>
                        <a:rPr lang="en-IN" sz="1500" u="none" strike="noStrike" dirty="0">
                          <a:effectLst/>
                        </a:rPr>
                        <a:t>Cash</a:t>
                      </a:r>
                      <a:endParaRPr lang="en-IN" sz="1500" b="0" i="0" u="none" strike="noStrike" dirty="0">
                        <a:effectLst/>
                        <a:latin typeface="Arial"/>
                      </a:endParaRPr>
                    </a:p>
                  </a:txBody>
                  <a:tcPr marL="9525" marR="9525" marT="9526" marB="0" anchor="b">
                    <a:lnR w="12700" cmpd="sng">
                      <a:noFill/>
                    </a:lnR>
                    <a:lnT w="12700" cmpd="sng">
                      <a:noFill/>
                    </a:lnT>
                    <a:lnB w="12700" cmpd="sng">
                      <a:noFill/>
                    </a:lnB>
                    <a:solidFill>
                      <a:srgbClr val="E2EDE4"/>
                    </a:solidFill>
                  </a:tcPr>
                </a:tc>
                <a:tc>
                  <a:txBody>
                    <a:bodyPr/>
                    <a:lstStyle/>
                    <a:p>
                      <a:pPr algn="r" fontAlgn="b"/>
                      <a:r>
                        <a:rPr lang="en-IN" sz="1500" b="0" i="0" u="none" strike="noStrike" dirty="0">
                          <a:effectLst/>
                          <a:latin typeface="Arial"/>
                        </a:rPr>
                        <a:t> $18,000 </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r" fontAlgn="b"/>
                      <a:r>
                        <a:rPr lang="en-IN" sz="1500" b="0" i="0" u="none" strike="noStrike" dirty="0">
                          <a:effectLst/>
                          <a:latin typeface="Arial"/>
                        </a:rPr>
                        <a:t> </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l" fontAlgn="b"/>
                      <a:endParaRPr lang="en-IN" sz="1500" b="0" i="0" u="none" strike="noStrike" dirty="0">
                        <a:effectLst/>
                        <a:latin typeface="Arial"/>
                      </a:endParaRPr>
                    </a:p>
                  </a:txBody>
                  <a:tcPr marL="9525" marR="9525" marT="9526" marB="0" anchor="b">
                    <a:lnL w="12700" cmpd="sng">
                      <a:noFill/>
                    </a:lnL>
                    <a:lnT w="12700" cmpd="sng">
                      <a:noFill/>
                    </a:lnT>
                    <a:lnB w="12700" cmpd="sng">
                      <a:noFill/>
                    </a:lnB>
                    <a:solidFill>
                      <a:srgbClr val="E2EDE4"/>
                    </a:solidFill>
                  </a:tcPr>
                </a:tc>
                <a:extLst>
                  <a:ext uri="{0D108BD9-81ED-4DB2-BD59-A6C34878D82A}">
                    <a16:rowId xmlns:a16="http://schemas.microsoft.com/office/drawing/2014/main" val="10005"/>
                  </a:ext>
                </a:extLst>
              </a:tr>
              <a:tr h="231385">
                <a:tc>
                  <a:txBody>
                    <a:bodyPr/>
                    <a:lstStyle/>
                    <a:p>
                      <a:pPr lvl="1" algn="l" fontAlgn="b"/>
                      <a:r>
                        <a:rPr lang="en-IN" sz="1500" u="none" strike="noStrike" dirty="0">
                          <a:effectLst/>
                        </a:rPr>
                        <a:t>Accounts Receivable</a:t>
                      </a:r>
                      <a:endParaRPr lang="en-IN" sz="1500" b="0" i="0" u="none" strike="noStrike" dirty="0">
                        <a:effectLst/>
                        <a:latin typeface="Arial"/>
                      </a:endParaRPr>
                    </a:p>
                  </a:txBody>
                  <a:tcPr marL="9525" marR="9525" marT="9526" marB="0" anchor="b">
                    <a:lnR w="12700" cmpd="sng">
                      <a:noFill/>
                    </a:lnR>
                    <a:lnT w="12700" cmpd="sng">
                      <a:noFill/>
                    </a:lnT>
                    <a:lnB w="12700" cmpd="sng">
                      <a:noFill/>
                    </a:lnB>
                    <a:solidFill>
                      <a:srgbClr val="E2EDE4"/>
                    </a:solidFill>
                  </a:tcPr>
                </a:tc>
                <a:tc>
                  <a:txBody>
                    <a:bodyPr/>
                    <a:lstStyle/>
                    <a:p>
                      <a:pPr algn="r" fontAlgn="b"/>
                      <a:r>
                        <a:rPr lang="en-IN" sz="1500" b="0" i="0" u="none" strike="noStrike" dirty="0">
                          <a:effectLst/>
                          <a:latin typeface="Arial"/>
                        </a:rPr>
                        <a:t>      20,000 </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r" fontAlgn="b"/>
                      <a:r>
                        <a:rPr lang="en-IN" sz="1500" b="0" i="0" u="none" strike="noStrike" dirty="0">
                          <a:effectLst/>
                          <a:latin typeface="Arial"/>
                        </a:rPr>
                        <a:t> </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l" fontAlgn="b"/>
                      <a:endParaRPr lang="en-IN" sz="1500" b="0" i="0" u="none" strike="noStrike" dirty="0">
                        <a:effectLst/>
                        <a:latin typeface="Arial"/>
                      </a:endParaRPr>
                    </a:p>
                  </a:txBody>
                  <a:tcPr marL="9525" marR="9525" marT="9526" marB="0" anchor="b">
                    <a:lnL w="12700" cmpd="sng">
                      <a:noFill/>
                    </a:lnL>
                    <a:lnT w="12700" cmpd="sng">
                      <a:noFill/>
                    </a:lnT>
                    <a:lnB w="12700" cmpd="sng">
                      <a:noFill/>
                    </a:lnB>
                    <a:solidFill>
                      <a:srgbClr val="E2EDE4"/>
                    </a:solidFill>
                  </a:tcPr>
                </a:tc>
                <a:extLst>
                  <a:ext uri="{0D108BD9-81ED-4DB2-BD59-A6C34878D82A}">
                    <a16:rowId xmlns:a16="http://schemas.microsoft.com/office/drawing/2014/main" val="10006"/>
                  </a:ext>
                </a:extLst>
              </a:tr>
              <a:tr h="231385">
                <a:tc>
                  <a:txBody>
                    <a:bodyPr/>
                    <a:lstStyle/>
                    <a:p>
                      <a:pPr lvl="1" algn="l" fontAlgn="b"/>
                      <a:r>
                        <a:rPr lang="en-IN" sz="1500" u="none" strike="noStrike" dirty="0">
                          <a:effectLst/>
                        </a:rPr>
                        <a:t>Prepaid Rent</a:t>
                      </a:r>
                      <a:endParaRPr lang="en-IN" sz="1500" b="0" i="0" u="none" strike="noStrike" dirty="0">
                        <a:effectLst/>
                        <a:latin typeface="Arial"/>
                      </a:endParaRPr>
                    </a:p>
                  </a:txBody>
                  <a:tcPr marL="9525" marR="9525" marT="9526" marB="0" anchor="b">
                    <a:lnR w="12700" cmpd="sng">
                      <a:noFill/>
                    </a:lnR>
                    <a:lnT w="12700" cmpd="sng">
                      <a:noFill/>
                    </a:lnT>
                    <a:lnB w="12700" cmpd="sng">
                      <a:noFill/>
                    </a:lnB>
                    <a:solidFill>
                      <a:srgbClr val="E2EDE4"/>
                    </a:solidFill>
                  </a:tcPr>
                </a:tc>
                <a:tc>
                  <a:txBody>
                    <a:bodyPr/>
                    <a:lstStyle/>
                    <a:p>
                      <a:pPr algn="r" fontAlgn="b"/>
                      <a:r>
                        <a:rPr lang="en-IN" sz="1500" b="0" i="0" u="none" strike="noStrike" dirty="0">
                          <a:effectLst/>
                          <a:latin typeface="Arial"/>
                        </a:rPr>
                        <a:t>       3,000 </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r" fontAlgn="b"/>
                      <a:r>
                        <a:rPr lang="en-IN" sz="1500" b="0" i="0" u="none" strike="noStrike" dirty="0">
                          <a:effectLst/>
                          <a:latin typeface="Arial"/>
                        </a:rPr>
                        <a:t> </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l" fontAlgn="b"/>
                      <a:endParaRPr lang="en-IN" sz="1500" b="0" i="0" u="none" strike="noStrike" dirty="0">
                        <a:effectLst/>
                        <a:latin typeface="Arial"/>
                      </a:endParaRPr>
                    </a:p>
                  </a:txBody>
                  <a:tcPr marL="9525" marR="9525" marT="9526" marB="0" anchor="b">
                    <a:lnL w="12700" cmpd="sng">
                      <a:noFill/>
                    </a:lnL>
                    <a:lnT w="12700" cmpd="sng">
                      <a:noFill/>
                    </a:lnT>
                    <a:lnB w="12700" cmpd="sng">
                      <a:noFill/>
                    </a:lnB>
                    <a:solidFill>
                      <a:srgbClr val="E2EDE4"/>
                    </a:solidFill>
                  </a:tcPr>
                </a:tc>
                <a:extLst>
                  <a:ext uri="{0D108BD9-81ED-4DB2-BD59-A6C34878D82A}">
                    <a16:rowId xmlns:a16="http://schemas.microsoft.com/office/drawing/2014/main" val="10007"/>
                  </a:ext>
                </a:extLst>
              </a:tr>
              <a:tr h="231385">
                <a:tc>
                  <a:txBody>
                    <a:bodyPr/>
                    <a:lstStyle/>
                    <a:p>
                      <a:pPr lvl="1" algn="l" fontAlgn="b"/>
                      <a:r>
                        <a:rPr lang="en-IN" sz="1500" u="none" strike="noStrike" dirty="0">
                          <a:effectLst/>
                        </a:rPr>
                        <a:t>Office Supplies</a:t>
                      </a:r>
                      <a:endParaRPr lang="en-IN" sz="1500" b="0" i="0" u="none" strike="noStrike" dirty="0">
                        <a:effectLst/>
                        <a:latin typeface="Arial"/>
                      </a:endParaRPr>
                    </a:p>
                  </a:txBody>
                  <a:tcPr marL="9525" marR="9525" marT="9526" marB="0" anchor="b">
                    <a:lnR w="12700" cmpd="sng">
                      <a:noFill/>
                    </a:lnR>
                    <a:lnT w="12700" cmpd="sng">
                      <a:noFill/>
                    </a:lnT>
                    <a:lnB w="12700" cmpd="sng">
                      <a:noFill/>
                    </a:lnB>
                    <a:solidFill>
                      <a:srgbClr val="E2EDE4"/>
                    </a:solidFill>
                  </a:tcPr>
                </a:tc>
                <a:tc>
                  <a:txBody>
                    <a:bodyPr/>
                    <a:lstStyle/>
                    <a:p>
                      <a:pPr algn="r" fontAlgn="b"/>
                      <a:r>
                        <a:rPr lang="en-IN" sz="1500" b="0" i="0" u="none" strike="noStrike" dirty="0">
                          <a:effectLst/>
                          <a:latin typeface="Arial"/>
                        </a:rPr>
                        <a:t>       1,000 </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r" fontAlgn="b"/>
                      <a:r>
                        <a:rPr lang="en-IN" sz="1500" b="0" i="0" u="none" strike="noStrike" dirty="0">
                          <a:effectLst/>
                          <a:latin typeface="Arial"/>
                        </a:rPr>
                        <a:t> </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l" fontAlgn="b"/>
                      <a:endParaRPr lang="en-IN" sz="1500" b="0" i="0" u="none" strike="noStrike" dirty="0">
                        <a:effectLst/>
                        <a:latin typeface="Arial"/>
                      </a:endParaRPr>
                    </a:p>
                  </a:txBody>
                  <a:tcPr marL="9525" marR="9525" marT="9526" marB="0" anchor="b">
                    <a:lnL w="12700" cmpd="sng">
                      <a:noFill/>
                    </a:lnL>
                    <a:lnT w="12700" cmpd="sng">
                      <a:noFill/>
                    </a:lnT>
                    <a:lnB w="12700" cmpd="sng">
                      <a:noFill/>
                    </a:lnB>
                    <a:solidFill>
                      <a:srgbClr val="E2EDE4"/>
                    </a:solidFill>
                  </a:tcPr>
                </a:tc>
                <a:extLst>
                  <a:ext uri="{0D108BD9-81ED-4DB2-BD59-A6C34878D82A}">
                    <a16:rowId xmlns:a16="http://schemas.microsoft.com/office/drawing/2014/main" val="10008"/>
                  </a:ext>
                </a:extLst>
              </a:tr>
              <a:tr h="231385">
                <a:tc>
                  <a:txBody>
                    <a:bodyPr/>
                    <a:lstStyle/>
                    <a:p>
                      <a:pPr lvl="1" algn="l" fontAlgn="b"/>
                      <a:r>
                        <a:rPr lang="en-IN" sz="1500" u="none" strike="noStrike" dirty="0">
                          <a:effectLst/>
                        </a:rPr>
                        <a:t>Equipment</a:t>
                      </a:r>
                      <a:endParaRPr lang="en-IN" sz="1500" b="0" i="0" u="none" strike="noStrike" dirty="0">
                        <a:effectLst/>
                        <a:latin typeface="Arial"/>
                      </a:endParaRPr>
                    </a:p>
                  </a:txBody>
                  <a:tcPr marL="9525" marR="9525" marT="9526" marB="0" anchor="b">
                    <a:lnR w="12700" cmpd="sng">
                      <a:noFill/>
                    </a:lnR>
                    <a:lnT w="12700" cmpd="sng">
                      <a:noFill/>
                    </a:lnT>
                    <a:lnB w="12700" cmpd="sng">
                      <a:noFill/>
                    </a:lnB>
                    <a:solidFill>
                      <a:srgbClr val="E2EDE4"/>
                    </a:solidFill>
                  </a:tcPr>
                </a:tc>
                <a:tc>
                  <a:txBody>
                    <a:bodyPr/>
                    <a:lstStyle/>
                    <a:p>
                      <a:pPr algn="r" fontAlgn="b"/>
                      <a:r>
                        <a:rPr lang="en-IN" sz="1500" b="0" i="0" u="none" strike="noStrike" dirty="0">
                          <a:effectLst/>
                          <a:latin typeface="Arial"/>
                        </a:rPr>
                        <a:t>      42,000 </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r" fontAlgn="b"/>
                      <a:r>
                        <a:rPr lang="en-IN" sz="1500" b="0" i="0" u="none" strike="noStrike" dirty="0">
                          <a:effectLst/>
                          <a:latin typeface="Arial"/>
                        </a:rPr>
                        <a:t> </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l" fontAlgn="b"/>
                      <a:endParaRPr lang="en-IN" sz="1500" b="0" i="0" u="none" strike="noStrike" dirty="0">
                        <a:effectLst/>
                        <a:latin typeface="Arial"/>
                      </a:endParaRPr>
                    </a:p>
                  </a:txBody>
                  <a:tcPr marL="9525" marR="9525" marT="9526" marB="0" anchor="b">
                    <a:lnL w="12700" cmpd="sng">
                      <a:noFill/>
                    </a:lnL>
                    <a:lnT w="12700" cmpd="sng">
                      <a:noFill/>
                    </a:lnT>
                    <a:lnB w="12700" cmpd="sng">
                      <a:noFill/>
                    </a:lnB>
                    <a:solidFill>
                      <a:srgbClr val="E2EDE4"/>
                    </a:solidFill>
                  </a:tcPr>
                </a:tc>
                <a:extLst>
                  <a:ext uri="{0D108BD9-81ED-4DB2-BD59-A6C34878D82A}">
                    <a16:rowId xmlns:a16="http://schemas.microsoft.com/office/drawing/2014/main" val="10009"/>
                  </a:ext>
                </a:extLst>
              </a:tr>
              <a:tr h="231385">
                <a:tc>
                  <a:txBody>
                    <a:bodyPr/>
                    <a:lstStyle/>
                    <a:p>
                      <a:pPr lvl="1" algn="l" fontAlgn="b"/>
                      <a:r>
                        <a:rPr lang="en-IN" sz="1500" u="none" strike="noStrike" dirty="0">
                          <a:effectLst/>
                        </a:rPr>
                        <a:t>Accumulated Depreciation—Equipment</a:t>
                      </a:r>
                      <a:endParaRPr lang="en-IN" sz="1500" b="0" i="0" u="none" strike="noStrike" dirty="0">
                        <a:effectLst/>
                        <a:latin typeface="Arial"/>
                      </a:endParaRPr>
                    </a:p>
                  </a:txBody>
                  <a:tcPr marL="9525" marR="9525" marT="9526" marB="0" anchor="b">
                    <a:lnR w="12700" cmpd="sng">
                      <a:noFill/>
                    </a:lnR>
                    <a:lnT w="12700" cmpd="sng">
                      <a:noFill/>
                    </a:lnT>
                    <a:lnB w="12700" cmpd="sng">
                      <a:noFill/>
                    </a:lnB>
                    <a:solidFill>
                      <a:srgbClr val="E2EDE4"/>
                    </a:solidFill>
                  </a:tcPr>
                </a:tc>
                <a:tc>
                  <a:txBody>
                    <a:bodyPr/>
                    <a:lstStyle/>
                    <a:p>
                      <a:pPr algn="r" fontAlgn="b"/>
                      <a:r>
                        <a:rPr lang="en-IN" sz="1500" b="0" i="0" u="none" strike="noStrike" dirty="0">
                          <a:effectLst/>
                          <a:latin typeface="Arial"/>
                        </a:rPr>
                        <a:t> </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r" fontAlgn="b"/>
                      <a:r>
                        <a:rPr lang="en-IN" sz="1500" b="0" i="0" u="none" strike="noStrike" dirty="0">
                          <a:effectLst/>
                          <a:latin typeface="Arial"/>
                        </a:rPr>
                        <a:t> $ 7,000</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r" fontAlgn="b"/>
                      <a:endParaRPr lang="en-IN" sz="1500" b="0" i="0" u="none" strike="noStrike" dirty="0">
                        <a:effectLst/>
                        <a:latin typeface="Arial"/>
                      </a:endParaRPr>
                    </a:p>
                  </a:txBody>
                  <a:tcPr marL="9525" marR="9525" marT="9526" marB="0" anchor="b">
                    <a:lnL w="12700" cmpd="sng">
                      <a:noFill/>
                    </a:lnL>
                    <a:lnT w="12700" cmpd="sng">
                      <a:noFill/>
                    </a:lnT>
                    <a:lnB w="12700" cmpd="sng">
                      <a:noFill/>
                    </a:lnB>
                    <a:solidFill>
                      <a:srgbClr val="E2EDE4"/>
                    </a:solidFill>
                  </a:tcPr>
                </a:tc>
                <a:extLst>
                  <a:ext uri="{0D108BD9-81ED-4DB2-BD59-A6C34878D82A}">
                    <a16:rowId xmlns:a16="http://schemas.microsoft.com/office/drawing/2014/main" val="10010"/>
                  </a:ext>
                </a:extLst>
              </a:tr>
              <a:tr h="231385">
                <a:tc>
                  <a:txBody>
                    <a:bodyPr/>
                    <a:lstStyle/>
                    <a:p>
                      <a:pPr lvl="1" algn="l" fontAlgn="b"/>
                      <a:r>
                        <a:rPr lang="en-IN" sz="1500" u="none" strike="noStrike" dirty="0">
                          <a:effectLst/>
                        </a:rPr>
                        <a:t>Accounts Payable</a:t>
                      </a:r>
                      <a:endParaRPr lang="en-IN" sz="1500" b="0" i="0" u="none" strike="noStrike" dirty="0">
                        <a:effectLst/>
                        <a:latin typeface="Arial"/>
                      </a:endParaRPr>
                    </a:p>
                  </a:txBody>
                  <a:tcPr marL="9525" marR="9525" marT="9526" marB="0" anchor="b">
                    <a:lnR w="12700" cmpd="sng">
                      <a:noFill/>
                    </a:lnR>
                    <a:lnT w="12700" cmpd="sng">
                      <a:noFill/>
                    </a:lnT>
                    <a:lnB w="12700" cmpd="sng">
                      <a:noFill/>
                    </a:lnB>
                    <a:solidFill>
                      <a:srgbClr val="E2EDE4"/>
                    </a:solidFill>
                  </a:tcPr>
                </a:tc>
                <a:tc>
                  <a:txBody>
                    <a:bodyPr/>
                    <a:lstStyle/>
                    <a:p>
                      <a:pPr algn="r" fontAlgn="b"/>
                      <a:r>
                        <a:rPr lang="en-IN" sz="1500" b="0" i="0" u="none" strike="noStrike" dirty="0">
                          <a:effectLst/>
                          <a:latin typeface="Arial"/>
                        </a:rPr>
                        <a:t> </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r" fontAlgn="b"/>
                      <a:r>
                        <a:rPr lang="en-IN" sz="1500" b="0" i="0" u="none" strike="noStrike" dirty="0">
                          <a:effectLst/>
                          <a:latin typeface="Arial"/>
                        </a:rPr>
                        <a:t>      15,000 </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r" fontAlgn="b"/>
                      <a:endParaRPr lang="en-IN" sz="1500" b="0" i="0" u="none" strike="noStrike" dirty="0">
                        <a:effectLst/>
                        <a:latin typeface="Arial"/>
                      </a:endParaRPr>
                    </a:p>
                  </a:txBody>
                  <a:tcPr marL="9525" marR="9525" marT="9526" marB="0" anchor="b">
                    <a:lnL w="12700" cmpd="sng">
                      <a:noFill/>
                    </a:lnL>
                    <a:lnT w="12700" cmpd="sng">
                      <a:noFill/>
                    </a:lnT>
                    <a:lnB w="12700" cmpd="sng">
                      <a:noFill/>
                    </a:lnB>
                    <a:solidFill>
                      <a:srgbClr val="E2EDE4"/>
                    </a:solidFill>
                  </a:tcPr>
                </a:tc>
                <a:extLst>
                  <a:ext uri="{0D108BD9-81ED-4DB2-BD59-A6C34878D82A}">
                    <a16:rowId xmlns:a16="http://schemas.microsoft.com/office/drawing/2014/main" val="10011"/>
                  </a:ext>
                </a:extLst>
              </a:tr>
              <a:tr h="231385">
                <a:tc>
                  <a:txBody>
                    <a:bodyPr/>
                    <a:lstStyle/>
                    <a:p>
                      <a:pPr lvl="1" algn="l" fontAlgn="b"/>
                      <a:r>
                        <a:rPr lang="en-IN" sz="1500" u="none" strike="noStrike" dirty="0">
                          <a:effectLst/>
                        </a:rPr>
                        <a:t>Salaries Payable</a:t>
                      </a:r>
                      <a:endParaRPr lang="en-IN" sz="1500" b="0" i="0" u="none" strike="noStrike" dirty="0">
                        <a:effectLst/>
                        <a:latin typeface="Arial"/>
                      </a:endParaRPr>
                    </a:p>
                  </a:txBody>
                  <a:tcPr marL="9525" marR="9525" marT="9526" marB="0" anchor="b">
                    <a:lnR w="12700" cmpd="sng">
                      <a:noFill/>
                    </a:lnR>
                    <a:lnT w="12700" cmpd="sng">
                      <a:noFill/>
                    </a:lnT>
                    <a:lnB w="12700" cmpd="sng">
                      <a:noFill/>
                    </a:lnB>
                    <a:solidFill>
                      <a:srgbClr val="E2EDE4"/>
                    </a:solidFill>
                  </a:tcPr>
                </a:tc>
                <a:tc>
                  <a:txBody>
                    <a:bodyPr/>
                    <a:lstStyle/>
                    <a:p>
                      <a:pPr algn="r" fontAlgn="b"/>
                      <a:r>
                        <a:rPr lang="en-IN" sz="1500" b="0" i="0" u="none" strike="noStrike" dirty="0">
                          <a:effectLst/>
                          <a:latin typeface="Arial"/>
                        </a:rPr>
                        <a:t> </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r" fontAlgn="b"/>
                      <a:r>
                        <a:rPr lang="en-IN" sz="1500" b="0" i="0" u="none" strike="noStrike" dirty="0">
                          <a:effectLst/>
                          <a:latin typeface="Arial"/>
                        </a:rPr>
                        <a:t>        900</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l" fontAlgn="b"/>
                      <a:endParaRPr lang="en-IN" sz="1500" b="0" i="0" u="none" strike="noStrike" dirty="0">
                        <a:effectLst/>
                        <a:latin typeface="Arial"/>
                      </a:endParaRPr>
                    </a:p>
                  </a:txBody>
                  <a:tcPr marL="9525" marR="9525" marT="9526" marB="0" anchor="b">
                    <a:lnL w="12700" cmpd="sng">
                      <a:noFill/>
                    </a:lnL>
                    <a:lnT w="12700" cmpd="sng">
                      <a:noFill/>
                    </a:lnT>
                    <a:lnB w="12700" cmpd="sng">
                      <a:noFill/>
                    </a:lnB>
                    <a:solidFill>
                      <a:srgbClr val="E2EDE4"/>
                    </a:solidFill>
                  </a:tcPr>
                </a:tc>
                <a:extLst>
                  <a:ext uri="{0D108BD9-81ED-4DB2-BD59-A6C34878D82A}">
                    <a16:rowId xmlns:a16="http://schemas.microsoft.com/office/drawing/2014/main" val="10012"/>
                  </a:ext>
                </a:extLst>
              </a:tr>
              <a:tr h="231385">
                <a:tc>
                  <a:txBody>
                    <a:bodyPr/>
                    <a:lstStyle/>
                    <a:p>
                      <a:pPr lvl="1" algn="l" fontAlgn="b"/>
                      <a:r>
                        <a:rPr lang="en-IN" sz="1500" u="none" strike="noStrike" dirty="0">
                          <a:effectLst/>
                        </a:rPr>
                        <a:t>Unearned Revenue</a:t>
                      </a:r>
                      <a:endParaRPr lang="en-IN" sz="1500" b="0" i="0" u="none" strike="noStrike" dirty="0">
                        <a:effectLst/>
                        <a:latin typeface="Arial"/>
                      </a:endParaRPr>
                    </a:p>
                  </a:txBody>
                  <a:tcPr marL="9525" marR="9525" marT="9526" marB="0" anchor="b">
                    <a:lnR w="12700" cmpd="sng">
                      <a:noFill/>
                    </a:lnR>
                    <a:lnT w="12700" cmpd="sng">
                      <a:noFill/>
                    </a:lnT>
                    <a:lnB w="12700" cmpd="sng">
                      <a:noFill/>
                    </a:lnB>
                    <a:solidFill>
                      <a:srgbClr val="E2EDE4"/>
                    </a:solidFill>
                  </a:tcPr>
                </a:tc>
                <a:tc>
                  <a:txBody>
                    <a:bodyPr/>
                    <a:lstStyle/>
                    <a:p>
                      <a:pPr algn="r" fontAlgn="b"/>
                      <a:r>
                        <a:rPr lang="en-IN" sz="1500" b="0" i="0" u="none" strike="noStrike" dirty="0">
                          <a:effectLst/>
                          <a:latin typeface="Arial"/>
                        </a:rPr>
                        <a:t> </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r" fontAlgn="b"/>
                      <a:r>
                        <a:rPr lang="en-IN" sz="1500" b="0" i="0" u="none" strike="noStrike" dirty="0">
                          <a:effectLst/>
                          <a:latin typeface="Arial"/>
                        </a:rPr>
                        <a:t>      4,000 </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r" fontAlgn="b"/>
                      <a:endParaRPr lang="en-IN" sz="1500" b="0" i="0" u="none" strike="noStrike" dirty="0">
                        <a:effectLst/>
                        <a:latin typeface="Arial"/>
                      </a:endParaRPr>
                    </a:p>
                  </a:txBody>
                  <a:tcPr marL="9525" marR="9525" marT="9526" marB="0" anchor="b">
                    <a:lnL w="12700" cmpd="sng">
                      <a:noFill/>
                    </a:lnL>
                    <a:lnT w="12700" cmpd="sng">
                      <a:noFill/>
                    </a:lnT>
                    <a:lnB w="12700" cmpd="sng">
                      <a:noFill/>
                    </a:lnB>
                    <a:solidFill>
                      <a:srgbClr val="E2EDE4"/>
                    </a:solidFill>
                  </a:tcPr>
                </a:tc>
                <a:extLst>
                  <a:ext uri="{0D108BD9-81ED-4DB2-BD59-A6C34878D82A}">
                    <a16:rowId xmlns:a16="http://schemas.microsoft.com/office/drawing/2014/main" val="10013"/>
                  </a:ext>
                </a:extLst>
              </a:tr>
              <a:tr h="231385">
                <a:tc>
                  <a:txBody>
                    <a:bodyPr/>
                    <a:lstStyle/>
                    <a:p>
                      <a:pPr lvl="1" algn="l" fontAlgn="b"/>
                      <a:r>
                        <a:rPr lang="en-IN" sz="1500" u="none" strike="noStrike" dirty="0">
                          <a:effectLst/>
                        </a:rPr>
                        <a:t>Common Stock</a:t>
                      </a:r>
                      <a:endParaRPr lang="en-IN" sz="1500" b="0" i="0" u="none" strike="noStrike" dirty="0">
                        <a:effectLst/>
                        <a:latin typeface="Arial"/>
                      </a:endParaRPr>
                    </a:p>
                  </a:txBody>
                  <a:tcPr marL="9525" marR="9525" marT="9526" marB="0" anchor="b">
                    <a:lnR w="12700" cmpd="sng">
                      <a:noFill/>
                    </a:lnR>
                    <a:lnT w="12700" cmpd="sng">
                      <a:noFill/>
                    </a:lnT>
                    <a:lnB w="12700" cmpd="sng">
                      <a:noFill/>
                    </a:lnB>
                    <a:solidFill>
                      <a:srgbClr val="E2EDE4"/>
                    </a:solidFill>
                  </a:tcPr>
                </a:tc>
                <a:tc>
                  <a:txBody>
                    <a:bodyPr/>
                    <a:lstStyle/>
                    <a:p>
                      <a:pPr algn="r" fontAlgn="b"/>
                      <a:r>
                        <a:rPr lang="en-IN" sz="1500" b="0" i="0" u="none" strike="noStrike" dirty="0">
                          <a:effectLst/>
                          <a:latin typeface="Arial"/>
                        </a:rPr>
                        <a:t> </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r" fontAlgn="b"/>
                      <a:r>
                        <a:rPr lang="en-IN" sz="1500" b="0" i="0" u="none" strike="noStrike" dirty="0">
                          <a:effectLst/>
                          <a:latin typeface="Arial"/>
                        </a:rPr>
                        <a:t>      30,000 </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r" fontAlgn="b"/>
                      <a:endParaRPr lang="en-IN" sz="1500" b="0" i="0" u="none" strike="noStrike" dirty="0">
                        <a:effectLst/>
                        <a:latin typeface="Arial"/>
                      </a:endParaRPr>
                    </a:p>
                  </a:txBody>
                  <a:tcPr marL="9525" marR="9525" marT="9526" marB="0" anchor="b">
                    <a:lnL w="12700" cmpd="sng">
                      <a:noFill/>
                    </a:lnL>
                    <a:lnT w="12700" cmpd="sng">
                      <a:noFill/>
                    </a:lnT>
                    <a:lnB w="12700" cmpd="sng">
                      <a:noFill/>
                    </a:lnB>
                    <a:solidFill>
                      <a:srgbClr val="E2EDE4"/>
                    </a:solidFill>
                  </a:tcPr>
                </a:tc>
                <a:extLst>
                  <a:ext uri="{0D108BD9-81ED-4DB2-BD59-A6C34878D82A}">
                    <a16:rowId xmlns:a16="http://schemas.microsoft.com/office/drawing/2014/main" val="10014"/>
                  </a:ext>
                </a:extLst>
              </a:tr>
              <a:tr h="231385">
                <a:tc>
                  <a:txBody>
                    <a:bodyPr/>
                    <a:lstStyle/>
                    <a:p>
                      <a:pPr lvl="1" algn="l" fontAlgn="b"/>
                      <a:r>
                        <a:rPr lang="en-IN" sz="1500" b="0" i="0" u="none" strike="noStrike" dirty="0">
                          <a:effectLst/>
                          <a:latin typeface="+mn-lt"/>
                        </a:rPr>
                        <a:t>Retained Earnings</a:t>
                      </a:r>
                      <a:endParaRPr lang="en-IN" sz="1500" b="0" i="0" u="none" strike="noStrike" dirty="0">
                        <a:effectLst/>
                        <a:latin typeface="Arial"/>
                      </a:endParaRPr>
                    </a:p>
                  </a:txBody>
                  <a:tcPr marL="9525" marR="9525" marT="9526" marB="0" anchor="b">
                    <a:lnR w="12700" cmpd="sng">
                      <a:noFill/>
                    </a:lnR>
                    <a:lnT w="12700" cmpd="sng">
                      <a:noFill/>
                    </a:lnT>
                    <a:lnB w="12700" cmpd="sng">
                      <a:noFill/>
                    </a:lnB>
                    <a:solidFill>
                      <a:srgbClr val="E2EDE4"/>
                    </a:solidFill>
                  </a:tcPr>
                </a:tc>
                <a:tc>
                  <a:txBody>
                    <a:bodyPr/>
                    <a:lstStyle/>
                    <a:p>
                      <a:pPr algn="r" fontAlgn="b"/>
                      <a:endParaRPr lang="en-IN" sz="1500" b="0" i="0" u="none" strike="noStrike" dirty="0">
                        <a:effectLst/>
                        <a:latin typeface="Arial"/>
                      </a:endParaRP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r" fontAlgn="b"/>
                      <a:r>
                        <a:rPr lang="en-US" sz="1500" b="0" i="0" u="none" strike="noStrike" dirty="0">
                          <a:effectLst/>
                          <a:latin typeface="Arial"/>
                        </a:rPr>
                        <a:t>10,000</a:t>
                      </a:r>
                      <a:endParaRPr lang="en-IN" sz="1500" b="0" i="0" u="none" strike="noStrike" dirty="0">
                        <a:effectLst/>
                        <a:latin typeface="Arial"/>
                      </a:endParaRP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r" fontAlgn="b"/>
                      <a:endParaRPr lang="en-IN" sz="1500" b="0" i="0" u="none" strike="noStrike" dirty="0">
                        <a:effectLst/>
                        <a:latin typeface="Arial"/>
                      </a:endParaRPr>
                    </a:p>
                  </a:txBody>
                  <a:tcPr marL="9525" marR="9525" marT="9526" marB="0" anchor="b">
                    <a:lnL w="12700" cmpd="sng">
                      <a:noFill/>
                    </a:lnL>
                    <a:lnT w="12700" cmpd="sng">
                      <a:noFill/>
                    </a:lnT>
                    <a:lnB w="12700" cmpd="sng">
                      <a:noFill/>
                    </a:lnB>
                    <a:solidFill>
                      <a:srgbClr val="E2EDE4"/>
                    </a:solidFill>
                  </a:tcPr>
                </a:tc>
                <a:extLst>
                  <a:ext uri="{0D108BD9-81ED-4DB2-BD59-A6C34878D82A}">
                    <a16:rowId xmlns:a16="http://schemas.microsoft.com/office/drawing/2014/main" val="10015"/>
                  </a:ext>
                </a:extLst>
              </a:tr>
              <a:tr h="231385">
                <a:tc>
                  <a:txBody>
                    <a:bodyPr/>
                    <a:lstStyle/>
                    <a:p>
                      <a:pPr lvl="1" algn="l" fontAlgn="b"/>
                      <a:r>
                        <a:rPr lang="en-IN" sz="1500" u="none" strike="noStrike" dirty="0">
                          <a:effectLst/>
                        </a:rPr>
                        <a:t>Dividends</a:t>
                      </a:r>
                      <a:endParaRPr lang="en-IN" sz="1500" b="0" i="0" u="none" strike="noStrike" dirty="0">
                        <a:effectLst/>
                        <a:latin typeface="Arial"/>
                      </a:endParaRPr>
                    </a:p>
                  </a:txBody>
                  <a:tcPr marL="9525" marR="9525" marT="9526" marB="0" anchor="b">
                    <a:lnR w="12700" cmpd="sng">
                      <a:noFill/>
                    </a:lnR>
                    <a:lnT w="12700" cmpd="sng">
                      <a:noFill/>
                    </a:lnT>
                    <a:lnB w="12700" cmpd="sng">
                      <a:noFill/>
                    </a:lnB>
                    <a:solidFill>
                      <a:srgbClr val="E2EDE4"/>
                    </a:solidFill>
                  </a:tcPr>
                </a:tc>
                <a:tc>
                  <a:txBody>
                    <a:bodyPr/>
                    <a:lstStyle/>
                    <a:p>
                      <a:pPr algn="r" fontAlgn="b"/>
                      <a:r>
                        <a:rPr lang="en-IN" sz="1500" b="0" i="0" u="none" strike="noStrike" dirty="0">
                          <a:effectLst/>
                          <a:latin typeface="Arial"/>
                        </a:rPr>
                        <a:t>       7,100 </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r" fontAlgn="b"/>
                      <a:r>
                        <a:rPr lang="en-IN" sz="1500" b="0" i="0" u="none" strike="noStrike" dirty="0">
                          <a:effectLst/>
                          <a:latin typeface="Arial"/>
                        </a:rPr>
                        <a:t> </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l" fontAlgn="b"/>
                      <a:endParaRPr lang="en-IN" sz="1500" b="0" i="0" u="none" strike="noStrike" dirty="0">
                        <a:effectLst/>
                        <a:latin typeface="Arial"/>
                      </a:endParaRPr>
                    </a:p>
                  </a:txBody>
                  <a:tcPr marL="9525" marR="9525" marT="9526" marB="0" anchor="b">
                    <a:lnL w="12700" cmpd="sng">
                      <a:noFill/>
                    </a:lnL>
                    <a:lnT w="12700" cmpd="sng">
                      <a:noFill/>
                    </a:lnT>
                    <a:lnB w="12700" cmpd="sng">
                      <a:noFill/>
                    </a:lnB>
                    <a:solidFill>
                      <a:srgbClr val="E2EDE4"/>
                    </a:solidFill>
                  </a:tcPr>
                </a:tc>
                <a:extLst>
                  <a:ext uri="{0D108BD9-81ED-4DB2-BD59-A6C34878D82A}">
                    <a16:rowId xmlns:a16="http://schemas.microsoft.com/office/drawing/2014/main" val="10016"/>
                  </a:ext>
                </a:extLst>
              </a:tr>
              <a:tr h="231385">
                <a:tc>
                  <a:txBody>
                    <a:bodyPr/>
                    <a:lstStyle/>
                    <a:p>
                      <a:pPr lvl="1" algn="l" fontAlgn="b"/>
                      <a:r>
                        <a:rPr lang="en-IN" sz="1500" u="none" strike="noStrike" dirty="0">
                          <a:effectLst/>
                        </a:rPr>
                        <a:t>Service Revenue</a:t>
                      </a:r>
                      <a:endParaRPr lang="en-IN" sz="1500" b="0" i="0" u="none" strike="noStrike" dirty="0">
                        <a:effectLst/>
                        <a:latin typeface="Arial"/>
                      </a:endParaRPr>
                    </a:p>
                  </a:txBody>
                  <a:tcPr marL="9525" marR="9525" marT="9526" marB="0" anchor="b">
                    <a:lnR w="12700" cmpd="sng">
                      <a:noFill/>
                    </a:lnR>
                    <a:lnT w="12700" cmpd="sng">
                      <a:noFill/>
                    </a:lnT>
                    <a:lnB w="12700" cmpd="sng">
                      <a:noFill/>
                    </a:lnB>
                    <a:solidFill>
                      <a:srgbClr val="E2EDE4"/>
                    </a:solidFill>
                  </a:tcPr>
                </a:tc>
                <a:tc>
                  <a:txBody>
                    <a:bodyPr/>
                    <a:lstStyle/>
                    <a:p>
                      <a:pPr algn="r" fontAlgn="b"/>
                      <a:r>
                        <a:rPr lang="en-IN" sz="1500" b="0" i="0" u="none" strike="noStrike" dirty="0">
                          <a:effectLst/>
                          <a:latin typeface="Arial"/>
                        </a:rPr>
                        <a:t> </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r" fontAlgn="b"/>
                      <a:r>
                        <a:rPr lang="en-IN" sz="1500" b="0" i="0" u="none" strike="noStrike" dirty="0">
                          <a:effectLst/>
                          <a:latin typeface="Arial"/>
                        </a:rPr>
                        <a:t>35,100</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r" fontAlgn="b"/>
                      <a:endParaRPr lang="en-IN" sz="1500" b="0" i="0" u="none" strike="noStrike" dirty="0">
                        <a:effectLst/>
                        <a:latin typeface="Arial"/>
                      </a:endParaRPr>
                    </a:p>
                  </a:txBody>
                  <a:tcPr marL="9525" marR="9525" marT="9526" marB="0" anchor="b">
                    <a:lnL w="12700" cmpd="sng">
                      <a:noFill/>
                    </a:lnL>
                    <a:lnT w="12700" cmpd="sng">
                      <a:noFill/>
                    </a:lnT>
                    <a:lnB w="12700" cmpd="sng">
                      <a:noFill/>
                    </a:lnB>
                    <a:solidFill>
                      <a:srgbClr val="E2EDE4"/>
                    </a:solidFill>
                  </a:tcPr>
                </a:tc>
                <a:extLst>
                  <a:ext uri="{0D108BD9-81ED-4DB2-BD59-A6C34878D82A}">
                    <a16:rowId xmlns:a16="http://schemas.microsoft.com/office/drawing/2014/main" val="10017"/>
                  </a:ext>
                </a:extLst>
              </a:tr>
              <a:tr h="231385">
                <a:tc>
                  <a:txBody>
                    <a:bodyPr/>
                    <a:lstStyle/>
                    <a:p>
                      <a:pPr lvl="1" algn="l" fontAlgn="b"/>
                      <a:r>
                        <a:rPr lang="en-IN" sz="1500" u="none" strike="noStrike" dirty="0">
                          <a:effectLst/>
                        </a:rPr>
                        <a:t>Salaries Expense</a:t>
                      </a:r>
                      <a:endParaRPr lang="en-IN" sz="1500" b="0" i="0" u="none" strike="noStrike" dirty="0">
                        <a:effectLst/>
                        <a:latin typeface="Arial"/>
                      </a:endParaRPr>
                    </a:p>
                  </a:txBody>
                  <a:tcPr marL="9525" marR="9525" marT="9526" marB="0" anchor="b">
                    <a:lnR w="12700" cmpd="sng">
                      <a:noFill/>
                    </a:lnR>
                    <a:lnT w="12700" cmpd="sng">
                      <a:noFill/>
                    </a:lnT>
                    <a:lnB w="12700" cmpd="sng">
                      <a:noFill/>
                    </a:lnB>
                    <a:solidFill>
                      <a:srgbClr val="E2EDE4"/>
                    </a:solidFill>
                  </a:tcPr>
                </a:tc>
                <a:tc>
                  <a:txBody>
                    <a:bodyPr/>
                    <a:lstStyle/>
                    <a:p>
                      <a:pPr algn="r" fontAlgn="b"/>
                      <a:r>
                        <a:rPr lang="en-IN" sz="1500" b="0" i="0" u="none" strike="noStrike" dirty="0">
                          <a:effectLst/>
                          <a:latin typeface="Arial"/>
                        </a:rPr>
                        <a:t>6,400 </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r" fontAlgn="b"/>
                      <a:r>
                        <a:rPr lang="en-IN" sz="1500" b="0" i="0" u="none" strike="noStrike" dirty="0">
                          <a:effectLst/>
                          <a:latin typeface="Arial"/>
                        </a:rPr>
                        <a:t> </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l" fontAlgn="b"/>
                      <a:endParaRPr lang="en-IN" sz="1500" b="0" i="0" u="none" strike="noStrike" dirty="0">
                        <a:effectLst/>
                        <a:latin typeface="Arial"/>
                      </a:endParaRPr>
                    </a:p>
                  </a:txBody>
                  <a:tcPr marL="9525" marR="9525" marT="9526" marB="0" anchor="b">
                    <a:lnL w="12700" cmpd="sng">
                      <a:noFill/>
                    </a:lnL>
                    <a:lnT w="12700" cmpd="sng">
                      <a:noFill/>
                    </a:lnT>
                    <a:lnB w="12700" cmpd="sng">
                      <a:noFill/>
                    </a:lnB>
                    <a:solidFill>
                      <a:srgbClr val="E2EDE4"/>
                    </a:solidFill>
                  </a:tcPr>
                </a:tc>
                <a:extLst>
                  <a:ext uri="{0D108BD9-81ED-4DB2-BD59-A6C34878D82A}">
                    <a16:rowId xmlns:a16="http://schemas.microsoft.com/office/drawing/2014/main" val="10018"/>
                  </a:ext>
                </a:extLst>
              </a:tr>
              <a:tr h="231385">
                <a:tc>
                  <a:txBody>
                    <a:bodyPr/>
                    <a:lstStyle/>
                    <a:p>
                      <a:pPr lvl="1" algn="l" fontAlgn="b"/>
                      <a:r>
                        <a:rPr lang="en-IN" sz="1500" u="none" strike="noStrike" dirty="0">
                          <a:effectLst/>
                        </a:rPr>
                        <a:t>Rent Expense</a:t>
                      </a:r>
                      <a:endParaRPr lang="en-IN" sz="1500" b="0" i="0" u="none" strike="noStrike" dirty="0">
                        <a:effectLst/>
                        <a:latin typeface="Arial"/>
                      </a:endParaRPr>
                    </a:p>
                  </a:txBody>
                  <a:tcPr marL="9525" marR="9525" marT="9526" marB="0" anchor="b">
                    <a:lnR w="12700" cmpd="sng">
                      <a:noFill/>
                    </a:lnR>
                    <a:lnT w="12700" cmpd="sng">
                      <a:noFill/>
                    </a:lnT>
                    <a:lnB w="12700" cmpd="sng">
                      <a:noFill/>
                    </a:lnB>
                    <a:solidFill>
                      <a:srgbClr val="E2EDE4"/>
                    </a:solidFill>
                  </a:tcPr>
                </a:tc>
                <a:tc>
                  <a:txBody>
                    <a:bodyPr/>
                    <a:lstStyle/>
                    <a:p>
                      <a:pPr algn="r" fontAlgn="b"/>
                      <a:r>
                        <a:rPr lang="en-IN" sz="1500" b="0" i="0" u="none" strike="noStrike" dirty="0">
                          <a:effectLst/>
                          <a:latin typeface="Arial"/>
                        </a:rPr>
                        <a:t>2,000</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r" fontAlgn="b"/>
                      <a:r>
                        <a:rPr lang="en-IN" sz="1500" b="0" i="0" u="none" strike="noStrike" dirty="0">
                          <a:effectLst/>
                          <a:latin typeface="Arial"/>
                        </a:rPr>
                        <a:t> </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l" fontAlgn="b"/>
                      <a:endParaRPr lang="en-IN" sz="1500" b="0" i="0" u="none" strike="noStrike" dirty="0">
                        <a:effectLst/>
                        <a:latin typeface="Arial"/>
                      </a:endParaRPr>
                    </a:p>
                  </a:txBody>
                  <a:tcPr marL="9525" marR="9525" marT="9526" marB="0" anchor="b">
                    <a:lnL w="12700" cmpd="sng">
                      <a:noFill/>
                    </a:lnL>
                    <a:lnT w="12700" cmpd="sng">
                      <a:noFill/>
                    </a:lnT>
                    <a:lnB w="12700" cmpd="sng">
                      <a:noFill/>
                    </a:lnB>
                    <a:solidFill>
                      <a:srgbClr val="E2EDE4"/>
                    </a:solidFill>
                  </a:tcPr>
                </a:tc>
                <a:extLst>
                  <a:ext uri="{0D108BD9-81ED-4DB2-BD59-A6C34878D82A}">
                    <a16:rowId xmlns:a16="http://schemas.microsoft.com/office/drawing/2014/main" val="10019"/>
                  </a:ext>
                </a:extLst>
              </a:tr>
              <a:tr h="231385">
                <a:tc>
                  <a:txBody>
                    <a:bodyPr/>
                    <a:lstStyle/>
                    <a:p>
                      <a:pPr lvl="1" algn="l" fontAlgn="b"/>
                      <a:r>
                        <a:rPr lang="en-IN" sz="1500" u="none" strike="noStrike" dirty="0">
                          <a:effectLst/>
                        </a:rPr>
                        <a:t>Depreciation Expense—Equipment</a:t>
                      </a:r>
                      <a:endParaRPr lang="en-IN" sz="1500" b="0" i="0" u="none" strike="noStrike" dirty="0">
                        <a:effectLst/>
                        <a:latin typeface="Arial"/>
                      </a:endParaRPr>
                    </a:p>
                  </a:txBody>
                  <a:tcPr marL="9525" marR="9525" marT="9526" marB="0" anchor="b">
                    <a:lnR w="12700" cmpd="sng">
                      <a:noFill/>
                    </a:lnR>
                    <a:lnT w="12700" cmpd="sng">
                      <a:noFill/>
                    </a:lnT>
                    <a:lnB w="12700" cmpd="sng">
                      <a:noFill/>
                    </a:lnB>
                    <a:solidFill>
                      <a:srgbClr val="E2EDE4"/>
                    </a:solidFill>
                  </a:tcPr>
                </a:tc>
                <a:tc>
                  <a:txBody>
                    <a:bodyPr/>
                    <a:lstStyle/>
                    <a:p>
                      <a:pPr algn="r" fontAlgn="b"/>
                      <a:r>
                        <a:rPr lang="en-IN" sz="1500" b="0" i="0" u="none" strike="noStrike" dirty="0">
                          <a:effectLst/>
                          <a:latin typeface="Arial"/>
                        </a:rPr>
                        <a:t>500</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r" fontAlgn="b"/>
                      <a:r>
                        <a:rPr lang="en-IN" sz="1500" b="0" i="0" u="none" strike="noStrike" dirty="0">
                          <a:effectLst/>
                          <a:latin typeface="Arial"/>
                        </a:rPr>
                        <a:t> </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l" fontAlgn="b"/>
                      <a:endParaRPr lang="en-IN" sz="1500" b="0" i="0" u="none" strike="noStrike" dirty="0">
                        <a:effectLst/>
                        <a:latin typeface="Arial"/>
                      </a:endParaRPr>
                    </a:p>
                  </a:txBody>
                  <a:tcPr marL="9525" marR="9525" marT="9526" marB="0" anchor="b">
                    <a:lnL w="12700" cmpd="sng">
                      <a:noFill/>
                    </a:lnL>
                    <a:lnT w="12700" cmpd="sng">
                      <a:noFill/>
                    </a:lnT>
                    <a:lnB w="12700" cmpd="sng">
                      <a:noFill/>
                    </a:lnB>
                    <a:solidFill>
                      <a:srgbClr val="E2EDE4"/>
                    </a:solidFill>
                  </a:tcPr>
                </a:tc>
                <a:extLst>
                  <a:ext uri="{0D108BD9-81ED-4DB2-BD59-A6C34878D82A}">
                    <a16:rowId xmlns:a16="http://schemas.microsoft.com/office/drawing/2014/main" val="10020"/>
                  </a:ext>
                </a:extLst>
              </a:tr>
              <a:tr h="231385">
                <a:tc>
                  <a:txBody>
                    <a:bodyPr/>
                    <a:lstStyle/>
                    <a:p>
                      <a:pPr lvl="1" algn="l" fontAlgn="b"/>
                      <a:r>
                        <a:rPr lang="en-IN" sz="1500" u="none" strike="noStrike" dirty="0">
                          <a:effectLst/>
                        </a:rPr>
                        <a:t>Supplies Expense</a:t>
                      </a:r>
                      <a:endParaRPr lang="en-IN" sz="1500" b="0" i="0" u="none" strike="noStrike" dirty="0">
                        <a:effectLst/>
                        <a:latin typeface="Arial"/>
                      </a:endParaRPr>
                    </a:p>
                  </a:txBody>
                  <a:tcPr marL="9525" marR="9525" marT="9526" marB="0" anchor="b">
                    <a:lnR w="12700" cmpd="sng">
                      <a:noFill/>
                    </a:lnR>
                    <a:lnT w="12700" cmpd="sng">
                      <a:noFill/>
                    </a:lnT>
                    <a:lnB w="12700" cmpd="sng">
                      <a:noFill/>
                    </a:lnB>
                    <a:solidFill>
                      <a:srgbClr val="E2EDE4"/>
                    </a:solidFill>
                  </a:tcPr>
                </a:tc>
                <a:tc>
                  <a:txBody>
                    <a:bodyPr/>
                    <a:lstStyle/>
                    <a:p>
                      <a:pPr algn="r" fontAlgn="b"/>
                      <a:r>
                        <a:rPr lang="en-IN" sz="1500" b="0" i="0" u="none" strike="noStrike" dirty="0">
                          <a:effectLst/>
                          <a:latin typeface="Arial"/>
                        </a:rPr>
                        <a:t>2,000</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r" fontAlgn="b"/>
                      <a:r>
                        <a:rPr lang="en-IN" sz="1500" b="0" i="0" u="none" strike="noStrike" dirty="0">
                          <a:effectLst/>
                          <a:latin typeface="Arial"/>
                        </a:rPr>
                        <a:t> </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l" fontAlgn="b"/>
                      <a:endParaRPr lang="en-IN" sz="1500" b="0" i="0" u="none" strike="noStrike" dirty="0">
                        <a:effectLst/>
                        <a:latin typeface="Arial"/>
                      </a:endParaRPr>
                    </a:p>
                  </a:txBody>
                  <a:tcPr marL="9525" marR="9525" marT="9526" marB="0" anchor="b">
                    <a:lnL w="12700" cmpd="sng">
                      <a:noFill/>
                    </a:lnL>
                    <a:lnT w="12700" cmpd="sng">
                      <a:noFill/>
                    </a:lnT>
                    <a:lnB w="12700" cmpd="sng">
                      <a:noFill/>
                    </a:lnB>
                    <a:solidFill>
                      <a:srgbClr val="E2EDE4"/>
                    </a:solidFill>
                  </a:tcPr>
                </a:tc>
                <a:extLst>
                  <a:ext uri="{0D108BD9-81ED-4DB2-BD59-A6C34878D82A}">
                    <a16:rowId xmlns:a16="http://schemas.microsoft.com/office/drawing/2014/main" val="10021"/>
                  </a:ext>
                </a:extLst>
              </a:tr>
              <a:tr h="231385">
                <a:tc>
                  <a:txBody>
                    <a:bodyPr/>
                    <a:lstStyle/>
                    <a:p>
                      <a:pPr lvl="1" algn="l" fontAlgn="b"/>
                      <a:r>
                        <a:rPr lang="en-IN" sz="1500" u="none" strike="noStrike" dirty="0">
                          <a:effectLst/>
                        </a:rPr>
                        <a:t>Total</a:t>
                      </a:r>
                      <a:endParaRPr lang="en-IN" sz="1500" b="0" i="0" u="none" strike="noStrike" dirty="0">
                        <a:effectLst/>
                        <a:latin typeface="Arial"/>
                      </a:endParaRPr>
                    </a:p>
                  </a:txBody>
                  <a:tcPr marL="9525" marR="9525" marT="9526" marB="0" anchor="b">
                    <a:lnR w="12700" cmpd="sng">
                      <a:noFill/>
                    </a:lnR>
                    <a:lnT w="12700" cmpd="sng">
                      <a:noFill/>
                    </a:lnT>
                    <a:lnB w="12700" cmpd="sng">
                      <a:noFill/>
                    </a:lnB>
                    <a:solidFill>
                      <a:srgbClr val="E2EDE4"/>
                    </a:solidFill>
                  </a:tcPr>
                </a:tc>
                <a:tc>
                  <a:txBody>
                    <a:bodyPr/>
                    <a:lstStyle/>
                    <a:p>
                      <a:pPr algn="r" fontAlgn="b"/>
                      <a:r>
                        <a:rPr lang="en-IN" sz="1500" b="1" i="0" u="none" strike="noStrike" dirty="0">
                          <a:effectLst/>
                          <a:latin typeface="Arial"/>
                        </a:rPr>
                        <a:t> $102,000 </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r" fontAlgn="b"/>
                      <a:r>
                        <a:rPr lang="en-IN" sz="1500" b="1" i="0" u="none" strike="noStrike" dirty="0">
                          <a:effectLst/>
                          <a:latin typeface="Arial"/>
                        </a:rPr>
                        <a:t> $102,000 </a:t>
                      </a:r>
                    </a:p>
                  </a:txBody>
                  <a:tcPr marL="9525" marR="9525" marT="9526" marB="0" anchor="b">
                    <a:lnL w="12700" cmpd="sng">
                      <a:noFill/>
                    </a:lnL>
                    <a:lnR w="12700" cmpd="sng">
                      <a:noFill/>
                    </a:lnR>
                    <a:lnT w="12700" cmpd="sng">
                      <a:noFill/>
                    </a:lnT>
                    <a:lnB w="12700" cmpd="sng">
                      <a:noFill/>
                    </a:lnB>
                    <a:solidFill>
                      <a:srgbClr val="E2EDE4"/>
                    </a:solidFill>
                  </a:tcPr>
                </a:tc>
                <a:tc>
                  <a:txBody>
                    <a:bodyPr/>
                    <a:lstStyle/>
                    <a:p>
                      <a:pPr algn="r" fontAlgn="b"/>
                      <a:endParaRPr lang="en-IN" sz="1500" b="0" i="0" u="none" strike="noStrike" dirty="0">
                        <a:effectLst/>
                        <a:latin typeface="Arial"/>
                      </a:endParaRPr>
                    </a:p>
                  </a:txBody>
                  <a:tcPr marL="9525" marR="9525" marT="9526" marB="0" anchor="b">
                    <a:lnL w="12700" cmpd="sng">
                      <a:noFill/>
                    </a:lnL>
                    <a:lnT w="12700" cmpd="sng">
                      <a:noFill/>
                    </a:lnT>
                    <a:lnB w="12700" cmpd="sng">
                      <a:noFill/>
                    </a:lnB>
                    <a:solidFill>
                      <a:srgbClr val="E2EDE4"/>
                    </a:solidFill>
                  </a:tcPr>
                </a:tc>
                <a:extLst>
                  <a:ext uri="{0D108BD9-81ED-4DB2-BD59-A6C34878D82A}">
                    <a16:rowId xmlns:a16="http://schemas.microsoft.com/office/drawing/2014/main" val="10022"/>
                  </a:ext>
                </a:extLst>
              </a:tr>
              <a:tr h="231372">
                <a:tc>
                  <a:txBody>
                    <a:bodyPr/>
                    <a:lstStyle/>
                    <a:p>
                      <a:pPr lvl="1" algn="l" fontAlgn="b"/>
                      <a:r>
                        <a:rPr lang="en-IN" sz="1500" u="none" strike="noStrike" dirty="0">
                          <a:effectLst/>
                        </a:rPr>
                        <a:t> </a:t>
                      </a:r>
                      <a:endParaRPr lang="en-IN" sz="1500" b="0" i="0" u="none" strike="noStrike" dirty="0">
                        <a:effectLst/>
                        <a:latin typeface="Arial"/>
                      </a:endParaRPr>
                    </a:p>
                  </a:txBody>
                  <a:tcPr marL="9525" marR="9525" marT="9526" marB="0" anchor="b">
                    <a:lnR w="12700" cmpd="sng">
                      <a:noFill/>
                    </a:lnR>
                    <a:lnT w="12700" cmpd="sng">
                      <a:noFill/>
                    </a:lnT>
                    <a:lnB w="12700" cap="flat" cmpd="sng" algn="ctr">
                      <a:solidFill>
                        <a:schemeClr val="bg1"/>
                      </a:solidFill>
                      <a:prstDash val="solid"/>
                      <a:round/>
                      <a:headEnd type="none" w="med" len="med"/>
                      <a:tailEnd type="none" w="med" len="med"/>
                    </a:lnB>
                    <a:solidFill>
                      <a:srgbClr val="E2EDE4"/>
                    </a:solidFill>
                  </a:tcPr>
                </a:tc>
                <a:tc>
                  <a:txBody>
                    <a:bodyPr/>
                    <a:lstStyle/>
                    <a:p>
                      <a:pPr algn="l" fontAlgn="b"/>
                      <a:r>
                        <a:rPr lang="en-IN" sz="1500" u="none" strike="noStrike" dirty="0">
                          <a:effectLst/>
                        </a:rPr>
                        <a:t> </a:t>
                      </a:r>
                      <a:endParaRPr lang="en-IN" sz="1500" b="0" i="0" u="none" strike="noStrike" dirty="0">
                        <a:effectLst/>
                        <a:latin typeface="Arial"/>
                      </a:endParaRPr>
                    </a:p>
                  </a:txBody>
                  <a:tcPr marL="9525" marR="9525" marT="9526" marB="0" anchor="b">
                    <a:lnL w="12700" cmpd="sng">
                      <a:noFill/>
                    </a:lnL>
                    <a:lnR w="12700" cmpd="sng">
                      <a:noFill/>
                    </a:lnR>
                    <a:lnT w="12700" cmpd="sng">
                      <a:noFill/>
                    </a:lnT>
                    <a:solidFill>
                      <a:srgbClr val="E2EDE4"/>
                    </a:solidFill>
                  </a:tcPr>
                </a:tc>
                <a:tc>
                  <a:txBody>
                    <a:bodyPr/>
                    <a:lstStyle/>
                    <a:p>
                      <a:pPr algn="l" fontAlgn="b"/>
                      <a:r>
                        <a:rPr lang="en-IN" sz="1500" u="none" strike="noStrike" dirty="0">
                          <a:effectLst/>
                        </a:rPr>
                        <a:t> </a:t>
                      </a:r>
                      <a:endParaRPr lang="en-IN" sz="1500" b="0" i="0" u="none" strike="noStrike" dirty="0">
                        <a:effectLst/>
                        <a:latin typeface="Arial"/>
                      </a:endParaRPr>
                    </a:p>
                  </a:txBody>
                  <a:tcPr marL="9525" marR="9525" marT="9526" marB="0" anchor="b">
                    <a:lnL w="12700" cmpd="sng">
                      <a:noFill/>
                    </a:lnL>
                    <a:lnR w="12700" cmpd="sng">
                      <a:noFill/>
                    </a:lnR>
                    <a:lnT w="12700" cmpd="sng">
                      <a:noFill/>
                    </a:lnT>
                    <a:solidFill>
                      <a:srgbClr val="E2EDE4"/>
                    </a:solidFill>
                  </a:tcPr>
                </a:tc>
                <a:tc>
                  <a:txBody>
                    <a:bodyPr/>
                    <a:lstStyle/>
                    <a:p>
                      <a:pPr algn="l" fontAlgn="b"/>
                      <a:endParaRPr lang="en-IN" sz="1500" b="0" i="0" u="none" strike="noStrike" dirty="0">
                        <a:effectLst/>
                        <a:latin typeface="Arial"/>
                      </a:endParaRPr>
                    </a:p>
                  </a:txBody>
                  <a:tcPr marL="9525" marR="9525" marT="9526" marB="0" anchor="b">
                    <a:lnL w="12700" cmpd="sng">
                      <a:noFill/>
                    </a:lnL>
                    <a:lnT w="12700" cmpd="sng">
                      <a:noFill/>
                    </a:lnT>
                    <a:solidFill>
                      <a:srgbClr val="E2EDE4"/>
                    </a:solidFill>
                  </a:tcPr>
                </a:tc>
                <a:extLst>
                  <a:ext uri="{0D108BD9-81ED-4DB2-BD59-A6C34878D82A}">
                    <a16:rowId xmlns:a16="http://schemas.microsoft.com/office/drawing/2014/main" val="10023"/>
                  </a:ext>
                </a:extLst>
              </a:tr>
            </a:tbl>
          </a:graphicData>
        </a:graphic>
      </p:graphicFrame>
      <p:grpSp>
        <p:nvGrpSpPr>
          <p:cNvPr id="19568" name="Group 12"/>
          <p:cNvGrpSpPr>
            <a:grpSpLocks/>
          </p:cNvGrpSpPr>
          <p:nvPr/>
        </p:nvGrpSpPr>
        <p:grpSpPr bwMode="auto">
          <a:xfrm>
            <a:off x="7086600" y="5975146"/>
            <a:ext cx="1041400" cy="349250"/>
            <a:chOff x="4150200" y="5486400"/>
            <a:chExt cx="1260000" cy="421635"/>
          </a:xfrm>
        </p:grpSpPr>
        <p:cxnSp>
          <p:nvCxnSpPr>
            <p:cNvPr id="9" name="Straight Connector 8"/>
            <p:cNvCxnSpPr/>
            <p:nvPr/>
          </p:nvCxnSpPr>
          <p:spPr bwMode="auto">
            <a:xfrm>
              <a:off x="4150200" y="5867789"/>
              <a:ext cx="1260000" cy="0"/>
            </a:xfrm>
            <a:prstGeom prst="line">
              <a:avLst/>
            </a:prstGeom>
            <a:ln w="127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bwMode="auto">
            <a:xfrm>
              <a:off x="4150200" y="5908035"/>
              <a:ext cx="1260000" cy="0"/>
            </a:xfrm>
            <a:prstGeom prst="line">
              <a:avLst/>
            </a:prstGeom>
            <a:ln w="127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bwMode="auto">
            <a:xfrm>
              <a:off x="4150200" y="5486400"/>
              <a:ext cx="1260000" cy="0"/>
            </a:xfrm>
            <a:prstGeom prst="line">
              <a:avLst/>
            </a:prstGeom>
            <a:ln w="12700" cmpd="sng">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9569" name="Group 12"/>
          <p:cNvGrpSpPr>
            <a:grpSpLocks/>
          </p:cNvGrpSpPr>
          <p:nvPr/>
        </p:nvGrpSpPr>
        <p:grpSpPr bwMode="auto">
          <a:xfrm>
            <a:off x="8194675" y="5975146"/>
            <a:ext cx="1041400" cy="349250"/>
            <a:chOff x="4150200" y="5486400"/>
            <a:chExt cx="1260000" cy="421635"/>
          </a:xfrm>
        </p:grpSpPr>
        <p:cxnSp>
          <p:nvCxnSpPr>
            <p:cNvPr id="14" name="Straight Connector 13"/>
            <p:cNvCxnSpPr/>
            <p:nvPr/>
          </p:nvCxnSpPr>
          <p:spPr bwMode="auto">
            <a:xfrm>
              <a:off x="4150200" y="5867789"/>
              <a:ext cx="1260000" cy="0"/>
            </a:xfrm>
            <a:prstGeom prst="line">
              <a:avLst/>
            </a:prstGeom>
            <a:ln w="127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bwMode="auto">
            <a:xfrm>
              <a:off x="4150200" y="5908035"/>
              <a:ext cx="1260000" cy="0"/>
            </a:xfrm>
            <a:prstGeom prst="line">
              <a:avLst/>
            </a:prstGeom>
            <a:ln w="127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bwMode="auto">
            <a:xfrm>
              <a:off x="4150200" y="5486400"/>
              <a:ext cx="1260000" cy="0"/>
            </a:xfrm>
            <a:prstGeom prst="line">
              <a:avLst/>
            </a:prstGeom>
            <a:ln w="12700" cmpd="sng">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8" name="Title 1"/>
          <p:cNvSpPr txBox="1">
            <a:spLocks/>
          </p:cNvSpPr>
          <p:nvPr/>
        </p:nvSpPr>
        <p:spPr bwMode="auto">
          <a:xfrm>
            <a:off x="1981200" y="1"/>
            <a:ext cx="8229600" cy="63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2800" b="1" kern="1200" baseline="0">
                <a:solidFill>
                  <a:schemeClr val="tx1"/>
                </a:solidFill>
                <a:latin typeface="+mj-lt"/>
                <a:ea typeface="+mj-ea"/>
                <a:cs typeface="+mj-cs"/>
              </a:defRPr>
            </a:lvl1pPr>
            <a:lvl2pPr algn="ctr" rtl="0" eaLnBrk="0" fontAlgn="base" hangingPunct="0">
              <a:spcBef>
                <a:spcPct val="0"/>
              </a:spcBef>
              <a:spcAft>
                <a:spcPct val="0"/>
              </a:spcAft>
              <a:defRPr sz="4000">
                <a:solidFill>
                  <a:schemeClr val="tx1"/>
                </a:solidFill>
                <a:latin typeface="Arial" charset="0"/>
              </a:defRPr>
            </a:lvl2pPr>
            <a:lvl3pPr algn="ctr" rtl="0" eaLnBrk="0" fontAlgn="base" hangingPunct="0">
              <a:spcBef>
                <a:spcPct val="0"/>
              </a:spcBef>
              <a:spcAft>
                <a:spcPct val="0"/>
              </a:spcAft>
              <a:defRPr sz="4000">
                <a:solidFill>
                  <a:schemeClr val="tx1"/>
                </a:solidFill>
                <a:latin typeface="Arial" charset="0"/>
              </a:defRPr>
            </a:lvl3pPr>
            <a:lvl4pPr algn="ctr" rtl="0" eaLnBrk="0" fontAlgn="base" hangingPunct="0">
              <a:spcBef>
                <a:spcPct val="0"/>
              </a:spcBef>
              <a:spcAft>
                <a:spcPct val="0"/>
              </a:spcAft>
              <a:defRPr sz="4000">
                <a:solidFill>
                  <a:schemeClr val="tx1"/>
                </a:solidFill>
                <a:latin typeface="Arial" charset="0"/>
              </a:defRPr>
            </a:lvl4pPr>
            <a:lvl5pPr algn="ctr" rtl="0" eaLnBrk="0" fontAlgn="base" hangingPunct="0">
              <a:spcBef>
                <a:spcPct val="0"/>
              </a:spcBef>
              <a:spcAft>
                <a:spcPct val="0"/>
              </a:spcAft>
              <a:defRPr sz="4000">
                <a:solidFill>
                  <a:schemeClr val="tx1"/>
                </a:solidFill>
                <a:latin typeface="Arial" charset="0"/>
              </a:defRPr>
            </a:lvl5pPr>
            <a:lvl6pPr marL="457200" algn="ctr" rtl="0" fontAlgn="base">
              <a:spcBef>
                <a:spcPct val="0"/>
              </a:spcBef>
              <a:spcAft>
                <a:spcPct val="0"/>
              </a:spcAft>
              <a:defRPr sz="4000">
                <a:solidFill>
                  <a:schemeClr val="tx1"/>
                </a:solidFill>
                <a:latin typeface="Arial" charset="0"/>
              </a:defRPr>
            </a:lvl6pPr>
            <a:lvl7pPr marL="914400" algn="ctr" rtl="0" fontAlgn="base">
              <a:spcBef>
                <a:spcPct val="0"/>
              </a:spcBef>
              <a:spcAft>
                <a:spcPct val="0"/>
              </a:spcAft>
              <a:defRPr sz="4000">
                <a:solidFill>
                  <a:schemeClr val="tx1"/>
                </a:solidFill>
                <a:latin typeface="Arial" charset="0"/>
              </a:defRPr>
            </a:lvl7pPr>
            <a:lvl8pPr marL="1371600" algn="ctr" rtl="0" fontAlgn="base">
              <a:spcBef>
                <a:spcPct val="0"/>
              </a:spcBef>
              <a:spcAft>
                <a:spcPct val="0"/>
              </a:spcAft>
              <a:defRPr sz="4000">
                <a:solidFill>
                  <a:schemeClr val="tx1"/>
                </a:solidFill>
                <a:latin typeface="Arial" charset="0"/>
              </a:defRPr>
            </a:lvl8pPr>
            <a:lvl9pPr marL="1828800" algn="ctr" rtl="0" fontAlgn="base">
              <a:spcBef>
                <a:spcPct val="0"/>
              </a:spcBef>
              <a:spcAft>
                <a:spcPct val="0"/>
              </a:spcAft>
              <a:defRPr sz="4000">
                <a:solidFill>
                  <a:schemeClr val="tx1"/>
                </a:solidFill>
                <a:latin typeface="Arial" charset="0"/>
              </a:defRPr>
            </a:lvl9pPr>
          </a:lstStyle>
          <a:p>
            <a:pPr eaLnBrk="1" hangingPunct="1"/>
            <a:r>
              <a:rPr lang="en-US" dirty="0"/>
              <a:t>Demonstration of P4-32A-Req. 4</a:t>
            </a:r>
          </a:p>
        </p:txBody>
      </p:sp>
      <p:pic>
        <p:nvPicPr>
          <p:cNvPr id="2" name="Graphic 21">
            <a:extLst>
              <a:ext uri="{FF2B5EF4-FFF2-40B4-BE49-F238E27FC236}">
                <a16:creationId xmlns:a16="http://schemas.microsoft.com/office/drawing/2014/main" id="{05C3DE7F-11F0-E4A7-5681-9DDCE67799D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810568" y="125909"/>
            <a:ext cx="1254337" cy="585689"/>
          </a:xfrm>
          <a:prstGeom prst="rect">
            <a:avLst/>
          </a:prstGeom>
        </p:spPr>
      </p:pic>
    </p:spTree>
    <p:extLst>
      <p:ext uri="{BB962C8B-B14F-4D97-AF65-F5344CB8AC3E}">
        <p14:creationId xmlns:p14="http://schemas.microsoft.com/office/powerpoint/2010/main" val="33547418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nvGraphicFramePr>
        <p:xfrm>
          <a:off x="3505200" y="1066801"/>
          <a:ext cx="5181600" cy="1419225"/>
        </p:xfrm>
        <a:graphic>
          <a:graphicData uri="http://schemas.openxmlformats.org/drawingml/2006/table">
            <a:tbl>
              <a:tblPr>
                <a:tableStyleId>{5C22544A-7EE6-4342-B048-85BDC9FD1C3A}</a:tableStyleId>
              </a:tblPr>
              <a:tblGrid>
                <a:gridCol w="4102968">
                  <a:extLst>
                    <a:ext uri="{9D8B030D-6E8A-4147-A177-3AD203B41FA5}">
                      <a16:colId xmlns:a16="http://schemas.microsoft.com/office/drawing/2014/main" val="20000"/>
                    </a:ext>
                  </a:extLst>
                </a:gridCol>
                <a:gridCol w="850033">
                  <a:extLst>
                    <a:ext uri="{9D8B030D-6E8A-4147-A177-3AD203B41FA5}">
                      <a16:colId xmlns:a16="http://schemas.microsoft.com/office/drawing/2014/main" val="20001"/>
                    </a:ext>
                  </a:extLst>
                </a:gridCol>
                <a:gridCol w="228599">
                  <a:extLst>
                    <a:ext uri="{9D8B030D-6E8A-4147-A177-3AD203B41FA5}">
                      <a16:colId xmlns:a16="http://schemas.microsoft.com/office/drawing/2014/main" val="20002"/>
                    </a:ext>
                  </a:extLst>
                </a:gridCol>
              </a:tblGrid>
              <a:tr h="171450">
                <a:tc>
                  <a:txBody>
                    <a:bodyPr/>
                    <a:lstStyle/>
                    <a:p>
                      <a:pPr lvl="1" algn="l" fontAlgn="b"/>
                      <a:r>
                        <a:rPr lang="en-IN" sz="1800" u="none" strike="noStrike" dirty="0">
                          <a:effectLst/>
                          <a:latin typeface="+mj-lt"/>
                        </a:rPr>
                        <a:t>Service Revenue</a:t>
                      </a:r>
                      <a:endParaRPr lang="en-IN" sz="1800" b="0" i="0" u="none" strike="noStrike" dirty="0">
                        <a:effectLst/>
                        <a:latin typeface="+mj-lt"/>
                      </a:endParaRPr>
                    </a:p>
                  </a:txBody>
                  <a:tcPr marL="9525" marR="9525" marT="9525" marB="0" anchor="b">
                    <a:lnR w="12700" cmpd="sng">
                      <a:noFill/>
                    </a:lnR>
                    <a:lnB w="12700" cmpd="sng">
                      <a:noFill/>
                    </a:lnB>
                  </a:tcPr>
                </a:tc>
                <a:tc>
                  <a:txBody>
                    <a:bodyPr/>
                    <a:lstStyle/>
                    <a:p>
                      <a:pPr algn="r" fontAlgn="b"/>
                      <a:r>
                        <a:rPr lang="en-IN" sz="1800" u="none" strike="noStrike" dirty="0">
                          <a:effectLst/>
                          <a:latin typeface="+mj-lt"/>
                        </a:rPr>
                        <a:t>$35,100</a:t>
                      </a:r>
                      <a:endParaRPr lang="en-IN" sz="1800" b="0" i="0" u="none" strike="noStrike" dirty="0">
                        <a:effectLst/>
                        <a:latin typeface="+mj-lt"/>
                      </a:endParaRPr>
                    </a:p>
                  </a:txBody>
                  <a:tcPr marL="9525" marR="9525" marT="9525" marB="0" anchor="b">
                    <a:lnL w="12700" cmpd="sng">
                      <a:noFill/>
                    </a:lnL>
                    <a:lnR w="12700" cmpd="sng">
                      <a:noFill/>
                    </a:lnR>
                    <a:lnB w="12700" cmpd="sng">
                      <a:noFill/>
                    </a:lnB>
                  </a:tcPr>
                </a:tc>
                <a:tc>
                  <a:txBody>
                    <a:bodyPr/>
                    <a:lstStyle/>
                    <a:p>
                      <a:pPr algn="r" fontAlgn="b"/>
                      <a:endParaRPr lang="en-IN" sz="1800" b="0" i="0" u="none" strike="noStrike" dirty="0">
                        <a:effectLst/>
                        <a:latin typeface="+mj-lt"/>
                      </a:endParaRPr>
                    </a:p>
                  </a:txBody>
                  <a:tcPr marL="9525" marR="9525" marT="9525" marB="0" anchor="b">
                    <a:lnL w="12700" cmpd="sng">
                      <a:noFill/>
                    </a:lnL>
                    <a:lnB w="12700" cmpd="sng">
                      <a:noFill/>
                    </a:lnB>
                  </a:tcPr>
                </a:tc>
                <a:extLst>
                  <a:ext uri="{0D108BD9-81ED-4DB2-BD59-A6C34878D82A}">
                    <a16:rowId xmlns:a16="http://schemas.microsoft.com/office/drawing/2014/main" val="10000"/>
                  </a:ext>
                </a:extLst>
              </a:tr>
              <a:tr h="161925">
                <a:tc>
                  <a:txBody>
                    <a:bodyPr/>
                    <a:lstStyle/>
                    <a:p>
                      <a:pPr lvl="1" algn="l" fontAlgn="b"/>
                      <a:r>
                        <a:rPr lang="en-IN" sz="1800" u="none" strike="noStrike" dirty="0">
                          <a:effectLst/>
                          <a:latin typeface="+mj-lt"/>
                        </a:rPr>
                        <a:t>Salaries Expense</a:t>
                      </a:r>
                      <a:endParaRPr lang="en-IN" sz="1800" b="0" i="0" u="none" strike="noStrike" dirty="0">
                        <a:effectLst/>
                        <a:latin typeface="+mj-lt"/>
                      </a:endParaRPr>
                    </a:p>
                  </a:txBody>
                  <a:tcPr marL="9525" marR="9525" marT="9525" marB="0" anchor="b">
                    <a:lnR w="12700" cmpd="sng">
                      <a:noFill/>
                    </a:lnR>
                    <a:lnT w="12700" cmpd="sng">
                      <a:noFill/>
                    </a:lnT>
                    <a:lnB w="12700" cmpd="sng">
                      <a:noFill/>
                    </a:lnB>
                  </a:tcPr>
                </a:tc>
                <a:tc>
                  <a:txBody>
                    <a:bodyPr/>
                    <a:lstStyle/>
                    <a:p>
                      <a:pPr algn="r" fontAlgn="b"/>
                      <a:r>
                        <a:rPr lang="en-IN" sz="1800" u="none" strike="noStrike" dirty="0">
                          <a:effectLst/>
                          <a:latin typeface="+mj-lt"/>
                        </a:rPr>
                        <a:t>6,400</a:t>
                      </a:r>
                      <a:endParaRPr lang="en-IN" sz="1800" b="0" i="0" u="none" strike="noStrike" dirty="0">
                        <a:effectLst/>
                        <a:latin typeface="+mj-lt"/>
                      </a:endParaRPr>
                    </a:p>
                  </a:txBody>
                  <a:tcPr marL="9525" marR="9525" marT="9525" marB="0" anchor="b">
                    <a:lnL w="12700" cmpd="sng">
                      <a:noFill/>
                    </a:lnL>
                    <a:lnR w="12700" cmpd="sng">
                      <a:noFill/>
                    </a:lnR>
                    <a:lnT w="12700" cmpd="sng">
                      <a:noFill/>
                    </a:lnT>
                    <a:lnB w="12700" cmpd="sng">
                      <a:noFill/>
                    </a:lnB>
                  </a:tcPr>
                </a:tc>
                <a:tc>
                  <a:txBody>
                    <a:bodyPr/>
                    <a:lstStyle/>
                    <a:p>
                      <a:pPr algn="r" fontAlgn="b"/>
                      <a:endParaRPr lang="en-IN" sz="1800" b="0" i="0" u="none" strike="noStrike" dirty="0">
                        <a:effectLst/>
                        <a:latin typeface="+mj-lt"/>
                      </a:endParaRPr>
                    </a:p>
                  </a:txBody>
                  <a:tcPr marL="9525" marR="9525" marT="9525" marB="0" anchor="b">
                    <a:lnL w="12700" cmpd="sng">
                      <a:noFill/>
                    </a:lnL>
                    <a:lnT w="12700" cmpd="sng">
                      <a:noFill/>
                    </a:lnT>
                    <a:lnB w="12700" cmpd="sng">
                      <a:noFill/>
                    </a:lnB>
                  </a:tcPr>
                </a:tc>
                <a:extLst>
                  <a:ext uri="{0D108BD9-81ED-4DB2-BD59-A6C34878D82A}">
                    <a16:rowId xmlns:a16="http://schemas.microsoft.com/office/drawing/2014/main" val="10001"/>
                  </a:ext>
                </a:extLst>
              </a:tr>
              <a:tr h="161925">
                <a:tc>
                  <a:txBody>
                    <a:bodyPr/>
                    <a:lstStyle/>
                    <a:p>
                      <a:pPr lvl="1" algn="l" fontAlgn="b"/>
                      <a:r>
                        <a:rPr lang="en-IN" sz="1800" u="none" strike="noStrike" dirty="0">
                          <a:effectLst/>
                          <a:latin typeface="+mj-lt"/>
                        </a:rPr>
                        <a:t>Rent Expense </a:t>
                      </a:r>
                      <a:endParaRPr lang="en-IN" sz="1800" b="0" i="0" u="none" strike="noStrike" dirty="0">
                        <a:effectLst/>
                        <a:latin typeface="+mj-lt"/>
                      </a:endParaRPr>
                    </a:p>
                  </a:txBody>
                  <a:tcPr marL="9525" marR="9525" marT="9525" marB="0" anchor="b">
                    <a:lnR w="12700" cmpd="sng">
                      <a:noFill/>
                    </a:lnR>
                    <a:lnT w="12700" cmpd="sng">
                      <a:noFill/>
                    </a:lnT>
                    <a:lnB w="12700" cmpd="sng">
                      <a:noFill/>
                    </a:lnB>
                  </a:tcPr>
                </a:tc>
                <a:tc>
                  <a:txBody>
                    <a:bodyPr/>
                    <a:lstStyle/>
                    <a:p>
                      <a:pPr algn="r" fontAlgn="b"/>
                      <a:r>
                        <a:rPr lang="en-IN" sz="1800" u="none" strike="noStrike" dirty="0">
                          <a:effectLst/>
                          <a:latin typeface="+mj-lt"/>
                        </a:rPr>
                        <a:t>2,000</a:t>
                      </a:r>
                      <a:endParaRPr lang="en-IN" sz="1800" b="0" i="0" u="none" strike="noStrike" dirty="0">
                        <a:effectLst/>
                        <a:latin typeface="+mj-lt"/>
                      </a:endParaRPr>
                    </a:p>
                  </a:txBody>
                  <a:tcPr marL="9525" marR="9525" marT="9525" marB="0" anchor="b">
                    <a:lnL w="12700" cmpd="sng">
                      <a:noFill/>
                    </a:lnL>
                    <a:lnR w="12700" cmpd="sng">
                      <a:noFill/>
                    </a:lnR>
                    <a:lnT w="12700" cmpd="sng">
                      <a:noFill/>
                    </a:lnT>
                    <a:lnB w="12700" cmpd="sng">
                      <a:noFill/>
                    </a:lnB>
                  </a:tcPr>
                </a:tc>
                <a:tc>
                  <a:txBody>
                    <a:bodyPr/>
                    <a:lstStyle/>
                    <a:p>
                      <a:pPr algn="r" fontAlgn="b"/>
                      <a:endParaRPr lang="en-IN" sz="1800" b="0" i="0" u="none" strike="noStrike" dirty="0">
                        <a:effectLst/>
                        <a:latin typeface="+mj-lt"/>
                      </a:endParaRPr>
                    </a:p>
                  </a:txBody>
                  <a:tcPr marL="9525" marR="9525" marT="9525" marB="0" anchor="b">
                    <a:lnL w="12700" cmpd="sng">
                      <a:noFill/>
                    </a:lnL>
                    <a:lnT w="12700" cmpd="sng">
                      <a:noFill/>
                    </a:lnT>
                    <a:lnB w="12700" cmpd="sng">
                      <a:noFill/>
                    </a:lnB>
                  </a:tcPr>
                </a:tc>
                <a:extLst>
                  <a:ext uri="{0D108BD9-81ED-4DB2-BD59-A6C34878D82A}">
                    <a16:rowId xmlns:a16="http://schemas.microsoft.com/office/drawing/2014/main" val="10002"/>
                  </a:ext>
                </a:extLst>
              </a:tr>
              <a:tr h="161925">
                <a:tc>
                  <a:txBody>
                    <a:bodyPr/>
                    <a:lstStyle/>
                    <a:p>
                      <a:pPr lvl="1" algn="l" fontAlgn="b"/>
                      <a:r>
                        <a:rPr lang="en-IN" sz="1800" u="none" strike="noStrike" dirty="0">
                          <a:effectLst/>
                          <a:latin typeface="+mj-lt"/>
                        </a:rPr>
                        <a:t>Depreciation Expense—Equipment</a:t>
                      </a:r>
                      <a:endParaRPr lang="en-IN" sz="1800" b="0" i="0" u="none" strike="noStrike" dirty="0">
                        <a:effectLst/>
                        <a:latin typeface="+mj-lt"/>
                      </a:endParaRPr>
                    </a:p>
                  </a:txBody>
                  <a:tcPr marL="9525" marR="9525" marT="9525" marB="0" anchor="b">
                    <a:lnR w="12700" cmpd="sng">
                      <a:noFill/>
                    </a:lnR>
                    <a:lnT w="12700" cmpd="sng">
                      <a:noFill/>
                    </a:lnT>
                    <a:lnB w="12700" cmpd="sng">
                      <a:noFill/>
                    </a:lnB>
                  </a:tcPr>
                </a:tc>
                <a:tc>
                  <a:txBody>
                    <a:bodyPr/>
                    <a:lstStyle/>
                    <a:p>
                      <a:pPr algn="r" fontAlgn="b"/>
                      <a:r>
                        <a:rPr lang="en-IN" sz="1800" u="none" strike="noStrike" dirty="0">
                          <a:effectLst/>
                          <a:latin typeface="+mj-lt"/>
                        </a:rPr>
                        <a:t>500</a:t>
                      </a:r>
                      <a:endParaRPr lang="en-IN" sz="1800" b="0" i="0" u="none" strike="noStrike" dirty="0">
                        <a:effectLst/>
                        <a:latin typeface="+mj-lt"/>
                      </a:endParaRPr>
                    </a:p>
                  </a:txBody>
                  <a:tcPr marL="9525" marR="9525" marT="9525" marB="0" anchor="b">
                    <a:lnL w="12700" cmpd="sng">
                      <a:noFill/>
                    </a:lnL>
                    <a:lnR w="12700" cmpd="sng">
                      <a:noFill/>
                    </a:lnR>
                    <a:lnT w="12700" cmpd="sng">
                      <a:noFill/>
                    </a:lnT>
                    <a:lnB w="12700" cmpd="sng">
                      <a:noFill/>
                    </a:lnB>
                  </a:tcPr>
                </a:tc>
                <a:tc>
                  <a:txBody>
                    <a:bodyPr/>
                    <a:lstStyle/>
                    <a:p>
                      <a:pPr algn="r" fontAlgn="b"/>
                      <a:endParaRPr lang="en-IN" sz="1800" b="0" i="0" u="none" strike="noStrike" dirty="0">
                        <a:effectLst/>
                        <a:latin typeface="+mj-lt"/>
                      </a:endParaRPr>
                    </a:p>
                  </a:txBody>
                  <a:tcPr marL="9525" marR="9525" marT="9525" marB="0" anchor="b">
                    <a:lnL w="12700" cmpd="sng">
                      <a:noFill/>
                    </a:lnL>
                    <a:lnT w="12700" cmpd="sng">
                      <a:noFill/>
                    </a:lnT>
                    <a:lnB w="12700" cmpd="sng">
                      <a:noFill/>
                    </a:lnB>
                  </a:tcPr>
                </a:tc>
                <a:extLst>
                  <a:ext uri="{0D108BD9-81ED-4DB2-BD59-A6C34878D82A}">
                    <a16:rowId xmlns:a16="http://schemas.microsoft.com/office/drawing/2014/main" val="10003"/>
                  </a:ext>
                </a:extLst>
              </a:tr>
              <a:tr h="161925">
                <a:tc>
                  <a:txBody>
                    <a:bodyPr/>
                    <a:lstStyle/>
                    <a:p>
                      <a:pPr lvl="1" algn="l" fontAlgn="b"/>
                      <a:r>
                        <a:rPr lang="en-IN" sz="1800" u="none" strike="noStrike" dirty="0">
                          <a:effectLst/>
                          <a:latin typeface="+mj-lt"/>
                        </a:rPr>
                        <a:t>Supplies Expense </a:t>
                      </a:r>
                      <a:endParaRPr lang="en-IN" sz="1800" b="0" i="0" u="none" strike="noStrike" dirty="0">
                        <a:effectLst/>
                        <a:latin typeface="+mj-lt"/>
                      </a:endParaRPr>
                    </a:p>
                  </a:txBody>
                  <a:tcPr marL="9525" marR="9525" marT="9525" marB="0" anchor="b">
                    <a:lnR w="12700" cmpd="sng">
                      <a:noFill/>
                    </a:lnR>
                    <a:lnT w="12700" cmpd="sng">
                      <a:noFill/>
                    </a:lnT>
                  </a:tcPr>
                </a:tc>
                <a:tc>
                  <a:txBody>
                    <a:bodyPr/>
                    <a:lstStyle/>
                    <a:p>
                      <a:pPr algn="r" fontAlgn="b"/>
                      <a:r>
                        <a:rPr lang="en-IN" sz="1800" u="none" strike="noStrike" dirty="0">
                          <a:effectLst/>
                          <a:latin typeface="+mj-lt"/>
                        </a:rPr>
                        <a:t>2,000</a:t>
                      </a:r>
                      <a:endParaRPr lang="en-IN" sz="1800" b="0" i="0" u="none" strike="noStrike" dirty="0">
                        <a:effectLst/>
                        <a:latin typeface="+mj-lt"/>
                      </a:endParaRPr>
                    </a:p>
                  </a:txBody>
                  <a:tcPr marL="9525" marR="9525" marT="9525" marB="0" anchor="b">
                    <a:lnL w="12700" cmpd="sng">
                      <a:noFill/>
                    </a:lnL>
                    <a:lnR w="12700" cmpd="sng">
                      <a:noFill/>
                    </a:lnR>
                    <a:lnT w="12700" cmpd="sng">
                      <a:noFill/>
                    </a:lnT>
                  </a:tcPr>
                </a:tc>
                <a:tc>
                  <a:txBody>
                    <a:bodyPr/>
                    <a:lstStyle/>
                    <a:p>
                      <a:pPr algn="r" fontAlgn="b"/>
                      <a:endParaRPr lang="en-IN" sz="1800" b="0" i="0" u="none" strike="noStrike" dirty="0">
                        <a:effectLst/>
                        <a:latin typeface="+mj-lt"/>
                      </a:endParaRPr>
                    </a:p>
                  </a:txBody>
                  <a:tcPr marL="9525" marR="9525" marT="9525" marB="0" anchor="b">
                    <a:lnL w="12700" cmpd="sng">
                      <a:noFill/>
                    </a:lnL>
                    <a:lnT w="12700" cmpd="sng">
                      <a:noFill/>
                    </a:lnT>
                  </a:tcPr>
                </a:tc>
                <a:extLst>
                  <a:ext uri="{0D108BD9-81ED-4DB2-BD59-A6C34878D82A}">
                    <a16:rowId xmlns:a16="http://schemas.microsoft.com/office/drawing/2014/main" val="10004"/>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1050036412"/>
              </p:ext>
            </p:extLst>
          </p:nvPr>
        </p:nvGraphicFramePr>
        <p:xfrm>
          <a:off x="2743200" y="2688225"/>
          <a:ext cx="6705600" cy="3781399"/>
        </p:xfrm>
        <a:graphic>
          <a:graphicData uri="http://schemas.openxmlformats.org/drawingml/2006/table">
            <a:tbl>
              <a:tblPr>
                <a:tableStyleId>{5C22544A-7EE6-4342-B048-85BDC9FD1C3A}</a:tableStyleId>
              </a:tblPr>
              <a:tblGrid>
                <a:gridCol w="4432920">
                  <a:extLst>
                    <a:ext uri="{9D8B030D-6E8A-4147-A177-3AD203B41FA5}">
                      <a16:colId xmlns:a16="http://schemas.microsoft.com/office/drawing/2014/main" val="20000"/>
                    </a:ext>
                  </a:extLst>
                </a:gridCol>
                <a:gridCol w="864096">
                  <a:extLst>
                    <a:ext uri="{9D8B030D-6E8A-4147-A177-3AD203B41FA5}">
                      <a16:colId xmlns:a16="http://schemas.microsoft.com/office/drawing/2014/main" val="20001"/>
                    </a:ext>
                  </a:extLst>
                </a:gridCol>
                <a:gridCol w="1103785">
                  <a:extLst>
                    <a:ext uri="{9D8B030D-6E8A-4147-A177-3AD203B41FA5}">
                      <a16:colId xmlns:a16="http://schemas.microsoft.com/office/drawing/2014/main" val="20002"/>
                    </a:ext>
                  </a:extLst>
                </a:gridCol>
                <a:gridCol w="304799">
                  <a:extLst>
                    <a:ext uri="{9D8B030D-6E8A-4147-A177-3AD203B41FA5}">
                      <a16:colId xmlns:a16="http://schemas.microsoft.com/office/drawing/2014/main" val="20003"/>
                    </a:ext>
                  </a:extLst>
                </a:gridCol>
              </a:tblGrid>
              <a:tr h="314297">
                <a:tc gridSpan="4">
                  <a:txBody>
                    <a:bodyPr/>
                    <a:lstStyle/>
                    <a:p>
                      <a:pPr algn="ctr" fontAlgn="b"/>
                      <a:r>
                        <a:rPr lang="en-IN" sz="2000" b="1" u="none" strike="noStrike" dirty="0">
                          <a:effectLst/>
                        </a:rPr>
                        <a:t>ELLIOT WILSON</a:t>
                      </a:r>
                      <a:endParaRPr lang="en-IN" sz="2000" b="1" i="0" u="none" strike="noStrike" dirty="0">
                        <a:effectLst/>
                        <a:latin typeface="Arial"/>
                      </a:endParaRPr>
                    </a:p>
                  </a:txBody>
                  <a:tcPr marL="9525" marR="9525" marT="9523"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mpd="sng">
                      <a:noFill/>
                    </a:lnB>
                    <a:solidFill>
                      <a:schemeClr val="accent1"/>
                    </a:solidFill>
                  </a:tcPr>
                </a:tc>
                <a:tc hMerge="1">
                  <a:txBody>
                    <a:bodyPr/>
                    <a:lstStyle/>
                    <a:p>
                      <a:endParaRPr lang="en-IN"/>
                    </a:p>
                  </a:txBody>
                  <a:tcPr/>
                </a:tc>
                <a:tc hMerge="1">
                  <a:txBody>
                    <a:bodyPr/>
                    <a:lstStyle/>
                    <a:p>
                      <a:endParaRPr lang="en-IN"/>
                    </a:p>
                  </a:txBody>
                  <a:tcPr/>
                </a:tc>
                <a:tc hMerge="1">
                  <a:txBody>
                    <a:bodyPr/>
                    <a:lstStyle/>
                    <a:p>
                      <a:pPr algn="ctr" fontAlgn="b"/>
                      <a:endParaRPr lang="en-IN" sz="2000" b="1" i="0" u="none" strike="noStrike" dirty="0">
                        <a:effectLst/>
                        <a:latin typeface="Arial"/>
                      </a:endParaRPr>
                    </a:p>
                  </a:txBody>
                  <a:tcPr marL="9525" marR="9525" marT="9525" marB="0" anchor="b">
                    <a:lnL w="12700" cmpd="sng">
                      <a:noFill/>
                    </a:lnL>
                    <a:lnB w="12700" cmpd="sng">
                      <a:noFill/>
                    </a:lnB>
                    <a:solidFill>
                      <a:schemeClr val="accent1"/>
                    </a:solidFill>
                  </a:tcPr>
                </a:tc>
                <a:extLst>
                  <a:ext uri="{0D108BD9-81ED-4DB2-BD59-A6C34878D82A}">
                    <a16:rowId xmlns:a16="http://schemas.microsoft.com/office/drawing/2014/main" val="10000"/>
                  </a:ext>
                </a:extLst>
              </a:tr>
              <a:tr h="314297">
                <a:tc gridSpan="4">
                  <a:txBody>
                    <a:bodyPr/>
                    <a:lstStyle/>
                    <a:p>
                      <a:pPr algn="ctr" fontAlgn="b"/>
                      <a:r>
                        <a:rPr lang="en-IN" sz="2000" b="1" u="none" strike="noStrike" dirty="0">
                          <a:effectLst/>
                        </a:rPr>
                        <a:t>Income Statement</a:t>
                      </a:r>
                      <a:endParaRPr lang="en-IN" sz="2000" b="1" i="0" u="none" strike="noStrike" dirty="0">
                        <a:effectLst/>
                        <a:latin typeface="Arial"/>
                      </a:endParaRPr>
                    </a:p>
                  </a:txBody>
                  <a:tcPr marL="9525" marR="9525" marT="9523"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mpd="sng">
                      <a:noFill/>
                    </a:lnT>
                    <a:lnB w="12700" cmpd="sng">
                      <a:noFill/>
                    </a:lnB>
                    <a:solidFill>
                      <a:schemeClr val="accent1"/>
                    </a:solidFill>
                  </a:tcPr>
                </a:tc>
                <a:tc hMerge="1">
                  <a:txBody>
                    <a:bodyPr/>
                    <a:lstStyle/>
                    <a:p>
                      <a:endParaRPr lang="en-IN"/>
                    </a:p>
                  </a:txBody>
                  <a:tcPr/>
                </a:tc>
                <a:tc hMerge="1">
                  <a:txBody>
                    <a:bodyPr/>
                    <a:lstStyle/>
                    <a:p>
                      <a:endParaRPr lang="en-IN"/>
                    </a:p>
                  </a:txBody>
                  <a:tcPr/>
                </a:tc>
                <a:tc hMerge="1">
                  <a:txBody>
                    <a:bodyPr/>
                    <a:lstStyle/>
                    <a:p>
                      <a:pPr algn="ctr" fontAlgn="b"/>
                      <a:endParaRPr lang="en-IN" sz="2000" b="1" i="0" u="none" strike="noStrike" dirty="0">
                        <a:effectLst/>
                        <a:latin typeface="Arial"/>
                      </a:endParaRPr>
                    </a:p>
                  </a:txBody>
                  <a:tcPr marL="9525" marR="9525" marT="9525" marB="0" anchor="b">
                    <a:lnL w="12700" cmpd="sng">
                      <a:noFill/>
                    </a:lnL>
                    <a:lnT w="12700" cmpd="sng">
                      <a:noFill/>
                    </a:lnT>
                    <a:lnB w="12700" cmpd="sng">
                      <a:noFill/>
                    </a:lnB>
                    <a:solidFill>
                      <a:schemeClr val="accent1"/>
                    </a:solidFill>
                  </a:tcPr>
                </a:tc>
                <a:extLst>
                  <a:ext uri="{0D108BD9-81ED-4DB2-BD59-A6C34878D82A}">
                    <a16:rowId xmlns:a16="http://schemas.microsoft.com/office/drawing/2014/main" val="10001"/>
                  </a:ext>
                </a:extLst>
              </a:tr>
              <a:tr h="314297">
                <a:tc gridSpan="4">
                  <a:txBody>
                    <a:bodyPr/>
                    <a:lstStyle/>
                    <a:p>
                      <a:pPr algn="ctr" fontAlgn="b"/>
                      <a:r>
                        <a:rPr lang="en-IN" sz="2000" b="1" u="none" strike="noStrike" dirty="0">
                          <a:effectLst/>
                        </a:rPr>
                        <a:t>Year Ended December 31, 2018</a:t>
                      </a:r>
                      <a:endParaRPr lang="en-IN" sz="2000" b="1" i="0" u="none" strike="noStrike" dirty="0">
                        <a:effectLst/>
                        <a:latin typeface="Arial"/>
                      </a:endParaRPr>
                    </a:p>
                  </a:txBody>
                  <a:tcPr marL="9525" marR="9525" marT="9523"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mpd="sng">
                      <a:noFill/>
                    </a:lnT>
                    <a:lnB w="12700" cmpd="sng">
                      <a:noFill/>
                    </a:lnB>
                    <a:solidFill>
                      <a:srgbClr val="72A376"/>
                    </a:solidFill>
                  </a:tcPr>
                </a:tc>
                <a:tc hMerge="1">
                  <a:txBody>
                    <a:bodyPr/>
                    <a:lstStyle/>
                    <a:p>
                      <a:endParaRPr lang="en-IN"/>
                    </a:p>
                  </a:txBody>
                  <a:tcPr/>
                </a:tc>
                <a:tc hMerge="1">
                  <a:txBody>
                    <a:bodyPr/>
                    <a:lstStyle/>
                    <a:p>
                      <a:endParaRPr lang="en-IN"/>
                    </a:p>
                  </a:txBody>
                  <a:tcPr/>
                </a:tc>
                <a:tc hMerge="1">
                  <a:txBody>
                    <a:bodyPr/>
                    <a:lstStyle/>
                    <a:p>
                      <a:pPr algn="ctr" fontAlgn="b"/>
                      <a:endParaRPr lang="en-IN" sz="2000" b="1" i="0" u="none" strike="noStrike" dirty="0">
                        <a:effectLst/>
                        <a:latin typeface="Arial"/>
                      </a:endParaRPr>
                    </a:p>
                  </a:txBody>
                  <a:tcPr marL="9525" marR="9525" marT="9525" marB="0" anchor="b">
                    <a:lnL w="12700" cmpd="sng">
                      <a:noFill/>
                    </a:lnL>
                    <a:lnT w="12700" cmpd="sng">
                      <a:noFill/>
                    </a:lnT>
                    <a:solidFill>
                      <a:schemeClr val="accent1"/>
                    </a:solidFill>
                  </a:tcPr>
                </a:tc>
                <a:extLst>
                  <a:ext uri="{0D108BD9-81ED-4DB2-BD59-A6C34878D82A}">
                    <a16:rowId xmlns:a16="http://schemas.microsoft.com/office/drawing/2014/main" val="10002"/>
                  </a:ext>
                </a:extLst>
              </a:tr>
              <a:tr h="283819">
                <a:tc>
                  <a:txBody>
                    <a:bodyPr/>
                    <a:lstStyle/>
                    <a:p>
                      <a:pPr lvl="1" algn="l" fontAlgn="b"/>
                      <a:r>
                        <a:rPr lang="en-IN" sz="1800" b="1" u="none" strike="noStrike" dirty="0">
                          <a:effectLst/>
                        </a:rPr>
                        <a:t>Revenues:</a:t>
                      </a:r>
                      <a:endParaRPr lang="en-IN" sz="1800" b="1" i="0" u="none" strike="noStrike" dirty="0">
                        <a:effectLst/>
                        <a:latin typeface="Arial"/>
                      </a:endParaRPr>
                    </a:p>
                  </a:txBody>
                  <a:tcPr marL="9525" marR="9525" marT="9523" marB="0" anchor="b">
                    <a:lnL w="12700" cap="flat" cmpd="sng" algn="ctr">
                      <a:solidFill>
                        <a:schemeClr val="bg1"/>
                      </a:solidFill>
                      <a:prstDash val="solid"/>
                      <a:round/>
                      <a:headEnd type="none" w="med" len="med"/>
                      <a:tailEnd type="none" w="med" len="med"/>
                    </a:lnL>
                    <a:lnR w="12700" cmpd="sng">
                      <a:noFill/>
                    </a:lnR>
                    <a:lnT w="12700" cmpd="sng">
                      <a:noFill/>
                    </a:lnT>
                    <a:lnB w="12700" cmpd="sng">
                      <a:noFill/>
                    </a:lnB>
                    <a:solidFill>
                      <a:srgbClr val="E3EDE4"/>
                    </a:solidFill>
                  </a:tcPr>
                </a:tc>
                <a:tc>
                  <a:txBody>
                    <a:bodyPr/>
                    <a:lstStyle/>
                    <a:p>
                      <a:pPr algn="l" fontAlgn="b"/>
                      <a:r>
                        <a:rPr lang="en-IN" sz="1800" u="none" strike="noStrike" dirty="0">
                          <a:effectLst/>
                        </a:rPr>
                        <a:t> </a:t>
                      </a:r>
                      <a:endParaRPr lang="en-IN" sz="1800" b="0" i="0" u="none" strike="noStrike" dirty="0">
                        <a:effectLst/>
                        <a:latin typeface="Arial"/>
                      </a:endParaRPr>
                    </a:p>
                  </a:txBody>
                  <a:tcPr marL="9525" marR="9525" marT="9523" marB="0" anchor="b">
                    <a:lnL w="12700" cmpd="sng">
                      <a:noFill/>
                    </a:lnL>
                    <a:lnR w="12700" cmpd="sng">
                      <a:noFill/>
                    </a:lnR>
                    <a:lnB w="12700" cmpd="sng">
                      <a:noFill/>
                    </a:lnB>
                    <a:solidFill>
                      <a:srgbClr val="E3EDE4"/>
                    </a:solidFill>
                  </a:tcPr>
                </a:tc>
                <a:tc>
                  <a:txBody>
                    <a:bodyPr/>
                    <a:lstStyle/>
                    <a:p>
                      <a:pPr algn="r" fontAlgn="b"/>
                      <a:endParaRPr lang="en-IN" sz="1800" b="0" i="0" u="none" strike="noStrike" dirty="0">
                        <a:effectLst/>
                        <a:latin typeface="Arial"/>
                      </a:endParaRPr>
                    </a:p>
                  </a:txBody>
                  <a:tcPr marL="9525" marR="9525" marT="9523" marB="0" anchor="b">
                    <a:lnL w="12700" cmpd="sng">
                      <a:noFill/>
                    </a:lnL>
                    <a:lnR w="12700" cmpd="sng">
                      <a:noFill/>
                    </a:lnR>
                    <a:lnB w="12700" cmpd="sng">
                      <a:noFill/>
                    </a:lnB>
                    <a:solidFill>
                      <a:srgbClr val="E3EDE4"/>
                    </a:solidFill>
                  </a:tcPr>
                </a:tc>
                <a:tc>
                  <a:txBody>
                    <a:bodyPr/>
                    <a:lstStyle/>
                    <a:p>
                      <a:pPr algn="r" fontAlgn="b"/>
                      <a:endParaRPr lang="en-IN" sz="1800" b="0" i="0" u="none" strike="noStrike" dirty="0">
                        <a:effectLst/>
                        <a:latin typeface="Arial"/>
                      </a:endParaRPr>
                    </a:p>
                  </a:txBody>
                  <a:tcPr marL="9525" marR="9525" marT="9523" marB="0" anchor="b">
                    <a:lnL w="12700" cmpd="sng">
                      <a:noFill/>
                    </a:lnL>
                    <a:lnR w="12700" cap="flat" cmpd="sng" algn="ctr">
                      <a:solidFill>
                        <a:schemeClr val="bg1"/>
                      </a:solidFill>
                      <a:prstDash val="solid"/>
                      <a:round/>
                      <a:headEnd type="none" w="med" len="med"/>
                      <a:tailEnd type="none" w="med" len="med"/>
                    </a:lnR>
                    <a:lnB w="12700" cmpd="sng">
                      <a:noFill/>
                    </a:lnB>
                    <a:solidFill>
                      <a:srgbClr val="E3EDE4"/>
                    </a:solidFill>
                  </a:tcPr>
                </a:tc>
                <a:extLst>
                  <a:ext uri="{0D108BD9-81ED-4DB2-BD59-A6C34878D82A}">
                    <a16:rowId xmlns:a16="http://schemas.microsoft.com/office/drawing/2014/main" val="10003"/>
                  </a:ext>
                </a:extLst>
              </a:tr>
              <a:tr h="283819">
                <a:tc>
                  <a:txBody>
                    <a:bodyPr/>
                    <a:lstStyle/>
                    <a:p>
                      <a:pPr lvl="1" algn="l" fontAlgn="b"/>
                      <a:r>
                        <a:rPr lang="en-IN" sz="1800" u="none" strike="noStrike" dirty="0">
                          <a:effectLst/>
                        </a:rPr>
                        <a:t>    Service Revenue</a:t>
                      </a:r>
                      <a:endParaRPr lang="en-IN" sz="1800" b="0" i="0" u="none" strike="noStrike" dirty="0">
                        <a:effectLst/>
                        <a:latin typeface="Arial"/>
                      </a:endParaRPr>
                    </a:p>
                  </a:txBody>
                  <a:tcPr marL="9525" marR="9525" marT="9523" marB="0" anchor="b">
                    <a:lnL w="12700" cap="flat" cmpd="sng" algn="ctr">
                      <a:solidFill>
                        <a:schemeClr val="bg1"/>
                      </a:solidFill>
                      <a:prstDash val="solid"/>
                      <a:round/>
                      <a:headEnd type="none" w="med" len="med"/>
                      <a:tailEnd type="none" w="med" len="med"/>
                    </a:lnL>
                    <a:lnR w="12700" cmpd="sng">
                      <a:noFill/>
                    </a:lnR>
                    <a:lnT w="12700" cmpd="sng">
                      <a:noFill/>
                    </a:lnT>
                    <a:lnB w="12700" cmpd="sng">
                      <a:noFill/>
                    </a:lnB>
                    <a:solidFill>
                      <a:srgbClr val="E3EDE4"/>
                    </a:solidFill>
                  </a:tcPr>
                </a:tc>
                <a:tc>
                  <a:txBody>
                    <a:bodyPr/>
                    <a:lstStyle/>
                    <a:p>
                      <a:pPr algn="l" fontAlgn="b"/>
                      <a:r>
                        <a:rPr lang="en-IN" sz="1800" u="none" strike="noStrike" dirty="0">
                          <a:effectLst/>
                        </a:rPr>
                        <a:t> </a:t>
                      </a:r>
                      <a:endParaRPr lang="en-IN" sz="1800" b="0" i="0" u="none" strike="noStrike" dirty="0">
                        <a:effectLst/>
                        <a:latin typeface="Arial"/>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marL="0" marR="0" indent="0" algn="r" defTabSz="914400" rtl="0" eaLnBrk="1" fontAlgn="b" latinLnBrk="0" hangingPunct="1">
                        <a:lnSpc>
                          <a:spcPct val="100000"/>
                        </a:lnSpc>
                        <a:spcBef>
                          <a:spcPts val="0"/>
                        </a:spcBef>
                        <a:spcAft>
                          <a:spcPts val="0"/>
                        </a:spcAft>
                        <a:buClrTx/>
                        <a:buSzTx/>
                        <a:buFontTx/>
                        <a:buNone/>
                        <a:tabLst/>
                        <a:defRPr/>
                      </a:pPr>
                      <a:r>
                        <a:rPr lang="en-IN" sz="1800" u="none" strike="noStrike" dirty="0">
                          <a:effectLst/>
                        </a:rPr>
                        <a:t> $35,100</a:t>
                      </a:r>
                      <a:endParaRPr lang="en-IN" sz="1800" b="0" i="0" u="none" strike="noStrike" dirty="0">
                        <a:effectLst/>
                        <a:latin typeface="+mn-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l" fontAlgn="b"/>
                      <a:endParaRPr lang="en-IN" sz="1800" b="0" i="0" u="none" strike="noStrike" dirty="0">
                        <a:effectLst/>
                        <a:latin typeface="Arial"/>
                      </a:endParaRPr>
                    </a:p>
                  </a:txBody>
                  <a:tcPr marL="9525" marR="9525" marT="9523" marB="0" anchor="b">
                    <a:lnL w="12700" cmpd="sng">
                      <a:noFill/>
                    </a:lnL>
                    <a:lnR w="12700" cap="flat" cmpd="sng" algn="ctr">
                      <a:solidFill>
                        <a:schemeClr val="bg1"/>
                      </a:solidFill>
                      <a:prstDash val="solid"/>
                      <a:round/>
                      <a:headEnd type="none" w="med" len="med"/>
                      <a:tailEnd type="none" w="med" len="med"/>
                    </a:lnR>
                    <a:lnT w="12700" cmpd="sng">
                      <a:noFill/>
                    </a:lnT>
                    <a:lnB w="12700" cmpd="sng">
                      <a:noFill/>
                    </a:lnB>
                    <a:solidFill>
                      <a:srgbClr val="E3EDE4"/>
                    </a:solidFill>
                  </a:tcPr>
                </a:tc>
                <a:extLst>
                  <a:ext uri="{0D108BD9-81ED-4DB2-BD59-A6C34878D82A}">
                    <a16:rowId xmlns:a16="http://schemas.microsoft.com/office/drawing/2014/main" val="10004"/>
                  </a:ext>
                </a:extLst>
              </a:tr>
              <a:tr h="283819">
                <a:tc>
                  <a:txBody>
                    <a:bodyPr/>
                    <a:lstStyle/>
                    <a:p>
                      <a:pPr lvl="1" algn="l" fontAlgn="b"/>
                      <a:r>
                        <a:rPr lang="en-IN" sz="1800" b="1" u="none" strike="noStrike" dirty="0">
                          <a:effectLst/>
                        </a:rPr>
                        <a:t>Expenses:</a:t>
                      </a:r>
                      <a:endParaRPr lang="en-IN" sz="1800" b="1" i="0" u="none" strike="noStrike" dirty="0">
                        <a:effectLst/>
                        <a:latin typeface="Arial"/>
                      </a:endParaRPr>
                    </a:p>
                  </a:txBody>
                  <a:tcPr marL="9525" marR="9525" marT="9523" marB="0" anchor="b">
                    <a:lnL w="12700" cap="flat" cmpd="sng" algn="ctr">
                      <a:solidFill>
                        <a:schemeClr val="bg1"/>
                      </a:solidFill>
                      <a:prstDash val="solid"/>
                      <a:round/>
                      <a:headEnd type="none" w="med" len="med"/>
                      <a:tailEnd type="none" w="med" len="med"/>
                    </a:lnL>
                    <a:lnR w="12700" cmpd="sng">
                      <a:noFill/>
                    </a:lnR>
                    <a:lnT w="12700" cmpd="sng">
                      <a:noFill/>
                    </a:lnT>
                    <a:lnB w="12700" cmpd="sng">
                      <a:noFill/>
                    </a:lnB>
                    <a:solidFill>
                      <a:srgbClr val="E3EDE4"/>
                    </a:solidFill>
                  </a:tcPr>
                </a:tc>
                <a:tc>
                  <a:txBody>
                    <a:bodyPr/>
                    <a:lstStyle/>
                    <a:p>
                      <a:pPr algn="l" fontAlgn="b"/>
                      <a:r>
                        <a:rPr lang="en-IN" sz="1800" u="none" strike="noStrike" dirty="0">
                          <a:effectLst/>
                        </a:rPr>
                        <a:t> </a:t>
                      </a:r>
                      <a:endParaRPr lang="en-IN" sz="1800" b="0" i="0" u="none" strike="noStrike" dirty="0">
                        <a:effectLst/>
                        <a:latin typeface="Arial"/>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l" fontAlgn="b"/>
                      <a:r>
                        <a:rPr lang="en-IN" sz="1800" u="none" strike="noStrike" dirty="0">
                          <a:effectLst/>
                        </a:rPr>
                        <a:t> </a:t>
                      </a:r>
                      <a:endParaRPr lang="en-IN" sz="1800" b="0" i="0" u="none" strike="noStrike" dirty="0">
                        <a:effectLst/>
                        <a:latin typeface="Arial"/>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l" fontAlgn="b"/>
                      <a:endParaRPr lang="en-IN" sz="1800" b="0" i="0" u="none" strike="noStrike" dirty="0">
                        <a:effectLst/>
                        <a:latin typeface="Arial"/>
                      </a:endParaRPr>
                    </a:p>
                  </a:txBody>
                  <a:tcPr marL="9525" marR="9525" marT="9523" marB="0" anchor="b">
                    <a:lnL w="12700" cmpd="sng">
                      <a:noFill/>
                    </a:lnL>
                    <a:lnR w="12700" cap="flat" cmpd="sng" algn="ctr">
                      <a:solidFill>
                        <a:schemeClr val="bg1"/>
                      </a:solidFill>
                      <a:prstDash val="solid"/>
                      <a:round/>
                      <a:headEnd type="none" w="med" len="med"/>
                      <a:tailEnd type="none" w="med" len="med"/>
                    </a:lnR>
                    <a:lnT w="12700" cmpd="sng">
                      <a:noFill/>
                    </a:lnT>
                    <a:lnB w="12700" cmpd="sng">
                      <a:noFill/>
                    </a:lnB>
                    <a:solidFill>
                      <a:srgbClr val="E3EDE4"/>
                    </a:solidFill>
                  </a:tcPr>
                </a:tc>
                <a:extLst>
                  <a:ext uri="{0D108BD9-81ED-4DB2-BD59-A6C34878D82A}">
                    <a16:rowId xmlns:a16="http://schemas.microsoft.com/office/drawing/2014/main" val="10005"/>
                  </a:ext>
                </a:extLst>
              </a:tr>
              <a:tr h="283819">
                <a:tc>
                  <a:txBody>
                    <a:bodyPr/>
                    <a:lstStyle/>
                    <a:p>
                      <a:pPr lvl="1" algn="l" fontAlgn="b"/>
                      <a:r>
                        <a:rPr lang="en-IN" sz="1800" u="none" strike="noStrike" dirty="0">
                          <a:effectLst/>
                        </a:rPr>
                        <a:t>    Salaries Expense</a:t>
                      </a:r>
                      <a:endParaRPr lang="en-IN" sz="1800" b="0" i="0" u="none" strike="noStrike" dirty="0">
                        <a:effectLst/>
                        <a:latin typeface="Arial"/>
                      </a:endParaRPr>
                    </a:p>
                  </a:txBody>
                  <a:tcPr marL="9525" marR="9525" marT="9523" marB="0" anchor="b">
                    <a:lnL w="12700" cap="flat" cmpd="sng" algn="ctr">
                      <a:solidFill>
                        <a:schemeClr val="bg1"/>
                      </a:solidFill>
                      <a:prstDash val="solid"/>
                      <a:round/>
                      <a:headEnd type="none" w="med" len="med"/>
                      <a:tailEnd type="none" w="med" len="med"/>
                    </a:lnL>
                    <a:lnR w="12700" cmpd="sng">
                      <a:noFill/>
                    </a:lnR>
                    <a:lnT w="12700" cmpd="sng">
                      <a:noFill/>
                    </a:lnT>
                    <a:lnB w="12700" cmpd="sng">
                      <a:noFill/>
                    </a:lnB>
                    <a:solidFill>
                      <a:srgbClr val="E3EDE4"/>
                    </a:solidFill>
                  </a:tcPr>
                </a:tc>
                <a:tc>
                  <a:txBody>
                    <a:bodyPr/>
                    <a:lstStyle/>
                    <a:p>
                      <a:pPr algn="r" fontAlgn="b"/>
                      <a:r>
                        <a:rPr lang="en-IN" sz="1800" u="none" strike="noStrike" dirty="0">
                          <a:effectLst/>
                        </a:rPr>
                        <a:t>$6,400</a:t>
                      </a:r>
                      <a:endParaRPr lang="en-IN" sz="1800" b="0" i="0" u="none" strike="noStrike" dirty="0">
                        <a:effectLst/>
                        <a:latin typeface="Arial"/>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l" fontAlgn="b"/>
                      <a:r>
                        <a:rPr lang="en-IN" sz="1800" u="none" strike="noStrike" dirty="0">
                          <a:effectLst/>
                        </a:rPr>
                        <a:t> </a:t>
                      </a:r>
                      <a:endParaRPr lang="en-IN" sz="1800" b="0" i="0" u="none" strike="noStrike" dirty="0">
                        <a:effectLst/>
                        <a:latin typeface="Arial"/>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l" fontAlgn="b"/>
                      <a:endParaRPr lang="en-IN" sz="1800" b="0" i="0" u="none" strike="noStrike" dirty="0">
                        <a:effectLst/>
                        <a:latin typeface="Arial"/>
                      </a:endParaRPr>
                    </a:p>
                  </a:txBody>
                  <a:tcPr marL="9525" marR="9525" marT="9523" marB="0" anchor="b">
                    <a:lnL w="12700" cmpd="sng">
                      <a:noFill/>
                    </a:lnL>
                    <a:lnR w="12700" cap="flat" cmpd="sng" algn="ctr">
                      <a:solidFill>
                        <a:schemeClr val="bg1"/>
                      </a:solidFill>
                      <a:prstDash val="solid"/>
                      <a:round/>
                      <a:headEnd type="none" w="med" len="med"/>
                      <a:tailEnd type="none" w="med" len="med"/>
                    </a:lnR>
                    <a:lnT w="12700" cmpd="sng">
                      <a:noFill/>
                    </a:lnT>
                    <a:lnB w="12700" cmpd="sng">
                      <a:noFill/>
                    </a:lnB>
                    <a:solidFill>
                      <a:srgbClr val="E3EDE4"/>
                    </a:solidFill>
                  </a:tcPr>
                </a:tc>
                <a:extLst>
                  <a:ext uri="{0D108BD9-81ED-4DB2-BD59-A6C34878D82A}">
                    <a16:rowId xmlns:a16="http://schemas.microsoft.com/office/drawing/2014/main" val="10006"/>
                  </a:ext>
                </a:extLst>
              </a:tr>
              <a:tr h="283819">
                <a:tc>
                  <a:txBody>
                    <a:bodyPr/>
                    <a:lstStyle/>
                    <a:p>
                      <a:pPr lvl="1" algn="l" fontAlgn="b"/>
                      <a:r>
                        <a:rPr lang="en-IN" sz="1800" u="none" strike="noStrike" dirty="0">
                          <a:effectLst/>
                        </a:rPr>
                        <a:t>    Rent Expense </a:t>
                      </a:r>
                      <a:endParaRPr lang="en-IN" sz="1800" b="0" i="0" u="none" strike="noStrike" dirty="0">
                        <a:effectLst/>
                        <a:latin typeface="Arial"/>
                      </a:endParaRPr>
                    </a:p>
                  </a:txBody>
                  <a:tcPr marL="9525" marR="9525" marT="9523" marB="0" anchor="b">
                    <a:lnL w="12700" cap="flat" cmpd="sng" algn="ctr">
                      <a:solidFill>
                        <a:schemeClr val="bg1"/>
                      </a:solidFill>
                      <a:prstDash val="solid"/>
                      <a:round/>
                      <a:headEnd type="none" w="med" len="med"/>
                      <a:tailEnd type="none" w="med" len="med"/>
                    </a:lnL>
                    <a:lnR w="12700" cmpd="sng">
                      <a:noFill/>
                    </a:lnR>
                    <a:lnT w="12700" cmpd="sng">
                      <a:noFill/>
                    </a:lnT>
                    <a:lnB w="12700" cmpd="sng">
                      <a:noFill/>
                    </a:lnB>
                    <a:solidFill>
                      <a:srgbClr val="E3EDE4"/>
                    </a:solidFill>
                  </a:tcPr>
                </a:tc>
                <a:tc>
                  <a:txBody>
                    <a:bodyPr/>
                    <a:lstStyle/>
                    <a:p>
                      <a:pPr algn="r" fontAlgn="b"/>
                      <a:r>
                        <a:rPr lang="en-IN" sz="1800" u="none" strike="noStrike" dirty="0">
                          <a:effectLst/>
                        </a:rPr>
                        <a:t>2,000</a:t>
                      </a:r>
                      <a:endParaRPr lang="en-IN" sz="1800" b="0" i="0" u="none" strike="noStrike" dirty="0">
                        <a:effectLst/>
                        <a:latin typeface="Arial"/>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l" fontAlgn="b"/>
                      <a:r>
                        <a:rPr lang="en-IN" sz="1800" u="none" strike="noStrike" dirty="0">
                          <a:effectLst/>
                        </a:rPr>
                        <a:t> </a:t>
                      </a:r>
                      <a:endParaRPr lang="en-IN" sz="1800" b="0" i="0" u="none" strike="noStrike" dirty="0">
                        <a:effectLst/>
                        <a:latin typeface="Arial"/>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l" fontAlgn="b"/>
                      <a:endParaRPr lang="en-IN" sz="1800" b="0" i="0" u="none" strike="noStrike" dirty="0">
                        <a:effectLst/>
                        <a:latin typeface="Arial"/>
                      </a:endParaRPr>
                    </a:p>
                  </a:txBody>
                  <a:tcPr marL="9525" marR="9525" marT="9523" marB="0" anchor="b">
                    <a:lnL w="12700" cmpd="sng">
                      <a:noFill/>
                    </a:lnL>
                    <a:lnR w="12700" cap="flat" cmpd="sng" algn="ctr">
                      <a:solidFill>
                        <a:schemeClr val="bg1"/>
                      </a:solidFill>
                      <a:prstDash val="solid"/>
                      <a:round/>
                      <a:headEnd type="none" w="med" len="med"/>
                      <a:tailEnd type="none" w="med" len="med"/>
                    </a:lnR>
                    <a:lnT w="12700" cmpd="sng">
                      <a:noFill/>
                    </a:lnT>
                    <a:lnB w="12700" cmpd="sng">
                      <a:noFill/>
                    </a:lnB>
                    <a:solidFill>
                      <a:srgbClr val="E3EDE4"/>
                    </a:solidFill>
                  </a:tcPr>
                </a:tc>
                <a:extLst>
                  <a:ext uri="{0D108BD9-81ED-4DB2-BD59-A6C34878D82A}">
                    <a16:rowId xmlns:a16="http://schemas.microsoft.com/office/drawing/2014/main" val="10007"/>
                  </a:ext>
                </a:extLst>
              </a:tr>
              <a:tr h="283819">
                <a:tc>
                  <a:txBody>
                    <a:bodyPr/>
                    <a:lstStyle/>
                    <a:p>
                      <a:pPr lvl="1" algn="l" fontAlgn="b"/>
                      <a:r>
                        <a:rPr lang="en-IN" sz="1800" u="none" strike="noStrike" dirty="0">
                          <a:effectLst/>
                        </a:rPr>
                        <a:t>    Depreciation Expense—Equipment</a:t>
                      </a:r>
                      <a:endParaRPr lang="en-IN" sz="1800" b="0" i="0" u="none" strike="noStrike" dirty="0">
                        <a:effectLst/>
                        <a:latin typeface="Arial"/>
                      </a:endParaRPr>
                    </a:p>
                  </a:txBody>
                  <a:tcPr marL="9525" marR="9525" marT="9523" marB="0" anchor="b">
                    <a:lnL w="12700" cap="flat" cmpd="sng" algn="ctr">
                      <a:solidFill>
                        <a:schemeClr val="bg1"/>
                      </a:solidFill>
                      <a:prstDash val="solid"/>
                      <a:round/>
                      <a:headEnd type="none" w="med" len="med"/>
                      <a:tailEnd type="none" w="med" len="med"/>
                    </a:lnL>
                    <a:lnR w="12700" cmpd="sng">
                      <a:noFill/>
                    </a:lnR>
                    <a:lnT w="12700" cmpd="sng">
                      <a:noFill/>
                    </a:lnT>
                    <a:lnB w="12700" cmpd="sng">
                      <a:noFill/>
                    </a:lnB>
                    <a:solidFill>
                      <a:srgbClr val="E3EDE4"/>
                    </a:solidFill>
                  </a:tcPr>
                </a:tc>
                <a:tc>
                  <a:txBody>
                    <a:bodyPr/>
                    <a:lstStyle/>
                    <a:p>
                      <a:pPr algn="r" fontAlgn="b"/>
                      <a:r>
                        <a:rPr lang="en-IN" sz="1800" u="none" strike="noStrike" dirty="0">
                          <a:effectLst/>
                        </a:rPr>
                        <a:t>500</a:t>
                      </a:r>
                      <a:endParaRPr lang="en-IN" sz="1800" b="0" i="0" u="none" strike="noStrike" dirty="0">
                        <a:effectLst/>
                        <a:latin typeface="Arial"/>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l" fontAlgn="b"/>
                      <a:r>
                        <a:rPr lang="en-IN" sz="1800" u="none" strike="noStrike" dirty="0">
                          <a:effectLst/>
                        </a:rPr>
                        <a:t> </a:t>
                      </a:r>
                      <a:endParaRPr lang="en-IN" sz="1800" b="0" i="0" u="none" strike="noStrike" dirty="0">
                        <a:effectLst/>
                        <a:latin typeface="Arial"/>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l" fontAlgn="b"/>
                      <a:endParaRPr lang="en-IN" sz="1800" b="0" i="0" u="none" strike="noStrike" dirty="0">
                        <a:effectLst/>
                        <a:latin typeface="Arial"/>
                      </a:endParaRPr>
                    </a:p>
                  </a:txBody>
                  <a:tcPr marL="9525" marR="9525" marT="9523" marB="0" anchor="b">
                    <a:lnL w="12700" cmpd="sng">
                      <a:noFill/>
                    </a:lnL>
                    <a:lnR w="12700" cap="flat" cmpd="sng" algn="ctr">
                      <a:solidFill>
                        <a:schemeClr val="bg1"/>
                      </a:solidFill>
                      <a:prstDash val="solid"/>
                      <a:round/>
                      <a:headEnd type="none" w="med" len="med"/>
                      <a:tailEnd type="none" w="med" len="med"/>
                    </a:lnR>
                    <a:lnT w="12700" cmpd="sng">
                      <a:noFill/>
                    </a:lnT>
                    <a:lnB w="12700" cmpd="sng">
                      <a:noFill/>
                    </a:lnB>
                    <a:solidFill>
                      <a:srgbClr val="E3EDE4"/>
                    </a:solidFill>
                  </a:tcPr>
                </a:tc>
                <a:extLst>
                  <a:ext uri="{0D108BD9-81ED-4DB2-BD59-A6C34878D82A}">
                    <a16:rowId xmlns:a16="http://schemas.microsoft.com/office/drawing/2014/main" val="10008"/>
                  </a:ext>
                </a:extLst>
              </a:tr>
              <a:tr h="283819">
                <a:tc>
                  <a:txBody>
                    <a:bodyPr/>
                    <a:lstStyle/>
                    <a:p>
                      <a:pPr lvl="1" algn="l" fontAlgn="b"/>
                      <a:r>
                        <a:rPr lang="en-IN" sz="1800" u="none" strike="noStrike" dirty="0">
                          <a:effectLst/>
                        </a:rPr>
                        <a:t>    Supplies</a:t>
                      </a:r>
                      <a:r>
                        <a:rPr lang="en-IN" sz="1800" u="none" strike="noStrike" baseline="0" dirty="0">
                          <a:effectLst/>
                        </a:rPr>
                        <a:t> </a:t>
                      </a:r>
                      <a:r>
                        <a:rPr lang="en-IN" sz="1800" u="none" strike="noStrike" dirty="0">
                          <a:effectLst/>
                        </a:rPr>
                        <a:t>Expense </a:t>
                      </a:r>
                      <a:endParaRPr lang="en-IN" sz="1800" b="0" i="0" u="none" strike="noStrike" dirty="0">
                        <a:effectLst/>
                        <a:latin typeface="Arial"/>
                      </a:endParaRPr>
                    </a:p>
                  </a:txBody>
                  <a:tcPr marL="9525" marR="9525" marT="9523" marB="0" anchor="b">
                    <a:lnL w="12700" cap="flat" cmpd="sng" algn="ctr">
                      <a:solidFill>
                        <a:schemeClr val="bg1"/>
                      </a:solidFill>
                      <a:prstDash val="solid"/>
                      <a:round/>
                      <a:headEnd type="none" w="med" len="med"/>
                      <a:tailEnd type="none" w="med" len="med"/>
                    </a:lnL>
                    <a:lnR w="12700" cmpd="sng">
                      <a:noFill/>
                    </a:lnR>
                    <a:lnT w="12700" cmpd="sng">
                      <a:noFill/>
                    </a:lnT>
                    <a:lnB w="12700" cmpd="sng">
                      <a:noFill/>
                    </a:lnB>
                    <a:solidFill>
                      <a:srgbClr val="E3EDE4"/>
                    </a:solidFill>
                  </a:tcPr>
                </a:tc>
                <a:tc>
                  <a:txBody>
                    <a:bodyPr/>
                    <a:lstStyle/>
                    <a:p>
                      <a:pPr algn="r" fontAlgn="b"/>
                      <a:r>
                        <a:rPr lang="en-IN" sz="1800" u="none" strike="noStrike" dirty="0">
                          <a:effectLst/>
                        </a:rPr>
                        <a:t>2,000</a:t>
                      </a:r>
                      <a:endParaRPr lang="en-IN" sz="1800" b="0" i="0" u="none" strike="noStrike" dirty="0">
                        <a:effectLst/>
                        <a:latin typeface="Arial"/>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l" fontAlgn="b"/>
                      <a:r>
                        <a:rPr lang="en-IN" sz="1800" u="none" strike="noStrike" dirty="0">
                          <a:effectLst/>
                        </a:rPr>
                        <a:t> </a:t>
                      </a:r>
                      <a:endParaRPr lang="en-IN" sz="1800" b="0" i="0" u="none" strike="noStrike" dirty="0">
                        <a:effectLst/>
                        <a:latin typeface="Arial"/>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l" fontAlgn="b"/>
                      <a:endParaRPr lang="en-IN" sz="1800" b="0" i="0" u="none" strike="noStrike" dirty="0">
                        <a:effectLst/>
                        <a:latin typeface="Arial"/>
                      </a:endParaRPr>
                    </a:p>
                  </a:txBody>
                  <a:tcPr marL="9525" marR="9525" marT="9523" marB="0" anchor="b">
                    <a:lnL w="12700" cmpd="sng">
                      <a:noFill/>
                    </a:lnL>
                    <a:lnR w="12700" cap="flat" cmpd="sng" algn="ctr">
                      <a:solidFill>
                        <a:schemeClr val="bg1"/>
                      </a:solidFill>
                      <a:prstDash val="solid"/>
                      <a:round/>
                      <a:headEnd type="none" w="med" len="med"/>
                      <a:tailEnd type="none" w="med" len="med"/>
                    </a:lnR>
                    <a:lnT w="12700" cmpd="sng">
                      <a:noFill/>
                    </a:lnT>
                    <a:lnB w="12700" cmpd="sng">
                      <a:noFill/>
                    </a:lnB>
                    <a:solidFill>
                      <a:srgbClr val="E3EDE4"/>
                    </a:solidFill>
                  </a:tcPr>
                </a:tc>
                <a:extLst>
                  <a:ext uri="{0D108BD9-81ED-4DB2-BD59-A6C34878D82A}">
                    <a16:rowId xmlns:a16="http://schemas.microsoft.com/office/drawing/2014/main" val="10009"/>
                  </a:ext>
                </a:extLst>
              </a:tr>
              <a:tr h="283819">
                <a:tc>
                  <a:txBody>
                    <a:bodyPr/>
                    <a:lstStyle/>
                    <a:p>
                      <a:pPr lvl="1" algn="l" fontAlgn="b"/>
                      <a:r>
                        <a:rPr lang="en-IN" sz="1800" b="1" u="none" strike="noStrike" dirty="0">
                          <a:effectLst/>
                        </a:rPr>
                        <a:t>        Total Expenses</a:t>
                      </a:r>
                      <a:endParaRPr lang="en-IN" sz="1800" b="1" i="0" u="none" strike="noStrike" dirty="0">
                        <a:effectLst/>
                        <a:latin typeface="Arial"/>
                      </a:endParaRPr>
                    </a:p>
                  </a:txBody>
                  <a:tcPr marL="9525" marR="9525" marT="9523" marB="0" anchor="b">
                    <a:lnL w="12700" cap="flat" cmpd="sng" algn="ctr">
                      <a:solidFill>
                        <a:schemeClr val="bg1"/>
                      </a:solidFill>
                      <a:prstDash val="solid"/>
                      <a:round/>
                      <a:headEnd type="none" w="med" len="med"/>
                      <a:tailEnd type="none" w="med" len="med"/>
                    </a:lnL>
                    <a:lnR w="12700" cmpd="sng">
                      <a:noFill/>
                    </a:lnR>
                    <a:lnT w="12700" cmpd="sng">
                      <a:noFill/>
                    </a:lnT>
                    <a:lnB w="12700" cmpd="sng">
                      <a:noFill/>
                    </a:lnB>
                    <a:solidFill>
                      <a:srgbClr val="E3EDE4"/>
                    </a:solidFill>
                  </a:tcPr>
                </a:tc>
                <a:tc>
                  <a:txBody>
                    <a:bodyPr/>
                    <a:lstStyle/>
                    <a:p>
                      <a:pPr algn="l" fontAlgn="b"/>
                      <a:r>
                        <a:rPr lang="en-IN" sz="1800" u="none" strike="noStrike" dirty="0">
                          <a:effectLst/>
                        </a:rPr>
                        <a:t> </a:t>
                      </a:r>
                      <a:endParaRPr lang="en-IN" sz="1800" b="0" i="0" u="none" strike="noStrike" dirty="0">
                        <a:effectLst/>
                        <a:latin typeface="Arial"/>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r>
                        <a:rPr lang="en-IN" sz="1800" u="none" strike="noStrike" dirty="0">
                          <a:effectLst/>
                        </a:rPr>
                        <a:t>10,900</a:t>
                      </a:r>
                      <a:endParaRPr lang="en-IN" sz="1800" b="0" i="0" u="none" strike="noStrike" dirty="0">
                        <a:effectLst/>
                        <a:latin typeface="Arial"/>
                      </a:endParaRPr>
                    </a:p>
                  </a:txBody>
                  <a:tcPr marL="9525" marR="9525" marT="9523" marB="0" anchor="b">
                    <a:lnL w="12700" cmpd="sng">
                      <a:noFill/>
                    </a:lnL>
                    <a:lnR w="12700" cmpd="sng">
                      <a:noFill/>
                    </a:lnR>
                    <a:lnT w="12700" cmpd="sng">
                      <a:noFill/>
                    </a:lnT>
                    <a:solidFill>
                      <a:srgbClr val="E3EDE4"/>
                    </a:solidFill>
                  </a:tcPr>
                </a:tc>
                <a:tc>
                  <a:txBody>
                    <a:bodyPr/>
                    <a:lstStyle/>
                    <a:p>
                      <a:pPr algn="r" fontAlgn="b"/>
                      <a:endParaRPr lang="en-IN" sz="1800" b="0" i="0" u="none" strike="noStrike" dirty="0">
                        <a:effectLst/>
                        <a:latin typeface="Arial"/>
                      </a:endParaRPr>
                    </a:p>
                  </a:txBody>
                  <a:tcPr marL="9525" marR="9525" marT="9523" marB="0" anchor="b">
                    <a:lnL w="12700" cmpd="sng">
                      <a:noFill/>
                    </a:lnL>
                    <a:lnR w="12700" cap="flat" cmpd="sng" algn="ctr">
                      <a:solidFill>
                        <a:schemeClr val="bg1"/>
                      </a:solidFill>
                      <a:prstDash val="solid"/>
                      <a:round/>
                      <a:headEnd type="none" w="med" len="med"/>
                      <a:tailEnd type="none" w="med" len="med"/>
                    </a:lnR>
                    <a:lnT w="12700" cmpd="sng">
                      <a:noFill/>
                    </a:lnT>
                    <a:lnB w="12700" cmpd="sng">
                      <a:noFill/>
                    </a:lnB>
                    <a:solidFill>
                      <a:srgbClr val="E3EDE4"/>
                    </a:solidFill>
                  </a:tcPr>
                </a:tc>
                <a:extLst>
                  <a:ext uri="{0D108BD9-81ED-4DB2-BD59-A6C34878D82A}">
                    <a16:rowId xmlns:a16="http://schemas.microsoft.com/office/drawing/2014/main" val="10010"/>
                  </a:ext>
                </a:extLst>
              </a:tr>
              <a:tr h="283819">
                <a:tc>
                  <a:txBody>
                    <a:bodyPr/>
                    <a:lstStyle/>
                    <a:p>
                      <a:pPr lvl="1" algn="l" fontAlgn="b"/>
                      <a:r>
                        <a:rPr lang="en-IN" sz="1800" b="1" u="none" strike="noStrike" dirty="0">
                          <a:effectLst/>
                        </a:rPr>
                        <a:t>Net Income</a:t>
                      </a:r>
                      <a:endParaRPr lang="en-IN" sz="1800" b="1" i="0" u="none" strike="noStrike" dirty="0">
                        <a:effectLst/>
                        <a:latin typeface="Arial"/>
                      </a:endParaRPr>
                    </a:p>
                  </a:txBody>
                  <a:tcPr marL="9525" marR="9525" marT="9523" marB="0" anchor="b">
                    <a:lnL w="12700" cap="flat" cmpd="sng" algn="ctr">
                      <a:solidFill>
                        <a:schemeClr val="bg1"/>
                      </a:solid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solidFill>
                      <a:srgbClr val="E3EDE4"/>
                    </a:solidFill>
                  </a:tcPr>
                </a:tc>
                <a:tc>
                  <a:txBody>
                    <a:bodyPr/>
                    <a:lstStyle/>
                    <a:p>
                      <a:pPr algn="l" fontAlgn="b"/>
                      <a:r>
                        <a:rPr lang="en-IN" sz="1800" u="none" strike="noStrike" dirty="0">
                          <a:effectLst/>
                        </a:rPr>
                        <a:t> </a:t>
                      </a:r>
                      <a:endParaRPr lang="en-IN" sz="1800" b="0" i="0" u="none" strike="noStrike" dirty="0">
                        <a:effectLst/>
                        <a:latin typeface="Arial"/>
                      </a:endParaRPr>
                    </a:p>
                  </a:txBody>
                  <a:tcPr marL="9525" marR="9525" marT="9523" marB="0" anchor="b">
                    <a:lnL w="12700" cmpd="sng">
                      <a:noFill/>
                    </a:lnL>
                    <a:lnR w="12700" cmpd="sng">
                      <a:noFill/>
                    </a:lnR>
                    <a:lnT w="12700" cmpd="sng">
                      <a:noFill/>
                    </a:lnT>
                    <a:lnB w="12700" cap="flat" cmpd="sng" algn="ctr">
                      <a:noFill/>
                      <a:prstDash val="solid"/>
                      <a:round/>
                      <a:headEnd type="none" w="med" len="med"/>
                      <a:tailEnd type="none" w="med" len="med"/>
                    </a:lnB>
                    <a:solidFill>
                      <a:srgbClr val="E3EDE4"/>
                    </a:solidFill>
                  </a:tcPr>
                </a:tc>
                <a:tc>
                  <a:txBody>
                    <a:bodyPr/>
                    <a:lstStyle/>
                    <a:p>
                      <a:pPr algn="r" fontAlgn="b"/>
                      <a:r>
                        <a:rPr lang="en-IN" sz="1800" b="1" u="none" strike="noStrike" dirty="0">
                          <a:effectLst/>
                        </a:rPr>
                        <a:t>$24,200</a:t>
                      </a:r>
                      <a:endParaRPr lang="en-IN" sz="1800" b="1" i="0" u="none" strike="noStrike" dirty="0">
                        <a:effectLst/>
                        <a:latin typeface="Arial"/>
                      </a:endParaRPr>
                    </a:p>
                  </a:txBody>
                  <a:tcPr marL="9525" marR="9525" marT="9523" marB="0" anchor="b">
                    <a:lnL w="12700" cmpd="sng">
                      <a:noFill/>
                    </a:lnL>
                    <a:lnR w="12700" cmpd="sng">
                      <a:noFill/>
                    </a:lnR>
                    <a:solidFill>
                      <a:srgbClr val="E3EDE4"/>
                    </a:solidFill>
                  </a:tcPr>
                </a:tc>
                <a:tc>
                  <a:txBody>
                    <a:bodyPr/>
                    <a:lstStyle/>
                    <a:p>
                      <a:pPr algn="r" fontAlgn="b"/>
                      <a:endParaRPr lang="en-IN" sz="1800" b="0" i="0" u="none" strike="noStrike" dirty="0">
                        <a:effectLst/>
                        <a:latin typeface="Arial"/>
                      </a:endParaRPr>
                    </a:p>
                  </a:txBody>
                  <a:tcPr marL="9525" marR="9525" marT="9523" marB="0" anchor="b">
                    <a:lnL w="12700" cmpd="sng">
                      <a:noFill/>
                    </a:lnL>
                    <a:lnR w="12700" cap="flat" cmpd="sng" algn="ctr">
                      <a:solidFill>
                        <a:schemeClr val="bg1"/>
                      </a:solidFill>
                      <a:prstDash val="solid"/>
                      <a:round/>
                      <a:headEnd type="none" w="med" len="med"/>
                      <a:tailEnd type="none" w="med" len="med"/>
                    </a:lnR>
                    <a:lnT w="12700" cmpd="sng">
                      <a:noFill/>
                    </a:lnT>
                    <a:lnB w="12700" cap="flat" cmpd="sng" algn="ctr">
                      <a:noFill/>
                      <a:prstDash val="solid"/>
                      <a:round/>
                      <a:headEnd type="none" w="med" len="med"/>
                      <a:tailEnd type="none" w="med" len="med"/>
                    </a:lnB>
                    <a:solidFill>
                      <a:srgbClr val="E3EDE4"/>
                    </a:solidFill>
                  </a:tcPr>
                </a:tc>
                <a:extLst>
                  <a:ext uri="{0D108BD9-81ED-4DB2-BD59-A6C34878D82A}">
                    <a16:rowId xmlns:a16="http://schemas.microsoft.com/office/drawing/2014/main" val="10011"/>
                  </a:ext>
                </a:extLst>
              </a:tr>
              <a:tr h="283819">
                <a:tc>
                  <a:txBody>
                    <a:bodyPr/>
                    <a:lstStyle/>
                    <a:p>
                      <a:pPr lvl="1" algn="l" fontAlgn="b"/>
                      <a:endParaRPr lang="en-IN" sz="1800" b="0" i="0" u="none" strike="noStrike" dirty="0">
                        <a:effectLst/>
                        <a:latin typeface="Arial"/>
                      </a:endParaRPr>
                    </a:p>
                  </a:txBody>
                  <a:tcPr marL="9525" marR="9525" marT="9523" marB="0" anchor="b">
                    <a:lnL w="12700" cap="flat" cmpd="sng" algn="ctr">
                      <a:solidFill>
                        <a:schemeClr val="bg1"/>
                      </a:solidFill>
                      <a:prstDash val="solid"/>
                      <a:round/>
                      <a:headEnd type="none" w="med" len="med"/>
                      <a:tailEnd type="none" w="med" len="med"/>
                    </a:lnL>
                    <a:lnR w="12700" cmpd="sng">
                      <a:noFill/>
                    </a:lnR>
                    <a:lnT w="12700" cmpd="sng">
                      <a:noFill/>
                    </a:lnT>
                    <a:lnB w="12700" cap="flat" cmpd="sng" algn="ctr">
                      <a:solidFill>
                        <a:schemeClr val="bg1"/>
                      </a:solidFill>
                      <a:prstDash val="solid"/>
                      <a:round/>
                      <a:headEnd type="none" w="med" len="med"/>
                      <a:tailEnd type="none" w="med" len="med"/>
                    </a:lnB>
                    <a:solidFill>
                      <a:srgbClr val="E3EDE4"/>
                    </a:solidFill>
                  </a:tcPr>
                </a:tc>
                <a:tc>
                  <a:txBody>
                    <a:bodyPr/>
                    <a:lstStyle/>
                    <a:p>
                      <a:pPr algn="l" fontAlgn="b"/>
                      <a:endParaRPr lang="en-IN" sz="1800" b="0" i="0" u="none" strike="noStrike" dirty="0">
                        <a:effectLst/>
                        <a:latin typeface="Arial"/>
                      </a:endParaRPr>
                    </a:p>
                  </a:txBody>
                  <a:tcPr marL="9525" marR="9525" marT="9523" marB="0" anchor="b">
                    <a:lnL w="12700" cmpd="sng">
                      <a:noFill/>
                    </a:lnL>
                    <a:lnR w="12700" cmpd="sng">
                      <a:noFill/>
                    </a:lnR>
                    <a:lnT w="12700" cmpd="sng">
                      <a:noFill/>
                    </a:lnT>
                    <a:lnB w="12700" cap="flat" cmpd="sng" algn="ctr">
                      <a:solidFill>
                        <a:schemeClr val="bg1"/>
                      </a:solidFill>
                      <a:prstDash val="solid"/>
                      <a:round/>
                      <a:headEnd type="none" w="med" len="med"/>
                      <a:tailEnd type="none" w="med" len="med"/>
                    </a:lnB>
                    <a:solidFill>
                      <a:srgbClr val="E3EDE4"/>
                    </a:solidFill>
                  </a:tcPr>
                </a:tc>
                <a:tc>
                  <a:txBody>
                    <a:bodyPr/>
                    <a:lstStyle/>
                    <a:p>
                      <a:pPr algn="r" fontAlgn="b"/>
                      <a:endParaRPr lang="en-IN" sz="1800" b="0" i="0" u="none" strike="noStrike" dirty="0">
                        <a:effectLst/>
                        <a:latin typeface="Arial"/>
                      </a:endParaRPr>
                    </a:p>
                  </a:txBody>
                  <a:tcPr marL="9525" marR="9525" marT="9523" marB="0" anchor="b">
                    <a:lnL w="12700" cmpd="sng">
                      <a:noFill/>
                    </a:lnL>
                    <a:lnR w="12700" cmpd="sng">
                      <a:noFill/>
                    </a:lnR>
                    <a:lnB w="12700" cap="flat" cmpd="sng" algn="ctr">
                      <a:solidFill>
                        <a:schemeClr val="bg1"/>
                      </a:solidFill>
                      <a:prstDash val="solid"/>
                      <a:round/>
                      <a:headEnd type="none" w="med" len="med"/>
                      <a:tailEnd type="none" w="med" len="med"/>
                    </a:lnB>
                    <a:solidFill>
                      <a:srgbClr val="E3EDE4"/>
                    </a:solidFill>
                  </a:tcPr>
                </a:tc>
                <a:tc>
                  <a:txBody>
                    <a:bodyPr/>
                    <a:lstStyle/>
                    <a:p>
                      <a:pPr algn="r" fontAlgn="b"/>
                      <a:endParaRPr lang="en-IN" sz="1800" b="0" i="0" u="none" strike="noStrike" dirty="0">
                        <a:effectLst/>
                        <a:latin typeface="Arial"/>
                      </a:endParaRPr>
                    </a:p>
                  </a:txBody>
                  <a:tcPr marL="9525" marR="9525" marT="9523" marB="0" anchor="b">
                    <a:lnL w="12700" cmpd="sng">
                      <a:noFill/>
                    </a:lnL>
                    <a:lnR w="12700" cap="flat" cmpd="sng" algn="ctr">
                      <a:solidFill>
                        <a:schemeClr val="bg1"/>
                      </a:solidFill>
                      <a:prstDash val="solid"/>
                      <a:round/>
                      <a:headEnd type="none" w="med" len="med"/>
                      <a:tailEnd type="none" w="med" len="med"/>
                    </a:lnR>
                    <a:lnT w="12700" cmpd="sng">
                      <a:noFill/>
                    </a:lnT>
                    <a:lnB w="12700" cap="flat" cmpd="sng" algn="ctr">
                      <a:solidFill>
                        <a:schemeClr val="bg1"/>
                      </a:solidFill>
                      <a:prstDash val="solid"/>
                      <a:round/>
                      <a:headEnd type="none" w="med" len="med"/>
                      <a:tailEnd type="none" w="med" len="med"/>
                    </a:lnB>
                    <a:solidFill>
                      <a:srgbClr val="E3EDE4"/>
                    </a:solidFill>
                  </a:tcPr>
                </a:tc>
                <a:extLst>
                  <a:ext uri="{0D108BD9-81ED-4DB2-BD59-A6C34878D82A}">
                    <a16:rowId xmlns:a16="http://schemas.microsoft.com/office/drawing/2014/main" val="10012"/>
                  </a:ext>
                </a:extLst>
              </a:tr>
            </a:tbl>
          </a:graphicData>
        </a:graphic>
      </p:graphicFrame>
      <p:grpSp>
        <p:nvGrpSpPr>
          <p:cNvPr id="21576" name="Group 12"/>
          <p:cNvGrpSpPr>
            <a:grpSpLocks/>
          </p:cNvGrpSpPr>
          <p:nvPr/>
        </p:nvGrpSpPr>
        <p:grpSpPr bwMode="auto">
          <a:xfrm>
            <a:off x="8153400" y="5864225"/>
            <a:ext cx="1041400" cy="349250"/>
            <a:chOff x="4150200" y="5486400"/>
            <a:chExt cx="1260000" cy="421635"/>
          </a:xfrm>
        </p:grpSpPr>
        <p:cxnSp>
          <p:nvCxnSpPr>
            <p:cNvPr id="9" name="Straight Connector 8"/>
            <p:cNvCxnSpPr/>
            <p:nvPr/>
          </p:nvCxnSpPr>
          <p:spPr bwMode="auto">
            <a:xfrm>
              <a:off x="4150200" y="5867789"/>
              <a:ext cx="1260000" cy="0"/>
            </a:xfrm>
            <a:prstGeom prst="line">
              <a:avLst/>
            </a:prstGeom>
            <a:ln w="127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bwMode="auto">
            <a:xfrm>
              <a:off x="4150200" y="5908035"/>
              <a:ext cx="1260000" cy="0"/>
            </a:xfrm>
            <a:prstGeom prst="line">
              <a:avLst/>
            </a:prstGeom>
            <a:ln w="127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bwMode="auto">
            <a:xfrm>
              <a:off x="4150200" y="5486400"/>
              <a:ext cx="1260000" cy="0"/>
            </a:xfrm>
            <a:prstGeom prst="line">
              <a:avLst/>
            </a:prstGeom>
            <a:ln w="12700" cmpd="sng">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2" name="Title 1"/>
          <p:cNvSpPr txBox="1">
            <a:spLocks/>
          </p:cNvSpPr>
          <p:nvPr/>
        </p:nvSpPr>
        <p:spPr bwMode="auto">
          <a:xfrm>
            <a:off x="1981200" y="1"/>
            <a:ext cx="8229600" cy="63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2800" b="1" kern="1200" baseline="0">
                <a:solidFill>
                  <a:schemeClr val="tx1"/>
                </a:solidFill>
                <a:latin typeface="+mj-lt"/>
                <a:ea typeface="+mj-ea"/>
                <a:cs typeface="+mj-cs"/>
              </a:defRPr>
            </a:lvl1pPr>
            <a:lvl2pPr algn="ctr" rtl="0" eaLnBrk="0" fontAlgn="base" hangingPunct="0">
              <a:spcBef>
                <a:spcPct val="0"/>
              </a:spcBef>
              <a:spcAft>
                <a:spcPct val="0"/>
              </a:spcAft>
              <a:defRPr sz="4000">
                <a:solidFill>
                  <a:schemeClr val="tx1"/>
                </a:solidFill>
                <a:latin typeface="Arial" charset="0"/>
              </a:defRPr>
            </a:lvl2pPr>
            <a:lvl3pPr algn="ctr" rtl="0" eaLnBrk="0" fontAlgn="base" hangingPunct="0">
              <a:spcBef>
                <a:spcPct val="0"/>
              </a:spcBef>
              <a:spcAft>
                <a:spcPct val="0"/>
              </a:spcAft>
              <a:defRPr sz="4000">
                <a:solidFill>
                  <a:schemeClr val="tx1"/>
                </a:solidFill>
                <a:latin typeface="Arial" charset="0"/>
              </a:defRPr>
            </a:lvl3pPr>
            <a:lvl4pPr algn="ctr" rtl="0" eaLnBrk="0" fontAlgn="base" hangingPunct="0">
              <a:spcBef>
                <a:spcPct val="0"/>
              </a:spcBef>
              <a:spcAft>
                <a:spcPct val="0"/>
              </a:spcAft>
              <a:defRPr sz="4000">
                <a:solidFill>
                  <a:schemeClr val="tx1"/>
                </a:solidFill>
                <a:latin typeface="Arial" charset="0"/>
              </a:defRPr>
            </a:lvl4pPr>
            <a:lvl5pPr algn="ctr" rtl="0" eaLnBrk="0" fontAlgn="base" hangingPunct="0">
              <a:spcBef>
                <a:spcPct val="0"/>
              </a:spcBef>
              <a:spcAft>
                <a:spcPct val="0"/>
              </a:spcAft>
              <a:defRPr sz="4000">
                <a:solidFill>
                  <a:schemeClr val="tx1"/>
                </a:solidFill>
                <a:latin typeface="Arial" charset="0"/>
              </a:defRPr>
            </a:lvl5pPr>
            <a:lvl6pPr marL="457200" algn="ctr" rtl="0" fontAlgn="base">
              <a:spcBef>
                <a:spcPct val="0"/>
              </a:spcBef>
              <a:spcAft>
                <a:spcPct val="0"/>
              </a:spcAft>
              <a:defRPr sz="4000">
                <a:solidFill>
                  <a:schemeClr val="tx1"/>
                </a:solidFill>
                <a:latin typeface="Arial" charset="0"/>
              </a:defRPr>
            </a:lvl6pPr>
            <a:lvl7pPr marL="914400" algn="ctr" rtl="0" fontAlgn="base">
              <a:spcBef>
                <a:spcPct val="0"/>
              </a:spcBef>
              <a:spcAft>
                <a:spcPct val="0"/>
              </a:spcAft>
              <a:defRPr sz="4000">
                <a:solidFill>
                  <a:schemeClr val="tx1"/>
                </a:solidFill>
                <a:latin typeface="Arial" charset="0"/>
              </a:defRPr>
            </a:lvl7pPr>
            <a:lvl8pPr marL="1371600" algn="ctr" rtl="0" fontAlgn="base">
              <a:spcBef>
                <a:spcPct val="0"/>
              </a:spcBef>
              <a:spcAft>
                <a:spcPct val="0"/>
              </a:spcAft>
              <a:defRPr sz="4000">
                <a:solidFill>
                  <a:schemeClr val="tx1"/>
                </a:solidFill>
                <a:latin typeface="Arial" charset="0"/>
              </a:defRPr>
            </a:lvl8pPr>
            <a:lvl9pPr marL="1828800" algn="ctr" rtl="0" fontAlgn="base">
              <a:spcBef>
                <a:spcPct val="0"/>
              </a:spcBef>
              <a:spcAft>
                <a:spcPct val="0"/>
              </a:spcAft>
              <a:defRPr sz="4000">
                <a:solidFill>
                  <a:schemeClr val="tx1"/>
                </a:solidFill>
                <a:latin typeface="Arial" charset="0"/>
              </a:defRPr>
            </a:lvl9pPr>
          </a:lstStyle>
          <a:p>
            <a:pPr eaLnBrk="1" hangingPunct="1"/>
            <a:r>
              <a:rPr lang="en-US" dirty="0"/>
              <a:t>Demonstration of P4-32A-Req. 5</a:t>
            </a:r>
          </a:p>
        </p:txBody>
      </p:sp>
      <p:pic>
        <p:nvPicPr>
          <p:cNvPr id="2" name="Graphic 21">
            <a:extLst>
              <a:ext uri="{FF2B5EF4-FFF2-40B4-BE49-F238E27FC236}">
                <a16:creationId xmlns:a16="http://schemas.microsoft.com/office/drawing/2014/main" id="{6A6FBE98-8B04-1922-8168-B82ED830DDA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810568" y="125909"/>
            <a:ext cx="1254337" cy="585689"/>
          </a:xfrm>
          <a:prstGeom prst="rect">
            <a:avLst/>
          </a:prstGeom>
        </p:spPr>
      </p:pic>
    </p:spTree>
    <p:extLst>
      <p:ext uri="{BB962C8B-B14F-4D97-AF65-F5344CB8AC3E}">
        <p14:creationId xmlns:p14="http://schemas.microsoft.com/office/powerpoint/2010/main" val="101411602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3123270" y="2286000"/>
          <a:ext cx="5945460" cy="2727116"/>
        </p:xfrm>
        <a:graphic>
          <a:graphicData uri="http://schemas.openxmlformats.org/drawingml/2006/table">
            <a:tbl>
              <a:tblPr>
                <a:tableStyleId>{5C22544A-7EE6-4342-B048-85BDC9FD1C3A}</a:tableStyleId>
              </a:tblPr>
              <a:tblGrid>
                <a:gridCol w="4649316">
                  <a:extLst>
                    <a:ext uri="{9D8B030D-6E8A-4147-A177-3AD203B41FA5}">
                      <a16:colId xmlns:a16="http://schemas.microsoft.com/office/drawing/2014/main" val="20000"/>
                    </a:ext>
                  </a:extLst>
                </a:gridCol>
                <a:gridCol w="1080120">
                  <a:extLst>
                    <a:ext uri="{9D8B030D-6E8A-4147-A177-3AD203B41FA5}">
                      <a16:colId xmlns:a16="http://schemas.microsoft.com/office/drawing/2014/main" val="20001"/>
                    </a:ext>
                  </a:extLst>
                </a:gridCol>
                <a:gridCol w="216024">
                  <a:extLst>
                    <a:ext uri="{9D8B030D-6E8A-4147-A177-3AD203B41FA5}">
                      <a16:colId xmlns:a16="http://schemas.microsoft.com/office/drawing/2014/main" val="20002"/>
                    </a:ext>
                  </a:extLst>
                </a:gridCol>
              </a:tblGrid>
              <a:tr h="314393">
                <a:tc gridSpan="3">
                  <a:txBody>
                    <a:bodyPr/>
                    <a:lstStyle/>
                    <a:p>
                      <a:pPr algn="ctr" fontAlgn="b"/>
                      <a:r>
                        <a:rPr lang="en-IN" sz="2000" b="1" u="none" strike="noStrike" dirty="0">
                          <a:effectLst/>
                        </a:rPr>
                        <a:t>ELLIOT WILSON</a:t>
                      </a:r>
                      <a:endParaRPr lang="en-IN" sz="2000" b="1" i="0" u="none" strike="noStrike" dirty="0">
                        <a:effectLst/>
                        <a:latin typeface="Arial"/>
                      </a:endParaRPr>
                    </a:p>
                  </a:txBody>
                  <a:tcPr marL="9525" marR="9525" marT="9527"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solidFill>
                      <a:schemeClr val="accent1"/>
                    </a:solidFill>
                  </a:tcPr>
                </a:tc>
                <a:tc hMerge="1">
                  <a:txBody>
                    <a:bodyPr/>
                    <a:lstStyle/>
                    <a:p>
                      <a:endParaRPr lang="en-IN"/>
                    </a:p>
                  </a:txBody>
                  <a:tcPr/>
                </a:tc>
                <a:tc hMerge="1">
                  <a:txBody>
                    <a:bodyPr/>
                    <a:lstStyle/>
                    <a:p>
                      <a:pPr algn="ctr" fontAlgn="b"/>
                      <a:endParaRPr lang="en-IN" sz="2000" b="1" i="0" u="none" strike="noStrike" dirty="0">
                        <a:effectLst/>
                        <a:latin typeface="Arial"/>
                      </a:endParaRPr>
                    </a:p>
                  </a:txBody>
                  <a:tcPr marL="9525" marR="9525" marT="9525" marB="0" anchor="b">
                    <a:lnL w="12700" cmpd="sng">
                      <a:noFill/>
                    </a:lnL>
                    <a:lnB w="12700" cmpd="sng">
                      <a:noFill/>
                    </a:lnB>
                  </a:tcPr>
                </a:tc>
                <a:extLst>
                  <a:ext uri="{0D108BD9-81ED-4DB2-BD59-A6C34878D82A}">
                    <a16:rowId xmlns:a16="http://schemas.microsoft.com/office/drawing/2014/main" val="10000"/>
                  </a:ext>
                </a:extLst>
              </a:tr>
              <a:tr h="314393">
                <a:tc gridSpan="3">
                  <a:txBody>
                    <a:bodyPr/>
                    <a:lstStyle/>
                    <a:p>
                      <a:pPr algn="ctr" fontAlgn="b"/>
                      <a:r>
                        <a:rPr lang="en-IN" sz="2000" b="1" u="none" strike="noStrike" dirty="0">
                          <a:effectLst/>
                        </a:rPr>
                        <a:t>Statement of Retained Earnings</a:t>
                      </a:r>
                      <a:endParaRPr lang="en-IN" sz="2000" b="1" i="0" u="none" strike="noStrike" dirty="0">
                        <a:effectLst/>
                        <a:latin typeface="Arial"/>
                      </a:endParaRPr>
                    </a:p>
                  </a:txBody>
                  <a:tcPr marL="9525" marR="9525" marT="9527"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mpd="sng">
                      <a:noFill/>
                    </a:lnB>
                    <a:solidFill>
                      <a:schemeClr val="accent1"/>
                    </a:solidFill>
                  </a:tcPr>
                </a:tc>
                <a:tc hMerge="1">
                  <a:txBody>
                    <a:bodyPr/>
                    <a:lstStyle/>
                    <a:p>
                      <a:endParaRPr lang="en-IN"/>
                    </a:p>
                  </a:txBody>
                  <a:tcPr/>
                </a:tc>
                <a:tc hMerge="1">
                  <a:txBody>
                    <a:bodyPr/>
                    <a:lstStyle/>
                    <a:p>
                      <a:pPr algn="ctr" fontAlgn="b"/>
                      <a:endParaRPr lang="en-IN" sz="2000" b="1" i="0" u="none" strike="noStrike" dirty="0">
                        <a:effectLst/>
                        <a:latin typeface="Arial"/>
                      </a:endParaRPr>
                    </a:p>
                  </a:txBody>
                  <a:tcPr marL="9525" marR="9525" marT="9525" marB="0" anchor="b">
                    <a:lnL w="12700" cmpd="sng">
                      <a:noFill/>
                    </a:lnL>
                    <a:lnT w="12700" cmpd="sng">
                      <a:noFill/>
                    </a:lnT>
                    <a:lnB w="12700" cmpd="sng">
                      <a:noFill/>
                    </a:lnB>
                  </a:tcPr>
                </a:tc>
                <a:extLst>
                  <a:ext uri="{0D108BD9-81ED-4DB2-BD59-A6C34878D82A}">
                    <a16:rowId xmlns:a16="http://schemas.microsoft.com/office/drawing/2014/main" val="10001"/>
                  </a:ext>
                </a:extLst>
              </a:tr>
              <a:tr h="314393">
                <a:tc gridSpan="3">
                  <a:txBody>
                    <a:bodyPr/>
                    <a:lstStyle/>
                    <a:p>
                      <a:pPr algn="ctr" fontAlgn="b"/>
                      <a:r>
                        <a:rPr lang="en-IN" sz="2000" b="1" u="none" strike="noStrike" dirty="0">
                          <a:effectLst/>
                        </a:rPr>
                        <a:t>Year Ended December 31, 2018</a:t>
                      </a:r>
                      <a:endParaRPr lang="en-IN" sz="2000" b="1" i="0" u="none" strike="noStrike" dirty="0">
                        <a:effectLst/>
                        <a:latin typeface="Arial"/>
                      </a:endParaRPr>
                    </a:p>
                  </a:txBody>
                  <a:tcPr marL="9525" marR="9525" marT="9527"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mpd="sng">
                      <a:noFill/>
                    </a:lnT>
                    <a:lnB w="12700" cmpd="sng">
                      <a:noFill/>
                    </a:lnB>
                    <a:solidFill>
                      <a:schemeClr val="accent1"/>
                    </a:solidFill>
                  </a:tcPr>
                </a:tc>
                <a:tc hMerge="1">
                  <a:txBody>
                    <a:bodyPr/>
                    <a:lstStyle/>
                    <a:p>
                      <a:pPr algn="ctr" fontAlgn="b"/>
                      <a:endParaRPr lang="en-IN" sz="2000" b="1" i="0" u="none" strike="noStrike" dirty="0">
                        <a:effectLst/>
                        <a:latin typeface="Arial"/>
                      </a:endParaRPr>
                    </a:p>
                  </a:txBody>
                  <a:tcPr marL="9525" marR="9525" marT="9525" marB="0" anchor="b">
                    <a:lnL w="12700" cmpd="sng">
                      <a:noFill/>
                    </a:lnL>
                    <a:lnR w="12700" cmpd="sng">
                      <a:noFill/>
                    </a:lnR>
                    <a:lnT w="12700" cmpd="sng">
                      <a:noFill/>
                    </a:lnT>
                    <a:lnB w="12700" cmpd="sng">
                      <a:noFill/>
                    </a:lnB>
                  </a:tcPr>
                </a:tc>
                <a:tc hMerge="1">
                  <a:txBody>
                    <a:bodyPr/>
                    <a:lstStyle/>
                    <a:p>
                      <a:pPr algn="ctr" fontAlgn="b"/>
                      <a:endParaRPr lang="en-IN" sz="2000" b="1" i="0" u="none" strike="noStrike" dirty="0">
                        <a:effectLst/>
                        <a:latin typeface="Arial"/>
                      </a:endParaRPr>
                    </a:p>
                  </a:txBody>
                  <a:tcPr marL="9525" marR="9525" marT="9525" marB="0" anchor="b">
                    <a:lnL w="12700" cmpd="sng">
                      <a:noFill/>
                    </a:lnL>
                    <a:lnT w="12700" cmpd="sng">
                      <a:noFill/>
                    </a:lnT>
                    <a:lnB w="12700" cmpd="sng">
                      <a:noFill/>
                    </a:lnB>
                  </a:tcPr>
                </a:tc>
                <a:extLst>
                  <a:ext uri="{0D108BD9-81ED-4DB2-BD59-A6C34878D82A}">
                    <a16:rowId xmlns:a16="http://schemas.microsoft.com/office/drawing/2014/main" val="10002"/>
                  </a:ext>
                </a:extLst>
              </a:tr>
              <a:tr h="271829">
                <a:tc>
                  <a:txBody>
                    <a:bodyPr/>
                    <a:lstStyle/>
                    <a:p>
                      <a:pPr lvl="1" algn="l" fontAlgn="b"/>
                      <a:r>
                        <a:rPr lang="en-IN" sz="1800" u="none" strike="noStrike" dirty="0">
                          <a:effectLst/>
                          <a:latin typeface="+mj-lt"/>
                        </a:rPr>
                        <a:t>Retained Earnings, January 1, 2018</a:t>
                      </a:r>
                      <a:endParaRPr lang="en-IN" sz="1800" b="0" i="0" u="none" strike="noStrike" dirty="0">
                        <a:effectLst/>
                        <a:latin typeface="+mj-lt"/>
                      </a:endParaRPr>
                    </a:p>
                  </a:txBody>
                  <a:tcPr marL="9525" marR="9525" marT="9527" marB="0" anchor="b">
                    <a:lnL w="12700" cap="flat" cmpd="sng" algn="ctr">
                      <a:solidFill>
                        <a:schemeClr val="bg1"/>
                      </a:solidFill>
                      <a:prstDash val="solid"/>
                      <a:round/>
                      <a:headEnd type="none" w="med" len="med"/>
                      <a:tailEnd type="none" w="med" len="med"/>
                    </a:lnL>
                    <a:lnR w="12700" cmpd="sng">
                      <a:noFill/>
                    </a:lnR>
                    <a:lnT w="12700" cmpd="sng">
                      <a:noFill/>
                    </a:lnT>
                    <a:lnB w="12700" cmpd="sng">
                      <a:noFill/>
                    </a:lnB>
                    <a:solidFill>
                      <a:srgbClr val="E3EDE4"/>
                    </a:solidFill>
                  </a:tcPr>
                </a:tc>
                <a:tc>
                  <a:txBody>
                    <a:bodyPr/>
                    <a:lstStyle/>
                    <a:p>
                      <a:pPr algn="ctr" fontAlgn="b"/>
                      <a:r>
                        <a:rPr lang="en-IN" sz="1800" u="none" strike="noStrike" dirty="0">
                          <a:effectLst/>
                          <a:latin typeface="+mj-lt"/>
                        </a:rPr>
                        <a:t>$10,000</a:t>
                      </a:r>
                      <a:endParaRPr lang="en-IN" sz="18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endParaRPr lang="en-IN" sz="1800" b="0" i="0" u="none" strike="noStrike" dirty="0">
                        <a:effectLst/>
                        <a:latin typeface="+mj-lt"/>
                      </a:endParaRPr>
                    </a:p>
                  </a:txBody>
                  <a:tcPr marL="9525" marR="9525" marT="9527" marB="0" anchor="b">
                    <a:lnL w="12700" cmpd="sng">
                      <a:noFill/>
                    </a:lnL>
                    <a:lnR w="12700" cap="flat" cmpd="sng" algn="ctr">
                      <a:solidFill>
                        <a:schemeClr val="bg1"/>
                      </a:solidFill>
                      <a:prstDash val="solid"/>
                      <a:round/>
                      <a:headEnd type="none" w="med" len="med"/>
                      <a:tailEnd type="none" w="med" len="med"/>
                    </a:lnR>
                    <a:lnT w="12700" cmpd="sng">
                      <a:noFill/>
                    </a:lnT>
                    <a:lnB w="12700" cmpd="sng">
                      <a:noFill/>
                    </a:lnB>
                    <a:solidFill>
                      <a:srgbClr val="E3EDE4"/>
                    </a:solidFill>
                  </a:tcPr>
                </a:tc>
                <a:extLst>
                  <a:ext uri="{0D108BD9-81ED-4DB2-BD59-A6C34878D82A}">
                    <a16:rowId xmlns:a16="http://schemas.microsoft.com/office/drawing/2014/main" val="10003"/>
                  </a:ext>
                </a:extLst>
              </a:tr>
              <a:tr h="283907">
                <a:tc>
                  <a:txBody>
                    <a:bodyPr/>
                    <a:lstStyle/>
                    <a:p>
                      <a:pPr lvl="1" algn="l" fontAlgn="b"/>
                      <a:r>
                        <a:rPr lang="en-IN" sz="1800" u="none" strike="noStrike" dirty="0">
                          <a:effectLst/>
                          <a:latin typeface="+mj-lt"/>
                        </a:rPr>
                        <a:t>Net income for the year</a:t>
                      </a:r>
                      <a:endParaRPr lang="en-IN" sz="1800" b="0" i="0" u="none" strike="noStrike" dirty="0">
                        <a:effectLst/>
                        <a:latin typeface="+mj-lt"/>
                      </a:endParaRPr>
                    </a:p>
                  </a:txBody>
                  <a:tcPr marL="9525" marR="9525" marT="9527" marB="0" anchor="b">
                    <a:lnL w="12700" cap="flat" cmpd="sng" algn="ctr">
                      <a:solidFill>
                        <a:schemeClr val="bg1"/>
                      </a:solidFill>
                      <a:prstDash val="solid"/>
                      <a:round/>
                      <a:headEnd type="none" w="med" len="med"/>
                      <a:tailEnd type="none" w="med" len="med"/>
                    </a:lnL>
                    <a:lnR w="12700" cmpd="sng">
                      <a:noFill/>
                    </a:lnR>
                    <a:lnT w="12700" cmpd="sng">
                      <a:noFill/>
                    </a:lnT>
                    <a:lnB w="12700" cmpd="sng">
                      <a:noFill/>
                    </a:lnB>
                    <a:solidFill>
                      <a:srgbClr val="E3EDE4"/>
                    </a:solidFill>
                  </a:tcPr>
                </a:tc>
                <a:tc>
                  <a:txBody>
                    <a:bodyPr/>
                    <a:lstStyle/>
                    <a:p>
                      <a:pPr algn="ctr" fontAlgn="b"/>
                      <a:r>
                        <a:rPr lang="en-IN" sz="1800" u="none" strike="noStrike" dirty="0">
                          <a:effectLst/>
                          <a:latin typeface="+mj-lt"/>
                        </a:rPr>
                        <a:t>   24,200</a:t>
                      </a:r>
                      <a:endParaRPr lang="en-IN" sz="18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endParaRPr lang="en-IN" sz="1800" b="0" i="0" u="none" strike="noStrike" dirty="0">
                        <a:effectLst/>
                        <a:latin typeface="+mj-lt"/>
                      </a:endParaRPr>
                    </a:p>
                  </a:txBody>
                  <a:tcPr marL="9525" marR="9525" marT="9527" marB="0" anchor="b">
                    <a:lnL w="12700" cmpd="sng">
                      <a:noFill/>
                    </a:lnL>
                    <a:lnR w="12700" cap="flat" cmpd="sng" algn="ctr">
                      <a:solidFill>
                        <a:schemeClr val="bg1"/>
                      </a:solidFill>
                      <a:prstDash val="solid"/>
                      <a:round/>
                      <a:headEnd type="none" w="med" len="med"/>
                      <a:tailEnd type="none" w="med" len="med"/>
                    </a:lnR>
                    <a:lnT w="12700" cmpd="sng">
                      <a:noFill/>
                    </a:lnT>
                    <a:lnB w="12700" cmpd="sng">
                      <a:noFill/>
                    </a:lnB>
                    <a:solidFill>
                      <a:srgbClr val="E3EDE4"/>
                    </a:solidFill>
                  </a:tcPr>
                </a:tc>
                <a:extLst>
                  <a:ext uri="{0D108BD9-81ED-4DB2-BD59-A6C34878D82A}">
                    <a16:rowId xmlns:a16="http://schemas.microsoft.com/office/drawing/2014/main" val="10004"/>
                  </a:ext>
                </a:extLst>
              </a:tr>
              <a:tr h="283907">
                <a:tc>
                  <a:txBody>
                    <a:bodyPr/>
                    <a:lstStyle/>
                    <a:p>
                      <a:pPr lvl="1" algn="l" fontAlgn="b"/>
                      <a:r>
                        <a:rPr lang="en-IN" sz="1800" u="none" strike="noStrike" dirty="0">
                          <a:effectLst/>
                          <a:latin typeface="+mj-lt"/>
                        </a:rPr>
                        <a:t> </a:t>
                      </a:r>
                      <a:endParaRPr lang="en-IN" sz="1800" b="0" i="0" u="none" strike="noStrike" dirty="0">
                        <a:effectLst/>
                        <a:latin typeface="+mj-lt"/>
                      </a:endParaRPr>
                    </a:p>
                  </a:txBody>
                  <a:tcPr marL="9525" marR="9525" marT="9527" marB="0" anchor="b">
                    <a:lnL w="12700" cap="flat" cmpd="sng" algn="ctr">
                      <a:solidFill>
                        <a:schemeClr val="bg1"/>
                      </a:solidFill>
                      <a:prstDash val="solid"/>
                      <a:round/>
                      <a:headEnd type="none" w="med" len="med"/>
                      <a:tailEnd type="none" w="med" len="med"/>
                    </a:lnL>
                    <a:lnR w="12700" cmpd="sng">
                      <a:noFill/>
                    </a:lnR>
                    <a:lnT w="12700" cmpd="sng">
                      <a:noFill/>
                    </a:lnT>
                    <a:lnB w="12700" cmpd="sng">
                      <a:noFill/>
                    </a:lnB>
                    <a:solidFill>
                      <a:srgbClr val="E3EDE4"/>
                    </a:solidFill>
                  </a:tcPr>
                </a:tc>
                <a:tc>
                  <a:txBody>
                    <a:bodyPr/>
                    <a:lstStyle/>
                    <a:p>
                      <a:pPr algn="ctr" fontAlgn="b"/>
                      <a:r>
                        <a:rPr lang="en-IN" sz="1800" u="none" strike="noStrike" dirty="0">
                          <a:effectLst/>
                          <a:latin typeface="+mj-lt"/>
                        </a:rPr>
                        <a:t>   34,200</a:t>
                      </a:r>
                      <a:endParaRPr lang="en-IN" sz="18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l" fontAlgn="b"/>
                      <a:endParaRPr lang="en-IN" sz="1800" b="0" i="0" u="none" strike="noStrike" dirty="0">
                        <a:effectLst/>
                        <a:latin typeface="+mj-lt"/>
                      </a:endParaRPr>
                    </a:p>
                  </a:txBody>
                  <a:tcPr marL="9525" marR="9525" marT="9527" marB="0" anchor="b">
                    <a:lnL w="12700" cmpd="sng">
                      <a:noFill/>
                    </a:lnL>
                    <a:lnR w="12700" cap="flat" cmpd="sng" algn="ctr">
                      <a:solidFill>
                        <a:schemeClr val="bg1"/>
                      </a:solidFill>
                      <a:prstDash val="solid"/>
                      <a:round/>
                      <a:headEnd type="none" w="med" len="med"/>
                      <a:tailEnd type="none" w="med" len="med"/>
                    </a:lnR>
                    <a:lnT w="12700" cmpd="sng">
                      <a:noFill/>
                    </a:lnT>
                    <a:lnB w="12700" cmpd="sng">
                      <a:noFill/>
                    </a:lnB>
                    <a:solidFill>
                      <a:srgbClr val="E3EDE4"/>
                    </a:solidFill>
                  </a:tcPr>
                </a:tc>
                <a:extLst>
                  <a:ext uri="{0D108BD9-81ED-4DB2-BD59-A6C34878D82A}">
                    <a16:rowId xmlns:a16="http://schemas.microsoft.com/office/drawing/2014/main" val="10005"/>
                  </a:ext>
                </a:extLst>
              </a:tr>
              <a:tr h="283907">
                <a:tc>
                  <a:txBody>
                    <a:bodyPr/>
                    <a:lstStyle/>
                    <a:p>
                      <a:pPr lvl="1" algn="l" fontAlgn="b"/>
                      <a:r>
                        <a:rPr lang="en-IN" sz="1800" u="none" strike="noStrike" dirty="0">
                          <a:effectLst/>
                          <a:latin typeface="+mj-lt"/>
                        </a:rPr>
                        <a:t>Dividends</a:t>
                      </a:r>
                      <a:endParaRPr lang="en-IN" sz="1800" b="0" i="0" u="none" strike="noStrike" dirty="0">
                        <a:effectLst/>
                        <a:latin typeface="+mj-lt"/>
                      </a:endParaRPr>
                    </a:p>
                  </a:txBody>
                  <a:tcPr marL="9525" marR="9525" marT="9527" marB="0" anchor="b">
                    <a:lnL w="12700" cap="flat" cmpd="sng" algn="ctr">
                      <a:solidFill>
                        <a:schemeClr val="bg1"/>
                      </a:solidFill>
                      <a:prstDash val="solid"/>
                      <a:round/>
                      <a:headEnd type="none" w="med" len="med"/>
                      <a:tailEnd type="none" w="med" len="med"/>
                    </a:lnL>
                    <a:lnR w="12700" cmpd="sng">
                      <a:noFill/>
                    </a:lnR>
                    <a:lnT w="12700" cmpd="sng">
                      <a:noFill/>
                    </a:lnT>
                    <a:lnB w="12700" cmpd="sng">
                      <a:noFill/>
                    </a:lnB>
                    <a:solidFill>
                      <a:srgbClr val="E3EDE4"/>
                    </a:solidFill>
                  </a:tcPr>
                </a:tc>
                <a:tc>
                  <a:txBody>
                    <a:bodyPr/>
                    <a:lstStyle/>
                    <a:p>
                      <a:pPr algn="ctr" fontAlgn="b"/>
                      <a:r>
                        <a:rPr lang="en-IN" sz="1800" u="none" strike="noStrike" dirty="0">
                          <a:effectLst/>
                          <a:latin typeface="+mj-lt"/>
                        </a:rPr>
                        <a:t>     (7,100)</a:t>
                      </a:r>
                      <a:endParaRPr lang="en-IN" sz="1800" b="0" i="0" u="none" strike="noStrike" dirty="0">
                        <a:effectLst/>
                        <a:latin typeface="+mj-lt"/>
                      </a:endParaRPr>
                    </a:p>
                  </a:txBody>
                  <a:tcPr marL="9525" marR="9525" marT="9527" marB="0" anchor="b">
                    <a:lnL w="12700" cmpd="sng">
                      <a:noFill/>
                    </a:lnL>
                    <a:lnR w="12700" cmpd="sng">
                      <a:noFill/>
                    </a:lnR>
                    <a:lnT w="12700" cmpd="sng">
                      <a:noFill/>
                    </a:lnT>
                    <a:solidFill>
                      <a:srgbClr val="E3EDE4"/>
                    </a:solidFill>
                  </a:tcPr>
                </a:tc>
                <a:tc>
                  <a:txBody>
                    <a:bodyPr/>
                    <a:lstStyle/>
                    <a:p>
                      <a:pPr algn="r" fontAlgn="b"/>
                      <a:endParaRPr lang="en-IN" sz="1800" b="0" i="0" u="none" strike="noStrike" dirty="0">
                        <a:effectLst/>
                        <a:latin typeface="+mj-lt"/>
                      </a:endParaRPr>
                    </a:p>
                  </a:txBody>
                  <a:tcPr marL="9525" marR="9525" marT="9527" marB="0" anchor="b">
                    <a:lnL w="12700" cmpd="sng">
                      <a:noFill/>
                    </a:lnL>
                    <a:lnR w="12700" cap="flat" cmpd="sng" algn="ctr">
                      <a:solidFill>
                        <a:schemeClr val="bg1"/>
                      </a:solidFill>
                      <a:prstDash val="solid"/>
                      <a:round/>
                      <a:headEnd type="none" w="med" len="med"/>
                      <a:tailEnd type="none" w="med" len="med"/>
                    </a:lnR>
                    <a:lnT w="12700" cmpd="sng">
                      <a:noFill/>
                    </a:lnT>
                    <a:lnB w="12700" cmpd="sng">
                      <a:noFill/>
                    </a:lnB>
                    <a:solidFill>
                      <a:srgbClr val="E3EDE4"/>
                    </a:solidFill>
                  </a:tcPr>
                </a:tc>
                <a:extLst>
                  <a:ext uri="{0D108BD9-81ED-4DB2-BD59-A6C34878D82A}">
                    <a16:rowId xmlns:a16="http://schemas.microsoft.com/office/drawing/2014/main" val="10006"/>
                  </a:ext>
                </a:extLst>
              </a:tr>
              <a:tr h="364462">
                <a:tc>
                  <a:txBody>
                    <a:bodyPr/>
                    <a:lstStyle/>
                    <a:p>
                      <a:pPr lvl="1" algn="l" fontAlgn="b"/>
                      <a:r>
                        <a:rPr lang="en-IN" sz="1800" u="none" strike="noStrike" dirty="0">
                          <a:effectLst/>
                          <a:latin typeface="+mj-lt"/>
                        </a:rPr>
                        <a:t>Retained Earnings, December 31, 2018</a:t>
                      </a:r>
                      <a:endParaRPr lang="en-IN" sz="1800" b="0" i="0" u="none" strike="noStrike" dirty="0">
                        <a:effectLst/>
                        <a:latin typeface="+mj-lt"/>
                      </a:endParaRPr>
                    </a:p>
                  </a:txBody>
                  <a:tcPr marL="9525" marR="9525" marT="9527" marB="0" anchor="b">
                    <a:lnL w="12700" cap="flat" cmpd="sng" algn="ctr">
                      <a:solidFill>
                        <a:schemeClr val="bg1"/>
                      </a:solidFill>
                      <a:prstDash val="solid"/>
                      <a:round/>
                      <a:headEnd type="none" w="med" len="med"/>
                      <a:tailEnd type="none" w="med" len="med"/>
                    </a:lnL>
                    <a:lnR w="12700" cmpd="sng">
                      <a:noFill/>
                    </a:lnR>
                    <a:lnT w="12700" cmpd="sng">
                      <a:noFill/>
                    </a:lnT>
                    <a:lnB w="12700" cmpd="sng">
                      <a:noFill/>
                    </a:lnB>
                    <a:solidFill>
                      <a:srgbClr val="E3EDE4"/>
                    </a:solidFill>
                  </a:tcPr>
                </a:tc>
                <a:tc>
                  <a:txBody>
                    <a:bodyPr/>
                    <a:lstStyle/>
                    <a:p>
                      <a:pPr algn="ctr" fontAlgn="b"/>
                      <a:r>
                        <a:rPr lang="en-IN" sz="1800" u="none" strike="noStrike">
                          <a:effectLst/>
                          <a:latin typeface="+mj-lt"/>
                        </a:rPr>
                        <a:t> </a:t>
                      </a:r>
                      <a:r>
                        <a:rPr lang="en-IN" sz="1800" b="1" u="none" strike="noStrike">
                          <a:effectLst/>
                          <a:latin typeface="+mj-lt"/>
                        </a:rPr>
                        <a:t>$27,100</a:t>
                      </a:r>
                      <a:endParaRPr lang="en-IN" sz="1800" b="1" i="0" u="none" strike="noStrike" dirty="0">
                        <a:effectLst/>
                        <a:latin typeface="+mj-lt"/>
                      </a:endParaRPr>
                    </a:p>
                  </a:txBody>
                  <a:tcPr marL="9525" marR="9525" marT="9527" marB="0" anchor="b">
                    <a:lnL w="12700" cmpd="sng">
                      <a:noFill/>
                    </a:lnL>
                    <a:lnR w="12700" cmpd="sng">
                      <a:noFill/>
                    </a:lnR>
                    <a:solidFill>
                      <a:srgbClr val="E3EDE4"/>
                    </a:solidFill>
                  </a:tcPr>
                </a:tc>
                <a:tc>
                  <a:txBody>
                    <a:bodyPr/>
                    <a:lstStyle/>
                    <a:p>
                      <a:pPr algn="r" fontAlgn="b"/>
                      <a:endParaRPr lang="en-IN" sz="1800" b="0" i="0" u="none" strike="noStrike" dirty="0">
                        <a:effectLst/>
                        <a:latin typeface="+mj-lt"/>
                      </a:endParaRPr>
                    </a:p>
                  </a:txBody>
                  <a:tcPr marL="9525" marR="9525" marT="9527" marB="0" anchor="b">
                    <a:lnL w="12700" cmpd="sng">
                      <a:noFill/>
                    </a:lnL>
                    <a:lnR w="12700" cap="flat" cmpd="sng" algn="ctr">
                      <a:solidFill>
                        <a:schemeClr val="bg1"/>
                      </a:solidFill>
                      <a:prstDash val="solid"/>
                      <a:round/>
                      <a:headEnd type="none" w="med" len="med"/>
                      <a:tailEnd type="none" w="med" len="med"/>
                    </a:lnR>
                    <a:lnT w="12700" cmpd="sng">
                      <a:noFill/>
                    </a:lnT>
                    <a:lnB w="12700" cmpd="sng">
                      <a:noFill/>
                    </a:lnB>
                    <a:solidFill>
                      <a:srgbClr val="E3EDE4"/>
                    </a:solidFill>
                  </a:tcPr>
                </a:tc>
                <a:extLst>
                  <a:ext uri="{0D108BD9-81ED-4DB2-BD59-A6C34878D82A}">
                    <a16:rowId xmlns:a16="http://schemas.microsoft.com/office/drawing/2014/main" val="10007"/>
                  </a:ext>
                </a:extLst>
              </a:tr>
              <a:tr h="283907">
                <a:tc>
                  <a:txBody>
                    <a:bodyPr/>
                    <a:lstStyle/>
                    <a:p>
                      <a:pPr algn="l" fontAlgn="b"/>
                      <a:r>
                        <a:rPr lang="en-IN" sz="1800" u="none" strike="noStrike" dirty="0">
                          <a:effectLst/>
                        </a:rPr>
                        <a:t> </a:t>
                      </a:r>
                      <a:endParaRPr lang="en-IN" sz="1800" b="0" i="0" u="none" strike="noStrike" dirty="0">
                        <a:effectLst/>
                        <a:latin typeface="Arial"/>
                      </a:endParaRPr>
                    </a:p>
                  </a:txBody>
                  <a:tcPr marL="9525" marR="9525" marT="9527" marB="0" anchor="b">
                    <a:lnL w="12700" cap="flat" cmpd="sng" algn="ctr">
                      <a:solidFill>
                        <a:schemeClr val="bg1"/>
                      </a:solidFill>
                      <a:prstDash val="solid"/>
                      <a:round/>
                      <a:headEnd type="none" w="med" len="med"/>
                      <a:tailEnd type="none" w="med" len="med"/>
                    </a:lnL>
                    <a:lnR w="12700" cmpd="sng">
                      <a:noFill/>
                    </a:lnR>
                    <a:lnT w="12700" cmpd="sng">
                      <a:noFill/>
                    </a:lnT>
                    <a:lnB w="12700" cap="flat" cmpd="sng" algn="ctr">
                      <a:solidFill>
                        <a:schemeClr val="bg1"/>
                      </a:solidFill>
                      <a:prstDash val="solid"/>
                      <a:round/>
                      <a:headEnd type="none" w="med" len="med"/>
                      <a:tailEnd type="none" w="med" len="med"/>
                    </a:lnB>
                    <a:solidFill>
                      <a:srgbClr val="E3EDE4"/>
                    </a:solidFill>
                  </a:tcPr>
                </a:tc>
                <a:tc>
                  <a:txBody>
                    <a:bodyPr/>
                    <a:lstStyle/>
                    <a:p>
                      <a:pPr algn="l" fontAlgn="b"/>
                      <a:r>
                        <a:rPr lang="en-IN" sz="1800" u="none" strike="noStrike" dirty="0">
                          <a:effectLst/>
                        </a:rPr>
                        <a:t> </a:t>
                      </a:r>
                      <a:endParaRPr lang="en-IN" sz="1800" b="0" i="0" u="none" strike="noStrike" dirty="0">
                        <a:effectLst/>
                        <a:latin typeface="Arial"/>
                      </a:endParaRPr>
                    </a:p>
                  </a:txBody>
                  <a:tcPr marL="9525" marR="9525" marT="9527" marB="0" anchor="b">
                    <a:lnL w="12700" cmpd="sng">
                      <a:noFill/>
                    </a:lnL>
                    <a:lnR w="12700" cmpd="sng">
                      <a:noFill/>
                    </a:lnR>
                    <a:lnB w="12700" cap="flat" cmpd="sng" algn="ctr">
                      <a:solidFill>
                        <a:schemeClr val="bg1"/>
                      </a:solidFill>
                      <a:prstDash val="solid"/>
                      <a:round/>
                      <a:headEnd type="none" w="med" len="med"/>
                      <a:tailEnd type="none" w="med" len="med"/>
                    </a:lnB>
                    <a:solidFill>
                      <a:srgbClr val="E3EDE4"/>
                    </a:solidFill>
                  </a:tcPr>
                </a:tc>
                <a:tc>
                  <a:txBody>
                    <a:bodyPr/>
                    <a:lstStyle/>
                    <a:p>
                      <a:pPr algn="l" fontAlgn="b"/>
                      <a:endParaRPr lang="en-IN" sz="1800" b="0" i="0" u="none" strike="noStrike" dirty="0">
                        <a:effectLst/>
                        <a:latin typeface="Arial"/>
                      </a:endParaRPr>
                    </a:p>
                  </a:txBody>
                  <a:tcPr marL="9525" marR="9525" marT="9527" marB="0" anchor="b">
                    <a:lnL w="12700" cmpd="sng">
                      <a:noFill/>
                    </a:lnL>
                    <a:lnR w="12700" cap="flat" cmpd="sng" algn="ctr">
                      <a:solidFill>
                        <a:schemeClr val="bg1"/>
                      </a:solidFill>
                      <a:prstDash val="solid"/>
                      <a:round/>
                      <a:headEnd type="none" w="med" len="med"/>
                      <a:tailEnd type="none" w="med" len="med"/>
                    </a:lnR>
                    <a:lnT w="12700" cmpd="sng">
                      <a:noFill/>
                    </a:lnT>
                    <a:lnB w="12700" cap="flat" cmpd="sng" algn="ctr">
                      <a:solidFill>
                        <a:schemeClr val="bg1"/>
                      </a:solidFill>
                      <a:prstDash val="solid"/>
                      <a:round/>
                      <a:headEnd type="none" w="med" len="med"/>
                      <a:tailEnd type="none" w="med" len="med"/>
                    </a:lnB>
                    <a:solidFill>
                      <a:srgbClr val="E3EDE4"/>
                    </a:solidFill>
                  </a:tcPr>
                </a:tc>
                <a:extLst>
                  <a:ext uri="{0D108BD9-81ED-4DB2-BD59-A6C34878D82A}">
                    <a16:rowId xmlns:a16="http://schemas.microsoft.com/office/drawing/2014/main" val="10008"/>
                  </a:ext>
                </a:extLst>
              </a:tr>
            </a:tbl>
          </a:graphicData>
        </a:graphic>
      </p:graphicFrame>
      <p:graphicFrame>
        <p:nvGraphicFramePr>
          <p:cNvPr id="7" name="Table 6"/>
          <p:cNvGraphicFramePr>
            <a:graphicFrameLocks noGrp="1"/>
          </p:cNvGraphicFramePr>
          <p:nvPr/>
        </p:nvGraphicFramePr>
        <p:xfrm>
          <a:off x="3174715" y="990601"/>
          <a:ext cx="5842570" cy="851493"/>
        </p:xfrm>
        <a:graphic>
          <a:graphicData uri="http://schemas.openxmlformats.org/drawingml/2006/table">
            <a:tbl>
              <a:tblPr>
                <a:tableStyleId>{5C22544A-7EE6-4342-B048-85BDC9FD1C3A}</a:tableStyleId>
              </a:tblPr>
              <a:tblGrid>
                <a:gridCol w="4618434">
                  <a:extLst>
                    <a:ext uri="{9D8B030D-6E8A-4147-A177-3AD203B41FA5}">
                      <a16:colId xmlns:a16="http://schemas.microsoft.com/office/drawing/2014/main" val="20000"/>
                    </a:ext>
                  </a:extLst>
                </a:gridCol>
                <a:gridCol w="936104">
                  <a:extLst>
                    <a:ext uri="{9D8B030D-6E8A-4147-A177-3AD203B41FA5}">
                      <a16:colId xmlns:a16="http://schemas.microsoft.com/office/drawing/2014/main" val="20001"/>
                    </a:ext>
                  </a:extLst>
                </a:gridCol>
                <a:gridCol w="288032">
                  <a:extLst>
                    <a:ext uri="{9D8B030D-6E8A-4147-A177-3AD203B41FA5}">
                      <a16:colId xmlns:a16="http://schemas.microsoft.com/office/drawing/2014/main" val="20002"/>
                    </a:ext>
                  </a:extLst>
                </a:gridCol>
              </a:tblGrid>
              <a:tr h="283633">
                <a:tc>
                  <a:txBody>
                    <a:bodyPr/>
                    <a:lstStyle/>
                    <a:p>
                      <a:pPr lvl="1" algn="l" fontAlgn="b"/>
                      <a:r>
                        <a:rPr lang="en-IN" sz="1800" u="none" strike="noStrike" kern="1200" dirty="0">
                          <a:solidFill>
                            <a:schemeClr val="dk1"/>
                          </a:solidFill>
                          <a:effectLst/>
                          <a:latin typeface="+mn-lt"/>
                          <a:ea typeface="+mn-ea"/>
                          <a:cs typeface="+mn-cs"/>
                        </a:rPr>
                        <a:t>Retained Earnings, January 1, 2018</a:t>
                      </a:r>
                      <a:endParaRPr lang="en-IN" sz="1800" b="0" i="0" u="none" strike="noStrike" kern="1200" dirty="0">
                        <a:solidFill>
                          <a:schemeClr val="dk1"/>
                        </a:solidFill>
                        <a:effectLst/>
                        <a:latin typeface="+mn-lt"/>
                        <a:ea typeface="+mn-ea"/>
                        <a:cs typeface="+mn-cs"/>
                      </a:endParaRPr>
                    </a:p>
                  </a:txBody>
                  <a:tcPr marL="9525" marR="9525" marT="9511" marB="0" anchor="b">
                    <a:lnL w="12700" cap="flat" cmpd="sng" algn="ctr">
                      <a:solidFill>
                        <a:schemeClr val="bg1"/>
                      </a:solidFill>
                      <a:prstDash val="solid"/>
                      <a:round/>
                      <a:headEnd type="none" w="med" len="med"/>
                      <a:tailEnd type="none" w="med" len="med"/>
                    </a:lnL>
                    <a:lnR w="12700" cmpd="sng">
                      <a:noFill/>
                    </a:lnR>
                    <a:lnT w="12700" cap="flat" cmpd="sng" algn="ctr">
                      <a:solidFill>
                        <a:schemeClr val="bg1"/>
                      </a:solidFill>
                      <a:prstDash val="solid"/>
                      <a:round/>
                      <a:headEnd type="none" w="med" len="med"/>
                      <a:tailEnd type="none" w="med" len="med"/>
                    </a:lnT>
                    <a:lnB w="12700" cmpd="sng">
                      <a:noFill/>
                    </a:lnB>
                  </a:tcPr>
                </a:tc>
                <a:tc>
                  <a:txBody>
                    <a:bodyPr/>
                    <a:lstStyle/>
                    <a:p>
                      <a:pPr algn="r" fontAlgn="b"/>
                      <a:r>
                        <a:rPr lang="en-IN" sz="1800" u="none" strike="noStrike" dirty="0">
                          <a:effectLst/>
                          <a:latin typeface="+mj-lt"/>
                        </a:rPr>
                        <a:t>$10,000</a:t>
                      </a:r>
                      <a:endParaRPr lang="en-IN" sz="1800" b="0" i="0" u="none" strike="noStrike" dirty="0">
                        <a:effectLst/>
                        <a:latin typeface="+mj-lt"/>
                      </a:endParaRPr>
                    </a:p>
                  </a:txBody>
                  <a:tcPr marL="9525" marR="9525" marT="9511" marB="0" anchor="b">
                    <a:lnL w="12700" cmpd="sng">
                      <a:noFill/>
                    </a:lnL>
                    <a:lnR w="12700" cmpd="sng">
                      <a:noFill/>
                    </a:lnR>
                    <a:lnT w="12700" cap="flat" cmpd="sng" algn="ctr">
                      <a:solidFill>
                        <a:schemeClr val="bg1"/>
                      </a:solidFill>
                      <a:prstDash val="solid"/>
                      <a:round/>
                      <a:headEnd type="none" w="med" len="med"/>
                      <a:tailEnd type="none" w="med" len="med"/>
                    </a:lnT>
                    <a:lnB w="12700" cmpd="sng">
                      <a:noFill/>
                    </a:lnB>
                  </a:tcPr>
                </a:tc>
                <a:tc>
                  <a:txBody>
                    <a:bodyPr/>
                    <a:lstStyle/>
                    <a:p>
                      <a:pPr algn="r" fontAlgn="b"/>
                      <a:endParaRPr lang="en-IN" sz="1800" b="0" i="0" u="none" strike="noStrike" dirty="0">
                        <a:effectLst/>
                        <a:latin typeface="+mj-lt"/>
                      </a:endParaRPr>
                    </a:p>
                  </a:txBody>
                  <a:tcPr marL="9525" marR="9525" marT="9511" marB="0" anchor="b">
                    <a:lnL w="12700" cmpd="sng">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mpd="sng">
                      <a:noFill/>
                    </a:lnB>
                  </a:tcPr>
                </a:tc>
                <a:extLst>
                  <a:ext uri="{0D108BD9-81ED-4DB2-BD59-A6C34878D82A}">
                    <a16:rowId xmlns:a16="http://schemas.microsoft.com/office/drawing/2014/main" val="10000"/>
                  </a:ext>
                </a:extLst>
              </a:tr>
              <a:tr h="283633">
                <a:tc>
                  <a:txBody>
                    <a:bodyPr/>
                    <a:lstStyle/>
                    <a:p>
                      <a:pPr lvl="1" algn="l" fontAlgn="b"/>
                      <a:r>
                        <a:rPr lang="en-IN" sz="1800" u="none" strike="noStrike" dirty="0">
                          <a:effectLst/>
                          <a:latin typeface="+mj-lt"/>
                        </a:rPr>
                        <a:t>Net income for the year</a:t>
                      </a:r>
                      <a:endParaRPr lang="en-IN" sz="1800" b="0" i="0" u="none" strike="noStrike" dirty="0">
                        <a:effectLst/>
                        <a:latin typeface="+mj-lt"/>
                      </a:endParaRPr>
                    </a:p>
                  </a:txBody>
                  <a:tcPr marL="9525" marR="9525" marT="9511" marB="0" anchor="b">
                    <a:lnL w="12700" cap="flat" cmpd="sng" algn="ctr">
                      <a:solidFill>
                        <a:schemeClr val="bg1"/>
                      </a:solidFill>
                      <a:prstDash val="solid"/>
                      <a:round/>
                      <a:headEnd type="none" w="med" len="med"/>
                      <a:tailEnd type="none" w="med" len="med"/>
                    </a:lnL>
                    <a:lnR w="12700" cmpd="sng">
                      <a:noFill/>
                    </a:lnR>
                    <a:lnT w="12700" cmpd="sng">
                      <a:noFill/>
                    </a:lnT>
                    <a:lnB w="12700" cmpd="sng">
                      <a:noFill/>
                    </a:lnB>
                  </a:tcPr>
                </a:tc>
                <a:tc>
                  <a:txBody>
                    <a:bodyPr/>
                    <a:lstStyle/>
                    <a:p>
                      <a:pPr algn="r" fontAlgn="b"/>
                      <a:r>
                        <a:rPr lang="en-IN" sz="1800" u="none" strike="noStrike" dirty="0">
                          <a:effectLst/>
                          <a:latin typeface="+mj-lt"/>
                        </a:rPr>
                        <a:t>24,200</a:t>
                      </a:r>
                      <a:endParaRPr lang="en-IN" sz="1800" b="0" i="0" u="none" strike="noStrike" dirty="0">
                        <a:effectLst/>
                        <a:latin typeface="+mj-lt"/>
                      </a:endParaRPr>
                    </a:p>
                  </a:txBody>
                  <a:tcPr marL="9525" marR="9525" marT="9511" marB="0" anchor="b">
                    <a:lnL w="12700" cmpd="sng">
                      <a:noFill/>
                    </a:lnL>
                    <a:lnR w="12700" cmpd="sng">
                      <a:noFill/>
                    </a:lnR>
                    <a:lnT w="12700" cmpd="sng">
                      <a:noFill/>
                    </a:lnT>
                    <a:lnB w="12700" cmpd="sng">
                      <a:noFill/>
                    </a:lnB>
                  </a:tcPr>
                </a:tc>
                <a:tc>
                  <a:txBody>
                    <a:bodyPr/>
                    <a:lstStyle/>
                    <a:p>
                      <a:pPr algn="r" fontAlgn="b"/>
                      <a:endParaRPr lang="en-IN" sz="1800" b="0" i="0" u="none" strike="noStrike" dirty="0">
                        <a:effectLst/>
                        <a:latin typeface="+mj-lt"/>
                      </a:endParaRPr>
                    </a:p>
                  </a:txBody>
                  <a:tcPr marL="9525" marR="9525" marT="9511" marB="0" anchor="b">
                    <a:lnL w="12700" cmpd="sng">
                      <a:noFill/>
                    </a:lnL>
                    <a:lnR w="12700" cap="flat" cmpd="sng" algn="ctr">
                      <a:solidFill>
                        <a:schemeClr val="bg1"/>
                      </a:solidFill>
                      <a:prstDash val="solid"/>
                      <a:round/>
                      <a:headEnd type="none" w="med" len="med"/>
                      <a:tailEnd type="none" w="med" len="med"/>
                    </a:lnR>
                    <a:lnT w="12700" cmpd="sng">
                      <a:noFill/>
                    </a:lnT>
                    <a:lnB w="12700" cmpd="sng">
                      <a:noFill/>
                    </a:lnB>
                  </a:tcPr>
                </a:tc>
                <a:extLst>
                  <a:ext uri="{0D108BD9-81ED-4DB2-BD59-A6C34878D82A}">
                    <a16:rowId xmlns:a16="http://schemas.microsoft.com/office/drawing/2014/main" val="10001"/>
                  </a:ext>
                </a:extLst>
              </a:tr>
              <a:tr h="283633">
                <a:tc>
                  <a:txBody>
                    <a:bodyPr/>
                    <a:lstStyle/>
                    <a:p>
                      <a:pPr lvl="1" algn="l" fontAlgn="b"/>
                      <a:r>
                        <a:rPr lang="en-IN" sz="1800" u="none" strike="noStrike" kern="1200" dirty="0">
                          <a:solidFill>
                            <a:schemeClr val="dk1"/>
                          </a:solidFill>
                          <a:effectLst/>
                          <a:latin typeface="+mn-lt"/>
                          <a:ea typeface="+mn-ea"/>
                          <a:cs typeface="+mn-cs"/>
                        </a:rPr>
                        <a:t>Dividends</a:t>
                      </a:r>
                      <a:endParaRPr lang="en-IN" sz="1800" b="0" i="0" u="none" strike="noStrike" kern="1200" dirty="0">
                        <a:solidFill>
                          <a:schemeClr val="dk1"/>
                        </a:solidFill>
                        <a:effectLst/>
                        <a:latin typeface="+mn-lt"/>
                        <a:ea typeface="+mn-ea"/>
                        <a:cs typeface="+mn-cs"/>
                      </a:endParaRPr>
                    </a:p>
                  </a:txBody>
                  <a:tcPr marL="9525" marR="9525" marT="9511" marB="0" anchor="b">
                    <a:lnL w="12700" cap="flat" cmpd="sng" algn="ctr">
                      <a:solidFill>
                        <a:schemeClr val="bg1"/>
                      </a:solidFill>
                      <a:prstDash val="solid"/>
                      <a:round/>
                      <a:headEnd type="none" w="med" len="med"/>
                      <a:tailEnd type="none" w="med" len="med"/>
                    </a:lnL>
                    <a:lnR w="12700" cmpd="sng">
                      <a:noFill/>
                    </a:lnR>
                    <a:lnT w="12700" cmpd="sng">
                      <a:noFill/>
                    </a:lnT>
                    <a:lnB w="12700" cap="flat" cmpd="sng" algn="ctr">
                      <a:solidFill>
                        <a:schemeClr val="bg1"/>
                      </a:solidFill>
                      <a:prstDash val="solid"/>
                      <a:round/>
                      <a:headEnd type="none" w="med" len="med"/>
                      <a:tailEnd type="none" w="med" len="med"/>
                    </a:lnB>
                  </a:tcPr>
                </a:tc>
                <a:tc>
                  <a:txBody>
                    <a:bodyPr/>
                    <a:lstStyle/>
                    <a:p>
                      <a:pPr algn="r" fontAlgn="b"/>
                      <a:r>
                        <a:rPr lang="en-IN" sz="1800" u="none" strike="noStrike" dirty="0">
                          <a:effectLst/>
                          <a:latin typeface="+mj-lt"/>
                        </a:rPr>
                        <a:t>7,100</a:t>
                      </a:r>
                      <a:endParaRPr lang="en-IN" sz="1800" b="0" i="0" u="none" strike="noStrike" dirty="0">
                        <a:effectLst/>
                        <a:latin typeface="+mj-lt"/>
                      </a:endParaRPr>
                    </a:p>
                  </a:txBody>
                  <a:tcPr marL="9525" marR="9525" marT="9511" marB="0" anchor="b">
                    <a:lnL w="12700" cmpd="sng">
                      <a:noFill/>
                    </a:lnL>
                    <a:lnR w="12700" cmpd="sng">
                      <a:noFill/>
                    </a:lnR>
                    <a:lnT w="12700" cmpd="sng">
                      <a:noFill/>
                    </a:lnT>
                    <a:lnB w="12700" cap="flat" cmpd="sng" algn="ctr">
                      <a:solidFill>
                        <a:schemeClr val="bg1"/>
                      </a:solidFill>
                      <a:prstDash val="solid"/>
                      <a:round/>
                      <a:headEnd type="none" w="med" len="med"/>
                      <a:tailEnd type="none" w="med" len="med"/>
                    </a:lnB>
                  </a:tcPr>
                </a:tc>
                <a:tc>
                  <a:txBody>
                    <a:bodyPr/>
                    <a:lstStyle/>
                    <a:p>
                      <a:pPr algn="r" fontAlgn="b"/>
                      <a:endParaRPr lang="en-IN" sz="1800" b="0" i="0" u="none" strike="noStrike" dirty="0">
                        <a:effectLst/>
                        <a:latin typeface="+mj-lt"/>
                      </a:endParaRPr>
                    </a:p>
                  </a:txBody>
                  <a:tcPr marL="9525" marR="9525" marT="9511" marB="0" anchor="b">
                    <a:lnL w="12700" cmpd="sng">
                      <a:noFill/>
                    </a:lnL>
                    <a:lnR w="12700" cap="flat" cmpd="sng" algn="ctr">
                      <a:solidFill>
                        <a:schemeClr val="bg1"/>
                      </a:solidFill>
                      <a:prstDash val="solid"/>
                      <a:round/>
                      <a:headEnd type="none" w="med" len="med"/>
                      <a:tailEnd type="none" w="med" len="med"/>
                    </a:lnR>
                    <a:lnT w="12700" cmpd="sng">
                      <a:noFill/>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grpSp>
        <p:nvGrpSpPr>
          <p:cNvPr id="22583" name="Group 12"/>
          <p:cNvGrpSpPr>
            <a:grpSpLocks/>
          </p:cNvGrpSpPr>
          <p:nvPr/>
        </p:nvGrpSpPr>
        <p:grpSpPr bwMode="auto">
          <a:xfrm>
            <a:off x="7824192" y="4437112"/>
            <a:ext cx="1041400" cy="349246"/>
            <a:chOff x="4150200" y="5486404"/>
            <a:chExt cx="1260000" cy="421631"/>
          </a:xfrm>
        </p:grpSpPr>
        <p:cxnSp>
          <p:nvCxnSpPr>
            <p:cNvPr id="14" name="Straight Connector 13"/>
            <p:cNvCxnSpPr/>
            <p:nvPr/>
          </p:nvCxnSpPr>
          <p:spPr bwMode="auto">
            <a:xfrm>
              <a:off x="4150200" y="5867789"/>
              <a:ext cx="1260000" cy="0"/>
            </a:xfrm>
            <a:prstGeom prst="line">
              <a:avLst/>
            </a:prstGeom>
            <a:ln w="127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bwMode="auto">
            <a:xfrm>
              <a:off x="4150200" y="5908035"/>
              <a:ext cx="1260000" cy="0"/>
            </a:xfrm>
            <a:prstGeom prst="line">
              <a:avLst/>
            </a:prstGeom>
            <a:ln w="127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bwMode="auto">
            <a:xfrm>
              <a:off x="4150200" y="5486404"/>
              <a:ext cx="1260000" cy="0"/>
            </a:xfrm>
            <a:prstGeom prst="line">
              <a:avLst/>
            </a:prstGeom>
            <a:ln w="12700" cmpd="sng">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2" name="Straight Connector 11"/>
          <p:cNvCxnSpPr/>
          <p:nvPr/>
        </p:nvCxnSpPr>
        <p:spPr bwMode="auto">
          <a:xfrm>
            <a:off x="7795164" y="3818068"/>
            <a:ext cx="1041400" cy="0"/>
          </a:xfrm>
          <a:prstGeom prst="line">
            <a:avLst/>
          </a:prstGeom>
          <a:ln w="12700" cmpd="sng">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Title 1"/>
          <p:cNvSpPr txBox="1">
            <a:spLocks/>
          </p:cNvSpPr>
          <p:nvPr/>
        </p:nvSpPr>
        <p:spPr bwMode="auto">
          <a:xfrm>
            <a:off x="1981200" y="1"/>
            <a:ext cx="8229600" cy="63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2800" b="1" kern="1200" baseline="0">
                <a:solidFill>
                  <a:schemeClr val="tx1"/>
                </a:solidFill>
                <a:latin typeface="+mj-lt"/>
                <a:ea typeface="+mj-ea"/>
                <a:cs typeface="+mj-cs"/>
              </a:defRPr>
            </a:lvl1pPr>
            <a:lvl2pPr algn="ctr" rtl="0" eaLnBrk="0" fontAlgn="base" hangingPunct="0">
              <a:spcBef>
                <a:spcPct val="0"/>
              </a:spcBef>
              <a:spcAft>
                <a:spcPct val="0"/>
              </a:spcAft>
              <a:defRPr sz="4000">
                <a:solidFill>
                  <a:schemeClr val="tx1"/>
                </a:solidFill>
                <a:latin typeface="Arial" charset="0"/>
              </a:defRPr>
            </a:lvl2pPr>
            <a:lvl3pPr algn="ctr" rtl="0" eaLnBrk="0" fontAlgn="base" hangingPunct="0">
              <a:spcBef>
                <a:spcPct val="0"/>
              </a:spcBef>
              <a:spcAft>
                <a:spcPct val="0"/>
              </a:spcAft>
              <a:defRPr sz="4000">
                <a:solidFill>
                  <a:schemeClr val="tx1"/>
                </a:solidFill>
                <a:latin typeface="Arial" charset="0"/>
              </a:defRPr>
            </a:lvl3pPr>
            <a:lvl4pPr algn="ctr" rtl="0" eaLnBrk="0" fontAlgn="base" hangingPunct="0">
              <a:spcBef>
                <a:spcPct val="0"/>
              </a:spcBef>
              <a:spcAft>
                <a:spcPct val="0"/>
              </a:spcAft>
              <a:defRPr sz="4000">
                <a:solidFill>
                  <a:schemeClr val="tx1"/>
                </a:solidFill>
                <a:latin typeface="Arial" charset="0"/>
              </a:defRPr>
            </a:lvl4pPr>
            <a:lvl5pPr algn="ctr" rtl="0" eaLnBrk="0" fontAlgn="base" hangingPunct="0">
              <a:spcBef>
                <a:spcPct val="0"/>
              </a:spcBef>
              <a:spcAft>
                <a:spcPct val="0"/>
              </a:spcAft>
              <a:defRPr sz="4000">
                <a:solidFill>
                  <a:schemeClr val="tx1"/>
                </a:solidFill>
                <a:latin typeface="Arial" charset="0"/>
              </a:defRPr>
            </a:lvl5pPr>
            <a:lvl6pPr marL="457200" algn="ctr" rtl="0" fontAlgn="base">
              <a:spcBef>
                <a:spcPct val="0"/>
              </a:spcBef>
              <a:spcAft>
                <a:spcPct val="0"/>
              </a:spcAft>
              <a:defRPr sz="4000">
                <a:solidFill>
                  <a:schemeClr val="tx1"/>
                </a:solidFill>
                <a:latin typeface="Arial" charset="0"/>
              </a:defRPr>
            </a:lvl6pPr>
            <a:lvl7pPr marL="914400" algn="ctr" rtl="0" fontAlgn="base">
              <a:spcBef>
                <a:spcPct val="0"/>
              </a:spcBef>
              <a:spcAft>
                <a:spcPct val="0"/>
              </a:spcAft>
              <a:defRPr sz="4000">
                <a:solidFill>
                  <a:schemeClr val="tx1"/>
                </a:solidFill>
                <a:latin typeface="Arial" charset="0"/>
              </a:defRPr>
            </a:lvl7pPr>
            <a:lvl8pPr marL="1371600" algn="ctr" rtl="0" fontAlgn="base">
              <a:spcBef>
                <a:spcPct val="0"/>
              </a:spcBef>
              <a:spcAft>
                <a:spcPct val="0"/>
              </a:spcAft>
              <a:defRPr sz="4000">
                <a:solidFill>
                  <a:schemeClr val="tx1"/>
                </a:solidFill>
                <a:latin typeface="Arial" charset="0"/>
              </a:defRPr>
            </a:lvl8pPr>
            <a:lvl9pPr marL="1828800" algn="ctr" rtl="0" fontAlgn="base">
              <a:spcBef>
                <a:spcPct val="0"/>
              </a:spcBef>
              <a:spcAft>
                <a:spcPct val="0"/>
              </a:spcAft>
              <a:defRPr sz="4000">
                <a:solidFill>
                  <a:schemeClr val="tx1"/>
                </a:solidFill>
                <a:latin typeface="Arial" charset="0"/>
              </a:defRPr>
            </a:lvl9pPr>
          </a:lstStyle>
          <a:p>
            <a:pPr eaLnBrk="1" hangingPunct="1"/>
            <a:r>
              <a:rPr lang="en-US" dirty="0"/>
              <a:t>Demonstration of P4-32A-Req. 5</a:t>
            </a:r>
          </a:p>
        </p:txBody>
      </p:sp>
      <p:pic>
        <p:nvPicPr>
          <p:cNvPr id="3" name="Graphic 21">
            <a:extLst>
              <a:ext uri="{FF2B5EF4-FFF2-40B4-BE49-F238E27FC236}">
                <a16:creationId xmlns:a16="http://schemas.microsoft.com/office/drawing/2014/main" id="{62531D62-A6CE-7C24-3D8A-99472BCC7E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810568" y="125909"/>
            <a:ext cx="1254337" cy="585689"/>
          </a:xfrm>
          <a:prstGeom prst="rect">
            <a:avLst/>
          </a:prstGeom>
        </p:spPr>
      </p:pic>
    </p:spTree>
    <p:extLst>
      <p:ext uri="{BB962C8B-B14F-4D97-AF65-F5344CB8AC3E}">
        <p14:creationId xmlns:p14="http://schemas.microsoft.com/office/powerpoint/2010/main" val="36470256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2664463832"/>
              </p:ext>
            </p:extLst>
          </p:nvPr>
        </p:nvGraphicFramePr>
        <p:xfrm>
          <a:off x="3238711" y="1820439"/>
          <a:ext cx="5714578" cy="4586115"/>
        </p:xfrm>
        <a:graphic>
          <a:graphicData uri="http://schemas.openxmlformats.org/drawingml/2006/table">
            <a:tbl>
              <a:tblPr>
                <a:tableStyleId>{5C22544A-7EE6-4342-B048-85BDC9FD1C3A}</a:tableStyleId>
              </a:tblPr>
              <a:tblGrid>
                <a:gridCol w="3448628">
                  <a:extLst>
                    <a:ext uri="{9D8B030D-6E8A-4147-A177-3AD203B41FA5}">
                      <a16:colId xmlns:a16="http://schemas.microsoft.com/office/drawing/2014/main" val="20000"/>
                    </a:ext>
                  </a:extLst>
                </a:gridCol>
                <a:gridCol w="321734">
                  <a:extLst>
                    <a:ext uri="{9D8B030D-6E8A-4147-A177-3AD203B41FA5}">
                      <a16:colId xmlns:a16="http://schemas.microsoft.com/office/drawing/2014/main" val="20001"/>
                    </a:ext>
                  </a:extLst>
                </a:gridCol>
                <a:gridCol w="414866">
                  <a:extLst>
                    <a:ext uri="{9D8B030D-6E8A-4147-A177-3AD203B41FA5}">
                      <a16:colId xmlns:a16="http://schemas.microsoft.com/office/drawing/2014/main" val="20002"/>
                    </a:ext>
                  </a:extLst>
                </a:gridCol>
                <a:gridCol w="377222">
                  <a:extLst>
                    <a:ext uri="{9D8B030D-6E8A-4147-A177-3AD203B41FA5}">
                      <a16:colId xmlns:a16="http://schemas.microsoft.com/office/drawing/2014/main" val="20003"/>
                    </a:ext>
                  </a:extLst>
                </a:gridCol>
                <a:gridCol w="809651">
                  <a:extLst>
                    <a:ext uri="{9D8B030D-6E8A-4147-A177-3AD203B41FA5}">
                      <a16:colId xmlns:a16="http://schemas.microsoft.com/office/drawing/2014/main" val="20004"/>
                    </a:ext>
                  </a:extLst>
                </a:gridCol>
                <a:gridCol w="342477">
                  <a:extLst>
                    <a:ext uri="{9D8B030D-6E8A-4147-A177-3AD203B41FA5}">
                      <a16:colId xmlns:a16="http://schemas.microsoft.com/office/drawing/2014/main" val="20005"/>
                    </a:ext>
                  </a:extLst>
                </a:gridCol>
              </a:tblGrid>
              <a:tr h="192381">
                <a:tc gridSpan="5">
                  <a:txBody>
                    <a:bodyPr/>
                    <a:lstStyle/>
                    <a:p>
                      <a:pPr algn="ctr" fontAlgn="b"/>
                      <a:r>
                        <a:rPr lang="en-IN" sz="1200" b="1" u="none" strike="noStrike" dirty="0">
                          <a:effectLst/>
                        </a:rPr>
                        <a:t>ELLIOT WILSON</a:t>
                      </a:r>
                      <a:endParaRPr lang="en-IN" sz="1200" b="1" i="0" u="none" strike="noStrike" dirty="0">
                        <a:effectLst/>
                        <a:latin typeface="Arial"/>
                      </a:endParaRPr>
                    </a:p>
                  </a:txBody>
                  <a:tcPr marL="9525" marR="9525" marT="9523" marB="0" anchor="b">
                    <a:lnL w="12700" cap="flat" cmpd="sng" algn="ctr">
                      <a:solidFill>
                        <a:schemeClr val="bg1"/>
                      </a:solidFill>
                      <a:prstDash val="solid"/>
                      <a:round/>
                      <a:headEnd type="none" w="med" len="med"/>
                      <a:tailEnd type="none" w="med" len="med"/>
                    </a:lnL>
                    <a:lnR w="12700" cmpd="sng">
                      <a:noFill/>
                    </a:lnR>
                    <a:lnT w="12700" cap="flat" cmpd="sng" algn="ctr">
                      <a:solidFill>
                        <a:schemeClr val="bg1"/>
                      </a:solidFill>
                      <a:prstDash val="solid"/>
                      <a:round/>
                      <a:headEnd type="none" w="med" len="med"/>
                      <a:tailEnd type="none" w="med" len="med"/>
                    </a:lnT>
                    <a:lnB w="12700" cmpd="sng">
                      <a:noFill/>
                    </a:lnB>
                    <a:solidFill>
                      <a:schemeClr val="accent1"/>
                    </a:solidFill>
                  </a:tcPr>
                </a:tc>
                <a:tc hMerge="1">
                  <a:txBody>
                    <a:bodyPr/>
                    <a:lstStyle/>
                    <a:p>
                      <a:endParaRPr lang="en-IN"/>
                    </a:p>
                  </a:txBody>
                  <a:tcPr/>
                </a:tc>
                <a:tc hMerge="1">
                  <a:txBody>
                    <a:bodyPr/>
                    <a:lstStyle/>
                    <a:p>
                      <a:endParaRPr lang="en-IN"/>
                    </a:p>
                  </a:txBody>
                  <a:tcPr/>
                </a:tc>
                <a:tc hMerge="1">
                  <a:txBody>
                    <a:bodyPr/>
                    <a:lstStyle/>
                    <a:p>
                      <a:endParaRPr lang="en-IN"/>
                    </a:p>
                  </a:txBody>
                  <a:tcPr/>
                </a:tc>
                <a:tc hMerge="1">
                  <a:txBody>
                    <a:bodyPr/>
                    <a:lstStyle/>
                    <a:p>
                      <a:endParaRPr lang="en-IN"/>
                    </a:p>
                  </a:txBody>
                  <a:tcPr/>
                </a:tc>
                <a:tc>
                  <a:txBody>
                    <a:bodyPr/>
                    <a:lstStyle/>
                    <a:p>
                      <a:pPr algn="ctr" fontAlgn="b"/>
                      <a:endParaRPr lang="en-IN" sz="1200" b="1" i="0" u="none" strike="noStrike" dirty="0">
                        <a:effectLst/>
                        <a:latin typeface="Arial"/>
                      </a:endParaRPr>
                    </a:p>
                  </a:txBody>
                  <a:tcPr marL="9525" marR="9525" marT="9523" marB="0" anchor="b">
                    <a:lnL w="12700" cmpd="sng">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mpd="sng">
                      <a:noFill/>
                    </a:lnB>
                    <a:solidFill>
                      <a:schemeClr val="accent1"/>
                    </a:solidFill>
                  </a:tcPr>
                </a:tc>
                <a:extLst>
                  <a:ext uri="{0D108BD9-81ED-4DB2-BD59-A6C34878D82A}">
                    <a16:rowId xmlns:a16="http://schemas.microsoft.com/office/drawing/2014/main" val="10000"/>
                  </a:ext>
                </a:extLst>
              </a:tr>
              <a:tr h="192381">
                <a:tc gridSpan="5">
                  <a:txBody>
                    <a:bodyPr/>
                    <a:lstStyle/>
                    <a:p>
                      <a:pPr algn="ctr" fontAlgn="b"/>
                      <a:r>
                        <a:rPr lang="en-IN" sz="1200" b="1" u="none" strike="noStrike" dirty="0">
                          <a:effectLst/>
                        </a:rPr>
                        <a:t>Balance Sheet</a:t>
                      </a:r>
                      <a:endParaRPr lang="en-IN" sz="1200" b="1" i="0" u="none" strike="noStrike" dirty="0">
                        <a:effectLst/>
                        <a:latin typeface="Arial"/>
                      </a:endParaRPr>
                    </a:p>
                  </a:txBody>
                  <a:tcPr marL="9525" marR="9525" marT="9523" marB="0" anchor="b">
                    <a:lnL w="12700" cap="flat" cmpd="sng" algn="ctr">
                      <a:solidFill>
                        <a:schemeClr val="bg1"/>
                      </a:solidFill>
                      <a:prstDash val="solid"/>
                      <a:round/>
                      <a:headEnd type="none" w="med" len="med"/>
                      <a:tailEnd type="none" w="med" len="med"/>
                    </a:lnL>
                    <a:lnR w="12700" cmpd="sng">
                      <a:noFill/>
                    </a:lnR>
                    <a:lnT w="12700" cmpd="sng">
                      <a:noFill/>
                    </a:lnT>
                    <a:lnB w="12700" cmpd="sng">
                      <a:noFill/>
                    </a:lnB>
                    <a:solidFill>
                      <a:schemeClr val="accent1"/>
                    </a:solidFill>
                  </a:tcPr>
                </a:tc>
                <a:tc hMerge="1">
                  <a:txBody>
                    <a:bodyPr/>
                    <a:lstStyle/>
                    <a:p>
                      <a:endParaRPr lang="en-IN"/>
                    </a:p>
                  </a:txBody>
                  <a:tcPr/>
                </a:tc>
                <a:tc hMerge="1">
                  <a:txBody>
                    <a:bodyPr/>
                    <a:lstStyle/>
                    <a:p>
                      <a:endParaRPr lang="en-IN"/>
                    </a:p>
                  </a:txBody>
                  <a:tcPr/>
                </a:tc>
                <a:tc hMerge="1">
                  <a:txBody>
                    <a:bodyPr/>
                    <a:lstStyle/>
                    <a:p>
                      <a:endParaRPr lang="en-IN"/>
                    </a:p>
                  </a:txBody>
                  <a:tcPr/>
                </a:tc>
                <a:tc hMerge="1">
                  <a:txBody>
                    <a:bodyPr/>
                    <a:lstStyle/>
                    <a:p>
                      <a:endParaRPr lang="en-IN"/>
                    </a:p>
                  </a:txBody>
                  <a:tcPr/>
                </a:tc>
                <a:tc>
                  <a:txBody>
                    <a:bodyPr/>
                    <a:lstStyle/>
                    <a:p>
                      <a:pPr algn="ctr" fontAlgn="b"/>
                      <a:endParaRPr lang="en-IN" sz="1200" b="1" i="0" u="none" strike="noStrike" dirty="0">
                        <a:effectLst/>
                        <a:latin typeface="Arial"/>
                      </a:endParaRPr>
                    </a:p>
                  </a:txBody>
                  <a:tcPr marL="9525" marR="9525" marT="9523" marB="0" anchor="b">
                    <a:lnL w="12700" cmpd="sng">
                      <a:noFill/>
                    </a:lnL>
                    <a:lnR w="12700" cap="flat" cmpd="sng" algn="ctr">
                      <a:solidFill>
                        <a:schemeClr val="bg1"/>
                      </a:solidFill>
                      <a:prstDash val="solid"/>
                      <a:round/>
                      <a:headEnd type="none" w="med" len="med"/>
                      <a:tailEnd type="none" w="med" len="med"/>
                    </a:lnR>
                    <a:lnT w="12700" cmpd="sng">
                      <a:noFill/>
                    </a:lnT>
                    <a:lnB w="12700" cmpd="sng">
                      <a:noFill/>
                    </a:lnB>
                    <a:solidFill>
                      <a:schemeClr val="accent1"/>
                    </a:solidFill>
                  </a:tcPr>
                </a:tc>
                <a:extLst>
                  <a:ext uri="{0D108BD9-81ED-4DB2-BD59-A6C34878D82A}">
                    <a16:rowId xmlns:a16="http://schemas.microsoft.com/office/drawing/2014/main" val="10001"/>
                  </a:ext>
                </a:extLst>
              </a:tr>
              <a:tr h="192381">
                <a:tc gridSpan="5">
                  <a:txBody>
                    <a:bodyPr/>
                    <a:lstStyle/>
                    <a:p>
                      <a:pPr algn="ctr" fontAlgn="b"/>
                      <a:r>
                        <a:rPr lang="en-IN" sz="1200" b="1" u="none" strike="noStrike" dirty="0">
                          <a:effectLst/>
                        </a:rPr>
                        <a:t>December 31, 2018</a:t>
                      </a:r>
                      <a:endParaRPr lang="en-IN" sz="1200" b="1" i="0" u="none" strike="noStrike" dirty="0">
                        <a:effectLst/>
                        <a:latin typeface="Arial"/>
                      </a:endParaRPr>
                    </a:p>
                  </a:txBody>
                  <a:tcPr marL="9525" marR="9525" marT="9523" marB="0" anchor="b">
                    <a:lnL w="12700" cap="flat" cmpd="sng" algn="ctr">
                      <a:solidFill>
                        <a:schemeClr val="bg1"/>
                      </a:solidFill>
                      <a:prstDash val="solid"/>
                      <a:round/>
                      <a:headEnd type="none" w="med" len="med"/>
                      <a:tailEnd type="none" w="med" len="med"/>
                    </a:lnL>
                    <a:lnR w="12700" cmpd="sng">
                      <a:noFill/>
                    </a:lnR>
                    <a:lnT w="12700" cmpd="sng">
                      <a:noFill/>
                    </a:lnT>
                    <a:lnB w="12700" cmpd="sng">
                      <a:noFill/>
                    </a:lnB>
                    <a:solidFill>
                      <a:schemeClr val="accent1"/>
                    </a:solidFill>
                  </a:tcPr>
                </a:tc>
                <a:tc hMerge="1">
                  <a:txBody>
                    <a:bodyPr/>
                    <a:lstStyle/>
                    <a:p>
                      <a:endParaRPr lang="en-IN"/>
                    </a:p>
                  </a:txBody>
                  <a:tcPr/>
                </a:tc>
                <a:tc hMerge="1">
                  <a:txBody>
                    <a:bodyPr/>
                    <a:lstStyle/>
                    <a:p>
                      <a:endParaRPr lang="en-IN"/>
                    </a:p>
                  </a:txBody>
                  <a:tcPr/>
                </a:tc>
                <a:tc hMerge="1">
                  <a:txBody>
                    <a:bodyPr/>
                    <a:lstStyle/>
                    <a:p>
                      <a:pPr algn="ctr" fontAlgn="b"/>
                      <a:endParaRPr lang="en-IN" sz="1200" b="1" i="0" u="none" strike="noStrike" dirty="0">
                        <a:effectLst/>
                        <a:latin typeface="Arial"/>
                      </a:endParaRPr>
                    </a:p>
                  </a:txBody>
                  <a:tcPr marL="9525" marR="9525" marT="9525" marB="0" anchor="b">
                    <a:lnL w="12700" cmpd="sng">
                      <a:noFill/>
                    </a:lnL>
                    <a:lnT w="12700" cmpd="sng">
                      <a:noFill/>
                    </a:lnT>
                    <a:lnB w="12700" cmpd="sng">
                      <a:noFill/>
                    </a:lnB>
                    <a:solidFill>
                      <a:schemeClr val="accent1"/>
                    </a:solidFill>
                  </a:tcPr>
                </a:tc>
                <a:tc hMerge="1">
                  <a:txBody>
                    <a:bodyPr/>
                    <a:lstStyle/>
                    <a:p>
                      <a:endParaRPr lang="en-IN"/>
                    </a:p>
                  </a:txBody>
                  <a:tcPr/>
                </a:tc>
                <a:tc>
                  <a:txBody>
                    <a:bodyPr/>
                    <a:lstStyle/>
                    <a:p>
                      <a:pPr algn="ctr" fontAlgn="b"/>
                      <a:endParaRPr lang="en-IN" sz="1200" b="1" i="0" u="none" strike="noStrike" dirty="0">
                        <a:effectLst/>
                        <a:latin typeface="Arial"/>
                      </a:endParaRPr>
                    </a:p>
                  </a:txBody>
                  <a:tcPr marL="9525" marR="9525" marT="9523" marB="0" anchor="b">
                    <a:lnL w="12700" cmpd="sng">
                      <a:noFill/>
                    </a:lnL>
                    <a:lnR w="12700" cap="flat" cmpd="sng" algn="ctr">
                      <a:solidFill>
                        <a:schemeClr val="bg1"/>
                      </a:solidFill>
                      <a:prstDash val="solid"/>
                      <a:round/>
                      <a:headEnd type="none" w="med" len="med"/>
                      <a:tailEnd type="none" w="med" len="med"/>
                    </a:lnR>
                    <a:lnT w="12700" cmpd="sng">
                      <a:noFill/>
                    </a:lnT>
                    <a:lnB w="12700" cmpd="sng">
                      <a:noFill/>
                    </a:lnB>
                    <a:solidFill>
                      <a:schemeClr val="accent1"/>
                    </a:solidFill>
                  </a:tcPr>
                </a:tc>
                <a:extLst>
                  <a:ext uri="{0D108BD9-81ED-4DB2-BD59-A6C34878D82A}">
                    <a16:rowId xmlns:a16="http://schemas.microsoft.com/office/drawing/2014/main" val="10002"/>
                  </a:ext>
                </a:extLst>
              </a:tr>
              <a:tr h="165869">
                <a:tc gridSpan="5">
                  <a:txBody>
                    <a:bodyPr/>
                    <a:lstStyle/>
                    <a:p>
                      <a:pPr algn="ctr" fontAlgn="b"/>
                      <a:r>
                        <a:rPr lang="en-IN" sz="1000" b="1" u="none" strike="noStrike" dirty="0">
                          <a:effectLst/>
                          <a:latin typeface="+mj-lt"/>
                        </a:rPr>
                        <a:t>Assets</a:t>
                      </a:r>
                      <a:endParaRPr lang="en-IN" sz="1000" b="1" i="0" u="none" strike="noStrike" dirty="0">
                        <a:effectLst/>
                        <a:latin typeface="+mj-lt"/>
                      </a:endParaRPr>
                    </a:p>
                  </a:txBody>
                  <a:tcPr marL="9525" marR="9525" marT="9523" marB="0" anchor="b">
                    <a:lnL w="12700" cap="flat" cmpd="sng" algn="ctr">
                      <a:solidFill>
                        <a:schemeClr val="bg1"/>
                      </a:solidFill>
                      <a:prstDash val="solid"/>
                      <a:round/>
                      <a:headEnd type="none" w="med" len="med"/>
                      <a:tailEnd type="none" w="med" len="med"/>
                    </a:lnL>
                    <a:lnR w="12700" cmpd="sng">
                      <a:noFill/>
                    </a:lnR>
                    <a:lnT w="12700" cmpd="sng">
                      <a:noFill/>
                    </a:lnT>
                    <a:lnB w="12700" cmpd="sng">
                      <a:noFill/>
                    </a:lnB>
                    <a:solidFill>
                      <a:srgbClr val="E3EDE4"/>
                    </a:solidFill>
                  </a:tcPr>
                </a:tc>
                <a:tc hMerge="1">
                  <a:txBody>
                    <a:bodyPr/>
                    <a:lstStyle/>
                    <a:p>
                      <a:pPr algn="l" fontAlgn="b"/>
                      <a:endParaRPr lang="en-IN" sz="1100" b="0" i="0" u="none" strike="noStrike" dirty="0">
                        <a:effectLst/>
                        <a:latin typeface="+mj-lt"/>
                      </a:endParaRPr>
                    </a:p>
                  </a:txBody>
                  <a:tcPr marL="9525" marR="9525" marT="9525" marB="0" anchor="b">
                    <a:lnL w="12700" cmpd="sng">
                      <a:noFill/>
                    </a:lnL>
                    <a:lnR w="12700" cmpd="sng">
                      <a:noFill/>
                    </a:lnR>
                    <a:lnT w="12700" cmpd="sng">
                      <a:noFill/>
                    </a:lnT>
                    <a:lnB w="12700" cmpd="sng">
                      <a:noFill/>
                    </a:lnB>
                    <a:solidFill>
                      <a:srgbClr val="E3EDE4"/>
                    </a:solidFill>
                  </a:tcPr>
                </a:tc>
                <a:tc hMerge="1">
                  <a:txBody>
                    <a:bodyPr/>
                    <a:lstStyle/>
                    <a:p>
                      <a:endParaRPr lang="en-IN"/>
                    </a:p>
                  </a:txBody>
                  <a:tcPr/>
                </a:tc>
                <a:tc hMerge="1">
                  <a:txBody>
                    <a:bodyPr/>
                    <a:lstStyle/>
                    <a:p>
                      <a:pPr algn="l" fontAlgn="b"/>
                      <a:endParaRPr lang="en-IN" sz="1100" b="0" i="0" u="none" strike="noStrike" dirty="0">
                        <a:effectLst/>
                        <a:latin typeface="+mj-lt"/>
                      </a:endParaRPr>
                    </a:p>
                  </a:txBody>
                  <a:tcPr marL="9525" marR="9525" marT="9525" marB="0" anchor="b">
                    <a:lnL w="12700" cmpd="sng">
                      <a:noFill/>
                    </a:lnL>
                    <a:lnR w="12700" cmpd="sng">
                      <a:noFill/>
                    </a:lnR>
                    <a:lnT w="12700" cmpd="sng">
                      <a:noFill/>
                    </a:lnT>
                    <a:lnB w="12700" cmpd="sng">
                      <a:noFill/>
                    </a:lnB>
                    <a:solidFill>
                      <a:srgbClr val="E3EDE4"/>
                    </a:solidFill>
                  </a:tcPr>
                </a:tc>
                <a:tc hMerge="1">
                  <a:txBody>
                    <a:bodyPr/>
                    <a:lstStyle/>
                    <a:p>
                      <a:endParaRPr lang="en-IN"/>
                    </a:p>
                  </a:txBody>
                  <a:tcPr/>
                </a:tc>
                <a:tc>
                  <a:txBody>
                    <a:bodyPr/>
                    <a:lstStyle/>
                    <a:p>
                      <a:pPr algn="l" fontAlgn="b"/>
                      <a:endParaRPr lang="en-IN" sz="1000" b="0" i="0" u="none" strike="noStrike" dirty="0">
                        <a:effectLst/>
                        <a:latin typeface="+mj-lt"/>
                      </a:endParaRPr>
                    </a:p>
                  </a:txBody>
                  <a:tcPr marL="9525" marR="9525" marT="9523" marB="0" anchor="b">
                    <a:lnL w="12700" cmpd="sng">
                      <a:noFill/>
                    </a:lnL>
                    <a:lnR w="12700" cap="flat" cmpd="sng" algn="ctr">
                      <a:solidFill>
                        <a:schemeClr val="bg1"/>
                      </a:solidFill>
                      <a:prstDash val="solid"/>
                      <a:round/>
                      <a:headEnd type="none" w="med" len="med"/>
                      <a:tailEnd type="none" w="med" len="med"/>
                    </a:lnR>
                    <a:lnT w="12700" cmpd="sng">
                      <a:noFill/>
                    </a:lnT>
                    <a:lnB w="12700" cmpd="sng">
                      <a:noFill/>
                    </a:lnB>
                    <a:solidFill>
                      <a:srgbClr val="E3EDE4"/>
                    </a:solidFill>
                  </a:tcPr>
                </a:tc>
                <a:extLst>
                  <a:ext uri="{0D108BD9-81ED-4DB2-BD59-A6C34878D82A}">
                    <a16:rowId xmlns:a16="http://schemas.microsoft.com/office/drawing/2014/main" val="10003"/>
                  </a:ext>
                </a:extLst>
              </a:tr>
              <a:tr h="144016">
                <a:tc gridSpan="2">
                  <a:txBody>
                    <a:bodyPr/>
                    <a:lstStyle/>
                    <a:p>
                      <a:pPr lvl="1" algn="l" fontAlgn="b"/>
                      <a:r>
                        <a:rPr lang="en-IN" sz="1000" u="none" strike="noStrike" dirty="0">
                          <a:effectLst/>
                          <a:latin typeface="+mj-lt"/>
                        </a:rPr>
                        <a:t>Current Assets:</a:t>
                      </a:r>
                      <a:endParaRPr lang="en-IN" sz="1000" b="0" i="0" u="none" strike="noStrike" dirty="0">
                        <a:effectLst/>
                        <a:latin typeface="+mj-lt"/>
                      </a:endParaRPr>
                    </a:p>
                  </a:txBody>
                  <a:tcPr marL="9525" marR="9525" marT="9523" marB="0" anchor="b">
                    <a:lnL w="12700" cap="flat" cmpd="sng" algn="ctr">
                      <a:solidFill>
                        <a:schemeClr val="bg1"/>
                      </a:solidFill>
                      <a:prstDash val="solid"/>
                      <a:round/>
                      <a:headEnd type="none" w="med" len="med"/>
                      <a:tailEnd type="none" w="med" len="med"/>
                    </a:lnL>
                    <a:lnR w="12700" cmpd="sng">
                      <a:noFill/>
                    </a:lnR>
                    <a:lnT w="12700" cmpd="sng">
                      <a:noFill/>
                    </a:lnT>
                    <a:lnB w="12700" cmpd="sng">
                      <a:noFill/>
                    </a:lnB>
                    <a:solidFill>
                      <a:srgbClr val="E3EDE4"/>
                    </a:solidFill>
                  </a:tcPr>
                </a:tc>
                <a:tc hMerge="1">
                  <a:txBody>
                    <a:bodyPr/>
                    <a:lstStyle/>
                    <a:p>
                      <a:pPr algn="l" fontAlgn="b"/>
                      <a:endParaRPr lang="en-IN" sz="11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gridSpan="2">
                  <a:txBody>
                    <a:bodyPr/>
                    <a:lstStyle/>
                    <a:p>
                      <a:endParaRPr lang="en-IN" sz="1000" dirty="0">
                        <a:latin typeface="+mj-lt"/>
                      </a:endParaRPr>
                    </a:p>
                  </a:txBody>
                  <a:tcPr marL="9525" marR="9525" marT="9523" marB="0" anchor="b">
                    <a:lnL w="12700" cmpd="sng">
                      <a:noFill/>
                    </a:lnL>
                    <a:lnR w="12700" cmpd="sng">
                      <a:noFill/>
                    </a:lnR>
                    <a:lnT w="12700" cmpd="sng">
                      <a:noFill/>
                    </a:lnT>
                    <a:lnB w="12700" cmpd="sng">
                      <a:noFill/>
                    </a:lnB>
                    <a:solidFill>
                      <a:srgbClr val="E3EDE4"/>
                    </a:solidFill>
                  </a:tcPr>
                </a:tc>
                <a:tc hMerge="1">
                  <a:txBody>
                    <a:bodyPr/>
                    <a:lstStyle/>
                    <a:p>
                      <a:pPr algn="l" fontAlgn="b"/>
                      <a:endParaRPr lang="en-IN" sz="11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endParaRPr lang="en-IN" sz="1000" dirty="0">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l" fontAlgn="b"/>
                      <a:endParaRPr lang="en-IN" sz="1000" b="0" i="0" u="none" strike="noStrike" dirty="0">
                        <a:effectLst/>
                        <a:latin typeface="+mj-lt"/>
                      </a:endParaRPr>
                    </a:p>
                  </a:txBody>
                  <a:tcPr marL="9525" marR="9525" marT="9523" marB="0" anchor="b">
                    <a:lnL w="12700" cmpd="sng">
                      <a:noFill/>
                    </a:lnL>
                    <a:lnR w="12700" cap="flat" cmpd="sng" algn="ctr">
                      <a:solidFill>
                        <a:schemeClr val="bg1"/>
                      </a:solidFill>
                      <a:prstDash val="solid"/>
                      <a:round/>
                      <a:headEnd type="none" w="med" len="med"/>
                      <a:tailEnd type="none" w="med" len="med"/>
                    </a:lnR>
                    <a:lnT w="12700" cmpd="sng">
                      <a:noFill/>
                    </a:lnT>
                    <a:lnB w="12700" cmpd="sng">
                      <a:noFill/>
                    </a:lnB>
                    <a:solidFill>
                      <a:srgbClr val="E3EDE4"/>
                    </a:solidFill>
                  </a:tcPr>
                </a:tc>
                <a:extLst>
                  <a:ext uri="{0D108BD9-81ED-4DB2-BD59-A6C34878D82A}">
                    <a16:rowId xmlns:a16="http://schemas.microsoft.com/office/drawing/2014/main" val="10004"/>
                  </a:ext>
                </a:extLst>
              </a:tr>
              <a:tr h="126109">
                <a:tc gridSpan="2">
                  <a:txBody>
                    <a:bodyPr/>
                    <a:lstStyle/>
                    <a:p>
                      <a:pPr lvl="1" algn="l" fontAlgn="b"/>
                      <a:r>
                        <a:rPr lang="en-IN" sz="1000" u="none" strike="noStrike" dirty="0">
                          <a:effectLst/>
                          <a:latin typeface="+mj-lt"/>
                        </a:rPr>
                        <a:t>     Cash</a:t>
                      </a:r>
                      <a:endParaRPr lang="en-IN" sz="1000" b="0" i="0" u="none" strike="noStrike" dirty="0">
                        <a:effectLst/>
                        <a:latin typeface="+mj-lt"/>
                      </a:endParaRPr>
                    </a:p>
                  </a:txBody>
                  <a:tcPr marL="9525" marR="9525" marT="9523" marB="0" anchor="b">
                    <a:lnL w="12700" cap="flat" cmpd="sng" algn="ctr">
                      <a:solidFill>
                        <a:schemeClr val="bg1"/>
                      </a:solidFill>
                      <a:prstDash val="solid"/>
                      <a:round/>
                      <a:headEnd type="none" w="med" len="med"/>
                      <a:tailEnd type="none" w="med" len="med"/>
                    </a:lnL>
                    <a:lnR w="12700" cmpd="sng">
                      <a:noFill/>
                    </a:lnR>
                    <a:lnT w="12700" cmpd="sng">
                      <a:noFill/>
                    </a:lnT>
                    <a:lnB w="12700" cmpd="sng">
                      <a:noFill/>
                    </a:lnB>
                    <a:solidFill>
                      <a:srgbClr val="E3EDE4"/>
                    </a:solidFill>
                  </a:tcPr>
                </a:tc>
                <a:tc hMerge="1">
                  <a:txBody>
                    <a:bodyPr/>
                    <a:lstStyle/>
                    <a:p>
                      <a:pPr algn="r" fontAlgn="b"/>
                      <a:endParaRPr lang="en-IN" sz="11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gridSpan="2">
                  <a:txBody>
                    <a:bodyPr/>
                    <a:lstStyle/>
                    <a:p>
                      <a:pPr algn="r" fontAlgn="b"/>
                      <a:r>
                        <a:rPr lang="en-IN" sz="1000" u="none" strike="noStrike" dirty="0">
                          <a:effectLst/>
                          <a:latin typeface="+mj-lt"/>
                        </a:rPr>
                        <a:t>$18,000</a:t>
                      </a:r>
                      <a:endParaRPr lang="en-IN" sz="10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hMerge="1">
                  <a:txBody>
                    <a:bodyPr/>
                    <a:lstStyle/>
                    <a:p>
                      <a:pPr algn="l" fontAlgn="b"/>
                      <a:endParaRPr lang="en-IN" sz="11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l" fontAlgn="b"/>
                      <a:r>
                        <a:rPr lang="en-IN" sz="1000" u="none" strike="noStrike" dirty="0">
                          <a:effectLst/>
                          <a:latin typeface="+mj-lt"/>
                        </a:rPr>
                        <a:t> </a:t>
                      </a:r>
                      <a:endParaRPr lang="en-IN" sz="10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l" fontAlgn="b"/>
                      <a:endParaRPr lang="en-IN" sz="1000" b="0" i="0" u="none" strike="noStrike" dirty="0">
                        <a:effectLst/>
                        <a:latin typeface="+mj-lt"/>
                      </a:endParaRPr>
                    </a:p>
                  </a:txBody>
                  <a:tcPr marL="9525" marR="9525" marT="9523" marB="0" anchor="b">
                    <a:lnL w="12700" cmpd="sng">
                      <a:noFill/>
                    </a:lnL>
                    <a:lnR w="12700" cap="flat" cmpd="sng" algn="ctr">
                      <a:solidFill>
                        <a:schemeClr val="bg1"/>
                      </a:solidFill>
                      <a:prstDash val="solid"/>
                      <a:round/>
                      <a:headEnd type="none" w="med" len="med"/>
                      <a:tailEnd type="none" w="med" len="med"/>
                    </a:lnR>
                    <a:lnT w="12700" cmpd="sng">
                      <a:noFill/>
                    </a:lnT>
                    <a:lnB w="12700" cmpd="sng">
                      <a:noFill/>
                    </a:lnB>
                    <a:solidFill>
                      <a:srgbClr val="E3EDE4"/>
                    </a:solidFill>
                  </a:tcPr>
                </a:tc>
                <a:extLst>
                  <a:ext uri="{0D108BD9-81ED-4DB2-BD59-A6C34878D82A}">
                    <a16:rowId xmlns:a16="http://schemas.microsoft.com/office/drawing/2014/main" val="10005"/>
                  </a:ext>
                </a:extLst>
              </a:tr>
              <a:tr h="36194">
                <a:tc gridSpan="2">
                  <a:txBody>
                    <a:bodyPr/>
                    <a:lstStyle/>
                    <a:p>
                      <a:pPr lvl="1" algn="l" fontAlgn="b"/>
                      <a:r>
                        <a:rPr lang="en-IN" sz="1000" u="none" strike="noStrike" dirty="0">
                          <a:effectLst/>
                          <a:latin typeface="+mj-lt"/>
                        </a:rPr>
                        <a:t>     Accounts Receivable</a:t>
                      </a:r>
                      <a:endParaRPr lang="en-IN" sz="1000" b="0" i="0" u="none" strike="noStrike" dirty="0">
                        <a:effectLst/>
                        <a:latin typeface="+mj-lt"/>
                      </a:endParaRPr>
                    </a:p>
                  </a:txBody>
                  <a:tcPr marL="9525" marR="9525" marT="9523" marB="0" anchor="b">
                    <a:lnL w="12700" cap="flat" cmpd="sng" algn="ctr">
                      <a:solidFill>
                        <a:schemeClr val="bg1"/>
                      </a:solidFill>
                      <a:prstDash val="solid"/>
                      <a:round/>
                      <a:headEnd type="none" w="med" len="med"/>
                      <a:tailEnd type="none" w="med" len="med"/>
                    </a:lnL>
                    <a:lnR w="12700" cmpd="sng">
                      <a:noFill/>
                    </a:lnR>
                    <a:lnT w="12700" cmpd="sng">
                      <a:noFill/>
                    </a:lnT>
                    <a:lnB w="12700" cmpd="sng">
                      <a:noFill/>
                    </a:lnB>
                    <a:solidFill>
                      <a:srgbClr val="E3EDE4"/>
                    </a:solidFill>
                  </a:tcPr>
                </a:tc>
                <a:tc hMerge="1">
                  <a:txBody>
                    <a:bodyPr/>
                    <a:lstStyle/>
                    <a:p>
                      <a:pPr algn="r" fontAlgn="b"/>
                      <a:endParaRPr lang="en-IN" sz="11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gridSpan="2">
                  <a:txBody>
                    <a:bodyPr/>
                    <a:lstStyle/>
                    <a:p>
                      <a:pPr algn="r" fontAlgn="b"/>
                      <a:r>
                        <a:rPr lang="en-IN" sz="1000" u="none" strike="noStrike" dirty="0">
                          <a:effectLst/>
                          <a:latin typeface="+mj-lt"/>
                        </a:rPr>
                        <a:t>20,000</a:t>
                      </a:r>
                      <a:endParaRPr lang="en-IN" sz="10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hMerge="1">
                  <a:txBody>
                    <a:bodyPr/>
                    <a:lstStyle/>
                    <a:p>
                      <a:pPr algn="l" fontAlgn="b"/>
                      <a:endParaRPr lang="en-IN" sz="11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l" fontAlgn="b"/>
                      <a:r>
                        <a:rPr lang="en-IN" sz="1000" u="none" strike="noStrike" dirty="0">
                          <a:effectLst/>
                          <a:latin typeface="+mj-lt"/>
                        </a:rPr>
                        <a:t> </a:t>
                      </a:r>
                      <a:endParaRPr lang="en-IN" sz="10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l" fontAlgn="b"/>
                      <a:endParaRPr lang="en-IN" sz="1000" b="0" i="0" u="none" strike="noStrike" dirty="0">
                        <a:effectLst/>
                        <a:latin typeface="+mj-lt"/>
                      </a:endParaRPr>
                    </a:p>
                  </a:txBody>
                  <a:tcPr marL="9525" marR="9525" marT="9523" marB="0" anchor="b">
                    <a:lnL w="12700" cmpd="sng">
                      <a:noFill/>
                    </a:lnL>
                    <a:lnR w="12700" cap="flat" cmpd="sng" algn="ctr">
                      <a:solidFill>
                        <a:schemeClr val="bg1"/>
                      </a:solidFill>
                      <a:prstDash val="solid"/>
                      <a:round/>
                      <a:headEnd type="none" w="med" len="med"/>
                      <a:tailEnd type="none" w="med" len="med"/>
                    </a:lnR>
                    <a:lnT w="12700" cmpd="sng">
                      <a:noFill/>
                    </a:lnT>
                    <a:lnB w="12700" cmpd="sng">
                      <a:noFill/>
                    </a:lnB>
                    <a:solidFill>
                      <a:srgbClr val="E3EDE4"/>
                    </a:solidFill>
                  </a:tcPr>
                </a:tc>
                <a:extLst>
                  <a:ext uri="{0D108BD9-81ED-4DB2-BD59-A6C34878D82A}">
                    <a16:rowId xmlns:a16="http://schemas.microsoft.com/office/drawing/2014/main" val="10006"/>
                  </a:ext>
                </a:extLst>
              </a:tr>
              <a:tr h="0">
                <a:tc gridSpan="2">
                  <a:txBody>
                    <a:bodyPr/>
                    <a:lstStyle/>
                    <a:p>
                      <a:pPr lvl="1" algn="l" fontAlgn="b"/>
                      <a:r>
                        <a:rPr lang="en-IN" sz="1000" u="none" strike="noStrike" dirty="0">
                          <a:effectLst/>
                          <a:latin typeface="+mj-lt"/>
                        </a:rPr>
                        <a:t>     Prepaid Rent</a:t>
                      </a:r>
                      <a:endParaRPr lang="en-IN" sz="1000" b="0" i="0" u="none" strike="noStrike" dirty="0">
                        <a:effectLst/>
                        <a:latin typeface="+mj-lt"/>
                      </a:endParaRPr>
                    </a:p>
                  </a:txBody>
                  <a:tcPr marL="9525" marR="9525" marT="9523" marB="0" anchor="b">
                    <a:lnL w="12700" cap="flat" cmpd="sng" algn="ctr">
                      <a:solidFill>
                        <a:schemeClr val="bg1"/>
                      </a:solidFill>
                      <a:prstDash val="solid"/>
                      <a:round/>
                      <a:headEnd type="none" w="med" len="med"/>
                      <a:tailEnd type="none" w="med" len="med"/>
                    </a:lnL>
                    <a:lnR w="12700" cmpd="sng">
                      <a:noFill/>
                    </a:lnR>
                    <a:lnT w="12700" cmpd="sng">
                      <a:noFill/>
                    </a:lnT>
                    <a:lnB w="12700" cmpd="sng">
                      <a:noFill/>
                    </a:lnB>
                    <a:solidFill>
                      <a:srgbClr val="E3EDE4"/>
                    </a:solidFill>
                  </a:tcPr>
                </a:tc>
                <a:tc hMerge="1">
                  <a:txBody>
                    <a:bodyPr/>
                    <a:lstStyle/>
                    <a:p>
                      <a:pPr algn="r" fontAlgn="b"/>
                      <a:endParaRPr lang="en-IN" sz="11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gridSpan="2">
                  <a:txBody>
                    <a:bodyPr/>
                    <a:lstStyle/>
                    <a:p>
                      <a:pPr algn="r" fontAlgn="b"/>
                      <a:r>
                        <a:rPr lang="en-IN" sz="1000" u="none" strike="noStrike" dirty="0">
                          <a:effectLst/>
                          <a:latin typeface="+mj-lt"/>
                        </a:rPr>
                        <a:t>3,000</a:t>
                      </a:r>
                      <a:endParaRPr lang="en-IN" sz="10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hMerge="1">
                  <a:txBody>
                    <a:bodyPr/>
                    <a:lstStyle/>
                    <a:p>
                      <a:pPr algn="l" fontAlgn="b"/>
                      <a:endParaRPr lang="en-IN" sz="11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l" fontAlgn="b"/>
                      <a:r>
                        <a:rPr lang="en-IN" sz="1000" u="none" strike="noStrike" dirty="0">
                          <a:effectLst/>
                          <a:latin typeface="+mj-lt"/>
                        </a:rPr>
                        <a:t> </a:t>
                      </a:r>
                      <a:endParaRPr lang="en-IN" sz="10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l" fontAlgn="b"/>
                      <a:endParaRPr lang="en-IN" sz="1000" b="0" i="0" u="none" strike="noStrike" dirty="0">
                        <a:effectLst/>
                        <a:latin typeface="+mj-lt"/>
                      </a:endParaRPr>
                    </a:p>
                  </a:txBody>
                  <a:tcPr marL="9525" marR="9525" marT="9523" marB="0" anchor="b">
                    <a:lnL w="12700" cmpd="sng">
                      <a:noFill/>
                    </a:lnL>
                    <a:lnR w="12700" cap="flat" cmpd="sng" algn="ctr">
                      <a:solidFill>
                        <a:schemeClr val="bg1"/>
                      </a:solidFill>
                      <a:prstDash val="solid"/>
                      <a:round/>
                      <a:headEnd type="none" w="med" len="med"/>
                      <a:tailEnd type="none" w="med" len="med"/>
                    </a:lnR>
                    <a:lnT w="12700" cmpd="sng">
                      <a:noFill/>
                    </a:lnT>
                    <a:lnB w="12700" cmpd="sng">
                      <a:noFill/>
                    </a:lnB>
                    <a:solidFill>
                      <a:srgbClr val="E3EDE4"/>
                    </a:solidFill>
                  </a:tcPr>
                </a:tc>
                <a:extLst>
                  <a:ext uri="{0D108BD9-81ED-4DB2-BD59-A6C34878D82A}">
                    <a16:rowId xmlns:a16="http://schemas.microsoft.com/office/drawing/2014/main" val="10007"/>
                  </a:ext>
                </a:extLst>
              </a:tr>
              <a:tr h="72388">
                <a:tc gridSpan="2">
                  <a:txBody>
                    <a:bodyPr/>
                    <a:lstStyle/>
                    <a:p>
                      <a:pPr lvl="1" algn="l" fontAlgn="b"/>
                      <a:r>
                        <a:rPr lang="en-IN" sz="1000" u="none" strike="noStrike" dirty="0">
                          <a:effectLst/>
                          <a:latin typeface="+mj-lt"/>
                        </a:rPr>
                        <a:t>     Office Supplies</a:t>
                      </a:r>
                      <a:endParaRPr lang="en-IN" sz="1000" b="0" i="0" u="none" strike="noStrike" dirty="0">
                        <a:effectLst/>
                        <a:latin typeface="+mj-lt"/>
                      </a:endParaRPr>
                    </a:p>
                  </a:txBody>
                  <a:tcPr marL="9525" marR="9525" marT="9523" marB="0" anchor="b">
                    <a:lnL w="12700" cap="flat" cmpd="sng" algn="ctr">
                      <a:solidFill>
                        <a:schemeClr val="bg1"/>
                      </a:solidFill>
                      <a:prstDash val="solid"/>
                      <a:round/>
                      <a:headEnd type="none" w="med" len="med"/>
                      <a:tailEnd type="none" w="med" len="med"/>
                    </a:lnL>
                    <a:lnR w="12700" cmpd="sng">
                      <a:noFill/>
                    </a:lnR>
                    <a:lnT w="12700" cmpd="sng">
                      <a:noFill/>
                    </a:lnT>
                    <a:lnB w="12700" cmpd="sng">
                      <a:noFill/>
                    </a:lnB>
                    <a:solidFill>
                      <a:srgbClr val="E3EDE4"/>
                    </a:solidFill>
                  </a:tcPr>
                </a:tc>
                <a:tc hMerge="1">
                  <a:txBody>
                    <a:bodyPr/>
                    <a:lstStyle/>
                    <a:p>
                      <a:pPr algn="r" fontAlgn="b"/>
                      <a:endParaRPr lang="en-IN" sz="11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gridSpan="2">
                  <a:txBody>
                    <a:bodyPr/>
                    <a:lstStyle/>
                    <a:p>
                      <a:pPr algn="r" fontAlgn="b"/>
                      <a:r>
                        <a:rPr lang="en-IN" sz="1000" u="none" strike="noStrike" dirty="0">
                          <a:effectLst/>
                          <a:latin typeface="+mj-lt"/>
                        </a:rPr>
                        <a:t>1,000</a:t>
                      </a:r>
                      <a:endParaRPr lang="en-IN" sz="10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hMerge="1">
                  <a:txBody>
                    <a:bodyPr/>
                    <a:lstStyle/>
                    <a:p>
                      <a:pPr algn="l" fontAlgn="b"/>
                      <a:endParaRPr lang="en-IN" sz="11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l" fontAlgn="b"/>
                      <a:r>
                        <a:rPr lang="en-IN" sz="1000" u="none" strike="noStrike" dirty="0">
                          <a:effectLst/>
                          <a:latin typeface="+mj-lt"/>
                        </a:rPr>
                        <a:t> </a:t>
                      </a:r>
                      <a:endParaRPr lang="en-IN" sz="10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l" fontAlgn="b"/>
                      <a:endParaRPr lang="en-IN" sz="1000" b="0" i="0" u="none" strike="noStrike" dirty="0">
                        <a:effectLst/>
                        <a:latin typeface="+mj-lt"/>
                      </a:endParaRPr>
                    </a:p>
                  </a:txBody>
                  <a:tcPr marL="9525" marR="9525" marT="9523" marB="0" anchor="b">
                    <a:lnL w="12700" cmpd="sng">
                      <a:noFill/>
                    </a:lnL>
                    <a:lnR w="12700" cap="flat" cmpd="sng" algn="ctr">
                      <a:solidFill>
                        <a:schemeClr val="bg1"/>
                      </a:solidFill>
                      <a:prstDash val="solid"/>
                      <a:round/>
                      <a:headEnd type="none" w="med" len="med"/>
                      <a:tailEnd type="none" w="med" len="med"/>
                    </a:lnR>
                    <a:lnT w="12700" cmpd="sng">
                      <a:noFill/>
                    </a:lnT>
                    <a:lnB w="12700" cmpd="sng">
                      <a:noFill/>
                    </a:lnB>
                    <a:solidFill>
                      <a:srgbClr val="E3EDE4"/>
                    </a:solidFill>
                  </a:tcPr>
                </a:tc>
                <a:extLst>
                  <a:ext uri="{0D108BD9-81ED-4DB2-BD59-A6C34878D82A}">
                    <a16:rowId xmlns:a16="http://schemas.microsoft.com/office/drawing/2014/main" val="10008"/>
                  </a:ext>
                </a:extLst>
              </a:tr>
              <a:tr h="198497">
                <a:tc gridSpan="2">
                  <a:txBody>
                    <a:bodyPr/>
                    <a:lstStyle/>
                    <a:p>
                      <a:pPr lvl="1" algn="l" fontAlgn="b"/>
                      <a:r>
                        <a:rPr lang="en-IN" sz="1000" u="none" strike="noStrike" dirty="0">
                          <a:effectLst/>
                          <a:latin typeface="+mj-lt"/>
                        </a:rPr>
                        <a:t>     Total Current Assets</a:t>
                      </a:r>
                      <a:endParaRPr lang="en-IN" sz="1000" b="0" i="0" u="none" strike="noStrike" dirty="0">
                        <a:effectLst/>
                        <a:latin typeface="+mj-lt"/>
                      </a:endParaRPr>
                    </a:p>
                  </a:txBody>
                  <a:tcPr marL="9525" marR="9525" marT="9523" marB="0" anchor="b">
                    <a:lnL w="12700" cap="flat" cmpd="sng" algn="ctr">
                      <a:solidFill>
                        <a:schemeClr val="bg1"/>
                      </a:solidFill>
                      <a:prstDash val="solid"/>
                      <a:round/>
                      <a:headEnd type="none" w="med" len="med"/>
                      <a:tailEnd type="none" w="med" len="med"/>
                    </a:lnL>
                    <a:lnR w="12700" cmpd="sng">
                      <a:noFill/>
                    </a:lnR>
                    <a:lnT w="12700" cmpd="sng">
                      <a:noFill/>
                    </a:lnT>
                    <a:lnB w="12700" cmpd="sng">
                      <a:noFill/>
                    </a:lnB>
                    <a:solidFill>
                      <a:srgbClr val="E3EDE4"/>
                    </a:solidFill>
                  </a:tcPr>
                </a:tc>
                <a:tc hMerge="1">
                  <a:txBody>
                    <a:bodyPr/>
                    <a:lstStyle/>
                    <a:p>
                      <a:pPr algn="l" fontAlgn="b"/>
                      <a:endParaRPr lang="en-IN" sz="11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gridSpan="2">
                  <a:txBody>
                    <a:bodyPr/>
                    <a:lstStyle/>
                    <a:p>
                      <a:pPr algn="l" fontAlgn="b"/>
                      <a:r>
                        <a:rPr lang="en-IN" sz="1000" u="none" strike="noStrike" dirty="0">
                          <a:effectLst/>
                          <a:latin typeface="+mj-lt"/>
                        </a:rPr>
                        <a:t> </a:t>
                      </a:r>
                      <a:endParaRPr lang="en-IN" sz="10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hMerge="1">
                  <a:txBody>
                    <a:bodyPr/>
                    <a:lstStyle/>
                    <a:p>
                      <a:pPr algn="r" fontAlgn="b"/>
                      <a:endParaRPr lang="en-IN" sz="11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r>
                        <a:rPr lang="en-IN" sz="1000" u="none" strike="noStrike" dirty="0">
                          <a:effectLst/>
                          <a:latin typeface="+mj-lt"/>
                        </a:rPr>
                        <a:t>$42,000</a:t>
                      </a:r>
                      <a:endParaRPr lang="en-IN" sz="10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endParaRPr lang="en-IN" sz="1000" b="0" i="0" u="none" strike="noStrike" dirty="0">
                        <a:effectLst/>
                        <a:latin typeface="+mj-lt"/>
                      </a:endParaRPr>
                    </a:p>
                  </a:txBody>
                  <a:tcPr marL="9525" marR="9525" marT="9523" marB="0" anchor="b">
                    <a:lnL w="12700" cmpd="sng">
                      <a:noFill/>
                    </a:lnL>
                    <a:lnR w="12700" cap="flat" cmpd="sng" algn="ctr">
                      <a:solidFill>
                        <a:schemeClr val="bg1"/>
                      </a:solidFill>
                      <a:prstDash val="solid"/>
                      <a:round/>
                      <a:headEnd type="none" w="med" len="med"/>
                      <a:tailEnd type="none" w="med" len="med"/>
                    </a:lnR>
                    <a:lnT w="12700" cmpd="sng">
                      <a:noFill/>
                    </a:lnT>
                    <a:lnB w="12700" cmpd="sng">
                      <a:noFill/>
                    </a:lnB>
                    <a:solidFill>
                      <a:srgbClr val="E3EDE4"/>
                    </a:solidFill>
                  </a:tcPr>
                </a:tc>
                <a:extLst>
                  <a:ext uri="{0D108BD9-81ED-4DB2-BD59-A6C34878D82A}">
                    <a16:rowId xmlns:a16="http://schemas.microsoft.com/office/drawing/2014/main" val="10009"/>
                  </a:ext>
                </a:extLst>
              </a:tr>
              <a:tr h="177143">
                <a:tc gridSpan="2">
                  <a:txBody>
                    <a:bodyPr/>
                    <a:lstStyle/>
                    <a:p>
                      <a:pPr lvl="1" algn="l" fontAlgn="b"/>
                      <a:r>
                        <a:rPr lang="en-IN" sz="1000" u="none" strike="noStrike" dirty="0">
                          <a:effectLst/>
                          <a:latin typeface="+mj-lt"/>
                        </a:rPr>
                        <a:t>Plant Assets:</a:t>
                      </a:r>
                      <a:endParaRPr lang="en-IN" sz="1000" b="0" i="0" u="none" strike="noStrike" dirty="0">
                        <a:effectLst/>
                        <a:latin typeface="+mj-lt"/>
                      </a:endParaRPr>
                    </a:p>
                  </a:txBody>
                  <a:tcPr marL="9525" marR="9525" marT="9523" marB="0" anchor="b">
                    <a:lnL w="12700" cap="flat" cmpd="sng" algn="ctr">
                      <a:solidFill>
                        <a:schemeClr val="bg1"/>
                      </a:solidFill>
                      <a:prstDash val="solid"/>
                      <a:round/>
                      <a:headEnd type="none" w="med" len="med"/>
                      <a:tailEnd type="none" w="med" len="med"/>
                    </a:lnL>
                    <a:lnR w="12700" cmpd="sng">
                      <a:noFill/>
                    </a:lnR>
                    <a:lnT w="12700" cmpd="sng">
                      <a:noFill/>
                    </a:lnT>
                    <a:lnB w="12700" cmpd="sng">
                      <a:noFill/>
                    </a:lnB>
                    <a:solidFill>
                      <a:srgbClr val="E3EDE4"/>
                    </a:solidFill>
                  </a:tcPr>
                </a:tc>
                <a:tc hMerge="1">
                  <a:txBody>
                    <a:bodyPr/>
                    <a:lstStyle/>
                    <a:p>
                      <a:pPr algn="l" fontAlgn="b"/>
                      <a:endParaRPr lang="en-IN" sz="11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gridSpan="2">
                  <a:txBody>
                    <a:bodyPr/>
                    <a:lstStyle/>
                    <a:p>
                      <a:pPr algn="l" fontAlgn="b"/>
                      <a:r>
                        <a:rPr lang="en-IN" sz="1000" u="none" strike="noStrike" dirty="0">
                          <a:effectLst/>
                          <a:latin typeface="+mj-lt"/>
                        </a:rPr>
                        <a:t> </a:t>
                      </a:r>
                      <a:endParaRPr lang="en-IN" sz="10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hMerge="1">
                  <a:txBody>
                    <a:bodyPr/>
                    <a:lstStyle/>
                    <a:p>
                      <a:pPr algn="l" fontAlgn="b"/>
                      <a:endParaRPr lang="en-IN" sz="11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l" fontAlgn="b"/>
                      <a:r>
                        <a:rPr lang="en-IN" sz="1000" u="none" strike="noStrike" dirty="0">
                          <a:effectLst/>
                          <a:latin typeface="+mj-lt"/>
                        </a:rPr>
                        <a:t> </a:t>
                      </a:r>
                      <a:endParaRPr lang="en-IN" sz="10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l" fontAlgn="b"/>
                      <a:endParaRPr lang="en-IN" sz="1000" b="0" i="0" u="none" strike="noStrike" dirty="0">
                        <a:effectLst/>
                        <a:latin typeface="+mj-lt"/>
                      </a:endParaRPr>
                    </a:p>
                  </a:txBody>
                  <a:tcPr marL="9525" marR="9525" marT="9523" marB="0" anchor="b">
                    <a:lnL w="12700" cmpd="sng">
                      <a:noFill/>
                    </a:lnL>
                    <a:lnR w="12700" cap="flat" cmpd="sng" algn="ctr">
                      <a:solidFill>
                        <a:schemeClr val="bg1"/>
                      </a:solidFill>
                      <a:prstDash val="solid"/>
                      <a:round/>
                      <a:headEnd type="none" w="med" len="med"/>
                      <a:tailEnd type="none" w="med" len="med"/>
                    </a:lnR>
                    <a:lnT w="12700" cmpd="sng">
                      <a:noFill/>
                    </a:lnT>
                    <a:lnB w="12700" cmpd="sng">
                      <a:noFill/>
                    </a:lnB>
                    <a:solidFill>
                      <a:srgbClr val="E3EDE4"/>
                    </a:solidFill>
                  </a:tcPr>
                </a:tc>
                <a:extLst>
                  <a:ext uri="{0D108BD9-81ED-4DB2-BD59-A6C34878D82A}">
                    <a16:rowId xmlns:a16="http://schemas.microsoft.com/office/drawing/2014/main" val="10010"/>
                  </a:ext>
                </a:extLst>
              </a:tr>
              <a:tr h="182897">
                <a:tc gridSpan="2">
                  <a:txBody>
                    <a:bodyPr/>
                    <a:lstStyle/>
                    <a:p>
                      <a:pPr lvl="1" algn="l" fontAlgn="b"/>
                      <a:r>
                        <a:rPr lang="en-IN" sz="1000" u="none" strike="noStrike" dirty="0">
                          <a:effectLst/>
                          <a:latin typeface="+mj-lt"/>
                        </a:rPr>
                        <a:t>     Equipment</a:t>
                      </a:r>
                      <a:endParaRPr lang="en-IN" sz="1000" b="0" i="0" u="none" strike="noStrike" dirty="0">
                        <a:effectLst/>
                        <a:latin typeface="+mj-lt"/>
                      </a:endParaRPr>
                    </a:p>
                  </a:txBody>
                  <a:tcPr marL="9525" marR="9525" marT="9523" marB="0" anchor="b">
                    <a:lnL w="12700" cap="flat" cmpd="sng" algn="ctr">
                      <a:solidFill>
                        <a:schemeClr val="bg1"/>
                      </a:solidFill>
                      <a:prstDash val="solid"/>
                      <a:round/>
                      <a:headEnd type="none" w="med" len="med"/>
                      <a:tailEnd type="none" w="med" len="med"/>
                    </a:lnL>
                    <a:lnR w="12700" cmpd="sng">
                      <a:noFill/>
                    </a:lnR>
                    <a:lnT w="12700" cmpd="sng">
                      <a:noFill/>
                    </a:lnT>
                    <a:lnB w="12700" cmpd="sng">
                      <a:noFill/>
                    </a:lnB>
                    <a:solidFill>
                      <a:srgbClr val="E3EDE4"/>
                    </a:solidFill>
                  </a:tcPr>
                </a:tc>
                <a:tc hMerge="1">
                  <a:txBody>
                    <a:bodyPr/>
                    <a:lstStyle/>
                    <a:p>
                      <a:pPr algn="r" fontAlgn="b"/>
                      <a:endParaRPr lang="en-IN" sz="11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gridSpan="2">
                  <a:txBody>
                    <a:bodyPr/>
                    <a:lstStyle/>
                    <a:p>
                      <a:pPr algn="r" fontAlgn="b"/>
                      <a:r>
                        <a:rPr lang="en-IN" sz="1000" u="none" strike="noStrike" dirty="0">
                          <a:effectLst/>
                          <a:latin typeface="+mj-lt"/>
                        </a:rPr>
                        <a:t>42,000</a:t>
                      </a:r>
                      <a:endParaRPr lang="en-IN" sz="10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hMerge="1">
                  <a:txBody>
                    <a:bodyPr/>
                    <a:lstStyle/>
                    <a:p>
                      <a:pPr algn="l" fontAlgn="b"/>
                      <a:endParaRPr lang="en-IN" sz="11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l" fontAlgn="b"/>
                      <a:r>
                        <a:rPr lang="en-IN" sz="1000" u="none" strike="noStrike" dirty="0">
                          <a:effectLst/>
                          <a:latin typeface="+mj-lt"/>
                        </a:rPr>
                        <a:t> </a:t>
                      </a:r>
                      <a:endParaRPr lang="en-IN" sz="10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l" fontAlgn="b"/>
                      <a:endParaRPr lang="en-IN" sz="1000" b="0" i="0" u="none" strike="noStrike" dirty="0">
                        <a:effectLst/>
                        <a:latin typeface="+mj-lt"/>
                      </a:endParaRPr>
                    </a:p>
                  </a:txBody>
                  <a:tcPr marL="9525" marR="9525" marT="9523" marB="0" anchor="b">
                    <a:lnL w="12700" cmpd="sng">
                      <a:noFill/>
                    </a:lnL>
                    <a:lnR w="12700" cap="flat" cmpd="sng" algn="ctr">
                      <a:solidFill>
                        <a:schemeClr val="bg1"/>
                      </a:solidFill>
                      <a:prstDash val="solid"/>
                      <a:round/>
                      <a:headEnd type="none" w="med" len="med"/>
                      <a:tailEnd type="none" w="med" len="med"/>
                    </a:lnR>
                    <a:lnT w="12700" cmpd="sng">
                      <a:noFill/>
                    </a:lnT>
                    <a:lnB w="12700" cmpd="sng">
                      <a:noFill/>
                    </a:lnB>
                    <a:solidFill>
                      <a:srgbClr val="E3EDE4"/>
                    </a:solidFill>
                  </a:tcPr>
                </a:tc>
                <a:extLst>
                  <a:ext uri="{0D108BD9-81ED-4DB2-BD59-A6C34878D82A}">
                    <a16:rowId xmlns:a16="http://schemas.microsoft.com/office/drawing/2014/main" val="10011"/>
                  </a:ext>
                </a:extLst>
              </a:tr>
              <a:tr h="135404">
                <a:tc gridSpan="2">
                  <a:txBody>
                    <a:bodyPr/>
                    <a:lstStyle/>
                    <a:p>
                      <a:pPr lvl="1" algn="l" fontAlgn="b"/>
                      <a:r>
                        <a:rPr lang="en-IN" sz="1000" u="none" strike="noStrike" dirty="0">
                          <a:effectLst/>
                          <a:latin typeface="+mj-lt"/>
                        </a:rPr>
                        <a:t>     Less: Accumulated Depreciation—Equipment</a:t>
                      </a:r>
                      <a:endParaRPr lang="en-IN" sz="1000" b="0" i="0" u="none" strike="noStrike" dirty="0">
                        <a:effectLst/>
                        <a:latin typeface="+mj-lt"/>
                      </a:endParaRPr>
                    </a:p>
                  </a:txBody>
                  <a:tcPr marL="9525" marR="9525" marT="9523" marB="0" anchor="b">
                    <a:lnL w="12700" cap="flat" cmpd="sng" algn="ctr">
                      <a:solidFill>
                        <a:schemeClr val="bg1"/>
                      </a:solidFill>
                      <a:prstDash val="solid"/>
                      <a:round/>
                      <a:headEnd type="none" w="med" len="med"/>
                      <a:tailEnd type="none" w="med" len="med"/>
                    </a:lnL>
                    <a:lnR w="12700" cmpd="sng">
                      <a:noFill/>
                    </a:lnR>
                    <a:lnT w="12700" cmpd="sng">
                      <a:noFill/>
                    </a:lnT>
                    <a:lnB w="12700" cmpd="sng">
                      <a:noFill/>
                    </a:lnB>
                    <a:solidFill>
                      <a:srgbClr val="E3EDE4"/>
                    </a:solidFill>
                  </a:tcPr>
                </a:tc>
                <a:tc hMerge="1">
                  <a:txBody>
                    <a:bodyPr/>
                    <a:lstStyle/>
                    <a:p>
                      <a:pPr algn="r" fontAlgn="b"/>
                      <a:endParaRPr lang="en-IN" sz="11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gridSpan="2">
                  <a:txBody>
                    <a:bodyPr/>
                    <a:lstStyle/>
                    <a:p>
                      <a:pPr algn="r" fontAlgn="b"/>
                      <a:r>
                        <a:rPr lang="en-IN" sz="1000" u="none" strike="noStrike" dirty="0">
                          <a:effectLst/>
                          <a:latin typeface="+mj-lt"/>
                        </a:rPr>
                        <a:t>7,000</a:t>
                      </a:r>
                      <a:endParaRPr lang="en-IN" sz="10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hMerge="1">
                  <a:txBody>
                    <a:bodyPr/>
                    <a:lstStyle/>
                    <a:p>
                      <a:pPr algn="l" fontAlgn="b"/>
                      <a:endParaRPr lang="en-IN" sz="11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l" fontAlgn="b"/>
                      <a:r>
                        <a:rPr lang="en-IN" sz="1000" u="none" strike="noStrike" dirty="0">
                          <a:effectLst/>
                          <a:latin typeface="+mj-lt"/>
                        </a:rPr>
                        <a:t> </a:t>
                      </a:r>
                      <a:endParaRPr lang="en-IN" sz="10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l" fontAlgn="b"/>
                      <a:endParaRPr lang="en-IN" sz="1000" b="0" i="0" u="none" strike="noStrike" dirty="0">
                        <a:effectLst/>
                        <a:latin typeface="+mj-lt"/>
                      </a:endParaRPr>
                    </a:p>
                  </a:txBody>
                  <a:tcPr marL="9525" marR="9525" marT="9523" marB="0" anchor="b">
                    <a:lnL w="12700" cmpd="sng">
                      <a:noFill/>
                    </a:lnL>
                    <a:lnR w="12700" cap="flat" cmpd="sng" algn="ctr">
                      <a:solidFill>
                        <a:schemeClr val="bg1"/>
                      </a:solidFill>
                      <a:prstDash val="solid"/>
                      <a:round/>
                      <a:headEnd type="none" w="med" len="med"/>
                      <a:tailEnd type="none" w="med" len="med"/>
                    </a:lnR>
                    <a:lnT w="12700" cmpd="sng">
                      <a:noFill/>
                    </a:lnT>
                    <a:lnB w="12700" cmpd="sng">
                      <a:noFill/>
                    </a:lnB>
                    <a:solidFill>
                      <a:srgbClr val="E3EDE4"/>
                    </a:solidFill>
                  </a:tcPr>
                </a:tc>
                <a:extLst>
                  <a:ext uri="{0D108BD9-81ED-4DB2-BD59-A6C34878D82A}">
                    <a16:rowId xmlns:a16="http://schemas.microsoft.com/office/drawing/2014/main" val="10012"/>
                  </a:ext>
                </a:extLst>
              </a:tr>
              <a:tr h="54101">
                <a:tc gridSpan="2">
                  <a:txBody>
                    <a:bodyPr/>
                    <a:lstStyle/>
                    <a:p>
                      <a:pPr lvl="1" algn="l" fontAlgn="b"/>
                      <a:r>
                        <a:rPr lang="en-IN" sz="1000" u="none" strike="noStrike" dirty="0">
                          <a:effectLst/>
                          <a:latin typeface="+mj-lt"/>
                        </a:rPr>
                        <a:t>     Total Plant Assets</a:t>
                      </a:r>
                      <a:endParaRPr lang="en-IN" sz="1000" b="0" i="0" u="none" strike="noStrike" dirty="0">
                        <a:effectLst/>
                        <a:latin typeface="+mj-lt"/>
                      </a:endParaRPr>
                    </a:p>
                  </a:txBody>
                  <a:tcPr marL="9525" marR="9525" marT="9523" marB="0" anchor="b">
                    <a:lnL w="12700" cap="flat" cmpd="sng" algn="ctr">
                      <a:solidFill>
                        <a:schemeClr val="bg1"/>
                      </a:solidFill>
                      <a:prstDash val="solid"/>
                      <a:round/>
                      <a:headEnd type="none" w="med" len="med"/>
                      <a:tailEnd type="none" w="med" len="med"/>
                    </a:lnL>
                    <a:lnR w="12700" cmpd="sng">
                      <a:noFill/>
                    </a:lnR>
                    <a:lnT w="12700" cmpd="sng">
                      <a:noFill/>
                    </a:lnT>
                    <a:lnB w="12700" cmpd="sng">
                      <a:noFill/>
                    </a:lnB>
                    <a:solidFill>
                      <a:srgbClr val="E3EDE4"/>
                    </a:solidFill>
                  </a:tcPr>
                </a:tc>
                <a:tc hMerge="1">
                  <a:txBody>
                    <a:bodyPr/>
                    <a:lstStyle/>
                    <a:p>
                      <a:pPr algn="l" fontAlgn="b"/>
                      <a:endParaRPr lang="en-IN" sz="11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gridSpan="2">
                  <a:txBody>
                    <a:bodyPr/>
                    <a:lstStyle/>
                    <a:p>
                      <a:pPr algn="l" fontAlgn="b"/>
                      <a:r>
                        <a:rPr lang="en-IN" sz="1000" u="none" strike="noStrike" dirty="0">
                          <a:effectLst/>
                          <a:latin typeface="+mj-lt"/>
                        </a:rPr>
                        <a:t> </a:t>
                      </a:r>
                      <a:endParaRPr lang="en-IN" sz="10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hMerge="1">
                  <a:txBody>
                    <a:bodyPr/>
                    <a:lstStyle/>
                    <a:p>
                      <a:pPr algn="r" fontAlgn="b"/>
                      <a:endParaRPr lang="en-IN" sz="11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r>
                        <a:rPr lang="en-IN" sz="1000" u="none" strike="noStrike" dirty="0">
                          <a:effectLst/>
                          <a:latin typeface="+mj-lt"/>
                        </a:rPr>
                        <a:t>35,000</a:t>
                      </a:r>
                      <a:endParaRPr lang="en-IN" sz="10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endParaRPr lang="en-IN" sz="1000" b="0" i="0" u="none" strike="noStrike" dirty="0">
                        <a:effectLst/>
                        <a:latin typeface="+mj-lt"/>
                      </a:endParaRPr>
                    </a:p>
                  </a:txBody>
                  <a:tcPr marL="9525" marR="9525" marT="9523" marB="0" anchor="b">
                    <a:lnL w="12700" cmpd="sng">
                      <a:noFill/>
                    </a:lnL>
                    <a:lnR w="12700" cap="flat" cmpd="sng" algn="ctr">
                      <a:solidFill>
                        <a:schemeClr val="bg1"/>
                      </a:solidFill>
                      <a:prstDash val="solid"/>
                      <a:round/>
                      <a:headEnd type="none" w="med" len="med"/>
                      <a:tailEnd type="none" w="med" len="med"/>
                    </a:lnR>
                    <a:lnT w="12700" cmpd="sng">
                      <a:noFill/>
                    </a:lnT>
                    <a:lnB w="12700" cmpd="sng">
                      <a:noFill/>
                    </a:lnB>
                    <a:solidFill>
                      <a:srgbClr val="E3EDE4"/>
                    </a:solidFill>
                  </a:tcPr>
                </a:tc>
                <a:extLst>
                  <a:ext uri="{0D108BD9-81ED-4DB2-BD59-A6C34878D82A}">
                    <a16:rowId xmlns:a16="http://schemas.microsoft.com/office/drawing/2014/main" val="10013"/>
                  </a:ext>
                </a:extLst>
              </a:tr>
              <a:tr h="108202">
                <a:tc gridSpan="2">
                  <a:txBody>
                    <a:bodyPr/>
                    <a:lstStyle/>
                    <a:p>
                      <a:pPr lvl="1" algn="l" fontAlgn="b"/>
                      <a:r>
                        <a:rPr lang="en-IN" sz="1000" u="none" strike="noStrike" dirty="0">
                          <a:effectLst/>
                          <a:latin typeface="+mj-lt"/>
                        </a:rPr>
                        <a:t>Total Assets</a:t>
                      </a:r>
                      <a:endParaRPr lang="en-IN" sz="1000" b="0" i="0" u="none" strike="noStrike" dirty="0">
                        <a:effectLst/>
                        <a:latin typeface="+mj-lt"/>
                      </a:endParaRPr>
                    </a:p>
                  </a:txBody>
                  <a:tcPr marL="9525" marR="9525" marT="9523" marB="0" anchor="b">
                    <a:lnL w="12700" cap="flat" cmpd="sng" algn="ctr">
                      <a:solidFill>
                        <a:schemeClr val="bg1"/>
                      </a:solidFill>
                      <a:prstDash val="solid"/>
                      <a:round/>
                      <a:headEnd type="none" w="med" len="med"/>
                      <a:tailEnd type="none" w="med" len="med"/>
                    </a:lnL>
                    <a:lnR w="12700" cmpd="sng">
                      <a:noFill/>
                    </a:lnR>
                    <a:lnT w="12700" cmpd="sng">
                      <a:noFill/>
                    </a:lnT>
                    <a:lnB w="12700" cmpd="sng">
                      <a:noFill/>
                    </a:lnB>
                    <a:solidFill>
                      <a:srgbClr val="E3EDE4"/>
                    </a:solidFill>
                  </a:tcPr>
                </a:tc>
                <a:tc hMerge="1">
                  <a:txBody>
                    <a:bodyPr/>
                    <a:lstStyle/>
                    <a:p>
                      <a:pPr algn="l" fontAlgn="b"/>
                      <a:endParaRPr lang="en-IN" sz="11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gridSpan="2">
                  <a:txBody>
                    <a:bodyPr/>
                    <a:lstStyle/>
                    <a:p>
                      <a:pPr algn="l" fontAlgn="b"/>
                      <a:r>
                        <a:rPr lang="en-IN" sz="1000" u="none" strike="noStrike" dirty="0">
                          <a:effectLst/>
                          <a:latin typeface="+mj-lt"/>
                        </a:rPr>
                        <a:t> </a:t>
                      </a:r>
                      <a:endParaRPr lang="en-IN" sz="10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hMerge="1">
                  <a:txBody>
                    <a:bodyPr/>
                    <a:lstStyle/>
                    <a:p>
                      <a:pPr algn="r" fontAlgn="b"/>
                      <a:endParaRPr lang="en-IN" sz="1100" b="1"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r>
                        <a:rPr lang="en-IN" sz="1000" b="1" u="none" strike="noStrike" dirty="0">
                          <a:effectLst/>
                          <a:latin typeface="+mj-lt"/>
                        </a:rPr>
                        <a:t>$77,000</a:t>
                      </a:r>
                      <a:endParaRPr lang="en-IN" sz="1000" b="1"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endParaRPr lang="en-IN" sz="1000" b="0" i="0" u="none" strike="noStrike" dirty="0">
                        <a:effectLst/>
                        <a:latin typeface="+mj-lt"/>
                      </a:endParaRPr>
                    </a:p>
                  </a:txBody>
                  <a:tcPr marL="9525" marR="9525" marT="9523" marB="0" anchor="b">
                    <a:lnL w="12700" cmpd="sng">
                      <a:noFill/>
                    </a:lnL>
                    <a:lnR w="12700" cap="flat" cmpd="sng" algn="ctr">
                      <a:solidFill>
                        <a:schemeClr val="bg1"/>
                      </a:solidFill>
                      <a:prstDash val="solid"/>
                      <a:round/>
                      <a:headEnd type="none" w="med" len="med"/>
                      <a:tailEnd type="none" w="med" len="med"/>
                    </a:lnR>
                    <a:lnT w="12700" cmpd="sng">
                      <a:noFill/>
                    </a:lnT>
                    <a:lnB w="12700" cmpd="sng">
                      <a:noFill/>
                    </a:lnB>
                    <a:solidFill>
                      <a:srgbClr val="E3EDE4"/>
                    </a:solidFill>
                  </a:tcPr>
                </a:tc>
                <a:extLst>
                  <a:ext uri="{0D108BD9-81ED-4DB2-BD59-A6C34878D82A}">
                    <a16:rowId xmlns:a16="http://schemas.microsoft.com/office/drawing/2014/main" val="10014"/>
                  </a:ext>
                </a:extLst>
              </a:tr>
              <a:tr h="162303">
                <a:tc gridSpan="5">
                  <a:txBody>
                    <a:bodyPr/>
                    <a:lstStyle/>
                    <a:p>
                      <a:pPr lvl="1" algn="ctr" fontAlgn="b"/>
                      <a:r>
                        <a:rPr lang="en-IN" sz="1000" b="1" u="none" strike="noStrike" dirty="0">
                          <a:effectLst/>
                          <a:latin typeface="+mj-lt"/>
                        </a:rPr>
                        <a:t>Liabilities </a:t>
                      </a:r>
                      <a:endParaRPr lang="en-IN" sz="1000" b="1" i="0" u="none" strike="noStrike" dirty="0">
                        <a:effectLst/>
                        <a:latin typeface="+mj-lt"/>
                      </a:endParaRPr>
                    </a:p>
                  </a:txBody>
                  <a:tcPr marL="9525" marR="9525" marT="9523" marB="0" anchor="b">
                    <a:lnL w="12700" cap="flat" cmpd="sng" algn="ctr">
                      <a:solidFill>
                        <a:schemeClr val="bg1"/>
                      </a:solidFill>
                      <a:prstDash val="solid"/>
                      <a:round/>
                      <a:headEnd type="none" w="med" len="med"/>
                      <a:tailEnd type="none" w="med" len="med"/>
                    </a:lnL>
                    <a:lnR w="12700" cmpd="sng">
                      <a:noFill/>
                    </a:lnR>
                    <a:lnT w="12700" cmpd="sng">
                      <a:noFill/>
                    </a:lnT>
                    <a:lnB w="12700" cmpd="sng">
                      <a:noFill/>
                    </a:lnB>
                    <a:solidFill>
                      <a:srgbClr val="E3EDE4"/>
                    </a:solidFill>
                  </a:tcPr>
                </a:tc>
                <a:tc hMerge="1">
                  <a:txBody>
                    <a:bodyPr/>
                    <a:lstStyle/>
                    <a:p>
                      <a:pPr algn="l" fontAlgn="b"/>
                      <a:endParaRPr lang="en-IN" sz="1100" b="0" i="0" u="none" strike="noStrike" dirty="0">
                        <a:effectLst/>
                        <a:latin typeface="+mj-lt"/>
                      </a:endParaRPr>
                    </a:p>
                  </a:txBody>
                  <a:tcPr marL="9525" marR="9525" marT="9525" marB="0" anchor="b">
                    <a:lnL w="12700" cmpd="sng">
                      <a:noFill/>
                    </a:lnL>
                    <a:lnR w="12700" cmpd="sng">
                      <a:noFill/>
                    </a:lnR>
                    <a:lnT w="12700" cmpd="sng">
                      <a:noFill/>
                    </a:lnT>
                    <a:lnB w="12700" cmpd="sng">
                      <a:noFill/>
                    </a:lnB>
                    <a:solidFill>
                      <a:srgbClr val="E3EDE4"/>
                    </a:solidFill>
                  </a:tcPr>
                </a:tc>
                <a:tc hMerge="1">
                  <a:txBody>
                    <a:bodyPr/>
                    <a:lstStyle/>
                    <a:p>
                      <a:endParaRPr lang="en-IN"/>
                    </a:p>
                  </a:txBody>
                  <a:tcPr/>
                </a:tc>
                <a:tc hMerge="1">
                  <a:txBody>
                    <a:bodyPr/>
                    <a:lstStyle/>
                    <a:p>
                      <a:pPr algn="l" fontAlgn="b"/>
                      <a:endParaRPr lang="en-IN" sz="1100" b="0" i="0" u="none" strike="noStrike" dirty="0">
                        <a:effectLst/>
                        <a:latin typeface="+mj-lt"/>
                      </a:endParaRPr>
                    </a:p>
                  </a:txBody>
                  <a:tcPr marL="9525" marR="9525" marT="9525" marB="0" anchor="b">
                    <a:lnL w="12700" cmpd="sng">
                      <a:noFill/>
                    </a:lnL>
                    <a:lnR w="12700" cmpd="sng">
                      <a:noFill/>
                    </a:lnR>
                    <a:lnB w="12700" cmpd="sng">
                      <a:noFill/>
                    </a:lnB>
                    <a:solidFill>
                      <a:srgbClr val="E3EDE4"/>
                    </a:solidFill>
                  </a:tcPr>
                </a:tc>
                <a:tc hMerge="1">
                  <a:txBody>
                    <a:bodyPr/>
                    <a:lstStyle/>
                    <a:p>
                      <a:endParaRPr lang="en-IN"/>
                    </a:p>
                  </a:txBody>
                  <a:tcPr/>
                </a:tc>
                <a:tc>
                  <a:txBody>
                    <a:bodyPr/>
                    <a:lstStyle/>
                    <a:p>
                      <a:pPr algn="l" fontAlgn="b"/>
                      <a:endParaRPr lang="en-IN" sz="1000" b="1" i="0" u="none" strike="noStrike" dirty="0">
                        <a:effectLst/>
                        <a:latin typeface="+mj-lt"/>
                      </a:endParaRPr>
                    </a:p>
                  </a:txBody>
                  <a:tcPr marL="9525" marR="9525" marT="9523" marB="0" anchor="b">
                    <a:lnL w="12700" cmpd="sng">
                      <a:noFill/>
                    </a:lnL>
                    <a:lnR w="12700" cap="flat" cmpd="sng" algn="ctr">
                      <a:solidFill>
                        <a:schemeClr val="bg1"/>
                      </a:solidFill>
                      <a:prstDash val="solid"/>
                      <a:round/>
                      <a:headEnd type="none" w="med" len="med"/>
                      <a:tailEnd type="none" w="med" len="med"/>
                    </a:lnR>
                    <a:lnT w="12700" cmpd="sng">
                      <a:noFill/>
                    </a:lnT>
                    <a:lnB w="12700" cmpd="sng">
                      <a:noFill/>
                    </a:lnB>
                    <a:solidFill>
                      <a:srgbClr val="E3EDE4"/>
                    </a:solidFill>
                  </a:tcPr>
                </a:tc>
                <a:extLst>
                  <a:ext uri="{0D108BD9-81ED-4DB2-BD59-A6C34878D82A}">
                    <a16:rowId xmlns:a16="http://schemas.microsoft.com/office/drawing/2014/main" val="10015"/>
                  </a:ext>
                </a:extLst>
              </a:tr>
              <a:tr h="72008">
                <a:tc gridSpan="2">
                  <a:txBody>
                    <a:bodyPr/>
                    <a:lstStyle/>
                    <a:p>
                      <a:pPr lvl="1" algn="l" fontAlgn="b"/>
                      <a:r>
                        <a:rPr lang="en-IN" sz="1000" u="none" strike="noStrike" dirty="0">
                          <a:effectLst/>
                          <a:latin typeface="+mj-lt"/>
                        </a:rPr>
                        <a:t>Current Liabilities:</a:t>
                      </a:r>
                      <a:endParaRPr lang="en-IN" sz="1000" b="0" i="0" u="none" strike="noStrike" dirty="0">
                        <a:effectLst/>
                        <a:latin typeface="+mj-lt"/>
                      </a:endParaRPr>
                    </a:p>
                  </a:txBody>
                  <a:tcPr marL="9525" marR="9525" marT="9523" marB="0" anchor="b">
                    <a:lnL w="12700" cap="flat" cmpd="sng" algn="ctr">
                      <a:solidFill>
                        <a:schemeClr val="bg1"/>
                      </a:solidFill>
                      <a:prstDash val="solid"/>
                      <a:round/>
                      <a:headEnd type="none" w="med" len="med"/>
                      <a:tailEnd type="none" w="med" len="med"/>
                    </a:lnL>
                    <a:lnR w="12700" cmpd="sng">
                      <a:noFill/>
                    </a:lnR>
                    <a:lnT w="12700" cmpd="sng">
                      <a:noFill/>
                    </a:lnT>
                    <a:lnB w="12700" cmpd="sng">
                      <a:noFill/>
                    </a:lnB>
                    <a:solidFill>
                      <a:srgbClr val="E3EDE4"/>
                    </a:solidFill>
                  </a:tcPr>
                </a:tc>
                <a:tc hMerge="1">
                  <a:txBody>
                    <a:bodyPr/>
                    <a:lstStyle/>
                    <a:p>
                      <a:pPr algn="l" fontAlgn="b"/>
                      <a:endParaRPr lang="en-IN" sz="11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gridSpan="2">
                  <a:txBody>
                    <a:bodyPr/>
                    <a:lstStyle/>
                    <a:p>
                      <a:pPr algn="l" fontAlgn="b"/>
                      <a:r>
                        <a:rPr lang="en-IN" sz="1000" u="none" strike="noStrike" dirty="0">
                          <a:effectLst/>
                          <a:latin typeface="+mj-lt"/>
                        </a:rPr>
                        <a:t> </a:t>
                      </a:r>
                      <a:endParaRPr lang="en-IN" sz="10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hMerge="1">
                  <a:txBody>
                    <a:bodyPr/>
                    <a:lstStyle/>
                    <a:p>
                      <a:pPr algn="l" fontAlgn="b"/>
                      <a:endParaRPr lang="en-IN" sz="11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l" fontAlgn="b"/>
                      <a:r>
                        <a:rPr lang="en-IN" sz="1000" u="none" strike="noStrike" dirty="0">
                          <a:effectLst/>
                          <a:latin typeface="+mj-lt"/>
                        </a:rPr>
                        <a:t> </a:t>
                      </a:r>
                      <a:endParaRPr lang="en-IN" sz="10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l" fontAlgn="b"/>
                      <a:endParaRPr lang="en-IN" sz="1000" b="0" i="0" u="none" strike="noStrike" dirty="0">
                        <a:effectLst/>
                        <a:latin typeface="+mj-lt"/>
                      </a:endParaRPr>
                    </a:p>
                  </a:txBody>
                  <a:tcPr marL="9525" marR="9525" marT="9523" marB="0" anchor="b">
                    <a:lnL w="12700" cmpd="sng">
                      <a:noFill/>
                    </a:lnL>
                    <a:lnR w="12700" cap="flat" cmpd="sng" algn="ctr">
                      <a:solidFill>
                        <a:schemeClr val="bg1"/>
                      </a:solidFill>
                      <a:prstDash val="solid"/>
                      <a:round/>
                      <a:headEnd type="none" w="med" len="med"/>
                      <a:tailEnd type="none" w="med" len="med"/>
                    </a:lnR>
                    <a:lnT w="12700" cmpd="sng">
                      <a:noFill/>
                    </a:lnT>
                    <a:lnB w="12700" cmpd="sng">
                      <a:noFill/>
                    </a:lnB>
                    <a:solidFill>
                      <a:srgbClr val="E3EDE4"/>
                    </a:solidFill>
                  </a:tcPr>
                </a:tc>
                <a:extLst>
                  <a:ext uri="{0D108BD9-81ED-4DB2-BD59-A6C34878D82A}">
                    <a16:rowId xmlns:a16="http://schemas.microsoft.com/office/drawing/2014/main" val="10016"/>
                  </a:ext>
                </a:extLst>
              </a:tr>
              <a:tr h="54101">
                <a:tc gridSpan="2">
                  <a:txBody>
                    <a:bodyPr/>
                    <a:lstStyle/>
                    <a:p>
                      <a:pPr lvl="1" algn="l" fontAlgn="b"/>
                      <a:r>
                        <a:rPr lang="en-IN" sz="1000" u="none" strike="noStrike" dirty="0">
                          <a:effectLst/>
                          <a:latin typeface="+mj-lt"/>
                        </a:rPr>
                        <a:t>     Accounts Payable</a:t>
                      </a:r>
                      <a:endParaRPr lang="en-IN" sz="1000" b="0" i="0" u="none" strike="noStrike" dirty="0">
                        <a:effectLst/>
                        <a:latin typeface="+mj-lt"/>
                      </a:endParaRPr>
                    </a:p>
                  </a:txBody>
                  <a:tcPr marL="9525" marR="9525" marT="9523" marB="0" anchor="b">
                    <a:lnL w="12700" cap="flat" cmpd="sng" algn="ctr">
                      <a:solidFill>
                        <a:schemeClr val="bg1"/>
                      </a:solidFill>
                      <a:prstDash val="solid"/>
                      <a:round/>
                      <a:headEnd type="none" w="med" len="med"/>
                      <a:tailEnd type="none" w="med" len="med"/>
                    </a:lnL>
                    <a:lnR w="12700" cmpd="sng">
                      <a:noFill/>
                    </a:lnR>
                    <a:lnT w="12700" cmpd="sng">
                      <a:noFill/>
                    </a:lnT>
                    <a:lnB w="12700" cmpd="sng">
                      <a:noFill/>
                    </a:lnB>
                    <a:solidFill>
                      <a:srgbClr val="E3EDE4"/>
                    </a:solidFill>
                  </a:tcPr>
                </a:tc>
                <a:tc hMerge="1">
                  <a:txBody>
                    <a:bodyPr/>
                    <a:lstStyle/>
                    <a:p>
                      <a:pPr algn="r" fontAlgn="b"/>
                      <a:endParaRPr lang="en-IN" sz="11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gridSpan="2">
                  <a:txBody>
                    <a:bodyPr/>
                    <a:lstStyle/>
                    <a:p>
                      <a:pPr algn="r" fontAlgn="b"/>
                      <a:r>
                        <a:rPr lang="en-IN" sz="1000" u="none" strike="noStrike" dirty="0">
                          <a:effectLst/>
                          <a:latin typeface="+mj-lt"/>
                        </a:rPr>
                        <a:t>$15,000</a:t>
                      </a:r>
                      <a:endParaRPr lang="en-IN" sz="10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hMerge="1">
                  <a:txBody>
                    <a:bodyPr/>
                    <a:lstStyle/>
                    <a:p>
                      <a:pPr algn="l" fontAlgn="b"/>
                      <a:endParaRPr lang="en-IN" sz="11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l" fontAlgn="b"/>
                      <a:r>
                        <a:rPr lang="en-IN" sz="1000" u="none" strike="noStrike" dirty="0">
                          <a:effectLst/>
                          <a:latin typeface="+mj-lt"/>
                        </a:rPr>
                        <a:t> </a:t>
                      </a:r>
                      <a:endParaRPr lang="en-IN" sz="10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l" fontAlgn="b"/>
                      <a:endParaRPr lang="en-IN" sz="1000" b="0" i="0" u="none" strike="noStrike" dirty="0">
                        <a:effectLst/>
                        <a:latin typeface="+mj-lt"/>
                      </a:endParaRPr>
                    </a:p>
                  </a:txBody>
                  <a:tcPr marL="9525" marR="9525" marT="9523" marB="0" anchor="b">
                    <a:lnL w="12700" cmpd="sng">
                      <a:noFill/>
                    </a:lnL>
                    <a:lnR w="12700" cap="flat" cmpd="sng" algn="ctr">
                      <a:solidFill>
                        <a:schemeClr val="bg1"/>
                      </a:solidFill>
                      <a:prstDash val="solid"/>
                      <a:round/>
                      <a:headEnd type="none" w="med" len="med"/>
                      <a:tailEnd type="none" w="med" len="med"/>
                    </a:lnR>
                    <a:lnT w="12700" cmpd="sng">
                      <a:noFill/>
                    </a:lnT>
                    <a:lnB w="12700" cmpd="sng">
                      <a:noFill/>
                    </a:lnB>
                    <a:solidFill>
                      <a:srgbClr val="E3EDE4"/>
                    </a:solidFill>
                  </a:tcPr>
                </a:tc>
                <a:extLst>
                  <a:ext uri="{0D108BD9-81ED-4DB2-BD59-A6C34878D82A}">
                    <a16:rowId xmlns:a16="http://schemas.microsoft.com/office/drawing/2014/main" val="10017"/>
                  </a:ext>
                </a:extLst>
              </a:tr>
              <a:tr h="108202">
                <a:tc gridSpan="2">
                  <a:txBody>
                    <a:bodyPr/>
                    <a:lstStyle/>
                    <a:p>
                      <a:pPr lvl="1" algn="l" fontAlgn="b"/>
                      <a:r>
                        <a:rPr lang="en-IN" sz="1000" u="none" strike="noStrike" dirty="0">
                          <a:effectLst/>
                          <a:latin typeface="+mj-lt"/>
                        </a:rPr>
                        <a:t>     Salaries Payable</a:t>
                      </a:r>
                      <a:endParaRPr lang="en-IN" sz="1000" b="0" i="0" u="none" strike="noStrike" dirty="0">
                        <a:effectLst/>
                        <a:latin typeface="+mj-lt"/>
                      </a:endParaRPr>
                    </a:p>
                  </a:txBody>
                  <a:tcPr marL="9525" marR="9525" marT="9523" marB="0" anchor="b">
                    <a:lnL w="12700" cap="flat" cmpd="sng" algn="ctr">
                      <a:solidFill>
                        <a:schemeClr val="bg1"/>
                      </a:solidFill>
                      <a:prstDash val="solid"/>
                      <a:round/>
                      <a:headEnd type="none" w="med" len="med"/>
                      <a:tailEnd type="none" w="med" len="med"/>
                    </a:lnL>
                    <a:lnR w="12700" cmpd="sng">
                      <a:noFill/>
                    </a:lnR>
                    <a:lnT w="12700" cmpd="sng">
                      <a:noFill/>
                    </a:lnT>
                    <a:lnB w="12700" cmpd="sng">
                      <a:noFill/>
                    </a:lnB>
                    <a:solidFill>
                      <a:srgbClr val="E3EDE4"/>
                    </a:solidFill>
                  </a:tcPr>
                </a:tc>
                <a:tc hMerge="1">
                  <a:txBody>
                    <a:bodyPr/>
                    <a:lstStyle/>
                    <a:p>
                      <a:pPr algn="r" fontAlgn="b"/>
                      <a:endParaRPr lang="en-IN" sz="11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gridSpan="2">
                  <a:txBody>
                    <a:bodyPr/>
                    <a:lstStyle/>
                    <a:p>
                      <a:pPr algn="r" fontAlgn="b"/>
                      <a:r>
                        <a:rPr lang="en-IN" sz="1000" u="none" strike="noStrike" dirty="0">
                          <a:effectLst/>
                          <a:latin typeface="+mj-lt"/>
                        </a:rPr>
                        <a:t>900</a:t>
                      </a:r>
                      <a:endParaRPr lang="en-IN" sz="10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hMerge="1">
                  <a:txBody>
                    <a:bodyPr/>
                    <a:lstStyle/>
                    <a:p>
                      <a:pPr algn="l" fontAlgn="b"/>
                      <a:endParaRPr lang="en-IN" sz="11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l" fontAlgn="b"/>
                      <a:r>
                        <a:rPr lang="en-IN" sz="1000" u="none" strike="noStrike" dirty="0">
                          <a:effectLst/>
                          <a:latin typeface="+mj-lt"/>
                        </a:rPr>
                        <a:t> </a:t>
                      </a:r>
                      <a:endParaRPr lang="en-IN" sz="10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l" fontAlgn="b"/>
                      <a:endParaRPr lang="en-IN" sz="1000" b="0" i="0" u="none" strike="noStrike" dirty="0">
                        <a:effectLst/>
                        <a:latin typeface="+mj-lt"/>
                      </a:endParaRPr>
                    </a:p>
                  </a:txBody>
                  <a:tcPr marL="9525" marR="9525" marT="9523" marB="0" anchor="b">
                    <a:lnL w="12700" cmpd="sng">
                      <a:noFill/>
                    </a:lnL>
                    <a:lnR w="12700" cap="flat" cmpd="sng" algn="ctr">
                      <a:solidFill>
                        <a:schemeClr val="bg1"/>
                      </a:solidFill>
                      <a:prstDash val="solid"/>
                      <a:round/>
                      <a:headEnd type="none" w="med" len="med"/>
                      <a:tailEnd type="none" w="med" len="med"/>
                    </a:lnR>
                    <a:lnT w="12700" cmpd="sng">
                      <a:noFill/>
                    </a:lnT>
                    <a:lnB w="12700" cmpd="sng">
                      <a:noFill/>
                    </a:lnB>
                    <a:solidFill>
                      <a:srgbClr val="E3EDE4"/>
                    </a:solidFill>
                  </a:tcPr>
                </a:tc>
                <a:extLst>
                  <a:ext uri="{0D108BD9-81ED-4DB2-BD59-A6C34878D82A}">
                    <a16:rowId xmlns:a16="http://schemas.microsoft.com/office/drawing/2014/main" val="10018"/>
                  </a:ext>
                </a:extLst>
              </a:tr>
              <a:tr h="90295">
                <a:tc gridSpan="2">
                  <a:txBody>
                    <a:bodyPr/>
                    <a:lstStyle/>
                    <a:p>
                      <a:pPr lvl="1" algn="l" fontAlgn="b"/>
                      <a:r>
                        <a:rPr lang="en-IN" sz="1000" u="none" strike="noStrike" dirty="0">
                          <a:effectLst/>
                          <a:latin typeface="+mj-lt"/>
                        </a:rPr>
                        <a:t>     Unearned Revenue</a:t>
                      </a:r>
                      <a:endParaRPr lang="en-IN" sz="1000" b="0" i="0" u="none" strike="noStrike" dirty="0">
                        <a:effectLst/>
                        <a:latin typeface="+mj-lt"/>
                      </a:endParaRPr>
                    </a:p>
                  </a:txBody>
                  <a:tcPr marL="9525" marR="9525" marT="9523" marB="0" anchor="b">
                    <a:lnL w="12700" cap="flat" cmpd="sng" algn="ctr">
                      <a:solidFill>
                        <a:schemeClr val="bg1"/>
                      </a:solidFill>
                      <a:prstDash val="solid"/>
                      <a:round/>
                      <a:headEnd type="none" w="med" len="med"/>
                      <a:tailEnd type="none" w="med" len="med"/>
                    </a:lnL>
                    <a:lnR w="12700" cmpd="sng">
                      <a:noFill/>
                    </a:lnR>
                    <a:lnT w="12700" cmpd="sng">
                      <a:noFill/>
                    </a:lnT>
                    <a:lnB w="12700" cmpd="sng">
                      <a:noFill/>
                    </a:lnB>
                    <a:solidFill>
                      <a:srgbClr val="E3EDE4"/>
                    </a:solidFill>
                  </a:tcPr>
                </a:tc>
                <a:tc hMerge="1">
                  <a:txBody>
                    <a:bodyPr/>
                    <a:lstStyle/>
                    <a:p>
                      <a:pPr algn="r" fontAlgn="b"/>
                      <a:endParaRPr lang="en-IN" sz="11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gridSpan="2">
                  <a:txBody>
                    <a:bodyPr/>
                    <a:lstStyle/>
                    <a:p>
                      <a:pPr algn="r" fontAlgn="b"/>
                      <a:r>
                        <a:rPr lang="en-IN" sz="1000" u="none" strike="noStrike" dirty="0">
                          <a:effectLst/>
                          <a:latin typeface="+mj-lt"/>
                        </a:rPr>
                        <a:t>4,000</a:t>
                      </a:r>
                      <a:endParaRPr lang="en-IN" sz="10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hMerge="1">
                  <a:txBody>
                    <a:bodyPr/>
                    <a:lstStyle/>
                    <a:p>
                      <a:pPr algn="l" fontAlgn="b"/>
                      <a:endParaRPr lang="en-IN" sz="11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l" fontAlgn="b"/>
                      <a:r>
                        <a:rPr lang="en-IN" sz="1000" u="none" strike="noStrike" dirty="0">
                          <a:effectLst/>
                          <a:latin typeface="+mj-lt"/>
                        </a:rPr>
                        <a:t> </a:t>
                      </a:r>
                      <a:endParaRPr lang="en-IN" sz="10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l" fontAlgn="b"/>
                      <a:endParaRPr lang="en-IN" sz="1000" b="0" i="0" u="none" strike="noStrike" dirty="0">
                        <a:effectLst/>
                        <a:latin typeface="+mj-lt"/>
                      </a:endParaRPr>
                    </a:p>
                  </a:txBody>
                  <a:tcPr marL="9525" marR="9525" marT="9523" marB="0" anchor="b">
                    <a:lnL w="12700" cmpd="sng">
                      <a:noFill/>
                    </a:lnL>
                    <a:lnR w="12700" cap="flat" cmpd="sng" algn="ctr">
                      <a:solidFill>
                        <a:schemeClr val="bg1"/>
                      </a:solidFill>
                      <a:prstDash val="solid"/>
                      <a:round/>
                      <a:headEnd type="none" w="med" len="med"/>
                      <a:tailEnd type="none" w="med" len="med"/>
                    </a:lnR>
                    <a:lnT w="12700" cmpd="sng">
                      <a:noFill/>
                    </a:lnT>
                    <a:lnB w="12700" cmpd="sng">
                      <a:noFill/>
                    </a:lnB>
                    <a:solidFill>
                      <a:srgbClr val="E3EDE4"/>
                    </a:solidFill>
                  </a:tcPr>
                </a:tc>
                <a:extLst>
                  <a:ext uri="{0D108BD9-81ED-4DB2-BD59-A6C34878D82A}">
                    <a16:rowId xmlns:a16="http://schemas.microsoft.com/office/drawing/2014/main" val="10019"/>
                  </a:ext>
                </a:extLst>
              </a:tr>
              <a:tr h="72388">
                <a:tc gridSpan="2">
                  <a:txBody>
                    <a:bodyPr/>
                    <a:lstStyle/>
                    <a:p>
                      <a:pPr lvl="1" algn="l" fontAlgn="b"/>
                      <a:r>
                        <a:rPr lang="en-IN" sz="1000" u="none" strike="noStrike" dirty="0">
                          <a:effectLst/>
                          <a:latin typeface="+mj-lt"/>
                        </a:rPr>
                        <a:t>     Total Current Liabilities</a:t>
                      </a:r>
                      <a:endParaRPr lang="en-IN" sz="1000" b="0" i="0" u="none" strike="noStrike" dirty="0">
                        <a:effectLst/>
                        <a:latin typeface="+mj-lt"/>
                      </a:endParaRPr>
                    </a:p>
                  </a:txBody>
                  <a:tcPr marL="9525" marR="9525" marT="9523" marB="0" anchor="b">
                    <a:lnL w="12700" cap="flat" cmpd="sng" algn="ctr">
                      <a:solidFill>
                        <a:schemeClr val="bg1"/>
                      </a:solidFill>
                      <a:prstDash val="solid"/>
                      <a:round/>
                      <a:headEnd type="none" w="med" len="med"/>
                      <a:tailEnd type="none" w="med" len="med"/>
                    </a:lnL>
                    <a:lnR w="12700" cmpd="sng">
                      <a:noFill/>
                    </a:lnR>
                    <a:lnT w="12700" cmpd="sng">
                      <a:noFill/>
                    </a:lnT>
                    <a:lnB w="12700" cmpd="sng">
                      <a:noFill/>
                    </a:lnB>
                    <a:solidFill>
                      <a:srgbClr val="E3EDE4"/>
                    </a:solidFill>
                  </a:tcPr>
                </a:tc>
                <a:tc hMerge="1">
                  <a:txBody>
                    <a:bodyPr/>
                    <a:lstStyle/>
                    <a:p>
                      <a:pPr algn="l" fontAlgn="b"/>
                      <a:endParaRPr lang="en-IN" sz="11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gridSpan="2">
                  <a:txBody>
                    <a:bodyPr/>
                    <a:lstStyle/>
                    <a:p>
                      <a:pPr algn="l" fontAlgn="b"/>
                      <a:r>
                        <a:rPr lang="en-IN" sz="1000" u="none" strike="noStrike" dirty="0">
                          <a:effectLst/>
                          <a:latin typeface="+mj-lt"/>
                        </a:rPr>
                        <a:t> </a:t>
                      </a:r>
                      <a:endParaRPr lang="en-IN" sz="10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hMerge="1">
                  <a:txBody>
                    <a:bodyPr/>
                    <a:lstStyle/>
                    <a:p>
                      <a:pPr algn="r" fontAlgn="b"/>
                      <a:endParaRPr lang="en-IN" sz="1100" b="0" i="0" u="none" strike="noStrike" dirty="0">
                        <a:effectLst/>
                        <a:latin typeface="+mj-lt"/>
                      </a:endParaRPr>
                    </a:p>
                  </a:txBody>
                  <a:tcPr marL="9525" marR="9525" marT="9523" marB="0" anchor="b">
                    <a:lnL w="12700" cmpd="sng">
                      <a:noFill/>
                    </a:lnL>
                    <a:lnR w="12700" cmpd="sng">
                      <a:noFill/>
                    </a:lnR>
                    <a:lnT w="12700" cmpd="sng">
                      <a:noFill/>
                    </a:lnT>
                    <a:solidFill>
                      <a:srgbClr val="E3EDE4"/>
                    </a:solidFill>
                  </a:tcPr>
                </a:tc>
                <a:tc>
                  <a:txBody>
                    <a:bodyPr/>
                    <a:lstStyle/>
                    <a:p>
                      <a:pPr algn="r" fontAlgn="b"/>
                      <a:r>
                        <a:rPr lang="en-IN" sz="1000" u="none" strike="noStrike" dirty="0">
                          <a:effectLst/>
                          <a:latin typeface="+mj-lt"/>
                        </a:rPr>
                        <a:t>$19,900</a:t>
                      </a:r>
                      <a:endParaRPr lang="en-IN" sz="10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endParaRPr lang="en-IN" sz="1000" b="0" i="0" u="none" strike="noStrike" dirty="0">
                        <a:effectLst/>
                        <a:latin typeface="+mj-lt"/>
                      </a:endParaRPr>
                    </a:p>
                  </a:txBody>
                  <a:tcPr marL="9525" marR="9525" marT="9523" marB="0" anchor="b">
                    <a:lnL w="12700" cmpd="sng">
                      <a:noFill/>
                    </a:lnL>
                    <a:lnR w="12700" cap="flat" cmpd="sng" algn="ctr">
                      <a:solidFill>
                        <a:schemeClr val="bg1"/>
                      </a:solidFill>
                      <a:prstDash val="solid"/>
                      <a:round/>
                      <a:headEnd type="none" w="med" len="med"/>
                      <a:tailEnd type="none" w="med" len="med"/>
                    </a:lnR>
                    <a:lnT w="12700" cmpd="sng">
                      <a:noFill/>
                    </a:lnT>
                    <a:lnB w="12700" cmpd="sng">
                      <a:noFill/>
                    </a:lnB>
                    <a:solidFill>
                      <a:srgbClr val="E3EDE4"/>
                    </a:solidFill>
                  </a:tcPr>
                </a:tc>
                <a:extLst>
                  <a:ext uri="{0D108BD9-81ED-4DB2-BD59-A6C34878D82A}">
                    <a16:rowId xmlns:a16="http://schemas.microsoft.com/office/drawing/2014/main" val="10020"/>
                  </a:ext>
                </a:extLst>
              </a:tr>
              <a:tr h="54481">
                <a:tc gridSpan="2">
                  <a:txBody>
                    <a:bodyPr/>
                    <a:lstStyle/>
                    <a:p>
                      <a:pPr lvl="1" algn="l" fontAlgn="b"/>
                      <a:r>
                        <a:rPr lang="en-IN" sz="1000" u="none" strike="noStrike" dirty="0">
                          <a:effectLst/>
                          <a:latin typeface="+mj-lt"/>
                        </a:rPr>
                        <a:t>Total Liabilities</a:t>
                      </a:r>
                      <a:endParaRPr lang="en-IN" sz="1000" b="0" i="0" u="none" strike="noStrike" dirty="0">
                        <a:effectLst/>
                        <a:latin typeface="+mj-lt"/>
                      </a:endParaRPr>
                    </a:p>
                  </a:txBody>
                  <a:tcPr marL="9525" marR="9525" marT="9523" marB="0" anchor="b">
                    <a:lnL w="12700" cap="flat" cmpd="sng" algn="ctr">
                      <a:solidFill>
                        <a:schemeClr val="bg1"/>
                      </a:solidFill>
                      <a:prstDash val="solid"/>
                      <a:round/>
                      <a:headEnd type="none" w="med" len="med"/>
                      <a:tailEnd type="none" w="med" len="med"/>
                    </a:lnL>
                    <a:lnR w="12700" cmpd="sng">
                      <a:noFill/>
                    </a:lnR>
                    <a:lnT w="12700" cmpd="sng">
                      <a:noFill/>
                    </a:lnT>
                    <a:lnB w="12700" cmpd="sng">
                      <a:noFill/>
                    </a:lnB>
                    <a:solidFill>
                      <a:srgbClr val="E3EDE4"/>
                    </a:solidFill>
                  </a:tcPr>
                </a:tc>
                <a:tc hMerge="1">
                  <a:txBody>
                    <a:bodyPr/>
                    <a:lstStyle/>
                    <a:p>
                      <a:pPr algn="l" fontAlgn="b"/>
                      <a:endParaRPr lang="en-IN" sz="11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gridSpan="2">
                  <a:txBody>
                    <a:bodyPr/>
                    <a:lstStyle/>
                    <a:p>
                      <a:pPr algn="l" fontAlgn="b"/>
                      <a:r>
                        <a:rPr lang="en-IN" sz="1000" u="none" strike="noStrike" dirty="0">
                          <a:effectLst/>
                          <a:latin typeface="+mj-lt"/>
                        </a:rPr>
                        <a:t> </a:t>
                      </a:r>
                      <a:endParaRPr lang="en-IN" sz="10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hMerge="1">
                  <a:txBody>
                    <a:bodyPr/>
                    <a:lstStyle/>
                    <a:p>
                      <a:pPr algn="r" fontAlgn="b"/>
                      <a:endParaRPr lang="en-IN" sz="1100" b="0" i="0" u="none" strike="noStrike" dirty="0">
                        <a:effectLst/>
                        <a:latin typeface="+mj-lt"/>
                      </a:endParaRPr>
                    </a:p>
                  </a:txBody>
                  <a:tcPr marL="9525" marR="9525" marT="9523" marB="0" anchor="b">
                    <a:lnL w="12700" cmpd="sng">
                      <a:noFill/>
                    </a:lnL>
                    <a:lnR w="12700" cmpd="sng">
                      <a:noFill/>
                    </a:lnR>
                    <a:lnB w="12700" cmpd="sng">
                      <a:noFill/>
                    </a:lnB>
                    <a:solidFill>
                      <a:srgbClr val="E3EDE4"/>
                    </a:solidFill>
                  </a:tcPr>
                </a:tc>
                <a:tc>
                  <a:txBody>
                    <a:bodyPr/>
                    <a:lstStyle/>
                    <a:p>
                      <a:pPr algn="r" fontAlgn="b"/>
                      <a:r>
                        <a:rPr lang="en-IN" sz="1000" u="none" strike="noStrike" dirty="0">
                          <a:effectLst/>
                          <a:latin typeface="+mj-lt"/>
                        </a:rPr>
                        <a:t>19,900</a:t>
                      </a:r>
                      <a:endParaRPr lang="en-IN" sz="10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a:txBody>
                    <a:bodyPr/>
                    <a:lstStyle/>
                    <a:p>
                      <a:pPr algn="r" fontAlgn="b"/>
                      <a:endParaRPr lang="en-IN" sz="1000" b="0" i="0" u="none" strike="noStrike" dirty="0">
                        <a:effectLst/>
                        <a:latin typeface="+mj-lt"/>
                      </a:endParaRPr>
                    </a:p>
                  </a:txBody>
                  <a:tcPr marL="9525" marR="9525" marT="9523" marB="0" anchor="b">
                    <a:lnL w="12700" cmpd="sng">
                      <a:noFill/>
                    </a:lnL>
                    <a:lnR w="12700" cap="flat" cmpd="sng" algn="ctr">
                      <a:solidFill>
                        <a:schemeClr val="bg1"/>
                      </a:solidFill>
                      <a:prstDash val="solid"/>
                      <a:round/>
                      <a:headEnd type="none" w="med" len="med"/>
                      <a:tailEnd type="none" w="med" len="med"/>
                    </a:lnR>
                    <a:lnT w="12700" cmpd="sng">
                      <a:noFill/>
                    </a:lnT>
                    <a:lnB w="12700" cmpd="sng">
                      <a:noFill/>
                    </a:lnB>
                    <a:solidFill>
                      <a:srgbClr val="E3EDE4"/>
                    </a:solidFill>
                  </a:tcPr>
                </a:tc>
                <a:extLst>
                  <a:ext uri="{0D108BD9-81ED-4DB2-BD59-A6C34878D82A}">
                    <a16:rowId xmlns:a16="http://schemas.microsoft.com/office/drawing/2014/main" val="10021"/>
                  </a:ext>
                </a:extLst>
              </a:tr>
              <a:tr h="108582">
                <a:tc gridSpan="5">
                  <a:txBody>
                    <a:bodyPr/>
                    <a:lstStyle/>
                    <a:p>
                      <a:pPr lvl="1" algn="ctr" fontAlgn="b"/>
                      <a:r>
                        <a:rPr lang="en-IN" sz="1000" b="1" u="none" strike="noStrike" dirty="0">
                          <a:effectLst/>
                          <a:latin typeface="+mj-lt"/>
                        </a:rPr>
                        <a:t>Stockholders’ Equity</a:t>
                      </a:r>
                    </a:p>
                  </a:txBody>
                  <a:tcPr marL="9525" marR="9525" marT="9523" marB="0" anchor="b">
                    <a:lnL w="12700" cap="flat" cmpd="sng" algn="ctr">
                      <a:solidFill>
                        <a:schemeClr val="bg1"/>
                      </a:solidFill>
                      <a:prstDash val="solid"/>
                      <a:round/>
                      <a:headEnd type="none" w="med" len="med"/>
                      <a:tailEnd type="none" w="med" len="med"/>
                    </a:lnL>
                    <a:lnR w="12700" cmpd="sng">
                      <a:noFill/>
                    </a:lnR>
                    <a:lnT w="12700" cmpd="sng">
                      <a:noFill/>
                    </a:lnT>
                    <a:lnB w="12700" cmpd="sng">
                      <a:noFill/>
                    </a:lnB>
                    <a:solidFill>
                      <a:srgbClr val="E3EDE4"/>
                    </a:solidFill>
                  </a:tcPr>
                </a:tc>
                <a:tc hMerge="1">
                  <a:txBody>
                    <a:bodyPr/>
                    <a:lstStyle/>
                    <a:p>
                      <a:pPr algn="l" fontAlgn="b"/>
                      <a:endParaRPr lang="en-IN" sz="1100" b="0" i="0" u="none" strike="noStrike" dirty="0">
                        <a:effectLst/>
                        <a:latin typeface="+mj-lt"/>
                      </a:endParaRPr>
                    </a:p>
                  </a:txBody>
                  <a:tcPr marL="9525" marR="9525" marT="9525" marB="0" anchor="b">
                    <a:lnL w="12700" cmpd="sng">
                      <a:noFill/>
                    </a:lnL>
                    <a:lnR w="12700" cmpd="sng">
                      <a:noFill/>
                    </a:lnR>
                    <a:lnT w="12700" cmpd="sng">
                      <a:noFill/>
                    </a:lnT>
                    <a:lnB w="12700" cmpd="sng">
                      <a:noFill/>
                    </a:lnB>
                    <a:solidFill>
                      <a:srgbClr val="E3EDE4"/>
                    </a:solidFill>
                  </a:tcPr>
                </a:tc>
                <a:tc hMerge="1">
                  <a:txBody>
                    <a:bodyPr/>
                    <a:lstStyle/>
                    <a:p>
                      <a:endParaRPr lang="en-IN"/>
                    </a:p>
                  </a:txBody>
                  <a:tcPr/>
                </a:tc>
                <a:tc hMerge="1">
                  <a:txBody>
                    <a:bodyPr/>
                    <a:lstStyle/>
                    <a:p>
                      <a:pPr algn="l" fontAlgn="b"/>
                      <a:endParaRPr lang="en-IN" sz="1100" b="0" i="0" u="none" strike="noStrike" dirty="0">
                        <a:effectLst/>
                        <a:latin typeface="+mj-lt"/>
                      </a:endParaRPr>
                    </a:p>
                  </a:txBody>
                  <a:tcPr marL="9525" marR="9525" marT="9525" marB="0" anchor="b">
                    <a:lnL w="12700" cmpd="sng">
                      <a:noFill/>
                    </a:lnL>
                    <a:lnR w="12700" cmpd="sng">
                      <a:noFill/>
                    </a:lnR>
                    <a:lnT w="12700" cmpd="sng">
                      <a:noFill/>
                    </a:lnT>
                    <a:lnB w="12700" cmpd="sng">
                      <a:noFill/>
                    </a:lnB>
                    <a:solidFill>
                      <a:srgbClr val="E3EDE4"/>
                    </a:solidFill>
                  </a:tcPr>
                </a:tc>
                <a:tc hMerge="1">
                  <a:txBody>
                    <a:bodyPr/>
                    <a:lstStyle/>
                    <a:p>
                      <a:endParaRPr lang="en-IN"/>
                    </a:p>
                  </a:txBody>
                  <a:tcPr/>
                </a:tc>
                <a:tc>
                  <a:txBody>
                    <a:bodyPr/>
                    <a:lstStyle/>
                    <a:p>
                      <a:pPr algn="l" fontAlgn="b"/>
                      <a:endParaRPr lang="en-IN" sz="1000" b="1" i="0" u="none" strike="noStrike" dirty="0">
                        <a:effectLst/>
                        <a:latin typeface="+mj-lt"/>
                      </a:endParaRPr>
                    </a:p>
                  </a:txBody>
                  <a:tcPr marL="9525" marR="9525" marT="9523" marB="0" anchor="b">
                    <a:lnL w="12700" cmpd="sng">
                      <a:noFill/>
                    </a:lnL>
                    <a:lnR w="12700" cap="flat" cmpd="sng" algn="ctr">
                      <a:solidFill>
                        <a:schemeClr val="bg1"/>
                      </a:solidFill>
                      <a:prstDash val="solid"/>
                      <a:round/>
                      <a:headEnd type="none" w="med" len="med"/>
                      <a:tailEnd type="none" w="med" len="med"/>
                    </a:lnR>
                    <a:lnT w="12700" cmpd="sng">
                      <a:noFill/>
                    </a:lnT>
                    <a:lnB w="12700" cmpd="sng">
                      <a:noFill/>
                    </a:lnB>
                    <a:solidFill>
                      <a:srgbClr val="E3EDE4"/>
                    </a:solidFill>
                  </a:tcPr>
                </a:tc>
                <a:extLst>
                  <a:ext uri="{0D108BD9-81ED-4DB2-BD59-A6C34878D82A}">
                    <a16:rowId xmlns:a16="http://schemas.microsoft.com/office/drawing/2014/main" val="10022"/>
                  </a:ext>
                </a:extLst>
              </a:tr>
              <a:tr h="177143">
                <a:tc>
                  <a:txBody>
                    <a:bodyPr/>
                    <a:lstStyle/>
                    <a:p>
                      <a:pPr lvl="1" algn="l" fontAlgn="b"/>
                      <a:r>
                        <a:rPr lang="en-IN" sz="1000" u="none" strike="noStrike" dirty="0">
                          <a:effectLst/>
                          <a:latin typeface="+mj-lt"/>
                        </a:rPr>
                        <a:t>Common Stock</a:t>
                      </a:r>
                      <a:endParaRPr lang="en-IN" sz="1000" b="0" i="0" u="none" strike="noStrike" dirty="0">
                        <a:effectLst/>
                        <a:latin typeface="+mj-lt"/>
                      </a:endParaRPr>
                    </a:p>
                  </a:txBody>
                  <a:tcPr marL="9525" marR="9525" marT="9523" marB="0" anchor="b">
                    <a:lnL w="12700" cap="flat" cmpd="sng" algn="ctr">
                      <a:solidFill>
                        <a:schemeClr val="bg1"/>
                      </a:solidFill>
                      <a:prstDash val="solid"/>
                      <a:round/>
                      <a:headEnd type="none" w="med" len="med"/>
                      <a:tailEnd type="none" w="med" len="med"/>
                    </a:lnL>
                    <a:lnR w="12700" cmpd="sng">
                      <a:noFill/>
                    </a:lnR>
                    <a:lnT w="12700" cmpd="sng">
                      <a:noFill/>
                    </a:lnT>
                    <a:lnB w="12700" cmpd="sng">
                      <a:noFill/>
                    </a:lnB>
                    <a:solidFill>
                      <a:srgbClr val="E3EDE4"/>
                    </a:solidFill>
                  </a:tcPr>
                </a:tc>
                <a:tc gridSpan="2">
                  <a:txBody>
                    <a:bodyPr/>
                    <a:lstStyle/>
                    <a:p>
                      <a:pPr algn="l" fontAlgn="b"/>
                      <a:r>
                        <a:rPr lang="en-IN" sz="1000" u="none" strike="noStrike" dirty="0">
                          <a:effectLst/>
                          <a:latin typeface="+mj-lt"/>
                        </a:rPr>
                        <a:t> </a:t>
                      </a:r>
                      <a:endParaRPr lang="en-IN" sz="10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hMerge="1">
                  <a:txBody>
                    <a:bodyPr/>
                    <a:lstStyle/>
                    <a:p>
                      <a:endParaRPr lang="en-IN"/>
                    </a:p>
                  </a:txBody>
                  <a:tcPr/>
                </a:tc>
                <a:tc gridSpan="2">
                  <a:txBody>
                    <a:bodyPr/>
                    <a:lstStyle/>
                    <a:p>
                      <a:pPr algn="r" fontAlgn="b"/>
                      <a:r>
                        <a:rPr lang="en-IN" sz="1000" u="none" strike="noStrike" dirty="0">
                          <a:effectLst/>
                          <a:latin typeface="+mj-lt"/>
                        </a:rPr>
                        <a:t>30,000</a:t>
                      </a:r>
                      <a:endParaRPr lang="en-IN" sz="10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hMerge="1">
                  <a:txBody>
                    <a:bodyPr/>
                    <a:lstStyle/>
                    <a:p>
                      <a:endParaRPr lang="en-IN"/>
                    </a:p>
                  </a:txBody>
                  <a:tcPr/>
                </a:tc>
                <a:tc>
                  <a:txBody>
                    <a:bodyPr/>
                    <a:lstStyle/>
                    <a:p>
                      <a:pPr algn="r" fontAlgn="b"/>
                      <a:endParaRPr lang="en-IN" sz="1000" b="0" i="0" u="none" strike="noStrike" dirty="0">
                        <a:effectLst/>
                        <a:latin typeface="+mj-lt"/>
                      </a:endParaRPr>
                    </a:p>
                  </a:txBody>
                  <a:tcPr marL="9525" marR="9525" marT="9523" marB="0" anchor="b">
                    <a:lnL w="12700" cmpd="sng">
                      <a:noFill/>
                    </a:lnL>
                    <a:lnR w="12700" cap="flat" cmpd="sng" algn="ctr">
                      <a:solidFill>
                        <a:schemeClr val="bg1"/>
                      </a:solidFill>
                      <a:prstDash val="solid"/>
                      <a:round/>
                      <a:headEnd type="none" w="med" len="med"/>
                      <a:tailEnd type="none" w="med" len="med"/>
                    </a:lnR>
                    <a:lnT w="12700" cmpd="sng">
                      <a:noFill/>
                    </a:lnT>
                    <a:lnB w="12700" cmpd="sng">
                      <a:noFill/>
                    </a:lnB>
                    <a:solidFill>
                      <a:srgbClr val="E3EDE4"/>
                    </a:solidFill>
                  </a:tcPr>
                </a:tc>
                <a:extLst>
                  <a:ext uri="{0D108BD9-81ED-4DB2-BD59-A6C34878D82A}">
                    <a16:rowId xmlns:a16="http://schemas.microsoft.com/office/drawing/2014/main" val="10023"/>
                  </a:ext>
                </a:extLst>
              </a:tr>
              <a:tr h="177143">
                <a:tc>
                  <a:txBody>
                    <a:bodyPr/>
                    <a:lstStyle/>
                    <a:p>
                      <a:pPr lvl="1" algn="l" fontAlgn="b"/>
                      <a:r>
                        <a:rPr lang="en-IN" sz="1000" b="0" i="0" u="none" strike="noStrike" dirty="0">
                          <a:effectLst/>
                          <a:latin typeface="+mj-lt"/>
                        </a:rPr>
                        <a:t>Retained Earnings</a:t>
                      </a:r>
                    </a:p>
                  </a:txBody>
                  <a:tcPr marL="9525" marR="9525" marT="9523" marB="0" anchor="b">
                    <a:lnL w="12700" cap="flat" cmpd="sng" algn="ctr">
                      <a:solidFill>
                        <a:schemeClr val="bg1"/>
                      </a:solidFill>
                      <a:prstDash val="solid"/>
                      <a:round/>
                      <a:headEnd type="none" w="med" len="med"/>
                      <a:tailEnd type="none" w="med" len="med"/>
                    </a:lnL>
                    <a:lnR w="12700" cmpd="sng">
                      <a:noFill/>
                    </a:lnR>
                    <a:lnT w="12700" cmpd="sng">
                      <a:noFill/>
                    </a:lnT>
                    <a:lnB w="12700" cmpd="sng">
                      <a:noFill/>
                    </a:lnB>
                    <a:solidFill>
                      <a:srgbClr val="E3EDE4"/>
                    </a:solidFill>
                  </a:tcPr>
                </a:tc>
                <a:tc gridSpan="2">
                  <a:txBody>
                    <a:bodyPr/>
                    <a:lstStyle/>
                    <a:p>
                      <a:pPr algn="l" fontAlgn="b"/>
                      <a:endParaRPr lang="en-IN" sz="10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hMerge="1">
                  <a:txBody>
                    <a:bodyPr/>
                    <a:lstStyle/>
                    <a:p>
                      <a:endParaRPr lang="en-IN"/>
                    </a:p>
                  </a:txBody>
                  <a:tcPr/>
                </a:tc>
                <a:tc gridSpan="2">
                  <a:txBody>
                    <a:bodyPr/>
                    <a:lstStyle/>
                    <a:p>
                      <a:pPr algn="r" fontAlgn="b"/>
                      <a:r>
                        <a:rPr lang="en-US" sz="1000" b="0" i="0" u="none" strike="noStrike" dirty="0">
                          <a:effectLst/>
                          <a:latin typeface="+mj-lt"/>
                        </a:rPr>
                        <a:t>27,100</a:t>
                      </a:r>
                      <a:endParaRPr lang="en-IN" sz="10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hMerge="1">
                  <a:txBody>
                    <a:bodyPr/>
                    <a:lstStyle/>
                    <a:p>
                      <a:endParaRPr lang="en-IN"/>
                    </a:p>
                  </a:txBody>
                  <a:tcPr/>
                </a:tc>
                <a:tc>
                  <a:txBody>
                    <a:bodyPr/>
                    <a:lstStyle/>
                    <a:p>
                      <a:pPr algn="r" fontAlgn="b"/>
                      <a:endParaRPr lang="en-IN" sz="1000" b="0" i="0" u="none" strike="noStrike" dirty="0">
                        <a:effectLst/>
                        <a:latin typeface="+mj-lt"/>
                      </a:endParaRPr>
                    </a:p>
                  </a:txBody>
                  <a:tcPr marL="9525" marR="9525" marT="9523" marB="0" anchor="b">
                    <a:lnL w="12700" cmpd="sng">
                      <a:noFill/>
                    </a:lnL>
                    <a:lnR w="12700" cap="flat" cmpd="sng" algn="ctr">
                      <a:solidFill>
                        <a:schemeClr val="bg1"/>
                      </a:solidFill>
                      <a:prstDash val="solid"/>
                      <a:round/>
                      <a:headEnd type="none" w="med" len="med"/>
                      <a:tailEnd type="none" w="med" len="med"/>
                    </a:lnR>
                    <a:lnT w="12700" cmpd="sng">
                      <a:noFill/>
                    </a:lnT>
                    <a:lnB w="12700" cmpd="sng">
                      <a:noFill/>
                    </a:lnB>
                    <a:solidFill>
                      <a:srgbClr val="E3EDE4"/>
                    </a:solidFill>
                  </a:tcPr>
                </a:tc>
                <a:extLst>
                  <a:ext uri="{0D108BD9-81ED-4DB2-BD59-A6C34878D82A}">
                    <a16:rowId xmlns:a16="http://schemas.microsoft.com/office/drawing/2014/main" val="10024"/>
                  </a:ext>
                </a:extLst>
              </a:tr>
              <a:tr h="177143">
                <a:tc>
                  <a:txBody>
                    <a:bodyPr/>
                    <a:lstStyle/>
                    <a:p>
                      <a:pPr lvl="1" algn="l" fontAlgn="b"/>
                      <a:r>
                        <a:rPr lang="en-IN" sz="1000" b="0" i="0" u="none" strike="noStrike" dirty="0">
                          <a:effectLst/>
                          <a:latin typeface="+mj-lt"/>
                        </a:rPr>
                        <a:t>Total Stockholders’ Equity</a:t>
                      </a:r>
                    </a:p>
                  </a:txBody>
                  <a:tcPr marL="9525" marR="9525" marT="9523" marB="0" anchor="b">
                    <a:lnL w="12700" cap="flat" cmpd="sng" algn="ctr">
                      <a:solidFill>
                        <a:schemeClr val="bg1"/>
                      </a:solidFill>
                      <a:prstDash val="solid"/>
                      <a:round/>
                      <a:headEnd type="none" w="med" len="med"/>
                      <a:tailEnd type="none" w="med" len="med"/>
                    </a:lnL>
                    <a:lnR w="12700" cmpd="sng">
                      <a:noFill/>
                    </a:lnR>
                    <a:lnT w="12700" cmpd="sng">
                      <a:noFill/>
                    </a:lnT>
                    <a:lnB w="12700" cmpd="sng">
                      <a:noFill/>
                    </a:lnB>
                    <a:solidFill>
                      <a:srgbClr val="E3EDE4"/>
                    </a:solidFill>
                  </a:tcPr>
                </a:tc>
                <a:tc gridSpan="2">
                  <a:txBody>
                    <a:bodyPr/>
                    <a:lstStyle/>
                    <a:p>
                      <a:pPr algn="l" fontAlgn="b"/>
                      <a:endParaRPr lang="en-IN" sz="10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hMerge="1">
                  <a:txBody>
                    <a:bodyPr/>
                    <a:lstStyle/>
                    <a:p>
                      <a:endParaRPr lang="en-IN"/>
                    </a:p>
                  </a:txBody>
                  <a:tcPr/>
                </a:tc>
                <a:tc gridSpan="2">
                  <a:txBody>
                    <a:bodyPr/>
                    <a:lstStyle/>
                    <a:p>
                      <a:pPr algn="r" fontAlgn="b"/>
                      <a:r>
                        <a:rPr lang="en-US" sz="1000" b="0" i="0" u="none" strike="noStrike" dirty="0">
                          <a:effectLst/>
                          <a:latin typeface="+mj-lt"/>
                        </a:rPr>
                        <a:t>57,100</a:t>
                      </a:r>
                      <a:endParaRPr lang="en-IN" sz="1000" b="0" i="0" u="none" strike="noStrike" dirty="0">
                        <a:effectLst/>
                        <a:latin typeface="+mj-lt"/>
                      </a:endParaRPr>
                    </a:p>
                  </a:txBody>
                  <a:tcPr marL="9525" marR="9525" marT="9523" marB="0" anchor="b">
                    <a:lnL w="12700" cmpd="sng">
                      <a:noFill/>
                    </a:lnL>
                    <a:lnR w="12700" cmpd="sng">
                      <a:noFill/>
                    </a:lnR>
                    <a:lnT w="12700" cmpd="sng">
                      <a:noFill/>
                    </a:lnT>
                    <a:lnB w="12700" cmpd="sng">
                      <a:noFill/>
                    </a:lnB>
                    <a:solidFill>
                      <a:srgbClr val="E3EDE4"/>
                    </a:solidFill>
                  </a:tcPr>
                </a:tc>
                <a:tc hMerge="1">
                  <a:txBody>
                    <a:bodyPr/>
                    <a:lstStyle/>
                    <a:p>
                      <a:endParaRPr lang="en-IN"/>
                    </a:p>
                  </a:txBody>
                  <a:tcPr/>
                </a:tc>
                <a:tc>
                  <a:txBody>
                    <a:bodyPr/>
                    <a:lstStyle/>
                    <a:p>
                      <a:pPr algn="r" fontAlgn="b"/>
                      <a:endParaRPr lang="en-IN" sz="1000" b="0" i="0" u="none" strike="noStrike" dirty="0">
                        <a:effectLst/>
                        <a:latin typeface="+mj-lt"/>
                      </a:endParaRPr>
                    </a:p>
                  </a:txBody>
                  <a:tcPr marL="9525" marR="9525" marT="9523" marB="0" anchor="b">
                    <a:lnL w="12700" cmpd="sng">
                      <a:noFill/>
                    </a:lnL>
                    <a:lnR w="12700" cap="flat" cmpd="sng" algn="ctr">
                      <a:solidFill>
                        <a:schemeClr val="bg1"/>
                      </a:solidFill>
                      <a:prstDash val="solid"/>
                      <a:round/>
                      <a:headEnd type="none" w="med" len="med"/>
                      <a:tailEnd type="none" w="med" len="med"/>
                    </a:lnR>
                    <a:lnT w="12700" cmpd="sng">
                      <a:noFill/>
                    </a:lnT>
                    <a:lnB w="12700" cmpd="sng">
                      <a:noFill/>
                    </a:lnB>
                    <a:solidFill>
                      <a:srgbClr val="E3EDE4"/>
                    </a:solidFill>
                  </a:tcPr>
                </a:tc>
                <a:extLst>
                  <a:ext uri="{0D108BD9-81ED-4DB2-BD59-A6C34878D82A}">
                    <a16:rowId xmlns:a16="http://schemas.microsoft.com/office/drawing/2014/main" val="10025"/>
                  </a:ext>
                </a:extLst>
              </a:tr>
              <a:tr h="57548">
                <a:tc>
                  <a:txBody>
                    <a:bodyPr/>
                    <a:lstStyle/>
                    <a:p>
                      <a:pPr lvl="1" algn="l" fontAlgn="b"/>
                      <a:r>
                        <a:rPr lang="en-IN" sz="1000" u="none" strike="noStrike" dirty="0">
                          <a:effectLst/>
                          <a:latin typeface="+mj-lt"/>
                        </a:rPr>
                        <a:t>Total Liabilities and Stockholders’ Equity</a:t>
                      </a:r>
                      <a:endParaRPr lang="en-IN" sz="1000" b="0" i="0" u="none" strike="noStrike" dirty="0">
                        <a:effectLst/>
                        <a:latin typeface="+mj-lt"/>
                      </a:endParaRPr>
                    </a:p>
                  </a:txBody>
                  <a:tcPr marL="9525" marR="9525" marT="9523" marB="0" anchor="b">
                    <a:lnL w="12700" cap="flat" cmpd="sng" algn="ctr">
                      <a:solidFill>
                        <a:schemeClr val="bg1"/>
                      </a:solidFill>
                      <a:prstDash val="solid"/>
                      <a:round/>
                      <a:headEnd type="none" w="med" len="med"/>
                      <a:tailEnd type="none" w="med" len="med"/>
                    </a:lnL>
                    <a:lnR w="12700" cmpd="sng">
                      <a:noFill/>
                    </a:lnR>
                    <a:lnT w="12700" cmpd="sng">
                      <a:noFill/>
                    </a:lnT>
                    <a:lnB w="12700" cap="flat" cmpd="sng" algn="ctr">
                      <a:solidFill>
                        <a:schemeClr val="bg1"/>
                      </a:solidFill>
                      <a:prstDash val="solid"/>
                      <a:round/>
                      <a:headEnd type="none" w="med" len="med"/>
                      <a:tailEnd type="none" w="med" len="med"/>
                    </a:lnB>
                    <a:solidFill>
                      <a:srgbClr val="E3EDE4"/>
                    </a:solidFill>
                  </a:tcPr>
                </a:tc>
                <a:tc gridSpan="2">
                  <a:txBody>
                    <a:bodyPr/>
                    <a:lstStyle/>
                    <a:p>
                      <a:pPr algn="l" fontAlgn="b"/>
                      <a:r>
                        <a:rPr lang="en-IN" sz="1000" u="none" strike="noStrike" dirty="0">
                          <a:effectLst/>
                          <a:latin typeface="+mj-lt"/>
                        </a:rPr>
                        <a:t> </a:t>
                      </a:r>
                      <a:endParaRPr lang="en-IN" sz="1000" b="0" i="0" u="none" strike="noStrike" dirty="0">
                        <a:effectLst/>
                        <a:latin typeface="+mj-lt"/>
                      </a:endParaRPr>
                    </a:p>
                  </a:txBody>
                  <a:tcPr marL="9525" marR="9525" marT="9523" marB="0" anchor="b">
                    <a:lnL w="12700" cmpd="sng">
                      <a:noFill/>
                    </a:lnL>
                    <a:lnR w="12700" cmpd="sng">
                      <a:noFill/>
                    </a:lnR>
                    <a:lnT w="12700" cmpd="sng">
                      <a:noFill/>
                    </a:lnT>
                    <a:lnB w="12700" cap="flat" cmpd="sng" algn="ctr">
                      <a:solidFill>
                        <a:schemeClr val="bg1"/>
                      </a:solidFill>
                      <a:prstDash val="solid"/>
                      <a:round/>
                      <a:headEnd type="none" w="med" len="med"/>
                      <a:tailEnd type="none" w="med" len="med"/>
                    </a:lnB>
                    <a:solidFill>
                      <a:srgbClr val="E3EDE4"/>
                    </a:solidFill>
                  </a:tcPr>
                </a:tc>
                <a:tc hMerge="1">
                  <a:txBody>
                    <a:bodyPr/>
                    <a:lstStyle/>
                    <a:p>
                      <a:endParaRPr lang="en-IN"/>
                    </a:p>
                  </a:txBody>
                  <a:tcPr/>
                </a:tc>
                <a:tc gridSpan="2">
                  <a:txBody>
                    <a:bodyPr/>
                    <a:lstStyle/>
                    <a:p>
                      <a:pPr algn="r" fontAlgn="b"/>
                      <a:r>
                        <a:rPr lang="en-IN" sz="1000" b="1" u="none" strike="noStrike" dirty="0">
                          <a:effectLst/>
                          <a:latin typeface="+mj-lt"/>
                        </a:rPr>
                        <a:t>$77,000</a:t>
                      </a:r>
                      <a:endParaRPr lang="en-IN" sz="1000" b="1" i="0" u="none" strike="noStrike" dirty="0">
                        <a:effectLst/>
                        <a:latin typeface="+mj-lt"/>
                      </a:endParaRPr>
                    </a:p>
                  </a:txBody>
                  <a:tcPr marL="9525" marR="9525" marT="9523" marB="0" anchor="b">
                    <a:lnL w="12700" cmpd="sng">
                      <a:noFill/>
                    </a:lnL>
                    <a:lnR w="12700" cmpd="sng">
                      <a:noFill/>
                    </a:lnR>
                    <a:lnT w="12700" cmpd="sng">
                      <a:noFill/>
                    </a:lnT>
                    <a:lnB w="12700" cap="flat" cmpd="sng" algn="ctr">
                      <a:solidFill>
                        <a:schemeClr val="bg1"/>
                      </a:solidFill>
                      <a:prstDash val="solid"/>
                      <a:round/>
                      <a:headEnd type="none" w="med" len="med"/>
                      <a:tailEnd type="none" w="med" len="med"/>
                    </a:lnB>
                    <a:solidFill>
                      <a:srgbClr val="E3EDE4"/>
                    </a:solidFill>
                  </a:tcPr>
                </a:tc>
                <a:tc hMerge="1">
                  <a:txBody>
                    <a:bodyPr/>
                    <a:lstStyle/>
                    <a:p>
                      <a:endParaRPr lang="en-IN"/>
                    </a:p>
                  </a:txBody>
                  <a:tcPr/>
                </a:tc>
                <a:tc>
                  <a:txBody>
                    <a:bodyPr/>
                    <a:lstStyle/>
                    <a:p>
                      <a:pPr algn="r" fontAlgn="b"/>
                      <a:endParaRPr lang="en-IN" sz="1000" b="0" i="0" u="none" strike="noStrike" dirty="0">
                        <a:effectLst/>
                        <a:latin typeface="+mj-lt"/>
                      </a:endParaRPr>
                    </a:p>
                  </a:txBody>
                  <a:tcPr marL="9525" marR="9525" marT="9523" marB="0" anchor="b">
                    <a:lnL w="12700" cmpd="sng">
                      <a:noFill/>
                    </a:lnL>
                    <a:lnR w="12700" cap="flat" cmpd="sng" algn="ctr">
                      <a:solidFill>
                        <a:schemeClr val="bg1"/>
                      </a:solidFill>
                      <a:prstDash val="solid"/>
                      <a:round/>
                      <a:headEnd type="none" w="med" len="med"/>
                      <a:tailEnd type="none" w="med" len="med"/>
                    </a:lnR>
                    <a:lnT w="12700" cmpd="sng">
                      <a:noFill/>
                    </a:lnT>
                    <a:lnB w="12700" cap="flat" cmpd="sng" algn="ctr">
                      <a:solidFill>
                        <a:schemeClr val="bg1"/>
                      </a:solidFill>
                      <a:prstDash val="solid"/>
                      <a:round/>
                      <a:headEnd type="none" w="med" len="med"/>
                      <a:tailEnd type="none" w="med" len="med"/>
                    </a:lnB>
                    <a:solidFill>
                      <a:srgbClr val="E3EDE4"/>
                    </a:solidFill>
                  </a:tcPr>
                </a:tc>
                <a:extLst>
                  <a:ext uri="{0D108BD9-81ED-4DB2-BD59-A6C34878D82A}">
                    <a16:rowId xmlns:a16="http://schemas.microsoft.com/office/drawing/2014/main" val="10026"/>
                  </a:ext>
                </a:extLst>
              </a:tr>
            </a:tbl>
          </a:graphicData>
        </a:graphic>
      </p:graphicFrame>
      <p:graphicFrame>
        <p:nvGraphicFramePr>
          <p:cNvPr id="6" name="Table 5"/>
          <p:cNvGraphicFramePr>
            <a:graphicFrameLocks noGrp="1"/>
          </p:cNvGraphicFramePr>
          <p:nvPr/>
        </p:nvGraphicFramePr>
        <p:xfrm>
          <a:off x="3143672" y="682742"/>
          <a:ext cx="5904656" cy="1074834"/>
        </p:xfrm>
        <a:graphic>
          <a:graphicData uri="http://schemas.openxmlformats.org/drawingml/2006/table">
            <a:tbl>
              <a:tblPr>
                <a:tableStyleId>{5C22544A-7EE6-4342-B048-85BDC9FD1C3A}</a:tableStyleId>
              </a:tblPr>
              <a:tblGrid>
                <a:gridCol w="1800200">
                  <a:extLst>
                    <a:ext uri="{9D8B030D-6E8A-4147-A177-3AD203B41FA5}">
                      <a16:colId xmlns:a16="http://schemas.microsoft.com/office/drawing/2014/main" val="20000"/>
                    </a:ext>
                  </a:extLst>
                </a:gridCol>
                <a:gridCol w="648072">
                  <a:extLst>
                    <a:ext uri="{9D8B030D-6E8A-4147-A177-3AD203B41FA5}">
                      <a16:colId xmlns:a16="http://schemas.microsoft.com/office/drawing/2014/main" val="20001"/>
                    </a:ext>
                  </a:extLst>
                </a:gridCol>
                <a:gridCol w="288032">
                  <a:extLst>
                    <a:ext uri="{9D8B030D-6E8A-4147-A177-3AD203B41FA5}">
                      <a16:colId xmlns:a16="http://schemas.microsoft.com/office/drawing/2014/main" val="20002"/>
                    </a:ext>
                  </a:extLst>
                </a:gridCol>
                <a:gridCol w="1728192">
                  <a:extLst>
                    <a:ext uri="{9D8B030D-6E8A-4147-A177-3AD203B41FA5}">
                      <a16:colId xmlns:a16="http://schemas.microsoft.com/office/drawing/2014/main" val="20003"/>
                    </a:ext>
                  </a:extLst>
                </a:gridCol>
                <a:gridCol w="432048">
                  <a:extLst>
                    <a:ext uri="{9D8B030D-6E8A-4147-A177-3AD203B41FA5}">
                      <a16:colId xmlns:a16="http://schemas.microsoft.com/office/drawing/2014/main" val="20004"/>
                    </a:ext>
                  </a:extLst>
                </a:gridCol>
                <a:gridCol w="648072">
                  <a:extLst>
                    <a:ext uri="{9D8B030D-6E8A-4147-A177-3AD203B41FA5}">
                      <a16:colId xmlns:a16="http://schemas.microsoft.com/office/drawing/2014/main" val="20005"/>
                    </a:ext>
                  </a:extLst>
                </a:gridCol>
                <a:gridCol w="360040">
                  <a:extLst>
                    <a:ext uri="{9D8B030D-6E8A-4147-A177-3AD203B41FA5}">
                      <a16:colId xmlns:a16="http://schemas.microsoft.com/office/drawing/2014/main" val="20006"/>
                    </a:ext>
                  </a:extLst>
                </a:gridCol>
              </a:tblGrid>
              <a:tr h="229040">
                <a:tc>
                  <a:txBody>
                    <a:bodyPr/>
                    <a:lstStyle/>
                    <a:p>
                      <a:pPr lvl="1" algn="l" fontAlgn="b"/>
                      <a:r>
                        <a:rPr lang="en-IN" sz="1000" u="none" strike="noStrike" dirty="0">
                          <a:effectLst/>
                          <a:latin typeface="+mj-lt"/>
                        </a:rPr>
                        <a:t>Cash</a:t>
                      </a:r>
                      <a:endParaRPr lang="en-IN" sz="1000" b="0" i="0" u="none" strike="noStrike" dirty="0">
                        <a:effectLst/>
                        <a:latin typeface="+mj-lt"/>
                      </a:endParaRPr>
                    </a:p>
                  </a:txBody>
                  <a:tcPr marL="9525" marR="9525" marT="9518" marB="0" anchor="b">
                    <a:lnR w="12700" cmpd="sng">
                      <a:noFill/>
                    </a:lnR>
                    <a:lnB w="12700" cmpd="sng">
                      <a:noFill/>
                    </a:lnB>
                  </a:tcPr>
                </a:tc>
                <a:tc>
                  <a:txBody>
                    <a:bodyPr/>
                    <a:lstStyle/>
                    <a:p>
                      <a:pPr algn="r" fontAlgn="b"/>
                      <a:r>
                        <a:rPr lang="en-IN" sz="1000" u="none" strike="noStrike" dirty="0">
                          <a:effectLst/>
                          <a:latin typeface="+mj-lt"/>
                        </a:rPr>
                        <a:t>$18,000</a:t>
                      </a:r>
                      <a:endParaRPr lang="en-IN" sz="1000" b="0" i="0" u="none" strike="noStrike" dirty="0">
                        <a:effectLst/>
                        <a:latin typeface="+mj-lt"/>
                      </a:endParaRPr>
                    </a:p>
                  </a:txBody>
                  <a:tcPr marL="9525" marR="9525" marT="9518" marB="0" anchor="b">
                    <a:lnL w="12700" cmpd="sng">
                      <a:noFill/>
                    </a:lnL>
                    <a:lnR w="12700" cmpd="sng">
                      <a:noFill/>
                    </a:lnR>
                    <a:lnB w="12700" cmpd="sng">
                      <a:noFill/>
                    </a:lnB>
                  </a:tcPr>
                </a:tc>
                <a:tc>
                  <a:txBody>
                    <a:bodyPr/>
                    <a:lstStyle/>
                    <a:p>
                      <a:endParaRPr lang="en-IN" sz="1000" dirty="0">
                        <a:latin typeface="+mj-lt"/>
                      </a:endParaRPr>
                    </a:p>
                  </a:txBody>
                  <a:tcPr marL="9525" marR="9525" marT="9518" marB="0" anchor="b">
                    <a:lnL w="12700" cmpd="sng">
                      <a:noFill/>
                    </a:lnL>
                    <a:lnR w="12700" cmpd="sng">
                      <a:noFill/>
                    </a:lnR>
                    <a:lnB w="12700" cmpd="sng">
                      <a:noFill/>
                    </a:lnB>
                  </a:tcPr>
                </a:tc>
                <a:tc gridSpan="2">
                  <a:txBody>
                    <a:bodyPr/>
                    <a:lstStyle/>
                    <a:p>
                      <a:pPr algn="l" fontAlgn="b"/>
                      <a:r>
                        <a:rPr lang="en-IN" sz="1000" u="none" strike="noStrike" dirty="0">
                          <a:effectLst/>
                          <a:latin typeface="+mj-lt"/>
                        </a:rPr>
                        <a:t>Accumulated Depreciation-Eq.</a:t>
                      </a:r>
                      <a:endParaRPr lang="en-IN" sz="1000" b="0" i="0" u="none" strike="noStrike" dirty="0">
                        <a:effectLst/>
                        <a:latin typeface="+mj-lt"/>
                      </a:endParaRPr>
                    </a:p>
                  </a:txBody>
                  <a:tcPr marL="9525" marR="9525" marT="9518" marB="0" anchor="b">
                    <a:lnL w="12700" cmpd="sng">
                      <a:noFill/>
                    </a:lnL>
                    <a:lnR w="12700" cmpd="sng">
                      <a:noFill/>
                    </a:lnR>
                    <a:lnB w="12700" cmpd="sng">
                      <a:noFill/>
                    </a:lnB>
                  </a:tcPr>
                </a:tc>
                <a:tc hMerge="1">
                  <a:txBody>
                    <a:bodyPr/>
                    <a:lstStyle/>
                    <a:p>
                      <a:endParaRPr lang="en-IN"/>
                    </a:p>
                  </a:txBody>
                  <a:tcPr/>
                </a:tc>
                <a:tc>
                  <a:txBody>
                    <a:bodyPr/>
                    <a:lstStyle/>
                    <a:p>
                      <a:pPr algn="r" fontAlgn="b"/>
                      <a:r>
                        <a:rPr lang="en-IN" sz="1000" u="none" strike="noStrike" dirty="0">
                          <a:effectLst/>
                          <a:latin typeface="+mj-lt"/>
                        </a:rPr>
                        <a:t>$7,000</a:t>
                      </a:r>
                      <a:endParaRPr lang="en-IN" sz="1000" b="0" i="0" u="none" strike="noStrike" dirty="0">
                        <a:effectLst/>
                        <a:latin typeface="+mj-lt"/>
                      </a:endParaRPr>
                    </a:p>
                  </a:txBody>
                  <a:tcPr marL="9525" marR="9525" marT="9518" marB="0" anchor="b">
                    <a:lnL w="12700" cmpd="sng">
                      <a:noFill/>
                    </a:lnL>
                    <a:lnR w="12700" cmpd="sng">
                      <a:noFill/>
                    </a:lnR>
                    <a:lnB w="12700" cmpd="sng">
                      <a:noFill/>
                    </a:lnB>
                  </a:tcPr>
                </a:tc>
                <a:tc>
                  <a:txBody>
                    <a:bodyPr/>
                    <a:lstStyle/>
                    <a:p>
                      <a:pPr algn="r" fontAlgn="b"/>
                      <a:endParaRPr lang="en-IN" sz="1000" b="0" i="0" u="none" strike="noStrike" dirty="0">
                        <a:effectLst/>
                        <a:latin typeface="+mj-lt"/>
                      </a:endParaRPr>
                    </a:p>
                  </a:txBody>
                  <a:tcPr marL="9525" marR="9525" marT="9518" marB="0" anchor="b">
                    <a:lnL w="12700" cmpd="sng">
                      <a:noFill/>
                    </a:lnL>
                    <a:lnB w="12700" cmpd="sng">
                      <a:noFill/>
                    </a:lnB>
                  </a:tcPr>
                </a:tc>
                <a:extLst>
                  <a:ext uri="{0D108BD9-81ED-4DB2-BD59-A6C34878D82A}">
                    <a16:rowId xmlns:a16="http://schemas.microsoft.com/office/drawing/2014/main" val="10000"/>
                  </a:ext>
                </a:extLst>
              </a:tr>
              <a:tr h="72008">
                <a:tc>
                  <a:txBody>
                    <a:bodyPr/>
                    <a:lstStyle/>
                    <a:p>
                      <a:pPr lvl="1" algn="l" fontAlgn="b"/>
                      <a:r>
                        <a:rPr lang="en-IN" sz="1000" u="none" strike="noStrike" dirty="0">
                          <a:effectLst/>
                          <a:latin typeface="+mj-lt"/>
                        </a:rPr>
                        <a:t>Accounts Receivable</a:t>
                      </a:r>
                      <a:endParaRPr lang="en-IN" sz="1000" b="0" i="0" u="none" strike="noStrike" dirty="0">
                        <a:effectLst/>
                        <a:latin typeface="+mj-lt"/>
                      </a:endParaRPr>
                    </a:p>
                  </a:txBody>
                  <a:tcPr marL="9525" marR="9525" marT="9518" marB="0" anchor="b">
                    <a:lnR w="12700" cmpd="sng">
                      <a:noFill/>
                    </a:lnR>
                    <a:lnT w="12700" cmpd="sng">
                      <a:noFill/>
                    </a:lnT>
                    <a:lnB w="12700" cmpd="sng">
                      <a:noFill/>
                    </a:lnB>
                  </a:tcPr>
                </a:tc>
                <a:tc>
                  <a:txBody>
                    <a:bodyPr/>
                    <a:lstStyle/>
                    <a:p>
                      <a:pPr algn="r" fontAlgn="b"/>
                      <a:r>
                        <a:rPr lang="en-IN" sz="1000" u="none" strike="noStrike" dirty="0">
                          <a:effectLst/>
                          <a:latin typeface="+mj-lt"/>
                        </a:rPr>
                        <a:t>20,000</a:t>
                      </a:r>
                      <a:endParaRPr lang="en-IN" sz="1000" b="0" i="0" u="none" strike="noStrike" dirty="0">
                        <a:effectLst/>
                        <a:latin typeface="+mj-lt"/>
                      </a:endParaRPr>
                    </a:p>
                  </a:txBody>
                  <a:tcPr marL="9525" marR="9525" marT="9518" marB="0" anchor="b">
                    <a:lnL w="12700" cmpd="sng">
                      <a:noFill/>
                    </a:lnL>
                    <a:lnR w="12700" cmpd="sng">
                      <a:noFill/>
                    </a:lnR>
                    <a:lnT w="12700" cmpd="sng">
                      <a:noFill/>
                    </a:lnT>
                    <a:lnB w="12700" cmpd="sng">
                      <a:noFill/>
                    </a:lnB>
                  </a:tcPr>
                </a:tc>
                <a:tc>
                  <a:txBody>
                    <a:bodyPr/>
                    <a:lstStyle/>
                    <a:p>
                      <a:endParaRPr lang="en-IN" sz="1000" dirty="0">
                        <a:latin typeface="+mj-lt"/>
                      </a:endParaRPr>
                    </a:p>
                  </a:txBody>
                  <a:tcPr marL="9525" marR="9525" marT="9518" marB="0" anchor="b">
                    <a:lnL w="12700" cmpd="sng">
                      <a:noFill/>
                    </a:lnL>
                    <a:lnR w="12700" cmpd="sng">
                      <a:noFill/>
                    </a:lnR>
                    <a:lnT w="12700" cmpd="sng">
                      <a:noFill/>
                    </a:lnT>
                    <a:lnB w="12700" cmpd="sng">
                      <a:noFill/>
                    </a:lnB>
                  </a:tcPr>
                </a:tc>
                <a:tc gridSpan="2">
                  <a:txBody>
                    <a:bodyPr/>
                    <a:lstStyle/>
                    <a:p>
                      <a:pPr algn="l" fontAlgn="b"/>
                      <a:r>
                        <a:rPr lang="en-IN" sz="1000" u="none" strike="noStrike" dirty="0">
                          <a:effectLst/>
                          <a:latin typeface="+mj-lt"/>
                        </a:rPr>
                        <a:t>Accounts Payable</a:t>
                      </a:r>
                      <a:endParaRPr lang="en-IN" sz="1000" b="0" i="0" u="none" strike="noStrike" dirty="0">
                        <a:effectLst/>
                        <a:latin typeface="+mj-lt"/>
                      </a:endParaRPr>
                    </a:p>
                  </a:txBody>
                  <a:tcPr marL="9525" marR="9525" marT="9518" marB="0" anchor="b">
                    <a:lnL w="12700" cmpd="sng">
                      <a:noFill/>
                    </a:lnL>
                    <a:lnR w="12700" cmpd="sng">
                      <a:noFill/>
                    </a:lnR>
                    <a:lnT w="12700" cmpd="sng">
                      <a:noFill/>
                    </a:lnT>
                    <a:lnB w="12700" cmpd="sng">
                      <a:noFill/>
                    </a:lnB>
                  </a:tcPr>
                </a:tc>
                <a:tc hMerge="1">
                  <a:txBody>
                    <a:bodyPr/>
                    <a:lstStyle/>
                    <a:p>
                      <a:endParaRPr lang="en-IN"/>
                    </a:p>
                  </a:txBody>
                  <a:tcPr/>
                </a:tc>
                <a:tc>
                  <a:txBody>
                    <a:bodyPr/>
                    <a:lstStyle/>
                    <a:p>
                      <a:pPr algn="r" fontAlgn="b"/>
                      <a:r>
                        <a:rPr lang="en-IN" sz="1000" u="none" strike="noStrike" dirty="0">
                          <a:effectLst/>
                          <a:latin typeface="+mj-lt"/>
                        </a:rPr>
                        <a:t>15,000</a:t>
                      </a:r>
                      <a:endParaRPr lang="en-IN" sz="1000" b="0" i="0" u="none" strike="noStrike" dirty="0">
                        <a:effectLst/>
                        <a:latin typeface="+mj-lt"/>
                      </a:endParaRPr>
                    </a:p>
                  </a:txBody>
                  <a:tcPr marL="9525" marR="9525" marT="9518" marB="0" anchor="b">
                    <a:lnL w="12700" cmpd="sng">
                      <a:noFill/>
                    </a:lnL>
                    <a:lnR w="12700" cmpd="sng">
                      <a:noFill/>
                    </a:lnR>
                    <a:lnT w="12700" cmpd="sng">
                      <a:noFill/>
                    </a:lnT>
                    <a:lnB w="12700" cmpd="sng">
                      <a:noFill/>
                    </a:lnB>
                  </a:tcPr>
                </a:tc>
                <a:tc>
                  <a:txBody>
                    <a:bodyPr/>
                    <a:lstStyle/>
                    <a:p>
                      <a:pPr algn="r" fontAlgn="b"/>
                      <a:endParaRPr lang="en-IN" sz="1000" b="0" i="0" u="none" strike="noStrike" dirty="0">
                        <a:effectLst/>
                        <a:latin typeface="+mj-lt"/>
                      </a:endParaRPr>
                    </a:p>
                  </a:txBody>
                  <a:tcPr marL="9525" marR="9525" marT="9518" marB="0" anchor="b">
                    <a:lnL w="12700" cmpd="sng">
                      <a:noFill/>
                    </a:lnL>
                    <a:lnT w="12700" cmpd="sng">
                      <a:noFill/>
                    </a:lnT>
                    <a:lnB w="12700" cmpd="sng">
                      <a:noFill/>
                    </a:lnB>
                  </a:tcPr>
                </a:tc>
                <a:extLst>
                  <a:ext uri="{0D108BD9-81ED-4DB2-BD59-A6C34878D82A}">
                    <a16:rowId xmlns:a16="http://schemas.microsoft.com/office/drawing/2014/main" val="10001"/>
                  </a:ext>
                </a:extLst>
              </a:tr>
              <a:tr h="198122">
                <a:tc>
                  <a:txBody>
                    <a:bodyPr/>
                    <a:lstStyle/>
                    <a:p>
                      <a:pPr lvl="1" algn="l" fontAlgn="b"/>
                      <a:r>
                        <a:rPr lang="en-IN" sz="1000" u="none" strike="noStrike" dirty="0">
                          <a:effectLst/>
                          <a:latin typeface="+mj-lt"/>
                        </a:rPr>
                        <a:t>Prepaid Rent</a:t>
                      </a:r>
                      <a:endParaRPr lang="en-IN" sz="1000" b="0" i="0" u="none" strike="noStrike" dirty="0">
                        <a:effectLst/>
                        <a:latin typeface="+mj-lt"/>
                      </a:endParaRPr>
                    </a:p>
                  </a:txBody>
                  <a:tcPr marL="9525" marR="9525" marT="9518" marB="0" anchor="b">
                    <a:lnR w="12700" cmpd="sng">
                      <a:noFill/>
                    </a:lnR>
                    <a:lnT w="12700" cmpd="sng">
                      <a:noFill/>
                    </a:lnT>
                    <a:lnB w="12700" cmpd="sng">
                      <a:noFill/>
                    </a:lnB>
                  </a:tcPr>
                </a:tc>
                <a:tc>
                  <a:txBody>
                    <a:bodyPr/>
                    <a:lstStyle/>
                    <a:p>
                      <a:pPr algn="r" fontAlgn="b"/>
                      <a:r>
                        <a:rPr lang="en-IN" sz="1000" u="none" strike="noStrike" dirty="0">
                          <a:effectLst/>
                          <a:latin typeface="+mj-lt"/>
                        </a:rPr>
                        <a:t>3,000</a:t>
                      </a:r>
                      <a:endParaRPr lang="en-IN" sz="1000" b="0" i="0" u="none" strike="noStrike" dirty="0">
                        <a:effectLst/>
                        <a:latin typeface="+mj-lt"/>
                      </a:endParaRPr>
                    </a:p>
                  </a:txBody>
                  <a:tcPr marL="9525" marR="9525" marT="9518" marB="0" anchor="b">
                    <a:lnL w="12700" cmpd="sng">
                      <a:noFill/>
                    </a:lnL>
                    <a:lnR w="12700" cmpd="sng">
                      <a:noFill/>
                    </a:lnR>
                    <a:lnT w="12700" cmpd="sng">
                      <a:noFill/>
                    </a:lnT>
                    <a:lnB w="12700" cmpd="sng">
                      <a:noFill/>
                    </a:lnB>
                  </a:tcPr>
                </a:tc>
                <a:tc>
                  <a:txBody>
                    <a:bodyPr/>
                    <a:lstStyle/>
                    <a:p>
                      <a:pPr algn="r" fontAlgn="b"/>
                      <a:endParaRPr lang="en-IN" sz="1000" b="0" i="0" u="none" strike="noStrike" dirty="0">
                        <a:effectLst/>
                        <a:latin typeface="+mj-lt"/>
                      </a:endParaRPr>
                    </a:p>
                  </a:txBody>
                  <a:tcPr marL="9525" marR="9525" marT="9518" marB="0" anchor="b">
                    <a:lnL w="12700" cmpd="sng">
                      <a:noFill/>
                    </a:lnL>
                    <a:lnR w="12700" cmpd="sng">
                      <a:noFill/>
                    </a:lnR>
                    <a:lnT w="12700" cmpd="sng">
                      <a:noFill/>
                    </a:lnT>
                    <a:lnB w="12700" cmpd="sng">
                      <a:noFill/>
                    </a:lnB>
                  </a:tcPr>
                </a:tc>
                <a:tc gridSpan="2">
                  <a:txBody>
                    <a:bodyPr/>
                    <a:lstStyle/>
                    <a:p>
                      <a:pPr algn="l" fontAlgn="b"/>
                      <a:r>
                        <a:rPr lang="en-IN" sz="1000" u="none" strike="noStrike" dirty="0">
                          <a:effectLst/>
                          <a:latin typeface="+mj-lt"/>
                        </a:rPr>
                        <a:t>Salaries Payable</a:t>
                      </a:r>
                      <a:endParaRPr lang="en-IN" sz="1000" b="0" i="0" u="none" strike="noStrike" dirty="0">
                        <a:effectLst/>
                        <a:latin typeface="+mj-lt"/>
                      </a:endParaRPr>
                    </a:p>
                  </a:txBody>
                  <a:tcPr marL="9525" marR="9525" marT="9518" marB="0" anchor="b">
                    <a:lnL w="12700" cmpd="sng">
                      <a:noFill/>
                    </a:lnL>
                    <a:lnR w="12700" cmpd="sng">
                      <a:noFill/>
                    </a:lnR>
                    <a:lnT w="12700" cmpd="sng">
                      <a:noFill/>
                    </a:lnT>
                    <a:lnB w="12700" cmpd="sng">
                      <a:noFill/>
                    </a:lnB>
                  </a:tcPr>
                </a:tc>
                <a:tc hMerge="1">
                  <a:txBody>
                    <a:bodyPr/>
                    <a:lstStyle/>
                    <a:p>
                      <a:pPr algn="l" fontAlgn="b"/>
                      <a:endParaRPr lang="en-IN" sz="1400" b="0" i="0" u="none" strike="noStrike">
                        <a:effectLst/>
                        <a:latin typeface="+mj-lt"/>
                      </a:endParaRPr>
                    </a:p>
                  </a:txBody>
                  <a:tcPr marL="9525" marR="9525" marT="9525" marB="0" anchor="b"/>
                </a:tc>
                <a:tc>
                  <a:txBody>
                    <a:bodyPr/>
                    <a:lstStyle/>
                    <a:p>
                      <a:pPr algn="r" fontAlgn="b"/>
                      <a:r>
                        <a:rPr lang="en-IN" sz="1000" u="none" strike="noStrike" dirty="0">
                          <a:effectLst/>
                          <a:latin typeface="+mj-lt"/>
                        </a:rPr>
                        <a:t>900</a:t>
                      </a:r>
                      <a:endParaRPr lang="en-IN" sz="1000" b="0" i="0" u="none" strike="noStrike" dirty="0">
                        <a:effectLst/>
                        <a:latin typeface="+mj-lt"/>
                      </a:endParaRPr>
                    </a:p>
                  </a:txBody>
                  <a:tcPr marL="9525" marR="9525" marT="9518" marB="0" anchor="b">
                    <a:lnL w="12700" cmpd="sng">
                      <a:noFill/>
                    </a:lnL>
                    <a:lnR w="12700" cmpd="sng">
                      <a:noFill/>
                    </a:lnR>
                    <a:lnT w="12700" cmpd="sng">
                      <a:noFill/>
                    </a:lnT>
                    <a:lnB w="12700" cmpd="sng">
                      <a:noFill/>
                    </a:lnB>
                  </a:tcPr>
                </a:tc>
                <a:tc>
                  <a:txBody>
                    <a:bodyPr/>
                    <a:lstStyle/>
                    <a:p>
                      <a:pPr algn="r" fontAlgn="b"/>
                      <a:endParaRPr lang="en-IN" sz="1000" b="0" i="0" u="none" strike="noStrike" dirty="0">
                        <a:effectLst/>
                        <a:latin typeface="+mj-lt"/>
                      </a:endParaRPr>
                    </a:p>
                  </a:txBody>
                  <a:tcPr marL="9525" marR="9525" marT="9518" marB="0" anchor="b">
                    <a:lnL w="12700" cmpd="sng">
                      <a:noFill/>
                    </a:lnL>
                    <a:lnT w="12700" cmpd="sng">
                      <a:noFill/>
                    </a:lnT>
                    <a:lnB w="12700" cmpd="sng">
                      <a:noFill/>
                    </a:lnB>
                  </a:tcPr>
                </a:tc>
                <a:extLst>
                  <a:ext uri="{0D108BD9-81ED-4DB2-BD59-A6C34878D82A}">
                    <a16:rowId xmlns:a16="http://schemas.microsoft.com/office/drawing/2014/main" val="10002"/>
                  </a:ext>
                </a:extLst>
              </a:tr>
              <a:tr h="72008">
                <a:tc>
                  <a:txBody>
                    <a:bodyPr/>
                    <a:lstStyle/>
                    <a:p>
                      <a:pPr lvl="1" algn="l" fontAlgn="b"/>
                      <a:r>
                        <a:rPr lang="en-IN" sz="1000" u="none" strike="noStrike" dirty="0">
                          <a:effectLst/>
                          <a:latin typeface="+mj-lt"/>
                        </a:rPr>
                        <a:t>Office Supplies</a:t>
                      </a:r>
                      <a:endParaRPr lang="en-IN" sz="1000" b="0" i="0" u="none" strike="noStrike" dirty="0">
                        <a:effectLst/>
                        <a:latin typeface="+mj-lt"/>
                      </a:endParaRPr>
                    </a:p>
                  </a:txBody>
                  <a:tcPr marL="9525" marR="9525" marT="9518" marB="0" anchor="b">
                    <a:lnR w="12700" cmpd="sng">
                      <a:noFill/>
                    </a:lnR>
                    <a:lnT w="12700" cmpd="sng">
                      <a:noFill/>
                    </a:lnT>
                    <a:lnB w="12700" cmpd="sng">
                      <a:noFill/>
                    </a:lnB>
                  </a:tcPr>
                </a:tc>
                <a:tc>
                  <a:txBody>
                    <a:bodyPr/>
                    <a:lstStyle/>
                    <a:p>
                      <a:pPr algn="r" fontAlgn="b"/>
                      <a:r>
                        <a:rPr lang="en-IN" sz="1000" u="none" strike="noStrike" dirty="0">
                          <a:effectLst/>
                          <a:latin typeface="+mj-lt"/>
                        </a:rPr>
                        <a:t>1,000</a:t>
                      </a:r>
                      <a:endParaRPr lang="en-IN" sz="1000" b="0" i="0" u="none" strike="noStrike" dirty="0">
                        <a:effectLst/>
                        <a:latin typeface="+mj-lt"/>
                      </a:endParaRPr>
                    </a:p>
                  </a:txBody>
                  <a:tcPr marL="9525" marR="9525" marT="9518" marB="0" anchor="b">
                    <a:lnL w="12700" cmpd="sng">
                      <a:noFill/>
                    </a:lnL>
                    <a:lnR w="12700" cmpd="sng">
                      <a:noFill/>
                    </a:lnR>
                    <a:lnT w="12700" cmpd="sng">
                      <a:noFill/>
                    </a:lnT>
                    <a:lnB w="12700" cmpd="sng">
                      <a:noFill/>
                    </a:lnB>
                  </a:tcPr>
                </a:tc>
                <a:tc>
                  <a:txBody>
                    <a:bodyPr/>
                    <a:lstStyle/>
                    <a:p>
                      <a:pPr algn="r" fontAlgn="b"/>
                      <a:endParaRPr lang="en-IN" sz="1000" b="0" i="0" u="none" strike="noStrike" dirty="0">
                        <a:effectLst/>
                        <a:latin typeface="+mj-lt"/>
                      </a:endParaRPr>
                    </a:p>
                  </a:txBody>
                  <a:tcPr marL="9525" marR="9525" marT="9518" marB="0" anchor="b">
                    <a:lnL w="12700" cmpd="sng">
                      <a:noFill/>
                    </a:lnL>
                    <a:lnR w="12700" cmpd="sng">
                      <a:noFill/>
                    </a:lnR>
                    <a:lnT w="12700" cmpd="sng">
                      <a:noFill/>
                    </a:lnT>
                    <a:lnB w="12700" cmpd="sng">
                      <a:noFill/>
                    </a:lnB>
                  </a:tcPr>
                </a:tc>
                <a:tc gridSpan="2">
                  <a:txBody>
                    <a:bodyPr/>
                    <a:lstStyle/>
                    <a:p>
                      <a:pPr algn="l" fontAlgn="b"/>
                      <a:r>
                        <a:rPr lang="en-US" sz="1000" b="0" i="0" u="none" strike="noStrike" dirty="0">
                          <a:effectLst/>
                          <a:latin typeface="+mj-lt"/>
                        </a:rPr>
                        <a:t>Unearned Revenue</a:t>
                      </a:r>
                      <a:endParaRPr lang="en-IN" sz="1000" b="0" i="0" u="none" strike="noStrike" dirty="0">
                        <a:effectLst/>
                        <a:latin typeface="+mj-lt"/>
                      </a:endParaRPr>
                    </a:p>
                  </a:txBody>
                  <a:tcPr marL="9525" marR="9525" marT="9518" marB="0" anchor="b">
                    <a:lnL w="12700" cmpd="sng">
                      <a:noFill/>
                    </a:lnL>
                    <a:lnR w="12700" cmpd="sng">
                      <a:noFill/>
                    </a:lnR>
                    <a:lnT w="12700" cmpd="sng">
                      <a:noFill/>
                    </a:lnT>
                    <a:lnB w="12700" cmpd="sng">
                      <a:noFill/>
                    </a:lnB>
                  </a:tcPr>
                </a:tc>
                <a:tc hMerge="1">
                  <a:txBody>
                    <a:bodyPr/>
                    <a:lstStyle/>
                    <a:p>
                      <a:endParaRPr lang="en-IN" dirty="0"/>
                    </a:p>
                  </a:txBody>
                  <a:tcPr/>
                </a:tc>
                <a:tc>
                  <a:txBody>
                    <a:bodyPr/>
                    <a:lstStyle/>
                    <a:p>
                      <a:pPr algn="r" fontAlgn="b"/>
                      <a:r>
                        <a:rPr lang="en-IN" sz="1000" u="none" strike="noStrike" dirty="0">
                          <a:effectLst/>
                          <a:latin typeface="+mj-lt"/>
                        </a:rPr>
                        <a:t>4,000</a:t>
                      </a:r>
                      <a:endParaRPr lang="en-IN" sz="1000" b="0" i="0" u="none" strike="noStrike" dirty="0">
                        <a:effectLst/>
                        <a:latin typeface="+mj-lt"/>
                      </a:endParaRPr>
                    </a:p>
                  </a:txBody>
                  <a:tcPr marL="9525" marR="9525" marT="9518" marB="0" anchor="b">
                    <a:lnL w="12700" cmpd="sng">
                      <a:noFill/>
                    </a:lnL>
                    <a:lnR w="12700" cmpd="sng">
                      <a:noFill/>
                    </a:lnR>
                    <a:lnT w="12700" cmpd="sng">
                      <a:noFill/>
                    </a:lnT>
                    <a:lnB w="12700" cmpd="sng">
                      <a:noFill/>
                    </a:lnB>
                  </a:tcPr>
                </a:tc>
                <a:tc>
                  <a:txBody>
                    <a:bodyPr/>
                    <a:lstStyle/>
                    <a:p>
                      <a:pPr algn="r" fontAlgn="b"/>
                      <a:endParaRPr lang="en-IN" sz="1000" b="0" i="0" u="none" strike="noStrike" dirty="0">
                        <a:effectLst/>
                        <a:latin typeface="+mj-lt"/>
                      </a:endParaRPr>
                    </a:p>
                  </a:txBody>
                  <a:tcPr marL="9525" marR="9525" marT="9518" marB="0" anchor="b">
                    <a:lnL w="12700" cmpd="sng">
                      <a:noFill/>
                    </a:lnL>
                    <a:lnT w="12700" cmpd="sng">
                      <a:noFill/>
                    </a:lnT>
                    <a:lnB w="12700" cmpd="sng">
                      <a:noFill/>
                    </a:lnB>
                  </a:tcPr>
                </a:tc>
                <a:extLst>
                  <a:ext uri="{0D108BD9-81ED-4DB2-BD59-A6C34878D82A}">
                    <a16:rowId xmlns:a16="http://schemas.microsoft.com/office/drawing/2014/main" val="10003"/>
                  </a:ext>
                </a:extLst>
              </a:tr>
              <a:tr h="54106">
                <a:tc>
                  <a:txBody>
                    <a:bodyPr/>
                    <a:lstStyle/>
                    <a:p>
                      <a:pPr lvl="1" algn="l" fontAlgn="b"/>
                      <a:r>
                        <a:rPr lang="en-IN" sz="1000" u="none" strike="noStrike" dirty="0">
                          <a:effectLst/>
                          <a:latin typeface="+mj-lt"/>
                        </a:rPr>
                        <a:t>Equipment</a:t>
                      </a:r>
                      <a:endParaRPr lang="en-IN" sz="1000" b="0" i="0" u="none" strike="noStrike" dirty="0">
                        <a:effectLst/>
                        <a:latin typeface="+mj-lt"/>
                      </a:endParaRPr>
                    </a:p>
                  </a:txBody>
                  <a:tcPr marL="9525" marR="9525" marT="9518" marB="0" anchor="b">
                    <a:lnR w="12700" cmpd="sng">
                      <a:noFill/>
                    </a:lnR>
                    <a:lnT w="12700" cmpd="sng">
                      <a:noFill/>
                    </a:lnT>
                    <a:lnB w="12700" cmpd="sng">
                      <a:noFill/>
                    </a:lnB>
                  </a:tcPr>
                </a:tc>
                <a:tc>
                  <a:txBody>
                    <a:bodyPr/>
                    <a:lstStyle/>
                    <a:p>
                      <a:pPr algn="r" fontAlgn="b"/>
                      <a:r>
                        <a:rPr lang="en-IN" sz="1000" u="none" strike="noStrike" dirty="0">
                          <a:effectLst/>
                          <a:latin typeface="+mj-lt"/>
                        </a:rPr>
                        <a:t>42,000</a:t>
                      </a:r>
                      <a:endParaRPr lang="en-IN" sz="1000" b="0" i="0" u="none" strike="noStrike" dirty="0">
                        <a:effectLst/>
                        <a:latin typeface="+mj-lt"/>
                      </a:endParaRPr>
                    </a:p>
                  </a:txBody>
                  <a:tcPr marL="9525" marR="9525" marT="9518" marB="0" anchor="b">
                    <a:lnL w="12700" cmpd="sng">
                      <a:noFill/>
                    </a:lnL>
                    <a:lnR w="12700" cmpd="sng">
                      <a:noFill/>
                    </a:lnR>
                    <a:lnT w="12700" cmpd="sng">
                      <a:noFill/>
                    </a:lnT>
                    <a:lnB w="12700" cmpd="sng">
                      <a:noFill/>
                    </a:lnB>
                  </a:tcPr>
                </a:tc>
                <a:tc>
                  <a:txBody>
                    <a:bodyPr/>
                    <a:lstStyle/>
                    <a:p>
                      <a:pPr algn="r" fontAlgn="b"/>
                      <a:endParaRPr lang="en-IN" sz="1000" b="0" i="0" u="none" strike="noStrike" dirty="0">
                        <a:effectLst/>
                        <a:latin typeface="+mj-lt"/>
                      </a:endParaRPr>
                    </a:p>
                  </a:txBody>
                  <a:tcPr marL="9525" marR="9525" marT="9518" marB="0" anchor="b">
                    <a:lnL w="12700" cmpd="sng">
                      <a:noFill/>
                    </a:lnL>
                    <a:lnR w="12700" cmpd="sng">
                      <a:noFill/>
                    </a:lnR>
                    <a:lnT w="12700" cmpd="sng">
                      <a:noFill/>
                    </a:lnT>
                    <a:lnB w="12700" cmpd="sng">
                      <a:noFill/>
                    </a:lnB>
                  </a:tcPr>
                </a:tc>
                <a:tc>
                  <a:txBody>
                    <a:bodyPr/>
                    <a:lstStyle/>
                    <a:p>
                      <a:pPr algn="l" fontAlgn="b"/>
                      <a:r>
                        <a:rPr lang="en-IN" sz="1000" u="none" strike="noStrike" dirty="0">
                          <a:effectLst/>
                          <a:latin typeface="+mj-lt"/>
                        </a:rPr>
                        <a:t>Common Stock</a:t>
                      </a:r>
                      <a:endParaRPr lang="en-IN" sz="1000" b="0" i="0" u="none" strike="noStrike" dirty="0">
                        <a:effectLst/>
                        <a:latin typeface="+mj-lt"/>
                      </a:endParaRPr>
                    </a:p>
                  </a:txBody>
                  <a:tcPr marL="9525" marR="9525" marT="9518" marB="0" anchor="b">
                    <a:lnL w="12700" cmpd="sng">
                      <a:noFill/>
                    </a:lnL>
                    <a:lnR w="12700" cmpd="sng">
                      <a:noFill/>
                    </a:lnR>
                    <a:lnT w="12700" cmpd="sng">
                      <a:noFill/>
                    </a:lnT>
                    <a:lnB w="12700" cmpd="sng">
                      <a:noFill/>
                    </a:lnB>
                  </a:tcPr>
                </a:tc>
                <a:tc>
                  <a:txBody>
                    <a:bodyPr/>
                    <a:lstStyle/>
                    <a:p>
                      <a:pPr algn="l" fontAlgn="b"/>
                      <a:endParaRPr lang="en-IN" sz="1000" b="0" i="0" u="none" strike="noStrike" dirty="0">
                        <a:effectLst/>
                        <a:latin typeface="+mj-lt"/>
                      </a:endParaRPr>
                    </a:p>
                  </a:txBody>
                  <a:tcPr marL="9525" marR="9525" marT="9518" marB="0" anchor="b">
                    <a:lnL w="12700" cmpd="sng">
                      <a:noFill/>
                    </a:lnL>
                    <a:lnR w="12700" cmpd="sng">
                      <a:noFill/>
                    </a:lnR>
                    <a:lnT w="12700" cmpd="sng">
                      <a:noFill/>
                    </a:lnT>
                    <a:lnB w="12700" cmpd="sng">
                      <a:noFill/>
                    </a:lnB>
                  </a:tcPr>
                </a:tc>
                <a:tc>
                  <a:txBody>
                    <a:bodyPr/>
                    <a:lstStyle/>
                    <a:p>
                      <a:pPr algn="r" fontAlgn="b"/>
                      <a:r>
                        <a:rPr lang="en-IN" sz="1000" u="none" strike="noStrike" dirty="0">
                          <a:effectLst/>
                          <a:latin typeface="+mj-lt"/>
                        </a:rPr>
                        <a:t>30,000</a:t>
                      </a:r>
                      <a:endParaRPr lang="en-IN" sz="1000" b="0" i="0" u="none" strike="noStrike" dirty="0">
                        <a:effectLst/>
                        <a:latin typeface="+mj-lt"/>
                      </a:endParaRPr>
                    </a:p>
                  </a:txBody>
                  <a:tcPr marL="9525" marR="9525" marT="9518" marB="0" anchor="b">
                    <a:lnL w="12700" cmpd="sng">
                      <a:noFill/>
                    </a:lnL>
                    <a:lnR w="12700" cmpd="sng">
                      <a:noFill/>
                    </a:lnR>
                    <a:lnT w="12700" cmpd="sng">
                      <a:noFill/>
                    </a:lnT>
                    <a:lnB w="12700" cmpd="sng">
                      <a:noFill/>
                    </a:lnB>
                  </a:tcPr>
                </a:tc>
                <a:tc>
                  <a:txBody>
                    <a:bodyPr/>
                    <a:lstStyle/>
                    <a:p>
                      <a:pPr algn="r" fontAlgn="b"/>
                      <a:endParaRPr lang="en-IN" sz="1000" b="0" i="0" u="none" strike="noStrike" dirty="0">
                        <a:effectLst/>
                        <a:latin typeface="+mj-lt"/>
                      </a:endParaRPr>
                    </a:p>
                  </a:txBody>
                  <a:tcPr marL="9525" marR="9525" marT="9518" marB="0" anchor="b">
                    <a:lnL w="12700" cmpd="sng">
                      <a:noFill/>
                    </a:lnL>
                    <a:lnT w="12700" cmpd="sng">
                      <a:noFill/>
                    </a:lnT>
                    <a:lnB w="12700" cmpd="sng">
                      <a:noFill/>
                    </a:lnB>
                  </a:tcPr>
                </a:tc>
                <a:extLst>
                  <a:ext uri="{0D108BD9-81ED-4DB2-BD59-A6C34878D82A}">
                    <a16:rowId xmlns:a16="http://schemas.microsoft.com/office/drawing/2014/main" val="10004"/>
                  </a:ext>
                </a:extLst>
              </a:tr>
              <a:tr h="36204">
                <a:tc>
                  <a:txBody>
                    <a:bodyPr/>
                    <a:lstStyle/>
                    <a:p>
                      <a:pPr lvl="1" algn="l" fontAlgn="b"/>
                      <a:endParaRPr lang="en-IN" sz="1000" b="0" i="0" u="none" strike="noStrike" dirty="0">
                        <a:effectLst/>
                        <a:latin typeface="+mj-lt"/>
                      </a:endParaRPr>
                    </a:p>
                  </a:txBody>
                  <a:tcPr marL="9525" marR="9525" marT="9518" marB="0" anchor="b">
                    <a:lnR w="12700" cmpd="sng">
                      <a:noFill/>
                    </a:lnR>
                    <a:lnT w="12700" cmpd="sng">
                      <a:noFill/>
                    </a:lnT>
                  </a:tcPr>
                </a:tc>
                <a:tc>
                  <a:txBody>
                    <a:bodyPr/>
                    <a:lstStyle/>
                    <a:p>
                      <a:pPr algn="r" fontAlgn="b"/>
                      <a:endParaRPr lang="en-IN" sz="1000" b="0" i="0" u="none" strike="noStrike" dirty="0">
                        <a:effectLst/>
                        <a:latin typeface="+mj-lt"/>
                      </a:endParaRPr>
                    </a:p>
                  </a:txBody>
                  <a:tcPr marL="9525" marR="9525" marT="9518" marB="0" anchor="b">
                    <a:lnL w="12700" cmpd="sng">
                      <a:noFill/>
                    </a:lnL>
                    <a:lnR w="12700" cmpd="sng">
                      <a:noFill/>
                    </a:lnR>
                    <a:lnT w="12700" cmpd="sng">
                      <a:noFill/>
                    </a:lnT>
                  </a:tcPr>
                </a:tc>
                <a:tc>
                  <a:txBody>
                    <a:bodyPr/>
                    <a:lstStyle/>
                    <a:p>
                      <a:pPr algn="r" fontAlgn="b"/>
                      <a:endParaRPr lang="en-IN" sz="1000" b="0" i="0" u="none" strike="noStrike" dirty="0">
                        <a:effectLst/>
                        <a:latin typeface="+mj-lt"/>
                      </a:endParaRPr>
                    </a:p>
                  </a:txBody>
                  <a:tcPr marL="9525" marR="9525" marT="9518" marB="0" anchor="b">
                    <a:lnL w="12700" cmpd="sng">
                      <a:noFill/>
                    </a:lnL>
                    <a:lnR w="12700" cmpd="sng">
                      <a:noFill/>
                    </a:lnR>
                    <a:lnT w="12700" cmpd="sng">
                      <a:noFill/>
                    </a:lnT>
                  </a:tcPr>
                </a:tc>
                <a:tc>
                  <a:txBody>
                    <a:bodyPr/>
                    <a:lstStyle/>
                    <a:p>
                      <a:pPr algn="l" fontAlgn="b"/>
                      <a:r>
                        <a:rPr lang="en-US" sz="1000" b="0" i="0" u="none" strike="noStrike" dirty="0">
                          <a:effectLst/>
                          <a:latin typeface="+mj-lt"/>
                        </a:rPr>
                        <a:t>Retained Earnings</a:t>
                      </a:r>
                      <a:endParaRPr lang="en-IN" sz="1000" b="0" i="0" u="none" strike="noStrike" dirty="0">
                        <a:effectLst/>
                        <a:latin typeface="+mj-lt"/>
                      </a:endParaRPr>
                    </a:p>
                  </a:txBody>
                  <a:tcPr marL="9525" marR="9525" marT="9518" marB="0" anchor="b">
                    <a:lnL w="12700" cmpd="sng">
                      <a:noFill/>
                    </a:lnL>
                    <a:lnR w="12700" cmpd="sng">
                      <a:noFill/>
                    </a:lnR>
                    <a:lnT w="12700" cmpd="sng">
                      <a:noFill/>
                    </a:lnT>
                  </a:tcPr>
                </a:tc>
                <a:tc>
                  <a:txBody>
                    <a:bodyPr/>
                    <a:lstStyle/>
                    <a:p>
                      <a:pPr algn="l" fontAlgn="b"/>
                      <a:endParaRPr lang="en-IN" sz="1000" b="0" i="0" u="none" strike="noStrike" dirty="0">
                        <a:effectLst/>
                        <a:latin typeface="+mj-lt"/>
                      </a:endParaRPr>
                    </a:p>
                  </a:txBody>
                  <a:tcPr marL="9525" marR="9525" marT="9518" marB="0" anchor="b">
                    <a:lnL w="12700" cmpd="sng">
                      <a:noFill/>
                    </a:lnL>
                    <a:lnR w="12700" cmpd="sng">
                      <a:noFill/>
                    </a:lnR>
                    <a:lnT w="12700" cmpd="sng">
                      <a:noFill/>
                    </a:lnT>
                  </a:tcPr>
                </a:tc>
                <a:tc>
                  <a:txBody>
                    <a:bodyPr/>
                    <a:lstStyle/>
                    <a:p>
                      <a:pPr algn="r" fontAlgn="b"/>
                      <a:r>
                        <a:rPr lang="en-US" sz="1000" b="0" i="0" u="none" strike="noStrike" dirty="0">
                          <a:effectLst/>
                          <a:latin typeface="+mj-lt"/>
                        </a:rPr>
                        <a:t>27,100</a:t>
                      </a:r>
                      <a:endParaRPr lang="en-IN" sz="1000" b="0" i="0" u="none" strike="noStrike" dirty="0">
                        <a:effectLst/>
                        <a:latin typeface="+mj-lt"/>
                      </a:endParaRPr>
                    </a:p>
                  </a:txBody>
                  <a:tcPr marL="9525" marR="9525" marT="9518" marB="0" anchor="b">
                    <a:lnL w="12700" cmpd="sng">
                      <a:noFill/>
                    </a:lnL>
                    <a:lnR w="12700" cmpd="sng">
                      <a:noFill/>
                    </a:lnR>
                    <a:lnT w="12700" cmpd="sng">
                      <a:noFill/>
                    </a:lnT>
                  </a:tcPr>
                </a:tc>
                <a:tc>
                  <a:txBody>
                    <a:bodyPr/>
                    <a:lstStyle/>
                    <a:p>
                      <a:pPr algn="r" fontAlgn="b"/>
                      <a:endParaRPr lang="en-IN" sz="1000" b="0" i="0" u="none" strike="noStrike" dirty="0">
                        <a:effectLst/>
                        <a:latin typeface="+mj-lt"/>
                      </a:endParaRPr>
                    </a:p>
                  </a:txBody>
                  <a:tcPr marL="9525" marR="9525" marT="9518" marB="0" anchor="b">
                    <a:lnL w="12700" cmpd="sng">
                      <a:noFill/>
                    </a:lnL>
                    <a:lnT w="12700" cmpd="sng">
                      <a:noFill/>
                    </a:lnT>
                  </a:tcPr>
                </a:tc>
                <a:extLst>
                  <a:ext uri="{0D108BD9-81ED-4DB2-BD59-A6C34878D82A}">
                    <a16:rowId xmlns:a16="http://schemas.microsoft.com/office/drawing/2014/main" val="10005"/>
                  </a:ext>
                </a:extLst>
              </a:tr>
            </a:tbl>
          </a:graphicData>
        </a:graphic>
      </p:graphicFrame>
      <p:grpSp>
        <p:nvGrpSpPr>
          <p:cNvPr id="23707" name="Group 16"/>
          <p:cNvGrpSpPr>
            <a:grpSpLocks/>
          </p:cNvGrpSpPr>
          <p:nvPr/>
        </p:nvGrpSpPr>
        <p:grpSpPr bwMode="auto">
          <a:xfrm>
            <a:off x="8022920" y="6247513"/>
            <a:ext cx="588963" cy="199846"/>
            <a:chOff x="4150200" y="5719403"/>
            <a:chExt cx="1279021" cy="173515"/>
          </a:xfrm>
        </p:grpSpPr>
        <p:cxnSp>
          <p:nvCxnSpPr>
            <p:cNvPr id="18" name="Straight Connector 17"/>
            <p:cNvCxnSpPr/>
            <p:nvPr/>
          </p:nvCxnSpPr>
          <p:spPr bwMode="auto">
            <a:xfrm>
              <a:off x="4150200" y="5868108"/>
              <a:ext cx="1258336" cy="0"/>
            </a:xfrm>
            <a:prstGeom prst="line">
              <a:avLst/>
            </a:prstGeom>
            <a:ln w="127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bwMode="auto">
            <a:xfrm>
              <a:off x="4150200" y="5892918"/>
              <a:ext cx="1258336" cy="0"/>
            </a:xfrm>
            <a:prstGeom prst="line">
              <a:avLst/>
            </a:prstGeom>
            <a:ln w="127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bwMode="auto">
            <a:xfrm>
              <a:off x="4170885" y="5719403"/>
              <a:ext cx="1258336" cy="0"/>
            </a:xfrm>
            <a:prstGeom prst="line">
              <a:avLst/>
            </a:prstGeom>
            <a:ln w="12700" cmpd="sng">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21" name="Straight Connector 20"/>
          <p:cNvCxnSpPr/>
          <p:nvPr/>
        </p:nvCxnSpPr>
        <p:spPr bwMode="auto">
          <a:xfrm>
            <a:off x="7320137" y="3429000"/>
            <a:ext cx="468037" cy="0"/>
          </a:xfrm>
          <a:prstGeom prst="line">
            <a:avLst/>
          </a:prstGeom>
          <a:ln w="127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bwMode="auto">
          <a:xfrm>
            <a:off x="7337400" y="5258228"/>
            <a:ext cx="558800" cy="0"/>
          </a:xfrm>
          <a:prstGeom prst="line">
            <a:avLst/>
          </a:prstGeom>
          <a:ln w="127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bwMode="auto">
          <a:xfrm>
            <a:off x="8083499" y="5416196"/>
            <a:ext cx="520700" cy="0"/>
          </a:xfrm>
          <a:prstGeom prst="line">
            <a:avLst/>
          </a:prstGeom>
          <a:ln w="12700" cmpd="sng">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3711" name="Group 23"/>
          <p:cNvGrpSpPr>
            <a:grpSpLocks/>
          </p:cNvGrpSpPr>
          <p:nvPr/>
        </p:nvGrpSpPr>
        <p:grpSpPr bwMode="auto">
          <a:xfrm>
            <a:off x="8042893" y="4264631"/>
            <a:ext cx="598489" cy="215655"/>
            <a:chOff x="4129821" y="5767827"/>
            <a:chExt cx="1280379" cy="165290"/>
          </a:xfrm>
        </p:grpSpPr>
        <p:cxnSp>
          <p:nvCxnSpPr>
            <p:cNvPr id="25" name="Straight Connector 24"/>
            <p:cNvCxnSpPr/>
            <p:nvPr/>
          </p:nvCxnSpPr>
          <p:spPr bwMode="auto">
            <a:xfrm>
              <a:off x="4150200" y="5908046"/>
              <a:ext cx="1260000" cy="0"/>
            </a:xfrm>
            <a:prstGeom prst="line">
              <a:avLst/>
            </a:prstGeom>
            <a:ln w="127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bwMode="auto">
            <a:xfrm>
              <a:off x="4150200" y="5933117"/>
              <a:ext cx="1260000" cy="0"/>
            </a:xfrm>
            <a:prstGeom prst="line">
              <a:avLst/>
            </a:prstGeom>
            <a:ln w="127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bwMode="auto">
            <a:xfrm>
              <a:off x="4129821" y="5767827"/>
              <a:ext cx="1260000" cy="0"/>
            </a:xfrm>
            <a:prstGeom prst="line">
              <a:avLst/>
            </a:prstGeom>
            <a:ln w="12700" cmpd="sng">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24" name="Straight Connector 23"/>
          <p:cNvCxnSpPr/>
          <p:nvPr/>
        </p:nvCxnSpPr>
        <p:spPr bwMode="auto">
          <a:xfrm>
            <a:off x="8026264" y="6078782"/>
            <a:ext cx="571666" cy="0"/>
          </a:xfrm>
          <a:prstGeom prst="line">
            <a:avLst/>
          </a:prstGeom>
          <a:ln w="127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bwMode="auto">
          <a:xfrm>
            <a:off x="7363679" y="4120052"/>
            <a:ext cx="468037" cy="0"/>
          </a:xfrm>
          <a:prstGeom prst="line">
            <a:avLst/>
          </a:prstGeom>
          <a:ln w="12700" cmpd="sng">
            <a:solidFill>
              <a:schemeClr val="tx1"/>
            </a:solidFill>
          </a:ln>
        </p:spPr>
        <p:style>
          <a:lnRef idx="1">
            <a:schemeClr val="accent1"/>
          </a:lnRef>
          <a:fillRef idx="0">
            <a:schemeClr val="accent1"/>
          </a:fillRef>
          <a:effectRef idx="0">
            <a:schemeClr val="accent1"/>
          </a:effectRef>
          <a:fontRef idx="minor">
            <a:schemeClr val="tx1"/>
          </a:fontRef>
        </p:style>
      </p:cxnSp>
      <p:sp>
        <p:nvSpPr>
          <p:cNvPr id="29" name="Title 1"/>
          <p:cNvSpPr txBox="1">
            <a:spLocks/>
          </p:cNvSpPr>
          <p:nvPr/>
        </p:nvSpPr>
        <p:spPr bwMode="auto">
          <a:xfrm>
            <a:off x="1981200" y="1"/>
            <a:ext cx="8229600" cy="63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2800" b="1" kern="1200" baseline="0">
                <a:solidFill>
                  <a:schemeClr val="tx1"/>
                </a:solidFill>
                <a:latin typeface="+mj-lt"/>
                <a:ea typeface="+mj-ea"/>
                <a:cs typeface="+mj-cs"/>
              </a:defRPr>
            </a:lvl1pPr>
            <a:lvl2pPr algn="ctr" rtl="0" eaLnBrk="0" fontAlgn="base" hangingPunct="0">
              <a:spcBef>
                <a:spcPct val="0"/>
              </a:spcBef>
              <a:spcAft>
                <a:spcPct val="0"/>
              </a:spcAft>
              <a:defRPr sz="4000">
                <a:solidFill>
                  <a:schemeClr val="tx1"/>
                </a:solidFill>
                <a:latin typeface="Arial" charset="0"/>
              </a:defRPr>
            </a:lvl2pPr>
            <a:lvl3pPr algn="ctr" rtl="0" eaLnBrk="0" fontAlgn="base" hangingPunct="0">
              <a:spcBef>
                <a:spcPct val="0"/>
              </a:spcBef>
              <a:spcAft>
                <a:spcPct val="0"/>
              </a:spcAft>
              <a:defRPr sz="4000">
                <a:solidFill>
                  <a:schemeClr val="tx1"/>
                </a:solidFill>
                <a:latin typeface="Arial" charset="0"/>
              </a:defRPr>
            </a:lvl3pPr>
            <a:lvl4pPr algn="ctr" rtl="0" eaLnBrk="0" fontAlgn="base" hangingPunct="0">
              <a:spcBef>
                <a:spcPct val="0"/>
              </a:spcBef>
              <a:spcAft>
                <a:spcPct val="0"/>
              </a:spcAft>
              <a:defRPr sz="4000">
                <a:solidFill>
                  <a:schemeClr val="tx1"/>
                </a:solidFill>
                <a:latin typeface="Arial" charset="0"/>
              </a:defRPr>
            </a:lvl4pPr>
            <a:lvl5pPr algn="ctr" rtl="0" eaLnBrk="0" fontAlgn="base" hangingPunct="0">
              <a:spcBef>
                <a:spcPct val="0"/>
              </a:spcBef>
              <a:spcAft>
                <a:spcPct val="0"/>
              </a:spcAft>
              <a:defRPr sz="4000">
                <a:solidFill>
                  <a:schemeClr val="tx1"/>
                </a:solidFill>
                <a:latin typeface="Arial" charset="0"/>
              </a:defRPr>
            </a:lvl5pPr>
            <a:lvl6pPr marL="457200" algn="ctr" rtl="0" fontAlgn="base">
              <a:spcBef>
                <a:spcPct val="0"/>
              </a:spcBef>
              <a:spcAft>
                <a:spcPct val="0"/>
              </a:spcAft>
              <a:defRPr sz="4000">
                <a:solidFill>
                  <a:schemeClr val="tx1"/>
                </a:solidFill>
                <a:latin typeface="Arial" charset="0"/>
              </a:defRPr>
            </a:lvl6pPr>
            <a:lvl7pPr marL="914400" algn="ctr" rtl="0" fontAlgn="base">
              <a:spcBef>
                <a:spcPct val="0"/>
              </a:spcBef>
              <a:spcAft>
                <a:spcPct val="0"/>
              </a:spcAft>
              <a:defRPr sz="4000">
                <a:solidFill>
                  <a:schemeClr val="tx1"/>
                </a:solidFill>
                <a:latin typeface="Arial" charset="0"/>
              </a:defRPr>
            </a:lvl7pPr>
            <a:lvl8pPr marL="1371600" algn="ctr" rtl="0" fontAlgn="base">
              <a:spcBef>
                <a:spcPct val="0"/>
              </a:spcBef>
              <a:spcAft>
                <a:spcPct val="0"/>
              </a:spcAft>
              <a:defRPr sz="4000">
                <a:solidFill>
                  <a:schemeClr val="tx1"/>
                </a:solidFill>
                <a:latin typeface="Arial" charset="0"/>
              </a:defRPr>
            </a:lvl8pPr>
            <a:lvl9pPr marL="1828800" algn="ctr" rtl="0" fontAlgn="base">
              <a:spcBef>
                <a:spcPct val="0"/>
              </a:spcBef>
              <a:spcAft>
                <a:spcPct val="0"/>
              </a:spcAft>
              <a:defRPr sz="4000">
                <a:solidFill>
                  <a:schemeClr val="tx1"/>
                </a:solidFill>
                <a:latin typeface="Arial" charset="0"/>
              </a:defRPr>
            </a:lvl9pPr>
          </a:lstStyle>
          <a:p>
            <a:pPr eaLnBrk="1" hangingPunct="1"/>
            <a:r>
              <a:rPr lang="en-US" dirty="0"/>
              <a:t>Demonstration of P4-32A-Req. 5</a:t>
            </a:r>
          </a:p>
        </p:txBody>
      </p:sp>
      <p:pic>
        <p:nvPicPr>
          <p:cNvPr id="2" name="Graphic 21">
            <a:extLst>
              <a:ext uri="{FF2B5EF4-FFF2-40B4-BE49-F238E27FC236}">
                <a16:creationId xmlns:a16="http://schemas.microsoft.com/office/drawing/2014/main" id="{F30C6EC1-4792-E633-E7C6-A2D26902077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810568" y="125909"/>
            <a:ext cx="1254337" cy="585689"/>
          </a:xfrm>
          <a:prstGeom prst="rect">
            <a:avLst/>
          </a:prstGeom>
        </p:spPr>
      </p:pic>
    </p:spTree>
    <p:extLst>
      <p:ext uri="{BB962C8B-B14F-4D97-AF65-F5344CB8AC3E}">
        <p14:creationId xmlns:p14="http://schemas.microsoft.com/office/powerpoint/2010/main" val="313136411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 name="Table 27"/>
          <p:cNvGraphicFramePr>
            <a:graphicFrameLocks noGrp="1"/>
          </p:cNvGraphicFramePr>
          <p:nvPr/>
        </p:nvGraphicFramePr>
        <p:xfrm>
          <a:off x="2247900" y="990600"/>
          <a:ext cx="7696200" cy="1482724"/>
        </p:xfrm>
        <a:graphic>
          <a:graphicData uri="http://schemas.openxmlformats.org/drawingml/2006/table">
            <a:tbl>
              <a:tblPr firstRow="1" bandRow="1">
                <a:tableStyleId>{5C22544A-7EE6-4342-B048-85BDC9FD1C3A}</a:tableStyleId>
              </a:tblPr>
              <a:tblGrid>
                <a:gridCol w="1066800">
                  <a:extLst>
                    <a:ext uri="{9D8B030D-6E8A-4147-A177-3AD203B41FA5}">
                      <a16:colId xmlns:a16="http://schemas.microsoft.com/office/drawing/2014/main" val="20000"/>
                    </a:ext>
                  </a:extLst>
                </a:gridCol>
                <a:gridCol w="4327119">
                  <a:extLst>
                    <a:ext uri="{9D8B030D-6E8A-4147-A177-3AD203B41FA5}">
                      <a16:colId xmlns:a16="http://schemas.microsoft.com/office/drawing/2014/main" val="20001"/>
                    </a:ext>
                  </a:extLst>
                </a:gridCol>
                <a:gridCol w="1052472">
                  <a:extLst>
                    <a:ext uri="{9D8B030D-6E8A-4147-A177-3AD203B41FA5}">
                      <a16:colId xmlns:a16="http://schemas.microsoft.com/office/drawing/2014/main" val="20002"/>
                    </a:ext>
                  </a:extLst>
                </a:gridCol>
                <a:gridCol w="986692">
                  <a:extLst>
                    <a:ext uri="{9D8B030D-6E8A-4147-A177-3AD203B41FA5}">
                      <a16:colId xmlns:a16="http://schemas.microsoft.com/office/drawing/2014/main" val="20003"/>
                    </a:ext>
                  </a:extLst>
                </a:gridCol>
                <a:gridCol w="263117">
                  <a:extLst>
                    <a:ext uri="{9D8B030D-6E8A-4147-A177-3AD203B41FA5}">
                      <a16:colId xmlns:a16="http://schemas.microsoft.com/office/drawing/2014/main" val="20004"/>
                    </a:ext>
                  </a:extLst>
                </a:gridCol>
              </a:tblGrid>
              <a:tr h="370681">
                <a:tc>
                  <a:txBody>
                    <a:bodyPr/>
                    <a:lstStyle/>
                    <a:p>
                      <a:pPr algn="ctr"/>
                      <a:r>
                        <a:rPr lang="en-IN" sz="1800" dirty="0"/>
                        <a:t>Date</a:t>
                      </a:r>
                    </a:p>
                  </a:txBody>
                  <a:tcPr marT="45700" marB="45700">
                    <a:lnR w="12700" cmpd="sng">
                      <a:noFill/>
                    </a:lnR>
                  </a:tcPr>
                </a:tc>
                <a:tc>
                  <a:txBody>
                    <a:bodyPr/>
                    <a:lstStyle/>
                    <a:p>
                      <a:pPr algn="ctr"/>
                      <a:r>
                        <a:rPr lang="en-IN" sz="1800" dirty="0"/>
                        <a:t>Accounts and Explanation</a:t>
                      </a:r>
                    </a:p>
                  </a:txBody>
                  <a:tcPr marT="45700" marB="45700">
                    <a:lnL w="12700" cmpd="sng">
                      <a:noFill/>
                    </a:lnL>
                    <a:lnR w="12700" cmpd="sng">
                      <a:noFill/>
                    </a:lnR>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IN" sz="1800" dirty="0"/>
                        <a:t>Debit</a:t>
                      </a:r>
                    </a:p>
                  </a:txBody>
                  <a:tcPr marT="45700" marB="45700">
                    <a:lnL w="12700" cmpd="sng">
                      <a:noFill/>
                    </a:lnL>
                    <a:lnR w="12700" cmpd="sng">
                      <a:noFill/>
                    </a:lnR>
                  </a:tcPr>
                </a:tc>
                <a:tc>
                  <a:txBody>
                    <a:bodyPr/>
                    <a:lstStyle/>
                    <a:p>
                      <a:pPr algn="ctr"/>
                      <a:r>
                        <a:rPr lang="en-IN" sz="1800" dirty="0"/>
                        <a:t>Credit</a:t>
                      </a:r>
                    </a:p>
                  </a:txBody>
                  <a:tcPr marT="45700" marB="45700">
                    <a:lnL w="12700" cmpd="sng">
                      <a:noFill/>
                    </a:lnL>
                    <a:lnR w="12700" cmpd="sng">
                      <a:noFill/>
                    </a:lnR>
                  </a:tcPr>
                </a:tc>
                <a:tc>
                  <a:txBody>
                    <a:bodyPr/>
                    <a:lstStyle/>
                    <a:p>
                      <a:pPr algn="ctr"/>
                      <a:endParaRPr lang="en-IN" sz="1800" dirty="0"/>
                    </a:p>
                  </a:txBody>
                  <a:tcPr marT="45700" marB="45700">
                    <a:lnL w="12700" cmpd="sng">
                      <a:noFill/>
                    </a:lnL>
                  </a:tcPr>
                </a:tc>
                <a:extLst>
                  <a:ext uri="{0D108BD9-81ED-4DB2-BD59-A6C34878D82A}">
                    <a16:rowId xmlns:a16="http://schemas.microsoft.com/office/drawing/2014/main" val="10000"/>
                  </a:ext>
                </a:extLst>
              </a:tr>
              <a:tr h="370681">
                <a:tc>
                  <a:txBody>
                    <a:bodyPr/>
                    <a:lstStyle/>
                    <a:p>
                      <a:pPr algn="ctr"/>
                      <a:r>
                        <a:rPr lang="en-IN" sz="1800" dirty="0"/>
                        <a:t>Dec. 31</a:t>
                      </a:r>
                    </a:p>
                  </a:txBody>
                  <a:tcPr marT="45700" marB="45700">
                    <a:lnR w="12700" cmpd="sng">
                      <a:noFill/>
                    </a:lnR>
                    <a:lnB w="12700" cmpd="sng">
                      <a:noFill/>
                    </a:lnB>
                    <a:solidFill>
                      <a:srgbClr val="E3EDE4"/>
                    </a:solidFill>
                  </a:tcPr>
                </a:tc>
                <a:tc>
                  <a:txBody>
                    <a:bodyPr/>
                    <a:lstStyle/>
                    <a:p>
                      <a:pPr algn="l" fontAlgn="b"/>
                      <a:r>
                        <a:rPr lang="en-IN" sz="1800" b="0" i="0" u="none" strike="noStrike" dirty="0">
                          <a:effectLst/>
                          <a:latin typeface="Arial"/>
                        </a:rPr>
                        <a:t>Service Revenue</a:t>
                      </a:r>
                    </a:p>
                  </a:txBody>
                  <a:tcPr marL="9525" marR="9525" marT="9525" marB="0" anchor="ctr">
                    <a:lnL w="12700" cmpd="sng">
                      <a:noFill/>
                    </a:lnL>
                    <a:lnR w="12700" cmpd="sng">
                      <a:noFill/>
                    </a:lnR>
                    <a:lnB w="12700" cmpd="sng">
                      <a:noFill/>
                    </a:lnB>
                    <a:solidFill>
                      <a:srgbClr val="E3EDE4"/>
                    </a:solidFill>
                  </a:tcPr>
                </a:tc>
                <a:tc>
                  <a:txBody>
                    <a:bodyPr/>
                    <a:lstStyle/>
                    <a:p>
                      <a:pPr algn="r" fontAlgn="b"/>
                      <a:r>
                        <a:rPr lang="en-US" sz="1800" b="0" i="0" u="none" strike="noStrike" dirty="0">
                          <a:effectLst/>
                          <a:latin typeface="Arial"/>
                        </a:rPr>
                        <a:t>35,100</a:t>
                      </a:r>
                      <a:endParaRPr lang="en-IN" sz="1800" b="0" i="0" u="none" strike="noStrike" dirty="0">
                        <a:effectLst/>
                        <a:latin typeface="Arial"/>
                      </a:endParaRPr>
                    </a:p>
                  </a:txBody>
                  <a:tcPr marL="9525" marR="9525" marT="9521" marB="0" anchor="ctr">
                    <a:lnL w="12700" cmpd="sng">
                      <a:noFill/>
                    </a:lnL>
                    <a:lnR w="12700" cmpd="sng">
                      <a:noFill/>
                    </a:lnR>
                    <a:lnB w="12700" cmpd="sng">
                      <a:noFill/>
                    </a:lnB>
                    <a:solidFill>
                      <a:srgbClr val="E3EDE4"/>
                    </a:solidFill>
                  </a:tcPr>
                </a:tc>
                <a:tc>
                  <a:txBody>
                    <a:bodyPr/>
                    <a:lstStyle/>
                    <a:p>
                      <a:pPr algn="r"/>
                      <a:endParaRPr lang="en-IN" sz="1800" dirty="0"/>
                    </a:p>
                  </a:txBody>
                  <a:tcPr marT="45700" marB="45700" anchor="ctr">
                    <a:lnL w="12700" cmpd="sng">
                      <a:noFill/>
                    </a:lnL>
                    <a:lnR w="12700" cmpd="sng">
                      <a:noFill/>
                    </a:lnR>
                    <a:lnB w="12700" cmpd="sng">
                      <a:noFill/>
                    </a:lnB>
                    <a:solidFill>
                      <a:srgbClr val="E3EDE4"/>
                    </a:solidFill>
                  </a:tcPr>
                </a:tc>
                <a:tc>
                  <a:txBody>
                    <a:bodyPr/>
                    <a:lstStyle/>
                    <a:p>
                      <a:pPr algn="ctr"/>
                      <a:endParaRPr lang="en-IN" sz="1800" dirty="0"/>
                    </a:p>
                  </a:txBody>
                  <a:tcPr marT="45700" marB="45700">
                    <a:lnL w="12700" cmpd="sng">
                      <a:noFill/>
                    </a:lnL>
                    <a:lnB w="12700" cmpd="sng">
                      <a:noFill/>
                    </a:lnB>
                    <a:solidFill>
                      <a:srgbClr val="E3EDE4"/>
                    </a:solidFill>
                  </a:tcPr>
                </a:tc>
                <a:extLst>
                  <a:ext uri="{0D108BD9-81ED-4DB2-BD59-A6C34878D82A}">
                    <a16:rowId xmlns:a16="http://schemas.microsoft.com/office/drawing/2014/main" val="10001"/>
                  </a:ext>
                </a:extLst>
              </a:tr>
              <a:tr h="370681">
                <a:tc>
                  <a:txBody>
                    <a:bodyPr/>
                    <a:lstStyle/>
                    <a:p>
                      <a:endParaRPr lang="en-IN" sz="1800" dirty="0"/>
                    </a:p>
                  </a:txBody>
                  <a:tcPr marT="45700" marB="45700">
                    <a:lnR w="12700" cmpd="sng">
                      <a:noFill/>
                    </a:lnR>
                    <a:lnT w="12700" cmpd="sng">
                      <a:noFill/>
                    </a:lnT>
                    <a:lnB w="12700" cmpd="sng">
                      <a:noFill/>
                    </a:lnB>
                    <a:solidFill>
                      <a:srgbClr val="E3EDE4"/>
                    </a:solidFill>
                  </a:tcPr>
                </a:tc>
                <a:tc>
                  <a:txBody>
                    <a:bodyPr/>
                    <a:lstStyle/>
                    <a:p>
                      <a:pPr algn="l" fontAlgn="b"/>
                      <a:r>
                        <a:rPr lang="en-IN" sz="1800" b="0" i="0" u="none" strike="noStrike" dirty="0">
                          <a:effectLst/>
                          <a:latin typeface="Arial"/>
                        </a:rPr>
                        <a:t>Income Summary</a:t>
                      </a:r>
                    </a:p>
                  </a:txBody>
                  <a:tcPr marL="228600" marR="9525" marT="9525" marB="0" anchor="ctr">
                    <a:lnL w="12700" cmpd="sng">
                      <a:noFill/>
                    </a:lnL>
                    <a:lnR w="12700" cmpd="sng">
                      <a:noFill/>
                    </a:lnR>
                    <a:lnT w="12700" cmpd="sng">
                      <a:noFill/>
                    </a:lnT>
                    <a:lnB w="12700" cmpd="sng">
                      <a:noFill/>
                    </a:lnB>
                    <a:solidFill>
                      <a:srgbClr val="E3EDE4"/>
                    </a:solidFill>
                  </a:tcPr>
                </a:tc>
                <a:tc>
                  <a:txBody>
                    <a:bodyPr/>
                    <a:lstStyle/>
                    <a:p>
                      <a:pPr algn="r" fontAlgn="b"/>
                      <a:endParaRPr lang="en-IN" sz="1800" b="0" i="0" u="none" strike="noStrike" dirty="0">
                        <a:effectLst/>
                        <a:latin typeface="Arial"/>
                      </a:endParaRPr>
                    </a:p>
                  </a:txBody>
                  <a:tcPr marL="9525" marR="9525" marT="9521" marB="0" anchor="ctr">
                    <a:lnL w="12700" cmpd="sng">
                      <a:noFill/>
                    </a:lnL>
                    <a:lnR w="12700" cmpd="sng">
                      <a:noFill/>
                    </a:lnR>
                    <a:lnT w="12700" cmpd="sng">
                      <a:noFill/>
                    </a:lnT>
                    <a:lnB w="12700" cmpd="sng">
                      <a:noFill/>
                    </a:lnB>
                    <a:solidFill>
                      <a:srgbClr val="E3EDE4"/>
                    </a:solidFill>
                  </a:tcPr>
                </a:tc>
                <a:tc>
                  <a:txBody>
                    <a:bodyPr/>
                    <a:lstStyle/>
                    <a:p>
                      <a:pPr algn="r"/>
                      <a:r>
                        <a:rPr lang="en-US" sz="1800" dirty="0"/>
                        <a:t>35,100</a:t>
                      </a:r>
                      <a:endParaRPr lang="en-IN" sz="1800" dirty="0"/>
                    </a:p>
                  </a:txBody>
                  <a:tcPr marT="45700" marB="45700" anchor="ctr">
                    <a:lnL w="12700" cmpd="sng">
                      <a:noFill/>
                    </a:lnL>
                    <a:lnR w="12700" cmpd="sng">
                      <a:noFill/>
                    </a:lnR>
                    <a:lnT w="12700" cmpd="sng">
                      <a:noFill/>
                    </a:lnT>
                    <a:lnB w="12700" cmpd="sng">
                      <a:noFill/>
                    </a:lnB>
                    <a:solidFill>
                      <a:srgbClr val="E3EDE4"/>
                    </a:solidFill>
                  </a:tcPr>
                </a:tc>
                <a:tc>
                  <a:txBody>
                    <a:bodyPr/>
                    <a:lstStyle/>
                    <a:p>
                      <a:endParaRPr lang="en-IN" sz="1800" dirty="0"/>
                    </a:p>
                  </a:txBody>
                  <a:tcPr marT="45700" marB="45700">
                    <a:lnL w="12700" cmpd="sng">
                      <a:noFill/>
                    </a:lnL>
                    <a:lnT w="12700" cmpd="sng">
                      <a:noFill/>
                    </a:lnT>
                    <a:lnB w="12700" cmpd="sng">
                      <a:noFill/>
                    </a:lnB>
                    <a:solidFill>
                      <a:srgbClr val="E3EDE4"/>
                    </a:solidFill>
                  </a:tcPr>
                </a:tc>
                <a:extLst>
                  <a:ext uri="{0D108BD9-81ED-4DB2-BD59-A6C34878D82A}">
                    <a16:rowId xmlns:a16="http://schemas.microsoft.com/office/drawing/2014/main" val="10002"/>
                  </a:ext>
                </a:extLst>
              </a:tr>
              <a:tr h="370681">
                <a:tc>
                  <a:txBody>
                    <a:bodyPr/>
                    <a:lstStyle/>
                    <a:p>
                      <a:endParaRPr lang="en-IN" sz="1800" i="1" dirty="0"/>
                    </a:p>
                  </a:txBody>
                  <a:tcPr marT="45700" marB="45700">
                    <a:lnR w="12700" cmpd="sng">
                      <a:noFill/>
                    </a:lnR>
                    <a:lnT w="12700" cmpd="sng">
                      <a:noFill/>
                    </a:lnT>
                    <a:solidFill>
                      <a:srgbClr val="E3EDE4"/>
                    </a:solidFill>
                  </a:tcPr>
                </a:tc>
                <a:tc>
                  <a:txBody>
                    <a:bodyPr/>
                    <a:lstStyle/>
                    <a:p>
                      <a:pPr algn="l" fontAlgn="b"/>
                      <a:r>
                        <a:rPr lang="en-IN" sz="1800" b="0" i="1" u="none" strike="noStrike" dirty="0">
                          <a:effectLst/>
                          <a:latin typeface="Arial"/>
                        </a:rPr>
                        <a:t>To close revenue.</a:t>
                      </a:r>
                    </a:p>
                  </a:txBody>
                  <a:tcPr marL="9525" marR="9525" marT="9525" marB="0" anchor="ctr">
                    <a:lnL w="12700" cmpd="sng">
                      <a:noFill/>
                    </a:lnL>
                    <a:lnR w="12700" cmpd="sng">
                      <a:noFill/>
                    </a:lnR>
                    <a:lnT w="12700" cmpd="sng">
                      <a:noFill/>
                    </a:lnT>
                    <a:solidFill>
                      <a:srgbClr val="E3EDE4"/>
                    </a:solidFill>
                  </a:tcPr>
                </a:tc>
                <a:tc>
                  <a:txBody>
                    <a:bodyPr/>
                    <a:lstStyle/>
                    <a:p>
                      <a:pPr algn="l" fontAlgn="b"/>
                      <a:endParaRPr lang="en-IN" sz="1800" b="0" i="1" u="none" strike="noStrike" dirty="0">
                        <a:effectLst/>
                        <a:latin typeface="Arial"/>
                      </a:endParaRPr>
                    </a:p>
                  </a:txBody>
                  <a:tcPr marL="9525" marR="9525" marT="9521" marB="0" anchor="ctr">
                    <a:lnL w="12700" cmpd="sng">
                      <a:noFill/>
                    </a:lnL>
                    <a:lnR w="12700" cmpd="sng">
                      <a:noFill/>
                    </a:lnR>
                    <a:lnT w="12700" cmpd="sng">
                      <a:noFill/>
                    </a:lnT>
                    <a:solidFill>
                      <a:srgbClr val="E3EDE4"/>
                    </a:solidFill>
                  </a:tcPr>
                </a:tc>
                <a:tc>
                  <a:txBody>
                    <a:bodyPr/>
                    <a:lstStyle/>
                    <a:p>
                      <a:endParaRPr lang="en-IN" sz="1800" i="1" dirty="0"/>
                    </a:p>
                  </a:txBody>
                  <a:tcPr marT="45700" marB="45700" anchor="ctr">
                    <a:lnL w="12700" cmpd="sng">
                      <a:noFill/>
                    </a:lnL>
                    <a:lnR w="12700" cmpd="sng">
                      <a:noFill/>
                    </a:lnR>
                    <a:lnT w="12700" cmpd="sng">
                      <a:noFill/>
                    </a:lnT>
                    <a:solidFill>
                      <a:srgbClr val="E3EDE4"/>
                    </a:solidFill>
                  </a:tcPr>
                </a:tc>
                <a:tc>
                  <a:txBody>
                    <a:bodyPr/>
                    <a:lstStyle/>
                    <a:p>
                      <a:endParaRPr lang="en-IN" sz="1800" i="1" dirty="0"/>
                    </a:p>
                  </a:txBody>
                  <a:tcPr marT="45700" marB="45700">
                    <a:lnL w="12700" cmpd="sng">
                      <a:noFill/>
                    </a:lnL>
                    <a:lnT w="12700" cmpd="sng">
                      <a:noFill/>
                    </a:lnT>
                    <a:solidFill>
                      <a:srgbClr val="E3EDE4"/>
                    </a:solidFill>
                  </a:tcPr>
                </a:tc>
                <a:extLst>
                  <a:ext uri="{0D108BD9-81ED-4DB2-BD59-A6C34878D82A}">
                    <a16:rowId xmlns:a16="http://schemas.microsoft.com/office/drawing/2014/main" val="10003"/>
                  </a:ext>
                </a:extLst>
              </a:tr>
            </a:tbl>
          </a:graphicData>
        </a:graphic>
      </p:graphicFrame>
      <p:graphicFrame>
        <p:nvGraphicFramePr>
          <p:cNvPr id="29" name="Table 28"/>
          <p:cNvGraphicFramePr>
            <a:graphicFrameLocks noGrp="1"/>
          </p:cNvGraphicFramePr>
          <p:nvPr/>
        </p:nvGraphicFramePr>
        <p:xfrm>
          <a:off x="2057400" y="3276600"/>
          <a:ext cx="3962400" cy="185420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840">
                <a:tc gridSpan="4">
                  <a:txBody>
                    <a:bodyPr/>
                    <a:lstStyle/>
                    <a:p>
                      <a:pPr algn="ctr"/>
                      <a:r>
                        <a:rPr lang="en-IN" dirty="0">
                          <a:solidFill>
                            <a:schemeClr val="tx1"/>
                          </a:solidFill>
                        </a:rPr>
                        <a:t>Service Revenue</a:t>
                      </a:r>
                    </a:p>
                  </a:txBody>
                  <a:tcP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dirty="0">
                          <a:solidFill>
                            <a:schemeClr val="tx1"/>
                          </a:solidFill>
                        </a:rPr>
                        <a:t>27,100</a:t>
                      </a: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r>
                        <a:rPr lang="en-US" dirty="0">
                          <a:solidFill>
                            <a:schemeClr val="tx1"/>
                          </a:solidFill>
                        </a:rPr>
                        <a:t>Bal.</a:t>
                      </a:r>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840">
                <a:tc>
                  <a:txBody>
                    <a:bodyPr/>
                    <a:lstStyle/>
                    <a:p>
                      <a:endParaRPr lang="en-IN" dirty="0">
                        <a:solidFill>
                          <a:schemeClr val="tx1"/>
                        </a:solidFill>
                      </a:endParaRPr>
                    </a:p>
                  </a:txBody>
                  <a:tcPr>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r>
                        <a:rPr lang="en-US" dirty="0">
                          <a:solidFill>
                            <a:schemeClr val="tx1"/>
                          </a:solidFill>
                        </a:rPr>
                        <a:t>8,000</a:t>
                      </a: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rPr>
                        <a:t>Adj.</a:t>
                      </a:r>
                      <a:endParaRPr lang="en-IN" dirty="0">
                        <a:solidFill>
                          <a:schemeClr val="tx1"/>
                        </a:solidFill>
                      </a:endParaRPr>
                    </a:p>
                  </a:txBody>
                  <a:tcPr>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2"/>
                  </a:ext>
                </a:extLst>
              </a:tr>
              <a:tr h="370840">
                <a:tc>
                  <a:txBody>
                    <a:bodyPr/>
                    <a:lstStyle/>
                    <a:p>
                      <a:r>
                        <a:rPr lang="en-US" dirty="0">
                          <a:solidFill>
                            <a:schemeClr val="tx1"/>
                          </a:solidFill>
                        </a:rPr>
                        <a:t>Clos.</a:t>
                      </a:r>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pPr algn="r"/>
                      <a:r>
                        <a:rPr lang="en-US" dirty="0">
                          <a:solidFill>
                            <a:schemeClr val="tx1"/>
                          </a:solidFill>
                        </a:rPr>
                        <a:t>35,100</a:t>
                      </a: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pPr algn="r"/>
                      <a:r>
                        <a:rPr lang="en-US" dirty="0">
                          <a:solidFill>
                            <a:schemeClr val="tx1"/>
                          </a:solidFill>
                        </a:rPr>
                        <a:t>35,100</a:t>
                      </a: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r>
                        <a:rPr lang="en-US" dirty="0">
                          <a:solidFill>
                            <a:schemeClr val="tx1"/>
                          </a:solidFill>
                        </a:rPr>
                        <a:t>Bal.</a:t>
                      </a:r>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3"/>
                  </a:ext>
                </a:extLst>
              </a:tr>
              <a:tr h="370840">
                <a:tc>
                  <a:txBody>
                    <a:bodyPr/>
                    <a:lstStyle/>
                    <a:p>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r>
                        <a:rPr lang="en-US" dirty="0">
                          <a:solidFill>
                            <a:schemeClr val="tx1"/>
                          </a:solidFill>
                        </a:rPr>
                        <a:t>0</a:t>
                      </a: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rPr>
                        <a:t>Bal.</a:t>
                      </a:r>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4"/>
                  </a:ext>
                </a:extLst>
              </a:tr>
            </a:tbl>
          </a:graphicData>
        </a:graphic>
      </p:graphicFrame>
      <p:graphicFrame>
        <p:nvGraphicFramePr>
          <p:cNvPr id="30" name="Table 29"/>
          <p:cNvGraphicFramePr>
            <a:graphicFrameLocks noGrp="1"/>
          </p:cNvGraphicFramePr>
          <p:nvPr/>
        </p:nvGraphicFramePr>
        <p:xfrm>
          <a:off x="6324600" y="3276600"/>
          <a:ext cx="3962400" cy="185420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840">
                <a:tc gridSpan="4">
                  <a:txBody>
                    <a:bodyPr/>
                    <a:lstStyle/>
                    <a:p>
                      <a:pPr algn="ctr"/>
                      <a:r>
                        <a:rPr lang="en-IN" dirty="0">
                          <a:solidFill>
                            <a:schemeClr val="tx1"/>
                          </a:solidFill>
                        </a:rPr>
                        <a:t>Income Summary</a:t>
                      </a:r>
                    </a:p>
                  </a:txBody>
                  <a:tcP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pPr algn="r"/>
                      <a:r>
                        <a:rPr lang="en-US" dirty="0">
                          <a:solidFill>
                            <a:schemeClr val="tx1"/>
                          </a:solidFill>
                        </a:rPr>
                        <a:t>35,100</a:t>
                      </a: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r>
                        <a:rPr lang="en-US" dirty="0">
                          <a:solidFill>
                            <a:schemeClr val="tx1"/>
                          </a:solidFill>
                        </a:rPr>
                        <a:t>Clos.</a:t>
                      </a:r>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1"/>
                  </a:ext>
                </a:extLst>
              </a:tr>
              <a:tr h="370840">
                <a:tc>
                  <a:txBody>
                    <a:bodyPr/>
                    <a:lstStyle/>
                    <a:p>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2"/>
                  </a:ext>
                </a:extLst>
              </a:tr>
              <a:tr h="370840">
                <a:tc>
                  <a:txBody>
                    <a:bodyPr/>
                    <a:lstStyle/>
                    <a:p>
                      <a:endParaRPr lang="en-IN" dirty="0">
                        <a:solidFill>
                          <a:schemeClr val="tx1"/>
                        </a:solidFill>
                      </a:endParaRPr>
                    </a:p>
                  </a:txBody>
                  <a:tcPr>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dirty="0">
                        <a:solidFill>
                          <a:schemeClr val="tx1"/>
                        </a:solidFill>
                      </a:endParaRPr>
                    </a:p>
                  </a:txBody>
                  <a:tcPr>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3"/>
                  </a:ext>
                </a:extLst>
              </a:tr>
              <a:tr h="370840">
                <a:tc>
                  <a:txBody>
                    <a:bodyPr/>
                    <a:lstStyle/>
                    <a:p>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4"/>
                  </a:ext>
                </a:extLst>
              </a:tr>
            </a:tbl>
          </a:graphicData>
        </a:graphic>
      </p:graphicFrame>
      <p:sp>
        <p:nvSpPr>
          <p:cNvPr id="9" name="Title 1"/>
          <p:cNvSpPr txBox="1">
            <a:spLocks/>
          </p:cNvSpPr>
          <p:nvPr/>
        </p:nvSpPr>
        <p:spPr bwMode="auto">
          <a:xfrm>
            <a:off x="1981200" y="1"/>
            <a:ext cx="8229600" cy="63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2800" b="1" kern="1200" baseline="0">
                <a:solidFill>
                  <a:schemeClr val="tx1"/>
                </a:solidFill>
                <a:latin typeface="+mj-lt"/>
                <a:ea typeface="+mj-ea"/>
                <a:cs typeface="+mj-cs"/>
              </a:defRPr>
            </a:lvl1pPr>
            <a:lvl2pPr algn="ctr" rtl="0" eaLnBrk="0" fontAlgn="base" hangingPunct="0">
              <a:spcBef>
                <a:spcPct val="0"/>
              </a:spcBef>
              <a:spcAft>
                <a:spcPct val="0"/>
              </a:spcAft>
              <a:defRPr sz="4000">
                <a:solidFill>
                  <a:schemeClr val="tx1"/>
                </a:solidFill>
                <a:latin typeface="Arial" charset="0"/>
              </a:defRPr>
            </a:lvl2pPr>
            <a:lvl3pPr algn="ctr" rtl="0" eaLnBrk="0" fontAlgn="base" hangingPunct="0">
              <a:spcBef>
                <a:spcPct val="0"/>
              </a:spcBef>
              <a:spcAft>
                <a:spcPct val="0"/>
              </a:spcAft>
              <a:defRPr sz="4000">
                <a:solidFill>
                  <a:schemeClr val="tx1"/>
                </a:solidFill>
                <a:latin typeface="Arial" charset="0"/>
              </a:defRPr>
            </a:lvl3pPr>
            <a:lvl4pPr algn="ctr" rtl="0" eaLnBrk="0" fontAlgn="base" hangingPunct="0">
              <a:spcBef>
                <a:spcPct val="0"/>
              </a:spcBef>
              <a:spcAft>
                <a:spcPct val="0"/>
              </a:spcAft>
              <a:defRPr sz="4000">
                <a:solidFill>
                  <a:schemeClr val="tx1"/>
                </a:solidFill>
                <a:latin typeface="Arial" charset="0"/>
              </a:defRPr>
            </a:lvl4pPr>
            <a:lvl5pPr algn="ctr" rtl="0" eaLnBrk="0" fontAlgn="base" hangingPunct="0">
              <a:spcBef>
                <a:spcPct val="0"/>
              </a:spcBef>
              <a:spcAft>
                <a:spcPct val="0"/>
              </a:spcAft>
              <a:defRPr sz="4000">
                <a:solidFill>
                  <a:schemeClr val="tx1"/>
                </a:solidFill>
                <a:latin typeface="Arial" charset="0"/>
              </a:defRPr>
            </a:lvl5pPr>
            <a:lvl6pPr marL="457200" algn="ctr" rtl="0" fontAlgn="base">
              <a:spcBef>
                <a:spcPct val="0"/>
              </a:spcBef>
              <a:spcAft>
                <a:spcPct val="0"/>
              </a:spcAft>
              <a:defRPr sz="4000">
                <a:solidFill>
                  <a:schemeClr val="tx1"/>
                </a:solidFill>
                <a:latin typeface="Arial" charset="0"/>
              </a:defRPr>
            </a:lvl6pPr>
            <a:lvl7pPr marL="914400" algn="ctr" rtl="0" fontAlgn="base">
              <a:spcBef>
                <a:spcPct val="0"/>
              </a:spcBef>
              <a:spcAft>
                <a:spcPct val="0"/>
              </a:spcAft>
              <a:defRPr sz="4000">
                <a:solidFill>
                  <a:schemeClr val="tx1"/>
                </a:solidFill>
                <a:latin typeface="Arial" charset="0"/>
              </a:defRPr>
            </a:lvl7pPr>
            <a:lvl8pPr marL="1371600" algn="ctr" rtl="0" fontAlgn="base">
              <a:spcBef>
                <a:spcPct val="0"/>
              </a:spcBef>
              <a:spcAft>
                <a:spcPct val="0"/>
              </a:spcAft>
              <a:defRPr sz="4000">
                <a:solidFill>
                  <a:schemeClr val="tx1"/>
                </a:solidFill>
                <a:latin typeface="Arial" charset="0"/>
              </a:defRPr>
            </a:lvl8pPr>
            <a:lvl9pPr marL="1828800" algn="ctr" rtl="0" fontAlgn="base">
              <a:spcBef>
                <a:spcPct val="0"/>
              </a:spcBef>
              <a:spcAft>
                <a:spcPct val="0"/>
              </a:spcAft>
              <a:defRPr sz="4000">
                <a:solidFill>
                  <a:schemeClr val="tx1"/>
                </a:solidFill>
                <a:latin typeface="Arial" charset="0"/>
              </a:defRPr>
            </a:lvl9pPr>
          </a:lstStyle>
          <a:p>
            <a:pPr eaLnBrk="1" hangingPunct="1"/>
            <a:r>
              <a:rPr lang="en-US" dirty="0"/>
              <a:t>Demonstration of P4-32A-Req. 6</a:t>
            </a:r>
          </a:p>
        </p:txBody>
      </p:sp>
      <p:pic>
        <p:nvPicPr>
          <p:cNvPr id="2" name="Graphic 21">
            <a:extLst>
              <a:ext uri="{FF2B5EF4-FFF2-40B4-BE49-F238E27FC236}">
                <a16:creationId xmlns:a16="http://schemas.microsoft.com/office/drawing/2014/main" id="{893FB94E-64C2-965A-7E1E-0E1704E8D1E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810568" y="125909"/>
            <a:ext cx="1254337" cy="585689"/>
          </a:xfrm>
          <a:prstGeom prst="rect">
            <a:avLst/>
          </a:prstGeom>
        </p:spPr>
      </p:pic>
    </p:spTree>
    <p:extLst>
      <p:ext uri="{BB962C8B-B14F-4D97-AF65-F5344CB8AC3E}">
        <p14:creationId xmlns:p14="http://schemas.microsoft.com/office/powerpoint/2010/main" val="419558221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 name="Table 27"/>
          <p:cNvGraphicFramePr>
            <a:graphicFrameLocks noGrp="1"/>
          </p:cNvGraphicFramePr>
          <p:nvPr/>
        </p:nvGraphicFramePr>
        <p:xfrm>
          <a:off x="2247900" y="990601"/>
          <a:ext cx="7696200" cy="2594767"/>
        </p:xfrm>
        <a:graphic>
          <a:graphicData uri="http://schemas.openxmlformats.org/drawingml/2006/table">
            <a:tbl>
              <a:tblPr firstRow="1" bandRow="1">
                <a:tableStyleId>{5C22544A-7EE6-4342-B048-85BDC9FD1C3A}</a:tableStyleId>
              </a:tblPr>
              <a:tblGrid>
                <a:gridCol w="1066800">
                  <a:extLst>
                    <a:ext uri="{9D8B030D-6E8A-4147-A177-3AD203B41FA5}">
                      <a16:colId xmlns:a16="http://schemas.microsoft.com/office/drawing/2014/main" val="20000"/>
                    </a:ext>
                  </a:extLst>
                </a:gridCol>
                <a:gridCol w="4327119">
                  <a:extLst>
                    <a:ext uri="{9D8B030D-6E8A-4147-A177-3AD203B41FA5}">
                      <a16:colId xmlns:a16="http://schemas.microsoft.com/office/drawing/2014/main" val="20001"/>
                    </a:ext>
                  </a:extLst>
                </a:gridCol>
                <a:gridCol w="1052472">
                  <a:extLst>
                    <a:ext uri="{9D8B030D-6E8A-4147-A177-3AD203B41FA5}">
                      <a16:colId xmlns:a16="http://schemas.microsoft.com/office/drawing/2014/main" val="20002"/>
                    </a:ext>
                  </a:extLst>
                </a:gridCol>
                <a:gridCol w="986692">
                  <a:extLst>
                    <a:ext uri="{9D8B030D-6E8A-4147-A177-3AD203B41FA5}">
                      <a16:colId xmlns:a16="http://schemas.microsoft.com/office/drawing/2014/main" val="20003"/>
                    </a:ext>
                  </a:extLst>
                </a:gridCol>
                <a:gridCol w="263117">
                  <a:extLst>
                    <a:ext uri="{9D8B030D-6E8A-4147-A177-3AD203B41FA5}">
                      <a16:colId xmlns:a16="http://schemas.microsoft.com/office/drawing/2014/main" val="20004"/>
                    </a:ext>
                  </a:extLst>
                </a:gridCol>
              </a:tblGrid>
              <a:tr h="370681">
                <a:tc>
                  <a:txBody>
                    <a:bodyPr/>
                    <a:lstStyle/>
                    <a:p>
                      <a:pPr algn="ctr"/>
                      <a:r>
                        <a:rPr lang="en-IN" sz="1800" dirty="0"/>
                        <a:t>Date</a:t>
                      </a:r>
                    </a:p>
                  </a:txBody>
                  <a:tcPr marT="45700" marB="45700">
                    <a:lnR w="12700" cmpd="sng">
                      <a:noFill/>
                    </a:lnR>
                  </a:tcPr>
                </a:tc>
                <a:tc>
                  <a:txBody>
                    <a:bodyPr/>
                    <a:lstStyle/>
                    <a:p>
                      <a:pPr algn="ctr"/>
                      <a:r>
                        <a:rPr lang="en-IN" sz="1800" dirty="0"/>
                        <a:t>Accounts and Explanation</a:t>
                      </a:r>
                    </a:p>
                  </a:txBody>
                  <a:tcPr marT="45700" marB="45700">
                    <a:lnL w="12700" cmpd="sng">
                      <a:noFill/>
                    </a:lnL>
                    <a:lnR w="12700" cmpd="sng">
                      <a:noFill/>
                    </a:lnR>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IN" sz="1800" dirty="0"/>
                        <a:t>Debit</a:t>
                      </a:r>
                    </a:p>
                  </a:txBody>
                  <a:tcPr marT="45700" marB="45700">
                    <a:lnL w="12700" cmpd="sng">
                      <a:noFill/>
                    </a:lnL>
                    <a:lnR w="12700" cmpd="sng">
                      <a:noFill/>
                    </a:lnR>
                  </a:tcPr>
                </a:tc>
                <a:tc>
                  <a:txBody>
                    <a:bodyPr/>
                    <a:lstStyle/>
                    <a:p>
                      <a:pPr algn="ctr"/>
                      <a:r>
                        <a:rPr lang="en-IN" sz="1800" dirty="0"/>
                        <a:t>Credit</a:t>
                      </a:r>
                    </a:p>
                  </a:txBody>
                  <a:tcPr marT="45700" marB="45700">
                    <a:lnL w="12700" cmpd="sng">
                      <a:noFill/>
                    </a:lnL>
                    <a:lnR w="12700" cmpd="sng">
                      <a:noFill/>
                    </a:lnR>
                  </a:tcPr>
                </a:tc>
                <a:tc>
                  <a:txBody>
                    <a:bodyPr/>
                    <a:lstStyle/>
                    <a:p>
                      <a:pPr algn="ctr"/>
                      <a:endParaRPr lang="en-IN" sz="1800" dirty="0"/>
                    </a:p>
                  </a:txBody>
                  <a:tcPr marT="45700" marB="45700">
                    <a:lnL w="12700" cmpd="sng">
                      <a:noFill/>
                    </a:lnL>
                  </a:tcPr>
                </a:tc>
                <a:extLst>
                  <a:ext uri="{0D108BD9-81ED-4DB2-BD59-A6C34878D82A}">
                    <a16:rowId xmlns:a16="http://schemas.microsoft.com/office/drawing/2014/main" val="10000"/>
                  </a:ext>
                </a:extLst>
              </a:tr>
              <a:tr h="370681">
                <a:tc>
                  <a:txBody>
                    <a:bodyPr/>
                    <a:lstStyle/>
                    <a:p>
                      <a:pPr algn="ctr"/>
                      <a:r>
                        <a:rPr lang="en-IN" sz="1800" dirty="0"/>
                        <a:t>Dec. 31</a:t>
                      </a:r>
                    </a:p>
                  </a:txBody>
                  <a:tcPr marT="45700" marB="45700">
                    <a:lnR w="12700" cmpd="sng">
                      <a:noFill/>
                    </a:lnR>
                    <a:lnB w="12700" cmpd="sng">
                      <a:noFill/>
                    </a:lnB>
                    <a:solidFill>
                      <a:srgbClr val="E3EDE4"/>
                    </a:solidFill>
                  </a:tcPr>
                </a:tc>
                <a:tc>
                  <a:txBody>
                    <a:bodyPr/>
                    <a:lstStyle/>
                    <a:p>
                      <a:pPr algn="l" fontAlgn="b"/>
                      <a:r>
                        <a:rPr lang="en-IN" sz="1800" b="0" i="0" u="none" strike="noStrike" dirty="0">
                          <a:effectLst/>
                          <a:latin typeface="Arial"/>
                        </a:rPr>
                        <a:t>Income Summary</a:t>
                      </a:r>
                    </a:p>
                  </a:txBody>
                  <a:tcPr marL="9525" marR="9525" marT="9525" marB="0" anchor="ctr">
                    <a:lnL w="12700" cmpd="sng">
                      <a:noFill/>
                    </a:lnL>
                    <a:lnR w="12700" cmpd="sng">
                      <a:noFill/>
                    </a:lnR>
                    <a:lnB w="12700" cmpd="sng">
                      <a:noFill/>
                    </a:lnB>
                    <a:solidFill>
                      <a:srgbClr val="E3EDE4"/>
                    </a:solidFill>
                  </a:tcPr>
                </a:tc>
                <a:tc>
                  <a:txBody>
                    <a:bodyPr/>
                    <a:lstStyle/>
                    <a:p>
                      <a:pPr algn="r" fontAlgn="b"/>
                      <a:r>
                        <a:rPr lang="en-US" sz="1800" b="0" i="0" u="none" strike="noStrike" dirty="0">
                          <a:effectLst/>
                          <a:latin typeface="Arial"/>
                        </a:rPr>
                        <a:t>10,900</a:t>
                      </a:r>
                      <a:endParaRPr lang="en-IN" sz="1800" b="0" i="0" u="none" strike="noStrike" dirty="0">
                        <a:effectLst/>
                        <a:latin typeface="Arial"/>
                      </a:endParaRPr>
                    </a:p>
                  </a:txBody>
                  <a:tcPr marL="9525" marR="9525" marT="9521" marB="0" anchor="ctr">
                    <a:lnL w="12700" cmpd="sng">
                      <a:noFill/>
                    </a:lnL>
                    <a:lnR w="12700" cmpd="sng">
                      <a:noFill/>
                    </a:lnR>
                    <a:lnB w="12700" cmpd="sng">
                      <a:noFill/>
                    </a:lnB>
                    <a:solidFill>
                      <a:srgbClr val="E3EDE4"/>
                    </a:solidFill>
                  </a:tcPr>
                </a:tc>
                <a:tc>
                  <a:txBody>
                    <a:bodyPr/>
                    <a:lstStyle/>
                    <a:p>
                      <a:pPr algn="r"/>
                      <a:endParaRPr lang="en-IN" sz="1800" dirty="0"/>
                    </a:p>
                  </a:txBody>
                  <a:tcPr marT="45700" marB="45700" anchor="ctr">
                    <a:lnL w="12700" cmpd="sng">
                      <a:noFill/>
                    </a:lnL>
                    <a:lnR w="12700" cmpd="sng">
                      <a:noFill/>
                    </a:lnR>
                    <a:lnB w="12700" cmpd="sng">
                      <a:noFill/>
                    </a:lnB>
                    <a:solidFill>
                      <a:srgbClr val="E3EDE4"/>
                    </a:solidFill>
                  </a:tcPr>
                </a:tc>
                <a:tc>
                  <a:txBody>
                    <a:bodyPr/>
                    <a:lstStyle/>
                    <a:p>
                      <a:pPr algn="ctr"/>
                      <a:endParaRPr lang="en-IN" sz="1800" dirty="0"/>
                    </a:p>
                  </a:txBody>
                  <a:tcPr marT="45700" marB="45700">
                    <a:lnL w="12700" cmpd="sng">
                      <a:noFill/>
                    </a:lnL>
                    <a:lnR w="12700" cmpd="sng">
                      <a:noFill/>
                    </a:lnR>
                    <a:lnB w="12700" cmpd="sng">
                      <a:noFill/>
                    </a:lnB>
                    <a:solidFill>
                      <a:srgbClr val="E3EDE4"/>
                    </a:solidFill>
                  </a:tcPr>
                </a:tc>
                <a:extLst>
                  <a:ext uri="{0D108BD9-81ED-4DB2-BD59-A6C34878D82A}">
                    <a16:rowId xmlns:a16="http://schemas.microsoft.com/office/drawing/2014/main" val="10001"/>
                  </a:ext>
                </a:extLst>
              </a:tr>
              <a:tr h="370681">
                <a:tc>
                  <a:txBody>
                    <a:bodyPr/>
                    <a:lstStyle/>
                    <a:p>
                      <a:endParaRPr lang="en-IN" sz="1800" dirty="0"/>
                    </a:p>
                  </a:txBody>
                  <a:tcPr marT="45700" marB="45700">
                    <a:lnR w="12700" cmpd="sng">
                      <a:noFill/>
                    </a:lnR>
                    <a:lnT w="12700" cmpd="sng">
                      <a:noFill/>
                    </a:lnT>
                    <a:lnB w="12700" cmpd="sng">
                      <a:noFill/>
                    </a:lnB>
                    <a:solidFill>
                      <a:srgbClr val="E3EDE4"/>
                    </a:solidFill>
                  </a:tcPr>
                </a:tc>
                <a:tc>
                  <a:txBody>
                    <a:bodyPr/>
                    <a:lstStyle/>
                    <a:p>
                      <a:pPr algn="l" fontAlgn="b"/>
                      <a:r>
                        <a:rPr lang="en-IN" sz="1800" b="0" i="0" u="none" strike="noStrike" dirty="0">
                          <a:effectLst/>
                          <a:latin typeface="Arial"/>
                        </a:rPr>
                        <a:t>Salaries Expense</a:t>
                      </a:r>
                    </a:p>
                  </a:txBody>
                  <a:tcPr marL="228600" marR="9525" marT="9525" marB="0" anchor="ctr">
                    <a:lnL w="12700" cmpd="sng">
                      <a:noFill/>
                    </a:lnL>
                    <a:lnR w="12700" cmpd="sng">
                      <a:noFill/>
                    </a:lnR>
                    <a:lnT w="12700" cmpd="sng">
                      <a:noFill/>
                    </a:lnT>
                    <a:lnB w="12700" cmpd="sng">
                      <a:noFill/>
                    </a:lnB>
                    <a:solidFill>
                      <a:srgbClr val="E3EDE4"/>
                    </a:solidFill>
                  </a:tcPr>
                </a:tc>
                <a:tc>
                  <a:txBody>
                    <a:bodyPr/>
                    <a:lstStyle/>
                    <a:p>
                      <a:pPr algn="r" fontAlgn="b"/>
                      <a:endParaRPr lang="en-IN" sz="1800" b="0" i="0" u="none" strike="noStrike" dirty="0">
                        <a:effectLst/>
                        <a:latin typeface="Arial"/>
                      </a:endParaRPr>
                    </a:p>
                  </a:txBody>
                  <a:tcPr marL="9525" marR="9525" marT="9521" marB="0" anchor="ctr">
                    <a:lnL w="12700" cmpd="sng">
                      <a:noFill/>
                    </a:lnL>
                    <a:lnR w="12700" cmpd="sng">
                      <a:noFill/>
                    </a:lnR>
                    <a:lnT w="12700" cmpd="sng">
                      <a:noFill/>
                    </a:lnT>
                    <a:lnB w="12700" cmpd="sng">
                      <a:noFill/>
                    </a:lnB>
                    <a:solidFill>
                      <a:srgbClr val="E3EDE4"/>
                    </a:solidFill>
                  </a:tcPr>
                </a:tc>
                <a:tc>
                  <a:txBody>
                    <a:bodyPr/>
                    <a:lstStyle/>
                    <a:p>
                      <a:pPr algn="r"/>
                      <a:r>
                        <a:rPr lang="en-US" sz="1800" b="0" i="0" dirty="0"/>
                        <a:t>6,400</a:t>
                      </a:r>
                      <a:endParaRPr lang="en-IN" sz="1800" b="0" i="0" dirty="0"/>
                    </a:p>
                  </a:txBody>
                  <a:tcPr marT="45700" marB="45700" anchor="ctr">
                    <a:lnL w="12700" cmpd="sng">
                      <a:noFill/>
                    </a:lnL>
                    <a:lnR w="12700" cmpd="sng">
                      <a:noFill/>
                    </a:lnR>
                    <a:lnT w="12700" cmpd="sng">
                      <a:noFill/>
                    </a:lnT>
                    <a:lnB w="12700" cmpd="sng">
                      <a:noFill/>
                    </a:lnB>
                    <a:solidFill>
                      <a:srgbClr val="E3EDE4"/>
                    </a:solidFill>
                  </a:tcPr>
                </a:tc>
                <a:tc>
                  <a:txBody>
                    <a:bodyPr/>
                    <a:lstStyle/>
                    <a:p>
                      <a:endParaRPr lang="en-IN" sz="1800" dirty="0"/>
                    </a:p>
                  </a:txBody>
                  <a:tcPr marT="45700" marB="45700">
                    <a:lnL w="12700" cmpd="sng">
                      <a:noFill/>
                    </a:lnL>
                    <a:lnT w="12700" cmpd="sng">
                      <a:noFill/>
                    </a:lnT>
                    <a:lnB w="12700" cmpd="sng">
                      <a:noFill/>
                    </a:lnB>
                    <a:solidFill>
                      <a:srgbClr val="E3EDE4"/>
                    </a:solidFill>
                  </a:tcPr>
                </a:tc>
                <a:extLst>
                  <a:ext uri="{0D108BD9-81ED-4DB2-BD59-A6C34878D82A}">
                    <a16:rowId xmlns:a16="http://schemas.microsoft.com/office/drawing/2014/main" val="10002"/>
                  </a:ext>
                </a:extLst>
              </a:tr>
              <a:tr h="370681">
                <a:tc>
                  <a:txBody>
                    <a:bodyPr/>
                    <a:lstStyle/>
                    <a:p>
                      <a:endParaRPr lang="en-IN" sz="1800" i="1" dirty="0"/>
                    </a:p>
                  </a:txBody>
                  <a:tcPr marT="45700" marB="45700">
                    <a:lnR w="12700" cmpd="sng">
                      <a:noFill/>
                    </a:lnR>
                    <a:lnT w="12700" cmpd="sng">
                      <a:noFill/>
                    </a:lnT>
                    <a:lnB w="12700" cmpd="sng">
                      <a:noFill/>
                    </a:lnB>
                    <a:solidFill>
                      <a:srgbClr val="E3EDE4"/>
                    </a:solidFill>
                  </a:tcPr>
                </a:tc>
                <a:tc>
                  <a:txBody>
                    <a:bodyPr/>
                    <a:lstStyle/>
                    <a:p>
                      <a:pPr algn="l" fontAlgn="b"/>
                      <a:r>
                        <a:rPr lang="en-IN" sz="1800" b="0" i="0" u="none" strike="noStrike" dirty="0">
                          <a:effectLst/>
                          <a:latin typeface="Arial"/>
                        </a:rPr>
                        <a:t>Rent Expense</a:t>
                      </a:r>
                    </a:p>
                  </a:txBody>
                  <a:tcPr marL="228600" marR="9525" marT="9525" marB="0" anchor="ctr">
                    <a:lnL w="12700" cmpd="sng">
                      <a:noFill/>
                    </a:lnL>
                    <a:lnR w="12700" cmpd="sng">
                      <a:noFill/>
                    </a:lnR>
                    <a:lnT w="12700" cmpd="sng">
                      <a:noFill/>
                    </a:lnT>
                    <a:lnB w="12700" cmpd="sng">
                      <a:noFill/>
                    </a:lnB>
                    <a:solidFill>
                      <a:srgbClr val="E3EDE4"/>
                    </a:solidFill>
                  </a:tcPr>
                </a:tc>
                <a:tc>
                  <a:txBody>
                    <a:bodyPr/>
                    <a:lstStyle/>
                    <a:p>
                      <a:pPr algn="l" fontAlgn="b"/>
                      <a:endParaRPr lang="en-IN" sz="1800" b="0" i="1" u="none" strike="noStrike" dirty="0">
                        <a:effectLst/>
                        <a:latin typeface="Arial"/>
                      </a:endParaRPr>
                    </a:p>
                  </a:txBody>
                  <a:tcPr marL="9525" marR="9525" marT="9521" marB="0" anchor="ctr">
                    <a:lnL w="12700" cmpd="sng">
                      <a:noFill/>
                    </a:lnL>
                    <a:lnR w="12700" cmpd="sng">
                      <a:noFill/>
                    </a:lnR>
                    <a:lnT w="12700" cmpd="sng">
                      <a:noFill/>
                    </a:lnT>
                    <a:lnB w="12700" cmpd="sng">
                      <a:noFill/>
                    </a:lnB>
                    <a:solidFill>
                      <a:srgbClr val="E3EDE4"/>
                    </a:solidFill>
                  </a:tcPr>
                </a:tc>
                <a:tc>
                  <a:txBody>
                    <a:bodyPr/>
                    <a:lstStyle/>
                    <a:p>
                      <a:pPr algn="r"/>
                      <a:r>
                        <a:rPr lang="en-US" sz="1800" b="0" i="0" dirty="0"/>
                        <a:t>2,000</a:t>
                      </a:r>
                    </a:p>
                  </a:txBody>
                  <a:tcPr marT="45700" marB="45700" anchor="ctr">
                    <a:lnL w="12700" cmpd="sng">
                      <a:noFill/>
                    </a:lnL>
                    <a:lnR w="12700" cmpd="sng">
                      <a:noFill/>
                    </a:lnR>
                    <a:lnT w="12700" cmpd="sng">
                      <a:noFill/>
                    </a:lnT>
                    <a:lnB w="12700" cmpd="sng">
                      <a:noFill/>
                    </a:lnB>
                    <a:solidFill>
                      <a:srgbClr val="E3EDE4"/>
                    </a:solidFill>
                  </a:tcPr>
                </a:tc>
                <a:tc>
                  <a:txBody>
                    <a:bodyPr/>
                    <a:lstStyle/>
                    <a:p>
                      <a:endParaRPr lang="en-IN" sz="1800" i="1" dirty="0"/>
                    </a:p>
                  </a:txBody>
                  <a:tcPr marT="45700" marB="45700">
                    <a:lnL w="12700" cmpd="sng">
                      <a:noFill/>
                    </a:lnL>
                    <a:lnT w="12700" cmpd="sng">
                      <a:noFill/>
                    </a:lnT>
                    <a:lnB w="12700" cmpd="sng">
                      <a:noFill/>
                    </a:lnB>
                    <a:solidFill>
                      <a:srgbClr val="E3EDE4"/>
                    </a:solidFill>
                  </a:tcPr>
                </a:tc>
                <a:extLst>
                  <a:ext uri="{0D108BD9-81ED-4DB2-BD59-A6C34878D82A}">
                    <a16:rowId xmlns:a16="http://schemas.microsoft.com/office/drawing/2014/main" val="10003"/>
                  </a:ext>
                </a:extLst>
              </a:tr>
              <a:tr h="370681">
                <a:tc>
                  <a:txBody>
                    <a:bodyPr/>
                    <a:lstStyle/>
                    <a:p>
                      <a:endParaRPr lang="en-IN" sz="1800" i="1" dirty="0"/>
                    </a:p>
                  </a:txBody>
                  <a:tcPr marT="45700" marB="45700">
                    <a:lnR w="12700" cmpd="sng">
                      <a:noFill/>
                    </a:lnR>
                    <a:lnT w="12700" cmpd="sng">
                      <a:noFill/>
                    </a:lnT>
                    <a:lnB w="12700" cmpd="sng">
                      <a:noFill/>
                    </a:lnB>
                    <a:solidFill>
                      <a:srgbClr val="E3EDE4"/>
                    </a:solidFill>
                  </a:tcPr>
                </a:tc>
                <a:tc>
                  <a:txBody>
                    <a:bodyPr/>
                    <a:lstStyle/>
                    <a:p>
                      <a:pPr algn="l" fontAlgn="b"/>
                      <a:r>
                        <a:rPr lang="en-IN" sz="1800" b="0" i="0" u="none" strike="noStrike" dirty="0">
                          <a:effectLst/>
                          <a:latin typeface="Arial"/>
                        </a:rPr>
                        <a:t>Depreciation Expense—Equipment</a:t>
                      </a:r>
                    </a:p>
                  </a:txBody>
                  <a:tcPr marL="228600" marR="9525" marT="9525" marB="0" anchor="ctr">
                    <a:lnL w="12700" cmpd="sng">
                      <a:noFill/>
                    </a:lnL>
                    <a:lnR w="12700" cmpd="sng">
                      <a:noFill/>
                    </a:lnR>
                    <a:lnT w="12700" cmpd="sng">
                      <a:noFill/>
                    </a:lnT>
                    <a:lnB w="12700" cmpd="sng">
                      <a:noFill/>
                    </a:lnB>
                    <a:solidFill>
                      <a:srgbClr val="E3EDE4"/>
                    </a:solidFill>
                  </a:tcPr>
                </a:tc>
                <a:tc>
                  <a:txBody>
                    <a:bodyPr/>
                    <a:lstStyle/>
                    <a:p>
                      <a:pPr algn="l" fontAlgn="b"/>
                      <a:endParaRPr lang="en-IN" sz="1800" b="0" i="1" u="none" strike="noStrike" dirty="0">
                        <a:effectLst/>
                        <a:latin typeface="Arial"/>
                      </a:endParaRPr>
                    </a:p>
                  </a:txBody>
                  <a:tcPr marL="9525" marR="9525" marT="9521" marB="0" anchor="ctr">
                    <a:lnL w="12700" cmpd="sng">
                      <a:noFill/>
                    </a:lnL>
                    <a:lnR w="12700" cmpd="sng">
                      <a:noFill/>
                    </a:lnR>
                    <a:lnT w="12700" cmpd="sng">
                      <a:noFill/>
                    </a:lnT>
                    <a:lnB w="12700" cmpd="sng">
                      <a:noFill/>
                    </a:lnB>
                    <a:solidFill>
                      <a:srgbClr val="E3EDE4"/>
                    </a:solidFill>
                  </a:tcPr>
                </a:tc>
                <a:tc>
                  <a:txBody>
                    <a:bodyPr/>
                    <a:lstStyle/>
                    <a:p>
                      <a:pPr algn="r"/>
                      <a:r>
                        <a:rPr lang="en-US" sz="1800" b="0" i="0" dirty="0"/>
                        <a:t>500</a:t>
                      </a:r>
                      <a:endParaRPr lang="en-IN" sz="1800" b="0" i="0" dirty="0"/>
                    </a:p>
                  </a:txBody>
                  <a:tcPr marT="45700" marB="45700" anchor="ctr">
                    <a:lnL w="12700" cmpd="sng">
                      <a:noFill/>
                    </a:lnL>
                    <a:lnR w="12700" cmpd="sng">
                      <a:noFill/>
                    </a:lnR>
                    <a:lnT w="12700" cmpd="sng">
                      <a:noFill/>
                    </a:lnT>
                    <a:lnB w="12700" cmpd="sng">
                      <a:noFill/>
                    </a:lnB>
                    <a:solidFill>
                      <a:srgbClr val="E3EDE4"/>
                    </a:solidFill>
                  </a:tcPr>
                </a:tc>
                <a:tc>
                  <a:txBody>
                    <a:bodyPr/>
                    <a:lstStyle/>
                    <a:p>
                      <a:endParaRPr lang="en-IN" sz="1800" i="1" dirty="0"/>
                    </a:p>
                  </a:txBody>
                  <a:tcPr marT="45700" marB="45700">
                    <a:lnL w="12700" cmpd="sng">
                      <a:noFill/>
                    </a:lnL>
                    <a:lnT w="12700" cmpd="sng">
                      <a:noFill/>
                    </a:lnT>
                    <a:lnB w="12700" cmpd="sng">
                      <a:noFill/>
                    </a:lnB>
                    <a:solidFill>
                      <a:srgbClr val="E3EDE4"/>
                    </a:solidFill>
                  </a:tcPr>
                </a:tc>
                <a:extLst>
                  <a:ext uri="{0D108BD9-81ED-4DB2-BD59-A6C34878D82A}">
                    <a16:rowId xmlns:a16="http://schemas.microsoft.com/office/drawing/2014/main" val="10004"/>
                  </a:ext>
                </a:extLst>
              </a:tr>
              <a:tr h="370681">
                <a:tc>
                  <a:txBody>
                    <a:bodyPr/>
                    <a:lstStyle/>
                    <a:p>
                      <a:endParaRPr lang="en-IN" sz="1800" i="1" dirty="0"/>
                    </a:p>
                  </a:txBody>
                  <a:tcPr marT="45700" marB="45700">
                    <a:lnR w="12700" cmpd="sng">
                      <a:noFill/>
                    </a:lnR>
                    <a:lnT w="12700" cmpd="sng">
                      <a:noFill/>
                    </a:lnT>
                    <a:lnB w="12700" cmpd="sng">
                      <a:noFill/>
                    </a:lnB>
                    <a:solidFill>
                      <a:srgbClr val="E3EDE4"/>
                    </a:solidFill>
                  </a:tcPr>
                </a:tc>
                <a:tc>
                  <a:txBody>
                    <a:bodyPr/>
                    <a:lstStyle/>
                    <a:p>
                      <a:pPr algn="l" fontAlgn="b"/>
                      <a:r>
                        <a:rPr lang="en-IN" sz="1800" b="0" i="0" u="none" strike="noStrike" dirty="0">
                          <a:effectLst/>
                          <a:latin typeface="Arial"/>
                        </a:rPr>
                        <a:t>Supplies Expense</a:t>
                      </a:r>
                    </a:p>
                  </a:txBody>
                  <a:tcPr marL="228600" marR="9525" marT="9525" marB="0" anchor="ctr">
                    <a:lnL w="12700" cmpd="sng">
                      <a:noFill/>
                    </a:lnL>
                    <a:lnR w="12700" cmpd="sng">
                      <a:noFill/>
                    </a:lnR>
                    <a:lnT w="12700" cmpd="sng">
                      <a:noFill/>
                    </a:lnT>
                    <a:lnB w="12700" cmpd="sng">
                      <a:noFill/>
                    </a:lnB>
                    <a:solidFill>
                      <a:srgbClr val="E3EDE4"/>
                    </a:solidFill>
                  </a:tcPr>
                </a:tc>
                <a:tc>
                  <a:txBody>
                    <a:bodyPr/>
                    <a:lstStyle/>
                    <a:p>
                      <a:pPr algn="l" fontAlgn="b"/>
                      <a:endParaRPr lang="en-IN" sz="1800" b="0" i="1" u="none" strike="noStrike" dirty="0">
                        <a:effectLst/>
                        <a:latin typeface="Arial"/>
                      </a:endParaRPr>
                    </a:p>
                  </a:txBody>
                  <a:tcPr marL="9525" marR="9525" marT="9521" marB="0" anchor="ctr">
                    <a:lnL w="12700" cmpd="sng">
                      <a:noFill/>
                    </a:lnL>
                    <a:lnR w="12700" cmpd="sng">
                      <a:noFill/>
                    </a:lnR>
                    <a:lnT w="12700" cmpd="sng">
                      <a:noFill/>
                    </a:lnT>
                    <a:lnB w="12700" cmpd="sng">
                      <a:noFill/>
                    </a:lnB>
                    <a:solidFill>
                      <a:srgbClr val="E3EDE4"/>
                    </a:solidFill>
                  </a:tcPr>
                </a:tc>
                <a:tc>
                  <a:txBody>
                    <a:bodyPr/>
                    <a:lstStyle/>
                    <a:p>
                      <a:pPr algn="r"/>
                      <a:r>
                        <a:rPr lang="en-US" sz="1800" b="0" i="0" dirty="0"/>
                        <a:t>2,000</a:t>
                      </a:r>
                      <a:endParaRPr lang="en-IN" sz="1800" b="0" i="0" dirty="0"/>
                    </a:p>
                  </a:txBody>
                  <a:tcPr marT="45700" marB="45700" anchor="ctr">
                    <a:lnL w="12700" cmpd="sng">
                      <a:noFill/>
                    </a:lnL>
                    <a:lnR w="12700" cmpd="sng">
                      <a:noFill/>
                    </a:lnR>
                    <a:lnT w="12700" cmpd="sng">
                      <a:noFill/>
                    </a:lnT>
                    <a:lnB w="12700" cmpd="sng">
                      <a:noFill/>
                    </a:lnB>
                    <a:solidFill>
                      <a:srgbClr val="E3EDE4"/>
                    </a:solidFill>
                  </a:tcPr>
                </a:tc>
                <a:tc>
                  <a:txBody>
                    <a:bodyPr/>
                    <a:lstStyle/>
                    <a:p>
                      <a:endParaRPr lang="en-IN" sz="1800" i="1" dirty="0"/>
                    </a:p>
                  </a:txBody>
                  <a:tcPr marT="45700" marB="45700">
                    <a:lnL w="12700" cmpd="sng">
                      <a:noFill/>
                    </a:lnL>
                    <a:lnT w="12700" cmpd="sng">
                      <a:noFill/>
                    </a:lnT>
                    <a:lnB w="12700" cmpd="sng">
                      <a:noFill/>
                    </a:lnB>
                    <a:solidFill>
                      <a:srgbClr val="E3EDE4"/>
                    </a:solidFill>
                  </a:tcPr>
                </a:tc>
                <a:extLst>
                  <a:ext uri="{0D108BD9-81ED-4DB2-BD59-A6C34878D82A}">
                    <a16:rowId xmlns:a16="http://schemas.microsoft.com/office/drawing/2014/main" val="10005"/>
                  </a:ext>
                </a:extLst>
              </a:tr>
              <a:tr h="370681">
                <a:tc>
                  <a:txBody>
                    <a:bodyPr/>
                    <a:lstStyle/>
                    <a:p>
                      <a:endParaRPr lang="en-IN" sz="1800" i="1" dirty="0"/>
                    </a:p>
                  </a:txBody>
                  <a:tcPr marT="45700" marB="45700">
                    <a:lnR w="12700" cmpd="sng">
                      <a:noFill/>
                    </a:lnR>
                    <a:lnT w="12700" cmpd="sng">
                      <a:noFill/>
                    </a:lnT>
                    <a:lnB w="12700" cmpd="sng">
                      <a:noFill/>
                    </a:lnB>
                    <a:solidFill>
                      <a:srgbClr val="E3EDE4"/>
                    </a:solidFill>
                  </a:tcPr>
                </a:tc>
                <a:tc>
                  <a:txBody>
                    <a:bodyPr/>
                    <a:lstStyle/>
                    <a:p>
                      <a:pPr marL="0" lvl="0" indent="0" algn="l" defTabSz="914400" rtl="0" eaLnBrk="1" fontAlgn="b" latinLnBrk="0" hangingPunct="1"/>
                      <a:r>
                        <a:rPr lang="en-IN" sz="1800" b="0" i="1" u="none" strike="noStrike" kern="1200" dirty="0">
                          <a:solidFill>
                            <a:schemeClr val="dk1"/>
                          </a:solidFill>
                          <a:effectLst/>
                          <a:latin typeface="Arial"/>
                          <a:ea typeface="+mn-ea"/>
                          <a:cs typeface="+mn-cs"/>
                        </a:rPr>
                        <a:t>To close expenses.</a:t>
                      </a:r>
                    </a:p>
                  </a:txBody>
                  <a:tcPr marL="10800" marR="10800" marT="10800" marB="0" anchor="ctr">
                    <a:lnL w="12700" cmpd="sng">
                      <a:noFill/>
                    </a:lnL>
                    <a:lnR w="12700" cmpd="sng">
                      <a:noFill/>
                    </a:lnR>
                    <a:lnT w="12700" cmpd="sng">
                      <a:noFill/>
                    </a:lnT>
                    <a:lnB w="12700" cmpd="sng">
                      <a:noFill/>
                    </a:lnB>
                    <a:solidFill>
                      <a:srgbClr val="E3EDE4"/>
                    </a:solidFill>
                  </a:tcPr>
                </a:tc>
                <a:tc>
                  <a:txBody>
                    <a:bodyPr/>
                    <a:lstStyle/>
                    <a:p>
                      <a:pPr algn="l" fontAlgn="b"/>
                      <a:endParaRPr lang="en-IN" sz="1800" b="0" i="1" u="none" strike="noStrike" dirty="0">
                        <a:effectLst/>
                        <a:latin typeface="Arial"/>
                      </a:endParaRPr>
                    </a:p>
                  </a:txBody>
                  <a:tcPr marL="9525" marR="9525" marT="9521" marB="0" anchor="ctr">
                    <a:lnL w="12700" cmpd="sng">
                      <a:noFill/>
                    </a:lnL>
                    <a:lnR w="12700" cmpd="sng">
                      <a:noFill/>
                    </a:lnR>
                    <a:lnT w="12700" cmpd="sng">
                      <a:noFill/>
                    </a:lnT>
                    <a:lnB w="12700" cmpd="sng">
                      <a:noFill/>
                    </a:lnB>
                    <a:solidFill>
                      <a:srgbClr val="E3EDE4"/>
                    </a:solidFill>
                  </a:tcPr>
                </a:tc>
                <a:tc>
                  <a:txBody>
                    <a:bodyPr/>
                    <a:lstStyle/>
                    <a:p>
                      <a:endParaRPr lang="en-IN" sz="1800" dirty="0"/>
                    </a:p>
                  </a:txBody>
                  <a:tcPr marT="45700" marB="45700" anchor="ctr">
                    <a:lnL w="12700" cmpd="sng">
                      <a:noFill/>
                    </a:lnL>
                    <a:lnR w="12700" cmpd="sng">
                      <a:noFill/>
                    </a:lnR>
                    <a:lnT w="12700" cmpd="sng">
                      <a:noFill/>
                    </a:lnT>
                    <a:lnB w="12700" cmpd="sng">
                      <a:noFill/>
                    </a:lnB>
                    <a:solidFill>
                      <a:srgbClr val="E3EDE4"/>
                    </a:solidFill>
                  </a:tcPr>
                </a:tc>
                <a:tc>
                  <a:txBody>
                    <a:bodyPr/>
                    <a:lstStyle/>
                    <a:p>
                      <a:endParaRPr lang="en-IN" sz="1800" i="1" dirty="0"/>
                    </a:p>
                  </a:txBody>
                  <a:tcPr marT="45700" marB="45700">
                    <a:lnL w="12700" cmpd="sng">
                      <a:noFill/>
                    </a:lnL>
                    <a:lnT w="12700" cmpd="sng">
                      <a:noFill/>
                    </a:lnT>
                    <a:lnB w="12700" cmpd="sng">
                      <a:noFill/>
                    </a:lnB>
                    <a:solidFill>
                      <a:srgbClr val="E3EDE4"/>
                    </a:solidFill>
                  </a:tcPr>
                </a:tc>
                <a:extLst>
                  <a:ext uri="{0D108BD9-81ED-4DB2-BD59-A6C34878D82A}">
                    <a16:rowId xmlns:a16="http://schemas.microsoft.com/office/drawing/2014/main" val="10006"/>
                  </a:ext>
                </a:extLst>
              </a:tr>
            </a:tbl>
          </a:graphicData>
        </a:graphic>
      </p:graphicFrame>
      <p:graphicFrame>
        <p:nvGraphicFramePr>
          <p:cNvPr id="30" name="Table 29"/>
          <p:cNvGraphicFramePr>
            <a:graphicFrameLocks noGrp="1"/>
          </p:cNvGraphicFramePr>
          <p:nvPr/>
        </p:nvGraphicFramePr>
        <p:xfrm>
          <a:off x="4114800" y="4038600"/>
          <a:ext cx="3962400" cy="185420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840">
                <a:tc gridSpan="4">
                  <a:txBody>
                    <a:bodyPr/>
                    <a:lstStyle/>
                    <a:p>
                      <a:pPr algn="ctr"/>
                      <a:r>
                        <a:rPr lang="en-IN" dirty="0">
                          <a:solidFill>
                            <a:schemeClr val="tx1"/>
                          </a:solidFill>
                        </a:rPr>
                        <a:t>Income Summary</a:t>
                      </a:r>
                    </a:p>
                  </a:txBody>
                  <a:tcP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r>
                        <a:rPr lang="en-US" dirty="0">
                          <a:solidFill>
                            <a:schemeClr val="tx1"/>
                          </a:solidFill>
                        </a:rPr>
                        <a:t>Clos.</a:t>
                      </a:r>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pPr algn="r"/>
                      <a:r>
                        <a:rPr lang="en-US" dirty="0">
                          <a:solidFill>
                            <a:schemeClr val="tx1"/>
                          </a:solidFill>
                        </a:rPr>
                        <a:t>10,900</a:t>
                      </a: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pPr algn="r"/>
                      <a:r>
                        <a:rPr lang="en-US" dirty="0">
                          <a:solidFill>
                            <a:schemeClr val="tx1"/>
                          </a:solidFill>
                        </a:rPr>
                        <a:t>35,100</a:t>
                      </a: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r>
                        <a:rPr lang="en-US" dirty="0">
                          <a:solidFill>
                            <a:schemeClr val="tx1"/>
                          </a:solidFill>
                        </a:rPr>
                        <a:t>Clos.</a:t>
                      </a:r>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1"/>
                  </a:ext>
                </a:extLst>
              </a:tr>
              <a:tr h="370840">
                <a:tc>
                  <a:txBody>
                    <a:bodyPr/>
                    <a:lstStyle/>
                    <a:p>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dirty="0">
                          <a:solidFill>
                            <a:schemeClr val="tx1"/>
                          </a:solidFill>
                        </a:rPr>
                        <a:t>24,200</a:t>
                      </a: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r>
                        <a:rPr lang="en-US" dirty="0">
                          <a:solidFill>
                            <a:schemeClr val="tx1"/>
                          </a:solidFill>
                        </a:rPr>
                        <a:t>Bal.</a:t>
                      </a:r>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2"/>
                  </a:ext>
                </a:extLst>
              </a:tr>
              <a:tr h="370840">
                <a:tc>
                  <a:txBody>
                    <a:bodyPr/>
                    <a:lstStyle/>
                    <a:p>
                      <a:endParaRPr lang="en-IN" dirty="0">
                        <a:solidFill>
                          <a:schemeClr val="tx1"/>
                        </a:solidFill>
                      </a:endParaRPr>
                    </a:p>
                  </a:txBody>
                  <a:tcPr>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dirty="0">
                        <a:solidFill>
                          <a:schemeClr val="tx1"/>
                        </a:solidFill>
                      </a:endParaRPr>
                    </a:p>
                  </a:txBody>
                  <a:tcPr>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3"/>
                  </a:ext>
                </a:extLst>
              </a:tr>
              <a:tr h="370840">
                <a:tc>
                  <a:txBody>
                    <a:bodyPr/>
                    <a:lstStyle/>
                    <a:p>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4"/>
                  </a:ext>
                </a:extLst>
              </a:tr>
            </a:tbl>
          </a:graphicData>
        </a:graphic>
      </p:graphicFrame>
      <p:sp>
        <p:nvSpPr>
          <p:cNvPr id="8" name="Title 1"/>
          <p:cNvSpPr txBox="1">
            <a:spLocks/>
          </p:cNvSpPr>
          <p:nvPr/>
        </p:nvSpPr>
        <p:spPr bwMode="auto">
          <a:xfrm>
            <a:off x="1981200" y="1"/>
            <a:ext cx="8229600" cy="63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2800" b="1" kern="1200" baseline="0">
                <a:solidFill>
                  <a:schemeClr val="tx1"/>
                </a:solidFill>
                <a:latin typeface="+mj-lt"/>
                <a:ea typeface="+mj-ea"/>
                <a:cs typeface="+mj-cs"/>
              </a:defRPr>
            </a:lvl1pPr>
            <a:lvl2pPr algn="ctr" rtl="0" eaLnBrk="0" fontAlgn="base" hangingPunct="0">
              <a:spcBef>
                <a:spcPct val="0"/>
              </a:spcBef>
              <a:spcAft>
                <a:spcPct val="0"/>
              </a:spcAft>
              <a:defRPr sz="4000">
                <a:solidFill>
                  <a:schemeClr val="tx1"/>
                </a:solidFill>
                <a:latin typeface="Arial" charset="0"/>
              </a:defRPr>
            </a:lvl2pPr>
            <a:lvl3pPr algn="ctr" rtl="0" eaLnBrk="0" fontAlgn="base" hangingPunct="0">
              <a:spcBef>
                <a:spcPct val="0"/>
              </a:spcBef>
              <a:spcAft>
                <a:spcPct val="0"/>
              </a:spcAft>
              <a:defRPr sz="4000">
                <a:solidFill>
                  <a:schemeClr val="tx1"/>
                </a:solidFill>
                <a:latin typeface="Arial" charset="0"/>
              </a:defRPr>
            </a:lvl3pPr>
            <a:lvl4pPr algn="ctr" rtl="0" eaLnBrk="0" fontAlgn="base" hangingPunct="0">
              <a:spcBef>
                <a:spcPct val="0"/>
              </a:spcBef>
              <a:spcAft>
                <a:spcPct val="0"/>
              </a:spcAft>
              <a:defRPr sz="4000">
                <a:solidFill>
                  <a:schemeClr val="tx1"/>
                </a:solidFill>
                <a:latin typeface="Arial" charset="0"/>
              </a:defRPr>
            </a:lvl4pPr>
            <a:lvl5pPr algn="ctr" rtl="0" eaLnBrk="0" fontAlgn="base" hangingPunct="0">
              <a:spcBef>
                <a:spcPct val="0"/>
              </a:spcBef>
              <a:spcAft>
                <a:spcPct val="0"/>
              </a:spcAft>
              <a:defRPr sz="4000">
                <a:solidFill>
                  <a:schemeClr val="tx1"/>
                </a:solidFill>
                <a:latin typeface="Arial" charset="0"/>
              </a:defRPr>
            </a:lvl5pPr>
            <a:lvl6pPr marL="457200" algn="ctr" rtl="0" fontAlgn="base">
              <a:spcBef>
                <a:spcPct val="0"/>
              </a:spcBef>
              <a:spcAft>
                <a:spcPct val="0"/>
              </a:spcAft>
              <a:defRPr sz="4000">
                <a:solidFill>
                  <a:schemeClr val="tx1"/>
                </a:solidFill>
                <a:latin typeface="Arial" charset="0"/>
              </a:defRPr>
            </a:lvl6pPr>
            <a:lvl7pPr marL="914400" algn="ctr" rtl="0" fontAlgn="base">
              <a:spcBef>
                <a:spcPct val="0"/>
              </a:spcBef>
              <a:spcAft>
                <a:spcPct val="0"/>
              </a:spcAft>
              <a:defRPr sz="4000">
                <a:solidFill>
                  <a:schemeClr val="tx1"/>
                </a:solidFill>
                <a:latin typeface="Arial" charset="0"/>
              </a:defRPr>
            </a:lvl7pPr>
            <a:lvl8pPr marL="1371600" algn="ctr" rtl="0" fontAlgn="base">
              <a:spcBef>
                <a:spcPct val="0"/>
              </a:spcBef>
              <a:spcAft>
                <a:spcPct val="0"/>
              </a:spcAft>
              <a:defRPr sz="4000">
                <a:solidFill>
                  <a:schemeClr val="tx1"/>
                </a:solidFill>
                <a:latin typeface="Arial" charset="0"/>
              </a:defRPr>
            </a:lvl8pPr>
            <a:lvl9pPr marL="1828800" algn="ctr" rtl="0" fontAlgn="base">
              <a:spcBef>
                <a:spcPct val="0"/>
              </a:spcBef>
              <a:spcAft>
                <a:spcPct val="0"/>
              </a:spcAft>
              <a:defRPr sz="4000">
                <a:solidFill>
                  <a:schemeClr val="tx1"/>
                </a:solidFill>
                <a:latin typeface="Arial" charset="0"/>
              </a:defRPr>
            </a:lvl9pPr>
          </a:lstStyle>
          <a:p>
            <a:pPr eaLnBrk="1" hangingPunct="1"/>
            <a:r>
              <a:rPr lang="en-US" dirty="0"/>
              <a:t>Demonstration of P4-32A-Req. 6</a:t>
            </a:r>
          </a:p>
        </p:txBody>
      </p:sp>
      <p:pic>
        <p:nvPicPr>
          <p:cNvPr id="2" name="Graphic 21">
            <a:extLst>
              <a:ext uri="{FF2B5EF4-FFF2-40B4-BE49-F238E27FC236}">
                <a16:creationId xmlns:a16="http://schemas.microsoft.com/office/drawing/2014/main" id="{78A6AF3C-3E73-2115-C4D6-5D390A0A60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810568" y="125909"/>
            <a:ext cx="1254337" cy="585689"/>
          </a:xfrm>
          <a:prstGeom prst="rect">
            <a:avLst/>
          </a:prstGeom>
        </p:spPr>
      </p:pic>
    </p:spTree>
    <p:extLst>
      <p:ext uri="{BB962C8B-B14F-4D97-AF65-F5344CB8AC3E}">
        <p14:creationId xmlns:p14="http://schemas.microsoft.com/office/powerpoint/2010/main" val="9152360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p:cNvGraphicFramePr>
            <a:graphicFrameLocks noGrp="1"/>
          </p:cNvGraphicFramePr>
          <p:nvPr/>
        </p:nvGraphicFramePr>
        <p:xfrm>
          <a:off x="2057400" y="1066800"/>
          <a:ext cx="3962400" cy="185420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840">
                <a:tc gridSpan="4">
                  <a:txBody>
                    <a:bodyPr/>
                    <a:lstStyle/>
                    <a:p>
                      <a:pPr algn="ctr"/>
                      <a:r>
                        <a:rPr lang="en-IN" dirty="0">
                          <a:solidFill>
                            <a:schemeClr val="tx1"/>
                          </a:solidFill>
                        </a:rPr>
                        <a:t>Salaries Expense</a:t>
                      </a:r>
                    </a:p>
                  </a:txBody>
                  <a:tcP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r>
                        <a:rPr lang="en-US" dirty="0">
                          <a:solidFill>
                            <a:schemeClr val="tx1"/>
                          </a:solidFill>
                        </a:rPr>
                        <a:t>Bal.</a:t>
                      </a:r>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dirty="0">
                          <a:solidFill>
                            <a:schemeClr val="tx1"/>
                          </a:solidFill>
                        </a:rPr>
                        <a:t>5,500</a:t>
                      </a: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rPr>
                        <a:t>Adj.</a:t>
                      </a:r>
                      <a:endParaRPr lang="en-IN" dirty="0">
                        <a:solidFill>
                          <a:schemeClr val="tx1"/>
                        </a:solidFill>
                      </a:endParaRPr>
                    </a:p>
                  </a:txBody>
                  <a:tcPr>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r>
                        <a:rPr lang="en-US" dirty="0">
                          <a:solidFill>
                            <a:schemeClr val="tx1"/>
                          </a:solidFill>
                        </a:rPr>
                        <a:t>900</a:t>
                      </a: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dirty="0">
                        <a:solidFill>
                          <a:schemeClr val="tx1"/>
                        </a:solidFill>
                      </a:endParaRPr>
                    </a:p>
                  </a:txBody>
                  <a:tcPr>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2"/>
                  </a:ext>
                </a:extLst>
              </a:tr>
              <a:tr h="370840">
                <a:tc>
                  <a:txBody>
                    <a:bodyPr/>
                    <a:lstStyle/>
                    <a:p>
                      <a:r>
                        <a:rPr lang="en-US" dirty="0">
                          <a:solidFill>
                            <a:schemeClr val="tx1"/>
                          </a:solidFill>
                        </a:rPr>
                        <a:t>Bal.</a:t>
                      </a:r>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pPr algn="r"/>
                      <a:r>
                        <a:rPr lang="en-US" dirty="0">
                          <a:solidFill>
                            <a:schemeClr val="tx1"/>
                          </a:solidFill>
                        </a:rPr>
                        <a:t>6,400</a:t>
                      </a: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pPr algn="r"/>
                      <a:r>
                        <a:rPr lang="en-US" dirty="0">
                          <a:solidFill>
                            <a:schemeClr val="tx1"/>
                          </a:solidFill>
                        </a:rPr>
                        <a:t>6,400</a:t>
                      </a: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r>
                        <a:rPr lang="en-US" dirty="0">
                          <a:solidFill>
                            <a:schemeClr val="tx1"/>
                          </a:solidFill>
                        </a:rPr>
                        <a:t>Clos.</a:t>
                      </a:r>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3"/>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rPr>
                        <a:t>Bal.</a:t>
                      </a:r>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r>
                        <a:rPr lang="en-US" dirty="0">
                          <a:solidFill>
                            <a:schemeClr val="tx1"/>
                          </a:solidFill>
                        </a:rPr>
                        <a:t>0</a:t>
                      </a: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4"/>
                  </a:ext>
                </a:extLst>
              </a:tr>
            </a:tbl>
          </a:graphicData>
        </a:graphic>
      </p:graphicFrame>
      <p:graphicFrame>
        <p:nvGraphicFramePr>
          <p:cNvPr id="10" name="Table 9"/>
          <p:cNvGraphicFramePr>
            <a:graphicFrameLocks noGrp="1"/>
          </p:cNvGraphicFramePr>
          <p:nvPr/>
        </p:nvGraphicFramePr>
        <p:xfrm>
          <a:off x="6324600" y="1066800"/>
          <a:ext cx="3962400" cy="185420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840">
                <a:tc gridSpan="4">
                  <a:txBody>
                    <a:bodyPr/>
                    <a:lstStyle/>
                    <a:p>
                      <a:pPr algn="ctr"/>
                      <a:r>
                        <a:rPr lang="en-IN" dirty="0">
                          <a:solidFill>
                            <a:schemeClr val="tx1"/>
                          </a:solidFill>
                        </a:rPr>
                        <a:t>Rent Expense</a:t>
                      </a:r>
                    </a:p>
                  </a:txBody>
                  <a:tcP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r>
                        <a:rPr lang="en-US" dirty="0">
                          <a:solidFill>
                            <a:schemeClr val="tx1"/>
                          </a:solidFill>
                        </a:rPr>
                        <a:t>Bal.</a:t>
                      </a:r>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dirty="0">
                          <a:solidFill>
                            <a:schemeClr val="tx1"/>
                          </a:solidFill>
                        </a:rPr>
                        <a:t>0</a:t>
                      </a: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rPr>
                        <a:t>Adj.</a:t>
                      </a:r>
                      <a:endParaRPr lang="en-IN" dirty="0">
                        <a:solidFill>
                          <a:schemeClr val="tx1"/>
                        </a:solidFill>
                      </a:endParaRPr>
                    </a:p>
                  </a:txBody>
                  <a:tcPr>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r>
                        <a:rPr lang="en-US" dirty="0">
                          <a:solidFill>
                            <a:schemeClr val="tx1"/>
                          </a:solidFill>
                        </a:rPr>
                        <a:t>2,000</a:t>
                      </a: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dirty="0">
                        <a:solidFill>
                          <a:schemeClr val="tx1"/>
                        </a:solidFill>
                      </a:endParaRPr>
                    </a:p>
                  </a:txBody>
                  <a:tcPr>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2"/>
                  </a:ext>
                </a:extLst>
              </a:tr>
              <a:tr h="370840">
                <a:tc>
                  <a:txBody>
                    <a:bodyPr/>
                    <a:lstStyle/>
                    <a:p>
                      <a:r>
                        <a:rPr lang="en-US" dirty="0">
                          <a:solidFill>
                            <a:schemeClr val="tx1"/>
                          </a:solidFill>
                        </a:rPr>
                        <a:t>Bal.</a:t>
                      </a:r>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pPr algn="r"/>
                      <a:r>
                        <a:rPr lang="en-US" dirty="0">
                          <a:solidFill>
                            <a:schemeClr val="tx1"/>
                          </a:solidFill>
                        </a:rPr>
                        <a:t>2,000</a:t>
                      </a: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pPr algn="r"/>
                      <a:r>
                        <a:rPr lang="en-US" dirty="0">
                          <a:solidFill>
                            <a:schemeClr val="tx1"/>
                          </a:solidFill>
                        </a:rPr>
                        <a:t>2,000</a:t>
                      </a: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rPr>
                        <a:t>Clos.</a:t>
                      </a:r>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3"/>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rPr>
                        <a:t>Bal.</a:t>
                      </a:r>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r>
                        <a:rPr lang="en-US" dirty="0">
                          <a:solidFill>
                            <a:schemeClr val="tx1"/>
                          </a:solidFill>
                        </a:rPr>
                        <a:t>0</a:t>
                      </a: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4"/>
                  </a:ext>
                </a:extLst>
              </a:tr>
            </a:tbl>
          </a:graphicData>
        </a:graphic>
      </p:graphicFrame>
      <p:graphicFrame>
        <p:nvGraphicFramePr>
          <p:cNvPr id="11" name="Table 10"/>
          <p:cNvGraphicFramePr>
            <a:graphicFrameLocks noGrp="1"/>
          </p:cNvGraphicFramePr>
          <p:nvPr/>
        </p:nvGraphicFramePr>
        <p:xfrm>
          <a:off x="2057400" y="3352800"/>
          <a:ext cx="3962400" cy="185420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840">
                <a:tc gridSpan="4">
                  <a:txBody>
                    <a:bodyPr/>
                    <a:lstStyle/>
                    <a:p>
                      <a:pPr algn="ctr"/>
                      <a:r>
                        <a:rPr lang="en-IN" dirty="0">
                          <a:solidFill>
                            <a:schemeClr val="tx1"/>
                          </a:solidFill>
                        </a:rPr>
                        <a:t>Depreciation Expense—Equip.</a:t>
                      </a:r>
                    </a:p>
                  </a:txBody>
                  <a:tcP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r>
                        <a:rPr lang="en-US" dirty="0">
                          <a:solidFill>
                            <a:schemeClr val="tx1"/>
                          </a:solidFill>
                        </a:rPr>
                        <a:t>Bal.</a:t>
                      </a:r>
                      <a:endParaRPr lang="en-IN" dirty="0">
                        <a:solidFill>
                          <a:schemeClr val="tx1"/>
                        </a:solidFill>
                      </a:endParaRPr>
                    </a:p>
                  </a:txBody>
                  <a:tcP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dirty="0">
                          <a:solidFill>
                            <a:schemeClr val="tx1"/>
                          </a:solidFill>
                        </a:rPr>
                        <a:t>0</a:t>
                      </a:r>
                      <a:endParaRPr lang="en-IN" dirty="0">
                        <a:solidFill>
                          <a:schemeClr val="tx1"/>
                        </a:solidFill>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rPr>
                        <a:t>Adj.</a:t>
                      </a:r>
                      <a:endParaRPr lang="en-IN" dirty="0">
                        <a:solidFill>
                          <a:schemeClr val="tx1"/>
                        </a:solidFill>
                      </a:endParaRPr>
                    </a:p>
                  </a:txBody>
                  <a:tcP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r>
                        <a:rPr lang="en-US" dirty="0">
                          <a:solidFill>
                            <a:schemeClr val="tx1"/>
                          </a:solidFill>
                        </a:rPr>
                        <a:t>500</a:t>
                      </a:r>
                      <a:endParaRPr lang="en-IN" dirty="0">
                        <a:solidFill>
                          <a:schemeClr val="tx1"/>
                        </a:solidFill>
                      </a:endParaRPr>
                    </a:p>
                  </a:txBody>
                  <a:tcPr>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dirty="0">
                        <a:solidFill>
                          <a:schemeClr val="tx1"/>
                        </a:solidFill>
                      </a:endParaRPr>
                    </a:p>
                  </a:txBody>
                  <a:tcPr>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2"/>
                  </a:ext>
                </a:extLst>
              </a:tr>
              <a:tr h="370840">
                <a:tc>
                  <a:txBody>
                    <a:bodyPr/>
                    <a:lstStyle/>
                    <a:p>
                      <a:r>
                        <a:rPr lang="en-US" dirty="0">
                          <a:solidFill>
                            <a:schemeClr val="tx1"/>
                          </a:solidFill>
                        </a:rPr>
                        <a:t>Bal.</a:t>
                      </a:r>
                      <a:endParaRPr lang="en-IN" dirty="0">
                        <a:solidFill>
                          <a:schemeClr val="tx1"/>
                        </a:solidFill>
                      </a:endParaRPr>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pPr algn="r"/>
                      <a:r>
                        <a:rPr lang="en-US" dirty="0">
                          <a:solidFill>
                            <a:schemeClr val="tx1"/>
                          </a:solidFill>
                        </a:rPr>
                        <a:t>500</a:t>
                      </a:r>
                      <a:endParaRPr lang="en-IN" dirty="0">
                        <a:solidFill>
                          <a:schemeClr val="tx1"/>
                        </a:solidFill>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pPr algn="r"/>
                      <a:r>
                        <a:rPr lang="en-US" dirty="0">
                          <a:solidFill>
                            <a:schemeClr val="tx1"/>
                          </a:solidFill>
                        </a:rPr>
                        <a:t>500</a:t>
                      </a: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rPr>
                        <a:t>Clos.</a:t>
                      </a:r>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3"/>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rPr>
                        <a:t>Bal.</a:t>
                      </a:r>
                      <a:endParaRPr lang="en-IN" dirty="0">
                        <a:solidFill>
                          <a:schemeClr val="tx1"/>
                        </a:solidFill>
                      </a:endParaRPr>
                    </a:p>
                  </a:txBody>
                  <a:tcPr>
                    <a:lnT w="12700" cap="flat" cmpd="sng" algn="ctr">
                      <a:solidFill>
                        <a:schemeClr val="tx1"/>
                      </a:solidFill>
                      <a:prstDash val="solid"/>
                      <a:round/>
                      <a:headEnd type="none" w="med" len="med"/>
                      <a:tailEnd type="none" w="med" len="med"/>
                    </a:lnT>
                    <a:solidFill>
                      <a:srgbClr val="E3EDE4"/>
                    </a:solidFill>
                  </a:tcPr>
                </a:tc>
                <a:tc>
                  <a:txBody>
                    <a:bodyPr/>
                    <a:lstStyle/>
                    <a:p>
                      <a:pPr algn="r"/>
                      <a:r>
                        <a:rPr lang="en-US" dirty="0">
                          <a:solidFill>
                            <a:schemeClr val="tx1"/>
                          </a:solidFill>
                        </a:rPr>
                        <a:t>0</a:t>
                      </a:r>
                      <a:endParaRPr lang="en-IN" dirty="0">
                        <a:solidFill>
                          <a:schemeClr val="tx1"/>
                        </a:solidFill>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4"/>
                  </a:ext>
                </a:extLst>
              </a:tr>
            </a:tbl>
          </a:graphicData>
        </a:graphic>
      </p:graphicFrame>
      <p:graphicFrame>
        <p:nvGraphicFramePr>
          <p:cNvPr id="12" name="Table 11"/>
          <p:cNvGraphicFramePr>
            <a:graphicFrameLocks noGrp="1"/>
          </p:cNvGraphicFramePr>
          <p:nvPr/>
        </p:nvGraphicFramePr>
        <p:xfrm>
          <a:off x="6324600" y="3352800"/>
          <a:ext cx="3962400" cy="185420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840">
                <a:tc gridSpan="4">
                  <a:txBody>
                    <a:bodyPr/>
                    <a:lstStyle/>
                    <a:p>
                      <a:pPr algn="ctr"/>
                      <a:r>
                        <a:rPr lang="en-IN" dirty="0">
                          <a:solidFill>
                            <a:schemeClr val="tx1"/>
                          </a:solidFill>
                        </a:rPr>
                        <a:t>Supplies Expense</a:t>
                      </a:r>
                    </a:p>
                  </a:txBody>
                  <a:tcP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r>
                        <a:rPr lang="en-US" dirty="0">
                          <a:solidFill>
                            <a:schemeClr val="tx1"/>
                          </a:solidFill>
                        </a:rPr>
                        <a:t>Bal.</a:t>
                      </a:r>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dirty="0">
                          <a:solidFill>
                            <a:schemeClr val="tx1"/>
                          </a:solidFill>
                        </a:rPr>
                        <a:t>0</a:t>
                      </a: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1"/>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rPr>
                        <a:t>Adj.</a:t>
                      </a:r>
                      <a:endParaRPr lang="en-IN" dirty="0">
                        <a:solidFill>
                          <a:schemeClr val="tx1"/>
                        </a:solidFill>
                      </a:endParaRPr>
                    </a:p>
                  </a:txBody>
                  <a:tcPr>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r>
                        <a:rPr lang="en-US" dirty="0">
                          <a:solidFill>
                            <a:schemeClr val="tx1"/>
                          </a:solidFill>
                        </a:rPr>
                        <a:t>2,000</a:t>
                      </a: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solidFill>
                          <a:schemeClr val="tx1"/>
                        </a:solidFill>
                      </a:endParaRPr>
                    </a:p>
                  </a:txBody>
                  <a:tcPr>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2"/>
                  </a:ext>
                </a:extLst>
              </a:tr>
              <a:tr h="370840">
                <a:tc>
                  <a:txBody>
                    <a:bodyPr/>
                    <a:lstStyle/>
                    <a:p>
                      <a:r>
                        <a:rPr lang="en-US" dirty="0">
                          <a:solidFill>
                            <a:schemeClr val="tx1"/>
                          </a:solidFill>
                        </a:rPr>
                        <a:t>Bal.</a:t>
                      </a:r>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pPr algn="r"/>
                      <a:r>
                        <a:rPr lang="en-US" dirty="0">
                          <a:solidFill>
                            <a:schemeClr val="tx1"/>
                          </a:solidFill>
                        </a:rPr>
                        <a:t>2,000</a:t>
                      </a: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pPr algn="r"/>
                      <a:r>
                        <a:rPr lang="en-US" dirty="0">
                          <a:solidFill>
                            <a:schemeClr val="tx1"/>
                          </a:solidFill>
                        </a:rPr>
                        <a:t>2,000</a:t>
                      </a: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r>
                        <a:rPr lang="en-US" dirty="0">
                          <a:solidFill>
                            <a:schemeClr val="tx1"/>
                          </a:solidFill>
                        </a:rPr>
                        <a:t>Clos.</a:t>
                      </a:r>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3"/>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rPr>
                        <a:t>Bal.</a:t>
                      </a:r>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r>
                        <a:rPr lang="en-US" dirty="0">
                          <a:solidFill>
                            <a:schemeClr val="tx1"/>
                          </a:solidFill>
                        </a:rPr>
                        <a:t>0</a:t>
                      </a: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4"/>
                  </a:ext>
                </a:extLst>
              </a:tr>
            </a:tbl>
          </a:graphicData>
        </a:graphic>
      </p:graphicFrame>
      <p:sp>
        <p:nvSpPr>
          <p:cNvPr id="13" name="Title 1"/>
          <p:cNvSpPr txBox="1">
            <a:spLocks/>
          </p:cNvSpPr>
          <p:nvPr/>
        </p:nvSpPr>
        <p:spPr bwMode="auto">
          <a:xfrm>
            <a:off x="1981200" y="1"/>
            <a:ext cx="8229600" cy="63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2800" b="1" kern="1200" baseline="0">
                <a:solidFill>
                  <a:schemeClr val="tx1"/>
                </a:solidFill>
                <a:latin typeface="+mj-lt"/>
                <a:ea typeface="+mj-ea"/>
                <a:cs typeface="+mj-cs"/>
              </a:defRPr>
            </a:lvl1pPr>
            <a:lvl2pPr algn="ctr" rtl="0" eaLnBrk="0" fontAlgn="base" hangingPunct="0">
              <a:spcBef>
                <a:spcPct val="0"/>
              </a:spcBef>
              <a:spcAft>
                <a:spcPct val="0"/>
              </a:spcAft>
              <a:defRPr sz="4000">
                <a:solidFill>
                  <a:schemeClr val="tx1"/>
                </a:solidFill>
                <a:latin typeface="Arial" charset="0"/>
              </a:defRPr>
            </a:lvl2pPr>
            <a:lvl3pPr algn="ctr" rtl="0" eaLnBrk="0" fontAlgn="base" hangingPunct="0">
              <a:spcBef>
                <a:spcPct val="0"/>
              </a:spcBef>
              <a:spcAft>
                <a:spcPct val="0"/>
              </a:spcAft>
              <a:defRPr sz="4000">
                <a:solidFill>
                  <a:schemeClr val="tx1"/>
                </a:solidFill>
                <a:latin typeface="Arial" charset="0"/>
              </a:defRPr>
            </a:lvl3pPr>
            <a:lvl4pPr algn="ctr" rtl="0" eaLnBrk="0" fontAlgn="base" hangingPunct="0">
              <a:spcBef>
                <a:spcPct val="0"/>
              </a:spcBef>
              <a:spcAft>
                <a:spcPct val="0"/>
              </a:spcAft>
              <a:defRPr sz="4000">
                <a:solidFill>
                  <a:schemeClr val="tx1"/>
                </a:solidFill>
                <a:latin typeface="Arial" charset="0"/>
              </a:defRPr>
            </a:lvl4pPr>
            <a:lvl5pPr algn="ctr" rtl="0" eaLnBrk="0" fontAlgn="base" hangingPunct="0">
              <a:spcBef>
                <a:spcPct val="0"/>
              </a:spcBef>
              <a:spcAft>
                <a:spcPct val="0"/>
              </a:spcAft>
              <a:defRPr sz="4000">
                <a:solidFill>
                  <a:schemeClr val="tx1"/>
                </a:solidFill>
                <a:latin typeface="Arial" charset="0"/>
              </a:defRPr>
            </a:lvl5pPr>
            <a:lvl6pPr marL="457200" algn="ctr" rtl="0" fontAlgn="base">
              <a:spcBef>
                <a:spcPct val="0"/>
              </a:spcBef>
              <a:spcAft>
                <a:spcPct val="0"/>
              </a:spcAft>
              <a:defRPr sz="4000">
                <a:solidFill>
                  <a:schemeClr val="tx1"/>
                </a:solidFill>
                <a:latin typeface="Arial" charset="0"/>
              </a:defRPr>
            </a:lvl6pPr>
            <a:lvl7pPr marL="914400" algn="ctr" rtl="0" fontAlgn="base">
              <a:spcBef>
                <a:spcPct val="0"/>
              </a:spcBef>
              <a:spcAft>
                <a:spcPct val="0"/>
              </a:spcAft>
              <a:defRPr sz="4000">
                <a:solidFill>
                  <a:schemeClr val="tx1"/>
                </a:solidFill>
                <a:latin typeface="Arial" charset="0"/>
              </a:defRPr>
            </a:lvl7pPr>
            <a:lvl8pPr marL="1371600" algn="ctr" rtl="0" fontAlgn="base">
              <a:spcBef>
                <a:spcPct val="0"/>
              </a:spcBef>
              <a:spcAft>
                <a:spcPct val="0"/>
              </a:spcAft>
              <a:defRPr sz="4000">
                <a:solidFill>
                  <a:schemeClr val="tx1"/>
                </a:solidFill>
                <a:latin typeface="Arial" charset="0"/>
              </a:defRPr>
            </a:lvl8pPr>
            <a:lvl9pPr marL="1828800" algn="ctr" rtl="0" fontAlgn="base">
              <a:spcBef>
                <a:spcPct val="0"/>
              </a:spcBef>
              <a:spcAft>
                <a:spcPct val="0"/>
              </a:spcAft>
              <a:defRPr sz="4000">
                <a:solidFill>
                  <a:schemeClr val="tx1"/>
                </a:solidFill>
                <a:latin typeface="Arial" charset="0"/>
              </a:defRPr>
            </a:lvl9pPr>
          </a:lstStyle>
          <a:p>
            <a:pPr eaLnBrk="1" hangingPunct="1"/>
            <a:r>
              <a:rPr lang="en-US" dirty="0"/>
              <a:t>Demonstration of P4-32A-Req. 6</a:t>
            </a:r>
          </a:p>
        </p:txBody>
      </p:sp>
      <p:pic>
        <p:nvPicPr>
          <p:cNvPr id="2" name="Graphic 21">
            <a:extLst>
              <a:ext uri="{FF2B5EF4-FFF2-40B4-BE49-F238E27FC236}">
                <a16:creationId xmlns:a16="http://schemas.microsoft.com/office/drawing/2014/main" id="{31951999-9CB9-AB8D-7066-CB8A4B4EFEC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810568" y="125909"/>
            <a:ext cx="1254337" cy="585689"/>
          </a:xfrm>
          <a:prstGeom prst="rect">
            <a:avLst/>
          </a:prstGeom>
        </p:spPr>
      </p:pic>
    </p:spTree>
    <p:extLst>
      <p:ext uri="{BB962C8B-B14F-4D97-AF65-F5344CB8AC3E}">
        <p14:creationId xmlns:p14="http://schemas.microsoft.com/office/powerpoint/2010/main" val="80176799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 name="Table 27"/>
          <p:cNvGraphicFramePr>
            <a:graphicFrameLocks noGrp="1"/>
          </p:cNvGraphicFramePr>
          <p:nvPr/>
        </p:nvGraphicFramePr>
        <p:xfrm>
          <a:off x="2247900" y="990600"/>
          <a:ext cx="7696200" cy="1482724"/>
        </p:xfrm>
        <a:graphic>
          <a:graphicData uri="http://schemas.openxmlformats.org/drawingml/2006/table">
            <a:tbl>
              <a:tblPr firstRow="1" bandRow="1">
                <a:tableStyleId>{5C22544A-7EE6-4342-B048-85BDC9FD1C3A}</a:tableStyleId>
              </a:tblPr>
              <a:tblGrid>
                <a:gridCol w="1066800">
                  <a:extLst>
                    <a:ext uri="{9D8B030D-6E8A-4147-A177-3AD203B41FA5}">
                      <a16:colId xmlns:a16="http://schemas.microsoft.com/office/drawing/2014/main" val="20000"/>
                    </a:ext>
                  </a:extLst>
                </a:gridCol>
                <a:gridCol w="4327119">
                  <a:extLst>
                    <a:ext uri="{9D8B030D-6E8A-4147-A177-3AD203B41FA5}">
                      <a16:colId xmlns:a16="http://schemas.microsoft.com/office/drawing/2014/main" val="20001"/>
                    </a:ext>
                  </a:extLst>
                </a:gridCol>
                <a:gridCol w="1052472">
                  <a:extLst>
                    <a:ext uri="{9D8B030D-6E8A-4147-A177-3AD203B41FA5}">
                      <a16:colId xmlns:a16="http://schemas.microsoft.com/office/drawing/2014/main" val="20002"/>
                    </a:ext>
                  </a:extLst>
                </a:gridCol>
                <a:gridCol w="986692">
                  <a:extLst>
                    <a:ext uri="{9D8B030D-6E8A-4147-A177-3AD203B41FA5}">
                      <a16:colId xmlns:a16="http://schemas.microsoft.com/office/drawing/2014/main" val="20003"/>
                    </a:ext>
                  </a:extLst>
                </a:gridCol>
                <a:gridCol w="263117">
                  <a:extLst>
                    <a:ext uri="{9D8B030D-6E8A-4147-A177-3AD203B41FA5}">
                      <a16:colId xmlns:a16="http://schemas.microsoft.com/office/drawing/2014/main" val="20004"/>
                    </a:ext>
                  </a:extLst>
                </a:gridCol>
              </a:tblGrid>
              <a:tr h="370681">
                <a:tc>
                  <a:txBody>
                    <a:bodyPr/>
                    <a:lstStyle/>
                    <a:p>
                      <a:pPr algn="ctr"/>
                      <a:r>
                        <a:rPr lang="en-IN" sz="1800" dirty="0"/>
                        <a:t>Date</a:t>
                      </a:r>
                    </a:p>
                  </a:txBody>
                  <a:tcPr marT="45700" marB="45700">
                    <a:lnR w="12700" cmpd="sng">
                      <a:noFill/>
                    </a:lnR>
                  </a:tcPr>
                </a:tc>
                <a:tc>
                  <a:txBody>
                    <a:bodyPr/>
                    <a:lstStyle/>
                    <a:p>
                      <a:pPr algn="ctr"/>
                      <a:r>
                        <a:rPr lang="en-IN" sz="1800" dirty="0"/>
                        <a:t>Accounts and Explanation</a:t>
                      </a:r>
                    </a:p>
                  </a:txBody>
                  <a:tcPr marT="45700" marB="45700">
                    <a:lnL w="12700" cmpd="sng">
                      <a:noFill/>
                    </a:lnL>
                    <a:lnR w="12700" cmpd="sng">
                      <a:noFill/>
                    </a:lnR>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IN" sz="1800" dirty="0"/>
                        <a:t>Debit</a:t>
                      </a:r>
                    </a:p>
                  </a:txBody>
                  <a:tcPr marT="45700" marB="45700">
                    <a:lnL w="12700" cmpd="sng">
                      <a:noFill/>
                    </a:lnL>
                    <a:lnR w="12700" cmpd="sng">
                      <a:noFill/>
                    </a:lnR>
                  </a:tcPr>
                </a:tc>
                <a:tc>
                  <a:txBody>
                    <a:bodyPr/>
                    <a:lstStyle/>
                    <a:p>
                      <a:pPr algn="ctr"/>
                      <a:r>
                        <a:rPr lang="en-IN" sz="1800" dirty="0"/>
                        <a:t>Credit</a:t>
                      </a:r>
                    </a:p>
                  </a:txBody>
                  <a:tcPr marT="45700" marB="45700">
                    <a:lnL w="12700" cmpd="sng">
                      <a:noFill/>
                    </a:lnL>
                    <a:lnR w="12700" cmpd="sng">
                      <a:noFill/>
                    </a:lnR>
                  </a:tcPr>
                </a:tc>
                <a:tc>
                  <a:txBody>
                    <a:bodyPr/>
                    <a:lstStyle/>
                    <a:p>
                      <a:pPr algn="ctr"/>
                      <a:endParaRPr lang="en-IN" sz="1800" dirty="0"/>
                    </a:p>
                  </a:txBody>
                  <a:tcPr marT="45700" marB="45700">
                    <a:lnL w="12700" cmpd="sng">
                      <a:noFill/>
                    </a:lnL>
                  </a:tcPr>
                </a:tc>
                <a:extLst>
                  <a:ext uri="{0D108BD9-81ED-4DB2-BD59-A6C34878D82A}">
                    <a16:rowId xmlns:a16="http://schemas.microsoft.com/office/drawing/2014/main" val="10000"/>
                  </a:ext>
                </a:extLst>
              </a:tr>
              <a:tr h="370681">
                <a:tc>
                  <a:txBody>
                    <a:bodyPr/>
                    <a:lstStyle/>
                    <a:p>
                      <a:pPr algn="ctr"/>
                      <a:r>
                        <a:rPr lang="en-IN" sz="1800" dirty="0"/>
                        <a:t>Dec. 31</a:t>
                      </a:r>
                    </a:p>
                  </a:txBody>
                  <a:tcPr marT="45700" marB="45700">
                    <a:lnR w="12700" cmpd="sng">
                      <a:noFill/>
                    </a:lnR>
                    <a:lnB w="12700" cmpd="sng">
                      <a:noFill/>
                    </a:lnB>
                    <a:solidFill>
                      <a:srgbClr val="E3EDE4"/>
                    </a:solidFill>
                  </a:tcPr>
                </a:tc>
                <a:tc>
                  <a:txBody>
                    <a:bodyPr/>
                    <a:lstStyle/>
                    <a:p>
                      <a:pPr algn="l" fontAlgn="b"/>
                      <a:r>
                        <a:rPr lang="en-IN" sz="1800" b="0" i="0" u="none" strike="noStrike" dirty="0">
                          <a:effectLst/>
                          <a:latin typeface="Arial"/>
                        </a:rPr>
                        <a:t>Income Summary</a:t>
                      </a:r>
                    </a:p>
                  </a:txBody>
                  <a:tcPr marL="9525" marR="9525" marT="9525" marB="0" anchor="ctr">
                    <a:lnL w="12700" cmpd="sng">
                      <a:noFill/>
                    </a:lnL>
                    <a:lnR w="12700" cmpd="sng">
                      <a:noFill/>
                    </a:lnR>
                    <a:lnB w="12700" cmpd="sng">
                      <a:noFill/>
                    </a:lnB>
                    <a:solidFill>
                      <a:srgbClr val="E3EDE4"/>
                    </a:solidFill>
                  </a:tcPr>
                </a:tc>
                <a:tc>
                  <a:txBody>
                    <a:bodyPr/>
                    <a:lstStyle/>
                    <a:p>
                      <a:pPr algn="r" fontAlgn="b"/>
                      <a:r>
                        <a:rPr lang="en-US" sz="1800" b="0" i="0" u="none" strike="noStrike" dirty="0">
                          <a:effectLst/>
                          <a:latin typeface="Arial"/>
                        </a:rPr>
                        <a:t>24,200</a:t>
                      </a:r>
                      <a:endParaRPr lang="en-IN" sz="1800" b="0" i="0" u="none" strike="noStrike" dirty="0">
                        <a:effectLst/>
                        <a:latin typeface="Arial"/>
                      </a:endParaRPr>
                    </a:p>
                  </a:txBody>
                  <a:tcPr marL="9525" marR="9525" marT="9521" marB="0" anchor="ctr">
                    <a:lnL w="12700" cmpd="sng">
                      <a:noFill/>
                    </a:lnL>
                    <a:lnR w="12700" cmpd="sng">
                      <a:noFill/>
                    </a:lnR>
                    <a:lnB w="12700" cmpd="sng">
                      <a:noFill/>
                    </a:lnB>
                    <a:solidFill>
                      <a:srgbClr val="E3EDE4"/>
                    </a:solidFill>
                  </a:tcPr>
                </a:tc>
                <a:tc>
                  <a:txBody>
                    <a:bodyPr/>
                    <a:lstStyle/>
                    <a:p>
                      <a:pPr algn="r"/>
                      <a:endParaRPr lang="en-IN" sz="1800" dirty="0"/>
                    </a:p>
                  </a:txBody>
                  <a:tcPr marT="45700" marB="45700" anchor="ctr">
                    <a:lnL w="12700" cmpd="sng">
                      <a:noFill/>
                    </a:lnL>
                    <a:lnR w="12700" cmpd="sng">
                      <a:noFill/>
                    </a:lnR>
                    <a:lnB w="12700" cmpd="sng">
                      <a:noFill/>
                    </a:lnB>
                    <a:solidFill>
                      <a:srgbClr val="E3EDE4"/>
                    </a:solidFill>
                  </a:tcPr>
                </a:tc>
                <a:tc>
                  <a:txBody>
                    <a:bodyPr/>
                    <a:lstStyle/>
                    <a:p>
                      <a:pPr algn="ctr"/>
                      <a:endParaRPr lang="en-IN" sz="1800" dirty="0"/>
                    </a:p>
                  </a:txBody>
                  <a:tcPr marT="45700" marB="45700">
                    <a:lnL w="12700" cmpd="sng">
                      <a:noFill/>
                    </a:lnL>
                    <a:lnB w="12700" cmpd="sng">
                      <a:noFill/>
                    </a:lnB>
                    <a:solidFill>
                      <a:srgbClr val="E3EDE4"/>
                    </a:solidFill>
                  </a:tcPr>
                </a:tc>
                <a:extLst>
                  <a:ext uri="{0D108BD9-81ED-4DB2-BD59-A6C34878D82A}">
                    <a16:rowId xmlns:a16="http://schemas.microsoft.com/office/drawing/2014/main" val="10001"/>
                  </a:ext>
                </a:extLst>
              </a:tr>
              <a:tr h="370681">
                <a:tc>
                  <a:txBody>
                    <a:bodyPr/>
                    <a:lstStyle/>
                    <a:p>
                      <a:endParaRPr lang="en-IN" sz="1800" dirty="0"/>
                    </a:p>
                  </a:txBody>
                  <a:tcPr marT="45700" marB="45700">
                    <a:lnR w="12700" cmpd="sng">
                      <a:noFill/>
                    </a:lnR>
                    <a:lnT w="12700" cmpd="sng">
                      <a:noFill/>
                    </a:lnT>
                    <a:lnB w="12700" cmpd="sng">
                      <a:noFill/>
                    </a:lnB>
                    <a:solidFill>
                      <a:srgbClr val="E3EDE4"/>
                    </a:solidFill>
                  </a:tcPr>
                </a:tc>
                <a:tc>
                  <a:txBody>
                    <a:bodyPr/>
                    <a:lstStyle/>
                    <a:p>
                      <a:pPr algn="l" fontAlgn="b"/>
                      <a:r>
                        <a:rPr lang="en-IN" sz="1800" b="0" i="0" u="none" strike="noStrike" dirty="0">
                          <a:effectLst/>
                          <a:latin typeface="Arial"/>
                        </a:rPr>
                        <a:t>Retained Earnings</a:t>
                      </a:r>
                    </a:p>
                  </a:txBody>
                  <a:tcPr marL="228600" marR="9525" marT="9525" marB="0" anchor="ctr">
                    <a:lnL w="12700" cmpd="sng">
                      <a:noFill/>
                    </a:lnL>
                    <a:lnR w="12700" cmpd="sng">
                      <a:noFill/>
                    </a:lnR>
                    <a:lnT w="12700" cmpd="sng">
                      <a:noFill/>
                    </a:lnT>
                    <a:lnB w="12700" cmpd="sng">
                      <a:noFill/>
                    </a:lnB>
                    <a:solidFill>
                      <a:srgbClr val="E3EDE4"/>
                    </a:solidFill>
                  </a:tcPr>
                </a:tc>
                <a:tc>
                  <a:txBody>
                    <a:bodyPr/>
                    <a:lstStyle/>
                    <a:p>
                      <a:pPr algn="r" fontAlgn="b"/>
                      <a:endParaRPr lang="en-IN" sz="1800" b="0" i="0" u="none" strike="noStrike" dirty="0">
                        <a:effectLst/>
                        <a:latin typeface="Arial"/>
                      </a:endParaRPr>
                    </a:p>
                  </a:txBody>
                  <a:tcPr marL="9525" marR="9525" marT="9521" marB="0" anchor="ctr">
                    <a:lnL w="12700" cmpd="sng">
                      <a:noFill/>
                    </a:lnL>
                    <a:lnR w="12700" cmpd="sng">
                      <a:noFill/>
                    </a:lnR>
                    <a:lnT w="12700" cmpd="sng">
                      <a:noFill/>
                    </a:lnT>
                    <a:lnB w="12700" cmpd="sng">
                      <a:noFill/>
                    </a:lnB>
                    <a:solidFill>
                      <a:srgbClr val="E3EDE4"/>
                    </a:solidFill>
                  </a:tcPr>
                </a:tc>
                <a:tc>
                  <a:txBody>
                    <a:bodyPr/>
                    <a:lstStyle/>
                    <a:p>
                      <a:pPr algn="r"/>
                      <a:r>
                        <a:rPr lang="en-US" sz="1800" dirty="0"/>
                        <a:t>24,200</a:t>
                      </a:r>
                      <a:endParaRPr lang="en-IN" sz="1800" dirty="0"/>
                    </a:p>
                  </a:txBody>
                  <a:tcPr marT="45700" marB="45700" anchor="ctr">
                    <a:lnL w="12700" cmpd="sng">
                      <a:noFill/>
                    </a:lnL>
                    <a:lnR w="12700" cmpd="sng">
                      <a:noFill/>
                    </a:lnR>
                    <a:lnT w="12700" cmpd="sng">
                      <a:noFill/>
                    </a:lnT>
                    <a:lnB w="12700" cmpd="sng">
                      <a:noFill/>
                    </a:lnB>
                    <a:solidFill>
                      <a:srgbClr val="E3EDE4"/>
                    </a:solidFill>
                  </a:tcPr>
                </a:tc>
                <a:tc>
                  <a:txBody>
                    <a:bodyPr/>
                    <a:lstStyle/>
                    <a:p>
                      <a:endParaRPr lang="en-IN" sz="1800" dirty="0"/>
                    </a:p>
                  </a:txBody>
                  <a:tcPr marT="45700" marB="45700">
                    <a:lnL w="12700" cmpd="sng">
                      <a:noFill/>
                    </a:lnL>
                    <a:lnT w="12700" cmpd="sng">
                      <a:noFill/>
                    </a:lnT>
                    <a:lnB w="12700" cmpd="sng">
                      <a:noFill/>
                    </a:lnB>
                    <a:solidFill>
                      <a:srgbClr val="E3EDE4"/>
                    </a:solidFill>
                  </a:tcPr>
                </a:tc>
                <a:extLst>
                  <a:ext uri="{0D108BD9-81ED-4DB2-BD59-A6C34878D82A}">
                    <a16:rowId xmlns:a16="http://schemas.microsoft.com/office/drawing/2014/main" val="10002"/>
                  </a:ext>
                </a:extLst>
              </a:tr>
              <a:tr h="370681">
                <a:tc>
                  <a:txBody>
                    <a:bodyPr/>
                    <a:lstStyle/>
                    <a:p>
                      <a:endParaRPr lang="en-IN" sz="1800" i="1" dirty="0"/>
                    </a:p>
                  </a:txBody>
                  <a:tcPr marT="45700" marB="45700">
                    <a:lnR w="12700" cmpd="sng">
                      <a:noFill/>
                    </a:lnR>
                    <a:lnT w="12700" cmpd="sng">
                      <a:noFill/>
                    </a:lnT>
                    <a:solidFill>
                      <a:srgbClr val="E3EDE4"/>
                    </a:solidFill>
                  </a:tcPr>
                </a:tc>
                <a:tc>
                  <a:txBody>
                    <a:bodyPr/>
                    <a:lstStyle/>
                    <a:p>
                      <a:pPr algn="l" fontAlgn="b"/>
                      <a:r>
                        <a:rPr lang="en-IN" sz="1800" b="0" i="1" u="none" strike="noStrike" dirty="0">
                          <a:effectLst/>
                          <a:latin typeface="Arial"/>
                        </a:rPr>
                        <a:t>To close Income Summary.</a:t>
                      </a:r>
                    </a:p>
                  </a:txBody>
                  <a:tcPr marL="9525" marR="9525" marT="9525" marB="0" anchor="ctr">
                    <a:lnL w="12700" cmpd="sng">
                      <a:noFill/>
                    </a:lnL>
                    <a:lnR w="12700" cmpd="sng">
                      <a:noFill/>
                    </a:lnR>
                    <a:lnT w="12700" cmpd="sng">
                      <a:noFill/>
                    </a:lnT>
                    <a:solidFill>
                      <a:srgbClr val="E3EDE4"/>
                    </a:solidFill>
                  </a:tcPr>
                </a:tc>
                <a:tc>
                  <a:txBody>
                    <a:bodyPr/>
                    <a:lstStyle/>
                    <a:p>
                      <a:pPr algn="l" fontAlgn="b"/>
                      <a:endParaRPr lang="en-IN" sz="1800" b="0" i="1" u="none" strike="noStrike" dirty="0">
                        <a:effectLst/>
                        <a:latin typeface="Arial"/>
                      </a:endParaRPr>
                    </a:p>
                  </a:txBody>
                  <a:tcPr marL="9525" marR="9525" marT="9521" marB="0" anchor="ctr">
                    <a:lnL w="12700" cmpd="sng">
                      <a:noFill/>
                    </a:lnL>
                    <a:lnR w="12700" cmpd="sng">
                      <a:noFill/>
                    </a:lnR>
                    <a:lnT w="12700" cmpd="sng">
                      <a:noFill/>
                    </a:lnT>
                    <a:solidFill>
                      <a:srgbClr val="E3EDE4"/>
                    </a:solidFill>
                  </a:tcPr>
                </a:tc>
                <a:tc>
                  <a:txBody>
                    <a:bodyPr/>
                    <a:lstStyle/>
                    <a:p>
                      <a:endParaRPr lang="en-IN" sz="1800" i="1" dirty="0"/>
                    </a:p>
                  </a:txBody>
                  <a:tcPr marT="45700" marB="45700" anchor="ctr">
                    <a:lnL w="12700" cmpd="sng">
                      <a:noFill/>
                    </a:lnL>
                    <a:lnR w="12700" cmpd="sng">
                      <a:noFill/>
                    </a:lnR>
                    <a:lnT w="12700" cmpd="sng">
                      <a:noFill/>
                    </a:lnT>
                    <a:solidFill>
                      <a:srgbClr val="E3EDE4"/>
                    </a:solidFill>
                  </a:tcPr>
                </a:tc>
                <a:tc>
                  <a:txBody>
                    <a:bodyPr/>
                    <a:lstStyle/>
                    <a:p>
                      <a:endParaRPr lang="en-IN" sz="1800" i="1" dirty="0"/>
                    </a:p>
                  </a:txBody>
                  <a:tcPr marT="45700" marB="45700">
                    <a:lnL w="12700" cmpd="sng">
                      <a:noFill/>
                    </a:lnL>
                    <a:lnT w="12700" cmpd="sng">
                      <a:noFill/>
                    </a:lnT>
                    <a:solidFill>
                      <a:srgbClr val="E3EDE4"/>
                    </a:solidFill>
                  </a:tcPr>
                </a:tc>
                <a:extLst>
                  <a:ext uri="{0D108BD9-81ED-4DB2-BD59-A6C34878D82A}">
                    <a16:rowId xmlns:a16="http://schemas.microsoft.com/office/drawing/2014/main" val="10003"/>
                  </a:ext>
                </a:extLst>
              </a:tr>
            </a:tbl>
          </a:graphicData>
        </a:graphic>
      </p:graphicFrame>
      <p:graphicFrame>
        <p:nvGraphicFramePr>
          <p:cNvPr id="30" name="Table 29"/>
          <p:cNvGraphicFramePr>
            <a:graphicFrameLocks noGrp="1"/>
          </p:cNvGraphicFramePr>
          <p:nvPr/>
        </p:nvGraphicFramePr>
        <p:xfrm>
          <a:off x="2057400" y="3276600"/>
          <a:ext cx="3962400" cy="185420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840">
                <a:tc gridSpan="4">
                  <a:txBody>
                    <a:bodyPr/>
                    <a:lstStyle/>
                    <a:p>
                      <a:pPr algn="ctr"/>
                      <a:r>
                        <a:rPr lang="en-IN" dirty="0">
                          <a:solidFill>
                            <a:schemeClr val="tx1"/>
                          </a:solidFill>
                        </a:rPr>
                        <a:t>Income Summary</a:t>
                      </a:r>
                    </a:p>
                  </a:txBody>
                  <a:tcP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r>
                        <a:rPr lang="en-US" dirty="0">
                          <a:solidFill>
                            <a:schemeClr val="tx1"/>
                          </a:solidFill>
                        </a:rPr>
                        <a:t>Clos.</a:t>
                      </a:r>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pPr algn="r"/>
                      <a:r>
                        <a:rPr lang="en-US" dirty="0">
                          <a:solidFill>
                            <a:schemeClr val="tx1"/>
                          </a:solidFill>
                        </a:rPr>
                        <a:t>10,900</a:t>
                      </a: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pPr algn="r"/>
                      <a:r>
                        <a:rPr lang="en-US" dirty="0">
                          <a:solidFill>
                            <a:schemeClr val="tx1"/>
                          </a:solidFill>
                        </a:rPr>
                        <a:t>35,100</a:t>
                      </a: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r>
                        <a:rPr lang="en-US" dirty="0">
                          <a:solidFill>
                            <a:schemeClr val="tx1"/>
                          </a:solidFill>
                        </a:rPr>
                        <a:t>Clos.</a:t>
                      </a:r>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1"/>
                  </a:ext>
                </a:extLst>
              </a:tr>
              <a:tr h="370840">
                <a:tc>
                  <a:txBody>
                    <a:bodyPr/>
                    <a:lstStyle/>
                    <a:p>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dirty="0">
                          <a:solidFill>
                            <a:schemeClr val="tx1"/>
                          </a:solidFill>
                        </a:rPr>
                        <a:t>24,200</a:t>
                      </a: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r>
                        <a:rPr lang="en-US" dirty="0">
                          <a:solidFill>
                            <a:schemeClr val="tx1"/>
                          </a:solidFill>
                        </a:rPr>
                        <a:t>Bal.</a:t>
                      </a:r>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2"/>
                  </a:ext>
                </a:extLst>
              </a:tr>
              <a:tr h="370840">
                <a:tc>
                  <a:txBody>
                    <a:bodyPr/>
                    <a:lstStyle/>
                    <a:p>
                      <a:r>
                        <a:rPr lang="en-US" dirty="0">
                          <a:solidFill>
                            <a:schemeClr val="tx1"/>
                          </a:solidFill>
                        </a:rPr>
                        <a:t>Clos.</a:t>
                      </a:r>
                      <a:endParaRPr lang="en-IN" dirty="0">
                        <a:solidFill>
                          <a:schemeClr val="tx1"/>
                        </a:solidFill>
                      </a:endParaRPr>
                    </a:p>
                  </a:txBody>
                  <a:tcPr>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r>
                        <a:rPr lang="en-US" dirty="0">
                          <a:solidFill>
                            <a:schemeClr val="tx1"/>
                          </a:solidFill>
                        </a:rPr>
                        <a:t>24,200</a:t>
                      </a: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US"/>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US" dirty="0"/>
                    </a:p>
                  </a:txBody>
                  <a:tcPr>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3"/>
                  </a:ext>
                </a:extLst>
              </a:tr>
              <a:tr h="370840">
                <a:tc>
                  <a:txBody>
                    <a:bodyPr/>
                    <a:lstStyle/>
                    <a:p>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r>
                        <a:rPr lang="en-US" dirty="0">
                          <a:solidFill>
                            <a:schemeClr val="tx1"/>
                          </a:solidFill>
                        </a:rPr>
                        <a:t>0</a:t>
                      </a: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r>
                        <a:rPr lang="en-US" dirty="0">
                          <a:solidFill>
                            <a:schemeClr val="tx1"/>
                          </a:solidFill>
                        </a:rPr>
                        <a:t>Bal.</a:t>
                      </a:r>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4"/>
                  </a:ext>
                </a:extLst>
              </a:tr>
            </a:tbl>
          </a:graphicData>
        </a:graphic>
      </p:graphicFrame>
      <p:graphicFrame>
        <p:nvGraphicFramePr>
          <p:cNvPr id="10" name="Table 9"/>
          <p:cNvGraphicFramePr>
            <a:graphicFrameLocks noGrp="1"/>
          </p:cNvGraphicFramePr>
          <p:nvPr/>
        </p:nvGraphicFramePr>
        <p:xfrm>
          <a:off x="6248400" y="3276600"/>
          <a:ext cx="3962400" cy="185420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840">
                <a:tc gridSpan="4">
                  <a:txBody>
                    <a:bodyPr/>
                    <a:lstStyle/>
                    <a:p>
                      <a:pPr algn="ctr"/>
                      <a:r>
                        <a:rPr lang="en-IN" dirty="0">
                          <a:solidFill>
                            <a:schemeClr val="tx1"/>
                          </a:solidFill>
                        </a:rPr>
                        <a:t>Retained Earnings</a:t>
                      </a:r>
                    </a:p>
                  </a:txBody>
                  <a:tcP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rgbClr val="E3EDE4"/>
                    </a:solidFill>
                  </a:tcPr>
                </a:tc>
                <a:tc>
                  <a:txBody>
                    <a:bodyPr/>
                    <a:lstStyle/>
                    <a:p>
                      <a:pPr algn="r"/>
                      <a:r>
                        <a:rPr lang="en-US" dirty="0">
                          <a:solidFill>
                            <a:schemeClr val="tx1"/>
                          </a:solidFill>
                        </a:rPr>
                        <a:t>10,000</a:t>
                      </a: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rgbClr val="E3EDE4"/>
                    </a:solidFill>
                  </a:tcPr>
                </a:tc>
                <a:tc>
                  <a:txBody>
                    <a:bodyPr/>
                    <a:lstStyle/>
                    <a:p>
                      <a:r>
                        <a:rPr lang="en-US" dirty="0">
                          <a:solidFill>
                            <a:schemeClr val="tx1"/>
                          </a:solidFill>
                        </a:rPr>
                        <a:t>Bal.</a:t>
                      </a:r>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rgbClr val="E3EDE4"/>
                    </a:solidFill>
                  </a:tcPr>
                </a:tc>
                <a:extLst>
                  <a:ext uri="{0D108BD9-81ED-4DB2-BD59-A6C34878D82A}">
                    <a16:rowId xmlns:a16="http://schemas.microsoft.com/office/drawing/2014/main" val="10001"/>
                  </a:ext>
                </a:extLst>
              </a:tr>
              <a:tr h="370840">
                <a:tc>
                  <a:txBody>
                    <a:bodyPr/>
                    <a:lstStyle/>
                    <a:p>
                      <a:endParaRPr lang="en-IN" dirty="0">
                        <a:solidFill>
                          <a:schemeClr val="tx1"/>
                        </a:solidFill>
                      </a:endParaRPr>
                    </a:p>
                  </a:txBody>
                  <a:tcPr>
                    <a:lnR w="12700" cmpd="sng">
                      <a:noFill/>
                    </a:lnR>
                    <a:lnT w="12700" cap="flat" cmpd="sng" algn="ctr">
                      <a:noFill/>
                      <a:prstDash val="solid"/>
                      <a:round/>
                      <a:headEnd type="none" w="med" len="med"/>
                      <a:tailEnd type="none" w="med" len="med"/>
                    </a:lnT>
                    <a:lnB w="12700" cmpd="sng">
                      <a:noFill/>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solidFill>
                      <a:srgbClr val="E3EDE4"/>
                    </a:solidFill>
                  </a:tcPr>
                </a:tc>
                <a:tc>
                  <a:txBody>
                    <a:bodyPr/>
                    <a:lstStyle/>
                    <a:p>
                      <a:pPr algn="r"/>
                      <a:r>
                        <a:rPr lang="en-US" dirty="0">
                          <a:solidFill>
                            <a:schemeClr val="tx1"/>
                          </a:solidFill>
                        </a:rPr>
                        <a:t>24,200</a:t>
                      </a: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solidFill>
                      <a:srgbClr val="E3EDE4"/>
                    </a:solidFill>
                  </a:tcPr>
                </a:tc>
                <a:tc>
                  <a:txBody>
                    <a:bodyPr/>
                    <a:lstStyle/>
                    <a:p>
                      <a:r>
                        <a:rPr lang="en-US" dirty="0">
                          <a:solidFill>
                            <a:schemeClr val="tx1"/>
                          </a:solidFill>
                        </a:rPr>
                        <a:t>Clos.</a:t>
                      </a:r>
                      <a:endParaRPr lang="en-IN" dirty="0">
                        <a:solidFill>
                          <a:schemeClr val="tx1"/>
                        </a:solidFill>
                      </a:endParaRPr>
                    </a:p>
                  </a:txBody>
                  <a:tcPr>
                    <a:lnL w="12700" cmpd="sng">
                      <a:noFill/>
                    </a:lnL>
                    <a:lnT w="12700" cap="flat" cmpd="sng" algn="ctr">
                      <a:no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2"/>
                  </a:ext>
                </a:extLst>
              </a:tr>
              <a:tr h="370840">
                <a:tc>
                  <a:txBody>
                    <a:bodyPr/>
                    <a:lstStyle/>
                    <a:p>
                      <a:endParaRPr lang="en-IN" dirty="0">
                        <a:solidFill>
                          <a:schemeClr val="tx1"/>
                        </a:solidFill>
                      </a:endParaRPr>
                    </a:p>
                  </a:txBody>
                  <a:tcPr>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dirty="0">
                        <a:solidFill>
                          <a:schemeClr val="tx1"/>
                        </a:solidFill>
                      </a:endParaRPr>
                    </a:p>
                  </a:txBody>
                  <a:tcPr>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3"/>
                  </a:ext>
                </a:extLst>
              </a:tr>
              <a:tr h="370840">
                <a:tc>
                  <a:txBody>
                    <a:bodyPr/>
                    <a:lstStyle/>
                    <a:p>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4"/>
                  </a:ext>
                </a:extLst>
              </a:tr>
            </a:tbl>
          </a:graphicData>
        </a:graphic>
      </p:graphicFrame>
      <p:sp>
        <p:nvSpPr>
          <p:cNvPr id="11" name="Title 1"/>
          <p:cNvSpPr txBox="1">
            <a:spLocks/>
          </p:cNvSpPr>
          <p:nvPr/>
        </p:nvSpPr>
        <p:spPr bwMode="auto">
          <a:xfrm>
            <a:off x="1981200" y="1"/>
            <a:ext cx="8229600" cy="63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2800" b="1" kern="1200" baseline="0">
                <a:solidFill>
                  <a:schemeClr val="tx1"/>
                </a:solidFill>
                <a:latin typeface="+mj-lt"/>
                <a:ea typeface="+mj-ea"/>
                <a:cs typeface="+mj-cs"/>
              </a:defRPr>
            </a:lvl1pPr>
            <a:lvl2pPr algn="ctr" rtl="0" eaLnBrk="0" fontAlgn="base" hangingPunct="0">
              <a:spcBef>
                <a:spcPct val="0"/>
              </a:spcBef>
              <a:spcAft>
                <a:spcPct val="0"/>
              </a:spcAft>
              <a:defRPr sz="4000">
                <a:solidFill>
                  <a:schemeClr val="tx1"/>
                </a:solidFill>
                <a:latin typeface="Arial" charset="0"/>
              </a:defRPr>
            </a:lvl2pPr>
            <a:lvl3pPr algn="ctr" rtl="0" eaLnBrk="0" fontAlgn="base" hangingPunct="0">
              <a:spcBef>
                <a:spcPct val="0"/>
              </a:spcBef>
              <a:spcAft>
                <a:spcPct val="0"/>
              </a:spcAft>
              <a:defRPr sz="4000">
                <a:solidFill>
                  <a:schemeClr val="tx1"/>
                </a:solidFill>
                <a:latin typeface="Arial" charset="0"/>
              </a:defRPr>
            </a:lvl3pPr>
            <a:lvl4pPr algn="ctr" rtl="0" eaLnBrk="0" fontAlgn="base" hangingPunct="0">
              <a:spcBef>
                <a:spcPct val="0"/>
              </a:spcBef>
              <a:spcAft>
                <a:spcPct val="0"/>
              </a:spcAft>
              <a:defRPr sz="4000">
                <a:solidFill>
                  <a:schemeClr val="tx1"/>
                </a:solidFill>
                <a:latin typeface="Arial" charset="0"/>
              </a:defRPr>
            </a:lvl4pPr>
            <a:lvl5pPr algn="ctr" rtl="0" eaLnBrk="0" fontAlgn="base" hangingPunct="0">
              <a:spcBef>
                <a:spcPct val="0"/>
              </a:spcBef>
              <a:spcAft>
                <a:spcPct val="0"/>
              </a:spcAft>
              <a:defRPr sz="4000">
                <a:solidFill>
                  <a:schemeClr val="tx1"/>
                </a:solidFill>
                <a:latin typeface="Arial" charset="0"/>
              </a:defRPr>
            </a:lvl5pPr>
            <a:lvl6pPr marL="457200" algn="ctr" rtl="0" fontAlgn="base">
              <a:spcBef>
                <a:spcPct val="0"/>
              </a:spcBef>
              <a:spcAft>
                <a:spcPct val="0"/>
              </a:spcAft>
              <a:defRPr sz="4000">
                <a:solidFill>
                  <a:schemeClr val="tx1"/>
                </a:solidFill>
                <a:latin typeface="Arial" charset="0"/>
              </a:defRPr>
            </a:lvl6pPr>
            <a:lvl7pPr marL="914400" algn="ctr" rtl="0" fontAlgn="base">
              <a:spcBef>
                <a:spcPct val="0"/>
              </a:spcBef>
              <a:spcAft>
                <a:spcPct val="0"/>
              </a:spcAft>
              <a:defRPr sz="4000">
                <a:solidFill>
                  <a:schemeClr val="tx1"/>
                </a:solidFill>
                <a:latin typeface="Arial" charset="0"/>
              </a:defRPr>
            </a:lvl7pPr>
            <a:lvl8pPr marL="1371600" algn="ctr" rtl="0" fontAlgn="base">
              <a:spcBef>
                <a:spcPct val="0"/>
              </a:spcBef>
              <a:spcAft>
                <a:spcPct val="0"/>
              </a:spcAft>
              <a:defRPr sz="4000">
                <a:solidFill>
                  <a:schemeClr val="tx1"/>
                </a:solidFill>
                <a:latin typeface="Arial" charset="0"/>
              </a:defRPr>
            </a:lvl8pPr>
            <a:lvl9pPr marL="1828800" algn="ctr" rtl="0" fontAlgn="base">
              <a:spcBef>
                <a:spcPct val="0"/>
              </a:spcBef>
              <a:spcAft>
                <a:spcPct val="0"/>
              </a:spcAft>
              <a:defRPr sz="4000">
                <a:solidFill>
                  <a:schemeClr val="tx1"/>
                </a:solidFill>
                <a:latin typeface="Arial" charset="0"/>
              </a:defRPr>
            </a:lvl9pPr>
          </a:lstStyle>
          <a:p>
            <a:pPr eaLnBrk="1" hangingPunct="1"/>
            <a:r>
              <a:rPr lang="en-US" dirty="0"/>
              <a:t>Demonstration of P4-32A-Req. 6</a:t>
            </a:r>
          </a:p>
        </p:txBody>
      </p:sp>
      <p:pic>
        <p:nvPicPr>
          <p:cNvPr id="2" name="Graphic 21">
            <a:extLst>
              <a:ext uri="{FF2B5EF4-FFF2-40B4-BE49-F238E27FC236}">
                <a16:creationId xmlns:a16="http://schemas.microsoft.com/office/drawing/2014/main" id="{9504BF2E-3135-543F-8E11-E993EACDD5F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810568" y="125909"/>
            <a:ext cx="1254337" cy="585689"/>
          </a:xfrm>
          <a:prstGeom prst="rect">
            <a:avLst/>
          </a:prstGeom>
        </p:spPr>
      </p:pic>
    </p:spTree>
    <p:extLst>
      <p:ext uri="{BB962C8B-B14F-4D97-AF65-F5344CB8AC3E}">
        <p14:creationId xmlns:p14="http://schemas.microsoft.com/office/powerpoint/2010/main" val="16539479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 name="Table 27"/>
          <p:cNvGraphicFramePr>
            <a:graphicFrameLocks noGrp="1"/>
          </p:cNvGraphicFramePr>
          <p:nvPr/>
        </p:nvGraphicFramePr>
        <p:xfrm>
          <a:off x="2247900" y="990600"/>
          <a:ext cx="7696200" cy="1482724"/>
        </p:xfrm>
        <a:graphic>
          <a:graphicData uri="http://schemas.openxmlformats.org/drawingml/2006/table">
            <a:tbl>
              <a:tblPr firstRow="1" bandRow="1">
                <a:tableStyleId>{5C22544A-7EE6-4342-B048-85BDC9FD1C3A}</a:tableStyleId>
              </a:tblPr>
              <a:tblGrid>
                <a:gridCol w="1066800">
                  <a:extLst>
                    <a:ext uri="{9D8B030D-6E8A-4147-A177-3AD203B41FA5}">
                      <a16:colId xmlns:a16="http://schemas.microsoft.com/office/drawing/2014/main" val="20000"/>
                    </a:ext>
                  </a:extLst>
                </a:gridCol>
                <a:gridCol w="4327119">
                  <a:extLst>
                    <a:ext uri="{9D8B030D-6E8A-4147-A177-3AD203B41FA5}">
                      <a16:colId xmlns:a16="http://schemas.microsoft.com/office/drawing/2014/main" val="20001"/>
                    </a:ext>
                  </a:extLst>
                </a:gridCol>
                <a:gridCol w="1052472">
                  <a:extLst>
                    <a:ext uri="{9D8B030D-6E8A-4147-A177-3AD203B41FA5}">
                      <a16:colId xmlns:a16="http://schemas.microsoft.com/office/drawing/2014/main" val="20002"/>
                    </a:ext>
                  </a:extLst>
                </a:gridCol>
                <a:gridCol w="986692">
                  <a:extLst>
                    <a:ext uri="{9D8B030D-6E8A-4147-A177-3AD203B41FA5}">
                      <a16:colId xmlns:a16="http://schemas.microsoft.com/office/drawing/2014/main" val="20003"/>
                    </a:ext>
                  </a:extLst>
                </a:gridCol>
                <a:gridCol w="263117">
                  <a:extLst>
                    <a:ext uri="{9D8B030D-6E8A-4147-A177-3AD203B41FA5}">
                      <a16:colId xmlns:a16="http://schemas.microsoft.com/office/drawing/2014/main" val="20004"/>
                    </a:ext>
                  </a:extLst>
                </a:gridCol>
              </a:tblGrid>
              <a:tr h="370681">
                <a:tc>
                  <a:txBody>
                    <a:bodyPr/>
                    <a:lstStyle/>
                    <a:p>
                      <a:pPr algn="ctr"/>
                      <a:r>
                        <a:rPr lang="en-IN" sz="1800" dirty="0"/>
                        <a:t>Date</a:t>
                      </a:r>
                    </a:p>
                  </a:txBody>
                  <a:tcPr marT="45700" marB="45700">
                    <a:lnR w="12700" cmpd="sng">
                      <a:noFill/>
                    </a:lnR>
                  </a:tcPr>
                </a:tc>
                <a:tc>
                  <a:txBody>
                    <a:bodyPr/>
                    <a:lstStyle/>
                    <a:p>
                      <a:pPr algn="ctr"/>
                      <a:r>
                        <a:rPr lang="en-IN" sz="1800" dirty="0"/>
                        <a:t>Accounts and Explanation</a:t>
                      </a:r>
                    </a:p>
                  </a:txBody>
                  <a:tcPr marT="45700" marB="45700">
                    <a:lnL w="12700" cmpd="sng">
                      <a:noFill/>
                    </a:lnL>
                    <a:lnR w="12700" cmpd="sng">
                      <a:noFill/>
                    </a:lnR>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IN" sz="1800" dirty="0"/>
                        <a:t>Debit</a:t>
                      </a:r>
                    </a:p>
                  </a:txBody>
                  <a:tcPr marT="45700" marB="45700">
                    <a:lnL w="12700" cmpd="sng">
                      <a:noFill/>
                    </a:lnL>
                    <a:lnR w="12700" cmpd="sng">
                      <a:noFill/>
                    </a:lnR>
                  </a:tcPr>
                </a:tc>
                <a:tc>
                  <a:txBody>
                    <a:bodyPr/>
                    <a:lstStyle/>
                    <a:p>
                      <a:pPr algn="ctr"/>
                      <a:r>
                        <a:rPr lang="en-IN" sz="1800" dirty="0"/>
                        <a:t>Credit</a:t>
                      </a:r>
                    </a:p>
                  </a:txBody>
                  <a:tcPr marT="45700" marB="45700">
                    <a:lnL w="12700" cmpd="sng">
                      <a:noFill/>
                    </a:lnL>
                    <a:lnR w="12700" cmpd="sng">
                      <a:noFill/>
                    </a:lnR>
                  </a:tcPr>
                </a:tc>
                <a:tc>
                  <a:txBody>
                    <a:bodyPr/>
                    <a:lstStyle/>
                    <a:p>
                      <a:pPr algn="ctr"/>
                      <a:endParaRPr lang="en-IN" sz="1800" dirty="0"/>
                    </a:p>
                  </a:txBody>
                  <a:tcPr marT="45700" marB="45700">
                    <a:lnL w="12700" cmpd="sng">
                      <a:noFill/>
                    </a:lnL>
                  </a:tcPr>
                </a:tc>
                <a:extLst>
                  <a:ext uri="{0D108BD9-81ED-4DB2-BD59-A6C34878D82A}">
                    <a16:rowId xmlns:a16="http://schemas.microsoft.com/office/drawing/2014/main" val="10000"/>
                  </a:ext>
                </a:extLst>
              </a:tr>
              <a:tr h="370681">
                <a:tc>
                  <a:txBody>
                    <a:bodyPr/>
                    <a:lstStyle/>
                    <a:p>
                      <a:pPr algn="ctr"/>
                      <a:r>
                        <a:rPr lang="en-IN" sz="1800" dirty="0"/>
                        <a:t>Dec. 31</a:t>
                      </a:r>
                    </a:p>
                  </a:txBody>
                  <a:tcPr marT="45700" marB="45700">
                    <a:lnR w="12700" cmpd="sng">
                      <a:noFill/>
                    </a:lnR>
                    <a:lnB w="12700" cmpd="sng">
                      <a:noFill/>
                    </a:lnB>
                    <a:solidFill>
                      <a:srgbClr val="E3EDE4"/>
                    </a:solidFill>
                  </a:tcPr>
                </a:tc>
                <a:tc>
                  <a:txBody>
                    <a:bodyPr/>
                    <a:lstStyle/>
                    <a:p>
                      <a:pPr algn="l" fontAlgn="b"/>
                      <a:r>
                        <a:rPr lang="en-IN" sz="1800" b="0" i="0" u="none" strike="noStrike" dirty="0">
                          <a:effectLst/>
                          <a:latin typeface="+mn-lt"/>
                        </a:rPr>
                        <a:t>Retained Earnings</a:t>
                      </a:r>
                      <a:endParaRPr lang="en-IN" sz="1800" b="0" i="0" u="none" strike="noStrike" dirty="0">
                        <a:effectLst/>
                        <a:latin typeface="Arial"/>
                      </a:endParaRPr>
                    </a:p>
                  </a:txBody>
                  <a:tcPr marL="9525" marR="9525" marT="9525" marB="0" anchor="ctr">
                    <a:lnL w="12700" cmpd="sng">
                      <a:noFill/>
                    </a:lnL>
                    <a:lnR w="12700" cmpd="sng">
                      <a:noFill/>
                    </a:lnR>
                    <a:lnB w="12700" cmpd="sng">
                      <a:noFill/>
                    </a:lnB>
                    <a:solidFill>
                      <a:srgbClr val="E3EDE4"/>
                    </a:solidFill>
                  </a:tcPr>
                </a:tc>
                <a:tc>
                  <a:txBody>
                    <a:bodyPr/>
                    <a:lstStyle/>
                    <a:p>
                      <a:pPr algn="r" fontAlgn="b"/>
                      <a:r>
                        <a:rPr lang="en-US" sz="1800" b="0" i="0" u="none" strike="noStrike" dirty="0">
                          <a:effectLst/>
                          <a:latin typeface="Arial"/>
                        </a:rPr>
                        <a:t>7,100</a:t>
                      </a:r>
                      <a:endParaRPr lang="en-IN" sz="1800" b="0" i="0" u="none" strike="noStrike" dirty="0">
                        <a:effectLst/>
                        <a:latin typeface="Arial"/>
                      </a:endParaRPr>
                    </a:p>
                  </a:txBody>
                  <a:tcPr marL="9525" marR="9525" marT="9521" marB="0" anchor="ctr">
                    <a:lnL w="12700" cmpd="sng">
                      <a:noFill/>
                    </a:lnL>
                    <a:lnR w="12700" cmpd="sng">
                      <a:noFill/>
                    </a:lnR>
                    <a:lnB w="12700" cmpd="sng">
                      <a:noFill/>
                    </a:lnB>
                    <a:solidFill>
                      <a:srgbClr val="E3EDE4"/>
                    </a:solidFill>
                  </a:tcPr>
                </a:tc>
                <a:tc>
                  <a:txBody>
                    <a:bodyPr/>
                    <a:lstStyle/>
                    <a:p>
                      <a:pPr algn="r"/>
                      <a:endParaRPr lang="en-IN" sz="1800" dirty="0"/>
                    </a:p>
                  </a:txBody>
                  <a:tcPr marT="45700" marB="45700" anchor="ctr">
                    <a:lnL w="12700" cmpd="sng">
                      <a:noFill/>
                    </a:lnL>
                    <a:lnR w="12700" cmpd="sng">
                      <a:noFill/>
                    </a:lnR>
                    <a:lnB w="12700" cmpd="sng">
                      <a:noFill/>
                    </a:lnB>
                    <a:solidFill>
                      <a:srgbClr val="E3EDE4"/>
                    </a:solidFill>
                  </a:tcPr>
                </a:tc>
                <a:tc>
                  <a:txBody>
                    <a:bodyPr/>
                    <a:lstStyle/>
                    <a:p>
                      <a:pPr algn="ctr"/>
                      <a:endParaRPr lang="en-IN" sz="1800" dirty="0"/>
                    </a:p>
                  </a:txBody>
                  <a:tcPr marT="45700" marB="45700">
                    <a:lnL w="12700" cmpd="sng">
                      <a:noFill/>
                    </a:lnL>
                    <a:lnB w="12700" cmpd="sng">
                      <a:noFill/>
                    </a:lnB>
                    <a:solidFill>
                      <a:srgbClr val="E3EDE4"/>
                    </a:solidFill>
                  </a:tcPr>
                </a:tc>
                <a:extLst>
                  <a:ext uri="{0D108BD9-81ED-4DB2-BD59-A6C34878D82A}">
                    <a16:rowId xmlns:a16="http://schemas.microsoft.com/office/drawing/2014/main" val="10001"/>
                  </a:ext>
                </a:extLst>
              </a:tr>
              <a:tr h="370681">
                <a:tc>
                  <a:txBody>
                    <a:bodyPr/>
                    <a:lstStyle/>
                    <a:p>
                      <a:endParaRPr lang="en-IN" sz="1800" dirty="0"/>
                    </a:p>
                  </a:txBody>
                  <a:tcPr marT="45700" marB="45700">
                    <a:lnR w="12700" cmpd="sng">
                      <a:noFill/>
                    </a:lnR>
                    <a:lnT w="12700" cmpd="sng">
                      <a:noFill/>
                    </a:lnT>
                    <a:lnB w="12700" cmpd="sng">
                      <a:noFill/>
                    </a:lnB>
                    <a:solidFill>
                      <a:srgbClr val="E3EDE4"/>
                    </a:solidFill>
                  </a:tcPr>
                </a:tc>
                <a:tc>
                  <a:txBody>
                    <a:bodyPr/>
                    <a:lstStyle/>
                    <a:p>
                      <a:pPr algn="l" fontAlgn="b"/>
                      <a:r>
                        <a:rPr lang="en-IN" sz="1800" b="0" i="0" u="none" strike="noStrike" dirty="0">
                          <a:effectLst/>
                          <a:latin typeface="+mn-lt"/>
                        </a:rPr>
                        <a:t>Dividends</a:t>
                      </a:r>
                      <a:endParaRPr lang="en-IN" sz="1800" b="0" i="0" u="none" strike="noStrike" dirty="0">
                        <a:effectLst/>
                        <a:latin typeface="Arial"/>
                      </a:endParaRPr>
                    </a:p>
                  </a:txBody>
                  <a:tcPr marL="228600" marR="9525" marT="9525" marB="0" anchor="ctr">
                    <a:lnL w="12700" cmpd="sng">
                      <a:noFill/>
                    </a:lnL>
                    <a:lnR w="12700" cmpd="sng">
                      <a:noFill/>
                    </a:lnR>
                    <a:lnT w="12700" cmpd="sng">
                      <a:noFill/>
                    </a:lnT>
                    <a:lnB w="12700" cmpd="sng">
                      <a:noFill/>
                    </a:lnB>
                    <a:solidFill>
                      <a:srgbClr val="E3EDE4"/>
                    </a:solidFill>
                  </a:tcPr>
                </a:tc>
                <a:tc>
                  <a:txBody>
                    <a:bodyPr/>
                    <a:lstStyle/>
                    <a:p>
                      <a:pPr algn="r" fontAlgn="b"/>
                      <a:endParaRPr lang="en-IN" sz="1800" b="0" i="0" u="none" strike="noStrike" dirty="0">
                        <a:effectLst/>
                        <a:latin typeface="Arial"/>
                      </a:endParaRPr>
                    </a:p>
                  </a:txBody>
                  <a:tcPr marL="9525" marR="9525" marT="9521" marB="0" anchor="ctr">
                    <a:lnL w="12700" cmpd="sng">
                      <a:noFill/>
                    </a:lnL>
                    <a:lnR w="12700" cmpd="sng">
                      <a:noFill/>
                    </a:lnR>
                    <a:lnT w="12700" cmpd="sng">
                      <a:noFill/>
                    </a:lnT>
                    <a:lnB w="12700" cmpd="sng">
                      <a:noFill/>
                    </a:lnB>
                    <a:solidFill>
                      <a:srgbClr val="E3EDE4"/>
                    </a:solidFill>
                  </a:tcPr>
                </a:tc>
                <a:tc>
                  <a:txBody>
                    <a:bodyPr/>
                    <a:lstStyle/>
                    <a:p>
                      <a:pPr algn="r"/>
                      <a:r>
                        <a:rPr lang="en-US" sz="1800" dirty="0"/>
                        <a:t>7,100</a:t>
                      </a:r>
                      <a:endParaRPr lang="en-IN" sz="1800" dirty="0"/>
                    </a:p>
                  </a:txBody>
                  <a:tcPr marT="45700" marB="45700" anchor="ctr">
                    <a:lnL w="12700" cmpd="sng">
                      <a:noFill/>
                    </a:lnL>
                    <a:lnR w="12700" cmpd="sng">
                      <a:noFill/>
                    </a:lnR>
                    <a:lnT w="12700" cmpd="sng">
                      <a:noFill/>
                    </a:lnT>
                    <a:lnB w="12700" cmpd="sng">
                      <a:noFill/>
                    </a:lnB>
                    <a:solidFill>
                      <a:srgbClr val="E3EDE4"/>
                    </a:solidFill>
                  </a:tcPr>
                </a:tc>
                <a:tc>
                  <a:txBody>
                    <a:bodyPr/>
                    <a:lstStyle/>
                    <a:p>
                      <a:endParaRPr lang="en-IN" sz="1800" dirty="0"/>
                    </a:p>
                  </a:txBody>
                  <a:tcPr marT="45700" marB="45700">
                    <a:lnL w="12700" cmpd="sng">
                      <a:noFill/>
                    </a:lnL>
                    <a:lnT w="12700" cmpd="sng">
                      <a:noFill/>
                    </a:lnT>
                    <a:lnB w="12700" cmpd="sng">
                      <a:noFill/>
                    </a:lnB>
                    <a:solidFill>
                      <a:srgbClr val="E3EDE4"/>
                    </a:solidFill>
                  </a:tcPr>
                </a:tc>
                <a:extLst>
                  <a:ext uri="{0D108BD9-81ED-4DB2-BD59-A6C34878D82A}">
                    <a16:rowId xmlns:a16="http://schemas.microsoft.com/office/drawing/2014/main" val="10002"/>
                  </a:ext>
                </a:extLst>
              </a:tr>
              <a:tr h="370681">
                <a:tc>
                  <a:txBody>
                    <a:bodyPr/>
                    <a:lstStyle/>
                    <a:p>
                      <a:endParaRPr lang="en-IN" sz="1800" i="1" dirty="0"/>
                    </a:p>
                  </a:txBody>
                  <a:tcPr marT="45700" marB="45700">
                    <a:lnR w="12700" cmpd="sng">
                      <a:noFill/>
                    </a:lnR>
                    <a:lnT w="12700" cmpd="sng">
                      <a:noFill/>
                    </a:lnT>
                    <a:solidFill>
                      <a:srgbClr val="E3EDE4"/>
                    </a:solidFill>
                  </a:tcPr>
                </a:tc>
                <a:tc>
                  <a:txBody>
                    <a:bodyPr/>
                    <a:lstStyle/>
                    <a:p>
                      <a:pPr algn="l" fontAlgn="b"/>
                      <a:r>
                        <a:rPr lang="en-IN" sz="1800" b="0" i="1" u="none" strike="noStrike" dirty="0">
                          <a:effectLst/>
                          <a:latin typeface="Arial"/>
                        </a:rPr>
                        <a:t>To close dividends.</a:t>
                      </a:r>
                    </a:p>
                  </a:txBody>
                  <a:tcPr marL="9525" marR="9525" marT="9525" marB="0" anchor="ctr">
                    <a:lnL w="12700" cmpd="sng">
                      <a:noFill/>
                    </a:lnL>
                    <a:lnR w="12700" cmpd="sng">
                      <a:noFill/>
                    </a:lnR>
                    <a:lnT w="12700" cmpd="sng">
                      <a:noFill/>
                    </a:lnT>
                    <a:solidFill>
                      <a:srgbClr val="E3EDE4"/>
                    </a:solidFill>
                  </a:tcPr>
                </a:tc>
                <a:tc>
                  <a:txBody>
                    <a:bodyPr/>
                    <a:lstStyle/>
                    <a:p>
                      <a:pPr algn="l" fontAlgn="b"/>
                      <a:endParaRPr lang="en-IN" sz="1800" b="0" i="1" u="none" strike="noStrike" dirty="0">
                        <a:effectLst/>
                        <a:latin typeface="Arial"/>
                      </a:endParaRPr>
                    </a:p>
                  </a:txBody>
                  <a:tcPr marL="9525" marR="9525" marT="9521" marB="0" anchor="ctr">
                    <a:lnL w="12700" cmpd="sng">
                      <a:noFill/>
                    </a:lnL>
                    <a:lnR w="12700" cmpd="sng">
                      <a:noFill/>
                    </a:lnR>
                    <a:lnT w="12700" cmpd="sng">
                      <a:noFill/>
                    </a:lnT>
                    <a:solidFill>
                      <a:srgbClr val="E3EDE4"/>
                    </a:solidFill>
                  </a:tcPr>
                </a:tc>
                <a:tc>
                  <a:txBody>
                    <a:bodyPr/>
                    <a:lstStyle/>
                    <a:p>
                      <a:endParaRPr lang="en-IN" sz="1800" i="1" dirty="0"/>
                    </a:p>
                  </a:txBody>
                  <a:tcPr marT="45700" marB="45700" anchor="ctr">
                    <a:lnL w="12700" cmpd="sng">
                      <a:noFill/>
                    </a:lnL>
                    <a:lnR w="12700" cmpd="sng">
                      <a:noFill/>
                    </a:lnR>
                    <a:lnT w="12700" cmpd="sng">
                      <a:noFill/>
                    </a:lnT>
                    <a:solidFill>
                      <a:srgbClr val="E3EDE4"/>
                    </a:solidFill>
                  </a:tcPr>
                </a:tc>
                <a:tc>
                  <a:txBody>
                    <a:bodyPr/>
                    <a:lstStyle/>
                    <a:p>
                      <a:endParaRPr lang="en-IN" sz="1800" i="1" dirty="0"/>
                    </a:p>
                  </a:txBody>
                  <a:tcPr marT="45700" marB="45700">
                    <a:lnL w="12700" cmpd="sng">
                      <a:noFill/>
                    </a:lnL>
                    <a:lnT w="12700" cmpd="sng">
                      <a:noFill/>
                    </a:lnT>
                    <a:solidFill>
                      <a:srgbClr val="E3EDE4"/>
                    </a:solidFill>
                  </a:tcPr>
                </a:tc>
                <a:extLst>
                  <a:ext uri="{0D108BD9-81ED-4DB2-BD59-A6C34878D82A}">
                    <a16:rowId xmlns:a16="http://schemas.microsoft.com/office/drawing/2014/main" val="10003"/>
                  </a:ext>
                </a:extLst>
              </a:tr>
            </a:tbl>
          </a:graphicData>
        </a:graphic>
      </p:graphicFrame>
      <p:graphicFrame>
        <p:nvGraphicFramePr>
          <p:cNvPr id="30" name="Table 29"/>
          <p:cNvGraphicFramePr>
            <a:graphicFrameLocks noGrp="1"/>
          </p:cNvGraphicFramePr>
          <p:nvPr/>
        </p:nvGraphicFramePr>
        <p:xfrm>
          <a:off x="2057400" y="3276600"/>
          <a:ext cx="3962400" cy="185420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840">
                <a:tc gridSpan="4">
                  <a:txBody>
                    <a:bodyPr/>
                    <a:lstStyle/>
                    <a:p>
                      <a:pPr algn="ctr" fontAlgn="b"/>
                      <a:r>
                        <a:rPr lang="en-IN" sz="1800" b="1" i="0" u="none" strike="noStrike" dirty="0">
                          <a:solidFill>
                            <a:schemeClr val="tx1"/>
                          </a:solidFill>
                          <a:effectLst/>
                          <a:latin typeface="+mn-lt"/>
                        </a:rPr>
                        <a:t>Dividends</a:t>
                      </a:r>
                    </a:p>
                  </a:txBody>
                  <a:tcP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r>
                        <a:rPr lang="en-US" dirty="0">
                          <a:solidFill>
                            <a:schemeClr val="tx1"/>
                          </a:solidFill>
                        </a:rPr>
                        <a:t>Bal.</a:t>
                      </a:r>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rgbClr val="E3EDE4"/>
                    </a:solidFill>
                  </a:tcPr>
                </a:tc>
                <a:tc>
                  <a:txBody>
                    <a:bodyPr/>
                    <a:lstStyle/>
                    <a:p>
                      <a:pPr algn="r"/>
                      <a:r>
                        <a:rPr lang="en-US" dirty="0">
                          <a:solidFill>
                            <a:schemeClr val="tx1"/>
                          </a:solidFill>
                        </a:rPr>
                        <a:t>7,100</a:t>
                      </a: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rgbClr val="E3EDE4"/>
                    </a:solidFill>
                  </a:tcPr>
                </a:tc>
                <a:tc>
                  <a:txBody>
                    <a:bodyPr/>
                    <a:lstStyle/>
                    <a:p>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rgbClr val="E3EDE4"/>
                    </a:solidFill>
                  </a:tcPr>
                </a:tc>
                <a:extLst>
                  <a:ext uri="{0D108BD9-81ED-4DB2-BD59-A6C34878D82A}">
                    <a16:rowId xmlns:a16="http://schemas.microsoft.com/office/drawing/2014/main" val="10001"/>
                  </a:ext>
                </a:extLst>
              </a:tr>
              <a:tr h="370840">
                <a:tc>
                  <a:txBody>
                    <a:bodyPr/>
                    <a:lstStyle/>
                    <a:p>
                      <a:endParaRPr lang="en-IN" dirty="0">
                        <a:solidFill>
                          <a:schemeClr val="tx1"/>
                        </a:solidFill>
                      </a:endParaRPr>
                    </a:p>
                  </a:txBody>
                  <a:tcPr>
                    <a:lnR w="12700" cmpd="sng">
                      <a:noFill/>
                    </a:lnR>
                    <a:lnT w="12700" cap="flat" cmpd="sng" algn="ctr">
                      <a:noFill/>
                      <a:prstDash val="solid"/>
                      <a:round/>
                      <a:headEnd type="none" w="med" len="med"/>
                      <a:tailEnd type="none" w="med" len="med"/>
                    </a:lnT>
                    <a:lnB w="12700" cmpd="sng">
                      <a:noFill/>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solidFill>
                      <a:srgbClr val="E3EDE4"/>
                    </a:solidFill>
                  </a:tcPr>
                </a:tc>
                <a:tc>
                  <a:txBody>
                    <a:bodyPr/>
                    <a:lstStyle/>
                    <a:p>
                      <a:pPr algn="r"/>
                      <a:r>
                        <a:rPr lang="en-US" dirty="0">
                          <a:solidFill>
                            <a:schemeClr val="tx1"/>
                          </a:solidFill>
                        </a:rPr>
                        <a:t>7,100</a:t>
                      </a: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solidFill>
                      <a:srgbClr val="E3EDE4"/>
                    </a:solidFill>
                  </a:tcPr>
                </a:tc>
                <a:tc>
                  <a:txBody>
                    <a:bodyPr/>
                    <a:lstStyle/>
                    <a:p>
                      <a:r>
                        <a:rPr lang="en-US" dirty="0">
                          <a:solidFill>
                            <a:schemeClr val="tx1"/>
                          </a:solidFill>
                        </a:rPr>
                        <a:t>Clos.</a:t>
                      </a:r>
                      <a:endParaRPr lang="en-IN" dirty="0">
                        <a:solidFill>
                          <a:schemeClr val="tx1"/>
                        </a:solidFill>
                      </a:endParaRPr>
                    </a:p>
                  </a:txBody>
                  <a:tcPr>
                    <a:lnL w="12700" cmpd="sng">
                      <a:noFill/>
                    </a:lnL>
                    <a:lnT w="12700" cap="flat" cmpd="sng" algn="ctr">
                      <a:no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2"/>
                  </a:ext>
                </a:extLst>
              </a:tr>
              <a:tr h="370840">
                <a:tc>
                  <a:txBody>
                    <a:bodyPr/>
                    <a:lstStyle/>
                    <a:p>
                      <a:endParaRPr lang="en-IN" dirty="0">
                        <a:solidFill>
                          <a:schemeClr val="tx1"/>
                        </a:solidFill>
                      </a:endParaRPr>
                    </a:p>
                  </a:txBody>
                  <a:tcPr>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dirty="0">
                        <a:solidFill>
                          <a:schemeClr val="tx1"/>
                        </a:solidFill>
                      </a:endParaRPr>
                    </a:p>
                  </a:txBody>
                  <a:tcPr>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3"/>
                  </a:ext>
                </a:extLst>
              </a:tr>
              <a:tr h="370840">
                <a:tc>
                  <a:txBody>
                    <a:bodyPr/>
                    <a:lstStyle/>
                    <a:p>
                      <a:r>
                        <a:rPr lang="en-US" dirty="0">
                          <a:solidFill>
                            <a:schemeClr val="tx1"/>
                          </a:solidFill>
                        </a:rPr>
                        <a:t>Bal.</a:t>
                      </a:r>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r>
                        <a:rPr lang="en-US" dirty="0">
                          <a:solidFill>
                            <a:schemeClr val="tx1"/>
                          </a:solidFill>
                        </a:rPr>
                        <a:t>0</a:t>
                      </a: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4"/>
                  </a:ext>
                </a:extLst>
              </a:tr>
            </a:tbl>
          </a:graphicData>
        </a:graphic>
      </p:graphicFrame>
      <p:graphicFrame>
        <p:nvGraphicFramePr>
          <p:cNvPr id="10" name="Table 9"/>
          <p:cNvGraphicFramePr>
            <a:graphicFrameLocks noGrp="1"/>
          </p:cNvGraphicFramePr>
          <p:nvPr/>
        </p:nvGraphicFramePr>
        <p:xfrm>
          <a:off x="6248400" y="3276600"/>
          <a:ext cx="3962400" cy="1854200"/>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70840">
                <a:tc gridSpan="4">
                  <a:txBody>
                    <a:bodyPr/>
                    <a:lstStyle/>
                    <a:p>
                      <a:pPr algn="ctr" fontAlgn="b"/>
                      <a:r>
                        <a:rPr lang="en-IN" sz="1800" b="1" i="0" u="none" strike="noStrike" dirty="0">
                          <a:solidFill>
                            <a:schemeClr val="tx1"/>
                          </a:solidFill>
                          <a:effectLst/>
                          <a:latin typeface="+mn-lt"/>
                        </a:rPr>
                        <a:t>Retained Earnings</a:t>
                      </a:r>
                    </a:p>
                  </a:txBody>
                  <a:tcP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hMerge="1">
                  <a:txBody>
                    <a:bodyPr/>
                    <a:lstStyle/>
                    <a:p>
                      <a:endParaRPr lang="en-IN" dirty="0">
                        <a:solidFill>
                          <a:schemeClr val="bg1"/>
                        </a:solidFill>
                      </a:endParaRP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pPr algn="r"/>
                      <a:r>
                        <a:rPr lang="en-US" dirty="0">
                          <a:solidFill>
                            <a:schemeClr val="tx1"/>
                          </a:solidFill>
                        </a:rPr>
                        <a:t>10,000</a:t>
                      </a: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tc>
                  <a:txBody>
                    <a:bodyPr/>
                    <a:lstStyle/>
                    <a:p>
                      <a:r>
                        <a:rPr lang="en-US" dirty="0">
                          <a:solidFill>
                            <a:schemeClr val="tx1"/>
                          </a:solidFill>
                        </a:rPr>
                        <a:t>Bal.</a:t>
                      </a:r>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1"/>
                  </a:ext>
                </a:extLst>
              </a:tr>
              <a:tr h="370840">
                <a:tc>
                  <a:txBody>
                    <a:bodyPr/>
                    <a:lstStyle/>
                    <a:p>
                      <a:r>
                        <a:rPr lang="en-US" dirty="0">
                          <a:solidFill>
                            <a:schemeClr val="tx1"/>
                          </a:solidFill>
                        </a:rPr>
                        <a:t>Clos.</a:t>
                      </a:r>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dirty="0">
                          <a:solidFill>
                            <a:schemeClr val="tx1"/>
                          </a:solidFill>
                        </a:rPr>
                        <a:t>7,100</a:t>
                      </a: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pPr algn="r"/>
                      <a:r>
                        <a:rPr lang="en-US" dirty="0">
                          <a:solidFill>
                            <a:schemeClr val="tx1"/>
                          </a:solidFill>
                        </a:rPr>
                        <a:t>24,200</a:t>
                      </a: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solidFill>
                      <a:srgbClr val="E3EDE4"/>
                    </a:solidFill>
                  </a:tcPr>
                </a:tc>
                <a:tc>
                  <a:txBody>
                    <a:bodyPr/>
                    <a:lstStyle/>
                    <a:p>
                      <a:r>
                        <a:rPr lang="en-US" dirty="0">
                          <a:solidFill>
                            <a:schemeClr val="tx1"/>
                          </a:solidFill>
                        </a:rPr>
                        <a:t>Clos.</a:t>
                      </a:r>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lnB w="12700" cmpd="sng">
                      <a:noFill/>
                    </a:lnB>
                    <a:solidFill>
                      <a:srgbClr val="E3EDE4"/>
                    </a:solidFill>
                  </a:tcPr>
                </a:tc>
                <a:extLst>
                  <a:ext uri="{0D108BD9-81ED-4DB2-BD59-A6C34878D82A}">
                    <a16:rowId xmlns:a16="http://schemas.microsoft.com/office/drawing/2014/main" val="10002"/>
                  </a:ext>
                </a:extLst>
              </a:tr>
              <a:tr h="370840">
                <a:tc>
                  <a:txBody>
                    <a:bodyPr/>
                    <a:lstStyle/>
                    <a:p>
                      <a:endParaRPr lang="en-IN" dirty="0">
                        <a:solidFill>
                          <a:schemeClr val="tx1"/>
                        </a:solidFill>
                      </a:endParaRPr>
                    </a:p>
                  </a:txBody>
                  <a:tcPr>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pPr algn="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solidFill>
                      <a:srgbClr val="E3EDE4"/>
                    </a:solidFill>
                  </a:tcPr>
                </a:tc>
                <a:tc>
                  <a:txBody>
                    <a:bodyPr/>
                    <a:lstStyle/>
                    <a:p>
                      <a:endParaRPr lang="en-IN" dirty="0">
                        <a:solidFill>
                          <a:schemeClr val="tx1"/>
                        </a:solidFill>
                      </a:endParaRPr>
                    </a:p>
                  </a:txBody>
                  <a:tcPr>
                    <a:lnL w="12700" cmpd="sng">
                      <a:noFill/>
                    </a:lnL>
                    <a:lnT w="12700" cmpd="sng">
                      <a:noFill/>
                    </a:lnT>
                    <a:lnB w="12700" cap="flat" cmpd="sng" algn="ctr">
                      <a:solidFill>
                        <a:schemeClr val="tx1"/>
                      </a:solidFill>
                      <a:prstDash val="solid"/>
                      <a:round/>
                      <a:headEnd type="none" w="med" len="med"/>
                      <a:tailEnd type="none" w="med" len="med"/>
                    </a:lnB>
                    <a:solidFill>
                      <a:srgbClr val="E3EDE4"/>
                    </a:solidFill>
                  </a:tcPr>
                </a:tc>
                <a:extLst>
                  <a:ext uri="{0D108BD9-81ED-4DB2-BD59-A6C34878D82A}">
                    <a16:rowId xmlns:a16="http://schemas.microsoft.com/office/drawing/2014/main" val="10003"/>
                  </a:ext>
                </a:extLst>
              </a:tr>
              <a:tr h="370840">
                <a:tc>
                  <a:txBody>
                    <a:bodyPr/>
                    <a:lstStyle/>
                    <a:p>
                      <a:endParaRPr lang="en-IN" dirty="0">
                        <a:solidFill>
                          <a:schemeClr val="tx1"/>
                        </a:solidFill>
                      </a:endParaRPr>
                    </a:p>
                  </a:txBody>
                  <a:tcPr>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pPr algn="r"/>
                      <a:endParaRPr lang="en-IN" dirty="0">
                        <a:solidFill>
                          <a:schemeClr val="tx1"/>
                        </a:solidFill>
                      </a:endParaRPr>
                    </a:p>
                  </a:txBody>
                  <a:tcP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E3EDE4"/>
                    </a:solidFill>
                  </a:tcPr>
                </a:tc>
                <a:tc>
                  <a:txBody>
                    <a:bodyPr/>
                    <a:lstStyle/>
                    <a:p>
                      <a:pPr algn="r"/>
                      <a:r>
                        <a:rPr lang="en-US" dirty="0">
                          <a:solidFill>
                            <a:schemeClr val="tx1"/>
                          </a:solidFill>
                        </a:rPr>
                        <a:t>27,100</a:t>
                      </a:r>
                      <a:endParaRPr lang="en-IN" dirty="0">
                        <a:solidFill>
                          <a:schemeClr val="tx1"/>
                        </a:solidFill>
                      </a:endParaRPr>
                    </a:p>
                  </a:txBody>
                  <a:tcP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solidFill>
                      <a:srgbClr val="E3EDE4"/>
                    </a:solidFill>
                  </a:tcPr>
                </a:tc>
                <a:tc>
                  <a:txBody>
                    <a:bodyPr/>
                    <a:lstStyle/>
                    <a:p>
                      <a:r>
                        <a:rPr lang="en-US" dirty="0">
                          <a:solidFill>
                            <a:schemeClr val="tx1"/>
                          </a:solidFill>
                        </a:rPr>
                        <a:t>Bal.</a:t>
                      </a:r>
                      <a:endParaRPr lang="en-IN" dirty="0">
                        <a:solidFill>
                          <a:schemeClr val="tx1"/>
                        </a:solidFill>
                      </a:endParaRPr>
                    </a:p>
                  </a:txBody>
                  <a:tcPr>
                    <a:lnL w="12700" cmpd="sng">
                      <a:noFill/>
                    </a:lnL>
                    <a:lnT w="12700" cap="flat" cmpd="sng" algn="ctr">
                      <a:solidFill>
                        <a:schemeClr val="tx1"/>
                      </a:solidFill>
                      <a:prstDash val="solid"/>
                      <a:round/>
                      <a:headEnd type="none" w="med" len="med"/>
                      <a:tailEnd type="none" w="med" len="med"/>
                    </a:lnT>
                    <a:solidFill>
                      <a:srgbClr val="E3EDE4"/>
                    </a:solidFill>
                  </a:tcPr>
                </a:tc>
                <a:extLst>
                  <a:ext uri="{0D108BD9-81ED-4DB2-BD59-A6C34878D82A}">
                    <a16:rowId xmlns:a16="http://schemas.microsoft.com/office/drawing/2014/main" val="10004"/>
                  </a:ext>
                </a:extLst>
              </a:tr>
            </a:tbl>
          </a:graphicData>
        </a:graphic>
      </p:graphicFrame>
      <p:sp>
        <p:nvSpPr>
          <p:cNvPr id="9" name="Title 1"/>
          <p:cNvSpPr txBox="1">
            <a:spLocks/>
          </p:cNvSpPr>
          <p:nvPr/>
        </p:nvSpPr>
        <p:spPr bwMode="auto">
          <a:xfrm>
            <a:off x="1981200" y="1"/>
            <a:ext cx="8229600" cy="63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2800" b="1" kern="1200" baseline="0">
                <a:solidFill>
                  <a:schemeClr val="tx1"/>
                </a:solidFill>
                <a:latin typeface="+mj-lt"/>
                <a:ea typeface="+mj-ea"/>
                <a:cs typeface="+mj-cs"/>
              </a:defRPr>
            </a:lvl1pPr>
            <a:lvl2pPr algn="ctr" rtl="0" eaLnBrk="0" fontAlgn="base" hangingPunct="0">
              <a:spcBef>
                <a:spcPct val="0"/>
              </a:spcBef>
              <a:spcAft>
                <a:spcPct val="0"/>
              </a:spcAft>
              <a:defRPr sz="4000">
                <a:solidFill>
                  <a:schemeClr val="tx1"/>
                </a:solidFill>
                <a:latin typeface="Arial" charset="0"/>
              </a:defRPr>
            </a:lvl2pPr>
            <a:lvl3pPr algn="ctr" rtl="0" eaLnBrk="0" fontAlgn="base" hangingPunct="0">
              <a:spcBef>
                <a:spcPct val="0"/>
              </a:spcBef>
              <a:spcAft>
                <a:spcPct val="0"/>
              </a:spcAft>
              <a:defRPr sz="4000">
                <a:solidFill>
                  <a:schemeClr val="tx1"/>
                </a:solidFill>
                <a:latin typeface="Arial" charset="0"/>
              </a:defRPr>
            </a:lvl3pPr>
            <a:lvl4pPr algn="ctr" rtl="0" eaLnBrk="0" fontAlgn="base" hangingPunct="0">
              <a:spcBef>
                <a:spcPct val="0"/>
              </a:spcBef>
              <a:spcAft>
                <a:spcPct val="0"/>
              </a:spcAft>
              <a:defRPr sz="4000">
                <a:solidFill>
                  <a:schemeClr val="tx1"/>
                </a:solidFill>
                <a:latin typeface="Arial" charset="0"/>
              </a:defRPr>
            </a:lvl4pPr>
            <a:lvl5pPr algn="ctr" rtl="0" eaLnBrk="0" fontAlgn="base" hangingPunct="0">
              <a:spcBef>
                <a:spcPct val="0"/>
              </a:spcBef>
              <a:spcAft>
                <a:spcPct val="0"/>
              </a:spcAft>
              <a:defRPr sz="4000">
                <a:solidFill>
                  <a:schemeClr val="tx1"/>
                </a:solidFill>
                <a:latin typeface="Arial" charset="0"/>
              </a:defRPr>
            </a:lvl5pPr>
            <a:lvl6pPr marL="457200" algn="ctr" rtl="0" fontAlgn="base">
              <a:spcBef>
                <a:spcPct val="0"/>
              </a:spcBef>
              <a:spcAft>
                <a:spcPct val="0"/>
              </a:spcAft>
              <a:defRPr sz="4000">
                <a:solidFill>
                  <a:schemeClr val="tx1"/>
                </a:solidFill>
                <a:latin typeface="Arial" charset="0"/>
              </a:defRPr>
            </a:lvl6pPr>
            <a:lvl7pPr marL="914400" algn="ctr" rtl="0" fontAlgn="base">
              <a:spcBef>
                <a:spcPct val="0"/>
              </a:spcBef>
              <a:spcAft>
                <a:spcPct val="0"/>
              </a:spcAft>
              <a:defRPr sz="4000">
                <a:solidFill>
                  <a:schemeClr val="tx1"/>
                </a:solidFill>
                <a:latin typeface="Arial" charset="0"/>
              </a:defRPr>
            </a:lvl7pPr>
            <a:lvl8pPr marL="1371600" algn="ctr" rtl="0" fontAlgn="base">
              <a:spcBef>
                <a:spcPct val="0"/>
              </a:spcBef>
              <a:spcAft>
                <a:spcPct val="0"/>
              </a:spcAft>
              <a:defRPr sz="4000">
                <a:solidFill>
                  <a:schemeClr val="tx1"/>
                </a:solidFill>
                <a:latin typeface="Arial" charset="0"/>
              </a:defRPr>
            </a:lvl8pPr>
            <a:lvl9pPr marL="1828800" algn="ctr" rtl="0" fontAlgn="base">
              <a:spcBef>
                <a:spcPct val="0"/>
              </a:spcBef>
              <a:spcAft>
                <a:spcPct val="0"/>
              </a:spcAft>
              <a:defRPr sz="4000">
                <a:solidFill>
                  <a:schemeClr val="tx1"/>
                </a:solidFill>
                <a:latin typeface="Arial" charset="0"/>
              </a:defRPr>
            </a:lvl9pPr>
          </a:lstStyle>
          <a:p>
            <a:pPr eaLnBrk="1" hangingPunct="1"/>
            <a:r>
              <a:rPr lang="en-US" dirty="0"/>
              <a:t>Demonstration of P4-32A-Req. 6</a:t>
            </a:r>
          </a:p>
        </p:txBody>
      </p:sp>
      <p:pic>
        <p:nvPicPr>
          <p:cNvPr id="2" name="Graphic 21">
            <a:extLst>
              <a:ext uri="{FF2B5EF4-FFF2-40B4-BE49-F238E27FC236}">
                <a16:creationId xmlns:a16="http://schemas.microsoft.com/office/drawing/2014/main" id="{7A405B70-0BFF-F9DA-DE84-6EE6C4D6057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810568" y="125909"/>
            <a:ext cx="1254337" cy="585689"/>
          </a:xfrm>
          <a:prstGeom prst="rect">
            <a:avLst/>
          </a:prstGeom>
        </p:spPr>
      </p:pic>
    </p:spTree>
    <p:extLst>
      <p:ext uri="{BB962C8B-B14F-4D97-AF65-F5344CB8AC3E}">
        <p14:creationId xmlns:p14="http://schemas.microsoft.com/office/powerpoint/2010/main" val="119730221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751304239"/>
              </p:ext>
            </p:extLst>
          </p:nvPr>
        </p:nvGraphicFramePr>
        <p:xfrm>
          <a:off x="2547659" y="2341214"/>
          <a:ext cx="6512768" cy="4139779"/>
        </p:xfrm>
        <a:graphic>
          <a:graphicData uri="http://schemas.openxmlformats.org/drawingml/2006/table">
            <a:tbl>
              <a:tblPr>
                <a:tableStyleId>{5C22544A-7EE6-4342-B048-85BDC9FD1C3A}</a:tableStyleId>
              </a:tblPr>
              <a:tblGrid>
                <a:gridCol w="4038600">
                  <a:extLst>
                    <a:ext uri="{9D8B030D-6E8A-4147-A177-3AD203B41FA5}">
                      <a16:colId xmlns:a16="http://schemas.microsoft.com/office/drawing/2014/main" val="20000"/>
                    </a:ext>
                  </a:extLst>
                </a:gridCol>
                <a:gridCol w="914400">
                  <a:extLst>
                    <a:ext uri="{9D8B030D-6E8A-4147-A177-3AD203B41FA5}">
                      <a16:colId xmlns:a16="http://schemas.microsoft.com/office/drawing/2014/main" val="20001"/>
                    </a:ext>
                  </a:extLst>
                </a:gridCol>
                <a:gridCol w="1219200">
                  <a:extLst>
                    <a:ext uri="{9D8B030D-6E8A-4147-A177-3AD203B41FA5}">
                      <a16:colId xmlns:a16="http://schemas.microsoft.com/office/drawing/2014/main" val="20002"/>
                    </a:ext>
                  </a:extLst>
                </a:gridCol>
                <a:gridCol w="340568">
                  <a:extLst>
                    <a:ext uri="{9D8B030D-6E8A-4147-A177-3AD203B41FA5}">
                      <a16:colId xmlns:a16="http://schemas.microsoft.com/office/drawing/2014/main" val="20003"/>
                    </a:ext>
                  </a:extLst>
                </a:gridCol>
              </a:tblGrid>
              <a:tr h="268667">
                <a:tc gridSpan="3">
                  <a:txBody>
                    <a:bodyPr/>
                    <a:lstStyle/>
                    <a:p>
                      <a:pPr algn="ctr" fontAlgn="b"/>
                      <a:r>
                        <a:rPr lang="en-IN" sz="1700" b="1" u="none" strike="noStrike" dirty="0">
                          <a:effectLst/>
                        </a:rPr>
                        <a:t>ELLIOT WILSON</a:t>
                      </a:r>
                      <a:endParaRPr lang="en-IN" sz="1700" b="1" i="0" u="none" strike="noStrike" dirty="0">
                        <a:effectLst/>
                        <a:latin typeface="Arial"/>
                      </a:endParaRPr>
                    </a:p>
                  </a:txBody>
                  <a:tcPr marL="9525" marR="9525" marT="9527" marB="0" anchor="b">
                    <a:lnR w="12700" cmpd="sng">
                      <a:noFill/>
                    </a:lnR>
                    <a:lnB w="12700" cmpd="sng">
                      <a:noFill/>
                    </a:lnB>
                    <a:solidFill>
                      <a:schemeClr val="accent1"/>
                    </a:solidFill>
                  </a:tcPr>
                </a:tc>
                <a:tc hMerge="1">
                  <a:txBody>
                    <a:bodyPr/>
                    <a:lstStyle/>
                    <a:p>
                      <a:endParaRPr lang="en-IN"/>
                    </a:p>
                  </a:txBody>
                  <a:tcPr/>
                </a:tc>
                <a:tc hMerge="1">
                  <a:txBody>
                    <a:bodyPr/>
                    <a:lstStyle/>
                    <a:p>
                      <a:endParaRPr lang="en-IN"/>
                    </a:p>
                  </a:txBody>
                  <a:tcPr/>
                </a:tc>
                <a:tc>
                  <a:txBody>
                    <a:bodyPr/>
                    <a:lstStyle/>
                    <a:p>
                      <a:pPr algn="ctr" fontAlgn="b"/>
                      <a:endParaRPr lang="en-IN" sz="1700" b="1" i="0" u="none" strike="noStrike" dirty="0">
                        <a:effectLst/>
                        <a:latin typeface="Arial"/>
                      </a:endParaRPr>
                    </a:p>
                  </a:txBody>
                  <a:tcPr marL="9525" marR="9525" marT="9527" marB="0" anchor="b">
                    <a:lnL w="12700" cmpd="sng">
                      <a:noFill/>
                    </a:lnL>
                    <a:lnB w="12700" cmpd="sng">
                      <a:noFill/>
                    </a:lnB>
                    <a:solidFill>
                      <a:schemeClr val="accent1"/>
                    </a:solidFill>
                  </a:tcPr>
                </a:tc>
                <a:extLst>
                  <a:ext uri="{0D108BD9-81ED-4DB2-BD59-A6C34878D82A}">
                    <a16:rowId xmlns:a16="http://schemas.microsoft.com/office/drawing/2014/main" val="10000"/>
                  </a:ext>
                </a:extLst>
              </a:tr>
              <a:tr h="268667">
                <a:tc gridSpan="3">
                  <a:txBody>
                    <a:bodyPr/>
                    <a:lstStyle/>
                    <a:p>
                      <a:pPr algn="ctr" fontAlgn="b"/>
                      <a:r>
                        <a:rPr lang="en-IN" sz="1700" b="1" u="none" strike="noStrike" dirty="0">
                          <a:effectLst/>
                        </a:rPr>
                        <a:t>Post-Closing Trial Balance</a:t>
                      </a:r>
                      <a:endParaRPr lang="en-IN" sz="1700" b="1" i="0" u="none" strike="noStrike" dirty="0">
                        <a:effectLst/>
                        <a:latin typeface="Arial"/>
                      </a:endParaRPr>
                    </a:p>
                  </a:txBody>
                  <a:tcPr marL="9525" marR="9525" marT="9527" marB="0" anchor="b">
                    <a:lnR w="12700" cmpd="sng">
                      <a:noFill/>
                    </a:lnR>
                    <a:lnT w="12700" cmpd="sng">
                      <a:noFill/>
                    </a:lnT>
                    <a:lnB w="12700" cmpd="sng">
                      <a:noFill/>
                    </a:lnB>
                    <a:solidFill>
                      <a:schemeClr val="accent1"/>
                    </a:solidFill>
                  </a:tcPr>
                </a:tc>
                <a:tc hMerge="1">
                  <a:txBody>
                    <a:bodyPr/>
                    <a:lstStyle/>
                    <a:p>
                      <a:endParaRPr lang="en-IN"/>
                    </a:p>
                  </a:txBody>
                  <a:tcPr/>
                </a:tc>
                <a:tc hMerge="1">
                  <a:txBody>
                    <a:bodyPr/>
                    <a:lstStyle/>
                    <a:p>
                      <a:endParaRPr lang="en-IN"/>
                    </a:p>
                  </a:txBody>
                  <a:tcPr/>
                </a:tc>
                <a:tc>
                  <a:txBody>
                    <a:bodyPr/>
                    <a:lstStyle/>
                    <a:p>
                      <a:pPr algn="ctr" fontAlgn="b"/>
                      <a:endParaRPr lang="en-IN" sz="1700" b="1" i="0" u="none" strike="noStrike" dirty="0">
                        <a:effectLst/>
                        <a:latin typeface="Arial"/>
                      </a:endParaRPr>
                    </a:p>
                  </a:txBody>
                  <a:tcPr marL="9525" marR="9525" marT="9527" marB="0" anchor="b">
                    <a:lnL w="12700" cmpd="sng">
                      <a:noFill/>
                    </a:lnL>
                    <a:lnT w="12700" cmpd="sng">
                      <a:noFill/>
                    </a:lnT>
                    <a:lnB w="12700" cmpd="sng">
                      <a:noFill/>
                    </a:lnB>
                    <a:solidFill>
                      <a:schemeClr val="accent1"/>
                    </a:solidFill>
                  </a:tcPr>
                </a:tc>
                <a:extLst>
                  <a:ext uri="{0D108BD9-81ED-4DB2-BD59-A6C34878D82A}">
                    <a16:rowId xmlns:a16="http://schemas.microsoft.com/office/drawing/2014/main" val="10001"/>
                  </a:ext>
                </a:extLst>
              </a:tr>
              <a:tr h="268667">
                <a:tc gridSpan="3">
                  <a:txBody>
                    <a:bodyPr/>
                    <a:lstStyle/>
                    <a:p>
                      <a:pPr algn="ctr" fontAlgn="b"/>
                      <a:r>
                        <a:rPr lang="en-IN" sz="1700" b="1" u="none" strike="noStrike" dirty="0">
                          <a:effectLst/>
                        </a:rPr>
                        <a:t>     December 31, 2018</a:t>
                      </a:r>
                      <a:endParaRPr lang="en-IN" sz="1700" b="1" i="0" u="none" strike="noStrike" dirty="0">
                        <a:effectLst/>
                        <a:latin typeface="Arial"/>
                      </a:endParaRPr>
                    </a:p>
                  </a:txBody>
                  <a:tcPr marL="9525" marR="9525" marT="9527" marB="0" anchor="b">
                    <a:lnR w="12700" cmpd="sng">
                      <a:noFill/>
                    </a:lnR>
                    <a:lnT w="12700" cmpd="sng">
                      <a:noFill/>
                    </a:lnT>
                    <a:lnB w="12700" cmpd="sng">
                      <a:noFill/>
                    </a:lnB>
                    <a:solidFill>
                      <a:schemeClr val="accent1"/>
                    </a:solidFill>
                  </a:tcPr>
                </a:tc>
                <a:tc hMerge="1">
                  <a:txBody>
                    <a:bodyPr/>
                    <a:lstStyle/>
                    <a:p>
                      <a:endParaRPr lang="en-IN"/>
                    </a:p>
                  </a:txBody>
                  <a:tcPr/>
                </a:tc>
                <a:tc hMerge="1">
                  <a:txBody>
                    <a:bodyPr/>
                    <a:lstStyle/>
                    <a:p>
                      <a:endParaRPr lang="en-IN"/>
                    </a:p>
                  </a:txBody>
                  <a:tcPr/>
                </a:tc>
                <a:tc>
                  <a:txBody>
                    <a:bodyPr/>
                    <a:lstStyle/>
                    <a:p>
                      <a:pPr algn="ctr" fontAlgn="b"/>
                      <a:endParaRPr lang="en-IN" sz="1700" b="1" i="0" u="none" strike="noStrike" dirty="0">
                        <a:effectLst/>
                        <a:latin typeface="Arial"/>
                      </a:endParaRPr>
                    </a:p>
                  </a:txBody>
                  <a:tcPr marL="9525" marR="9525" marT="9527" marB="0" anchor="b">
                    <a:lnL w="12700" cmpd="sng">
                      <a:noFill/>
                    </a:lnL>
                    <a:lnT w="12700" cmpd="sng">
                      <a:noFill/>
                    </a:lnT>
                    <a:lnB w="12700" cmpd="sng">
                      <a:noFill/>
                    </a:lnB>
                    <a:solidFill>
                      <a:schemeClr val="accent1"/>
                    </a:solidFill>
                  </a:tcPr>
                </a:tc>
                <a:extLst>
                  <a:ext uri="{0D108BD9-81ED-4DB2-BD59-A6C34878D82A}">
                    <a16:rowId xmlns:a16="http://schemas.microsoft.com/office/drawing/2014/main" val="10002"/>
                  </a:ext>
                </a:extLst>
              </a:tr>
              <a:tr h="99767">
                <a:tc>
                  <a:txBody>
                    <a:bodyPr/>
                    <a:lstStyle/>
                    <a:p>
                      <a:pPr lvl="1" algn="l" fontAlgn="b"/>
                      <a:r>
                        <a:rPr lang="en-IN" sz="1500" b="1" u="none" strike="noStrike" dirty="0">
                          <a:effectLst/>
                          <a:latin typeface="+mj-lt"/>
                        </a:rPr>
                        <a:t>Account Title</a:t>
                      </a:r>
                      <a:endParaRPr lang="en-IN" sz="1500" b="1" i="0" u="none" strike="noStrike" dirty="0">
                        <a:effectLst/>
                        <a:latin typeface="+mj-lt"/>
                      </a:endParaRPr>
                    </a:p>
                  </a:txBody>
                  <a:tcPr marL="9525" marR="9525" marT="9527" marB="0" anchor="b">
                    <a:lnR w="12700" cmpd="sng">
                      <a:noFill/>
                    </a:lnR>
                    <a:lnT w="12700" cmpd="sng">
                      <a:noFill/>
                    </a:lnT>
                    <a:lnB w="12700" cmpd="sng">
                      <a:noFill/>
                    </a:lnB>
                    <a:solidFill>
                      <a:srgbClr val="E3EDE4"/>
                    </a:solidFill>
                  </a:tcPr>
                </a:tc>
                <a:tc gridSpan="2">
                  <a:txBody>
                    <a:bodyPr/>
                    <a:lstStyle/>
                    <a:p>
                      <a:pPr algn="ctr" fontAlgn="b"/>
                      <a:r>
                        <a:rPr lang="en-IN" sz="1500" b="1" u="none" strike="noStrike" dirty="0">
                          <a:effectLst/>
                          <a:latin typeface="+mj-lt"/>
                        </a:rPr>
                        <a:t>Balance</a:t>
                      </a:r>
                      <a:endParaRPr lang="en-IN" sz="1500" b="1"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hMerge="1">
                  <a:txBody>
                    <a:bodyPr/>
                    <a:lstStyle/>
                    <a:p>
                      <a:endParaRPr lang="en-IN"/>
                    </a:p>
                  </a:txBody>
                  <a:tcPr/>
                </a:tc>
                <a:tc>
                  <a:txBody>
                    <a:bodyPr/>
                    <a:lstStyle/>
                    <a:p>
                      <a:pPr algn="ctr" fontAlgn="b"/>
                      <a:endParaRPr lang="en-IN" sz="1500" b="1" i="0" u="none" strike="noStrike" dirty="0">
                        <a:effectLst/>
                        <a:latin typeface="+mj-lt"/>
                      </a:endParaRPr>
                    </a:p>
                  </a:txBody>
                  <a:tcPr marL="9525" marR="9525" marT="9527"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03"/>
                  </a:ext>
                </a:extLst>
              </a:tr>
              <a:tr h="77664">
                <a:tc>
                  <a:txBody>
                    <a:bodyPr/>
                    <a:lstStyle/>
                    <a:p>
                      <a:pPr lvl="1" algn="l" fontAlgn="b"/>
                      <a:r>
                        <a:rPr lang="en-IN" sz="1500" u="none" strike="noStrike" dirty="0">
                          <a:effectLst/>
                          <a:latin typeface="+mj-lt"/>
                        </a:rPr>
                        <a:t> </a:t>
                      </a:r>
                      <a:endParaRPr lang="en-IN" sz="1500" b="0" i="0" u="none" strike="noStrike" dirty="0">
                        <a:effectLst/>
                        <a:latin typeface="+mj-lt"/>
                      </a:endParaRPr>
                    </a:p>
                  </a:txBody>
                  <a:tcPr marL="9525" marR="9525" marT="9527" marB="0" anchor="b">
                    <a:lnR w="12700" cmpd="sng">
                      <a:noFill/>
                    </a:lnR>
                    <a:lnT w="12700" cmpd="sng">
                      <a:noFill/>
                    </a:lnT>
                    <a:lnB w="12700" cmpd="sng">
                      <a:noFill/>
                    </a:lnB>
                    <a:solidFill>
                      <a:srgbClr val="E3EDE4"/>
                    </a:solidFill>
                  </a:tcPr>
                </a:tc>
                <a:tc>
                  <a:txBody>
                    <a:bodyPr/>
                    <a:lstStyle/>
                    <a:p>
                      <a:pPr algn="ctr" fontAlgn="b"/>
                      <a:r>
                        <a:rPr lang="en-IN" sz="1500" b="1" u="none" strike="noStrike" dirty="0">
                          <a:effectLst/>
                          <a:latin typeface="+mj-lt"/>
                        </a:rPr>
                        <a:t>Debit</a:t>
                      </a:r>
                      <a:endParaRPr lang="en-IN" sz="1500" b="1"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ctr" fontAlgn="b"/>
                      <a:r>
                        <a:rPr lang="en-IN" sz="1500" b="1" u="none" strike="noStrike" dirty="0">
                          <a:effectLst/>
                          <a:latin typeface="+mj-lt"/>
                        </a:rPr>
                        <a:t>Credit</a:t>
                      </a:r>
                      <a:endParaRPr lang="en-IN" sz="1500" b="1"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l" fontAlgn="b"/>
                      <a:endParaRPr lang="en-IN" sz="1500" b="0" i="0" u="none" strike="noStrike" dirty="0">
                        <a:effectLst/>
                        <a:latin typeface="+mj-lt"/>
                      </a:endParaRPr>
                    </a:p>
                  </a:txBody>
                  <a:tcPr marL="9525" marR="9525" marT="9527"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04"/>
                  </a:ext>
                </a:extLst>
              </a:tr>
              <a:tr h="199577">
                <a:tc>
                  <a:txBody>
                    <a:bodyPr/>
                    <a:lstStyle/>
                    <a:p>
                      <a:pPr lvl="1" algn="l" fontAlgn="b"/>
                      <a:r>
                        <a:rPr lang="en-IN" sz="1500" u="none" strike="noStrike" dirty="0">
                          <a:effectLst/>
                          <a:latin typeface="+mj-lt"/>
                        </a:rPr>
                        <a:t>Cash</a:t>
                      </a:r>
                      <a:endParaRPr lang="en-IN" sz="1500" b="0" i="0" u="none" strike="noStrike" dirty="0">
                        <a:effectLst/>
                        <a:latin typeface="+mj-lt"/>
                      </a:endParaRPr>
                    </a:p>
                  </a:txBody>
                  <a:tcPr marL="9525" marR="9525" marT="9527" marB="0" anchor="b">
                    <a:lnR w="12700" cmpd="sng">
                      <a:noFill/>
                    </a:lnR>
                    <a:lnT w="12700" cmpd="sng">
                      <a:noFill/>
                    </a:lnT>
                    <a:lnB w="12700" cmpd="sng">
                      <a:noFill/>
                    </a:lnB>
                    <a:solidFill>
                      <a:srgbClr val="E3EDE4"/>
                    </a:solidFill>
                  </a:tcPr>
                </a:tc>
                <a:tc>
                  <a:txBody>
                    <a:bodyPr/>
                    <a:lstStyle/>
                    <a:p>
                      <a:pPr algn="r" fontAlgn="b"/>
                      <a:r>
                        <a:rPr lang="en-IN" sz="1500" u="none" strike="noStrike" dirty="0">
                          <a:effectLst/>
                          <a:latin typeface="+mj-lt"/>
                        </a:rPr>
                        <a:t> $18,000 </a:t>
                      </a:r>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r>
                        <a:rPr lang="en-IN" sz="1500" u="none" strike="noStrike" dirty="0">
                          <a:effectLst/>
                          <a:latin typeface="+mj-lt"/>
                        </a:rPr>
                        <a:t> </a:t>
                      </a:r>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7"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05"/>
                  </a:ext>
                </a:extLst>
              </a:tr>
              <a:tr h="177474">
                <a:tc>
                  <a:txBody>
                    <a:bodyPr/>
                    <a:lstStyle/>
                    <a:p>
                      <a:pPr lvl="1" algn="l" fontAlgn="b"/>
                      <a:r>
                        <a:rPr lang="en-IN" sz="1500" u="none" strike="noStrike" dirty="0">
                          <a:effectLst/>
                          <a:latin typeface="+mj-lt"/>
                        </a:rPr>
                        <a:t>Accounts Receivable</a:t>
                      </a:r>
                      <a:endParaRPr lang="en-IN" sz="1500" b="0" i="0" u="none" strike="noStrike" dirty="0">
                        <a:effectLst/>
                        <a:latin typeface="+mj-lt"/>
                      </a:endParaRPr>
                    </a:p>
                  </a:txBody>
                  <a:tcPr marL="9525" marR="9525" marT="9527" marB="0" anchor="b">
                    <a:lnR w="12700" cmpd="sng">
                      <a:noFill/>
                    </a:lnR>
                    <a:lnT w="12700" cmpd="sng">
                      <a:noFill/>
                    </a:lnT>
                    <a:lnB w="12700" cmpd="sng">
                      <a:noFill/>
                    </a:lnB>
                    <a:solidFill>
                      <a:srgbClr val="E3EDE4"/>
                    </a:solidFill>
                  </a:tcPr>
                </a:tc>
                <a:tc>
                  <a:txBody>
                    <a:bodyPr/>
                    <a:lstStyle/>
                    <a:p>
                      <a:pPr algn="r" fontAlgn="b"/>
                      <a:r>
                        <a:rPr lang="en-IN" sz="1500" u="none" strike="noStrike" dirty="0">
                          <a:effectLst/>
                          <a:latin typeface="+mj-lt"/>
                        </a:rPr>
                        <a:t>    20,000 </a:t>
                      </a:r>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r>
                        <a:rPr lang="en-IN" sz="1500" u="none" strike="noStrike" dirty="0">
                          <a:effectLst/>
                          <a:latin typeface="+mj-lt"/>
                        </a:rPr>
                        <a:t> </a:t>
                      </a:r>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7"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06"/>
                  </a:ext>
                </a:extLst>
              </a:tr>
              <a:tr h="83363">
                <a:tc>
                  <a:txBody>
                    <a:bodyPr/>
                    <a:lstStyle/>
                    <a:p>
                      <a:pPr lvl="1" algn="l" fontAlgn="b"/>
                      <a:r>
                        <a:rPr lang="en-IN" sz="1500" u="none" strike="noStrike" dirty="0">
                          <a:effectLst/>
                          <a:latin typeface="+mj-lt"/>
                        </a:rPr>
                        <a:t>Prepaid Rent</a:t>
                      </a:r>
                      <a:endParaRPr lang="en-IN" sz="1500" b="0" i="0" u="none" strike="noStrike" dirty="0">
                        <a:effectLst/>
                        <a:latin typeface="+mj-lt"/>
                      </a:endParaRPr>
                    </a:p>
                  </a:txBody>
                  <a:tcPr marL="9525" marR="9525" marT="9527" marB="0" anchor="b">
                    <a:lnR w="12700" cmpd="sng">
                      <a:noFill/>
                    </a:lnR>
                    <a:lnT w="12700" cmpd="sng">
                      <a:noFill/>
                    </a:lnT>
                    <a:lnB w="12700" cmpd="sng">
                      <a:noFill/>
                    </a:lnB>
                    <a:solidFill>
                      <a:srgbClr val="E3EDE4"/>
                    </a:solidFill>
                  </a:tcPr>
                </a:tc>
                <a:tc>
                  <a:txBody>
                    <a:bodyPr/>
                    <a:lstStyle/>
                    <a:p>
                      <a:pPr algn="r" fontAlgn="b"/>
                      <a:r>
                        <a:rPr lang="en-IN" sz="1500" u="none" strike="noStrike" dirty="0">
                          <a:effectLst/>
                          <a:latin typeface="+mj-lt"/>
                        </a:rPr>
                        <a:t>      3,000 </a:t>
                      </a:r>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r>
                        <a:rPr lang="en-IN" sz="1500" u="none" strike="noStrike" dirty="0">
                          <a:effectLst/>
                          <a:latin typeface="+mj-lt"/>
                        </a:rPr>
                        <a:t> </a:t>
                      </a:r>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7"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07"/>
                  </a:ext>
                </a:extLst>
              </a:tr>
              <a:tr h="133268">
                <a:tc>
                  <a:txBody>
                    <a:bodyPr/>
                    <a:lstStyle/>
                    <a:p>
                      <a:pPr lvl="1" algn="l" fontAlgn="b"/>
                      <a:r>
                        <a:rPr lang="en-IN" sz="1500" u="none" strike="noStrike" dirty="0">
                          <a:effectLst/>
                          <a:latin typeface="+mj-lt"/>
                        </a:rPr>
                        <a:t>Office Supplies</a:t>
                      </a:r>
                      <a:endParaRPr lang="en-IN" sz="1500" b="0" i="0" u="none" strike="noStrike" dirty="0">
                        <a:effectLst/>
                        <a:latin typeface="+mj-lt"/>
                      </a:endParaRPr>
                    </a:p>
                  </a:txBody>
                  <a:tcPr marL="9525" marR="9525" marT="9527" marB="0" anchor="b">
                    <a:lnR w="12700" cmpd="sng">
                      <a:noFill/>
                    </a:lnR>
                    <a:lnT w="12700" cmpd="sng">
                      <a:noFill/>
                    </a:lnT>
                    <a:lnB w="12700" cmpd="sng">
                      <a:noFill/>
                    </a:lnB>
                    <a:solidFill>
                      <a:srgbClr val="E3EDE4"/>
                    </a:solidFill>
                  </a:tcPr>
                </a:tc>
                <a:tc>
                  <a:txBody>
                    <a:bodyPr/>
                    <a:lstStyle/>
                    <a:p>
                      <a:pPr algn="r" fontAlgn="b"/>
                      <a:r>
                        <a:rPr lang="en-IN" sz="1500" u="none" strike="noStrike" dirty="0">
                          <a:effectLst/>
                          <a:latin typeface="+mj-lt"/>
                        </a:rPr>
                        <a:t>      1,000 </a:t>
                      </a:r>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r>
                        <a:rPr lang="en-IN" sz="1500" u="none" strike="noStrike" dirty="0">
                          <a:effectLst/>
                          <a:latin typeface="+mj-lt"/>
                        </a:rPr>
                        <a:t> </a:t>
                      </a:r>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7"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08"/>
                  </a:ext>
                </a:extLst>
              </a:tr>
              <a:tr h="39157">
                <a:tc>
                  <a:txBody>
                    <a:bodyPr/>
                    <a:lstStyle/>
                    <a:p>
                      <a:pPr lvl="1" algn="l" fontAlgn="b"/>
                      <a:r>
                        <a:rPr lang="en-IN" sz="1500" u="none" strike="noStrike" dirty="0">
                          <a:effectLst/>
                          <a:latin typeface="+mj-lt"/>
                        </a:rPr>
                        <a:t>Equipment</a:t>
                      </a:r>
                      <a:endParaRPr lang="en-IN" sz="1500" b="0" i="0" u="none" strike="noStrike" dirty="0">
                        <a:effectLst/>
                        <a:latin typeface="+mj-lt"/>
                      </a:endParaRPr>
                    </a:p>
                  </a:txBody>
                  <a:tcPr marL="9525" marR="9525" marT="9527" marB="0" anchor="b">
                    <a:lnR w="12700" cmpd="sng">
                      <a:noFill/>
                    </a:lnR>
                    <a:lnT w="12700" cmpd="sng">
                      <a:noFill/>
                    </a:lnT>
                    <a:lnB w="12700" cmpd="sng">
                      <a:noFill/>
                    </a:lnB>
                    <a:solidFill>
                      <a:srgbClr val="E3EDE4"/>
                    </a:solidFill>
                  </a:tcPr>
                </a:tc>
                <a:tc>
                  <a:txBody>
                    <a:bodyPr/>
                    <a:lstStyle/>
                    <a:p>
                      <a:pPr algn="r" fontAlgn="b"/>
                      <a:r>
                        <a:rPr lang="en-IN" sz="1500" u="none" strike="noStrike" dirty="0">
                          <a:effectLst/>
                          <a:latin typeface="+mj-lt"/>
                        </a:rPr>
                        <a:t>    42,000 </a:t>
                      </a:r>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r>
                        <a:rPr lang="en-IN" sz="1500" u="none" strike="noStrike" dirty="0">
                          <a:effectLst/>
                          <a:latin typeface="+mj-lt"/>
                        </a:rPr>
                        <a:t> </a:t>
                      </a:r>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7"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09"/>
                  </a:ext>
                </a:extLst>
              </a:tr>
              <a:tr h="161070">
                <a:tc>
                  <a:txBody>
                    <a:bodyPr/>
                    <a:lstStyle/>
                    <a:p>
                      <a:pPr lvl="1" algn="l" fontAlgn="b"/>
                      <a:endParaRPr lang="en-IN" sz="1500" b="0" i="0" u="none" strike="noStrike" dirty="0">
                        <a:effectLst/>
                        <a:latin typeface="+mj-lt"/>
                      </a:endParaRPr>
                    </a:p>
                  </a:txBody>
                  <a:tcPr marL="9525" marR="9525" marT="9527" marB="0" anchor="b">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7"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10"/>
                  </a:ext>
                </a:extLst>
              </a:tr>
              <a:tr h="66959">
                <a:tc>
                  <a:txBody>
                    <a:bodyPr/>
                    <a:lstStyle/>
                    <a:p>
                      <a:pPr lvl="1" algn="l" fontAlgn="b"/>
                      <a:endParaRPr lang="en-IN" sz="1500" b="0" i="0" u="none" strike="noStrike" dirty="0">
                        <a:effectLst/>
                        <a:latin typeface="+mj-lt"/>
                      </a:endParaRPr>
                    </a:p>
                  </a:txBody>
                  <a:tcPr marL="9525" marR="9525" marT="9527" marB="0" anchor="b">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7"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11"/>
                  </a:ext>
                </a:extLst>
              </a:tr>
              <a:tr h="44856">
                <a:tc>
                  <a:txBody>
                    <a:bodyPr/>
                    <a:lstStyle/>
                    <a:p>
                      <a:pPr lvl="1" algn="l" fontAlgn="b"/>
                      <a:endParaRPr lang="en-IN" sz="1500" b="0" i="0" u="none" strike="noStrike" dirty="0">
                        <a:effectLst/>
                        <a:latin typeface="+mj-lt"/>
                      </a:endParaRPr>
                    </a:p>
                  </a:txBody>
                  <a:tcPr marL="9525" marR="9525" marT="9527" marB="0" anchor="b">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7"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12"/>
                  </a:ext>
                </a:extLst>
              </a:tr>
              <a:tr h="0">
                <a:tc>
                  <a:txBody>
                    <a:bodyPr/>
                    <a:lstStyle/>
                    <a:p>
                      <a:pPr lvl="1" algn="l" fontAlgn="b"/>
                      <a:endParaRPr lang="en-IN" sz="1500" b="0" i="0" u="none" strike="noStrike" dirty="0">
                        <a:effectLst/>
                        <a:latin typeface="+mj-lt"/>
                      </a:endParaRPr>
                    </a:p>
                  </a:txBody>
                  <a:tcPr marL="9525" marR="9525" marT="9527" marB="0" anchor="b">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7"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13"/>
                  </a:ext>
                </a:extLst>
              </a:tr>
              <a:tr h="72658">
                <a:tc>
                  <a:txBody>
                    <a:bodyPr/>
                    <a:lstStyle/>
                    <a:p>
                      <a:pPr lvl="1" algn="l" fontAlgn="b"/>
                      <a:endParaRPr lang="en-IN" sz="1500" b="0" i="0" u="none" strike="noStrike" dirty="0">
                        <a:effectLst/>
                        <a:latin typeface="+mj-lt"/>
                      </a:endParaRPr>
                    </a:p>
                  </a:txBody>
                  <a:tcPr marL="9525" marR="9525" marT="9527" marB="0" anchor="b">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7"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14"/>
                  </a:ext>
                </a:extLst>
              </a:tr>
              <a:tr h="50555">
                <a:tc>
                  <a:txBody>
                    <a:bodyPr/>
                    <a:lstStyle/>
                    <a:p>
                      <a:pPr lvl="1" algn="l" fontAlgn="b"/>
                      <a:endParaRPr lang="en-IN" sz="1500" b="0" i="0" u="none" strike="noStrike" dirty="0">
                        <a:effectLst/>
                        <a:latin typeface="+mj-lt"/>
                      </a:endParaRPr>
                    </a:p>
                  </a:txBody>
                  <a:tcPr marL="9525" marR="9525" marT="9527" marB="0" anchor="b">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7"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15"/>
                  </a:ext>
                </a:extLst>
              </a:tr>
              <a:tr h="100460">
                <a:tc>
                  <a:txBody>
                    <a:bodyPr/>
                    <a:lstStyle/>
                    <a:p>
                      <a:pPr lvl="1" algn="l" fontAlgn="b"/>
                      <a:endParaRPr lang="en-IN" sz="1500" b="0" i="0" u="none" strike="noStrike" dirty="0">
                        <a:effectLst/>
                        <a:latin typeface="+mj-lt"/>
                      </a:endParaRPr>
                    </a:p>
                  </a:txBody>
                  <a:tcPr marL="9525" marR="9525" marT="9527" marB="0" anchor="b">
                    <a:lnR w="12700" cmpd="sng">
                      <a:noFill/>
                    </a:lnR>
                    <a:lnT w="12700" cmpd="sng">
                      <a:noFill/>
                    </a:lnT>
                    <a:solidFill>
                      <a:srgbClr val="E3EDE4"/>
                    </a:solidFill>
                  </a:tcPr>
                </a:tc>
                <a:tc>
                  <a:txBody>
                    <a:bodyPr/>
                    <a:lstStyle/>
                    <a:p>
                      <a:pPr algn="r" fontAlgn="b"/>
                      <a:endParaRPr lang="en-IN" sz="1500" b="1" i="0" u="none" strike="noStrike" dirty="0">
                        <a:effectLst/>
                        <a:latin typeface="+mj-lt"/>
                      </a:endParaRPr>
                    </a:p>
                  </a:txBody>
                  <a:tcPr marL="9525" marR="9525" marT="9527" marB="0" anchor="b">
                    <a:lnL w="12700" cmpd="sng">
                      <a:noFill/>
                    </a:lnL>
                    <a:lnR w="12700" cmpd="sng">
                      <a:noFill/>
                    </a:lnR>
                    <a:lnT w="12700" cmpd="sng">
                      <a:noFill/>
                    </a:lnT>
                    <a:solidFill>
                      <a:srgbClr val="E3EDE4"/>
                    </a:solidFill>
                  </a:tcPr>
                </a:tc>
                <a:tc>
                  <a:txBody>
                    <a:bodyPr/>
                    <a:lstStyle/>
                    <a:p>
                      <a:pPr algn="r" fontAlgn="b"/>
                      <a:endParaRPr lang="en-IN" sz="1500" b="1" i="0" u="none" strike="noStrike" dirty="0">
                        <a:effectLst/>
                        <a:latin typeface="+mj-lt"/>
                      </a:endParaRPr>
                    </a:p>
                  </a:txBody>
                  <a:tcPr marL="9525" marR="9525" marT="9527" marB="0" anchor="b">
                    <a:lnL w="12700" cmpd="sng">
                      <a:noFill/>
                    </a:lnL>
                    <a:lnR w="12700" cmpd="sng">
                      <a:noFill/>
                    </a:lnR>
                    <a:lnT w="12700" cmpd="sng">
                      <a:noFill/>
                    </a:lnT>
                    <a:solidFill>
                      <a:srgbClr val="E3EDE4"/>
                    </a:solidFill>
                  </a:tcPr>
                </a:tc>
                <a:tc>
                  <a:txBody>
                    <a:bodyPr/>
                    <a:lstStyle/>
                    <a:p>
                      <a:pPr algn="r" fontAlgn="b"/>
                      <a:endParaRPr lang="en-IN" sz="1500" b="0" i="0" u="none" strike="noStrike" dirty="0">
                        <a:effectLst/>
                        <a:latin typeface="+mj-lt"/>
                      </a:endParaRPr>
                    </a:p>
                  </a:txBody>
                  <a:tcPr marL="9525" marR="9525" marT="9527" marB="0" anchor="b">
                    <a:lnL w="12700" cmpd="sng">
                      <a:noFill/>
                    </a:lnL>
                    <a:lnT w="12700" cmpd="sng">
                      <a:noFill/>
                    </a:lnT>
                    <a:solidFill>
                      <a:srgbClr val="E3EDE4"/>
                    </a:solidFill>
                  </a:tcPr>
                </a:tc>
                <a:extLst>
                  <a:ext uri="{0D108BD9-81ED-4DB2-BD59-A6C34878D82A}">
                    <a16:rowId xmlns:a16="http://schemas.microsoft.com/office/drawing/2014/main" val="10016"/>
                  </a:ext>
                </a:extLst>
              </a:tr>
            </a:tbl>
          </a:graphicData>
        </a:graphic>
      </p:graphicFrame>
      <p:graphicFrame>
        <p:nvGraphicFramePr>
          <p:cNvPr id="3" name="Table 2"/>
          <p:cNvGraphicFramePr>
            <a:graphicFrameLocks noGrp="1"/>
          </p:cNvGraphicFramePr>
          <p:nvPr/>
        </p:nvGraphicFramePr>
        <p:xfrm>
          <a:off x="1988468" y="776114"/>
          <a:ext cx="8215064" cy="1428750"/>
        </p:xfrm>
        <a:graphic>
          <a:graphicData uri="http://schemas.openxmlformats.org/drawingml/2006/table">
            <a:tbl>
              <a:tblPr>
                <a:tableStyleId>{5C22544A-7EE6-4342-B048-85BDC9FD1C3A}</a:tableStyleId>
              </a:tblPr>
              <a:tblGrid>
                <a:gridCol w="2526432">
                  <a:extLst>
                    <a:ext uri="{9D8B030D-6E8A-4147-A177-3AD203B41FA5}">
                      <a16:colId xmlns:a16="http://schemas.microsoft.com/office/drawing/2014/main" val="20000"/>
                    </a:ext>
                  </a:extLst>
                </a:gridCol>
                <a:gridCol w="864096">
                  <a:extLst>
                    <a:ext uri="{9D8B030D-6E8A-4147-A177-3AD203B41FA5}">
                      <a16:colId xmlns:a16="http://schemas.microsoft.com/office/drawing/2014/main" val="20001"/>
                    </a:ext>
                  </a:extLst>
                </a:gridCol>
                <a:gridCol w="432048">
                  <a:extLst>
                    <a:ext uri="{9D8B030D-6E8A-4147-A177-3AD203B41FA5}">
                      <a16:colId xmlns:a16="http://schemas.microsoft.com/office/drawing/2014/main" val="20002"/>
                    </a:ext>
                  </a:extLst>
                </a:gridCol>
                <a:gridCol w="3096344">
                  <a:extLst>
                    <a:ext uri="{9D8B030D-6E8A-4147-A177-3AD203B41FA5}">
                      <a16:colId xmlns:a16="http://schemas.microsoft.com/office/drawing/2014/main" val="20003"/>
                    </a:ext>
                  </a:extLst>
                </a:gridCol>
                <a:gridCol w="936104">
                  <a:extLst>
                    <a:ext uri="{9D8B030D-6E8A-4147-A177-3AD203B41FA5}">
                      <a16:colId xmlns:a16="http://schemas.microsoft.com/office/drawing/2014/main" val="20004"/>
                    </a:ext>
                  </a:extLst>
                </a:gridCol>
                <a:gridCol w="360040">
                  <a:extLst>
                    <a:ext uri="{9D8B030D-6E8A-4147-A177-3AD203B41FA5}">
                      <a16:colId xmlns:a16="http://schemas.microsoft.com/office/drawing/2014/main" val="20005"/>
                    </a:ext>
                  </a:extLst>
                </a:gridCol>
              </a:tblGrid>
              <a:tr h="70520">
                <a:tc>
                  <a:txBody>
                    <a:bodyPr/>
                    <a:lstStyle/>
                    <a:p>
                      <a:pPr lvl="1" algn="l" fontAlgn="b"/>
                      <a:r>
                        <a:rPr lang="en-IN" sz="1500" u="none" strike="noStrike" dirty="0">
                          <a:effectLst/>
                          <a:latin typeface="+mj-lt"/>
                        </a:rPr>
                        <a:t>Cash</a:t>
                      </a:r>
                      <a:endParaRPr lang="en-IN" sz="1500" b="0" i="0" u="none" strike="noStrike" dirty="0">
                        <a:effectLst/>
                        <a:latin typeface="+mj-lt"/>
                      </a:endParaRPr>
                    </a:p>
                  </a:txBody>
                  <a:tcPr marL="9525" marR="9525" marT="9525" marB="0" anchor="b">
                    <a:lnR w="12700" cmpd="sng">
                      <a:noFill/>
                    </a:lnR>
                    <a:lnB w="12700" cmpd="sng">
                      <a:noFill/>
                    </a:lnB>
                  </a:tcPr>
                </a:tc>
                <a:tc>
                  <a:txBody>
                    <a:bodyPr/>
                    <a:lstStyle/>
                    <a:p>
                      <a:pPr algn="r" fontAlgn="b"/>
                      <a:r>
                        <a:rPr lang="en-IN" sz="1500" u="none" strike="noStrike" dirty="0">
                          <a:effectLst/>
                          <a:latin typeface="+mj-lt"/>
                        </a:rPr>
                        <a:t> $18,000 </a:t>
                      </a:r>
                      <a:endParaRPr lang="en-IN" sz="1500" b="0" i="0" u="none" strike="noStrike" dirty="0">
                        <a:effectLst/>
                        <a:latin typeface="+mj-lt"/>
                      </a:endParaRPr>
                    </a:p>
                  </a:txBody>
                  <a:tcPr marL="9525" marR="9525" marT="9525" marB="0" anchor="b">
                    <a:lnL w="12700" cmpd="sng">
                      <a:noFill/>
                    </a:lnL>
                    <a:lnR w="12700" cmpd="sng">
                      <a:noFill/>
                    </a:lnR>
                    <a:lnB w="12700" cmpd="sng">
                      <a:noFill/>
                    </a:lnB>
                  </a:tcPr>
                </a:tc>
                <a:tc>
                  <a:txBody>
                    <a:bodyPr/>
                    <a:lstStyle/>
                    <a:p>
                      <a:pPr algn="l" fontAlgn="b"/>
                      <a:endParaRPr lang="en-IN" sz="1500" b="0" i="0" u="none" strike="noStrike" dirty="0">
                        <a:effectLst/>
                        <a:latin typeface="+mj-lt"/>
                      </a:endParaRPr>
                    </a:p>
                  </a:txBody>
                  <a:tcPr marL="9525" marR="9525" marT="9525" marB="0" anchor="b">
                    <a:lnL w="12700" cmpd="sng">
                      <a:noFill/>
                    </a:lnL>
                    <a:lnR w="12700" cmpd="sng">
                      <a:noFill/>
                    </a:lnR>
                    <a:lnB w="12700" cmpd="sng">
                      <a:noFill/>
                    </a:lnB>
                  </a:tcPr>
                </a:tc>
                <a:tc>
                  <a:txBody>
                    <a:bodyPr/>
                    <a:lstStyle/>
                    <a:p>
                      <a:pPr algn="l" fontAlgn="b"/>
                      <a:r>
                        <a:rPr lang="en-IN" sz="1500" u="none" strike="noStrike" dirty="0">
                          <a:effectLst/>
                          <a:latin typeface="+mj-lt"/>
                        </a:rPr>
                        <a:t>Accumulated Depreciation—Eq.</a:t>
                      </a:r>
                      <a:endParaRPr lang="en-IN" sz="1500" b="0" i="0" u="none" strike="noStrike" dirty="0">
                        <a:effectLst/>
                        <a:latin typeface="+mj-lt"/>
                      </a:endParaRPr>
                    </a:p>
                  </a:txBody>
                  <a:tcPr marL="9525" marR="9525" marT="9525" marB="0" anchor="b">
                    <a:lnL w="12700" cmpd="sng">
                      <a:noFill/>
                    </a:lnL>
                    <a:lnR w="12700" cmpd="sng">
                      <a:noFill/>
                    </a:lnR>
                    <a:lnB w="12700" cmpd="sng">
                      <a:noFill/>
                    </a:lnB>
                  </a:tcPr>
                </a:tc>
                <a:tc>
                  <a:txBody>
                    <a:bodyPr/>
                    <a:lstStyle/>
                    <a:p>
                      <a:pPr algn="r" fontAlgn="b"/>
                      <a:r>
                        <a:rPr lang="en-IN" sz="1500" u="none" strike="noStrike" dirty="0">
                          <a:effectLst/>
                          <a:latin typeface="+mj-lt"/>
                        </a:rPr>
                        <a:t> $7,000 </a:t>
                      </a:r>
                      <a:endParaRPr lang="en-IN" sz="1500" b="0" i="0" u="none" strike="noStrike" dirty="0">
                        <a:effectLst/>
                        <a:latin typeface="+mj-lt"/>
                      </a:endParaRPr>
                    </a:p>
                  </a:txBody>
                  <a:tcPr marL="9525" marR="9525" marT="9525" marB="0" anchor="b">
                    <a:lnL w="12700" cmpd="sng">
                      <a:noFill/>
                    </a:lnL>
                    <a:lnR w="12700" cmpd="sng">
                      <a:noFill/>
                    </a:lnR>
                    <a:lnB w="12700" cmpd="sng">
                      <a:noFill/>
                    </a:lnB>
                  </a:tcPr>
                </a:tc>
                <a:tc>
                  <a:txBody>
                    <a:bodyPr/>
                    <a:lstStyle/>
                    <a:p>
                      <a:pPr algn="r" fontAlgn="b"/>
                      <a:endParaRPr lang="en-IN" sz="1500" b="0" i="0" u="none" strike="noStrike" dirty="0">
                        <a:effectLst/>
                        <a:latin typeface="+mj-lt"/>
                      </a:endParaRPr>
                    </a:p>
                  </a:txBody>
                  <a:tcPr marL="9525" marR="9525" marT="9525" marB="0" anchor="b">
                    <a:lnL w="12700" cmpd="sng">
                      <a:noFill/>
                    </a:lnL>
                    <a:lnB w="12700" cmpd="sng">
                      <a:noFill/>
                    </a:lnB>
                  </a:tcPr>
                </a:tc>
                <a:extLst>
                  <a:ext uri="{0D108BD9-81ED-4DB2-BD59-A6C34878D82A}">
                    <a16:rowId xmlns:a16="http://schemas.microsoft.com/office/drawing/2014/main" val="10000"/>
                  </a:ext>
                </a:extLst>
              </a:tr>
              <a:tr h="120427">
                <a:tc>
                  <a:txBody>
                    <a:bodyPr/>
                    <a:lstStyle/>
                    <a:p>
                      <a:pPr lvl="1" algn="l" fontAlgn="b"/>
                      <a:r>
                        <a:rPr lang="en-IN" sz="1500" u="none" strike="noStrike" dirty="0">
                          <a:effectLst/>
                          <a:latin typeface="+mj-lt"/>
                        </a:rPr>
                        <a:t>Accounts Receivable</a:t>
                      </a:r>
                      <a:endParaRPr lang="en-IN" sz="1500" b="0" i="0" u="none" strike="noStrike" dirty="0">
                        <a:effectLst/>
                        <a:latin typeface="+mj-lt"/>
                      </a:endParaRPr>
                    </a:p>
                  </a:txBody>
                  <a:tcPr marL="9525" marR="9525" marT="9525" marB="0" anchor="b">
                    <a:lnR w="12700" cmpd="sng">
                      <a:noFill/>
                    </a:lnR>
                    <a:lnT w="12700" cmpd="sng">
                      <a:noFill/>
                    </a:lnT>
                    <a:lnB w="12700" cmpd="sng">
                      <a:noFill/>
                    </a:lnB>
                  </a:tcPr>
                </a:tc>
                <a:tc>
                  <a:txBody>
                    <a:bodyPr/>
                    <a:lstStyle/>
                    <a:p>
                      <a:pPr algn="r" fontAlgn="b"/>
                      <a:r>
                        <a:rPr lang="en-IN" sz="1500" u="none" strike="noStrike" dirty="0">
                          <a:effectLst/>
                          <a:latin typeface="+mj-lt"/>
                        </a:rPr>
                        <a:t>   20,000 </a:t>
                      </a:r>
                      <a:endParaRPr lang="en-IN" sz="1500" b="0" i="0" u="none" strike="noStrike" dirty="0">
                        <a:effectLst/>
                        <a:latin typeface="+mj-lt"/>
                      </a:endParaRPr>
                    </a:p>
                  </a:txBody>
                  <a:tcPr marL="9525" marR="9525" marT="9525" marB="0" anchor="b">
                    <a:lnL w="12700" cmpd="sng">
                      <a:noFill/>
                    </a:lnL>
                    <a:lnR w="12700" cmpd="sng">
                      <a:noFill/>
                    </a:lnR>
                    <a:lnT w="12700" cmpd="sng">
                      <a:noFill/>
                    </a:lnT>
                    <a:lnB w="12700" cmpd="sng">
                      <a:noFill/>
                    </a:lnB>
                  </a:tcPr>
                </a:tc>
                <a:tc>
                  <a:txBody>
                    <a:bodyPr/>
                    <a:lstStyle/>
                    <a:p>
                      <a:pPr algn="l" fontAlgn="b"/>
                      <a:endParaRPr lang="en-IN" sz="1500" b="0" i="0" u="none" strike="noStrike" dirty="0">
                        <a:effectLst/>
                        <a:latin typeface="+mj-lt"/>
                      </a:endParaRPr>
                    </a:p>
                  </a:txBody>
                  <a:tcPr marL="9525" marR="9525" marT="9525" marB="0" anchor="b">
                    <a:lnL w="12700" cmpd="sng">
                      <a:noFill/>
                    </a:lnL>
                    <a:lnR w="12700" cmpd="sng">
                      <a:noFill/>
                    </a:lnR>
                    <a:lnT w="12700" cmpd="sng">
                      <a:noFill/>
                    </a:lnT>
                    <a:lnB w="12700" cmpd="sng">
                      <a:noFill/>
                    </a:lnB>
                  </a:tcPr>
                </a:tc>
                <a:tc>
                  <a:txBody>
                    <a:bodyPr/>
                    <a:lstStyle/>
                    <a:p>
                      <a:pPr algn="l" fontAlgn="b"/>
                      <a:r>
                        <a:rPr lang="en-IN" sz="1500" u="none" strike="noStrike" dirty="0">
                          <a:effectLst/>
                          <a:latin typeface="+mj-lt"/>
                        </a:rPr>
                        <a:t>Accounts Payable</a:t>
                      </a:r>
                      <a:endParaRPr lang="en-IN" sz="1500" b="0" i="0" u="none" strike="noStrike" dirty="0">
                        <a:effectLst/>
                        <a:latin typeface="+mj-lt"/>
                      </a:endParaRPr>
                    </a:p>
                  </a:txBody>
                  <a:tcPr marL="9525" marR="9525" marT="9525" marB="0" anchor="b">
                    <a:lnL w="12700" cmpd="sng">
                      <a:noFill/>
                    </a:lnL>
                    <a:lnR w="12700" cmpd="sng">
                      <a:noFill/>
                    </a:lnR>
                    <a:lnT w="12700" cmpd="sng">
                      <a:noFill/>
                    </a:lnT>
                    <a:lnB w="12700" cmpd="sng">
                      <a:noFill/>
                    </a:lnB>
                  </a:tcPr>
                </a:tc>
                <a:tc>
                  <a:txBody>
                    <a:bodyPr/>
                    <a:lstStyle/>
                    <a:p>
                      <a:pPr algn="r" fontAlgn="b"/>
                      <a:r>
                        <a:rPr lang="en-IN" sz="1500" u="none" strike="noStrike" dirty="0">
                          <a:effectLst/>
                          <a:latin typeface="+mj-lt"/>
                        </a:rPr>
                        <a:t>    15,000 </a:t>
                      </a:r>
                      <a:endParaRPr lang="en-IN" sz="1500" b="0" i="0" u="none" strike="noStrike" dirty="0">
                        <a:effectLst/>
                        <a:latin typeface="+mj-lt"/>
                      </a:endParaRPr>
                    </a:p>
                  </a:txBody>
                  <a:tcPr marL="9525" marR="9525" marT="9525" marB="0" anchor="b">
                    <a:lnL w="12700" cmpd="sng">
                      <a:noFill/>
                    </a:lnL>
                    <a:lnR w="12700" cmpd="sng">
                      <a:noFill/>
                    </a:lnR>
                    <a:lnT w="12700" cmpd="sng">
                      <a:noFill/>
                    </a:lnT>
                    <a:lnB w="12700" cmpd="sng">
                      <a:noFill/>
                    </a:lnB>
                  </a:tcPr>
                </a:tc>
                <a:tc>
                  <a:txBody>
                    <a:bodyPr/>
                    <a:lstStyle/>
                    <a:p>
                      <a:pPr algn="r" fontAlgn="b"/>
                      <a:endParaRPr lang="en-IN" sz="1500" b="0" i="0" u="none" strike="noStrike" dirty="0">
                        <a:effectLst/>
                        <a:latin typeface="+mj-lt"/>
                      </a:endParaRPr>
                    </a:p>
                  </a:txBody>
                  <a:tcPr marL="9525" marR="9525" marT="9525" marB="0" anchor="b">
                    <a:lnL w="12700" cmpd="sng">
                      <a:noFill/>
                    </a:lnL>
                    <a:lnT w="12700" cmpd="sng">
                      <a:noFill/>
                    </a:lnT>
                    <a:lnB w="12700" cmpd="sng">
                      <a:noFill/>
                    </a:lnB>
                  </a:tcPr>
                </a:tc>
                <a:extLst>
                  <a:ext uri="{0D108BD9-81ED-4DB2-BD59-A6C34878D82A}">
                    <a16:rowId xmlns:a16="http://schemas.microsoft.com/office/drawing/2014/main" val="10001"/>
                  </a:ext>
                </a:extLst>
              </a:tr>
              <a:tr h="0">
                <a:tc>
                  <a:txBody>
                    <a:bodyPr/>
                    <a:lstStyle/>
                    <a:p>
                      <a:pPr lvl="1" algn="l" fontAlgn="b"/>
                      <a:r>
                        <a:rPr lang="en-IN" sz="1500" u="none" strike="noStrike" dirty="0">
                          <a:effectLst/>
                          <a:latin typeface="+mj-lt"/>
                        </a:rPr>
                        <a:t>Prepaid Rent</a:t>
                      </a:r>
                      <a:endParaRPr lang="en-IN" sz="1500" b="0" i="0" u="none" strike="noStrike" dirty="0">
                        <a:effectLst/>
                        <a:latin typeface="+mj-lt"/>
                      </a:endParaRPr>
                    </a:p>
                  </a:txBody>
                  <a:tcPr marL="9525" marR="9525" marT="9525" marB="0" anchor="b">
                    <a:lnR w="12700" cmpd="sng">
                      <a:noFill/>
                    </a:lnR>
                    <a:lnT w="12700" cmpd="sng">
                      <a:noFill/>
                    </a:lnT>
                    <a:lnB w="12700" cmpd="sng">
                      <a:noFill/>
                    </a:lnB>
                  </a:tcPr>
                </a:tc>
                <a:tc>
                  <a:txBody>
                    <a:bodyPr/>
                    <a:lstStyle/>
                    <a:p>
                      <a:pPr algn="r" fontAlgn="b"/>
                      <a:r>
                        <a:rPr lang="en-IN" sz="1500" u="none" strike="noStrike" dirty="0">
                          <a:effectLst/>
                          <a:latin typeface="+mj-lt"/>
                        </a:rPr>
                        <a:t>     3,000 </a:t>
                      </a:r>
                      <a:endParaRPr lang="en-IN" sz="1500" b="0" i="0" u="none" strike="noStrike" dirty="0">
                        <a:effectLst/>
                        <a:latin typeface="+mj-lt"/>
                      </a:endParaRPr>
                    </a:p>
                  </a:txBody>
                  <a:tcPr marL="9525" marR="9525" marT="9525" marB="0" anchor="b">
                    <a:lnL w="12700" cmpd="sng">
                      <a:noFill/>
                    </a:lnL>
                    <a:lnR w="12700" cmpd="sng">
                      <a:noFill/>
                    </a:lnR>
                    <a:lnT w="12700" cmpd="sng">
                      <a:noFill/>
                    </a:lnT>
                    <a:lnB w="12700" cmpd="sng">
                      <a:noFill/>
                    </a:lnB>
                  </a:tcPr>
                </a:tc>
                <a:tc>
                  <a:txBody>
                    <a:bodyPr/>
                    <a:lstStyle/>
                    <a:p>
                      <a:pPr algn="l" fontAlgn="b"/>
                      <a:endParaRPr lang="en-IN" sz="1500" b="0" i="0" u="none" strike="noStrike" dirty="0">
                        <a:effectLst/>
                        <a:latin typeface="+mj-lt"/>
                      </a:endParaRPr>
                    </a:p>
                  </a:txBody>
                  <a:tcPr marL="9525" marR="9525" marT="9525" marB="0" anchor="b">
                    <a:lnL w="12700" cmpd="sng">
                      <a:noFill/>
                    </a:lnL>
                    <a:lnR w="12700" cmpd="sng">
                      <a:noFill/>
                    </a:lnR>
                    <a:lnT w="12700" cmpd="sng">
                      <a:noFill/>
                    </a:lnT>
                    <a:lnB w="12700" cmpd="sng">
                      <a:noFill/>
                    </a:lnB>
                  </a:tcPr>
                </a:tc>
                <a:tc>
                  <a:txBody>
                    <a:bodyPr/>
                    <a:lstStyle/>
                    <a:p>
                      <a:pPr algn="l" fontAlgn="b"/>
                      <a:r>
                        <a:rPr lang="en-IN" sz="1500" u="none" strike="noStrike" dirty="0">
                          <a:effectLst/>
                          <a:latin typeface="+mj-lt"/>
                        </a:rPr>
                        <a:t>Salaries Payable</a:t>
                      </a:r>
                      <a:endParaRPr lang="en-IN" sz="1500" b="0" i="0" u="none" strike="noStrike" dirty="0">
                        <a:effectLst/>
                        <a:latin typeface="+mj-lt"/>
                      </a:endParaRPr>
                    </a:p>
                  </a:txBody>
                  <a:tcPr marL="9525" marR="9525" marT="9525" marB="0" anchor="b">
                    <a:lnL w="12700" cmpd="sng">
                      <a:noFill/>
                    </a:lnL>
                    <a:lnR w="12700" cmpd="sng">
                      <a:noFill/>
                    </a:lnR>
                    <a:lnT w="12700" cmpd="sng">
                      <a:noFill/>
                    </a:lnT>
                    <a:lnB w="12700" cmpd="sng">
                      <a:noFill/>
                    </a:lnB>
                  </a:tcPr>
                </a:tc>
                <a:tc>
                  <a:txBody>
                    <a:bodyPr/>
                    <a:lstStyle/>
                    <a:p>
                      <a:pPr algn="r" fontAlgn="b"/>
                      <a:r>
                        <a:rPr lang="en-IN" sz="1500" u="none" strike="noStrike" dirty="0">
                          <a:effectLst/>
                          <a:latin typeface="+mj-lt"/>
                        </a:rPr>
                        <a:t>        900 </a:t>
                      </a:r>
                      <a:endParaRPr lang="en-IN" sz="1500" b="0" i="0" u="none" strike="noStrike" dirty="0">
                        <a:effectLst/>
                        <a:latin typeface="+mj-lt"/>
                      </a:endParaRPr>
                    </a:p>
                  </a:txBody>
                  <a:tcPr marL="9525" marR="9525" marT="9525" marB="0" anchor="b">
                    <a:lnL w="12700" cmpd="sng">
                      <a:noFill/>
                    </a:lnL>
                    <a:lnR w="12700" cmpd="sng">
                      <a:noFill/>
                    </a:lnR>
                    <a:lnT w="12700" cmpd="sng">
                      <a:noFill/>
                    </a:lnT>
                    <a:lnB w="12700" cmpd="sng">
                      <a:noFill/>
                    </a:lnB>
                  </a:tcPr>
                </a:tc>
                <a:tc>
                  <a:txBody>
                    <a:bodyPr/>
                    <a:lstStyle/>
                    <a:p>
                      <a:pPr algn="r" fontAlgn="b"/>
                      <a:endParaRPr lang="en-IN" sz="1500" b="0" i="0" u="none" strike="noStrike" dirty="0">
                        <a:effectLst/>
                        <a:latin typeface="+mj-lt"/>
                      </a:endParaRPr>
                    </a:p>
                  </a:txBody>
                  <a:tcPr marL="9525" marR="9525" marT="9525" marB="0" anchor="b">
                    <a:lnL w="12700" cmpd="sng">
                      <a:noFill/>
                    </a:lnL>
                    <a:lnT w="12700" cmpd="sng">
                      <a:noFill/>
                    </a:lnT>
                    <a:lnB w="12700" cmpd="sng">
                      <a:noFill/>
                    </a:lnB>
                  </a:tcPr>
                </a:tc>
                <a:extLst>
                  <a:ext uri="{0D108BD9-81ED-4DB2-BD59-A6C34878D82A}">
                    <a16:rowId xmlns:a16="http://schemas.microsoft.com/office/drawing/2014/main" val="10002"/>
                  </a:ext>
                </a:extLst>
              </a:tr>
              <a:tr h="148233">
                <a:tc>
                  <a:txBody>
                    <a:bodyPr/>
                    <a:lstStyle/>
                    <a:p>
                      <a:pPr lvl="1" algn="l" fontAlgn="b"/>
                      <a:r>
                        <a:rPr lang="en-IN" sz="1500" u="none" strike="noStrike" dirty="0">
                          <a:effectLst/>
                          <a:latin typeface="+mj-lt"/>
                        </a:rPr>
                        <a:t>Office Supplies</a:t>
                      </a:r>
                      <a:endParaRPr lang="en-IN" sz="1500" b="0" i="0" u="none" strike="noStrike" dirty="0">
                        <a:effectLst/>
                        <a:latin typeface="+mj-lt"/>
                      </a:endParaRPr>
                    </a:p>
                  </a:txBody>
                  <a:tcPr marL="9525" marR="9525" marT="9525" marB="0" anchor="b">
                    <a:lnR w="12700" cmpd="sng">
                      <a:noFill/>
                    </a:lnR>
                    <a:lnT w="12700" cmpd="sng">
                      <a:noFill/>
                    </a:lnT>
                    <a:lnB w="12700" cmpd="sng">
                      <a:noFill/>
                    </a:lnB>
                  </a:tcPr>
                </a:tc>
                <a:tc>
                  <a:txBody>
                    <a:bodyPr/>
                    <a:lstStyle/>
                    <a:p>
                      <a:pPr algn="r" fontAlgn="b"/>
                      <a:r>
                        <a:rPr lang="en-IN" sz="1500" u="none" strike="noStrike" dirty="0">
                          <a:effectLst/>
                          <a:latin typeface="+mj-lt"/>
                        </a:rPr>
                        <a:t>     1,000 </a:t>
                      </a:r>
                      <a:endParaRPr lang="en-IN" sz="1500" b="0" i="0" u="none" strike="noStrike" dirty="0">
                        <a:effectLst/>
                        <a:latin typeface="+mj-lt"/>
                      </a:endParaRPr>
                    </a:p>
                  </a:txBody>
                  <a:tcPr marL="9525" marR="9525" marT="9525" marB="0" anchor="b">
                    <a:lnL w="12700" cmpd="sng">
                      <a:noFill/>
                    </a:lnL>
                    <a:lnR w="12700" cmpd="sng">
                      <a:noFill/>
                    </a:lnR>
                    <a:lnT w="12700" cmpd="sng">
                      <a:noFill/>
                    </a:lnT>
                    <a:lnB w="12700" cmpd="sng">
                      <a:noFill/>
                    </a:lnB>
                  </a:tcPr>
                </a:tc>
                <a:tc>
                  <a:txBody>
                    <a:bodyPr/>
                    <a:lstStyle/>
                    <a:p>
                      <a:pPr algn="l" fontAlgn="b"/>
                      <a:endParaRPr lang="en-IN" sz="1500" b="0" i="0" u="none" strike="noStrike" dirty="0">
                        <a:effectLst/>
                        <a:latin typeface="+mj-lt"/>
                      </a:endParaRPr>
                    </a:p>
                  </a:txBody>
                  <a:tcPr marL="9525" marR="9525" marT="9525" marB="0" anchor="b">
                    <a:lnL w="12700" cmpd="sng">
                      <a:noFill/>
                    </a:lnL>
                    <a:lnR w="12700" cmpd="sng">
                      <a:noFill/>
                    </a:lnR>
                    <a:lnT w="12700" cmpd="sng">
                      <a:noFill/>
                    </a:lnT>
                    <a:lnB w="12700" cmpd="sng">
                      <a:noFill/>
                    </a:lnB>
                  </a:tcPr>
                </a:tc>
                <a:tc>
                  <a:txBody>
                    <a:bodyPr/>
                    <a:lstStyle/>
                    <a:p>
                      <a:pPr algn="l" fontAlgn="b"/>
                      <a:r>
                        <a:rPr lang="en-IN" sz="1500" u="none" strike="noStrike" dirty="0">
                          <a:effectLst/>
                          <a:latin typeface="+mj-lt"/>
                        </a:rPr>
                        <a:t>Unearned Revenue</a:t>
                      </a:r>
                      <a:endParaRPr lang="en-IN" sz="1500" b="0" i="0" u="none" strike="noStrike" dirty="0">
                        <a:effectLst/>
                        <a:latin typeface="+mj-lt"/>
                      </a:endParaRPr>
                    </a:p>
                  </a:txBody>
                  <a:tcPr marL="9525" marR="9525" marT="9525" marB="0" anchor="b">
                    <a:lnL w="12700" cmpd="sng">
                      <a:noFill/>
                    </a:lnL>
                    <a:lnR w="12700" cmpd="sng">
                      <a:noFill/>
                    </a:lnR>
                    <a:lnT w="12700" cmpd="sng">
                      <a:noFill/>
                    </a:lnT>
                    <a:lnB w="12700" cmpd="sng">
                      <a:noFill/>
                    </a:lnB>
                  </a:tcPr>
                </a:tc>
                <a:tc>
                  <a:txBody>
                    <a:bodyPr/>
                    <a:lstStyle/>
                    <a:p>
                      <a:pPr algn="r" fontAlgn="b"/>
                      <a:r>
                        <a:rPr lang="en-IN" sz="1500" u="none" strike="noStrike" dirty="0">
                          <a:effectLst/>
                          <a:latin typeface="+mj-lt"/>
                        </a:rPr>
                        <a:t>     4,000 </a:t>
                      </a:r>
                      <a:endParaRPr lang="en-IN" sz="1500" b="0" i="0" u="none" strike="noStrike" dirty="0">
                        <a:effectLst/>
                        <a:latin typeface="+mj-lt"/>
                      </a:endParaRPr>
                    </a:p>
                  </a:txBody>
                  <a:tcPr marL="9525" marR="9525" marT="9525" marB="0" anchor="b">
                    <a:lnL w="12700" cmpd="sng">
                      <a:noFill/>
                    </a:lnL>
                    <a:lnR w="12700" cmpd="sng">
                      <a:noFill/>
                    </a:lnR>
                    <a:lnT w="12700" cmpd="sng">
                      <a:noFill/>
                    </a:lnT>
                    <a:lnB w="12700" cmpd="sng">
                      <a:noFill/>
                    </a:lnB>
                  </a:tcPr>
                </a:tc>
                <a:tc>
                  <a:txBody>
                    <a:bodyPr/>
                    <a:lstStyle/>
                    <a:p>
                      <a:pPr algn="r" fontAlgn="b"/>
                      <a:endParaRPr lang="en-IN" sz="1500" b="0" i="0" u="none" strike="noStrike" dirty="0">
                        <a:effectLst/>
                        <a:latin typeface="+mj-lt"/>
                      </a:endParaRPr>
                    </a:p>
                  </a:txBody>
                  <a:tcPr marL="9525" marR="9525" marT="9525" marB="0" anchor="b">
                    <a:lnL w="12700" cmpd="sng">
                      <a:noFill/>
                    </a:lnL>
                    <a:lnT w="12700" cmpd="sng">
                      <a:noFill/>
                    </a:lnT>
                    <a:lnB w="12700" cmpd="sng">
                      <a:noFill/>
                    </a:lnB>
                  </a:tcPr>
                </a:tc>
                <a:extLst>
                  <a:ext uri="{0D108BD9-81ED-4DB2-BD59-A6C34878D82A}">
                    <a16:rowId xmlns:a16="http://schemas.microsoft.com/office/drawing/2014/main" val="10003"/>
                  </a:ext>
                </a:extLst>
              </a:tr>
              <a:tr h="126132">
                <a:tc>
                  <a:txBody>
                    <a:bodyPr/>
                    <a:lstStyle/>
                    <a:p>
                      <a:pPr lvl="1" algn="l" fontAlgn="b"/>
                      <a:r>
                        <a:rPr lang="en-IN" sz="1500" u="none" strike="noStrike" dirty="0">
                          <a:effectLst/>
                          <a:latin typeface="+mj-lt"/>
                        </a:rPr>
                        <a:t>Equipment</a:t>
                      </a:r>
                      <a:endParaRPr lang="en-IN" sz="1500" b="0" i="0" u="none" strike="noStrike" dirty="0">
                        <a:effectLst/>
                        <a:latin typeface="+mj-lt"/>
                      </a:endParaRPr>
                    </a:p>
                  </a:txBody>
                  <a:tcPr marL="9525" marR="9525" marT="9525" marB="0" anchor="b">
                    <a:lnR w="12700" cmpd="sng">
                      <a:noFill/>
                    </a:lnR>
                    <a:lnT w="12700" cmpd="sng">
                      <a:noFill/>
                    </a:lnT>
                    <a:lnB w="12700" cmpd="sng">
                      <a:noFill/>
                    </a:lnB>
                  </a:tcPr>
                </a:tc>
                <a:tc>
                  <a:txBody>
                    <a:bodyPr/>
                    <a:lstStyle/>
                    <a:p>
                      <a:pPr algn="r" fontAlgn="b"/>
                      <a:r>
                        <a:rPr lang="en-IN" sz="1500" u="none" strike="noStrike" dirty="0">
                          <a:effectLst/>
                          <a:latin typeface="+mj-lt"/>
                        </a:rPr>
                        <a:t>   42,000 </a:t>
                      </a:r>
                      <a:endParaRPr lang="en-IN" sz="1500" b="0" i="0" u="none" strike="noStrike" dirty="0">
                        <a:effectLst/>
                        <a:latin typeface="+mj-lt"/>
                      </a:endParaRPr>
                    </a:p>
                  </a:txBody>
                  <a:tcPr marL="9525" marR="9525" marT="9525" marB="0" anchor="b">
                    <a:lnL w="12700" cmpd="sng">
                      <a:noFill/>
                    </a:lnL>
                    <a:lnR w="12700" cmpd="sng">
                      <a:noFill/>
                    </a:lnR>
                    <a:lnT w="12700" cmpd="sng">
                      <a:noFill/>
                    </a:lnT>
                    <a:lnB w="12700" cmpd="sng">
                      <a:noFill/>
                    </a:lnB>
                  </a:tcPr>
                </a:tc>
                <a:tc>
                  <a:txBody>
                    <a:bodyPr/>
                    <a:lstStyle/>
                    <a:p>
                      <a:pPr algn="l" fontAlgn="b"/>
                      <a:endParaRPr lang="en-IN" sz="1500" b="0" i="0" u="none" strike="noStrike" dirty="0">
                        <a:effectLst/>
                        <a:latin typeface="+mj-lt"/>
                      </a:endParaRPr>
                    </a:p>
                  </a:txBody>
                  <a:tcPr marL="9525" marR="9525" marT="9525" marB="0" anchor="b">
                    <a:lnL w="12700" cmpd="sng">
                      <a:noFill/>
                    </a:lnL>
                    <a:lnR w="12700" cmpd="sng">
                      <a:noFill/>
                    </a:lnR>
                    <a:lnT w="12700" cmpd="sng">
                      <a:noFill/>
                    </a:lnT>
                    <a:lnB w="12700" cmpd="sng">
                      <a:noFill/>
                    </a:lnB>
                  </a:tcPr>
                </a:tc>
                <a:tc>
                  <a:txBody>
                    <a:bodyPr/>
                    <a:lstStyle/>
                    <a:p>
                      <a:pPr algn="l" fontAlgn="b"/>
                      <a:r>
                        <a:rPr lang="en-IN" sz="1500" u="none" strike="noStrike" dirty="0">
                          <a:effectLst/>
                          <a:latin typeface="+mj-lt"/>
                        </a:rPr>
                        <a:t>Common Stock</a:t>
                      </a:r>
                      <a:endParaRPr lang="en-IN" sz="1500" b="0" i="0" u="none" strike="noStrike" dirty="0">
                        <a:effectLst/>
                        <a:latin typeface="+mj-lt"/>
                      </a:endParaRPr>
                    </a:p>
                  </a:txBody>
                  <a:tcPr marL="9525" marR="9525" marT="9525" marB="0" anchor="b">
                    <a:lnL w="12700" cmpd="sng">
                      <a:noFill/>
                    </a:lnL>
                    <a:lnR w="12700" cmpd="sng">
                      <a:noFill/>
                    </a:lnR>
                    <a:lnT w="12700" cmpd="sng">
                      <a:noFill/>
                    </a:lnT>
                    <a:lnB w="12700" cmpd="sng">
                      <a:noFill/>
                    </a:lnB>
                  </a:tcPr>
                </a:tc>
                <a:tc>
                  <a:txBody>
                    <a:bodyPr/>
                    <a:lstStyle/>
                    <a:p>
                      <a:pPr algn="r" fontAlgn="b"/>
                      <a:r>
                        <a:rPr lang="en-IN" sz="1500" u="none" strike="noStrike" dirty="0">
                          <a:effectLst/>
                          <a:latin typeface="+mj-lt"/>
                        </a:rPr>
                        <a:t>    30,000 </a:t>
                      </a:r>
                      <a:endParaRPr lang="en-IN" sz="1500" b="0" i="0" u="none" strike="noStrike" dirty="0">
                        <a:effectLst/>
                        <a:latin typeface="+mj-lt"/>
                      </a:endParaRPr>
                    </a:p>
                  </a:txBody>
                  <a:tcPr marL="9525" marR="9525" marT="9525" marB="0" anchor="b">
                    <a:lnL w="12700" cmpd="sng">
                      <a:noFill/>
                    </a:lnL>
                    <a:lnR w="12700" cmpd="sng">
                      <a:noFill/>
                    </a:lnR>
                    <a:lnT w="12700" cmpd="sng">
                      <a:noFill/>
                    </a:lnT>
                    <a:lnB w="12700" cmpd="sng">
                      <a:noFill/>
                    </a:lnB>
                  </a:tcPr>
                </a:tc>
                <a:tc>
                  <a:txBody>
                    <a:bodyPr/>
                    <a:lstStyle/>
                    <a:p>
                      <a:pPr algn="r" fontAlgn="b"/>
                      <a:endParaRPr lang="en-IN" sz="1500" b="0" i="0" u="none" strike="noStrike" dirty="0">
                        <a:effectLst/>
                        <a:latin typeface="+mj-lt"/>
                      </a:endParaRPr>
                    </a:p>
                  </a:txBody>
                  <a:tcPr marL="9525" marR="9525" marT="9525" marB="0" anchor="b">
                    <a:lnL w="12700" cmpd="sng">
                      <a:noFill/>
                    </a:lnL>
                    <a:lnT w="12700" cmpd="sng">
                      <a:noFill/>
                    </a:lnT>
                    <a:lnB w="12700" cmpd="sng">
                      <a:noFill/>
                    </a:lnB>
                  </a:tcPr>
                </a:tc>
                <a:extLst>
                  <a:ext uri="{0D108BD9-81ED-4DB2-BD59-A6C34878D82A}">
                    <a16:rowId xmlns:a16="http://schemas.microsoft.com/office/drawing/2014/main" val="10004"/>
                  </a:ext>
                </a:extLst>
              </a:tr>
              <a:tr h="104031">
                <a:tc>
                  <a:txBody>
                    <a:bodyPr/>
                    <a:lstStyle/>
                    <a:p>
                      <a:pPr lvl="1" algn="l" fontAlgn="b"/>
                      <a:endParaRPr lang="en-IN" sz="1500" b="0" i="0" u="none" strike="noStrike" dirty="0">
                        <a:effectLst/>
                        <a:latin typeface="+mj-lt"/>
                      </a:endParaRPr>
                    </a:p>
                  </a:txBody>
                  <a:tcPr marL="9525" marR="9525" marT="9525" marB="0" anchor="b">
                    <a:lnR w="12700" cmpd="sng">
                      <a:noFill/>
                    </a:lnR>
                    <a:lnT w="12700" cmpd="sng">
                      <a:noFill/>
                    </a:lnT>
                  </a:tcPr>
                </a:tc>
                <a:tc>
                  <a:txBody>
                    <a:bodyPr/>
                    <a:lstStyle/>
                    <a:p>
                      <a:pPr algn="r" fontAlgn="b"/>
                      <a:endParaRPr lang="en-IN" sz="1500" b="0" i="0" u="none" strike="noStrike" dirty="0">
                        <a:effectLst/>
                        <a:latin typeface="+mj-lt"/>
                      </a:endParaRPr>
                    </a:p>
                  </a:txBody>
                  <a:tcPr marL="9525" marR="9525" marT="9525" marB="0" anchor="b">
                    <a:lnL w="12700" cmpd="sng">
                      <a:noFill/>
                    </a:lnL>
                    <a:lnR w="12700" cmpd="sng">
                      <a:noFill/>
                    </a:lnR>
                    <a:lnT w="12700" cmpd="sng">
                      <a:noFill/>
                    </a:lnT>
                  </a:tcPr>
                </a:tc>
                <a:tc>
                  <a:txBody>
                    <a:bodyPr/>
                    <a:lstStyle/>
                    <a:p>
                      <a:pPr algn="l" fontAlgn="b"/>
                      <a:endParaRPr lang="en-IN" sz="1500" b="0" i="0" u="none" strike="noStrike" dirty="0">
                        <a:effectLst/>
                        <a:latin typeface="+mj-lt"/>
                      </a:endParaRPr>
                    </a:p>
                  </a:txBody>
                  <a:tcPr marL="9525" marR="9525" marT="9525" marB="0" anchor="b">
                    <a:lnL w="12700" cmpd="sng">
                      <a:noFill/>
                    </a:lnL>
                    <a:lnR w="12700" cmpd="sng">
                      <a:noFill/>
                    </a:lnR>
                    <a:lnT w="12700" cmpd="sng">
                      <a:noFill/>
                    </a:lnT>
                  </a:tcPr>
                </a:tc>
                <a:tc>
                  <a:txBody>
                    <a:bodyPr/>
                    <a:lstStyle/>
                    <a:p>
                      <a:pPr algn="l" fontAlgn="b"/>
                      <a:r>
                        <a:rPr lang="en-US" sz="1500" b="0" i="0" u="none" strike="noStrike" dirty="0">
                          <a:effectLst/>
                          <a:latin typeface="+mj-lt"/>
                        </a:rPr>
                        <a:t>Retained Earnings</a:t>
                      </a:r>
                      <a:endParaRPr lang="en-IN" sz="1500" b="0" i="0" u="none" strike="noStrike" dirty="0">
                        <a:effectLst/>
                        <a:latin typeface="+mj-lt"/>
                      </a:endParaRPr>
                    </a:p>
                  </a:txBody>
                  <a:tcPr marL="9525" marR="9525" marT="9525" marB="0" anchor="b">
                    <a:lnL w="12700" cmpd="sng">
                      <a:noFill/>
                    </a:lnL>
                    <a:lnR w="12700" cmpd="sng">
                      <a:noFill/>
                    </a:lnR>
                    <a:lnT w="12700" cmpd="sng">
                      <a:noFill/>
                    </a:lnT>
                  </a:tcPr>
                </a:tc>
                <a:tc>
                  <a:txBody>
                    <a:bodyPr/>
                    <a:lstStyle/>
                    <a:p>
                      <a:pPr algn="r" fontAlgn="b"/>
                      <a:r>
                        <a:rPr lang="en-US" sz="1500" b="0" i="0" u="none" strike="noStrike" dirty="0">
                          <a:effectLst/>
                          <a:latin typeface="+mj-lt"/>
                        </a:rPr>
                        <a:t>27,100</a:t>
                      </a:r>
                      <a:endParaRPr lang="en-IN" sz="1500" b="0" i="0" u="none" strike="noStrike" dirty="0">
                        <a:effectLst/>
                        <a:latin typeface="+mj-lt"/>
                      </a:endParaRPr>
                    </a:p>
                  </a:txBody>
                  <a:tcPr marL="9525" marR="9525" marT="9525" marB="0" anchor="b">
                    <a:lnL w="12700" cmpd="sng">
                      <a:noFill/>
                    </a:lnL>
                    <a:lnR w="12700" cmpd="sng">
                      <a:noFill/>
                    </a:lnR>
                    <a:lnT w="12700" cmpd="sng">
                      <a:noFill/>
                    </a:lnT>
                  </a:tcPr>
                </a:tc>
                <a:tc>
                  <a:txBody>
                    <a:bodyPr/>
                    <a:lstStyle/>
                    <a:p>
                      <a:pPr algn="r" fontAlgn="b"/>
                      <a:endParaRPr lang="en-IN" sz="1500" b="0" i="0" u="none" strike="noStrike" dirty="0">
                        <a:effectLst/>
                        <a:latin typeface="+mj-lt"/>
                      </a:endParaRPr>
                    </a:p>
                  </a:txBody>
                  <a:tcPr marL="9525" marR="9525" marT="9525" marB="0" anchor="b">
                    <a:lnL w="12700" cmpd="sng">
                      <a:noFill/>
                    </a:lnL>
                    <a:lnT w="12700" cmpd="sng">
                      <a:noFill/>
                    </a:lnT>
                  </a:tcPr>
                </a:tc>
                <a:extLst>
                  <a:ext uri="{0D108BD9-81ED-4DB2-BD59-A6C34878D82A}">
                    <a16:rowId xmlns:a16="http://schemas.microsoft.com/office/drawing/2014/main" val="10005"/>
                  </a:ext>
                </a:extLst>
              </a:tr>
            </a:tbl>
          </a:graphicData>
        </a:graphic>
      </p:graphicFrame>
      <p:sp>
        <p:nvSpPr>
          <p:cNvPr id="8" name="Title 1"/>
          <p:cNvSpPr txBox="1">
            <a:spLocks/>
          </p:cNvSpPr>
          <p:nvPr/>
        </p:nvSpPr>
        <p:spPr bwMode="auto">
          <a:xfrm>
            <a:off x="1981200" y="1"/>
            <a:ext cx="8229600" cy="63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2800" b="1" kern="1200" baseline="0">
                <a:solidFill>
                  <a:schemeClr val="tx1"/>
                </a:solidFill>
                <a:latin typeface="+mj-lt"/>
                <a:ea typeface="+mj-ea"/>
                <a:cs typeface="+mj-cs"/>
              </a:defRPr>
            </a:lvl1pPr>
            <a:lvl2pPr algn="ctr" rtl="0" eaLnBrk="0" fontAlgn="base" hangingPunct="0">
              <a:spcBef>
                <a:spcPct val="0"/>
              </a:spcBef>
              <a:spcAft>
                <a:spcPct val="0"/>
              </a:spcAft>
              <a:defRPr sz="4000">
                <a:solidFill>
                  <a:schemeClr val="tx1"/>
                </a:solidFill>
                <a:latin typeface="Arial" charset="0"/>
              </a:defRPr>
            </a:lvl2pPr>
            <a:lvl3pPr algn="ctr" rtl="0" eaLnBrk="0" fontAlgn="base" hangingPunct="0">
              <a:spcBef>
                <a:spcPct val="0"/>
              </a:spcBef>
              <a:spcAft>
                <a:spcPct val="0"/>
              </a:spcAft>
              <a:defRPr sz="4000">
                <a:solidFill>
                  <a:schemeClr val="tx1"/>
                </a:solidFill>
                <a:latin typeface="Arial" charset="0"/>
              </a:defRPr>
            </a:lvl3pPr>
            <a:lvl4pPr algn="ctr" rtl="0" eaLnBrk="0" fontAlgn="base" hangingPunct="0">
              <a:spcBef>
                <a:spcPct val="0"/>
              </a:spcBef>
              <a:spcAft>
                <a:spcPct val="0"/>
              </a:spcAft>
              <a:defRPr sz="4000">
                <a:solidFill>
                  <a:schemeClr val="tx1"/>
                </a:solidFill>
                <a:latin typeface="Arial" charset="0"/>
              </a:defRPr>
            </a:lvl4pPr>
            <a:lvl5pPr algn="ctr" rtl="0" eaLnBrk="0" fontAlgn="base" hangingPunct="0">
              <a:spcBef>
                <a:spcPct val="0"/>
              </a:spcBef>
              <a:spcAft>
                <a:spcPct val="0"/>
              </a:spcAft>
              <a:defRPr sz="4000">
                <a:solidFill>
                  <a:schemeClr val="tx1"/>
                </a:solidFill>
                <a:latin typeface="Arial" charset="0"/>
              </a:defRPr>
            </a:lvl5pPr>
            <a:lvl6pPr marL="457200" algn="ctr" rtl="0" fontAlgn="base">
              <a:spcBef>
                <a:spcPct val="0"/>
              </a:spcBef>
              <a:spcAft>
                <a:spcPct val="0"/>
              </a:spcAft>
              <a:defRPr sz="4000">
                <a:solidFill>
                  <a:schemeClr val="tx1"/>
                </a:solidFill>
                <a:latin typeface="Arial" charset="0"/>
              </a:defRPr>
            </a:lvl6pPr>
            <a:lvl7pPr marL="914400" algn="ctr" rtl="0" fontAlgn="base">
              <a:spcBef>
                <a:spcPct val="0"/>
              </a:spcBef>
              <a:spcAft>
                <a:spcPct val="0"/>
              </a:spcAft>
              <a:defRPr sz="4000">
                <a:solidFill>
                  <a:schemeClr val="tx1"/>
                </a:solidFill>
                <a:latin typeface="Arial" charset="0"/>
              </a:defRPr>
            </a:lvl7pPr>
            <a:lvl8pPr marL="1371600" algn="ctr" rtl="0" fontAlgn="base">
              <a:spcBef>
                <a:spcPct val="0"/>
              </a:spcBef>
              <a:spcAft>
                <a:spcPct val="0"/>
              </a:spcAft>
              <a:defRPr sz="4000">
                <a:solidFill>
                  <a:schemeClr val="tx1"/>
                </a:solidFill>
                <a:latin typeface="Arial" charset="0"/>
              </a:defRPr>
            </a:lvl8pPr>
            <a:lvl9pPr marL="1828800" algn="ctr" rtl="0" fontAlgn="base">
              <a:spcBef>
                <a:spcPct val="0"/>
              </a:spcBef>
              <a:spcAft>
                <a:spcPct val="0"/>
              </a:spcAft>
              <a:defRPr sz="4000">
                <a:solidFill>
                  <a:schemeClr val="tx1"/>
                </a:solidFill>
                <a:latin typeface="Arial" charset="0"/>
              </a:defRPr>
            </a:lvl9pPr>
          </a:lstStyle>
          <a:p>
            <a:pPr eaLnBrk="1" hangingPunct="1"/>
            <a:r>
              <a:rPr lang="en-US" dirty="0"/>
              <a:t>Demonstration of P4-32A-Req. 7</a:t>
            </a:r>
          </a:p>
        </p:txBody>
      </p:sp>
      <p:pic>
        <p:nvPicPr>
          <p:cNvPr id="6" name="Graphic 21">
            <a:extLst>
              <a:ext uri="{FF2B5EF4-FFF2-40B4-BE49-F238E27FC236}">
                <a16:creationId xmlns:a16="http://schemas.microsoft.com/office/drawing/2014/main" id="{BBB18A4C-53AA-903E-785B-2FA76A1C02D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810568" y="125909"/>
            <a:ext cx="1254337" cy="585689"/>
          </a:xfrm>
          <a:prstGeom prst="rect">
            <a:avLst/>
          </a:prstGeom>
        </p:spPr>
      </p:pic>
    </p:spTree>
    <p:extLst>
      <p:ext uri="{BB962C8B-B14F-4D97-AF65-F5344CB8AC3E}">
        <p14:creationId xmlns:p14="http://schemas.microsoft.com/office/powerpoint/2010/main" val="54017020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2839616" y="2256064"/>
          <a:ext cx="6512768" cy="4139779"/>
        </p:xfrm>
        <a:graphic>
          <a:graphicData uri="http://schemas.openxmlformats.org/drawingml/2006/table">
            <a:tbl>
              <a:tblPr>
                <a:tableStyleId>{5C22544A-7EE6-4342-B048-85BDC9FD1C3A}</a:tableStyleId>
              </a:tblPr>
              <a:tblGrid>
                <a:gridCol w="4038600">
                  <a:extLst>
                    <a:ext uri="{9D8B030D-6E8A-4147-A177-3AD203B41FA5}">
                      <a16:colId xmlns:a16="http://schemas.microsoft.com/office/drawing/2014/main" val="20000"/>
                    </a:ext>
                  </a:extLst>
                </a:gridCol>
                <a:gridCol w="914400">
                  <a:extLst>
                    <a:ext uri="{9D8B030D-6E8A-4147-A177-3AD203B41FA5}">
                      <a16:colId xmlns:a16="http://schemas.microsoft.com/office/drawing/2014/main" val="20001"/>
                    </a:ext>
                  </a:extLst>
                </a:gridCol>
                <a:gridCol w="1219200">
                  <a:extLst>
                    <a:ext uri="{9D8B030D-6E8A-4147-A177-3AD203B41FA5}">
                      <a16:colId xmlns:a16="http://schemas.microsoft.com/office/drawing/2014/main" val="20002"/>
                    </a:ext>
                  </a:extLst>
                </a:gridCol>
                <a:gridCol w="340568">
                  <a:extLst>
                    <a:ext uri="{9D8B030D-6E8A-4147-A177-3AD203B41FA5}">
                      <a16:colId xmlns:a16="http://schemas.microsoft.com/office/drawing/2014/main" val="20003"/>
                    </a:ext>
                  </a:extLst>
                </a:gridCol>
              </a:tblGrid>
              <a:tr h="268667">
                <a:tc gridSpan="3">
                  <a:txBody>
                    <a:bodyPr/>
                    <a:lstStyle/>
                    <a:p>
                      <a:pPr algn="ctr" fontAlgn="b"/>
                      <a:r>
                        <a:rPr lang="en-IN" sz="1700" b="1" u="none" strike="noStrike" dirty="0">
                          <a:effectLst/>
                        </a:rPr>
                        <a:t>ELLIOT WILSON</a:t>
                      </a:r>
                      <a:endParaRPr lang="en-IN" sz="1700" b="1" i="0" u="none" strike="noStrike" dirty="0">
                        <a:effectLst/>
                        <a:latin typeface="Arial"/>
                      </a:endParaRPr>
                    </a:p>
                  </a:txBody>
                  <a:tcPr marL="9525" marR="9525" marT="9527" marB="0" anchor="b">
                    <a:lnR w="12700" cmpd="sng">
                      <a:noFill/>
                    </a:lnR>
                    <a:lnB w="12700" cmpd="sng">
                      <a:noFill/>
                    </a:lnB>
                    <a:solidFill>
                      <a:schemeClr val="accent1"/>
                    </a:solidFill>
                  </a:tcPr>
                </a:tc>
                <a:tc hMerge="1">
                  <a:txBody>
                    <a:bodyPr/>
                    <a:lstStyle/>
                    <a:p>
                      <a:endParaRPr lang="en-IN"/>
                    </a:p>
                  </a:txBody>
                  <a:tcPr/>
                </a:tc>
                <a:tc hMerge="1">
                  <a:txBody>
                    <a:bodyPr/>
                    <a:lstStyle/>
                    <a:p>
                      <a:endParaRPr lang="en-IN"/>
                    </a:p>
                  </a:txBody>
                  <a:tcPr/>
                </a:tc>
                <a:tc>
                  <a:txBody>
                    <a:bodyPr/>
                    <a:lstStyle/>
                    <a:p>
                      <a:pPr algn="ctr" fontAlgn="b"/>
                      <a:endParaRPr lang="en-IN" sz="1700" b="1" i="0" u="none" strike="noStrike" dirty="0">
                        <a:effectLst/>
                        <a:latin typeface="Arial"/>
                      </a:endParaRPr>
                    </a:p>
                  </a:txBody>
                  <a:tcPr marL="9525" marR="9525" marT="9527" marB="0" anchor="b">
                    <a:lnL w="12700" cmpd="sng">
                      <a:noFill/>
                    </a:lnL>
                    <a:lnB w="12700" cmpd="sng">
                      <a:noFill/>
                    </a:lnB>
                    <a:solidFill>
                      <a:schemeClr val="accent1"/>
                    </a:solidFill>
                  </a:tcPr>
                </a:tc>
                <a:extLst>
                  <a:ext uri="{0D108BD9-81ED-4DB2-BD59-A6C34878D82A}">
                    <a16:rowId xmlns:a16="http://schemas.microsoft.com/office/drawing/2014/main" val="10000"/>
                  </a:ext>
                </a:extLst>
              </a:tr>
              <a:tr h="268667">
                <a:tc gridSpan="3">
                  <a:txBody>
                    <a:bodyPr/>
                    <a:lstStyle/>
                    <a:p>
                      <a:pPr algn="ctr" fontAlgn="b"/>
                      <a:r>
                        <a:rPr lang="en-IN" sz="1700" b="1" u="none" strike="noStrike" dirty="0">
                          <a:effectLst/>
                        </a:rPr>
                        <a:t>Post-Closing Trial Balance</a:t>
                      </a:r>
                      <a:endParaRPr lang="en-IN" sz="1700" b="1" i="0" u="none" strike="noStrike" dirty="0">
                        <a:effectLst/>
                        <a:latin typeface="Arial"/>
                      </a:endParaRPr>
                    </a:p>
                  </a:txBody>
                  <a:tcPr marL="9525" marR="9525" marT="9527" marB="0" anchor="b">
                    <a:lnR w="12700" cmpd="sng">
                      <a:noFill/>
                    </a:lnR>
                    <a:lnT w="12700" cmpd="sng">
                      <a:noFill/>
                    </a:lnT>
                    <a:lnB w="12700" cmpd="sng">
                      <a:noFill/>
                    </a:lnB>
                    <a:solidFill>
                      <a:schemeClr val="accent1"/>
                    </a:solidFill>
                  </a:tcPr>
                </a:tc>
                <a:tc hMerge="1">
                  <a:txBody>
                    <a:bodyPr/>
                    <a:lstStyle/>
                    <a:p>
                      <a:endParaRPr lang="en-IN"/>
                    </a:p>
                  </a:txBody>
                  <a:tcPr/>
                </a:tc>
                <a:tc hMerge="1">
                  <a:txBody>
                    <a:bodyPr/>
                    <a:lstStyle/>
                    <a:p>
                      <a:endParaRPr lang="en-IN"/>
                    </a:p>
                  </a:txBody>
                  <a:tcPr/>
                </a:tc>
                <a:tc>
                  <a:txBody>
                    <a:bodyPr/>
                    <a:lstStyle/>
                    <a:p>
                      <a:pPr algn="ctr" fontAlgn="b"/>
                      <a:endParaRPr lang="en-IN" sz="1700" b="1" i="0" u="none" strike="noStrike" dirty="0">
                        <a:effectLst/>
                        <a:latin typeface="Arial"/>
                      </a:endParaRPr>
                    </a:p>
                  </a:txBody>
                  <a:tcPr marL="9525" marR="9525" marT="9527" marB="0" anchor="b">
                    <a:lnL w="12700" cmpd="sng">
                      <a:noFill/>
                    </a:lnL>
                    <a:lnT w="12700" cmpd="sng">
                      <a:noFill/>
                    </a:lnT>
                    <a:lnB w="12700" cmpd="sng">
                      <a:noFill/>
                    </a:lnB>
                    <a:solidFill>
                      <a:schemeClr val="accent1"/>
                    </a:solidFill>
                  </a:tcPr>
                </a:tc>
                <a:extLst>
                  <a:ext uri="{0D108BD9-81ED-4DB2-BD59-A6C34878D82A}">
                    <a16:rowId xmlns:a16="http://schemas.microsoft.com/office/drawing/2014/main" val="10001"/>
                  </a:ext>
                </a:extLst>
              </a:tr>
              <a:tr h="268667">
                <a:tc gridSpan="3">
                  <a:txBody>
                    <a:bodyPr/>
                    <a:lstStyle/>
                    <a:p>
                      <a:pPr algn="ctr" fontAlgn="b"/>
                      <a:r>
                        <a:rPr lang="en-IN" sz="1700" b="1" u="none" strike="noStrike" dirty="0">
                          <a:effectLst/>
                        </a:rPr>
                        <a:t>     December 31, 2018</a:t>
                      </a:r>
                      <a:endParaRPr lang="en-IN" sz="1700" b="1" i="0" u="none" strike="noStrike" dirty="0">
                        <a:effectLst/>
                        <a:latin typeface="Arial"/>
                      </a:endParaRPr>
                    </a:p>
                  </a:txBody>
                  <a:tcPr marL="9525" marR="9525" marT="9527" marB="0" anchor="b">
                    <a:lnR w="12700" cmpd="sng">
                      <a:noFill/>
                    </a:lnR>
                    <a:lnT w="12700" cmpd="sng">
                      <a:noFill/>
                    </a:lnT>
                    <a:lnB w="12700" cmpd="sng">
                      <a:noFill/>
                    </a:lnB>
                    <a:solidFill>
                      <a:schemeClr val="accent1"/>
                    </a:solidFill>
                  </a:tcPr>
                </a:tc>
                <a:tc hMerge="1">
                  <a:txBody>
                    <a:bodyPr/>
                    <a:lstStyle/>
                    <a:p>
                      <a:endParaRPr lang="en-IN"/>
                    </a:p>
                  </a:txBody>
                  <a:tcPr/>
                </a:tc>
                <a:tc hMerge="1">
                  <a:txBody>
                    <a:bodyPr/>
                    <a:lstStyle/>
                    <a:p>
                      <a:endParaRPr lang="en-IN"/>
                    </a:p>
                  </a:txBody>
                  <a:tcPr/>
                </a:tc>
                <a:tc>
                  <a:txBody>
                    <a:bodyPr/>
                    <a:lstStyle/>
                    <a:p>
                      <a:pPr algn="ctr" fontAlgn="b"/>
                      <a:endParaRPr lang="en-IN" sz="1700" b="1" i="0" u="none" strike="noStrike" dirty="0">
                        <a:effectLst/>
                        <a:latin typeface="Arial"/>
                      </a:endParaRPr>
                    </a:p>
                  </a:txBody>
                  <a:tcPr marL="9525" marR="9525" marT="9527" marB="0" anchor="b">
                    <a:lnL w="12700" cmpd="sng">
                      <a:noFill/>
                    </a:lnL>
                    <a:lnT w="12700" cmpd="sng">
                      <a:noFill/>
                    </a:lnT>
                    <a:lnB w="12700" cmpd="sng">
                      <a:noFill/>
                    </a:lnB>
                    <a:solidFill>
                      <a:schemeClr val="accent1"/>
                    </a:solidFill>
                  </a:tcPr>
                </a:tc>
                <a:extLst>
                  <a:ext uri="{0D108BD9-81ED-4DB2-BD59-A6C34878D82A}">
                    <a16:rowId xmlns:a16="http://schemas.microsoft.com/office/drawing/2014/main" val="10002"/>
                  </a:ext>
                </a:extLst>
              </a:tr>
              <a:tr h="99767">
                <a:tc>
                  <a:txBody>
                    <a:bodyPr/>
                    <a:lstStyle/>
                    <a:p>
                      <a:pPr lvl="1" algn="l" fontAlgn="b"/>
                      <a:r>
                        <a:rPr lang="en-IN" sz="1500" b="1" u="none" strike="noStrike" dirty="0">
                          <a:effectLst/>
                          <a:latin typeface="+mj-lt"/>
                        </a:rPr>
                        <a:t>Account Title</a:t>
                      </a:r>
                      <a:endParaRPr lang="en-IN" sz="1500" b="1" i="0" u="none" strike="noStrike" dirty="0">
                        <a:effectLst/>
                        <a:latin typeface="+mj-lt"/>
                      </a:endParaRPr>
                    </a:p>
                  </a:txBody>
                  <a:tcPr marL="9525" marR="9525" marT="9527" marB="0" anchor="b">
                    <a:lnR w="12700" cmpd="sng">
                      <a:noFill/>
                    </a:lnR>
                    <a:lnT w="12700" cmpd="sng">
                      <a:noFill/>
                    </a:lnT>
                    <a:lnB w="12700" cmpd="sng">
                      <a:noFill/>
                    </a:lnB>
                    <a:solidFill>
                      <a:srgbClr val="E3EDE4"/>
                    </a:solidFill>
                  </a:tcPr>
                </a:tc>
                <a:tc gridSpan="2">
                  <a:txBody>
                    <a:bodyPr/>
                    <a:lstStyle/>
                    <a:p>
                      <a:pPr algn="ctr" fontAlgn="b"/>
                      <a:r>
                        <a:rPr lang="en-IN" sz="1500" b="1" u="none" strike="noStrike" dirty="0">
                          <a:effectLst/>
                          <a:latin typeface="+mj-lt"/>
                        </a:rPr>
                        <a:t>Balance</a:t>
                      </a:r>
                      <a:endParaRPr lang="en-IN" sz="1500" b="1"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hMerge="1">
                  <a:txBody>
                    <a:bodyPr/>
                    <a:lstStyle/>
                    <a:p>
                      <a:endParaRPr lang="en-IN"/>
                    </a:p>
                  </a:txBody>
                  <a:tcPr/>
                </a:tc>
                <a:tc>
                  <a:txBody>
                    <a:bodyPr/>
                    <a:lstStyle/>
                    <a:p>
                      <a:pPr algn="ctr" fontAlgn="b"/>
                      <a:endParaRPr lang="en-IN" sz="1500" b="1" i="0" u="none" strike="noStrike" dirty="0">
                        <a:effectLst/>
                        <a:latin typeface="+mj-lt"/>
                      </a:endParaRPr>
                    </a:p>
                  </a:txBody>
                  <a:tcPr marL="9525" marR="9525" marT="9527"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03"/>
                  </a:ext>
                </a:extLst>
              </a:tr>
              <a:tr h="77664">
                <a:tc>
                  <a:txBody>
                    <a:bodyPr/>
                    <a:lstStyle/>
                    <a:p>
                      <a:pPr lvl="1" algn="l" fontAlgn="b"/>
                      <a:r>
                        <a:rPr lang="en-IN" sz="1500" u="none" strike="noStrike" dirty="0">
                          <a:effectLst/>
                          <a:latin typeface="+mj-lt"/>
                        </a:rPr>
                        <a:t> </a:t>
                      </a:r>
                      <a:endParaRPr lang="en-IN" sz="1500" b="0" i="0" u="none" strike="noStrike" dirty="0">
                        <a:effectLst/>
                        <a:latin typeface="+mj-lt"/>
                      </a:endParaRPr>
                    </a:p>
                  </a:txBody>
                  <a:tcPr marL="9525" marR="9525" marT="9527" marB="0" anchor="b">
                    <a:lnR w="12700" cmpd="sng">
                      <a:noFill/>
                    </a:lnR>
                    <a:lnT w="12700" cmpd="sng">
                      <a:noFill/>
                    </a:lnT>
                    <a:lnB w="12700" cmpd="sng">
                      <a:noFill/>
                    </a:lnB>
                    <a:solidFill>
                      <a:srgbClr val="E3EDE4"/>
                    </a:solidFill>
                  </a:tcPr>
                </a:tc>
                <a:tc>
                  <a:txBody>
                    <a:bodyPr/>
                    <a:lstStyle/>
                    <a:p>
                      <a:pPr algn="ctr" fontAlgn="b"/>
                      <a:r>
                        <a:rPr lang="en-IN" sz="1500" b="1" u="none" strike="noStrike" dirty="0">
                          <a:effectLst/>
                          <a:latin typeface="+mj-lt"/>
                        </a:rPr>
                        <a:t>Debit</a:t>
                      </a:r>
                      <a:endParaRPr lang="en-IN" sz="1500" b="1"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ctr" fontAlgn="b"/>
                      <a:r>
                        <a:rPr lang="en-IN" sz="1500" b="1" u="none" strike="noStrike" dirty="0">
                          <a:effectLst/>
                          <a:latin typeface="+mj-lt"/>
                        </a:rPr>
                        <a:t>Credit</a:t>
                      </a:r>
                      <a:endParaRPr lang="en-IN" sz="1500" b="1"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l" fontAlgn="b"/>
                      <a:endParaRPr lang="en-IN" sz="1500" b="0" i="0" u="none" strike="noStrike" dirty="0">
                        <a:effectLst/>
                        <a:latin typeface="+mj-lt"/>
                      </a:endParaRPr>
                    </a:p>
                  </a:txBody>
                  <a:tcPr marL="9525" marR="9525" marT="9527"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04"/>
                  </a:ext>
                </a:extLst>
              </a:tr>
              <a:tr h="199577">
                <a:tc>
                  <a:txBody>
                    <a:bodyPr/>
                    <a:lstStyle/>
                    <a:p>
                      <a:pPr lvl="1" algn="l" fontAlgn="b"/>
                      <a:r>
                        <a:rPr lang="en-IN" sz="1500" u="none" strike="noStrike" dirty="0">
                          <a:effectLst/>
                          <a:latin typeface="+mj-lt"/>
                        </a:rPr>
                        <a:t>Cash</a:t>
                      </a:r>
                      <a:endParaRPr lang="en-IN" sz="1500" b="0" i="0" u="none" strike="noStrike" dirty="0">
                        <a:effectLst/>
                        <a:latin typeface="+mj-lt"/>
                      </a:endParaRPr>
                    </a:p>
                  </a:txBody>
                  <a:tcPr marL="9525" marR="9525" marT="9527" marB="0" anchor="b">
                    <a:lnR w="12700" cmpd="sng">
                      <a:noFill/>
                    </a:lnR>
                    <a:lnT w="12700" cmpd="sng">
                      <a:noFill/>
                    </a:lnT>
                    <a:lnB w="12700" cmpd="sng">
                      <a:noFill/>
                    </a:lnB>
                    <a:solidFill>
                      <a:srgbClr val="E3EDE4"/>
                    </a:solidFill>
                  </a:tcPr>
                </a:tc>
                <a:tc>
                  <a:txBody>
                    <a:bodyPr/>
                    <a:lstStyle/>
                    <a:p>
                      <a:pPr algn="r" fontAlgn="b"/>
                      <a:r>
                        <a:rPr lang="en-IN" sz="1500" u="none" strike="noStrike" dirty="0">
                          <a:effectLst/>
                          <a:latin typeface="+mj-lt"/>
                        </a:rPr>
                        <a:t> $18,000 </a:t>
                      </a:r>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r>
                        <a:rPr lang="en-IN" sz="1500" u="none" strike="noStrike" dirty="0">
                          <a:effectLst/>
                          <a:latin typeface="+mj-lt"/>
                        </a:rPr>
                        <a:t> </a:t>
                      </a:r>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7"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05"/>
                  </a:ext>
                </a:extLst>
              </a:tr>
              <a:tr h="177474">
                <a:tc>
                  <a:txBody>
                    <a:bodyPr/>
                    <a:lstStyle/>
                    <a:p>
                      <a:pPr lvl="1" algn="l" fontAlgn="b"/>
                      <a:r>
                        <a:rPr lang="en-IN" sz="1500" u="none" strike="noStrike" dirty="0">
                          <a:effectLst/>
                          <a:latin typeface="+mj-lt"/>
                        </a:rPr>
                        <a:t>Accounts Receivable</a:t>
                      </a:r>
                      <a:endParaRPr lang="en-IN" sz="1500" b="0" i="0" u="none" strike="noStrike" dirty="0">
                        <a:effectLst/>
                        <a:latin typeface="+mj-lt"/>
                      </a:endParaRPr>
                    </a:p>
                  </a:txBody>
                  <a:tcPr marL="9525" marR="9525" marT="9527" marB="0" anchor="b">
                    <a:lnR w="12700" cmpd="sng">
                      <a:noFill/>
                    </a:lnR>
                    <a:lnT w="12700" cmpd="sng">
                      <a:noFill/>
                    </a:lnT>
                    <a:lnB w="12700" cmpd="sng">
                      <a:noFill/>
                    </a:lnB>
                    <a:solidFill>
                      <a:srgbClr val="E3EDE4"/>
                    </a:solidFill>
                  </a:tcPr>
                </a:tc>
                <a:tc>
                  <a:txBody>
                    <a:bodyPr/>
                    <a:lstStyle/>
                    <a:p>
                      <a:pPr algn="r" fontAlgn="b"/>
                      <a:r>
                        <a:rPr lang="en-IN" sz="1500" u="none" strike="noStrike" dirty="0">
                          <a:effectLst/>
                          <a:latin typeface="+mj-lt"/>
                        </a:rPr>
                        <a:t>    20,000 </a:t>
                      </a:r>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r>
                        <a:rPr lang="en-IN" sz="1500" u="none" strike="noStrike" dirty="0">
                          <a:effectLst/>
                          <a:latin typeface="+mj-lt"/>
                        </a:rPr>
                        <a:t> </a:t>
                      </a:r>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7"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06"/>
                  </a:ext>
                </a:extLst>
              </a:tr>
              <a:tr h="83363">
                <a:tc>
                  <a:txBody>
                    <a:bodyPr/>
                    <a:lstStyle/>
                    <a:p>
                      <a:pPr lvl="1" algn="l" fontAlgn="b"/>
                      <a:r>
                        <a:rPr lang="en-IN" sz="1500" u="none" strike="noStrike" dirty="0">
                          <a:effectLst/>
                          <a:latin typeface="+mj-lt"/>
                        </a:rPr>
                        <a:t>Prepaid Rent</a:t>
                      </a:r>
                      <a:endParaRPr lang="en-IN" sz="1500" b="0" i="0" u="none" strike="noStrike" dirty="0">
                        <a:effectLst/>
                        <a:latin typeface="+mj-lt"/>
                      </a:endParaRPr>
                    </a:p>
                  </a:txBody>
                  <a:tcPr marL="9525" marR="9525" marT="9527" marB="0" anchor="b">
                    <a:lnR w="12700" cmpd="sng">
                      <a:noFill/>
                    </a:lnR>
                    <a:lnT w="12700" cmpd="sng">
                      <a:noFill/>
                    </a:lnT>
                    <a:lnB w="12700" cmpd="sng">
                      <a:noFill/>
                    </a:lnB>
                    <a:solidFill>
                      <a:srgbClr val="E3EDE4"/>
                    </a:solidFill>
                  </a:tcPr>
                </a:tc>
                <a:tc>
                  <a:txBody>
                    <a:bodyPr/>
                    <a:lstStyle/>
                    <a:p>
                      <a:pPr algn="r" fontAlgn="b"/>
                      <a:r>
                        <a:rPr lang="en-IN" sz="1500" u="none" strike="noStrike" dirty="0">
                          <a:effectLst/>
                          <a:latin typeface="+mj-lt"/>
                        </a:rPr>
                        <a:t>      3,000 </a:t>
                      </a:r>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r>
                        <a:rPr lang="en-IN" sz="1500" u="none" strike="noStrike" dirty="0">
                          <a:effectLst/>
                          <a:latin typeface="+mj-lt"/>
                        </a:rPr>
                        <a:t> </a:t>
                      </a:r>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7"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07"/>
                  </a:ext>
                </a:extLst>
              </a:tr>
              <a:tr h="133268">
                <a:tc>
                  <a:txBody>
                    <a:bodyPr/>
                    <a:lstStyle/>
                    <a:p>
                      <a:pPr lvl="1" algn="l" fontAlgn="b"/>
                      <a:r>
                        <a:rPr lang="en-IN" sz="1500" u="none" strike="noStrike" dirty="0">
                          <a:effectLst/>
                          <a:latin typeface="+mj-lt"/>
                        </a:rPr>
                        <a:t>Office Supplies</a:t>
                      </a:r>
                      <a:endParaRPr lang="en-IN" sz="1500" b="0" i="0" u="none" strike="noStrike" dirty="0">
                        <a:effectLst/>
                        <a:latin typeface="+mj-lt"/>
                      </a:endParaRPr>
                    </a:p>
                  </a:txBody>
                  <a:tcPr marL="9525" marR="9525" marT="9527" marB="0" anchor="b">
                    <a:lnR w="12700" cmpd="sng">
                      <a:noFill/>
                    </a:lnR>
                    <a:lnT w="12700" cmpd="sng">
                      <a:noFill/>
                    </a:lnT>
                    <a:lnB w="12700" cmpd="sng">
                      <a:noFill/>
                    </a:lnB>
                    <a:solidFill>
                      <a:srgbClr val="E3EDE4"/>
                    </a:solidFill>
                  </a:tcPr>
                </a:tc>
                <a:tc>
                  <a:txBody>
                    <a:bodyPr/>
                    <a:lstStyle/>
                    <a:p>
                      <a:pPr algn="r" fontAlgn="b"/>
                      <a:r>
                        <a:rPr lang="en-IN" sz="1500" u="none" strike="noStrike" dirty="0">
                          <a:effectLst/>
                          <a:latin typeface="+mj-lt"/>
                        </a:rPr>
                        <a:t>      1,000 </a:t>
                      </a:r>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r>
                        <a:rPr lang="en-IN" sz="1500" u="none" strike="noStrike" dirty="0">
                          <a:effectLst/>
                          <a:latin typeface="+mj-lt"/>
                        </a:rPr>
                        <a:t> </a:t>
                      </a:r>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7"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08"/>
                  </a:ext>
                </a:extLst>
              </a:tr>
              <a:tr h="39157">
                <a:tc>
                  <a:txBody>
                    <a:bodyPr/>
                    <a:lstStyle/>
                    <a:p>
                      <a:pPr lvl="1" algn="l" fontAlgn="b"/>
                      <a:r>
                        <a:rPr lang="en-IN" sz="1500" u="none" strike="noStrike" dirty="0">
                          <a:effectLst/>
                          <a:latin typeface="+mj-lt"/>
                        </a:rPr>
                        <a:t>Equipment</a:t>
                      </a:r>
                      <a:endParaRPr lang="en-IN" sz="1500" b="0" i="0" u="none" strike="noStrike" dirty="0">
                        <a:effectLst/>
                        <a:latin typeface="+mj-lt"/>
                      </a:endParaRPr>
                    </a:p>
                  </a:txBody>
                  <a:tcPr marL="9525" marR="9525" marT="9527" marB="0" anchor="b">
                    <a:lnR w="12700" cmpd="sng">
                      <a:noFill/>
                    </a:lnR>
                    <a:lnT w="12700" cmpd="sng">
                      <a:noFill/>
                    </a:lnT>
                    <a:lnB w="12700" cmpd="sng">
                      <a:noFill/>
                    </a:lnB>
                    <a:solidFill>
                      <a:srgbClr val="E3EDE4"/>
                    </a:solidFill>
                  </a:tcPr>
                </a:tc>
                <a:tc>
                  <a:txBody>
                    <a:bodyPr/>
                    <a:lstStyle/>
                    <a:p>
                      <a:pPr algn="r" fontAlgn="b"/>
                      <a:r>
                        <a:rPr lang="en-IN" sz="1500" u="none" strike="noStrike" dirty="0">
                          <a:effectLst/>
                          <a:latin typeface="+mj-lt"/>
                        </a:rPr>
                        <a:t>    42,000 </a:t>
                      </a:r>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r>
                        <a:rPr lang="en-IN" sz="1500" u="none" strike="noStrike" dirty="0">
                          <a:effectLst/>
                          <a:latin typeface="+mj-lt"/>
                        </a:rPr>
                        <a:t> </a:t>
                      </a:r>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7"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09"/>
                  </a:ext>
                </a:extLst>
              </a:tr>
              <a:tr h="161070">
                <a:tc>
                  <a:txBody>
                    <a:bodyPr/>
                    <a:lstStyle/>
                    <a:p>
                      <a:pPr lvl="1" algn="l" fontAlgn="b"/>
                      <a:r>
                        <a:rPr lang="en-IN" sz="1500" u="none" strike="noStrike" dirty="0">
                          <a:effectLst/>
                          <a:latin typeface="+mj-lt"/>
                        </a:rPr>
                        <a:t>Accumulated Depreciation—Equipment </a:t>
                      </a:r>
                      <a:endParaRPr lang="en-IN" sz="1500" b="0" i="0" u="none" strike="noStrike" dirty="0">
                        <a:effectLst/>
                        <a:latin typeface="+mj-lt"/>
                      </a:endParaRPr>
                    </a:p>
                  </a:txBody>
                  <a:tcPr marL="9525" marR="9525" marT="9527" marB="0" anchor="b">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r>
                        <a:rPr lang="en-IN" sz="1500" u="none" strike="noStrike" dirty="0">
                          <a:effectLst/>
                          <a:latin typeface="+mj-lt"/>
                        </a:rPr>
                        <a:t> $7,000 </a:t>
                      </a:r>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7"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10"/>
                  </a:ext>
                </a:extLst>
              </a:tr>
              <a:tr h="66959">
                <a:tc>
                  <a:txBody>
                    <a:bodyPr/>
                    <a:lstStyle/>
                    <a:p>
                      <a:pPr lvl="1" algn="l" fontAlgn="b"/>
                      <a:r>
                        <a:rPr lang="en-IN" sz="1500" u="none" strike="noStrike" dirty="0">
                          <a:effectLst/>
                          <a:latin typeface="+mj-lt"/>
                        </a:rPr>
                        <a:t>Accounts Payable</a:t>
                      </a:r>
                      <a:endParaRPr lang="en-IN" sz="1500" b="0" i="0" u="none" strike="noStrike" dirty="0">
                        <a:effectLst/>
                        <a:latin typeface="+mj-lt"/>
                      </a:endParaRPr>
                    </a:p>
                  </a:txBody>
                  <a:tcPr marL="9525" marR="9525" marT="9527" marB="0" anchor="b">
                    <a:lnR w="12700" cmpd="sng">
                      <a:noFill/>
                    </a:lnR>
                    <a:lnT w="12700" cmpd="sng">
                      <a:noFill/>
                    </a:lnT>
                    <a:lnB w="12700" cmpd="sng">
                      <a:noFill/>
                    </a:lnB>
                    <a:solidFill>
                      <a:srgbClr val="E3EDE4"/>
                    </a:solidFill>
                  </a:tcPr>
                </a:tc>
                <a:tc>
                  <a:txBody>
                    <a:bodyPr/>
                    <a:lstStyle/>
                    <a:p>
                      <a:pPr algn="r" fontAlgn="b"/>
                      <a:r>
                        <a:rPr lang="en-IN" sz="1500" u="none" strike="noStrike" dirty="0">
                          <a:effectLst/>
                          <a:latin typeface="+mj-lt"/>
                        </a:rPr>
                        <a:t> </a:t>
                      </a:r>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r>
                        <a:rPr lang="en-IN" sz="1500" u="none" strike="noStrike" dirty="0">
                          <a:effectLst/>
                          <a:latin typeface="+mj-lt"/>
                        </a:rPr>
                        <a:t>   15,000 </a:t>
                      </a:r>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7"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11"/>
                  </a:ext>
                </a:extLst>
              </a:tr>
              <a:tr h="44856">
                <a:tc>
                  <a:txBody>
                    <a:bodyPr/>
                    <a:lstStyle/>
                    <a:p>
                      <a:pPr lvl="1" algn="l" fontAlgn="b"/>
                      <a:r>
                        <a:rPr lang="en-IN" sz="1500" u="none" strike="noStrike" dirty="0">
                          <a:effectLst/>
                          <a:latin typeface="+mj-lt"/>
                        </a:rPr>
                        <a:t>Salaries Payable</a:t>
                      </a:r>
                      <a:endParaRPr lang="en-IN" sz="1500" b="0" i="0" u="none" strike="noStrike" dirty="0">
                        <a:effectLst/>
                        <a:latin typeface="+mj-lt"/>
                      </a:endParaRPr>
                    </a:p>
                  </a:txBody>
                  <a:tcPr marL="9525" marR="9525" marT="9527" marB="0" anchor="b">
                    <a:lnR w="12700" cmpd="sng">
                      <a:noFill/>
                    </a:lnR>
                    <a:lnT w="12700" cmpd="sng">
                      <a:noFill/>
                    </a:lnT>
                    <a:lnB w="12700" cmpd="sng">
                      <a:noFill/>
                    </a:lnB>
                    <a:solidFill>
                      <a:srgbClr val="E3EDE4"/>
                    </a:solidFill>
                  </a:tcPr>
                </a:tc>
                <a:tc>
                  <a:txBody>
                    <a:bodyPr/>
                    <a:lstStyle/>
                    <a:p>
                      <a:pPr algn="r" fontAlgn="b"/>
                      <a:r>
                        <a:rPr lang="en-IN" sz="1500" u="none" strike="noStrike" dirty="0">
                          <a:effectLst/>
                          <a:latin typeface="+mj-lt"/>
                        </a:rPr>
                        <a:t> </a:t>
                      </a:r>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r>
                        <a:rPr lang="en-IN" sz="1500" u="none" strike="noStrike" dirty="0">
                          <a:effectLst/>
                          <a:latin typeface="+mj-lt"/>
                        </a:rPr>
                        <a:t>       900 </a:t>
                      </a:r>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7"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12"/>
                  </a:ext>
                </a:extLst>
              </a:tr>
              <a:tr h="0">
                <a:tc>
                  <a:txBody>
                    <a:bodyPr/>
                    <a:lstStyle/>
                    <a:p>
                      <a:pPr lvl="1" algn="l" fontAlgn="b"/>
                      <a:r>
                        <a:rPr lang="en-IN" sz="1500" u="none" strike="noStrike" dirty="0">
                          <a:effectLst/>
                          <a:latin typeface="+mj-lt"/>
                        </a:rPr>
                        <a:t>Unearned Revenue</a:t>
                      </a:r>
                      <a:endParaRPr lang="en-IN" sz="1500" b="0" i="0" u="none" strike="noStrike" dirty="0">
                        <a:effectLst/>
                        <a:latin typeface="+mj-lt"/>
                      </a:endParaRPr>
                    </a:p>
                  </a:txBody>
                  <a:tcPr marL="9525" marR="9525" marT="9527" marB="0" anchor="b">
                    <a:lnR w="12700" cmpd="sng">
                      <a:noFill/>
                    </a:lnR>
                    <a:lnT w="12700" cmpd="sng">
                      <a:noFill/>
                    </a:lnT>
                    <a:lnB w="12700" cmpd="sng">
                      <a:noFill/>
                    </a:lnB>
                    <a:solidFill>
                      <a:srgbClr val="E3EDE4"/>
                    </a:solidFill>
                  </a:tcPr>
                </a:tc>
                <a:tc>
                  <a:txBody>
                    <a:bodyPr/>
                    <a:lstStyle/>
                    <a:p>
                      <a:pPr algn="r" fontAlgn="b"/>
                      <a:r>
                        <a:rPr lang="en-IN" sz="1500" u="none" strike="noStrike" dirty="0">
                          <a:effectLst/>
                          <a:latin typeface="+mj-lt"/>
                        </a:rPr>
                        <a:t> </a:t>
                      </a:r>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r>
                        <a:rPr lang="en-IN" sz="1500" u="none" strike="noStrike" dirty="0">
                          <a:effectLst/>
                          <a:latin typeface="+mj-lt"/>
                        </a:rPr>
                        <a:t>    4,000 </a:t>
                      </a:r>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7"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13"/>
                  </a:ext>
                </a:extLst>
              </a:tr>
              <a:tr h="72658">
                <a:tc>
                  <a:txBody>
                    <a:bodyPr/>
                    <a:lstStyle/>
                    <a:p>
                      <a:pPr lvl="1" algn="l" fontAlgn="b"/>
                      <a:r>
                        <a:rPr lang="en-IN" sz="1500" u="none" strike="noStrike" dirty="0">
                          <a:effectLst/>
                          <a:latin typeface="+mj-lt"/>
                        </a:rPr>
                        <a:t>Common Stock</a:t>
                      </a:r>
                      <a:endParaRPr lang="en-IN" sz="1500" b="0" i="0" u="none" strike="noStrike" dirty="0">
                        <a:effectLst/>
                        <a:latin typeface="+mj-lt"/>
                      </a:endParaRPr>
                    </a:p>
                  </a:txBody>
                  <a:tcPr marL="9525" marR="9525" marT="9527" marB="0" anchor="b">
                    <a:lnR w="12700" cmpd="sng">
                      <a:noFill/>
                    </a:lnR>
                    <a:lnT w="12700" cmpd="sng">
                      <a:noFill/>
                    </a:lnT>
                    <a:lnB w="12700" cmpd="sng">
                      <a:noFill/>
                    </a:lnB>
                    <a:solidFill>
                      <a:srgbClr val="E3EDE4"/>
                    </a:solidFill>
                  </a:tcPr>
                </a:tc>
                <a:tc>
                  <a:txBody>
                    <a:bodyPr/>
                    <a:lstStyle/>
                    <a:p>
                      <a:pPr algn="r" fontAlgn="b"/>
                      <a:r>
                        <a:rPr lang="en-IN" sz="1500" u="none" strike="noStrike" dirty="0">
                          <a:effectLst/>
                          <a:latin typeface="+mj-lt"/>
                        </a:rPr>
                        <a:t> </a:t>
                      </a:r>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r>
                        <a:rPr lang="en-IN" sz="1500" u="none" strike="noStrike" dirty="0">
                          <a:effectLst/>
                          <a:latin typeface="+mj-lt"/>
                        </a:rPr>
                        <a:t>   30,000 </a:t>
                      </a:r>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7"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14"/>
                  </a:ext>
                </a:extLst>
              </a:tr>
              <a:tr h="50555">
                <a:tc>
                  <a:txBody>
                    <a:bodyPr/>
                    <a:lstStyle/>
                    <a:p>
                      <a:pPr lvl="1" algn="l" fontAlgn="b"/>
                      <a:r>
                        <a:rPr lang="en-US" sz="1500" b="0" i="0" u="none" strike="noStrike" dirty="0">
                          <a:effectLst/>
                          <a:latin typeface="+mj-lt"/>
                        </a:rPr>
                        <a:t>Retained Earnings</a:t>
                      </a:r>
                      <a:endParaRPr lang="en-IN" sz="1500" b="0" i="0" u="none" strike="noStrike" dirty="0">
                        <a:effectLst/>
                        <a:latin typeface="+mj-lt"/>
                      </a:endParaRPr>
                    </a:p>
                  </a:txBody>
                  <a:tcPr marL="9525" marR="9525" marT="9527" marB="0" anchor="b">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r>
                        <a:rPr lang="en-US" sz="1500" b="0" i="0" u="none" strike="noStrike" dirty="0">
                          <a:effectLst/>
                          <a:latin typeface="+mj-lt"/>
                        </a:rPr>
                        <a:t>27,100</a:t>
                      </a:r>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7"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15"/>
                  </a:ext>
                </a:extLst>
              </a:tr>
              <a:tr h="100460">
                <a:tc>
                  <a:txBody>
                    <a:bodyPr/>
                    <a:lstStyle/>
                    <a:p>
                      <a:pPr lvl="1" algn="l" fontAlgn="b"/>
                      <a:endParaRPr lang="en-IN" sz="1500" b="0" i="0" u="none" strike="noStrike" dirty="0">
                        <a:effectLst/>
                        <a:latin typeface="+mj-lt"/>
                      </a:endParaRPr>
                    </a:p>
                  </a:txBody>
                  <a:tcPr marL="9525" marR="9525" marT="9527" marB="0" anchor="b">
                    <a:lnR w="12700" cmpd="sng">
                      <a:noFill/>
                    </a:lnR>
                    <a:lnT w="12700" cmpd="sng">
                      <a:noFill/>
                    </a:lnT>
                    <a:solidFill>
                      <a:srgbClr val="E3EDE4"/>
                    </a:solidFill>
                  </a:tcPr>
                </a:tc>
                <a:tc>
                  <a:txBody>
                    <a:bodyPr/>
                    <a:lstStyle/>
                    <a:p>
                      <a:pPr algn="r" fontAlgn="b"/>
                      <a:endParaRPr lang="en-IN" sz="1500" b="1" i="0" u="none" strike="noStrike" dirty="0">
                        <a:effectLst/>
                        <a:latin typeface="+mj-lt"/>
                      </a:endParaRPr>
                    </a:p>
                  </a:txBody>
                  <a:tcPr marL="9525" marR="9525" marT="9527" marB="0" anchor="b">
                    <a:lnL w="12700" cmpd="sng">
                      <a:noFill/>
                    </a:lnL>
                    <a:lnR w="12700" cmpd="sng">
                      <a:noFill/>
                    </a:lnR>
                    <a:lnT w="12700" cmpd="sng">
                      <a:noFill/>
                    </a:lnT>
                    <a:solidFill>
                      <a:srgbClr val="E3EDE4"/>
                    </a:solidFill>
                  </a:tcPr>
                </a:tc>
                <a:tc>
                  <a:txBody>
                    <a:bodyPr/>
                    <a:lstStyle/>
                    <a:p>
                      <a:pPr algn="r" fontAlgn="b"/>
                      <a:endParaRPr lang="en-IN" sz="1500" b="1" i="0" u="none" strike="noStrike" dirty="0">
                        <a:effectLst/>
                        <a:latin typeface="+mj-lt"/>
                      </a:endParaRPr>
                    </a:p>
                  </a:txBody>
                  <a:tcPr marL="9525" marR="9525" marT="9527" marB="0" anchor="b">
                    <a:lnL w="12700" cmpd="sng">
                      <a:noFill/>
                    </a:lnL>
                    <a:lnR w="12700" cmpd="sng">
                      <a:noFill/>
                    </a:lnR>
                    <a:lnT w="12700" cmpd="sng">
                      <a:noFill/>
                    </a:lnT>
                    <a:solidFill>
                      <a:srgbClr val="E3EDE4"/>
                    </a:solidFill>
                  </a:tcPr>
                </a:tc>
                <a:tc>
                  <a:txBody>
                    <a:bodyPr/>
                    <a:lstStyle/>
                    <a:p>
                      <a:pPr algn="r" fontAlgn="b"/>
                      <a:endParaRPr lang="en-IN" sz="1500" b="0" i="0" u="none" strike="noStrike" dirty="0">
                        <a:effectLst/>
                        <a:latin typeface="+mj-lt"/>
                      </a:endParaRPr>
                    </a:p>
                  </a:txBody>
                  <a:tcPr marL="9525" marR="9525" marT="9527" marB="0" anchor="b">
                    <a:lnL w="12700" cmpd="sng">
                      <a:noFill/>
                    </a:lnL>
                    <a:lnT w="12700" cmpd="sng">
                      <a:noFill/>
                    </a:lnT>
                    <a:solidFill>
                      <a:srgbClr val="E3EDE4"/>
                    </a:solidFill>
                  </a:tcPr>
                </a:tc>
                <a:extLst>
                  <a:ext uri="{0D108BD9-81ED-4DB2-BD59-A6C34878D82A}">
                    <a16:rowId xmlns:a16="http://schemas.microsoft.com/office/drawing/2014/main" val="10016"/>
                  </a:ext>
                </a:extLst>
              </a:tr>
            </a:tbl>
          </a:graphicData>
        </a:graphic>
      </p:graphicFrame>
      <p:graphicFrame>
        <p:nvGraphicFramePr>
          <p:cNvPr id="3" name="Table 2"/>
          <p:cNvGraphicFramePr>
            <a:graphicFrameLocks noGrp="1"/>
          </p:cNvGraphicFramePr>
          <p:nvPr/>
        </p:nvGraphicFramePr>
        <p:xfrm>
          <a:off x="1988468" y="776114"/>
          <a:ext cx="8215064" cy="1428750"/>
        </p:xfrm>
        <a:graphic>
          <a:graphicData uri="http://schemas.openxmlformats.org/drawingml/2006/table">
            <a:tbl>
              <a:tblPr>
                <a:tableStyleId>{5C22544A-7EE6-4342-B048-85BDC9FD1C3A}</a:tableStyleId>
              </a:tblPr>
              <a:tblGrid>
                <a:gridCol w="2526432">
                  <a:extLst>
                    <a:ext uri="{9D8B030D-6E8A-4147-A177-3AD203B41FA5}">
                      <a16:colId xmlns:a16="http://schemas.microsoft.com/office/drawing/2014/main" val="20000"/>
                    </a:ext>
                  </a:extLst>
                </a:gridCol>
                <a:gridCol w="864096">
                  <a:extLst>
                    <a:ext uri="{9D8B030D-6E8A-4147-A177-3AD203B41FA5}">
                      <a16:colId xmlns:a16="http://schemas.microsoft.com/office/drawing/2014/main" val="20001"/>
                    </a:ext>
                  </a:extLst>
                </a:gridCol>
                <a:gridCol w="432048">
                  <a:extLst>
                    <a:ext uri="{9D8B030D-6E8A-4147-A177-3AD203B41FA5}">
                      <a16:colId xmlns:a16="http://schemas.microsoft.com/office/drawing/2014/main" val="20002"/>
                    </a:ext>
                  </a:extLst>
                </a:gridCol>
                <a:gridCol w="3096344">
                  <a:extLst>
                    <a:ext uri="{9D8B030D-6E8A-4147-A177-3AD203B41FA5}">
                      <a16:colId xmlns:a16="http://schemas.microsoft.com/office/drawing/2014/main" val="20003"/>
                    </a:ext>
                  </a:extLst>
                </a:gridCol>
                <a:gridCol w="936104">
                  <a:extLst>
                    <a:ext uri="{9D8B030D-6E8A-4147-A177-3AD203B41FA5}">
                      <a16:colId xmlns:a16="http://schemas.microsoft.com/office/drawing/2014/main" val="20004"/>
                    </a:ext>
                  </a:extLst>
                </a:gridCol>
                <a:gridCol w="360040">
                  <a:extLst>
                    <a:ext uri="{9D8B030D-6E8A-4147-A177-3AD203B41FA5}">
                      <a16:colId xmlns:a16="http://schemas.microsoft.com/office/drawing/2014/main" val="20005"/>
                    </a:ext>
                  </a:extLst>
                </a:gridCol>
              </a:tblGrid>
              <a:tr h="70520">
                <a:tc>
                  <a:txBody>
                    <a:bodyPr/>
                    <a:lstStyle/>
                    <a:p>
                      <a:pPr lvl="1" algn="l" fontAlgn="b"/>
                      <a:r>
                        <a:rPr lang="en-IN" sz="1500" u="none" strike="noStrike" dirty="0">
                          <a:effectLst/>
                          <a:latin typeface="+mj-lt"/>
                        </a:rPr>
                        <a:t>Cash</a:t>
                      </a:r>
                      <a:endParaRPr lang="en-IN" sz="1500" b="0" i="0" u="none" strike="noStrike" dirty="0">
                        <a:effectLst/>
                        <a:latin typeface="+mj-lt"/>
                      </a:endParaRPr>
                    </a:p>
                  </a:txBody>
                  <a:tcPr marL="9525" marR="9525" marT="9525" marB="0" anchor="b">
                    <a:lnR w="12700" cmpd="sng">
                      <a:noFill/>
                    </a:lnR>
                    <a:lnB w="12700" cmpd="sng">
                      <a:noFill/>
                    </a:lnB>
                  </a:tcPr>
                </a:tc>
                <a:tc>
                  <a:txBody>
                    <a:bodyPr/>
                    <a:lstStyle/>
                    <a:p>
                      <a:pPr algn="r" fontAlgn="b"/>
                      <a:r>
                        <a:rPr lang="en-IN" sz="1500" u="none" strike="noStrike" dirty="0">
                          <a:effectLst/>
                          <a:latin typeface="+mj-lt"/>
                        </a:rPr>
                        <a:t> $18,000 </a:t>
                      </a:r>
                      <a:endParaRPr lang="en-IN" sz="1500" b="0" i="0" u="none" strike="noStrike" dirty="0">
                        <a:effectLst/>
                        <a:latin typeface="+mj-lt"/>
                      </a:endParaRPr>
                    </a:p>
                  </a:txBody>
                  <a:tcPr marL="9525" marR="9525" marT="9525" marB="0" anchor="b">
                    <a:lnL w="12700" cmpd="sng">
                      <a:noFill/>
                    </a:lnL>
                    <a:lnR w="12700" cmpd="sng">
                      <a:noFill/>
                    </a:lnR>
                    <a:lnB w="12700" cmpd="sng">
                      <a:noFill/>
                    </a:lnB>
                  </a:tcPr>
                </a:tc>
                <a:tc>
                  <a:txBody>
                    <a:bodyPr/>
                    <a:lstStyle/>
                    <a:p>
                      <a:pPr algn="l" fontAlgn="b"/>
                      <a:endParaRPr lang="en-IN" sz="1500" b="0" i="0" u="none" strike="noStrike" dirty="0">
                        <a:effectLst/>
                        <a:latin typeface="+mj-lt"/>
                      </a:endParaRPr>
                    </a:p>
                  </a:txBody>
                  <a:tcPr marL="9525" marR="9525" marT="9525" marB="0" anchor="b">
                    <a:lnL w="12700" cmpd="sng">
                      <a:noFill/>
                    </a:lnL>
                    <a:lnR w="12700" cmpd="sng">
                      <a:noFill/>
                    </a:lnR>
                    <a:lnB w="12700" cmpd="sng">
                      <a:noFill/>
                    </a:lnB>
                  </a:tcPr>
                </a:tc>
                <a:tc>
                  <a:txBody>
                    <a:bodyPr/>
                    <a:lstStyle/>
                    <a:p>
                      <a:pPr algn="l" fontAlgn="b"/>
                      <a:r>
                        <a:rPr lang="en-IN" sz="1500" u="none" strike="noStrike" dirty="0">
                          <a:effectLst/>
                          <a:latin typeface="+mj-lt"/>
                        </a:rPr>
                        <a:t>Accumulated Depreciation—Eq.</a:t>
                      </a:r>
                      <a:endParaRPr lang="en-IN" sz="1500" b="0" i="0" u="none" strike="noStrike" dirty="0">
                        <a:effectLst/>
                        <a:latin typeface="+mj-lt"/>
                      </a:endParaRPr>
                    </a:p>
                  </a:txBody>
                  <a:tcPr marL="9525" marR="9525" marT="9525" marB="0" anchor="b">
                    <a:lnL w="12700" cmpd="sng">
                      <a:noFill/>
                    </a:lnL>
                    <a:lnR w="12700" cmpd="sng">
                      <a:noFill/>
                    </a:lnR>
                    <a:lnB w="12700" cmpd="sng">
                      <a:noFill/>
                    </a:lnB>
                  </a:tcPr>
                </a:tc>
                <a:tc>
                  <a:txBody>
                    <a:bodyPr/>
                    <a:lstStyle/>
                    <a:p>
                      <a:pPr algn="r" fontAlgn="b"/>
                      <a:r>
                        <a:rPr lang="en-IN" sz="1500" u="none" strike="noStrike" dirty="0">
                          <a:effectLst/>
                          <a:latin typeface="+mj-lt"/>
                        </a:rPr>
                        <a:t> $7,000 </a:t>
                      </a:r>
                      <a:endParaRPr lang="en-IN" sz="1500" b="0" i="0" u="none" strike="noStrike" dirty="0">
                        <a:effectLst/>
                        <a:latin typeface="+mj-lt"/>
                      </a:endParaRPr>
                    </a:p>
                  </a:txBody>
                  <a:tcPr marL="9525" marR="9525" marT="9525" marB="0" anchor="b">
                    <a:lnL w="12700" cmpd="sng">
                      <a:noFill/>
                    </a:lnL>
                    <a:lnR w="12700" cmpd="sng">
                      <a:noFill/>
                    </a:lnR>
                    <a:lnB w="12700" cmpd="sng">
                      <a:noFill/>
                    </a:lnB>
                  </a:tcPr>
                </a:tc>
                <a:tc>
                  <a:txBody>
                    <a:bodyPr/>
                    <a:lstStyle/>
                    <a:p>
                      <a:pPr algn="r" fontAlgn="b"/>
                      <a:endParaRPr lang="en-IN" sz="1500" b="0" i="0" u="none" strike="noStrike" dirty="0">
                        <a:effectLst/>
                        <a:latin typeface="+mj-lt"/>
                      </a:endParaRPr>
                    </a:p>
                  </a:txBody>
                  <a:tcPr marL="9525" marR="9525" marT="9525" marB="0" anchor="b">
                    <a:lnL w="12700" cmpd="sng">
                      <a:noFill/>
                    </a:lnL>
                    <a:lnB w="12700" cmpd="sng">
                      <a:noFill/>
                    </a:lnB>
                  </a:tcPr>
                </a:tc>
                <a:extLst>
                  <a:ext uri="{0D108BD9-81ED-4DB2-BD59-A6C34878D82A}">
                    <a16:rowId xmlns:a16="http://schemas.microsoft.com/office/drawing/2014/main" val="10000"/>
                  </a:ext>
                </a:extLst>
              </a:tr>
              <a:tr h="120427">
                <a:tc>
                  <a:txBody>
                    <a:bodyPr/>
                    <a:lstStyle/>
                    <a:p>
                      <a:pPr lvl="1" algn="l" fontAlgn="b"/>
                      <a:r>
                        <a:rPr lang="en-IN" sz="1500" u="none" strike="noStrike" dirty="0">
                          <a:effectLst/>
                          <a:latin typeface="+mj-lt"/>
                        </a:rPr>
                        <a:t>Accounts Receivable</a:t>
                      </a:r>
                      <a:endParaRPr lang="en-IN" sz="1500" b="0" i="0" u="none" strike="noStrike" dirty="0">
                        <a:effectLst/>
                        <a:latin typeface="+mj-lt"/>
                      </a:endParaRPr>
                    </a:p>
                  </a:txBody>
                  <a:tcPr marL="9525" marR="9525" marT="9525" marB="0" anchor="b">
                    <a:lnR w="12700" cmpd="sng">
                      <a:noFill/>
                    </a:lnR>
                    <a:lnT w="12700" cmpd="sng">
                      <a:noFill/>
                    </a:lnT>
                    <a:lnB w="12700" cmpd="sng">
                      <a:noFill/>
                    </a:lnB>
                  </a:tcPr>
                </a:tc>
                <a:tc>
                  <a:txBody>
                    <a:bodyPr/>
                    <a:lstStyle/>
                    <a:p>
                      <a:pPr algn="r" fontAlgn="b"/>
                      <a:r>
                        <a:rPr lang="en-IN" sz="1500" u="none" strike="noStrike" dirty="0">
                          <a:effectLst/>
                          <a:latin typeface="+mj-lt"/>
                        </a:rPr>
                        <a:t>   20,000 </a:t>
                      </a:r>
                      <a:endParaRPr lang="en-IN" sz="1500" b="0" i="0" u="none" strike="noStrike" dirty="0">
                        <a:effectLst/>
                        <a:latin typeface="+mj-lt"/>
                      </a:endParaRPr>
                    </a:p>
                  </a:txBody>
                  <a:tcPr marL="9525" marR="9525" marT="9525" marB="0" anchor="b">
                    <a:lnL w="12700" cmpd="sng">
                      <a:noFill/>
                    </a:lnL>
                    <a:lnR w="12700" cmpd="sng">
                      <a:noFill/>
                    </a:lnR>
                    <a:lnT w="12700" cmpd="sng">
                      <a:noFill/>
                    </a:lnT>
                    <a:lnB w="12700" cmpd="sng">
                      <a:noFill/>
                    </a:lnB>
                  </a:tcPr>
                </a:tc>
                <a:tc>
                  <a:txBody>
                    <a:bodyPr/>
                    <a:lstStyle/>
                    <a:p>
                      <a:pPr algn="l" fontAlgn="b"/>
                      <a:endParaRPr lang="en-IN" sz="1500" b="0" i="0" u="none" strike="noStrike" dirty="0">
                        <a:effectLst/>
                        <a:latin typeface="+mj-lt"/>
                      </a:endParaRPr>
                    </a:p>
                  </a:txBody>
                  <a:tcPr marL="9525" marR="9525" marT="9525" marB="0" anchor="b">
                    <a:lnL w="12700" cmpd="sng">
                      <a:noFill/>
                    </a:lnL>
                    <a:lnR w="12700" cmpd="sng">
                      <a:noFill/>
                    </a:lnR>
                    <a:lnT w="12700" cmpd="sng">
                      <a:noFill/>
                    </a:lnT>
                    <a:lnB w="12700" cmpd="sng">
                      <a:noFill/>
                    </a:lnB>
                  </a:tcPr>
                </a:tc>
                <a:tc>
                  <a:txBody>
                    <a:bodyPr/>
                    <a:lstStyle/>
                    <a:p>
                      <a:pPr algn="l" fontAlgn="b"/>
                      <a:r>
                        <a:rPr lang="en-IN" sz="1500" u="none" strike="noStrike" dirty="0">
                          <a:effectLst/>
                          <a:latin typeface="+mj-lt"/>
                        </a:rPr>
                        <a:t>Accounts Payable</a:t>
                      </a:r>
                      <a:endParaRPr lang="en-IN" sz="1500" b="0" i="0" u="none" strike="noStrike" dirty="0">
                        <a:effectLst/>
                        <a:latin typeface="+mj-lt"/>
                      </a:endParaRPr>
                    </a:p>
                  </a:txBody>
                  <a:tcPr marL="9525" marR="9525" marT="9525" marB="0" anchor="b">
                    <a:lnL w="12700" cmpd="sng">
                      <a:noFill/>
                    </a:lnL>
                    <a:lnR w="12700" cmpd="sng">
                      <a:noFill/>
                    </a:lnR>
                    <a:lnT w="12700" cmpd="sng">
                      <a:noFill/>
                    </a:lnT>
                    <a:lnB w="12700" cmpd="sng">
                      <a:noFill/>
                    </a:lnB>
                  </a:tcPr>
                </a:tc>
                <a:tc>
                  <a:txBody>
                    <a:bodyPr/>
                    <a:lstStyle/>
                    <a:p>
                      <a:pPr algn="r" fontAlgn="b"/>
                      <a:r>
                        <a:rPr lang="en-IN" sz="1500" u="none" strike="noStrike" dirty="0">
                          <a:effectLst/>
                          <a:latin typeface="+mj-lt"/>
                        </a:rPr>
                        <a:t>    15,000 </a:t>
                      </a:r>
                      <a:endParaRPr lang="en-IN" sz="1500" b="0" i="0" u="none" strike="noStrike" dirty="0">
                        <a:effectLst/>
                        <a:latin typeface="+mj-lt"/>
                      </a:endParaRPr>
                    </a:p>
                  </a:txBody>
                  <a:tcPr marL="9525" marR="9525" marT="9525" marB="0" anchor="b">
                    <a:lnL w="12700" cmpd="sng">
                      <a:noFill/>
                    </a:lnL>
                    <a:lnR w="12700" cmpd="sng">
                      <a:noFill/>
                    </a:lnR>
                    <a:lnT w="12700" cmpd="sng">
                      <a:noFill/>
                    </a:lnT>
                    <a:lnB w="12700" cmpd="sng">
                      <a:noFill/>
                    </a:lnB>
                  </a:tcPr>
                </a:tc>
                <a:tc>
                  <a:txBody>
                    <a:bodyPr/>
                    <a:lstStyle/>
                    <a:p>
                      <a:pPr algn="r" fontAlgn="b"/>
                      <a:endParaRPr lang="en-IN" sz="1500" b="0" i="0" u="none" strike="noStrike" dirty="0">
                        <a:effectLst/>
                        <a:latin typeface="+mj-lt"/>
                      </a:endParaRPr>
                    </a:p>
                  </a:txBody>
                  <a:tcPr marL="9525" marR="9525" marT="9525" marB="0" anchor="b">
                    <a:lnL w="12700" cmpd="sng">
                      <a:noFill/>
                    </a:lnL>
                    <a:lnT w="12700" cmpd="sng">
                      <a:noFill/>
                    </a:lnT>
                    <a:lnB w="12700" cmpd="sng">
                      <a:noFill/>
                    </a:lnB>
                  </a:tcPr>
                </a:tc>
                <a:extLst>
                  <a:ext uri="{0D108BD9-81ED-4DB2-BD59-A6C34878D82A}">
                    <a16:rowId xmlns:a16="http://schemas.microsoft.com/office/drawing/2014/main" val="10001"/>
                  </a:ext>
                </a:extLst>
              </a:tr>
              <a:tr h="0">
                <a:tc>
                  <a:txBody>
                    <a:bodyPr/>
                    <a:lstStyle/>
                    <a:p>
                      <a:pPr lvl="1" algn="l" fontAlgn="b"/>
                      <a:r>
                        <a:rPr lang="en-IN" sz="1500" u="none" strike="noStrike" dirty="0">
                          <a:effectLst/>
                          <a:latin typeface="+mj-lt"/>
                        </a:rPr>
                        <a:t>Prepaid Rent</a:t>
                      </a:r>
                      <a:endParaRPr lang="en-IN" sz="1500" b="0" i="0" u="none" strike="noStrike" dirty="0">
                        <a:effectLst/>
                        <a:latin typeface="+mj-lt"/>
                      </a:endParaRPr>
                    </a:p>
                  </a:txBody>
                  <a:tcPr marL="9525" marR="9525" marT="9525" marB="0" anchor="b">
                    <a:lnR w="12700" cmpd="sng">
                      <a:noFill/>
                    </a:lnR>
                    <a:lnT w="12700" cmpd="sng">
                      <a:noFill/>
                    </a:lnT>
                    <a:lnB w="12700" cmpd="sng">
                      <a:noFill/>
                    </a:lnB>
                  </a:tcPr>
                </a:tc>
                <a:tc>
                  <a:txBody>
                    <a:bodyPr/>
                    <a:lstStyle/>
                    <a:p>
                      <a:pPr algn="r" fontAlgn="b"/>
                      <a:r>
                        <a:rPr lang="en-IN" sz="1500" u="none" strike="noStrike" dirty="0">
                          <a:effectLst/>
                          <a:latin typeface="+mj-lt"/>
                        </a:rPr>
                        <a:t>     3,000 </a:t>
                      </a:r>
                      <a:endParaRPr lang="en-IN" sz="1500" b="0" i="0" u="none" strike="noStrike" dirty="0">
                        <a:effectLst/>
                        <a:latin typeface="+mj-lt"/>
                      </a:endParaRPr>
                    </a:p>
                  </a:txBody>
                  <a:tcPr marL="9525" marR="9525" marT="9525" marB="0" anchor="b">
                    <a:lnL w="12700" cmpd="sng">
                      <a:noFill/>
                    </a:lnL>
                    <a:lnR w="12700" cmpd="sng">
                      <a:noFill/>
                    </a:lnR>
                    <a:lnT w="12700" cmpd="sng">
                      <a:noFill/>
                    </a:lnT>
                    <a:lnB w="12700" cmpd="sng">
                      <a:noFill/>
                    </a:lnB>
                  </a:tcPr>
                </a:tc>
                <a:tc>
                  <a:txBody>
                    <a:bodyPr/>
                    <a:lstStyle/>
                    <a:p>
                      <a:pPr algn="l" fontAlgn="b"/>
                      <a:endParaRPr lang="en-IN" sz="1500" b="0" i="0" u="none" strike="noStrike" dirty="0">
                        <a:effectLst/>
                        <a:latin typeface="+mj-lt"/>
                      </a:endParaRPr>
                    </a:p>
                  </a:txBody>
                  <a:tcPr marL="9525" marR="9525" marT="9525" marB="0" anchor="b">
                    <a:lnL w="12700" cmpd="sng">
                      <a:noFill/>
                    </a:lnL>
                    <a:lnR w="12700" cmpd="sng">
                      <a:noFill/>
                    </a:lnR>
                    <a:lnT w="12700" cmpd="sng">
                      <a:noFill/>
                    </a:lnT>
                    <a:lnB w="12700" cmpd="sng">
                      <a:noFill/>
                    </a:lnB>
                  </a:tcPr>
                </a:tc>
                <a:tc>
                  <a:txBody>
                    <a:bodyPr/>
                    <a:lstStyle/>
                    <a:p>
                      <a:pPr algn="l" fontAlgn="b"/>
                      <a:r>
                        <a:rPr lang="en-IN" sz="1500" u="none" strike="noStrike" dirty="0">
                          <a:effectLst/>
                          <a:latin typeface="+mj-lt"/>
                        </a:rPr>
                        <a:t>Salaries Payable</a:t>
                      </a:r>
                      <a:endParaRPr lang="en-IN" sz="1500" b="0" i="0" u="none" strike="noStrike" dirty="0">
                        <a:effectLst/>
                        <a:latin typeface="+mj-lt"/>
                      </a:endParaRPr>
                    </a:p>
                  </a:txBody>
                  <a:tcPr marL="9525" marR="9525" marT="9525" marB="0" anchor="b">
                    <a:lnL w="12700" cmpd="sng">
                      <a:noFill/>
                    </a:lnL>
                    <a:lnR w="12700" cmpd="sng">
                      <a:noFill/>
                    </a:lnR>
                    <a:lnT w="12700" cmpd="sng">
                      <a:noFill/>
                    </a:lnT>
                    <a:lnB w="12700" cmpd="sng">
                      <a:noFill/>
                    </a:lnB>
                  </a:tcPr>
                </a:tc>
                <a:tc>
                  <a:txBody>
                    <a:bodyPr/>
                    <a:lstStyle/>
                    <a:p>
                      <a:pPr algn="r" fontAlgn="b"/>
                      <a:r>
                        <a:rPr lang="en-IN" sz="1500" u="none" strike="noStrike" dirty="0">
                          <a:effectLst/>
                          <a:latin typeface="+mj-lt"/>
                        </a:rPr>
                        <a:t>        900 </a:t>
                      </a:r>
                      <a:endParaRPr lang="en-IN" sz="1500" b="0" i="0" u="none" strike="noStrike" dirty="0">
                        <a:effectLst/>
                        <a:latin typeface="+mj-lt"/>
                      </a:endParaRPr>
                    </a:p>
                  </a:txBody>
                  <a:tcPr marL="9525" marR="9525" marT="9525" marB="0" anchor="b">
                    <a:lnL w="12700" cmpd="sng">
                      <a:noFill/>
                    </a:lnL>
                    <a:lnR w="12700" cmpd="sng">
                      <a:noFill/>
                    </a:lnR>
                    <a:lnT w="12700" cmpd="sng">
                      <a:noFill/>
                    </a:lnT>
                    <a:lnB w="12700" cmpd="sng">
                      <a:noFill/>
                    </a:lnB>
                  </a:tcPr>
                </a:tc>
                <a:tc>
                  <a:txBody>
                    <a:bodyPr/>
                    <a:lstStyle/>
                    <a:p>
                      <a:pPr algn="r" fontAlgn="b"/>
                      <a:endParaRPr lang="en-IN" sz="1500" b="0" i="0" u="none" strike="noStrike" dirty="0">
                        <a:effectLst/>
                        <a:latin typeface="+mj-lt"/>
                      </a:endParaRPr>
                    </a:p>
                  </a:txBody>
                  <a:tcPr marL="9525" marR="9525" marT="9525" marB="0" anchor="b">
                    <a:lnL w="12700" cmpd="sng">
                      <a:noFill/>
                    </a:lnL>
                    <a:lnT w="12700" cmpd="sng">
                      <a:noFill/>
                    </a:lnT>
                    <a:lnB w="12700" cmpd="sng">
                      <a:noFill/>
                    </a:lnB>
                  </a:tcPr>
                </a:tc>
                <a:extLst>
                  <a:ext uri="{0D108BD9-81ED-4DB2-BD59-A6C34878D82A}">
                    <a16:rowId xmlns:a16="http://schemas.microsoft.com/office/drawing/2014/main" val="10002"/>
                  </a:ext>
                </a:extLst>
              </a:tr>
              <a:tr h="148233">
                <a:tc>
                  <a:txBody>
                    <a:bodyPr/>
                    <a:lstStyle/>
                    <a:p>
                      <a:pPr lvl="1" algn="l" fontAlgn="b"/>
                      <a:r>
                        <a:rPr lang="en-IN" sz="1500" u="none" strike="noStrike" dirty="0">
                          <a:effectLst/>
                          <a:latin typeface="+mj-lt"/>
                        </a:rPr>
                        <a:t>Office Supplies</a:t>
                      </a:r>
                      <a:endParaRPr lang="en-IN" sz="1500" b="0" i="0" u="none" strike="noStrike" dirty="0">
                        <a:effectLst/>
                        <a:latin typeface="+mj-lt"/>
                      </a:endParaRPr>
                    </a:p>
                  </a:txBody>
                  <a:tcPr marL="9525" marR="9525" marT="9525" marB="0" anchor="b">
                    <a:lnR w="12700" cmpd="sng">
                      <a:noFill/>
                    </a:lnR>
                    <a:lnT w="12700" cmpd="sng">
                      <a:noFill/>
                    </a:lnT>
                    <a:lnB w="12700" cmpd="sng">
                      <a:noFill/>
                    </a:lnB>
                  </a:tcPr>
                </a:tc>
                <a:tc>
                  <a:txBody>
                    <a:bodyPr/>
                    <a:lstStyle/>
                    <a:p>
                      <a:pPr algn="r" fontAlgn="b"/>
                      <a:r>
                        <a:rPr lang="en-IN" sz="1500" u="none" strike="noStrike" dirty="0">
                          <a:effectLst/>
                          <a:latin typeface="+mj-lt"/>
                        </a:rPr>
                        <a:t>     1,000 </a:t>
                      </a:r>
                      <a:endParaRPr lang="en-IN" sz="1500" b="0" i="0" u="none" strike="noStrike" dirty="0">
                        <a:effectLst/>
                        <a:latin typeface="+mj-lt"/>
                      </a:endParaRPr>
                    </a:p>
                  </a:txBody>
                  <a:tcPr marL="9525" marR="9525" marT="9525" marB="0" anchor="b">
                    <a:lnL w="12700" cmpd="sng">
                      <a:noFill/>
                    </a:lnL>
                    <a:lnR w="12700" cmpd="sng">
                      <a:noFill/>
                    </a:lnR>
                    <a:lnT w="12700" cmpd="sng">
                      <a:noFill/>
                    </a:lnT>
                    <a:lnB w="12700" cmpd="sng">
                      <a:noFill/>
                    </a:lnB>
                  </a:tcPr>
                </a:tc>
                <a:tc>
                  <a:txBody>
                    <a:bodyPr/>
                    <a:lstStyle/>
                    <a:p>
                      <a:pPr algn="l" fontAlgn="b"/>
                      <a:endParaRPr lang="en-IN" sz="1500" b="0" i="0" u="none" strike="noStrike" dirty="0">
                        <a:effectLst/>
                        <a:latin typeface="+mj-lt"/>
                      </a:endParaRPr>
                    </a:p>
                  </a:txBody>
                  <a:tcPr marL="9525" marR="9525" marT="9525" marB="0" anchor="b">
                    <a:lnL w="12700" cmpd="sng">
                      <a:noFill/>
                    </a:lnL>
                    <a:lnR w="12700" cmpd="sng">
                      <a:noFill/>
                    </a:lnR>
                    <a:lnT w="12700" cmpd="sng">
                      <a:noFill/>
                    </a:lnT>
                    <a:lnB w="12700" cmpd="sng">
                      <a:noFill/>
                    </a:lnB>
                  </a:tcPr>
                </a:tc>
                <a:tc>
                  <a:txBody>
                    <a:bodyPr/>
                    <a:lstStyle/>
                    <a:p>
                      <a:pPr algn="l" fontAlgn="b"/>
                      <a:r>
                        <a:rPr lang="en-IN" sz="1500" u="none" strike="noStrike" dirty="0">
                          <a:effectLst/>
                          <a:latin typeface="+mj-lt"/>
                        </a:rPr>
                        <a:t>Unearned Revenue</a:t>
                      </a:r>
                      <a:endParaRPr lang="en-IN" sz="1500" b="0" i="0" u="none" strike="noStrike" dirty="0">
                        <a:effectLst/>
                        <a:latin typeface="+mj-lt"/>
                      </a:endParaRPr>
                    </a:p>
                  </a:txBody>
                  <a:tcPr marL="9525" marR="9525" marT="9525" marB="0" anchor="b">
                    <a:lnL w="12700" cmpd="sng">
                      <a:noFill/>
                    </a:lnL>
                    <a:lnR w="12700" cmpd="sng">
                      <a:noFill/>
                    </a:lnR>
                    <a:lnT w="12700" cmpd="sng">
                      <a:noFill/>
                    </a:lnT>
                    <a:lnB w="12700" cmpd="sng">
                      <a:noFill/>
                    </a:lnB>
                  </a:tcPr>
                </a:tc>
                <a:tc>
                  <a:txBody>
                    <a:bodyPr/>
                    <a:lstStyle/>
                    <a:p>
                      <a:pPr algn="r" fontAlgn="b"/>
                      <a:r>
                        <a:rPr lang="en-IN" sz="1500" u="none" strike="noStrike" dirty="0">
                          <a:effectLst/>
                          <a:latin typeface="+mj-lt"/>
                        </a:rPr>
                        <a:t>     4,000 </a:t>
                      </a:r>
                      <a:endParaRPr lang="en-IN" sz="1500" b="0" i="0" u="none" strike="noStrike" dirty="0">
                        <a:effectLst/>
                        <a:latin typeface="+mj-lt"/>
                      </a:endParaRPr>
                    </a:p>
                  </a:txBody>
                  <a:tcPr marL="9525" marR="9525" marT="9525" marB="0" anchor="b">
                    <a:lnL w="12700" cmpd="sng">
                      <a:noFill/>
                    </a:lnL>
                    <a:lnR w="12700" cmpd="sng">
                      <a:noFill/>
                    </a:lnR>
                    <a:lnT w="12700" cmpd="sng">
                      <a:noFill/>
                    </a:lnT>
                    <a:lnB w="12700" cmpd="sng">
                      <a:noFill/>
                    </a:lnB>
                  </a:tcPr>
                </a:tc>
                <a:tc>
                  <a:txBody>
                    <a:bodyPr/>
                    <a:lstStyle/>
                    <a:p>
                      <a:pPr algn="r" fontAlgn="b"/>
                      <a:endParaRPr lang="en-IN" sz="1500" b="0" i="0" u="none" strike="noStrike" dirty="0">
                        <a:effectLst/>
                        <a:latin typeface="+mj-lt"/>
                      </a:endParaRPr>
                    </a:p>
                  </a:txBody>
                  <a:tcPr marL="9525" marR="9525" marT="9525" marB="0" anchor="b">
                    <a:lnL w="12700" cmpd="sng">
                      <a:noFill/>
                    </a:lnL>
                    <a:lnT w="12700" cmpd="sng">
                      <a:noFill/>
                    </a:lnT>
                    <a:lnB w="12700" cmpd="sng">
                      <a:noFill/>
                    </a:lnB>
                  </a:tcPr>
                </a:tc>
                <a:extLst>
                  <a:ext uri="{0D108BD9-81ED-4DB2-BD59-A6C34878D82A}">
                    <a16:rowId xmlns:a16="http://schemas.microsoft.com/office/drawing/2014/main" val="10003"/>
                  </a:ext>
                </a:extLst>
              </a:tr>
              <a:tr h="126132">
                <a:tc>
                  <a:txBody>
                    <a:bodyPr/>
                    <a:lstStyle/>
                    <a:p>
                      <a:pPr lvl="1" algn="l" fontAlgn="b"/>
                      <a:r>
                        <a:rPr lang="en-IN" sz="1500" u="none" strike="noStrike" dirty="0">
                          <a:effectLst/>
                          <a:latin typeface="+mj-lt"/>
                        </a:rPr>
                        <a:t>Equipment</a:t>
                      </a:r>
                      <a:endParaRPr lang="en-IN" sz="1500" b="0" i="0" u="none" strike="noStrike" dirty="0">
                        <a:effectLst/>
                        <a:latin typeface="+mj-lt"/>
                      </a:endParaRPr>
                    </a:p>
                  </a:txBody>
                  <a:tcPr marL="9525" marR="9525" marT="9525" marB="0" anchor="b">
                    <a:lnR w="12700" cmpd="sng">
                      <a:noFill/>
                    </a:lnR>
                    <a:lnT w="12700" cmpd="sng">
                      <a:noFill/>
                    </a:lnT>
                    <a:lnB w="12700" cmpd="sng">
                      <a:noFill/>
                    </a:lnB>
                  </a:tcPr>
                </a:tc>
                <a:tc>
                  <a:txBody>
                    <a:bodyPr/>
                    <a:lstStyle/>
                    <a:p>
                      <a:pPr algn="r" fontAlgn="b"/>
                      <a:r>
                        <a:rPr lang="en-IN" sz="1500" u="none" strike="noStrike" dirty="0">
                          <a:effectLst/>
                          <a:latin typeface="+mj-lt"/>
                        </a:rPr>
                        <a:t>   42,000 </a:t>
                      </a:r>
                      <a:endParaRPr lang="en-IN" sz="1500" b="0" i="0" u="none" strike="noStrike" dirty="0">
                        <a:effectLst/>
                        <a:latin typeface="+mj-lt"/>
                      </a:endParaRPr>
                    </a:p>
                  </a:txBody>
                  <a:tcPr marL="9525" marR="9525" marT="9525" marB="0" anchor="b">
                    <a:lnL w="12700" cmpd="sng">
                      <a:noFill/>
                    </a:lnL>
                    <a:lnR w="12700" cmpd="sng">
                      <a:noFill/>
                    </a:lnR>
                    <a:lnT w="12700" cmpd="sng">
                      <a:noFill/>
                    </a:lnT>
                    <a:lnB w="12700" cmpd="sng">
                      <a:noFill/>
                    </a:lnB>
                  </a:tcPr>
                </a:tc>
                <a:tc>
                  <a:txBody>
                    <a:bodyPr/>
                    <a:lstStyle/>
                    <a:p>
                      <a:pPr algn="l" fontAlgn="b"/>
                      <a:endParaRPr lang="en-IN" sz="1500" b="0" i="0" u="none" strike="noStrike" dirty="0">
                        <a:effectLst/>
                        <a:latin typeface="+mj-lt"/>
                      </a:endParaRPr>
                    </a:p>
                  </a:txBody>
                  <a:tcPr marL="9525" marR="9525" marT="9525" marB="0" anchor="b">
                    <a:lnL w="12700" cmpd="sng">
                      <a:noFill/>
                    </a:lnL>
                    <a:lnR w="12700" cmpd="sng">
                      <a:noFill/>
                    </a:lnR>
                    <a:lnT w="12700" cmpd="sng">
                      <a:noFill/>
                    </a:lnT>
                    <a:lnB w="12700" cmpd="sng">
                      <a:noFill/>
                    </a:lnB>
                  </a:tcPr>
                </a:tc>
                <a:tc>
                  <a:txBody>
                    <a:bodyPr/>
                    <a:lstStyle/>
                    <a:p>
                      <a:pPr algn="l" fontAlgn="b"/>
                      <a:r>
                        <a:rPr lang="en-IN" sz="1500" u="none" strike="noStrike" dirty="0">
                          <a:effectLst/>
                          <a:latin typeface="+mj-lt"/>
                        </a:rPr>
                        <a:t>Common Stock</a:t>
                      </a:r>
                      <a:endParaRPr lang="en-IN" sz="1500" b="0" i="0" u="none" strike="noStrike" dirty="0">
                        <a:effectLst/>
                        <a:latin typeface="+mj-lt"/>
                      </a:endParaRPr>
                    </a:p>
                  </a:txBody>
                  <a:tcPr marL="9525" marR="9525" marT="9525" marB="0" anchor="b">
                    <a:lnL w="12700" cmpd="sng">
                      <a:noFill/>
                    </a:lnL>
                    <a:lnR w="12700" cmpd="sng">
                      <a:noFill/>
                    </a:lnR>
                    <a:lnT w="12700" cmpd="sng">
                      <a:noFill/>
                    </a:lnT>
                    <a:lnB w="12700" cmpd="sng">
                      <a:noFill/>
                    </a:lnB>
                  </a:tcPr>
                </a:tc>
                <a:tc>
                  <a:txBody>
                    <a:bodyPr/>
                    <a:lstStyle/>
                    <a:p>
                      <a:pPr algn="r" fontAlgn="b"/>
                      <a:r>
                        <a:rPr lang="en-IN" sz="1500" u="none" strike="noStrike" dirty="0">
                          <a:effectLst/>
                          <a:latin typeface="+mj-lt"/>
                        </a:rPr>
                        <a:t>    30,000 </a:t>
                      </a:r>
                      <a:endParaRPr lang="en-IN" sz="1500" b="0" i="0" u="none" strike="noStrike" dirty="0">
                        <a:effectLst/>
                        <a:latin typeface="+mj-lt"/>
                      </a:endParaRPr>
                    </a:p>
                  </a:txBody>
                  <a:tcPr marL="9525" marR="9525" marT="9525" marB="0" anchor="b">
                    <a:lnL w="12700" cmpd="sng">
                      <a:noFill/>
                    </a:lnL>
                    <a:lnR w="12700" cmpd="sng">
                      <a:noFill/>
                    </a:lnR>
                    <a:lnT w="12700" cmpd="sng">
                      <a:noFill/>
                    </a:lnT>
                    <a:lnB w="12700" cmpd="sng">
                      <a:noFill/>
                    </a:lnB>
                  </a:tcPr>
                </a:tc>
                <a:tc>
                  <a:txBody>
                    <a:bodyPr/>
                    <a:lstStyle/>
                    <a:p>
                      <a:pPr algn="r" fontAlgn="b"/>
                      <a:endParaRPr lang="en-IN" sz="1500" b="0" i="0" u="none" strike="noStrike" dirty="0">
                        <a:effectLst/>
                        <a:latin typeface="+mj-lt"/>
                      </a:endParaRPr>
                    </a:p>
                  </a:txBody>
                  <a:tcPr marL="9525" marR="9525" marT="9525" marB="0" anchor="b">
                    <a:lnL w="12700" cmpd="sng">
                      <a:noFill/>
                    </a:lnL>
                    <a:lnT w="12700" cmpd="sng">
                      <a:noFill/>
                    </a:lnT>
                    <a:lnB w="12700" cmpd="sng">
                      <a:noFill/>
                    </a:lnB>
                  </a:tcPr>
                </a:tc>
                <a:extLst>
                  <a:ext uri="{0D108BD9-81ED-4DB2-BD59-A6C34878D82A}">
                    <a16:rowId xmlns:a16="http://schemas.microsoft.com/office/drawing/2014/main" val="10004"/>
                  </a:ext>
                </a:extLst>
              </a:tr>
              <a:tr h="104031">
                <a:tc>
                  <a:txBody>
                    <a:bodyPr/>
                    <a:lstStyle/>
                    <a:p>
                      <a:pPr lvl="1" algn="l" fontAlgn="b"/>
                      <a:endParaRPr lang="en-IN" sz="1500" b="0" i="0" u="none" strike="noStrike" dirty="0">
                        <a:effectLst/>
                        <a:latin typeface="+mj-lt"/>
                      </a:endParaRPr>
                    </a:p>
                  </a:txBody>
                  <a:tcPr marL="9525" marR="9525" marT="9525" marB="0" anchor="b">
                    <a:lnR w="12700" cmpd="sng">
                      <a:noFill/>
                    </a:lnR>
                    <a:lnT w="12700" cmpd="sng">
                      <a:noFill/>
                    </a:lnT>
                  </a:tcPr>
                </a:tc>
                <a:tc>
                  <a:txBody>
                    <a:bodyPr/>
                    <a:lstStyle/>
                    <a:p>
                      <a:pPr algn="r" fontAlgn="b"/>
                      <a:endParaRPr lang="en-IN" sz="1500" b="0" i="0" u="none" strike="noStrike" dirty="0">
                        <a:effectLst/>
                        <a:latin typeface="+mj-lt"/>
                      </a:endParaRPr>
                    </a:p>
                  </a:txBody>
                  <a:tcPr marL="9525" marR="9525" marT="9525" marB="0" anchor="b">
                    <a:lnL w="12700" cmpd="sng">
                      <a:noFill/>
                    </a:lnL>
                    <a:lnR w="12700" cmpd="sng">
                      <a:noFill/>
                    </a:lnR>
                    <a:lnT w="12700" cmpd="sng">
                      <a:noFill/>
                    </a:lnT>
                  </a:tcPr>
                </a:tc>
                <a:tc>
                  <a:txBody>
                    <a:bodyPr/>
                    <a:lstStyle/>
                    <a:p>
                      <a:pPr algn="l" fontAlgn="b"/>
                      <a:endParaRPr lang="en-IN" sz="1500" b="0" i="0" u="none" strike="noStrike" dirty="0">
                        <a:effectLst/>
                        <a:latin typeface="+mj-lt"/>
                      </a:endParaRPr>
                    </a:p>
                  </a:txBody>
                  <a:tcPr marL="9525" marR="9525" marT="9525" marB="0" anchor="b">
                    <a:lnL w="12700" cmpd="sng">
                      <a:noFill/>
                    </a:lnL>
                    <a:lnR w="12700" cmpd="sng">
                      <a:noFill/>
                    </a:lnR>
                    <a:lnT w="12700" cmpd="sng">
                      <a:noFill/>
                    </a:lnT>
                  </a:tcPr>
                </a:tc>
                <a:tc>
                  <a:txBody>
                    <a:bodyPr/>
                    <a:lstStyle/>
                    <a:p>
                      <a:pPr algn="l" fontAlgn="b"/>
                      <a:r>
                        <a:rPr lang="en-US" sz="1500" b="0" i="0" u="none" strike="noStrike" dirty="0">
                          <a:effectLst/>
                          <a:latin typeface="+mj-lt"/>
                        </a:rPr>
                        <a:t>Retained Earnings</a:t>
                      </a:r>
                      <a:endParaRPr lang="en-IN" sz="1500" b="0" i="0" u="none" strike="noStrike" dirty="0">
                        <a:effectLst/>
                        <a:latin typeface="+mj-lt"/>
                      </a:endParaRPr>
                    </a:p>
                  </a:txBody>
                  <a:tcPr marL="9525" marR="9525" marT="9525" marB="0" anchor="b">
                    <a:lnL w="12700" cmpd="sng">
                      <a:noFill/>
                    </a:lnL>
                    <a:lnR w="12700" cmpd="sng">
                      <a:noFill/>
                    </a:lnR>
                    <a:lnT w="12700" cmpd="sng">
                      <a:noFill/>
                    </a:lnT>
                  </a:tcPr>
                </a:tc>
                <a:tc>
                  <a:txBody>
                    <a:bodyPr/>
                    <a:lstStyle/>
                    <a:p>
                      <a:pPr algn="r" fontAlgn="b"/>
                      <a:r>
                        <a:rPr lang="en-US" sz="1500" b="0" i="0" u="none" strike="noStrike" dirty="0">
                          <a:effectLst/>
                          <a:latin typeface="+mj-lt"/>
                        </a:rPr>
                        <a:t>27,100</a:t>
                      </a:r>
                      <a:endParaRPr lang="en-IN" sz="1500" b="0" i="0" u="none" strike="noStrike" dirty="0">
                        <a:effectLst/>
                        <a:latin typeface="+mj-lt"/>
                      </a:endParaRPr>
                    </a:p>
                  </a:txBody>
                  <a:tcPr marL="9525" marR="9525" marT="9525" marB="0" anchor="b">
                    <a:lnL w="12700" cmpd="sng">
                      <a:noFill/>
                    </a:lnL>
                    <a:lnR w="12700" cmpd="sng">
                      <a:noFill/>
                    </a:lnR>
                    <a:lnT w="12700" cmpd="sng">
                      <a:noFill/>
                    </a:lnT>
                  </a:tcPr>
                </a:tc>
                <a:tc>
                  <a:txBody>
                    <a:bodyPr/>
                    <a:lstStyle/>
                    <a:p>
                      <a:pPr algn="r" fontAlgn="b"/>
                      <a:endParaRPr lang="en-IN" sz="1500" b="0" i="0" u="none" strike="noStrike" dirty="0">
                        <a:effectLst/>
                        <a:latin typeface="+mj-lt"/>
                      </a:endParaRPr>
                    </a:p>
                  </a:txBody>
                  <a:tcPr marL="9525" marR="9525" marT="9525" marB="0" anchor="b">
                    <a:lnL w="12700" cmpd="sng">
                      <a:noFill/>
                    </a:lnL>
                    <a:lnT w="12700" cmpd="sng">
                      <a:noFill/>
                    </a:lnT>
                  </a:tcPr>
                </a:tc>
                <a:extLst>
                  <a:ext uri="{0D108BD9-81ED-4DB2-BD59-A6C34878D82A}">
                    <a16:rowId xmlns:a16="http://schemas.microsoft.com/office/drawing/2014/main" val="10005"/>
                  </a:ext>
                </a:extLst>
              </a:tr>
            </a:tbl>
          </a:graphicData>
        </a:graphic>
      </p:graphicFrame>
      <p:sp>
        <p:nvSpPr>
          <p:cNvPr id="8" name="Title 1"/>
          <p:cNvSpPr txBox="1">
            <a:spLocks/>
          </p:cNvSpPr>
          <p:nvPr/>
        </p:nvSpPr>
        <p:spPr bwMode="auto">
          <a:xfrm>
            <a:off x="1981200" y="1"/>
            <a:ext cx="8229600" cy="63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2800" b="1" kern="1200" baseline="0">
                <a:solidFill>
                  <a:schemeClr val="tx1"/>
                </a:solidFill>
                <a:latin typeface="+mj-lt"/>
                <a:ea typeface="+mj-ea"/>
                <a:cs typeface="+mj-cs"/>
              </a:defRPr>
            </a:lvl1pPr>
            <a:lvl2pPr algn="ctr" rtl="0" eaLnBrk="0" fontAlgn="base" hangingPunct="0">
              <a:spcBef>
                <a:spcPct val="0"/>
              </a:spcBef>
              <a:spcAft>
                <a:spcPct val="0"/>
              </a:spcAft>
              <a:defRPr sz="4000">
                <a:solidFill>
                  <a:schemeClr val="tx1"/>
                </a:solidFill>
                <a:latin typeface="Arial" charset="0"/>
              </a:defRPr>
            </a:lvl2pPr>
            <a:lvl3pPr algn="ctr" rtl="0" eaLnBrk="0" fontAlgn="base" hangingPunct="0">
              <a:spcBef>
                <a:spcPct val="0"/>
              </a:spcBef>
              <a:spcAft>
                <a:spcPct val="0"/>
              </a:spcAft>
              <a:defRPr sz="4000">
                <a:solidFill>
                  <a:schemeClr val="tx1"/>
                </a:solidFill>
                <a:latin typeface="Arial" charset="0"/>
              </a:defRPr>
            </a:lvl3pPr>
            <a:lvl4pPr algn="ctr" rtl="0" eaLnBrk="0" fontAlgn="base" hangingPunct="0">
              <a:spcBef>
                <a:spcPct val="0"/>
              </a:spcBef>
              <a:spcAft>
                <a:spcPct val="0"/>
              </a:spcAft>
              <a:defRPr sz="4000">
                <a:solidFill>
                  <a:schemeClr val="tx1"/>
                </a:solidFill>
                <a:latin typeface="Arial" charset="0"/>
              </a:defRPr>
            </a:lvl4pPr>
            <a:lvl5pPr algn="ctr" rtl="0" eaLnBrk="0" fontAlgn="base" hangingPunct="0">
              <a:spcBef>
                <a:spcPct val="0"/>
              </a:spcBef>
              <a:spcAft>
                <a:spcPct val="0"/>
              </a:spcAft>
              <a:defRPr sz="4000">
                <a:solidFill>
                  <a:schemeClr val="tx1"/>
                </a:solidFill>
                <a:latin typeface="Arial" charset="0"/>
              </a:defRPr>
            </a:lvl5pPr>
            <a:lvl6pPr marL="457200" algn="ctr" rtl="0" fontAlgn="base">
              <a:spcBef>
                <a:spcPct val="0"/>
              </a:spcBef>
              <a:spcAft>
                <a:spcPct val="0"/>
              </a:spcAft>
              <a:defRPr sz="4000">
                <a:solidFill>
                  <a:schemeClr val="tx1"/>
                </a:solidFill>
                <a:latin typeface="Arial" charset="0"/>
              </a:defRPr>
            </a:lvl6pPr>
            <a:lvl7pPr marL="914400" algn="ctr" rtl="0" fontAlgn="base">
              <a:spcBef>
                <a:spcPct val="0"/>
              </a:spcBef>
              <a:spcAft>
                <a:spcPct val="0"/>
              </a:spcAft>
              <a:defRPr sz="4000">
                <a:solidFill>
                  <a:schemeClr val="tx1"/>
                </a:solidFill>
                <a:latin typeface="Arial" charset="0"/>
              </a:defRPr>
            </a:lvl7pPr>
            <a:lvl8pPr marL="1371600" algn="ctr" rtl="0" fontAlgn="base">
              <a:spcBef>
                <a:spcPct val="0"/>
              </a:spcBef>
              <a:spcAft>
                <a:spcPct val="0"/>
              </a:spcAft>
              <a:defRPr sz="4000">
                <a:solidFill>
                  <a:schemeClr val="tx1"/>
                </a:solidFill>
                <a:latin typeface="Arial" charset="0"/>
              </a:defRPr>
            </a:lvl8pPr>
            <a:lvl9pPr marL="1828800" algn="ctr" rtl="0" fontAlgn="base">
              <a:spcBef>
                <a:spcPct val="0"/>
              </a:spcBef>
              <a:spcAft>
                <a:spcPct val="0"/>
              </a:spcAft>
              <a:defRPr sz="4000">
                <a:solidFill>
                  <a:schemeClr val="tx1"/>
                </a:solidFill>
                <a:latin typeface="Arial" charset="0"/>
              </a:defRPr>
            </a:lvl9pPr>
          </a:lstStyle>
          <a:p>
            <a:pPr eaLnBrk="1" hangingPunct="1"/>
            <a:r>
              <a:rPr lang="en-US" dirty="0"/>
              <a:t>Demonstration of P4-32A-Req. 7</a:t>
            </a:r>
          </a:p>
        </p:txBody>
      </p:sp>
      <p:pic>
        <p:nvPicPr>
          <p:cNvPr id="6" name="Graphic 21">
            <a:extLst>
              <a:ext uri="{FF2B5EF4-FFF2-40B4-BE49-F238E27FC236}">
                <a16:creationId xmlns:a16="http://schemas.microsoft.com/office/drawing/2014/main" id="{6028830B-FC0F-D677-CE3C-EE6C6436540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810568" y="125909"/>
            <a:ext cx="1254337" cy="585689"/>
          </a:xfrm>
          <a:prstGeom prst="rect">
            <a:avLst/>
          </a:prstGeom>
        </p:spPr>
      </p:pic>
    </p:spTree>
    <p:extLst>
      <p:ext uri="{BB962C8B-B14F-4D97-AF65-F5344CB8AC3E}">
        <p14:creationId xmlns:p14="http://schemas.microsoft.com/office/powerpoint/2010/main" val="339430490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2839616" y="2256064"/>
          <a:ext cx="6512768" cy="4139779"/>
        </p:xfrm>
        <a:graphic>
          <a:graphicData uri="http://schemas.openxmlformats.org/drawingml/2006/table">
            <a:tbl>
              <a:tblPr>
                <a:tableStyleId>{5C22544A-7EE6-4342-B048-85BDC9FD1C3A}</a:tableStyleId>
              </a:tblPr>
              <a:tblGrid>
                <a:gridCol w="4038600">
                  <a:extLst>
                    <a:ext uri="{9D8B030D-6E8A-4147-A177-3AD203B41FA5}">
                      <a16:colId xmlns:a16="http://schemas.microsoft.com/office/drawing/2014/main" val="20000"/>
                    </a:ext>
                  </a:extLst>
                </a:gridCol>
                <a:gridCol w="914400">
                  <a:extLst>
                    <a:ext uri="{9D8B030D-6E8A-4147-A177-3AD203B41FA5}">
                      <a16:colId xmlns:a16="http://schemas.microsoft.com/office/drawing/2014/main" val="20001"/>
                    </a:ext>
                  </a:extLst>
                </a:gridCol>
                <a:gridCol w="1219200">
                  <a:extLst>
                    <a:ext uri="{9D8B030D-6E8A-4147-A177-3AD203B41FA5}">
                      <a16:colId xmlns:a16="http://schemas.microsoft.com/office/drawing/2014/main" val="20002"/>
                    </a:ext>
                  </a:extLst>
                </a:gridCol>
                <a:gridCol w="340568">
                  <a:extLst>
                    <a:ext uri="{9D8B030D-6E8A-4147-A177-3AD203B41FA5}">
                      <a16:colId xmlns:a16="http://schemas.microsoft.com/office/drawing/2014/main" val="20003"/>
                    </a:ext>
                  </a:extLst>
                </a:gridCol>
              </a:tblGrid>
              <a:tr h="268667">
                <a:tc gridSpan="3">
                  <a:txBody>
                    <a:bodyPr/>
                    <a:lstStyle/>
                    <a:p>
                      <a:pPr algn="ctr" fontAlgn="b"/>
                      <a:r>
                        <a:rPr lang="en-IN" sz="1700" b="1" u="none" strike="noStrike" dirty="0">
                          <a:effectLst/>
                        </a:rPr>
                        <a:t>ELLIOT WILSON</a:t>
                      </a:r>
                      <a:endParaRPr lang="en-IN" sz="1700" b="1" i="0" u="none" strike="noStrike" dirty="0">
                        <a:effectLst/>
                        <a:latin typeface="Arial"/>
                      </a:endParaRPr>
                    </a:p>
                  </a:txBody>
                  <a:tcPr marL="9525" marR="9525" marT="9527" marB="0" anchor="b">
                    <a:lnR w="12700" cmpd="sng">
                      <a:noFill/>
                    </a:lnR>
                    <a:lnB w="12700" cmpd="sng">
                      <a:noFill/>
                    </a:lnB>
                    <a:solidFill>
                      <a:schemeClr val="accent1"/>
                    </a:solidFill>
                  </a:tcPr>
                </a:tc>
                <a:tc hMerge="1">
                  <a:txBody>
                    <a:bodyPr/>
                    <a:lstStyle/>
                    <a:p>
                      <a:endParaRPr lang="en-IN"/>
                    </a:p>
                  </a:txBody>
                  <a:tcPr/>
                </a:tc>
                <a:tc hMerge="1">
                  <a:txBody>
                    <a:bodyPr/>
                    <a:lstStyle/>
                    <a:p>
                      <a:endParaRPr lang="en-IN"/>
                    </a:p>
                  </a:txBody>
                  <a:tcPr/>
                </a:tc>
                <a:tc>
                  <a:txBody>
                    <a:bodyPr/>
                    <a:lstStyle/>
                    <a:p>
                      <a:pPr algn="ctr" fontAlgn="b"/>
                      <a:endParaRPr lang="en-IN" sz="1700" b="1" i="0" u="none" strike="noStrike" dirty="0">
                        <a:effectLst/>
                        <a:latin typeface="Arial"/>
                      </a:endParaRPr>
                    </a:p>
                  </a:txBody>
                  <a:tcPr marL="9525" marR="9525" marT="9527" marB="0" anchor="b">
                    <a:lnL w="12700" cmpd="sng">
                      <a:noFill/>
                    </a:lnL>
                    <a:lnB w="12700" cmpd="sng">
                      <a:noFill/>
                    </a:lnB>
                    <a:solidFill>
                      <a:schemeClr val="accent1"/>
                    </a:solidFill>
                  </a:tcPr>
                </a:tc>
                <a:extLst>
                  <a:ext uri="{0D108BD9-81ED-4DB2-BD59-A6C34878D82A}">
                    <a16:rowId xmlns:a16="http://schemas.microsoft.com/office/drawing/2014/main" val="10000"/>
                  </a:ext>
                </a:extLst>
              </a:tr>
              <a:tr h="268667">
                <a:tc gridSpan="3">
                  <a:txBody>
                    <a:bodyPr/>
                    <a:lstStyle/>
                    <a:p>
                      <a:pPr algn="ctr" fontAlgn="b"/>
                      <a:r>
                        <a:rPr lang="en-IN" sz="1700" b="1" u="none" strike="noStrike" dirty="0">
                          <a:effectLst/>
                        </a:rPr>
                        <a:t>Post-Closing Trial Balance</a:t>
                      </a:r>
                      <a:endParaRPr lang="en-IN" sz="1700" b="1" i="0" u="none" strike="noStrike" dirty="0">
                        <a:effectLst/>
                        <a:latin typeface="Arial"/>
                      </a:endParaRPr>
                    </a:p>
                  </a:txBody>
                  <a:tcPr marL="9525" marR="9525" marT="9527" marB="0" anchor="b">
                    <a:lnR w="12700" cmpd="sng">
                      <a:noFill/>
                    </a:lnR>
                    <a:lnT w="12700" cmpd="sng">
                      <a:noFill/>
                    </a:lnT>
                    <a:lnB w="12700" cmpd="sng">
                      <a:noFill/>
                    </a:lnB>
                    <a:solidFill>
                      <a:schemeClr val="accent1"/>
                    </a:solidFill>
                  </a:tcPr>
                </a:tc>
                <a:tc hMerge="1">
                  <a:txBody>
                    <a:bodyPr/>
                    <a:lstStyle/>
                    <a:p>
                      <a:endParaRPr lang="en-IN"/>
                    </a:p>
                  </a:txBody>
                  <a:tcPr/>
                </a:tc>
                <a:tc hMerge="1">
                  <a:txBody>
                    <a:bodyPr/>
                    <a:lstStyle/>
                    <a:p>
                      <a:endParaRPr lang="en-IN"/>
                    </a:p>
                  </a:txBody>
                  <a:tcPr/>
                </a:tc>
                <a:tc>
                  <a:txBody>
                    <a:bodyPr/>
                    <a:lstStyle/>
                    <a:p>
                      <a:pPr algn="ctr" fontAlgn="b"/>
                      <a:endParaRPr lang="en-IN" sz="1700" b="1" i="0" u="none" strike="noStrike" dirty="0">
                        <a:effectLst/>
                        <a:latin typeface="Arial"/>
                      </a:endParaRPr>
                    </a:p>
                  </a:txBody>
                  <a:tcPr marL="9525" marR="9525" marT="9527" marB="0" anchor="b">
                    <a:lnL w="12700" cmpd="sng">
                      <a:noFill/>
                    </a:lnL>
                    <a:lnT w="12700" cmpd="sng">
                      <a:noFill/>
                    </a:lnT>
                    <a:lnB w="12700" cmpd="sng">
                      <a:noFill/>
                    </a:lnB>
                    <a:solidFill>
                      <a:schemeClr val="accent1"/>
                    </a:solidFill>
                  </a:tcPr>
                </a:tc>
                <a:extLst>
                  <a:ext uri="{0D108BD9-81ED-4DB2-BD59-A6C34878D82A}">
                    <a16:rowId xmlns:a16="http://schemas.microsoft.com/office/drawing/2014/main" val="10001"/>
                  </a:ext>
                </a:extLst>
              </a:tr>
              <a:tr h="268667">
                <a:tc gridSpan="3">
                  <a:txBody>
                    <a:bodyPr/>
                    <a:lstStyle/>
                    <a:p>
                      <a:pPr algn="ctr" fontAlgn="b"/>
                      <a:r>
                        <a:rPr lang="en-IN" sz="1700" b="1" u="none" strike="noStrike" dirty="0">
                          <a:effectLst/>
                        </a:rPr>
                        <a:t>     December 31, 2018</a:t>
                      </a:r>
                      <a:endParaRPr lang="en-IN" sz="1700" b="1" i="0" u="none" strike="noStrike" dirty="0">
                        <a:effectLst/>
                        <a:latin typeface="Arial"/>
                      </a:endParaRPr>
                    </a:p>
                  </a:txBody>
                  <a:tcPr marL="9525" marR="9525" marT="9527" marB="0" anchor="b">
                    <a:lnR w="12700" cmpd="sng">
                      <a:noFill/>
                    </a:lnR>
                    <a:lnT w="12700" cmpd="sng">
                      <a:noFill/>
                    </a:lnT>
                    <a:lnB w="12700" cmpd="sng">
                      <a:noFill/>
                    </a:lnB>
                    <a:solidFill>
                      <a:schemeClr val="accent1"/>
                    </a:solidFill>
                  </a:tcPr>
                </a:tc>
                <a:tc hMerge="1">
                  <a:txBody>
                    <a:bodyPr/>
                    <a:lstStyle/>
                    <a:p>
                      <a:endParaRPr lang="en-IN"/>
                    </a:p>
                  </a:txBody>
                  <a:tcPr/>
                </a:tc>
                <a:tc hMerge="1">
                  <a:txBody>
                    <a:bodyPr/>
                    <a:lstStyle/>
                    <a:p>
                      <a:endParaRPr lang="en-IN"/>
                    </a:p>
                  </a:txBody>
                  <a:tcPr/>
                </a:tc>
                <a:tc>
                  <a:txBody>
                    <a:bodyPr/>
                    <a:lstStyle/>
                    <a:p>
                      <a:pPr algn="ctr" fontAlgn="b"/>
                      <a:endParaRPr lang="en-IN" sz="1700" b="1" i="0" u="none" strike="noStrike" dirty="0">
                        <a:effectLst/>
                        <a:latin typeface="Arial"/>
                      </a:endParaRPr>
                    </a:p>
                  </a:txBody>
                  <a:tcPr marL="9525" marR="9525" marT="9527" marB="0" anchor="b">
                    <a:lnL w="12700" cmpd="sng">
                      <a:noFill/>
                    </a:lnL>
                    <a:lnT w="12700" cmpd="sng">
                      <a:noFill/>
                    </a:lnT>
                    <a:lnB w="12700" cmpd="sng">
                      <a:noFill/>
                    </a:lnB>
                    <a:solidFill>
                      <a:schemeClr val="accent1"/>
                    </a:solidFill>
                  </a:tcPr>
                </a:tc>
                <a:extLst>
                  <a:ext uri="{0D108BD9-81ED-4DB2-BD59-A6C34878D82A}">
                    <a16:rowId xmlns:a16="http://schemas.microsoft.com/office/drawing/2014/main" val="10002"/>
                  </a:ext>
                </a:extLst>
              </a:tr>
              <a:tr h="99767">
                <a:tc>
                  <a:txBody>
                    <a:bodyPr/>
                    <a:lstStyle/>
                    <a:p>
                      <a:pPr lvl="1" algn="l" fontAlgn="b"/>
                      <a:r>
                        <a:rPr lang="en-IN" sz="1500" b="1" u="none" strike="noStrike" dirty="0">
                          <a:effectLst/>
                          <a:latin typeface="+mj-lt"/>
                        </a:rPr>
                        <a:t>Account Title</a:t>
                      </a:r>
                      <a:endParaRPr lang="en-IN" sz="1500" b="1" i="0" u="none" strike="noStrike" dirty="0">
                        <a:effectLst/>
                        <a:latin typeface="+mj-lt"/>
                      </a:endParaRPr>
                    </a:p>
                  </a:txBody>
                  <a:tcPr marL="9525" marR="9525" marT="9527" marB="0" anchor="b">
                    <a:lnR w="12700" cmpd="sng">
                      <a:noFill/>
                    </a:lnR>
                    <a:lnT w="12700" cmpd="sng">
                      <a:noFill/>
                    </a:lnT>
                    <a:lnB w="12700" cmpd="sng">
                      <a:noFill/>
                    </a:lnB>
                    <a:solidFill>
                      <a:srgbClr val="E3EDE4"/>
                    </a:solidFill>
                  </a:tcPr>
                </a:tc>
                <a:tc gridSpan="2">
                  <a:txBody>
                    <a:bodyPr/>
                    <a:lstStyle/>
                    <a:p>
                      <a:pPr algn="ctr" fontAlgn="b"/>
                      <a:r>
                        <a:rPr lang="en-IN" sz="1500" b="1" u="none" strike="noStrike" dirty="0">
                          <a:effectLst/>
                          <a:latin typeface="+mj-lt"/>
                        </a:rPr>
                        <a:t>Balance</a:t>
                      </a:r>
                      <a:endParaRPr lang="en-IN" sz="1500" b="1"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hMerge="1">
                  <a:txBody>
                    <a:bodyPr/>
                    <a:lstStyle/>
                    <a:p>
                      <a:endParaRPr lang="en-IN"/>
                    </a:p>
                  </a:txBody>
                  <a:tcPr/>
                </a:tc>
                <a:tc>
                  <a:txBody>
                    <a:bodyPr/>
                    <a:lstStyle/>
                    <a:p>
                      <a:pPr algn="ctr" fontAlgn="b"/>
                      <a:endParaRPr lang="en-IN" sz="1500" b="1" i="0" u="none" strike="noStrike" dirty="0">
                        <a:effectLst/>
                        <a:latin typeface="+mj-lt"/>
                      </a:endParaRPr>
                    </a:p>
                  </a:txBody>
                  <a:tcPr marL="9525" marR="9525" marT="9527"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03"/>
                  </a:ext>
                </a:extLst>
              </a:tr>
              <a:tr h="77664">
                <a:tc>
                  <a:txBody>
                    <a:bodyPr/>
                    <a:lstStyle/>
                    <a:p>
                      <a:pPr lvl="1" algn="l" fontAlgn="b"/>
                      <a:r>
                        <a:rPr lang="en-IN" sz="1500" u="none" strike="noStrike" dirty="0">
                          <a:effectLst/>
                          <a:latin typeface="+mj-lt"/>
                        </a:rPr>
                        <a:t> </a:t>
                      </a:r>
                      <a:endParaRPr lang="en-IN" sz="1500" b="0" i="0" u="none" strike="noStrike" dirty="0">
                        <a:effectLst/>
                        <a:latin typeface="+mj-lt"/>
                      </a:endParaRPr>
                    </a:p>
                  </a:txBody>
                  <a:tcPr marL="9525" marR="9525" marT="9527" marB="0" anchor="b">
                    <a:lnR w="12700" cmpd="sng">
                      <a:noFill/>
                    </a:lnR>
                    <a:lnT w="12700" cmpd="sng">
                      <a:noFill/>
                    </a:lnT>
                    <a:lnB w="12700" cmpd="sng">
                      <a:noFill/>
                    </a:lnB>
                    <a:solidFill>
                      <a:srgbClr val="E3EDE4"/>
                    </a:solidFill>
                  </a:tcPr>
                </a:tc>
                <a:tc>
                  <a:txBody>
                    <a:bodyPr/>
                    <a:lstStyle/>
                    <a:p>
                      <a:pPr algn="ctr" fontAlgn="b"/>
                      <a:r>
                        <a:rPr lang="en-IN" sz="1500" b="1" u="none" strike="noStrike" dirty="0">
                          <a:effectLst/>
                          <a:latin typeface="+mj-lt"/>
                        </a:rPr>
                        <a:t>Debit</a:t>
                      </a:r>
                      <a:endParaRPr lang="en-IN" sz="1500" b="1"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ctr" fontAlgn="b"/>
                      <a:r>
                        <a:rPr lang="en-IN" sz="1500" b="1" u="none" strike="noStrike" dirty="0">
                          <a:effectLst/>
                          <a:latin typeface="+mj-lt"/>
                        </a:rPr>
                        <a:t>Credit</a:t>
                      </a:r>
                      <a:endParaRPr lang="en-IN" sz="1500" b="1"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l" fontAlgn="b"/>
                      <a:endParaRPr lang="en-IN" sz="1500" b="0" i="0" u="none" strike="noStrike" dirty="0">
                        <a:effectLst/>
                        <a:latin typeface="+mj-lt"/>
                      </a:endParaRPr>
                    </a:p>
                  </a:txBody>
                  <a:tcPr marL="9525" marR="9525" marT="9527"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04"/>
                  </a:ext>
                </a:extLst>
              </a:tr>
              <a:tr h="199577">
                <a:tc>
                  <a:txBody>
                    <a:bodyPr/>
                    <a:lstStyle/>
                    <a:p>
                      <a:pPr lvl="1" algn="l" fontAlgn="b"/>
                      <a:r>
                        <a:rPr lang="en-IN" sz="1500" u="none" strike="noStrike" dirty="0">
                          <a:effectLst/>
                          <a:latin typeface="+mj-lt"/>
                        </a:rPr>
                        <a:t>Cash</a:t>
                      </a:r>
                      <a:endParaRPr lang="en-IN" sz="1500" b="0" i="0" u="none" strike="noStrike" dirty="0">
                        <a:effectLst/>
                        <a:latin typeface="+mj-lt"/>
                      </a:endParaRPr>
                    </a:p>
                  </a:txBody>
                  <a:tcPr marL="9525" marR="9525" marT="9527" marB="0" anchor="b">
                    <a:lnR w="12700" cmpd="sng">
                      <a:noFill/>
                    </a:lnR>
                    <a:lnT w="12700" cmpd="sng">
                      <a:noFill/>
                    </a:lnT>
                    <a:lnB w="12700" cmpd="sng">
                      <a:noFill/>
                    </a:lnB>
                    <a:solidFill>
                      <a:srgbClr val="E3EDE4"/>
                    </a:solidFill>
                  </a:tcPr>
                </a:tc>
                <a:tc>
                  <a:txBody>
                    <a:bodyPr/>
                    <a:lstStyle/>
                    <a:p>
                      <a:pPr algn="r" fontAlgn="b"/>
                      <a:r>
                        <a:rPr lang="en-IN" sz="1500" u="none" strike="noStrike" dirty="0">
                          <a:effectLst/>
                          <a:latin typeface="+mj-lt"/>
                        </a:rPr>
                        <a:t> $18,000 </a:t>
                      </a:r>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r>
                        <a:rPr lang="en-IN" sz="1500" u="none" strike="noStrike" dirty="0">
                          <a:effectLst/>
                          <a:latin typeface="+mj-lt"/>
                        </a:rPr>
                        <a:t> </a:t>
                      </a:r>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7"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05"/>
                  </a:ext>
                </a:extLst>
              </a:tr>
              <a:tr h="177474">
                <a:tc>
                  <a:txBody>
                    <a:bodyPr/>
                    <a:lstStyle/>
                    <a:p>
                      <a:pPr lvl="1" algn="l" fontAlgn="b"/>
                      <a:r>
                        <a:rPr lang="en-IN" sz="1500" u="none" strike="noStrike" dirty="0">
                          <a:effectLst/>
                          <a:latin typeface="+mj-lt"/>
                        </a:rPr>
                        <a:t>Accounts Receivable</a:t>
                      </a:r>
                      <a:endParaRPr lang="en-IN" sz="1500" b="0" i="0" u="none" strike="noStrike" dirty="0">
                        <a:effectLst/>
                        <a:latin typeface="+mj-lt"/>
                      </a:endParaRPr>
                    </a:p>
                  </a:txBody>
                  <a:tcPr marL="9525" marR="9525" marT="9527" marB="0" anchor="b">
                    <a:lnR w="12700" cmpd="sng">
                      <a:noFill/>
                    </a:lnR>
                    <a:lnT w="12700" cmpd="sng">
                      <a:noFill/>
                    </a:lnT>
                    <a:lnB w="12700" cmpd="sng">
                      <a:noFill/>
                    </a:lnB>
                    <a:solidFill>
                      <a:srgbClr val="E3EDE4"/>
                    </a:solidFill>
                  </a:tcPr>
                </a:tc>
                <a:tc>
                  <a:txBody>
                    <a:bodyPr/>
                    <a:lstStyle/>
                    <a:p>
                      <a:pPr algn="r" fontAlgn="b"/>
                      <a:r>
                        <a:rPr lang="en-IN" sz="1500" u="none" strike="noStrike" dirty="0">
                          <a:effectLst/>
                          <a:latin typeface="+mj-lt"/>
                        </a:rPr>
                        <a:t>    20,000 </a:t>
                      </a:r>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r>
                        <a:rPr lang="en-IN" sz="1500" u="none" strike="noStrike" dirty="0">
                          <a:effectLst/>
                          <a:latin typeface="+mj-lt"/>
                        </a:rPr>
                        <a:t> </a:t>
                      </a:r>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7"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06"/>
                  </a:ext>
                </a:extLst>
              </a:tr>
              <a:tr h="83363">
                <a:tc>
                  <a:txBody>
                    <a:bodyPr/>
                    <a:lstStyle/>
                    <a:p>
                      <a:pPr lvl="1" algn="l" fontAlgn="b"/>
                      <a:r>
                        <a:rPr lang="en-IN" sz="1500" u="none" strike="noStrike" dirty="0">
                          <a:effectLst/>
                          <a:latin typeface="+mj-lt"/>
                        </a:rPr>
                        <a:t>Prepaid Rent</a:t>
                      </a:r>
                      <a:endParaRPr lang="en-IN" sz="1500" b="0" i="0" u="none" strike="noStrike" dirty="0">
                        <a:effectLst/>
                        <a:latin typeface="+mj-lt"/>
                      </a:endParaRPr>
                    </a:p>
                  </a:txBody>
                  <a:tcPr marL="9525" marR="9525" marT="9527" marB="0" anchor="b">
                    <a:lnR w="12700" cmpd="sng">
                      <a:noFill/>
                    </a:lnR>
                    <a:lnT w="12700" cmpd="sng">
                      <a:noFill/>
                    </a:lnT>
                    <a:lnB w="12700" cmpd="sng">
                      <a:noFill/>
                    </a:lnB>
                    <a:solidFill>
                      <a:srgbClr val="E3EDE4"/>
                    </a:solidFill>
                  </a:tcPr>
                </a:tc>
                <a:tc>
                  <a:txBody>
                    <a:bodyPr/>
                    <a:lstStyle/>
                    <a:p>
                      <a:pPr algn="r" fontAlgn="b"/>
                      <a:r>
                        <a:rPr lang="en-IN" sz="1500" u="none" strike="noStrike" dirty="0">
                          <a:effectLst/>
                          <a:latin typeface="+mj-lt"/>
                        </a:rPr>
                        <a:t>      3,000 </a:t>
                      </a:r>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r>
                        <a:rPr lang="en-IN" sz="1500" u="none" strike="noStrike" dirty="0">
                          <a:effectLst/>
                          <a:latin typeface="+mj-lt"/>
                        </a:rPr>
                        <a:t> </a:t>
                      </a:r>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7"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07"/>
                  </a:ext>
                </a:extLst>
              </a:tr>
              <a:tr h="133268">
                <a:tc>
                  <a:txBody>
                    <a:bodyPr/>
                    <a:lstStyle/>
                    <a:p>
                      <a:pPr lvl="1" algn="l" fontAlgn="b"/>
                      <a:r>
                        <a:rPr lang="en-IN" sz="1500" u="none" strike="noStrike" dirty="0">
                          <a:effectLst/>
                          <a:latin typeface="+mj-lt"/>
                        </a:rPr>
                        <a:t>Office Supplies</a:t>
                      </a:r>
                      <a:endParaRPr lang="en-IN" sz="1500" b="0" i="0" u="none" strike="noStrike" dirty="0">
                        <a:effectLst/>
                        <a:latin typeface="+mj-lt"/>
                      </a:endParaRPr>
                    </a:p>
                  </a:txBody>
                  <a:tcPr marL="9525" marR="9525" marT="9527" marB="0" anchor="b">
                    <a:lnR w="12700" cmpd="sng">
                      <a:noFill/>
                    </a:lnR>
                    <a:lnT w="12700" cmpd="sng">
                      <a:noFill/>
                    </a:lnT>
                    <a:lnB w="12700" cmpd="sng">
                      <a:noFill/>
                    </a:lnB>
                    <a:solidFill>
                      <a:srgbClr val="E3EDE4"/>
                    </a:solidFill>
                  </a:tcPr>
                </a:tc>
                <a:tc>
                  <a:txBody>
                    <a:bodyPr/>
                    <a:lstStyle/>
                    <a:p>
                      <a:pPr algn="r" fontAlgn="b"/>
                      <a:r>
                        <a:rPr lang="en-IN" sz="1500" u="none" strike="noStrike" dirty="0">
                          <a:effectLst/>
                          <a:latin typeface="+mj-lt"/>
                        </a:rPr>
                        <a:t>      1,000 </a:t>
                      </a:r>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r>
                        <a:rPr lang="en-IN" sz="1500" u="none" strike="noStrike" dirty="0">
                          <a:effectLst/>
                          <a:latin typeface="+mj-lt"/>
                        </a:rPr>
                        <a:t> </a:t>
                      </a:r>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7"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08"/>
                  </a:ext>
                </a:extLst>
              </a:tr>
              <a:tr h="39157">
                <a:tc>
                  <a:txBody>
                    <a:bodyPr/>
                    <a:lstStyle/>
                    <a:p>
                      <a:pPr lvl="1" algn="l" fontAlgn="b"/>
                      <a:r>
                        <a:rPr lang="en-IN" sz="1500" u="none" strike="noStrike" dirty="0">
                          <a:effectLst/>
                          <a:latin typeface="+mj-lt"/>
                        </a:rPr>
                        <a:t>Equipment</a:t>
                      </a:r>
                      <a:endParaRPr lang="en-IN" sz="1500" b="0" i="0" u="none" strike="noStrike" dirty="0">
                        <a:effectLst/>
                        <a:latin typeface="+mj-lt"/>
                      </a:endParaRPr>
                    </a:p>
                  </a:txBody>
                  <a:tcPr marL="9525" marR="9525" marT="9527" marB="0" anchor="b">
                    <a:lnR w="12700" cmpd="sng">
                      <a:noFill/>
                    </a:lnR>
                    <a:lnT w="12700" cmpd="sng">
                      <a:noFill/>
                    </a:lnT>
                    <a:lnB w="12700" cmpd="sng">
                      <a:noFill/>
                    </a:lnB>
                    <a:solidFill>
                      <a:srgbClr val="E3EDE4"/>
                    </a:solidFill>
                  </a:tcPr>
                </a:tc>
                <a:tc>
                  <a:txBody>
                    <a:bodyPr/>
                    <a:lstStyle/>
                    <a:p>
                      <a:pPr algn="r" fontAlgn="b"/>
                      <a:r>
                        <a:rPr lang="en-IN" sz="1500" u="none" strike="noStrike" dirty="0">
                          <a:effectLst/>
                          <a:latin typeface="+mj-lt"/>
                        </a:rPr>
                        <a:t>    42,000 </a:t>
                      </a:r>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r>
                        <a:rPr lang="en-IN" sz="1500" u="none" strike="noStrike" dirty="0">
                          <a:effectLst/>
                          <a:latin typeface="+mj-lt"/>
                        </a:rPr>
                        <a:t> </a:t>
                      </a:r>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7"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09"/>
                  </a:ext>
                </a:extLst>
              </a:tr>
              <a:tr h="161070">
                <a:tc>
                  <a:txBody>
                    <a:bodyPr/>
                    <a:lstStyle/>
                    <a:p>
                      <a:pPr lvl="1" algn="l" fontAlgn="b"/>
                      <a:r>
                        <a:rPr lang="en-IN" sz="1500" u="none" strike="noStrike" dirty="0">
                          <a:effectLst/>
                          <a:latin typeface="+mj-lt"/>
                        </a:rPr>
                        <a:t>Accumulated Depreciation—Equipment </a:t>
                      </a:r>
                      <a:endParaRPr lang="en-IN" sz="1500" b="0" i="0" u="none" strike="noStrike" dirty="0">
                        <a:effectLst/>
                        <a:latin typeface="+mj-lt"/>
                      </a:endParaRPr>
                    </a:p>
                  </a:txBody>
                  <a:tcPr marL="9525" marR="9525" marT="9527" marB="0" anchor="b">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r>
                        <a:rPr lang="en-IN" sz="1500" u="none" strike="noStrike" dirty="0">
                          <a:effectLst/>
                          <a:latin typeface="+mj-lt"/>
                        </a:rPr>
                        <a:t> $7,000 </a:t>
                      </a:r>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7"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10"/>
                  </a:ext>
                </a:extLst>
              </a:tr>
              <a:tr h="66959">
                <a:tc>
                  <a:txBody>
                    <a:bodyPr/>
                    <a:lstStyle/>
                    <a:p>
                      <a:pPr lvl="1" algn="l" fontAlgn="b"/>
                      <a:r>
                        <a:rPr lang="en-IN" sz="1500" u="none" strike="noStrike" dirty="0">
                          <a:effectLst/>
                          <a:latin typeface="+mj-lt"/>
                        </a:rPr>
                        <a:t>Accounts Payable</a:t>
                      </a:r>
                      <a:endParaRPr lang="en-IN" sz="1500" b="0" i="0" u="none" strike="noStrike" dirty="0">
                        <a:effectLst/>
                        <a:latin typeface="+mj-lt"/>
                      </a:endParaRPr>
                    </a:p>
                  </a:txBody>
                  <a:tcPr marL="9525" marR="9525" marT="9527" marB="0" anchor="b">
                    <a:lnR w="12700" cmpd="sng">
                      <a:noFill/>
                    </a:lnR>
                    <a:lnT w="12700" cmpd="sng">
                      <a:noFill/>
                    </a:lnT>
                    <a:lnB w="12700" cmpd="sng">
                      <a:noFill/>
                    </a:lnB>
                    <a:solidFill>
                      <a:srgbClr val="E3EDE4"/>
                    </a:solidFill>
                  </a:tcPr>
                </a:tc>
                <a:tc>
                  <a:txBody>
                    <a:bodyPr/>
                    <a:lstStyle/>
                    <a:p>
                      <a:pPr algn="r" fontAlgn="b"/>
                      <a:r>
                        <a:rPr lang="en-IN" sz="1500" u="none" strike="noStrike" dirty="0">
                          <a:effectLst/>
                          <a:latin typeface="+mj-lt"/>
                        </a:rPr>
                        <a:t> </a:t>
                      </a:r>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r>
                        <a:rPr lang="en-IN" sz="1500" u="none" strike="noStrike" dirty="0">
                          <a:effectLst/>
                          <a:latin typeface="+mj-lt"/>
                        </a:rPr>
                        <a:t>   15,000 </a:t>
                      </a:r>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7"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11"/>
                  </a:ext>
                </a:extLst>
              </a:tr>
              <a:tr h="44856">
                <a:tc>
                  <a:txBody>
                    <a:bodyPr/>
                    <a:lstStyle/>
                    <a:p>
                      <a:pPr lvl="1" algn="l" fontAlgn="b"/>
                      <a:r>
                        <a:rPr lang="en-IN" sz="1500" u="none" strike="noStrike" dirty="0">
                          <a:effectLst/>
                          <a:latin typeface="+mj-lt"/>
                        </a:rPr>
                        <a:t>Salaries Payable</a:t>
                      </a:r>
                      <a:endParaRPr lang="en-IN" sz="1500" b="0" i="0" u="none" strike="noStrike" dirty="0">
                        <a:effectLst/>
                        <a:latin typeface="+mj-lt"/>
                      </a:endParaRPr>
                    </a:p>
                  </a:txBody>
                  <a:tcPr marL="9525" marR="9525" marT="9527" marB="0" anchor="b">
                    <a:lnR w="12700" cmpd="sng">
                      <a:noFill/>
                    </a:lnR>
                    <a:lnT w="12700" cmpd="sng">
                      <a:noFill/>
                    </a:lnT>
                    <a:lnB w="12700" cmpd="sng">
                      <a:noFill/>
                    </a:lnB>
                    <a:solidFill>
                      <a:srgbClr val="E3EDE4"/>
                    </a:solidFill>
                  </a:tcPr>
                </a:tc>
                <a:tc>
                  <a:txBody>
                    <a:bodyPr/>
                    <a:lstStyle/>
                    <a:p>
                      <a:pPr algn="r" fontAlgn="b"/>
                      <a:r>
                        <a:rPr lang="en-IN" sz="1500" u="none" strike="noStrike" dirty="0">
                          <a:effectLst/>
                          <a:latin typeface="+mj-lt"/>
                        </a:rPr>
                        <a:t> </a:t>
                      </a:r>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r>
                        <a:rPr lang="en-IN" sz="1500" u="none" strike="noStrike" dirty="0">
                          <a:effectLst/>
                          <a:latin typeface="+mj-lt"/>
                        </a:rPr>
                        <a:t>       900 </a:t>
                      </a:r>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7"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12"/>
                  </a:ext>
                </a:extLst>
              </a:tr>
              <a:tr h="0">
                <a:tc>
                  <a:txBody>
                    <a:bodyPr/>
                    <a:lstStyle/>
                    <a:p>
                      <a:pPr lvl="1" algn="l" fontAlgn="b"/>
                      <a:r>
                        <a:rPr lang="en-IN" sz="1500" u="none" strike="noStrike" dirty="0">
                          <a:effectLst/>
                          <a:latin typeface="+mj-lt"/>
                        </a:rPr>
                        <a:t>Unearned Revenue</a:t>
                      </a:r>
                      <a:endParaRPr lang="en-IN" sz="1500" b="0" i="0" u="none" strike="noStrike" dirty="0">
                        <a:effectLst/>
                        <a:latin typeface="+mj-lt"/>
                      </a:endParaRPr>
                    </a:p>
                  </a:txBody>
                  <a:tcPr marL="9525" marR="9525" marT="9527" marB="0" anchor="b">
                    <a:lnR w="12700" cmpd="sng">
                      <a:noFill/>
                    </a:lnR>
                    <a:lnT w="12700" cmpd="sng">
                      <a:noFill/>
                    </a:lnT>
                    <a:lnB w="12700" cmpd="sng">
                      <a:noFill/>
                    </a:lnB>
                    <a:solidFill>
                      <a:srgbClr val="E3EDE4"/>
                    </a:solidFill>
                  </a:tcPr>
                </a:tc>
                <a:tc>
                  <a:txBody>
                    <a:bodyPr/>
                    <a:lstStyle/>
                    <a:p>
                      <a:pPr algn="r" fontAlgn="b"/>
                      <a:r>
                        <a:rPr lang="en-IN" sz="1500" u="none" strike="noStrike" dirty="0">
                          <a:effectLst/>
                          <a:latin typeface="+mj-lt"/>
                        </a:rPr>
                        <a:t> </a:t>
                      </a:r>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r>
                        <a:rPr lang="en-IN" sz="1500" u="none" strike="noStrike" dirty="0">
                          <a:effectLst/>
                          <a:latin typeface="+mj-lt"/>
                        </a:rPr>
                        <a:t>    4,000 </a:t>
                      </a:r>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7"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13"/>
                  </a:ext>
                </a:extLst>
              </a:tr>
              <a:tr h="72658">
                <a:tc>
                  <a:txBody>
                    <a:bodyPr/>
                    <a:lstStyle/>
                    <a:p>
                      <a:pPr lvl="1" algn="l" fontAlgn="b"/>
                      <a:r>
                        <a:rPr lang="en-IN" sz="1500" u="none" strike="noStrike" dirty="0">
                          <a:effectLst/>
                          <a:latin typeface="+mj-lt"/>
                        </a:rPr>
                        <a:t>Common Stock</a:t>
                      </a:r>
                      <a:endParaRPr lang="en-IN" sz="1500" b="0" i="0" u="none" strike="noStrike" dirty="0">
                        <a:effectLst/>
                        <a:latin typeface="+mj-lt"/>
                      </a:endParaRPr>
                    </a:p>
                  </a:txBody>
                  <a:tcPr marL="9525" marR="9525" marT="9527" marB="0" anchor="b">
                    <a:lnR w="12700" cmpd="sng">
                      <a:noFill/>
                    </a:lnR>
                    <a:lnT w="12700" cmpd="sng">
                      <a:noFill/>
                    </a:lnT>
                    <a:lnB w="12700" cmpd="sng">
                      <a:noFill/>
                    </a:lnB>
                    <a:solidFill>
                      <a:srgbClr val="E3EDE4"/>
                    </a:solidFill>
                  </a:tcPr>
                </a:tc>
                <a:tc>
                  <a:txBody>
                    <a:bodyPr/>
                    <a:lstStyle/>
                    <a:p>
                      <a:pPr algn="r" fontAlgn="b"/>
                      <a:r>
                        <a:rPr lang="en-IN" sz="1500" u="none" strike="noStrike" dirty="0">
                          <a:effectLst/>
                          <a:latin typeface="+mj-lt"/>
                        </a:rPr>
                        <a:t> </a:t>
                      </a:r>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r>
                        <a:rPr lang="en-IN" sz="1500" u="none" strike="noStrike" dirty="0">
                          <a:effectLst/>
                          <a:latin typeface="+mj-lt"/>
                        </a:rPr>
                        <a:t>   30,000 </a:t>
                      </a:r>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7"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14"/>
                  </a:ext>
                </a:extLst>
              </a:tr>
              <a:tr h="50555">
                <a:tc>
                  <a:txBody>
                    <a:bodyPr/>
                    <a:lstStyle/>
                    <a:p>
                      <a:pPr lvl="1" algn="l" fontAlgn="b"/>
                      <a:r>
                        <a:rPr lang="en-US" sz="1500" b="0" i="0" u="none" strike="noStrike" dirty="0">
                          <a:effectLst/>
                          <a:latin typeface="+mj-lt"/>
                        </a:rPr>
                        <a:t>Retained Earnings</a:t>
                      </a:r>
                      <a:endParaRPr lang="en-IN" sz="1500" b="0" i="0" u="none" strike="noStrike" dirty="0">
                        <a:effectLst/>
                        <a:latin typeface="+mj-lt"/>
                      </a:endParaRPr>
                    </a:p>
                  </a:txBody>
                  <a:tcPr marL="9525" marR="9525" marT="9527" marB="0" anchor="b">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r>
                        <a:rPr lang="en-US" sz="1500" b="0" i="0" u="none" strike="noStrike" dirty="0">
                          <a:effectLst/>
                          <a:latin typeface="+mj-lt"/>
                        </a:rPr>
                        <a:t>27,100</a:t>
                      </a:r>
                      <a:endParaRPr lang="en-IN" sz="1500" b="0" i="0" u="none" strike="noStrike" dirty="0">
                        <a:effectLst/>
                        <a:latin typeface="+mj-lt"/>
                      </a:endParaRPr>
                    </a:p>
                  </a:txBody>
                  <a:tcPr marL="9525" marR="9525" marT="9527" marB="0" anchor="b">
                    <a:lnL w="12700" cmpd="sng">
                      <a:noFill/>
                    </a:lnL>
                    <a:lnR w="12700" cmpd="sng">
                      <a:noFill/>
                    </a:lnR>
                    <a:lnT w="12700" cmpd="sng">
                      <a:noFill/>
                    </a:lnT>
                    <a:lnB w="12700" cmpd="sng">
                      <a:noFill/>
                    </a:lnB>
                    <a:solidFill>
                      <a:srgbClr val="E3EDE4"/>
                    </a:solidFill>
                  </a:tcPr>
                </a:tc>
                <a:tc>
                  <a:txBody>
                    <a:bodyPr/>
                    <a:lstStyle/>
                    <a:p>
                      <a:pPr algn="r" fontAlgn="b"/>
                      <a:endParaRPr lang="en-IN" sz="1500" b="0" i="0" u="none" strike="noStrike" dirty="0">
                        <a:effectLst/>
                        <a:latin typeface="+mj-lt"/>
                      </a:endParaRPr>
                    </a:p>
                  </a:txBody>
                  <a:tcPr marL="9525" marR="9525" marT="9527" marB="0" anchor="b">
                    <a:lnL w="12700" cmpd="sng">
                      <a:noFill/>
                    </a:lnL>
                    <a:lnT w="12700" cmpd="sng">
                      <a:noFill/>
                    </a:lnT>
                    <a:lnB w="12700" cmpd="sng">
                      <a:noFill/>
                    </a:lnB>
                    <a:solidFill>
                      <a:srgbClr val="E3EDE4"/>
                    </a:solidFill>
                  </a:tcPr>
                </a:tc>
                <a:extLst>
                  <a:ext uri="{0D108BD9-81ED-4DB2-BD59-A6C34878D82A}">
                    <a16:rowId xmlns:a16="http://schemas.microsoft.com/office/drawing/2014/main" val="10015"/>
                  </a:ext>
                </a:extLst>
              </a:tr>
              <a:tr h="100460">
                <a:tc>
                  <a:txBody>
                    <a:bodyPr/>
                    <a:lstStyle/>
                    <a:p>
                      <a:pPr lvl="1" algn="l" fontAlgn="b"/>
                      <a:r>
                        <a:rPr lang="en-IN" sz="1500" u="none" strike="noStrike" dirty="0">
                          <a:effectLst/>
                          <a:latin typeface="+mj-lt"/>
                        </a:rPr>
                        <a:t>Total</a:t>
                      </a:r>
                      <a:endParaRPr lang="en-IN" sz="1500" b="0" i="0" u="none" strike="noStrike" dirty="0">
                        <a:effectLst/>
                        <a:latin typeface="+mj-lt"/>
                      </a:endParaRPr>
                    </a:p>
                  </a:txBody>
                  <a:tcPr marL="9525" marR="9525" marT="9527" marB="0" anchor="b">
                    <a:lnR w="12700" cmpd="sng">
                      <a:noFill/>
                    </a:lnR>
                    <a:lnT w="12700" cmpd="sng">
                      <a:noFill/>
                    </a:lnT>
                    <a:solidFill>
                      <a:srgbClr val="E3EDE4"/>
                    </a:solidFill>
                  </a:tcPr>
                </a:tc>
                <a:tc>
                  <a:txBody>
                    <a:bodyPr/>
                    <a:lstStyle/>
                    <a:p>
                      <a:pPr algn="r" fontAlgn="b"/>
                      <a:r>
                        <a:rPr lang="en-IN" sz="1500" b="1" u="none" strike="noStrike" dirty="0">
                          <a:effectLst/>
                          <a:latin typeface="+mj-lt"/>
                        </a:rPr>
                        <a:t> $84,000 </a:t>
                      </a:r>
                      <a:endParaRPr lang="en-IN" sz="1500" b="1" i="0" u="none" strike="noStrike" dirty="0">
                        <a:effectLst/>
                        <a:latin typeface="+mj-lt"/>
                      </a:endParaRPr>
                    </a:p>
                  </a:txBody>
                  <a:tcPr marL="9525" marR="9525" marT="9527" marB="0" anchor="b">
                    <a:lnL w="12700" cmpd="sng">
                      <a:noFill/>
                    </a:lnL>
                    <a:lnR w="12700" cmpd="sng">
                      <a:noFill/>
                    </a:lnR>
                    <a:lnT w="12700" cmpd="sng">
                      <a:noFill/>
                    </a:lnT>
                    <a:solidFill>
                      <a:srgbClr val="E3EDE4"/>
                    </a:solidFill>
                  </a:tcPr>
                </a:tc>
                <a:tc>
                  <a:txBody>
                    <a:bodyPr/>
                    <a:lstStyle/>
                    <a:p>
                      <a:pPr algn="r" fontAlgn="b"/>
                      <a:r>
                        <a:rPr lang="en-IN" sz="1500" b="1" u="none" strike="noStrike" dirty="0">
                          <a:effectLst/>
                          <a:latin typeface="+mj-lt"/>
                        </a:rPr>
                        <a:t> $84,000 </a:t>
                      </a:r>
                      <a:endParaRPr lang="en-IN" sz="1500" b="1" i="0" u="none" strike="noStrike" dirty="0">
                        <a:effectLst/>
                        <a:latin typeface="+mj-lt"/>
                      </a:endParaRPr>
                    </a:p>
                  </a:txBody>
                  <a:tcPr marL="9525" marR="9525" marT="9527" marB="0" anchor="b">
                    <a:lnL w="12700" cmpd="sng">
                      <a:noFill/>
                    </a:lnL>
                    <a:lnR w="12700" cmpd="sng">
                      <a:noFill/>
                    </a:lnR>
                    <a:lnT w="12700" cmpd="sng">
                      <a:noFill/>
                    </a:lnT>
                    <a:solidFill>
                      <a:srgbClr val="E3EDE4"/>
                    </a:solidFill>
                  </a:tcPr>
                </a:tc>
                <a:tc>
                  <a:txBody>
                    <a:bodyPr/>
                    <a:lstStyle/>
                    <a:p>
                      <a:pPr algn="r" fontAlgn="b"/>
                      <a:endParaRPr lang="en-IN" sz="1500" b="0" i="0" u="none" strike="noStrike" dirty="0">
                        <a:effectLst/>
                        <a:latin typeface="+mj-lt"/>
                      </a:endParaRPr>
                    </a:p>
                  </a:txBody>
                  <a:tcPr marL="9525" marR="9525" marT="9527" marB="0" anchor="b">
                    <a:lnL w="12700" cmpd="sng">
                      <a:noFill/>
                    </a:lnL>
                    <a:lnT w="12700" cmpd="sng">
                      <a:noFill/>
                    </a:lnT>
                    <a:solidFill>
                      <a:srgbClr val="E3EDE4"/>
                    </a:solidFill>
                  </a:tcPr>
                </a:tc>
                <a:extLst>
                  <a:ext uri="{0D108BD9-81ED-4DB2-BD59-A6C34878D82A}">
                    <a16:rowId xmlns:a16="http://schemas.microsoft.com/office/drawing/2014/main" val="10016"/>
                  </a:ext>
                </a:extLst>
              </a:tr>
            </a:tbl>
          </a:graphicData>
        </a:graphic>
      </p:graphicFrame>
      <p:graphicFrame>
        <p:nvGraphicFramePr>
          <p:cNvPr id="3" name="Table 2"/>
          <p:cNvGraphicFramePr>
            <a:graphicFrameLocks noGrp="1"/>
          </p:cNvGraphicFramePr>
          <p:nvPr/>
        </p:nvGraphicFramePr>
        <p:xfrm>
          <a:off x="1988468" y="776114"/>
          <a:ext cx="8215064" cy="1428750"/>
        </p:xfrm>
        <a:graphic>
          <a:graphicData uri="http://schemas.openxmlformats.org/drawingml/2006/table">
            <a:tbl>
              <a:tblPr>
                <a:tableStyleId>{5C22544A-7EE6-4342-B048-85BDC9FD1C3A}</a:tableStyleId>
              </a:tblPr>
              <a:tblGrid>
                <a:gridCol w="2526432">
                  <a:extLst>
                    <a:ext uri="{9D8B030D-6E8A-4147-A177-3AD203B41FA5}">
                      <a16:colId xmlns:a16="http://schemas.microsoft.com/office/drawing/2014/main" val="20000"/>
                    </a:ext>
                  </a:extLst>
                </a:gridCol>
                <a:gridCol w="864096">
                  <a:extLst>
                    <a:ext uri="{9D8B030D-6E8A-4147-A177-3AD203B41FA5}">
                      <a16:colId xmlns:a16="http://schemas.microsoft.com/office/drawing/2014/main" val="20001"/>
                    </a:ext>
                  </a:extLst>
                </a:gridCol>
                <a:gridCol w="432048">
                  <a:extLst>
                    <a:ext uri="{9D8B030D-6E8A-4147-A177-3AD203B41FA5}">
                      <a16:colId xmlns:a16="http://schemas.microsoft.com/office/drawing/2014/main" val="20002"/>
                    </a:ext>
                  </a:extLst>
                </a:gridCol>
                <a:gridCol w="3096344">
                  <a:extLst>
                    <a:ext uri="{9D8B030D-6E8A-4147-A177-3AD203B41FA5}">
                      <a16:colId xmlns:a16="http://schemas.microsoft.com/office/drawing/2014/main" val="20003"/>
                    </a:ext>
                  </a:extLst>
                </a:gridCol>
                <a:gridCol w="936104">
                  <a:extLst>
                    <a:ext uri="{9D8B030D-6E8A-4147-A177-3AD203B41FA5}">
                      <a16:colId xmlns:a16="http://schemas.microsoft.com/office/drawing/2014/main" val="20004"/>
                    </a:ext>
                  </a:extLst>
                </a:gridCol>
                <a:gridCol w="360040">
                  <a:extLst>
                    <a:ext uri="{9D8B030D-6E8A-4147-A177-3AD203B41FA5}">
                      <a16:colId xmlns:a16="http://schemas.microsoft.com/office/drawing/2014/main" val="20005"/>
                    </a:ext>
                  </a:extLst>
                </a:gridCol>
              </a:tblGrid>
              <a:tr h="70520">
                <a:tc>
                  <a:txBody>
                    <a:bodyPr/>
                    <a:lstStyle/>
                    <a:p>
                      <a:pPr lvl="1" algn="l" fontAlgn="b"/>
                      <a:r>
                        <a:rPr lang="en-IN" sz="1500" u="none" strike="noStrike" dirty="0">
                          <a:effectLst/>
                          <a:latin typeface="+mj-lt"/>
                        </a:rPr>
                        <a:t>Cash</a:t>
                      </a:r>
                      <a:endParaRPr lang="en-IN" sz="1500" b="0" i="0" u="none" strike="noStrike" dirty="0">
                        <a:effectLst/>
                        <a:latin typeface="+mj-lt"/>
                      </a:endParaRPr>
                    </a:p>
                  </a:txBody>
                  <a:tcPr marL="9525" marR="9525" marT="9525" marB="0" anchor="b">
                    <a:lnR w="12700" cmpd="sng">
                      <a:noFill/>
                    </a:lnR>
                    <a:lnB w="12700" cmpd="sng">
                      <a:noFill/>
                    </a:lnB>
                  </a:tcPr>
                </a:tc>
                <a:tc>
                  <a:txBody>
                    <a:bodyPr/>
                    <a:lstStyle/>
                    <a:p>
                      <a:pPr algn="r" fontAlgn="b"/>
                      <a:r>
                        <a:rPr lang="en-IN" sz="1500" u="none" strike="noStrike" dirty="0">
                          <a:effectLst/>
                          <a:latin typeface="+mj-lt"/>
                        </a:rPr>
                        <a:t> $18,000 </a:t>
                      </a:r>
                      <a:endParaRPr lang="en-IN" sz="1500" b="0" i="0" u="none" strike="noStrike" dirty="0">
                        <a:effectLst/>
                        <a:latin typeface="+mj-lt"/>
                      </a:endParaRPr>
                    </a:p>
                  </a:txBody>
                  <a:tcPr marL="9525" marR="9525" marT="9525" marB="0" anchor="b">
                    <a:lnL w="12700" cmpd="sng">
                      <a:noFill/>
                    </a:lnL>
                    <a:lnR w="12700" cmpd="sng">
                      <a:noFill/>
                    </a:lnR>
                    <a:lnB w="12700" cmpd="sng">
                      <a:noFill/>
                    </a:lnB>
                  </a:tcPr>
                </a:tc>
                <a:tc>
                  <a:txBody>
                    <a:bodyPr/>
                    <a:lstStyle/>
                    <a:p>
                      <a:pPr algn="l" fontAlgn="b"/>
                      <a:endParaRPr lang="en-IN" sz="1500" b="0" i="0" u="none" strike="noStrike" dirty="0">
                        <a:effectLst/>
                        <a:latin typeface="+mj-lt"/>
                      </a:endParaRPr>
                    </a:p>
                  </a:txBody>
                  <a:tcPr marL="9525" marR="9525" marT="9525" marB="0" anchor="b">
                    <a:lnL w="12700" cmpd="sng">
                      <a:noFill/>
                    </a:lnL>
                    <a:lnR w="12700" cmpd="sng">
                      <a:noFill/>
                    </a:lnR>
                    <a:lnB w="12700" cmpd="sng">
                      <a:noFill/>
                    </a:lnB>
                  </a:tcPr>
                </a:tc>
                <a:tc>
                  <a:txBody>
                    <a:bodyPr/>
                    <a:lstStyle/>
                    <a:p>
                      <a:pPr algn="l" fontAlgn="b"/>
                      <a:r>
                        <a:rPr lang="en-IN" sz="1500" u="none" strike="noStrike" dirty="0">
                          <a:effectLst/>
                          <a:latin typeface="+mj-lt"/>
                        </a:rPr>
                        <a:t>Accumulated Depreciation—Eq.</a:t>
                      </a:r>
                      <a:endParaRPr lang="en-IN" sz="1500" b="0" i="0" u="none" strike="noStrike" dirty="0">
                        <a:effectLst/>
                        <a:latin typeface="+mj-lt"/>
                      </a:endParaRPr>
                    </a:p>
                  </a:txBody>
                  <a:tcPr marL="9525" marR="9525" marT="9525" marB="0" anchor="b">
                    <a:lnL w="12700" cmpd="sng">
                      <a:noFill/>
                    </a:lnL>
                    <a:lnR w="12700" cmpd="sng">
                      <a:noFill/>
                    </a:lnR>
                    <a:lnB w="12700" cmpd="sng">
                      <a:noFill/>
                    </a:lnB>
                  </a:tcPr>
                </a:tc>
                <a:tc>
                  <a:txBody>
                    <a:bodyPr/>
                    <a:lstStyle/>
                    <a:p>
                      <a:pPr algn="r" fontAlgn="b"/>
                      <a:r>
                        <a:rPr lang="en-IN" sz="1500" u="none" strike="noStrike" dirty="0">
                          <a:effectLst/>
                          <a:latin typeface="+mj-lt"/>
                        </a:rPr>
                        <a:t> $7,000 </a:t>
                      </a:r>
                      <a:endParaRPr lang="en-IN" sz="1500" b="0" i="0" u="none" strike="noStrike" dirty="0">
                        <a:effectLst/>
                        <a:latin typeface="+mj-lt"/>
                      </a:endParaRPr>
                    </a:p>
                  </a:txBody>
                  <a:tcPr marL="9525" marR="9525" marT="9525" marB="0" anchor="b">
                    <a:lnL w="12700" cmpd="sng">
                      <a:noFill/>
                    </a:lnL>
                    <a:lnR w="12700" cmpd="sng">
                      <a:noFill/>
                    </a:lnR>
                    <a:lnB w="12700" cmpd="sng">
                      <a:noFill/>
                    </a:lnB>
                  </a:tcPr>
                </a:tc>
                <a:tc>
                  <a:txBody>
                    <a:bodyPr/>
                    <a:lstStyle/>
                    <a:p>
                      <a:pPr algn="r" fontAlgn="b"/>
                      <a:endParaRPr lang="en-IN" sz="1500" b="0" i="0" u="none" strike="noStrike" dirty="0">
                        <a:effectLst/>
                        <a:latin typeface="+mj-lt"/>
                      </a:endParaRPr>
                    </a:p>
                  </a:txBody>
                  <a:tcPr marL="9525" marR="9525" marT="9525" marB="0" anchor="b">
                    <a:lnL w="12700" cmpd="sng">
                      <a:noFill/>
                    </a:lnL>
                    <a:lnB w="12700" cmpd="sng">
                      <a:noFill/>
                    </a:lnB>
                  </a:tcPr>
                </a:tc>
                <a:extLst>
                  <a:ext uri="{0D108BD9-81ED-4DB2-BD59-A6C34878D82A}">
                    <a16:rowId xmlns:a16="http://schemas.microsoft.com/office/drawing/2014/main" val="10000"/>
                  </a:ext>
                </a:extLst>
              </a:tr>
              <a:tr h="120427">
                <a:tc>
                  <a:txBody>
                    <a:bodyPr/>
                    <a:lstStyle/>
                    <a:p>
                      <a:pPr lvl="1" algn="l" fontAlgn="b"/>
                      <a:r>
                        <a:rPr lang="en-IN" sz="1500" u="none" strike="noStrike" dirty="0">
                          <a:effectLst/>
                          <a:latin typeface="+mj-lt"/>
                        </a:rPr>
                        <a:t>Accounts Receivable</a:t>
                      </a:r>
                      <a:endParaRPr lang="en-IN" sz="1500" b="0" i="0" u="none" strike="noStrike" dirty="0">
                        <a:effectLst/>
                        <a:latin typeface="+mj-lt"/>
                      </a:endParaRPr>
                    </a:p>
                  </a:txBody>
                  <a:tcPr marL="9525" marR="9525" marT="9525" marB="0" anchor="b">
                    <a:lnR w="12700" cmpd="sng">
                      <a:noFill/>
                    </a:lnR>
                    <a:lnT w="12700" cmpd="sng">
                      <a:noFill/>
                    </a:lnT>
                    <a:lnB w="12700" cmpd="sng">
                      <a:noFill/>
                    </a:lnB>
                  </a:tcPr>
                </a:tc>
                <a:tc>
                  <a:txBody>
                    <a:bodyPr/>
                    <a:lstStyle/>
                    <a:p>
                      <a:pPr algn="r" fontAlgn="b"/>
                      <a:r>
                        <a:rPr lang="en-IN" sz="1500" u="none" strike="noStrike" dirty="0">
                          <a:effectLst/>
                          <a:latin typeface="+mj-lt"/>
                        </a:rPr>
                        <a:t>   20,000 </a:t>
                      </a:r>
                      <a:endParaRPr lang="en-IN" sz="1500" b="0" i="0" u="none" strike="noStrike" dirty="0">
                        <a:effectLst/>
                        <a:latin typeface="+mj-lt"/>
                      </a:endParaRPr>
                    </a:p>
                  </a:txBody>
                  <a:tcPr marL="9525" marR="9525" marT="9525" marB="0" anchor="b">
                    <a:lnL w="12700" cmpd="sng">
                      <a:noFill/>
                    </a:lnL>
                    <a:lnR w="12700" cmpd="sng">
                      <a:noFill/>
                    </a:lnR>
                    <a:lnT w="12700" cmpd="sng">
                      <a:noFill/>
                    </a:lnT>
                    <a:lnB w="12700" cmpd="sng">
                      <a:noFill/>
                    </a:lnB>
                  </a:tcPr>
                </a:tc>
                <a:tc>
                  <a:txBody>
                    <a:bodyPr/>
                    <a:lstStyle/>
                    <a:p>
                      <a:pPr algn="l" fontAlgn="b"/>
                      <a:endParaRPr lang="en-IN" sz="1500" b="0" i="0" u="none" strike="noStrike" dirty="0">
                        <a:effectLst/>
                        <a:latin typeface="+mj-lt"/>
                      </a:endParaRPr>
                    </a:p>
                  </a:txBody>
                  <a:tcPr marL="9525" marR="9525" marT="9525" marB="0" anchor="b">
                    <a:lnL w="12700" cmpd="sng">
                      <a:noFill/>
                    </a:lnL>
                    <a:lnR w="12700" cmpd="sng">
                      <a:noFill/>
                    </a:lnR>
                    <a:lnT w="12700" cmpd="sng">
                      <a:noFill/>
                    </a:lnT>
                    <a:lnB w="12700" cmpd="sng">
                      <a:noFill/>
                    </a:lnB>
                  </a:tcPr>
                </a:tc>
                <a:tc>
                  <a:txBody>
                    <a:bodyPr/>
                    <a:lstStyle/>
                    <a:p>
                      <a:pPr algn="l" fontAlgn="b"/>
                      <a:r>
                        <a:rPr lang="en-IN" sz="1500" u="none" strike="noStrike" dirty="0">
                          <a:effectLst/>
                          <a:latin typeface="+mj-lt"/>
                        </a:rPr>
                        <a:t>Accounts Payable</a:t>
                      </a:r>
                      <a:endParaRPr lang="en-IN" sz="1500" b="0" i="0" u="none" strike="noStrike" dirty="0">
                        <a:effectLst/>
                        <a:latin typeface="+mj-lt"/>
                      </a:endParaRPr>
                    </a:p>
                  </a:txBody>
                  <a:tcPr marL="9525" marR="9525" marT="9525" marB="0" anchor="b">
                    <a:lnL w="12700" cmpd="sng">
                      <a:noFill/>
                    </a:lnL>
                    <a:lnR w="12700" cmpd="sng">
                      <a:noFill/>
                    </a:lnR>
                    <a:lnT w="12700" cmpd="sng">
                      <a:noFill/>
                    </a:lnT>
                    <a:lnB w="12700" cmpd="sng">
                      <a:noFill/>
                    </a:lnB>
                  </a:tcPr>
                </a:tc>
                <a:tc>
                  <a:txBody>
                    <a:bodyPr/>
                    <a:lstStyle/>
                    <a:p>
                      <a:pPr algn="r" fontAlgn="b"/>
                      <a:r>
                        <a:rPr lang="en-IN" sz="1500" u="none" strike="noStrike" dirty="0">
                          <a:effectLst/>
                          <a:latin typeface="+mj-lt"/>
                        </a:rPr>
                        <a:t>    15,000 </a:t>
                      </a:r>
                      <a:endParaRPr lang="en-IN" sz="1500" b="0" i="0" u="none" strike="noStrike" dirty="0">
                        <a:effectLst/>
                        <a:latin typeface="+mj-lt"/>
                      </a:endParaRPr>
                    </a:p>
                  </a:txBody>
                  <a:tcPr marL="9525" marR="9525" marT="9525" marB="0" anchor="b">
                    <a:lnL w="12700" cmpd="sng">
                      <a:noFill/>
                    </a:lnL>
                    <a:lnR w="12700" cmpd="sng">
                      <a:noFill/>
                    </a:lnR>
                    <a:lnT w="12700" cmpd="sng">
                      <a:noFill/>
                    </a:lnT>
                    <a:lnB w="12700" cmpd="sng">
                      <a:noFill/>
                    </a:lnB>
                  </a:tcPr>
                </a:tc>
                <a:tc>
                  <a:txBody>
                    <a:bodyPr/>
                    <a:lstStyle/>
                    <a:p>
                      <a:pPr algn="r" fontAlgn="b"/>
                      <a:endParaRPr lang="en-IN" sz="1500" b="0" i="0" u="none" strike="noStrike" dirty="0">
                        <a:effectLst/>
                        <a:latin typeface="+mj-lt"/>
                      </a:endParaRPr>
                    </a:p>
                  </a:txBody>
                  <a:tcPr marL="9525" marR="9525" marT="9525" marB="0" anchor="b">
                    <a:lnL w="12700" cmpd="sng">
                      <a:noFill/>
                    </a:lnL>
                    <a:lnT w="12700" cmpd="sng">
                      <a:noFill/>
                    </a:lnT>
                    <a:lnB w="12700" cmpd="sng">
                      <a:noFill/>
                    </a:lnB>
                  </a:tcPr>
                </a:tc>
                <a:extLst>
                  <a:ext uri="{0D108BD9-81ED-4DB2-BD59-A6C34878D82A}">
                    <a16:rowId xmlns:a16="http://schemas.microsoft.com/office/drawing/2014/main" val="10001"/>
                  </a:ext>
                </a:extLst>
              </a:tr>
              <a:tr h="0">
                <a:tc>
                  <a:txBody>
                    <a:bodyPr/>
                    <a:lstStyle/>
                    <a:p>
                      <a:pPr lvl="1" algn="l" fontAlgn="b"/>
                      <a:r>
                        <a:rPr lang="en-IN" sz="1500" u="none" strike="noStrike" dirty="0">
                          <a:effectLst/>
                          <a:latin typeface="+mj-lt"/>
                        </a:rPr>
                        <a:t>Prepaid Rent</a:t>
                      </a:r>
                      <a:endParaRPr lang="en-IN" sz="1500" b="0" i="0" u="none" strike="noStrike" dirty="0">
                        <a:effectLst/>
                        <a:latin typeface="+mj-lt"/>
                      </a:endParaRPr>
                    </a:p>
                  </a:txBody>
                  <a:tcPr marL="9525" marR="9525" marT="9525" marB="0" anchor="b">
                    <a:lnR w="12700" cmpd="sng">
                      <a:noFill/>
                    </a:lnR>
                    <a:lnT w="12700" cmpd="sng">
                      <a:noFill/>
                    </a:lnT>
                    <a:lnB w="12700" cmpd="sng">
                      <a:noFill/>
                    </a:lnB>
                  </a:tcPr>
                </a:tc>
                <a:tc>
                  <a:txBody>
                    <a:bodyPr/>
                    <a:lstStyle/>
                    <a:p>
                      <a:pPr algn="r" fontAlgn="b"/>
                      <a:r>
                        <a:rPr lang="en-IN" sz="1500" u="none" strike="noStrike" dirty="0">
                          <a:effectLst/>
                          <a:latin typeface="+mj-lt"/>
                        </a:rPr>
                        <a:t>     3,000 </a:t>
                      </a:r>
                      <a:endParaRPr lang="en-IN" sz="1500" b="0" i="0" u="none" strike="noStrike" dirty="0">
                        <a:effectLst/>
                        <a:latin typeface="+mj-lt"/>
                      </a:endParaRPr>
                    </a:p>
                  </a:txBody>
                  <a:tcPr marL="9525" marR="9525" marT="9525" marB="0" anchor="b">
                    <a:lnL w="12700" cmpd="sng">
                      <a:noFill/>
                    </a:lnL>
                    <a:lnR w="12700" cmpd="sng">
                      <a:noFill/>
                    </a:lnR>
                    <a:lnT w="12700" cmpd="sng">
                      <a:noFill/>
                    </a:lnT>
                    <a:lnB w="12700" cmpd="sng">
                      <a:noFill/>
                    </a:lnB>
                  </a:tcPr>
                </a:tc>
                <a:tc>
                  <a:txBody>
                    <a:bodyPr/>
                    <a:lstStyle/>
                    <a:p>
                      <a:pPr algn="l" fontAlgn="b"/>
                      <a:endParaRPr lang="en-IN" sz="1500" b="0" i="0" u="none" strike="noStrike" dirty="0">
                        <a:effectLst/>
                        <a:latin typeface="+mj-lt"/>
                      </a:endParaRPr>
                    </a:p>
                  </a:txBody>
                  <a:tcPr marL="9525" marR="9525" marT="9525" marB="0" anchor="b">
                    <a:lnL w="12700" cmpd="sng">
                      <a:noFill/>
                    </a:lnL>
                    <a:lnR w="12700" cmpd="sng">
                      <a:noFill/>
                    </a:lnR>
                    <a:lnT w="12700" cmpd="sng">
                      <a:noFill/>
                    </a:lnT>
                    <a:lnB w="12700" cmpd="sng">
                      <a:noFill/>
                    </a:lnB>
                  </a:tcPr>
                </a:tc>
                <a:tc>
                  <a:txBody>
                    <a:bodyPr/>
                    <a:lstStyle/>
                    <a:p>
                      <a:pPr algn="l" fontAlgn="b"/>
                      <a:r>
                        <a:rPr lang="en-IN" sz="1500" u="none" strike="noStrike" dirty="0">
                          <a:effectLst/>
                          <a:latin typeface="+mj-lt"/>
                        </a:rPr>
                        <a:t>Salaries Payable</a:t>
                      </a:r>
                      <a:endParaRPr lang="en-IN" sz="1500" b="0" i="0" u="none" strike="noStrike" dirty="0">
                        <a:effectLst/>
                        <a:latin typeface="+mj-lt"/>
                      </a:endParaRPr>
                    </a:p>
                  </a:txBody>
                  <a:tcPr marL="9525" marR="9525" marT="9525" marB="0" anchor="b">
                    <a:lnL w="12700" cmpd="sng">
                      <a:noFill/>
                    </a:lnL>
                    <a:lnR w="12700" cmpd="sng">
                      <a:noFill/>
                    </a:lnR>
                    <a:lnT w="12700" cmpd="sng">
                      <a:noFill/>
                    </a:lnT>
                    <a:lnB w="12700" cmpd="sng">
                      <a:noFill/>
                    </a:lnB>
                  </a:tcPr>
                </a:tc>
                <a:tc>
                  <a:txBody>
                    <a:bodyPr/>
                    <a:lstStyle/>
                    <a:p>
                      <a:pPr algn="r" fontAlgn="b"/>
                      <a:r>
                        <a:rPr lang="en-IN" sz="1500" u="none" strike="noStrike" dirty="0">
                          <a:effectLst/>
                          <a:latin typeface="+mj-lt"/>
                        </a:rPr>
                        <a:t>        900 </a:t>
                      </a:r>
                      <a:endParaRPr lang="en-IN" sz="1500" b="0" i="0" u="none" strike="noStrike" dirty="0">
                        <a:effectLst/>
                        <a:latin typeface="+mj-lt"/>
                      </a:endParaRPr>
                    </a:p>
                  </a:txBody>
                  <a:tcPr marL="9525" marR="9525" marT="9525" marB="0" anchor="b">
                    <a:lnL w="12700" cmpd="sng">
                      <a:noFill/>
                    </a:lnL>
                    <a:lnR w="12700" cmpd="sng">
                      <a:noFill/>
                    </a:lnR>
                    <a:lnT w="12700" cmpd="sng">
                      <a:noFill/>
                    </a:lnT>
                    <a:lnB w="12700" cmpd="sng">
                      <a:noFill/>
                    </a:lnB>
                  </a:tcPr>
                </a:tc>
                <a:tc>
                  <a:txBody>
                    <a:bodyPr/>
                    <a:lstStyle/>
                    <a:p>
                      <a:pPr algn="r" fontAlgn="b"/>
                      <a:endParaRPr lang="en-IN" sz="1500" b="0" i="0" u="none" strike="noStrike" dirty="0">
                        <a:effectLst/>
                        <a:latin typeface="+mj-lt"/>
                      </a:endParaRPr>
                    </a:p>
                  </a:txBody>
                  <a:tcPr marL="9525" marR="9525" marT="9525" marB="0" anchor="b">
                    <a:lnL w="12700" cmpd="sng">
                      <a:noFill/>
                    </a:lnL>
                    <a:lnT w="12700" cmpd="sng">
                      <a:noFill/>
                    </a:lnT>
                    <a:lnB w="12700" cmpd="sng">
                      <a:noFill/>
                    </a:lnB>
                  </a:tcPr>
                </a:tc>
                <a:extLst>
                  <a:ext uri="{0D108BD9-81ED-4DB2-BD59-A6C34878D82A}">
                    <a16:rowId xmlns:a16="http://schemas.microsoft.com/office/drawing/2014/main" val="10002"/>
                  </a:ext>
                </a:extLst>
              </a:tr>
              <a:tr h="148233">
                <a:tc>
                  <a:txBody>
                    <a:bodyPr/>
                    <a:lstStyle/>
                    <a:p>
                      <a:pPr lvl="1" algn="l" fontAlgn="b"/>
                      <a:r>
                        <a:rPr lang="en-IN" sz="1500" u="none" strike="noStrike" dirty="0">
                          <a:effectLst/>
                          <a:latin typeface="+mj-lt"/>
                        </a:rPr>
                        <a:t>Office Supplies</a:t>
                      </a:r>
                      <a:endParaRPr lang="en-IN" sz="1500" b="0" i="0" u="none" strike="noStrike" dirty="0">
                        <a:effectLst/>
                        <a:latin typeface="+mj-lt"/>
                      </a:endParaRPr>
                    </a:p>
                  </a:txBody>
                  <a:tcPr marL="9525" marR="9525" marT="9525" marB="0" anchor="b">
                    <a:lnR w="12700" cmpd="sng">
                      <a:noFill/>
                    </a:lnR>
                    <a:lnT w="12700" cmpd="sng">
                      <a:noFill/>
                    </a:lnT>
                    <a:lnB w="12700" cmpd="sng">
                      <a:noFill/>
                    </a:lnB>
                  </a:tcPr>
                </a:tc>
                <a:tc>
                  <a:txBody>
                    <a:bodyPr/>
                    <a:lstStyle/>
                    <a:p>
                      <a:pPr algn="r" fontAlgn="b"/>
                      <a:r>
                        <a:rPr lang="en-IN" sz="1500" u="none" strike="noStrike" dirty="0">
                          <a:effectLst/>
                          <a:latin typeface="+mj-lt"/>
                        </a:rPr>
                        <a:t>     1,000 </a:t>
                      </a:r>
                      <a:endParaRPr lang="en-IN" sz="1500" b="0" i="0" u="none" strike="noStrike" dirty="0">
                        <a:effectLst/>
                        <a:latin typeface="+mj-lt"/>
                      </a:endParaRPr>
                    </a:p>
                  </a:txBody>
                  <a:tcPr marL="9525" marR="9525" marT="9525" marB="0" anchor="b">
                    <a:lnL w="12700" cmpd="sng">
                      <a:noFill/>
                    </a:lnL>
                    <a:lnR w="12700" cmpd="sng">
                      <a:noFill/>
                    </a:lnR>
                    <a:lnT w="12700" cmpd="sng">
                      <a:noFill/>
                    </a:lnT>
                    <a:lnB w="12700" cmpd="sng">
                      <a:noFill/>
                    </a:lnB>
                  </a:tcPr>
                </a:tc>
                <a:tc>
                  <a:txBody>
                    <a:bodyPr/>
                    <a:lstStyle/>
                    <a:p>
                      <a:pPr algn="l" fontAlgn="b"/>
                      <a:endParaRPr lang="en-IN" sz="1500" b="0" i="0" u="none" strike="noStrike" dirty="0">
                        <a:effectLst/>
                        <a:latin typeface="+mj-lt"/>
                      </a:endParaRPr>
                    </a:p>
                  </a:txBody>
                  <a:tcPr marL="9525" marR="9525" marT="9525" marB="0" anchor="b">
                    <a:lnL w="12700" cmpd="sng">
                      <a:noFill/>
                    </a:lnL>
                    <a:lnR w="12700" cmpd="sng">
                      <a:noFill/>
                    </a:lnR>
                    <a:lnT w="12700" cmpd="sng">
                      <a:noFill/>
                    </a:lnT>
                    <a:lnB w="12700" cmpd="sng">
                      <a:noFill/>
                    </a:lnB>
                  </a:tcPr>
                </a:tc>
                <a:tc>
                  <a:txBody>
                    <a:bodyPr/>
                    <a:lstStyle/>
                    <a:p>
                      <a:pPr algn="l" fontAlgn="b"/>
                      <a:r>
                        <a:rPr lang="en-IN" sz="1500" u="none" strike="noStrike" dirty="0">
                          <a:effectLst/>
                          <a:latin typeface="+mj-lt"/>
                        </a:rPr>
                        <a:t>Unearned Revenue</a:t>
                      </a:r>
                      <a:endParaRPr lang="en-IN" sz="1500" b="0" i="0" u="none" strike="noStrike" dirty="0">
                        <a:effectLst/>
                        <a:latin typeface="+mj-lt"/>
                      </a:endParaRPr>
                    </a:p>
                  </a:txBody>
                  <a:tcPr marL="9525" marR="9525" marT="9525" marB="0" anchor="b">
                    <a:lnL w="12700" cmpd="sng">
                      <a:noFill/>
                    </a:lnL>
                    <a:lnR w="12700" cmpd="sng">
                      <a:noFill/>
                    </a:lnR>
                    <a:lnT w="12700" cmpd="sng">
                      <a:noFill/>
                    </a:lnT>
                    <a:lnB w="12700" cmpd="sng">
                      <a:noFill/>
                    </a:lnB>
                  </a:tcPr>
                </a:tc>
                <a:tc>
                  <a:txBody>
                    <a:bodyPr/>
                    <a:lstStyle/>
                    <a:p>
                      <a:pPr algn="r" fontAlgn="b"/>
                      <a:r>
                        <a:rPr lang="en-IN" sz="1500" u="none" strike="noStrike" dirty="0">
                          <a:effectLst/>
                          <a:latin typeface="+mj-lt"/>
                        </a:rPr>
                        <a:t>     4,000 </a:t>
                      </a:r>
                      <a:endParaRPr lang="en-IN" sz="1500" b="0" i="0" u="none" strike="noStrike" dirty="0">
                        <a:effectLst/>
                        <a:latin typeface="+mj-lt"/>
                      </a:endParaRPr>
                    </a:p>
                  </a:txBody>
                  <a:tcPr marL="9525" marR="9525" marT="9525" marB="0" anchor="b">
                    <a:lnL w="12700" cmpd="sng">
                      <a:noFill/>
                    </a:lnL>
                    <a:lnR w="12700" cmpd="sng">
                      <a:noFill/>
                    </a:lnR>
                    <a:lnT w="12700" cmpd="sng">
                      <a:noFill/>
                    </a:lnT>
                    <a:lnB w="12700" cmpd="sng">
                      <a:noFill/>
                    </a:lnB>
                  </a:tcPr>
                </a:tc>
                <a:tc>
                  <a:txBody>
                    <a:bodyPr/>
                    <a:lstStyle/>
                    <a:p>
                      <a:pPr algn="r" fontAlgn="b"/>
                      <a:endParaRPr lang="en-IN" sz="1500" b="0" i="0" u="none" strike="noStrike" dirty="0">
                        <a:effectLst/>
                        <a:latin typeface="+mj-lt"/>
                      </a:endParaRPr>
                    </a:p>
                  </a:txBody>
                  <a:tcPr marL="9525" marR="9525" marT="9525" marB="0" anchor="b">
                    <a:lnL w="12700" cmpd="sng">
                      <a:noFill/>
                    </a:lnL>
                    <a:lnT w="12700" cmpd="sng">
                      <a:noFill/>
                    </a:lnT>
                    <a:lnB w="12700" cmpd="sng">
                      <a:noFill/>
                    </a:lnB>
                  </a:tcPr>
                </a:tc>
                <a:extLst>
                  <a:ext uri="{0D108BD9-81ED-4DB2-BD59-A6C34878D82A}">
                    <a16:rowId xmlns:a16="http://schemas.microsoft.com/office/drawing/2014/main" val="10003"/>
                  </a:ext>
                </a:extLst>
              </a:tr>
              <a:tr h="126132">
                <a:tc>
                  <a:txBody>
                    <a:bodyPr/>
                    <a:lstStyle/>
                    <a:p>
                      <a:pPr lvl="1" algn="l" fontAlgn="b"/>
                      <a:r>
                        <a:rPr lang="en-IN" sz="1500" u="none" strike="noStrike" dirty="0">
                          <a:effectLst/>
                          <a:latin typeface="+mj-lt"/>
                        </a:rPr>
                        <a:t>Equipment</a:t>
                      </a:r>
                      <a:endParaRPr lang="en-IN" sz="1500" b="0" i="0" u="none" strike="noStrike" dirty="0">
                        <a:effectLst/>
                        <a:latin typeface="+mj-lt"/>
                      </a:endParaRPr>
                    </a:p>
                  </a:txBody>
                  <a:tcPr marL="9525" marR="9525" marT="9525" marB="0" anchor="b">
                    <a:lnR w="12700" cmpd="sng">
                      <a:noFill/>
                    </a:lnR>
                    <a:lnT w="12700" cmpd="sng">
                      <a:noFill/>
                    </a:lnT>
                    <a:lnB w="12700" cmpd="sng">
                      <a:noFill/>
                    </a:lnB>
                  </a:tcPr>
                </a:tc>
                <a:tc>
                  <a:txBody>
                    <a:bodyPr/>
                    <a:lstStyle/>
                    <a:p>
                      <a:pPr algn="r" fontAlgn="b"/>
                      <a:r>
                        <a:rPr lang="en-IN" sz="1500" u="none" strike="noStrike" dirty="0">
                          <a:effectLst/>
                          <a:latin typeface="+mj-lt"/>
                        </a:rPr>
                        <a:t>   42,000 </a:t>
                      </a:r>
                      <a:endParaRPr lang="en-IN" sz="1500" b="0" i="0" u="none" strike="noStrike" dirty="0">
                        <a:effectLst/>
                        <a:latin typeface="+mj-lt"/>
                      </a:endParaRPr>
                    </a:p>
                  </a:txBody>
                  <a:tcPr marL="9525" marR="9525" marT="9525" marB="0" anchor="b">
                    <a:lnL w="12700" cmpd="sng">
                      <a:noFill/>
                    </a:lnL>
                    <a:lnR w="12700" cmpd="sng">
                      <a:noFill/>
                    </a:lnR>
                    <a:lnT w="12700" cmpd="sng">
                      <a:noFill/>
                    </a:lnT>
                    <a:lnB w="12700" cmpd="sng">
                      <a:noFill/>
                    </a:lnB>
                  </a:tcPr>
                </a:tc>
                <a:tc>
                  <a:txBody>
                    <a:bodyPr/>
                    <a:lstStyle/>
                    <a:p>
                      <a:pPr algn="l" fontAlgn="b"/>
                      <a:endParaRPr lang="en-IN" sz="1500" b="0" i="0" u="none" strike="noStrike" dirty="0">
                        <a:effectLst/>
                        <a:latin typeface="+mj-lt"/>
                      </a:endParaRPr>
                    </a:p>
                  </a:txBody>
                  <a:tcPr marL="9525" marR="9525" marT="9525" marB="0" anchor="b">
                    <a:lnL w="12700" cmpd="sng">
                      <a:noFill/>
                    </a:lnL>
                    <a:lnR w="12700" cmpd="sng">
                      <a:noFill/>
                    </a:lnR>
                    <a:lnT w="12700" cmpd="sng">
                      <a:noFill/>
                    </a:lnT>
                    <a:lnB w="12700" cmpd="sng">
                      <a:noFill/>
                    </a:lnB>
                  </a:tcPr>
                </a:tc>
                <a:tc>
                  <a:txBody>
                    <a:bodyPr/>
                    <a:lstStyle/>
                    <a:p>
                      <a:pPr algn="l" fontAlgn="b"/>
                      <a:r>
                        <a:rPr lang="en-IN" sz="1500" u="none" strike="noStrike" dirty="0">
                          <a:effectLst/>
                          <a:latin typeface="+mj-lt"/>
                        </a:rPr>
                        <a:t>Common Stock</a:t>
                      </a:r>
                      <a:endParaRPr lang="en-IN" sz="1500" b="0" i="0" u="none" strike="noStrike" dirty="0">
                        <a:effectLst/>
                        <a:latin typeface="+mj-lt"/>
                      </a:endParaRPr>
                    </a:p>
                  </a:txBody>
                  <a:tcPr marL="9525" marR="9525" marT="9525" marB="0" anchor="b">
                    <a:lnL w="12700" cmpd="sng">
                      <a:noFill/>
                    </a:lnL>
                    <a:lnR w="12700" cmpd="sng">
                      <a:noFill/>
                    </a:lnR>
                    <a:lnT w="12700" cmpd="sng">
                      <a:noFill/>
                    </a:lnT>
                    <a:lnB w="12700" cmpd="sng">
                      <a:noFill/>
                    </a:lnB>
                  </a:tcPr>
                </a:tc>
                <a:tc>
                  <a:txBody>
                    <a:bodyPr/>
                    <a:lstStyle/>
                    <a:p>
                      <a:pPr algn="r" fontAlgn="b"/>
                      <a:r>
                        <a:rPr lang="en-IN" sz="1500" u="none" strike="noStrike" dirty="0">
                          <a:effectLst/>
                          <a:latin typeface="+mj-lt"/>
                        </a:rPr>
                        <a:t>    30,000 </a:t>
                      </a:r>
                      <a:endParaRPr lang="en-IN" sz="1500" b="0" i="0" u="none" strike="noStrike" dirty="0">
                        <a:effectLst/>
                        <a:latin typeface="+mj-lt"/>
                      </a:endParaRPr>
                    </a:p>
                  </a:txBody>
                  <a:tcPr marL="9525" marR="9525" marT="9525" marB="0" anchor="b">
                    <a:lnL w="12700" cmpd="sng">
                      <a:noFill/>
                    </a:lnL>
                    <a:lnR w="12700" cmpd="sng">
                      <a:noFill/>
                    </a:lnR>
                    <a:lnT w="12700" cmpd="sng">
                      <a:noFill/>
                    </a:lnT>
                    <a:lnB w="12700" cmpd="sng">
                      <a:noFill/>
                    </a:lnB>
                  </a:tcPr>
                </a:tc>
                <a:tc>
                  <a:txBody>
                    <a:bodyPr/>
                    <a:lstStyle/>
                    <a:p>
                      <a:pPr algn="r" fontAlgn="b"/>
                      <a:endParaRPr lang="en-IN" sz="1500" b="0" i="0" u="none" strike="noStrike" dirty="0">
                        <a:effectLst/>
                        <a:latin typeface="+mj-lt"/>
                      </a:endParaRPr>
                    </a:p>
                  </a:txBody>
                  <a:tcPr marL="9525" marR="9525" marT="9525" marB="0" anchor="b">
                    <a:lnL w="12700" cmpd="sng">
                      <a:noFill/>
                    </a:lnL>
                    <a:lnT w="12700" cmpd="sng">
                      <a:noFill/>
                    </a:lnT>
                    <a:lnB w="12700" cmpd="sng">
                      <a:noFill/>
                    </a:lnB>
                  </a:tcPr>
                </a:tc>
                <a:extLst>
                  <a:ext uri="{0D108BD9-81ED-4DB2-BD59-A6C34878D82A}">
                    <a16:rowId xmlns:a16="http://schemas.microsoft.com/office/drawing/2014/main" val="10004"/>
                  </a:ext>
                </a:extLst>
              </a:tr>
              <a:tr h="104031">
                <a:tc>
                  <a:txBody>
                    <a:bodyPr/>
                    <a:lstStyle/>
                    <a:p>
                      <a:pPr lvl="1" algn="l" fontAlgn="b"/>
                      <a:endParaRPr lang="en-IN" sz="1500" b="0" i="0" u="none" strike="noStrike" dirty="0">
                        <a:effectLst/>
                        <a:latin typeface="+mj-lt"/>
                      </a:endParaRPr>
                    </a:p>
                  </a:txBody>
                  <a:tcPr marL="9525" marR="9525" marT="9525" marB="0" anchor="b">
                    <a:lnR w="12700" cmpd="sng">
                      <a:noFill/>
                    </a:lnR>
                    <a:lnT w="12700" cmpd="sng">
                      <a:noFill/>
                    </a:lnT>
                  </a:tcPr>
                </a:tc>
                <a:tc>
                  <a:txBody>
                    <a:bodyPr/>
                    <a:lstStyle/>
                    <a:p>
                      <a:pPr algn="r" fontAlgn="b"/>
                      <a:endParaRPr lang="en-IN" sz="1500" b="0" i="0" u="none" strike="noStrike" dirty="0">
                        <a:effectLst/>
                        <a:latin typeface="+mj-lt"/>
                      </a:endParaRPr>
                    </a:p>
                  </a:txBody>
                  <a:tcPr marL="9525" marR="9525" marT="9525" marB="0" anchor="b">
                    <a:lnL w="12700" cmpd="sng">
                      <a:noFill/>
                    </a:lnL>
                    <a:lnR w="12700" cmpd="sng">
                      <a:noFill/>
                    </a:lnR>
                    <a:lnT w="12700" cmpd="sng">
                      <a:noFill/>
                    </a:lnT>
                  </a:tcPr>
                </a:tc>
                <a:tc>
                  <a:txBody>
                    <a:bodyPr/>
                    <a:lstStyle/>
                    <a:p>
                      <a:pPr algn="l" fontAlgn="b"/>
                      <a:endParaRPr lang="en-IN" sz="1500" b="0" i="0" u="none" strike="noStrike" dirty="0">
                        <a:effectLst/>
                        <a:latin typeface="+mj-lt"/>
                      </a:endParaRPr>
                    </a:p>
                  </a:txBody>
                  <a:tcPr marL="9525" marR="9525" marT="9525" marB="0" anchor="b">
                    <a:lnL w="12700" cmpd="sng">
                      <a:noFill/>
                    </a:lnL>
                    <a:lnR w="12700" cmpd="sng">
                      <a:noFill/>
                    </a:lnR>
                    <a:lnT w="12700" cmpd="sng">
                      <a:noFill/>
                    </a:lnT>
                  </a:tcPr>
                </a:tc>
                <a:tc>
                  <a:txBody>
                    <a:bodyPr/>
                    <a:lstStyle/>
                    <a:p>
                      <a:pPr algn="l" fontAlgn="b"/>
                      <a:r>
                        <a:rPr lang="en-US" sz="1500" b="0" i="0" u="none" strike="noStrike" dirty="0">
                          <a:effectLst/>
                          <a:latin typeface="+mj-lt"/>
                        </a:rPr>
                        <a:t>Retained Earnings</a:t>
                      </a:r>
                      <a:endParaRPr lang="en-IN" sz="1500" b="0" i="0" u="none" strike="noStrike" dirty="0">
                        <a:effectLst/>
                        <a:latin typeface="+mj-lt"/>
                      </a:endParaRPr>
                    </a:p>
                  </a:txBody>
                  <a:tcPr marL="9525" marR="9525" marT="9525" marB="0" anchor="b">
                    <a:lnL w="12700" cmpd="sng">
                      <a:noFill/>
                    </a:lnL>
                    <a:lnR w="12700" cmpd="sng">
                      <a:noFill/>
                    </a:lnR>
                    <a:lnT w="12700" cmpd="sng">
                      <a:noFill/>
                    </a:lnT>
                  </a:tcPr>
                </a:tc>
                <a:tc>
                  <a:txBody>
                    <a:bodyPr/>
                    <a:lstStyle/>
                    <a:p>
                      <a:pPr algn="r" fontAlgn="b"/>
                      <a:r>
                        <a:rPr lang="en-US" sz="1500" b="0" i="0" u="none" strike="noStrike" dirty="0">
                          <a:effectLst/>
                          <a:latin typeface="+mj-lt"/>
                        </a:rPr>
                        <a:t>27,100</a:t>
                      </a:r>
                      <a:endParaRPr lang="en-IN" sz="1500" b="0" i="0" u="none" strike="noStrike" dirty="0">
                        <a:effectLst/>
                        <a:latin typeface="+mj-lt"/>
                      </a:endParaRPr>
                    </a:p>
                  </a:txBody>
                  <a:tcPr marL="9525" marR="9525" marT="9525" marB="0" anchor="b">
                    <a:lnL w="12700" cmpd="sng">
                      <a:noFill/>
                    </a:lnL>
                    <a:lnR w="12700" cmpd="sng">
                      <a:noFill/>
                    </a:lnR>
                    <a:lnT w="12700" cmpd="sng">
                      <a:noFill/>
                    </a:lnT>
                  </a:tcPr>
                </a:tc>
                <a:tc>
                  <a:txBody>
                    <a:bodyPr/>
                    <a:lstStyle/>
                    <a:p>
                      <a:pPr algn="r" fontAlgn="b"/>
                      <a:endParaRPr lang="en-IN" sz="1500" b="0" i="0" u="none" strike="noStrike" dirty="0">
                        <a:effectLst/>
                        <a:latin typeface="+mj-lt"/>
                      </a:endParaRPr>
                    </a:p>
                  </a:txBody>
                  <a:tcPr marL="9525" marR="9525" marT="9525" marB="0" anchor="b">
                    <a:lnL w="12700" cmpd="sng">
                      <a:noFill/>
                    </a:lnL>
                    <a:lnT w="12700" cmpd="sng">
                      <a:noFill/>
                    </a:lnT>
                  </a:tcPr>
                </a:tc>
                <a:extLst>
                  <a:ext uri="{0D108BD9-81ED-4DB2-BD59-A6C34878D82A}">
                    <a16:rowId xmlns:a16="http://schemas.microsoft.com/office/drawing/2014/main" val="10005"/>
                  </a:ext>
                </a:extLst>
              </a:tr>
            </a:tbl>
          </a:graphicData>
        </a:graphic>
      </p:graphicFrame>
      <p:grpSp>
        <p:nvGrpSpPr>
          <p:cNvPr id="34924" name="Group 15"/>
          <p:cNvGrpSpPr>
            <a:grpSpLocks/>
          </p:cNvGrpSpPr>
          <p:nvPr/>
        </p:nvGrpSpPr>
        <p:grpSpPr bwMode="auto">
          <a:xfrm>
            <a:off x="6997700" y="6136839"/>
            <a:ext cx="2097088" cy="295275"/>
            <a:chOff x="4150200" y="5572602"/>
            <a:chExt cx="1260000" cy="273386"/>
          </a:xfrm>
        </p:grpSpPr>
        <p:cxnSp>
          <p:nvCxnSpPr>
            <p:cNvPr id="17" name="Straight Connector 16"/>
            <p:cNvCxnSpPr/>
            <p:nvPr/>
          </p:nvCxnSpPr>
          <p:spPr bwMode="auto">
            <a:xfrm>
              <a:off x="4150200" y="5806302"/>
              <a:ext cx="1260000" cy="0"/>
            </a:xfrm>
            <a:prstGeom prst="line">
              <a:avLst/>
            </a:prstGeom>
            <a:ln w="127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bwMode="auto">
            <a:xfrm>
              <a:off x="4150200" y="5845988"/>
              <a:ext cx="1260000" cy="0"/>
            </a:xfrm>
            <a:prstGeom prst="line">
              <a:avLst/>
            </a:prstGeom>
            <a:ln w="12700" cmpd="sng">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bwMode="auto">
            <a:xfrm>
              <a:off x="4150200" y="5572602"/>
              <a:ext cx="1260000" cy="0"/>
            </a:xfrm>
            <a:prstGeom prst="line">
              <a:avLst/>
            </a:prstGeom>
            <a:ln w="12700" cmpd="sng">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2" name="Title 1"/>
          <p:cNvSpPr txBox="1">
            <a:spLocks/>
          </p:cNvSpPr>
          <p:nvPr/>
        </p:nvSpPr>
        <p:spPr bwMode="auto">
          <a:xfrm>
            <a:off x="1981200" y="1"/>
            <a:ext cx="8229600" cy="63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2800" b="1" kern="1200" baseline="0">
                <a:solidFill>
                  <a:schemeClr val="tx1"/>
                </a:solidFill>
                <a:latin typeface="+mj-lt"/>
                <a:ea typeface="+mj-ea"/>
                <a:cs typeface="+mj-cs"/>
              </a:defRPr>
            </a:lvl1pPr>
            <a:lvl2pPr algn="ctr" rtl="0" eaLnBrk="0" fontAlgn="base" hangingPunct="0">
              <a:spcBef>
                <a:spcPct val="0"/>
              </a:spcBef>
              <a:spcAft>
                <a:spcPct val="0"/>
              </a:spcAft>
              <a:defRPr sz="4000">
                <a:solidFill>
                  <a:schemeClr val="tx1"/>
                </a:solidFill>
                <a:latin typeface="Arial" charset="0"/>
              </a:defRPr>
            </a:lvl2pPr>
            <a:lvl3pPr algn="ctr" rtl="0" eaLnBrk="0" fontAlgn="base" hangingPunct="0">
              <a:spcBef>
                <a:spcPct val="0"/>
              </a:spcBef>
              <a:spcAft>
                <a:spcPct val="0"/>
              </a:spcAft>
              <a:defRPr sz="4000">
                <a:solidFill>
                  <a:schemeClr val="tx1"/>
                </a:solidFill>
                <a:latin typeface="Arial" charset="0"/>
              </a:defRPr>
            </a:lvl3pPr>
            <a:lvl4pPr algn="ctr" rtl="0" eaLnBrk="0" fontAlgn="base" hangingPunct="0">
              <a:spcBef>
                <a:spcPct val="0"/>
              </a:spcBef>
              <a:spcAft>
                <a:spcPct val="0"/>
              </a:spcAft>
              <a:defRPr sz="4000">
                <a:solidFill>
                  <a:schemeClr val="tx1"/>
                </a:solidFill>
                <a:latin typeface="Arial" charset="0"/>
              </a:defRPr>
            </a:lvl4pPr>
            <a:lvl5pPr algn="ctr" rtl="0" eaLnBrk="0" fontAlgn="base" hangingPunct="0">
              <a:spcBef>
                <a:spcPct val="0"/>
              </a:spcBef>
              <a:spcAft>
                <a:spcPct val="0"/>
              </a:spcAft>
              <a:defRPr sz="4000">
                <a:solidFill>
                  <a:schemeClr val="tx1"/>
                </a:solidFill>
                <a:latin typeface="Arial" charset="0"/>
              </a:defRPr>
            </a:lvl5pPr>
            <a:lvl6pPr marL="457200" algn="ctr" rtl="0" fontAlgn="base">
              <a:spcBef>
                <a:spcPct val="0"/>
              </a:spcBef>
              <a:spcAft>
                <a:spcPct val="0"/>
              </a:spcAft>
              <a:defRPr sz="4000">
                <a:solidFill>
                  <a:schemeClr val="tx1"/>
                </a:solidFill>
                <a:latin typeface="Arial" charset="0"/>
              </a:defRPr>
            </a:lvl6pPr>
            <a:lvl7pPr marL="914400" algn="ctr" rtl="0" fontAlgn="base">
              <a:spcBef>
                <a:spcPct val="0"/>
              </a:spcBef>
              <a:spcAft>
                <a:spcPct val="0"/>
              </a:spcAft>
              <a:defRPr sz="4000">
                <a:solidFill>
                  <a:schemeClr val="tx1"/>
                </a:solidFill>
                <a:latin typeface="Arial" charset="0"/>
              </a:defRPr>
            </a:lvl7pPr>
            <a:lvl8pPr marL="1371600" algn="ctr" rtl="0" fontAlgn="base">
              <a:spcBef>
                <a:spcPct val="0"/>
              </a:spcBef>
              <a:spcAft>
                <a:spcPct val="0"/>
              </a:spcAft>
              <a:defRPr sz="4000">
                <a:solidFill>
                  <a:schemeClr val="tx1"/>
                </a:solidFill>
                <a:latin typeface="Arial" charset="0"/>
              </a:defRPr>
            </a:lvl8pPr>
            <a:lvl9pPr marL="1828800" algn="ctr" rtl="0" fontAlgn="base">
              <a:spcBef>
                <a:spcPct val="0"/>
              </a:spcBef>
              <a:spcAft>
                <a:spcPct val="0"/>
              </a:spcAft>
              <a:defRPr sz="4000">
                <a:solidFill>
                  <a:schemeClr val="tx1"/>
                </a:solidFill>
                <a:latin typeface="Arial" charset="0"/>
              </a:defRPr>
            </a:lvl9pPr>
          </a:lstStyle>
          <a:p>
            <a:pPr eaLnBrk="1" hangingPunct="1"/>
            <a:r>
              <a:rPr lang="en-US" dirty="0"/>
              <a:t>Demonstration of P4-32A-Req. 7</a:t>
            </a:r>
          </a:p>
        </p:txBody>
      </p:sp>
      <p:pic>
        <p:nvPicPr>
          <p:cNvPr id="6" name="Graphic 21">
            <a:extLst>
              <a:ext uri="{FF2B5EF4-FFF2-40B4-BE49-F238E27FC236}">
                <a16:creationId xmlns:a16="http://schemas.microsoft.com/office/drawing/2014/main" id="{E5C1F760-2824-8B84-5A10-0869871480E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810568" y="125909"/>
            <a:ext cx="1254337" cy="585689"/>
          </a:xfrm>
          <a:prstGeom prst="rect">
            <a:avLst/>
          </a:prstGeom>
        </p:spPr>
      </p:pic>
    </p:spTree>
    <p:extLst>
      <p:ext uri="{BB962C8B-B14F-4D97-AF65-F5344CB8AC3E}">
        <p14:creationId xmlns:p14="http://schemas.microsoft.com/office/powerpoint/2010/main" val="238362218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nvGraphicFramePr>
        <p:xfrm>
          <a:off x="1728056" y="2743200"/>
          <a:ext cx="8735888" cy="2814320"/>
        </p:xfrm>
        <a:graphic>
          <a:graphicData uri="http://schemas.openxmlformats.org/drawingml/2006/table">
            <a:tbl>
              <a:tblPr firstRow="1" bandRow="1">
                <a:tableStyleId>{5C22544A-7EE6-4342-B048-85BDC9FD1C3A}</a:tableStyleId>
              </a:tblPr>
              <a:tblGrid>
                <a:gridCol w="2111152">
                  <a:extLst>
                    <a:ext uri="{9D8B030D-6E8A-4147-A177-3AD203B41FA5}">
                      <a16:colId xmlns:a16="http://schemas.microsoft.com/office/drawing/2014/main" val="20000"/>
                    </a:ext>
                  </a:extLst>
                </a:gridCol>
                <a:gridCol w="288032">
                  <a:extLst>
                    <a:ext uri="{9D8B030D-6E8A-4147-A177-3AD203B41FA5}">
                      <a16:colId xmlns:a16="http://schemas.microsoft.com/office/drawing/2014/main" val="20001"/>
                    </a:ext>
                  </a:extLst>
                </a:gridCol>
                <a:gridCol w="6336704">
                  <a:extLst>
                    <a:ext uri="{9D8B030D-6E8A-4147-A177-3AD203B41FA5}">
                      <a16:colId xmlns:a16="http://schemas.microsoft.com/office/drawing/2014/main" val="20002"/>
                    </a:ext>
                  </a:extLst>
                </a:gridCol>
              </a:tblGrid>
              <a:tr h="447040">
                <a:tc>
                  <a:txBody>
                    <a:bodyPr/>
                    <a:lstStyle/>
                    <a:p>
                      <a:pPr lvl="1"/>
                      <a:r>
                        <a:rPr lang="en-US" dirty="0"/>
                        <a:t>Current Ratio</a:t>
                      </a:r>
                      <a:endParaRPr lang="en-IN" dirty="0"/>
                    </a:p>
                  </a:txBody>
                  <a:tcPr>
                    <a:lnR w="12700" cmpd="sng">
                      <a:noFill/>
                    </a:lnR>
                    <a:lnB w="38100" cmpd="sng">
                      <a:noFill/>
                    </a:lnB>
                  </a:tcPr>
                </a:tc>
                <a:tc>
                  <a:txBody>
                    <a:bodyPr/>
                    <a:lstStyle/>
                    <a:p>
                      <a:r>
                        <a:rPr lang="en-IN" dirty="0"/>
                        <a:t>═</a:t>
                      </a:r>
                    </a:p>
                  </a:txBody>
                  <a:tcPr>
                    <a:lnL w="12700" cmpd="sng">
                      <a:noFill/>
                    </a:lnL>
                    <a:lnR w="12700" cmpd="sng">
                      <a:noFill/>
                    </a:lnR>
                    <a:lnB w="38100" cmpd="sng">
                      <a:noFill/>
                    </a:lnB>
                  </a:tcPr>
                </a:tc>
                <a:tc>
                  <a:txBody>
                    <a:bodyPr/>
                    <a:lstStyle/>
                    <a:p>
                      <a:r>
                        <a:rPr lang="en-IN" u="sng" dirty="0"/>
                        <a:t>  Total current assets  </a:t>
                      </a:r>
                      <a:r>
                        <a:rPr lang="en-IN" u="none" dirty="0">
                          <a:solidFill>
                            <a:schemeClr val="accent1"/>
                          </a:solidFill>
                        </a:rPr>
                        <a:t>l</a:t>
                      </a:r>
                      <a:r>
                        <a:rPr lang="en-IN" u="sng" dirty="0"/>
                        <a:t> </a:t>
                      </a:r>
                    </a:p>
                    <a:p>
                      <a:r>
                        <a:rPr lang="en-IN" dirty="0"/>
                        <a:t>Total current liabilities</a:t>
                      </a:r>
                    </a:p>
                  </a:txBody>
                  <a:tcPr>
                    <a:lnL w="12700" cmpd="sng">
                      <a:noFill/>
                    </a:lnL>
                    <a:lnB w="38100" cmpd="sng">
                      <a:noFill/>
                    </a:lnB>
                  </a:tcPr>
                </a:tc>
                <a:extLst>
                  <a:ext uri="{0D108BD9-81ED-4DB2-BD59-A6C34878D82A}">
                    <a16:rowId xmlns:a16="http://schemas.microsoft.com/office/drawing/2014/main" val="10000"/>
                  </a:ext>
                </a:extLst>
              </a:tr>
              <a:tr h="447040">
                <a:tc>
                  <a:txBody>
                    <a:bodyPr/>
                    <a:lstStyle/>
                    <a:p>
                      <a:pPr lvl="1"/>
                      <a:endParaRPr lang="en-IN" dirty="0"/>
                    </a:p>
                  </a:txBody>
                  <a:tcPr>
                    <a:lnR w="12700" cmpd="sng">
                      <a:noFill/>
                    </a:lnR>
                    <a:lnT w="38100" cmpd="sng">
                      <a:noFill/>
                    </a:lnT>
                    <a:lnB w="12700" cmpd="sng">
                      <a:noFill/>
                    </a:lnB>
                    <a:solidFill>
                      <a:srgbClr val="E3EDE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dirty="0"/>
                        <a:t>═</a:t>
                      </a:r>
                    </a:p>
                    <a:p>
                      <a:endParaRPr lang="en-IN" dirty="0"/>
                    </a:p>
                  </a:txBody>
                  <a:tcPr>
                    <a:lnL w="12700" cmpd="sng">
                      <a:noFill/>
                    </a:lnL>
                    <a:lnR w="12700" cmpd="sng">
                      <a:noFill/>
                    </a:lnR>
                    <a:lnT w="38100" cmpd="sng">
                      <a:noFill/>
                    </a:lnT>
                    <a:lnB w="12700" cmpd="sng">
                      <a:noFill/>
                    </a:lnB>
                    <a:solidFill>
                      <a:srgbClr val="E3EDE4"/>
                    </a:solidFill>
                  </a:tcPr>
                </a:tc>
                <a:tc>
                  <a:txBody>
                    <a:bodyPr/>
                    <a:lstStyle/>
                    <a:p>
                      <a:r>
                        <a:rPr lang="en-IN" u="sng" dirty="0"/>
                        <a:t>($18,000 + $20,000 + $3,000 + $1,000)</a:t>
                      </a:r>
                    </a:p>
                    <a:p>
                      <a:pPr lvl="1"/>
                      <a:r>
                        <a:rPr lang="en-IN" dirty="0"/>
                        <a:t>($15,000 + $900 + $4,000)</a:t>
                      </a:r>
                    </a:p>
                  </a:txBody>
                  <a:tcPr>
                    <a:lnL w="12700" cmpd="sng">
                      <a:noFill/>
                    </a:lnL>
                    <a:lnT w="38100" cmpd="sng">
                      <a:noFill/>
                    </a:lnT>
                    <a:lnB w="12700" cmpd="sng">
                      <a:noFill/>
                    </a:lnB>
                    <a:solidFill>
                      <a:srgbClr val="E3EDE4"/>
                    </a:solidFill>
                  </a:tcPr>
                </a:tc>
                <a:extLst>
                  <a:ext uri="{0D108BD9-81ED-4DB2-BD59-A6C34878D82A}">
                    <a16:rowId xmlns:a16="http://schemas.microsoft.com/office/drawing/2014/main" val="10001"/>
                  </a:ext>
                </a:extLst>
              </a:tr>
              <a:tr h="447040">
                <a:tc>
                  <a:txBody>
                    <a:bodyPr/>
                    <a:lstStyle/>
                    <a:p>
                      <a:pPr lvl="1"/>
                      <a:endParaRPr lang="en-IN" dirty="0"/>
                    </a:p>
                  </a:txBody>
                  <a:tcPr>
                    <a:lnR w="12700" cmpd="sng">
                      <a:noFill/>
                    </a:lnR>
                    <a:lnT w="12700" cmpd="sng">
                      <a:noFill/>
                    </a:lnT>
                    <a:lnB w="12700" cmpd="sng">
                      <a:noFill/>
                    </a:lnB>
                    <a:solidFill>
                      <a:srgbClr val="E3EDE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dirty="0"/>
                        <a:t>═</a:t>
                      </a:r>
                    </a:p>
                  </a:txBody>
                  <a:tcPr>
                    <a:lnL w="12700" cmpd="sng">
                      <a:noFill/>
                    </a:lnL>
                    <a:lnR w="12700" cmpd="sng">
                      <a:noFill/>
                    </a:lnR>
                    <a:lnT w="12700" cmpd="sng">
                      <a:noFill/>
                    </a:lnT>
                    <a:lnB w="12700" cmpd="sng">
                      <a:noFill/>
                    </a:lnB>
                    <a:solidFill>
                      <a:srgbClr val="E3EDE4"/>
                    </a:solidFill>
                  </a:tcPr>
                </a:tc>
                <a:tc>
                  <a:txBody>
                    <a:bodyPr/>
                    <a:lstStyle/>
                    <a:p>
                      <a:r>
                        <a:rPr lang="en-US" u="sng" dirty="0"/>
                        <a:t>$42,000</a:t>
                      </a:r>
                      <a:endParaRPr lang="en-IN" u="sng" baseline="0" dirty="0"/>
                    </a:p>
                    <a:p>
                      <a:r>
                        <a:rPr lang="en-IN" dirty="0"/>
                        <a:t>$19,900</a:t>
                      </a:r>
                    </a:p>
                  </a:txBody>
                  <a:tcPr>
                    <a:lnL w="12700" cmpd="sng">
                      <a:noFill/>
                    </a:lnL>
                    <a:lnT w="12700" cmpd="sng">
                      <a:noFill/>
                    </a:lnT>
                    <a:lnB w="12700" cmpd="sng">
                      <a:noFill/>
                    </a:lnB>
                    <a:solidFill>
                      <a:srgbClr val="E3EDE4"/>
                    </a:solidFill>
                  </a:tcPr>
                </a:tc>
                <a:extLst>
                  <a:ext uri="{0D108BD9-81ED-4DB2-BD59-A6C34878D82A}">
                    <a16:rowId xmlns:a16="http://schemas.microsoft.com/office/drawing/2014/main" val="10002"/>
                  </a:ext>
                </a:extLst>
              </a:tr>
              <a:tr h="447040">
                <a:tc>
                  <a:txBody>
                    <a:bodyPr/>
                    <a:lstStyle/>
                    <a:p>
                      <a:pPr lvl="1"/>
                      <a:endParaRPr lang="en-IN" dirty="0"/>
                    </a:p>
                  </a:txBody>
                  <a:tcPr>
                    <a:lnR w="12700" cmpd="sng">
                      <a:noFill/>
                    </a:lnR>
                    <a:lnT w="12700" cmpd="sng">
                      <a:noFill/>
                    </a:lnT>
                    <a:lnB w="12700" cmpd="sng">
                      <a:noFill/>
                    </a:lnB>
                    <a:solidFill>
                      <a:srgbClr val="E3EDE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dirty="0"/>
                        <a:t>═</a:t>
                      </a:r>
                    </a:p>
                  </a:txBody>
                  <a:tcPr>
                    <a:lnL w="12700" cmpd="sng">
                      <a:noFill/>
                    </a:lnL>
                    <a:lnR w="12700" cmpd="sng">
                      <a:noFill/>
                    </a:lnR>
                    <a:lnT w="12700" cmpd="sng">
                      <a:noFill/>
                    </a:lnT>
                    <a:lnB w="12700" cmpd="sng">
                      <a:noFill/>
                    </a:lnB>
                    <a:solidFill>
                      <a:srgbClr val="E3EDE4"/>
                    </a:solidFill>
                  </a:tcPr>
                </a:tc>
                <a:tc>
                  <a:txBody>
                    <a:bodyPr/>
                    <a:lstStyle/>
                    <a:p>
                      <a:r>
                        <a:rPr lang="en-US" dirty="0"/>
                        <a:t>2.1*</a:t>
                      </a:r>
                      <a:endParaRPr lang="en-IN" dirty="0"/>
                    </a:p>
                  </a:txBody>
                  <a:tcPr>
                    <a:lnL w="12700" cmpd="sng">
                      <a:noFill/>
                    </a:lnL>
                    <a:lnT w="12700" cmpd="sng">
                      <a:noFill/>
                    </a:lnT>
                    <a:lnB w="12700" cmpd="sng">
                      <a:noFill/>
                    </a:lnB>
                    <a:solidFill>
                      <a:srgbClr val="E3EDE4"/>
                    </a:solidFill>
                  </a:tcPr>
                </a:tc>
                <a:extLst>
                  <a:ext uri="{0D108BD9-81ED-4DB2-BD59-A6C34878D82A}">
                    <a16:rowId xmlns:a16="http://schemas.microsoft.com/office/drawing/2014/main" val="10003"/>
                  </a:ext>
                </a:extLst>
              </a:tr>
              <a:tr h="447040">
                <a:tc>
                  <a:txBody>
                    <a:bodyPr/>
                    <a:lstStyle/>
                    <a:p>
                      <a:pPr lvl="1"/>
                      <a:endParaRPr lang="en-IN" dirty="0"/>
                    </a:p>
                  </a:txBody>
                  <a:tcPr>
                    <a:lnR w="12700" cmpd="sng">
                      <a:noFill/>
                    </a:lnR>
                    <a:lnT w="12700" cmpd="sng">
                      <a:noFill/>
                    </a:lnT>
                    <a:solidFill>
                      <a:srgbClr val="E3EDE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N" dirty="0"/>
                    </a:p>
                  </a:txBody>
                  <a:tcPr>
                    <a:lnL w="12700" cmpd="sng">
                      <a:noFill/>
                    </a:lnL>
                    <a:lnR w="12700" cmpd="sng">
                      <a:noFill/>
                    </a:lnR>
                    <a:lnT w="12700" cmpd="sng">
                      <a:noFill/>
                    </a:lnT>
                    <a:lnB w="12700" cmpd="sng">
                      <a:noFill/>
                    </a:lnB>
                    <a:solidFill>
                      <a:srgbClr val="E3EDE4"/>
                    </a:solidFill>
                  </a:tcPr>
                </a:tc>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US" dirty="0"/>
                        <a:t>*rounded</a:t>
                      </a:r>
                      <a:endParaRPr lang="en-IN" dirty="0"/>
                    </a:p>
                  </a:txBody>
                  <a:tcPr>
                    <a:lnL w="12700" cmpd="sng">
                      <a:noFill/>
                    </a:lnL>
                    <a:lnT w="12700" cmpd="sng">
                      <a:noFill/>
                    </a:lnT>
                    <a:solidFill>
                      <a:srgbClr val="E3EDE4"/>
                    </a:solidFill>
                  </a:tcPr>
                </a:tc>
                <a:extLst>
                  <a:ext uri="{0D108BD9-81ED-4DB2-BD59-A6C34878D82A}">
                    <a16:rowId xmlns:a16="http://schemas.microsoft.com/office/drawing/2014/main" val="10004"/>
                  </a:ext>
                </a:extLst>
              </a:tr>
            </a:tbl>
          </a:graphicData>
        </a:graphic>
      </p:graphicFrame>
      <p:graphicFrame>
        <p:nvGraphicFramePr>
          <p:cNvPr id="7" name="Table 6"/>
          <p:cNvGraphicFramePr>
            <a:graphicFrameLocks noGrp="1"/>
          </p:cNvGraphicFramePr>
          <p:nvPr/>
        </p:nvGraphicFramePr>
        <p:xfrm>
          <a:off x="1988468" y="866032"/>
          <a:ext cx="8215064" cy="1266825"/>
        </p:xfrm>
        <a:graphic>
          <a:graphicData uri="http://schemas.openxmlformats.org/drawingml/2006/table">
            <a:tbl>
              <a:tblPr>
                <a:tableStyleId>{5C22544A-7EE6-4342-B048-85BDC9FD1C3A}</a:tableStyleId>
              </a:tblPr>
              <a:tblGrid>
                <a:gridCol w="2526432">
                  <a:extLst>
                    <a:ext uri="{9D8B030D-6E8A-4147-A177-3AD203B41FA5}">
                      <a16:colId xmlns:a16="http://schemas.microsoft.com/office/drawing/2014/main" val="20000"/>
                    </a:ext>
                  </a:extLst>
                </a:gridCol>
                <a:gridCol w="864096">
                  <a:extLst>
                    <a:ext uri="{9D8B030D-6E8A-4147-A177-3AD203B41FA5}">
                      <a16:colId xmlns:a16="http://schemas.microsoft.com/office/drawing/2014/main" val="20001"/>
                    </a:ext>
                  </a:extLst>
                </a:gridCol>
                <a:gridCol w="432048">
                  <a:extLst>
                    <a:ext uri="{9D8B030D-6E8A-4147-A177-3AD203B41FA5}">
                      <a16:colId xmlns:a16="http://schemas.microsoft.com/office/drawing/2014/main" val="20002"/>
                    </a:ext>
                  </a:extLst>
                </a:gridCol>
                <a:gridCol w="3096344">
                  <a:extLst>
                    <a:ext uri="{9D8B030D-6E8A-4147-A177-3AD203B41FA5}">
                      <a16:colId xmlns:a16="http://schemas.microsoft.com/office/drawing/2014/main" val="20003"/>
                    </a:ext>
                  </a:extLst>
                </a:gridCol>
                <a:gridCol w="936104">
                  <a:extLst>
                    <a:ext uri="{9D8B030D-6E8A-4147-A177-3AD203B41FA5}">
                      <a16:colId xmlns:a16="http://schemas.microsoft.com/office/drawing/2014/main" val="20004"/>
                    </a:ext>
                  </a:extLst>
                </a:gridCol>
                <a:gridCol w="360040">
                  <a:extLst>
                    <a:ext uri="{9D8B030D-6E8A-4147-A177-3AD203B41FA5}">
                      <a16:colId xmlns:a16="http://schemas.microsoft.com/office/drawing/2014/main" val="20005"/>
                    </a:ext>
                  </a:extLst>
                </a:gridCol>
              </a:tblGrid>
              <a:tr h="161925">
                <a:tc>
                  <a:txBody>
                    <a:bodyPr/>
                    <a:lstStyle/>
                    <a:p>
                      <a:pPr lvl="1" algn="l" fontAlgn="b"/>
                      <a:r>
                        <a:rPr lang="en-IN" sz="1600" u="none" strike="noStrike" dirty="0">
                          <a:effectLst/>
                        </a:rPr>
                        <a:t>Cash</a:t>
                      </a:r>
                      <a:endParaRPr lang="en-IN" sz="1600" b="0" i="0" u="none" strike="noStrike" dirty="0">
                        <a:effectLst/>
                        <a:latin typeface="Arial"/>
                      </a:endParaRPr>
                    </a:p>
                  </a:txBody>
                  <a:tcPr marL="9525" marR="9525" marT="9525" marB="0" anchor="b">
                    <a:lnR w="12700" cmpd="sng">
                      <a:noFill/>
                    </a:lnR>
                    <a:lnB w="12700" cmpd="sng">
                      <a:noFill/>
                    </a:lnB>
                  </a:tcPr>
                </a:tc>
                <a:tc>
                  <a:txBody>
                    <a:bodyPr/>
                    <a:lstStyle/>
                    <a:p>
                      <a:pPr algn="r" fontAlgn="b"/>
                      <a:r>
                        <a:rPr lang="en-IN" sz="1600" u="none" strike="noStrike" dirty="0">
                          <a:effectLst/>
                        </a:rPr>
                        <a:t> $18,000 </a:t>
                      </a:r>
                      <a:endParaRPr lang="en-IN" sz="1600" b="0" i="0" u="none" strike="noStrike" dirty="0">
                        <a:effectLst/>
                        <a:latin typeface="Arial"/>
                      </a:endParaRPr>
                    </a:p>
                  </a:txBody>
                  <a:tcPr marL="9525" marR="9525" marT="9525" marB="0" anchor="b">
                    <a:lnL w="12700" cmpd="sng">
                      <a:noFill/>
                    </a:lnL>
                    <a:lnR w="12700" cmpd="sng">
                      <a:noFill/>
                    </a:lnR>
                    <a:lnB w="12700" cmpd="sng">
                      <a:noFill/>
                    </a:lnB>
                  </a:tcPr>
                </a:tc>
                <a:tc>
                  <a:txBody>
                    <a:bodyPr/>
                    <a:lstStyle/>
                    <a:p>
                      <a:pPr algn="l" fontAlgn="b"/>
                      <a:endParaRPr lang="en-IN" sz="1600" b="0" i="0" u="none" strike="noStrike" dirty="0">
                        <a:effectLst/>
                        <a:latin typeface="Arial"/>
                      </a:endParaRPr>
                    </a:p>
                  </a:txBody>
                  <a:tcPr marL="9525" marR="9525" marT="9525" marB="0" anchor="b">
                    <a:lnL w="12700" cmpd="sng">
                      <a:noFill/>
                    </a:lnL>
                    <a:lnR w="12700" cmpd="sng">
                      <a:noFill/>
                    </a:lnR>
                    <a:lnB w="12700" cmpd="sng">
                      <a:noFill/>
                    </a:lnB>
                  </a:tcPr>
                </a:tc>
                <a:tc>
                  <a:txBody>
                    <a:bodyPr/>
                    <a:lstStyle/>
                    <a:p>
                      <a:pPr algn="l" fontAlgn="b"/>
                      <a:r>
                        <a:rPr lang="en-IN" sz="1600" u="none" strike="noStrike" dirty="0">
                          <a:effectLst/>
                        </a:rPr>
                        <a:t>Accumulated Depreciation—Eq.</a:t>
                      </a:r>
                      <a:endParaRPr lang="en-IN" sz="1600" b="0" i="0" u="none" strike="noStrike" dirty="0">
                        <a:effectLst/>
                        <a:latin typeface="Arial"/>
                      </a:endParaRPr>
                    </a:p>
                  </a:txBody>
                  <a:tcPr marL="9525" marR="9525" marT="9525" marB="0" anchor="b">
                    <a:lnL w="12700" cmpd="sng">
                      <a:noFill/>
                    </a:lnL>
                    <a:lnR w="12700" cmpd="sng">
                      <a:noFill/>
                    </a:lnR>
                    <a:lnB w="12700" cmpd="sng">
                      <a:noFill/>
                    </a:lnB>
                  </a:tcPr>
                </a:tc>
                <a:tc>
                  <a:txBody>
                    <a:bodyPr/>
                    <a:lstStyle/>
                    <a:p>
                      <a:pPr algn="r" fontAlgn="b"/>
                      <a:r>
                        <a:rPr lang="en-IN" sz="1600" u="none" strike="noStrike" dirty="0">
                          <a:effectLst/>
                        </a:rPr>
                        <a:t> $7,000 </a:t>
                      </a:r>
                      <a:endParaRPr lang="en-IN" sz="1600" b="0" i="0" u="none" strike="noStrike" dirty="0">
                        <a:effectLst/>
                        <a:latin typeface="Arial"/>
                      </a:endParaRPr>
                    </a:p>
                  </a:txBody>
                  <a:tcPr marL="9525" marR="9525" marT="9525" marB="0" anchor="b">
                    <a:lnL w="12700" cmpd="sng">
                      <a:noFill/>
                    </a:lnL>
                    <a:lnR w="12700" cmpd="sng">
                      <a:noFill/>
                    </a:lnR>
                    <a:lnB w="12700" cmpd="sng">
                      <a:noFill/>
                    </a:lnB>
                  </a:tcPr>
                </a:tc>
                <a:tc>
                  <a:txBody>
                    <a:bodyPr/>
                    <a:lstStyle/>
                    <a:p>
                      <a:pPr algn="r" fontAlgn="b"/>
                      <a:endParaRPr lang="en-IN" sz="1600" b="0" i="0" u="none" strike="noStrike" dirty="0">
                        <a:effectLst/>
                        <a:latin typeface="Arial"/>
                      </a:endParaRPr>
                    </a:p>
                  </a:txBody>
                  <a:tcPr marL="9525" marR="9525" marT="9525" marB="0" anchor="b">
                    <a:lnL w="12700" cmpd="sng">
                      <a:noFill/>
                    </a:lnL>
                    <a:lnB w="12700" cmpd="sng">
                      <a:noFill/>
                    </a:lnB>
                  </a:tcPr>
                </a:tc>
                <a:extLst>
                  <a:ext uri="{0D108BD9-81ED-4DB2-BD59-A6C34878D82A}">
                    <a16:rowId xmlns:a16="http://schemas.microsoft.com/office/drawing/2014/main" val="10000"/>
                  </a:ext>
                </a:extLst>
              </a:tr>
              <a:tr h="161925">
                <a:tc>
                  <a:txBody>
                    <a:bodyPr/>
                    <a:lstStyle/>
                    <a:p>
                      <a:pPr lvl="1" algn="l" fontAlgn="b"/>
                      <a:r>
                        <a:rPr lang="en-IN" sz="1600" u="none" strike="noStrike" dirty="0">
                          <a:effectLst/>
                        </a:rPr>
                        <a:t>Accounts Receivable</a:t>
                      </a:r>
                      <a:endParaRPr lang="en-IN" sz="1600" b="0" i="0" u="none" strike="noStrike" dirty="0">
                        <a:effectLst/>
                        <a:latin typeface="Arial"/>
                      </a:endParaRPr>
                    </a:p>
                  </a:txBody>
                  <a:tcPr marL="9525" marR="9525" marT="9525" marB="0" anchor="b">
                    <a:lnR w="12700" cmpd="sng">
                      <a:noFill/>
                    </a:lnR>
                    <a:lnT w="12700" cmpd="sng">
                      <a:noFill/>
                    </a:lnT>
                    <a:lnB w="12700" cmpd="sng">
                      <a:noFill/>
                    </a:lnB>
                  </a:tcPr>
                </a:tc>
                <a:tc>
                  <a:txBody>
                    <a:bodyPr/>
                    <a:lstStyle/>
                    <a:p>
                      <a:pPr algn="r" fontAlgn="b"/>
                      <a:r>
                        <a:rPr lang="en-IN" sz="1600" u="none" strike="noStrike" dirty="0">
                          <a:effectLst/>
                        </a:rPr>
                        <a:t>   20,000 </a:t>
                      </a:r>
                      <a:endParaRPr lang="en-IN" sz="1600" b="0" i="0" u="none" strike="noStrike" dirty="0">
                        <a:effectLst/>
                        <a:latin typeface="Arial"/>
                      </a:endParaRPr>
                    </a:p>
                  </a:txBody>
                  <a:tcPr marL="9525" marR="9525" marT="9525" marB="0" anchor="b">
                    <a:lnL w="12700" cmpd="sng">
                      <a:noFill/>
                    </a:lnL>
                    <a:lnR w="12700" cmpd="sng">
                      <a:noFill/>
                    </a:lnR>
                    <a:lnT w="12700" cmpd="sng">
                      <a:noFill/>
                    </a:lnT>
                    <a:lnB w="12700" cmpd="sng">
                      <a:noFill/>
                    </a:lnB>
                  </a:tcPr>
                </a:tc>
                <a:tc>
                  <a:txBody>
                    <a:bodyPr/>
                    <a:lstStyle/>
                    <a:p>
                      <a:pPr algn="l" fontAlgn="b"/>
                      <a:endParaRPr lang="en-IN" sz="1600" b="0" i="0" u="none" strike="noStrike" dirty="0">
                        <a:effectLst/>
                        <a:latin typeface="Arial"/>
                      </a:endParaRPr>
                    </a:p>
                  </a:txBody>
                  <a:tcPr marL="9525" marR="9525" marT="9525" marB="0" anchor="b">
                    <a:lnL w="12700" cmpd="sng">
                      <a:noFill/>
                    </a:lnL>
                    <a:lnR w="12700" cmpd="sng">
                      <a:noFill/>
                    </a:lnR>
                    <a:lnT w="12700" cmpd="sng">
                      <a:noFill/>
                    </a:lnT>
                    <a:lnB w="12700" cmpd="sng">
                      <a:noFill/>
                    </a:lnB>
                  </a:tcPr>
                </a:tc>
                <a:tc>
                  <a:txBody>
                    <a:bodyPr/>
                    <a:lstStyle/>
                    <a:p>
                      <a:pPr algn="l" fontAlgn="b"/>
                      <a:r>
                        <a:rPr lang="en-IN" sz="1600" u="none" strike="noStrike" dirty="0">
                          <a:effectLst/>
                        </a:rPr>
                        <a:t>Accounts Payable</a:t>
                      </a:r>
                      <a:endParaRPr lang="en-IN" sz="1600" b="0" i="0" u="none" strike="noStrike" dirty="0">
                        <a:effectLst/>
                        <a:latin typeface="Arial"/>
                      </a:endParaRPr>
                    </a:p>
                  </a:txBody>
                  <a:tcPr marL="9525" marR="9525" marT="9525" marB="0" anchor="b">
                    <a:lnL w="12700" cmpd="sng">
                      <a:noFill/>
                    </a:lnL>
                    <a:lnR w="12700" cmpd="sng">
                      <a:noFill/>
                    </a:lnR>
                    <a:lnT w="12700" cmpd="sng">
                      <a:noFill/>
                    </a:lnT>
                    <a:lnB w="12700" cmpd="sng">
                      <a:noFill/>
                    </a:lnB>
                  </a:tcPr>
                </a:tc>
                <a:tc>
                  <a:txBody>
                    <a:bodyPr/>
                    <a:lstStyle/>
                    <a:p>
                      <a:pPr algn="r" fontAlgn="b"/>
                      <a:r>
                        <a:rPr lang="en-IN" sz="1600" u="none" strike="noStrike" dirty="0">
                          <a:effectLst/>
                        </a:rPr>
                        <a:t>    15,000 </a:t>
                      </a:r>
                      <a:endParaRPr lang="en-IN" sz="1600" b="0" i="0" u="none" strike="noStrike" dirty="0">
                        <a:effectLst/>
                        <a:latin typeface="Arial"/>
                      </a:endParaRPr>
                    </a:p>
                  </a:txBody>
                  <a:tcPr marL="9525" marR="9525" marT="9525" marB="0" anchor="b">
                    <a:lnL w="12700" cmpd="sng">
                      <a:noFill/>
                    </a:lnL>
                    <a:lnR w="12700" cmpd="sng">
                      <a:noFill/>
                    </a:lnR>
                    <a:lnT w="12700" cmpd="sng">
                      <a:noFill/>
                    </a:lnT>
                    <a:lnB w="12700" cmpd="sng">
                      <a:noFill/>
                    </a:lnB>
                  </a:tcPr>
                </a:tc>
                <a:tc>
                  <a:txBody>
                    <a:bodyPr/>
                    <a:lstStyle/>
                    <a:p>
                      <a:pPr algn="r" fontAlgn="b"/>
                      <a:endParaRPr lang="en-IN" sz="1600" b="0" i="0" u="none" strike="noStrike" dirty="0">
                        <a:effectLst/>
                        <a:latin typeface="Arial"/>
                      </a:endParaRPr>
                    </a:p>
                  </a:txBody>
                  <a:tcPr marL="9525" marR="9525" marT="9525" marB="0" anchor="b">
                    <a:lnL w="12700" cmpd="sng">
                      <a:noFill/>
                    </a:lnL>
                    <a:lnT w="12700" cmpd="sng">
                      <a:noFill/>
                    </a:lnT>
                    <a:lnB w="12700" cmpd="sng">
                      <a:noFill/>
                    </a:lnB>
                  </a:tcPr>
                </a:tc>
                <a:extLst>
                  <a:ext uri="{0D108BD9-81ED-4DB2-BD59-A6C34878D82A}">
                    <a16:rowId xmlns:a16="http://schemas.microsoft.com/office/drawing/2014/main" val="10001"/>
                  </a:ext>
                </a:extLst>
              </a:tr>
              <a:tr h="161925">
                <a:tc>
                  <a:txBody>
                    <a:bodyPr/>
                    <a:lstStyle/>
                    <a:p>
                      <a:pPr lvl="1" algn="l" fontAlgn="b"/>
                      <a:r>
                        <a:rPr lang="en-IN" sz="1600" u="none" strike="noStrike" dirty="0">
                          <a:effectLst/>
                        </a:rPr>
                        <a:t>Prepaid Rent</a:t>
                      </a:r>
                      <a:endParaRPr lang="en-IN" sz="1600" b="0" i="0" u="none" strike="noStrike" dirty="0">
                        <a:effectLst/>
                        <a:latin typeface="Arial"/>
                      </a:endParaRPr>
                    </a:p>
                  </a:txBody>
                  <a:tcPr marL="9525" marR="9525" marT="9525" marB="0" anchor="b">
                    <a:lnR w="12700" cmpd="sng">
                      <a:noFill/>
                    </a:lnR>
                    <a:lnT w="12700" cmpd="sng">
                      <a:noFill/>
                    </a:lnT>
                    <a:lnB w="12700" cmpd="sng">
                      <a:noFill/>
                    </a:lnB>
                  </a:tcPr>
                </a:tc>
                <a:tc>
                  <a:txBody>
                    <a:bodyPr/>
                    <a:lstStyle/>
                    <a:p>
                      <a:pPr algn="r" fontAlgn="b"/>
                      <a:r>
                        <a:rPr lang="en-IN" sz="1600" u="none" strike="noStrike" dirty="0">
                          <a:effectLst/>
                        </a:rPr>
                        <a:t>     3,000 </a:t>
                      </a:r>
                      <a:endParaRPr lang="en-IN" sz="1600" b="0" i="0" u="none" strike="noStrike" dirty="0">
                        <a:effectLst/>
                        <a:latin typeface="Arial"/>
                      </a:endParaRPr>
                    </a:p>
                  </a:txBody>
                  <a:tcPr marL="9525" marR="9525" marT="9525" marB="0" anchor="b">
                    <a:lnL w="12700" cmpd="sng">
                      <a:noFill/>
                    </a:lnL>
                    <a:lnR w="12700" cmpd="sng">
                      <a:noFill/>
                    </a:lnR>
                    <a:lnT w="12700" cmpd="sng">
                      <a:noFill/>
                    </a:lnT>
                    <a:lnB w="12700" cmpd="sng">
                      <a:noFill/>
                    </a:lnB>
                  </a:tcPr>
                </a:tc>
                <a:tc>
                  <a:txBody>
                    <a:bodyPr/>
                    <a:lstStyle/>
                    <a:p>
                      <a:pPr algn="l" fontAlgn="b"/>
                      <a:endParaRPr lang="en-IN" sz="1600" b="0" i="0" u="none" strike="noStrike" dirty="0">
                        <a:effectLst/>
                        <a:latin typeface="Arial"/>
                      </a:endParaRPr>
                    </a:p>
                  </a:txBody>
                  <a:tcPr marL="9525" marR="9525" marT="9525" marB="0" anchor="b">
                    <a:lnL w="12700" cmpd="sng">
                      <a:noFill/>
                    </a:lnL>
                    <a:lnR w="12700" cmpd="sng">
                      <a:noFill/>
                    </a:lnR>
                    <a:lnT w="12700" cmpd="sng">
                      <a:noFill/>
                    </a:lnT>
                    <a:lnB w="12700" cmpd="sng">
                      <a:noFill/>
                    </a:lnB>
                  </a:tcPr>
                </a:tc>
                <a:tc>
                  <a:txBody>
                    <a:bodyPr/>
                    <a:lstStyle/>
                    <a:p>
                      <a:pPr algn="l" fontAlgn="b"/>
                      <a:r>
                        <a:rPr lang="en-IN" sz="1600" u="none" strike="noStrike" dirty="0">
                          <a:effectLst/>
                        </a:rPr>
                        <a:t>Salaries Payable</a:t>
                      </a:r>
                      <a:endParaRPr lang="en-IN" sz="1600" b="0" i="0" u="none" strike="noStrike" dirty="0">
                        <a:effectLst/>
                        <a:latin typeface="Arial"/>
                      </a:endParaRPr>
                    </a:p>
                  </a:txBody>
                  <a:tcPr marL="9525" marR="9525" marT="9525" marB="0" anchor="b">
                    <a:lnL w="12700" cmpd="sng">
                      <a:noFill/>
                    </a:lnL>
                    <a:lnR w="12700" cmpd="sng">
                      <a:noFill/>
                    </a:lnR>
                    <a:lnT w="12700" cmpd="sng">
                      <a:noFill/>
                    </a:lnT>
                    <a:lnB w="12700" cmpd="sng">
                      <a:noFill/>
                    </a:lnB>
                  </a:tcPr>
                </a:tc>
                <a:tc>
                  <a:txBody>
                    <a:bodyPr/>
                    <a:lstStyle/>
                    <a:p>
                      <a:pPr algn="r" fontAlgn="b"/>
                      <a:r>
                        <a:rPr lang="en-IN" sz="1600" u="none" strike="noStrike" dirty="0">
                          <a:effectLst/>
                        </a:rPr>
                        <a:t>        900 </a:t>
                      </a:r>
                      <a:endParaRPr lang="en-IN" sz="1600" b="0" i="0" u="none" strike="noStrike" dirty="0">
                        <a:effectLst/>
                        <a:latin typeface="Arial"/>
                      </a:endParaRPr>
                    </a:p>
                  </a:txBody>
                  <a:tcPr marL="9525" marR="9525" marT="9525" marB="0" anchor="b">
                    <a:lnL w="12700" cmpd="sng">
                      <a:noFill/>
                    </a:lnL>
                    <a:lnR w="12700" cmpd="sng">
                      <a:noFill/>
                    </a:lnR>
                    <a:lnT w="12700" cmpd="sng">
                      <a:noFill/>
                    </a:lnT>
                    <a:lnB w="12700" cmpd="sng">
                      <a:noFill/>
                    </a:lnB>
                  </a:tcPr>
                </a:tc>
                <a:tc>
                  <a:txBody>
                    <a:bodyPr/>
                    <a:lstStyle/>
                    <a:p>
                      <a:pPr algn="r" fontAlgn="b"/>
                      <a:endParaRPr lang="en-IN" sz="1600" b="0" i="0" u="none" strike="noStrike" dirty="0">
                        <a:effectLst/>
                        <a:latin typeface="Arial"/>
                      </a:endParaRPr>
                    </a:p>
                  </a:txBody>
                  <a:tcPr marL="9525" marR="9525" marT="9525" marB="0" anchor="b">
                    <a:lnL w="12700" cmpd="sng">
                      <a:noFill/>
                    </a:lnL>
                    <a:lnT w="12700" cmpd="sng">
                      <a:noFill/>
                    </a:lnT>
                    <a:lnB w="12700" cmpd="sng">
                      <a:noFill/>
                    </a:lnB>
                  </a:tcPr>
                </a:tc>
                <a:extLst>
                  <a:ext uri="{0D108BD9-81ED-4DB2-BD59-A6C34878D82A}">
                    <a16:rowId xmlns:a16="http://schemas.microsoft.com/office/drawing/2014/main" val="10002"/>
                  </a:ext>
                </a:extLst>
              </a:tr>
              <a:tr h="161925">
                <a:tc>
                  <a:txBody>
                    <a:bodyPr/>
                    <a:lstStyle/>
                    <a:p>
                      <a:pPr lvl="1" algn="l" fontAlgn="b"/>
                      <a:r>
                        <a:rPr lang="en-IN" sz="1600" u="none" strike="noStrike" dirty="0">
                          <a:effectLst/>
                        </a:rPr>
                        <a:t>Office Supplies</a:t>
                      </a:r>
                      <a:endParaRPr lang="en-IN" sz="1600" b="0" i="0" u="none" strike="noStrike" dirty="0">
                        <a:effectLst/>
                        <a:latin typeface="Arial"/>
                      </a:endParaRPr>
                    </a:p>
                  </a:txBody>
                  <a:tcPr marL="9525" marR="9525" marT="9525" marB="0" anchor="b">
                    <a:lnR w="12700" cmpd="sng">
                      <a:noFill/>
                    </a:lnR>
                    <a:lnT w="12700" cmpd="sng">
                      <a:noFill/>
                    </a:lnT>
                    <a:lnB w="12700" cmpd="sng">
                      <a:noFill/>
                    </a:lnB>
                  </a:tcPr>
                </a:tc>
                <a:tc>
                  <a:txBody>
                    <a:bodyPr/>
                    <a:lstStyle/>
                    <a:p>
                      <a:pPr algn="r" fontAlgn="b"/>
                      <a:r>
                        <a:rPr lang="en-IN" sz="1600" u="none" strike="noStrike" dirty="0">
                          <a:effectLst/>
                        </a:rPr>
                        <a:t>     1,000 </a:t>
                      </a:r>
                      <a:endParaRPr lang="en-IN" sz="1600" b="0" i="0" u="none" strike="noStrike" dirty="0">
                        <a:effectLst/>
                        <a:latin typeface="Arial"/>
                      </a:endParaRPr>
                    </a:p>
                  </a:txBody>
                  <a:tcPr marL="9525" marR="9525" marT="9525" marB="0" anchor="b">
                    <a:lnL w="12700" cmpd="sng">
                      <a:noFill/>
                    </a:lnL>
                    <a:lnR w="12700" cmpd="sng">
                      <a:noFill/>
                    </a:lnR>
                    <a:lnT w="12700" cmpd="sng">
                      <a:noFill/>
                    </a:lnT>
                    <a:lnB w="12700" cmpd="sng">
                      <a:noFill/>
                    </a:lnB>
                  </a:tcPr>
                </a:tc>
                <a:tc>
                  <a:txBody>
                    <a:bodyPr/>
                    <a:lstStyle/>
                    <a:p>
                      <a:pPr algn="l" fontAlgn="b"/>
                      <a:endParaRPr lang="en-IN" sz="1600" b="0" i="0" u="none" strike="noStrike" dirty="0">
                        <a:effectLst/>
                        <a:latin typeface="Arial"/>
                      </a:endParaRPr>
                    </a:p>
                  </a:txBody>
                  <a:tcPr marL="9525" marR="9525" marT="9525" marB="0" anchor="b">
                    <a:lnL w="12700" cmpd="sng">
                      <a:noFill/>
                    </a:lnL>
                    <a:lnR w="12700" cmpd="sng">
                      <a:noFill/>
                    </a:lnR>
                    <a:lnT w="12700" cmpd="sng">
                      <a:noFill/>
                    </a:lnT>
                    <a:lnB w="12700" cmpd="sng">
                      <a:noFill/>
                    </a:lnB>
                  </a:tcPr>
                </a:tc>
                <a:tc>
                  <a:txBody>
                    <a:bodyPr/>
                    <a:lstStyle/>
                    <a:p>
                      <a:pPr algn="l" fontAlgn="b"/>
                      <a:r>
                        <a:rPr lang="en-IN" sz="1600" u="none" strike="noStrike" dirty="0">
                          <a:effectLst/>
                        </a:rPr>
                        <a:t>Unearned Revenue</a:t>
                      </a:r>
                      <a:endParaRPr lang="en-IN" sz="1600" b="0" i="0" u="none" strike="noStrike" dirty="0">
                        <a:effectLst/>
                        <a:latin typeface="Arial"/>
                      </a:endParaRPr>
                    </a:p>
                  </a:txBody>
                  <a:tcPr marL="9525" marR="9525" marT="9525" marB="0" anchor="b">
                    <a:lnL w="12700" cmpd="sng">
                      <a:noFill/>
                    </a:lnL>
                    <a:lnR w="12700" cmpd="sng">
                      <a:noFill/>
                    </a:lnR>
                    <a:lnT w="12700" cmpd="sng">
                      <a:noFill/>
                    </a:lnT>
                    <a:lnB w="12700" cmpd="sng">
                      <a:noFill/>
                    </a:lnB>
                  </a:tcPr>
                </a:tc>
                <a:tc>
                  <a:txBody>
                    <a:bodyPr/>
                    <a:lstStyle/>
                    <a:p>
                      <a:pPr algn="r" fontAlgn="b"/>
                      <a:r>
                        <a:rPr lang="en-IN" sz="1600" u="none" strike="noStrike" dirty="0">
                          <a:effectLst/>
                        </a:rPr>
                        <a:t>     4,000 </a:t>
                      </a:r>
                      <a:endParaRPr lang="en-IN" sz="1600" b="0" i="0" u="none" strike="noStrike" dirty="0">
                        <a:effectLst/>
                        <a:latin typeface="Arial"/>
                      </a:endParaRPr>
                    </a:p>
                  </a:txBody>
                  <a:tcPr marL="9525" marR="9525" marT="9525" marB="0" anchor="b">
                    <a:lnL w="12700" cmpd="sng">
                      <a:noFill/>
                    </a:lnL>
                    <a:lnR w="12700" cmpd="sng">
                      <a:noFill/>
                    </a:lnR>
                    <a:lnT w="12700" cmpd="sng">
                      <a:noFill/>
                    </a:lnT>
                    <a:lnB w="12700" cmpd="sng">
                      <a:noFill/>
                    </a:lnB>
                  </a:tcPr>
                </a:tc>
                <a:tc>
                  <a:txBody>
                    <a:bodyPr/>
                    <a:lstStyle/>
                    <a:p>
                      <a:pPr algn="r" fontAlgn="b"/>
                      <a:endParaRPr lang="en-IN" sz="1600" b="0" i="0" u="none" strike="noStrike" dirty="0">
                        <a:effectLst/>
                        <a:latin typeface="Arial"/>
                      </a:endParaRPr>
                    </a:p>
                  </a:txBody>
                  <a:tcPr marL="9525" marR="9525" marT="9525" marB="0" anchor="b">
                    <a:lnL w="12700" cmpd="sng">
                      <a:noFill/>
                    </a:lnL>
                    <a:lnT w="12700" cmpd="sng">
                      <a:noFill/>
                    </a:lnT>
                    <a:lnB w="12700" cmpd="sng">
                      <a:noFill/>
                    </a:lnB>
                  </a:tcPr>
                </a:tc>
                <a:extLst>
                  <a:ext uri="{0D108BD9-81ED-4DB2-BD59-A6C34878D82A}">
                    <a16:rowId xmlns:a16="http://schemas.microsoft.com/office/drawing/2014/main" val="10003"/>
                  </a:ext>
                </a:extLst>
              </a:tr>
              <a:tr h="161925">
                <a:tc>
                  <a:txBody>
                    <a:bodyPr/>
                    <a:lstStyle/>
                    <a:p>
                      <a:pPr lvl="1" algn="l" fontAlgn="b"/>
                      <a:r>
                        <a:rPr lang="en-IN" sz="1600" u="none" strike="noStrike" dirty="0">
                          <a:effectLst/>
                        </a:rPr>
                        <a:t>Equipment</a:t>
                      </a:r>
                      <a:endParaRPr lang="en-IN" sz="1600" b="0" i="0" u="none" strike="noStrike" dirty="0">
                        <a:effectLst/>
                        <a:latin typeface="Arial"/>
                      </a:endParaRPr>
                    </a:p>
                  </a:txBody>
                  <a:tcPr marL="9525" marR="9525" marT="9525" marB="0" anchor="b">
                    <a:lnR w="12700" cmpd="sng">
                      <a:noFill/>
                    </a:lnR>
                    <a:lnT w="12700" cmpd="sng">
                      <a:noFill/>
                    </a:lnT>
                  </a:tcPr>
                </a:tc>
                <a:tc>
                  <a:txBody>
                    <a:bodyPr/>
                    <a:lstStyle/>
                    <a:p>
                      <a:pPr algn="r" fontAlgn="b"/>
                      <a:r>
                        <a:rPr lang="en-IN" sz="1600" u="none" strike="noStrike" dirty="0">
                          <a:effectLst/>
                        </a:rPr>
                        <a:t>   42,000 </a:t>
                      </a:r>
                      <a:endParaRPr lang="en-IN" sz="1600" b="0" i="0" u="none" strike="noStrike" dirty="0">
                        <a:effectLst/>
                        <a:latin typeface="Arial"/>
                      </a:endParaRPr>
                    </a:p>
                  </a:txBody>
                  <a:tcPr marL="9525" marR="9525" marT="9525" marB="0" anchor="b">
                    <a:lnL w="12700" cmpd="sng">
                      <a:noFill/>
                    </a:lnL>
                    <a:lnR w="12700" cmpd="sng">
                      <a:noFill/>
                    </a:lnR>
                    <a:lnT w="12700" cmpd="sng">
                      <a:noFill/>
                    </a:lnT>
                  </a:tcPr>
                </a:tc>
                <a:tc>
                  <a:txBody>
                    <a:bodyPr/>
                    <a:lstStyle/>
                    <a:p>
                      <a:pPr algn="l" fontAlgn="b"/>
                      <a:endParaRPr lang="en-IN" sz="1600" b="0" i="0" u="none" strike="noStrike" dirty="0">
                        <a:effectLst/>
                        <a:latin typeface="Arial"/>
                      </a:endParaRPr>
                    </a:p>
                  </a:txBody>
                  <a:tcPr marL="9525" marR="9525" marT="9525" marB="0" anchor="b">
                    <a:lnL w="12700" cmpd="sng">
                      <a:noFill/>
                    </a:lnL>
                    <a:lnR w="12700" cmpd="sng">
                      <a:noFill/>
                    </a:lnR>
                    <a:lnT w="12700" cmpd="sng">
                      <a:noFill/>
                    </a:lnT>
                  </a:tcPr>
                </a:tc>
                <a:tc>
                  <a:txBody>
                    <a:bodyPr/>
                    <a:lstStyle/>
                    <a:p>
                      <a:pPr algn="l" fontAlgn="b"/>
                      <a:endParaRPr lang="en-IN" sz="1600" b="0" i="0" u="none" strike="noStrike" dirty="0">
                        <a:effectLst/>
                        <a:latin typeface="Arial"/>
                      </a:endParaRPr>
                    </a:p>
                  </a:txBody>
                  <a:tcPr marL="9525" marR="9525" marT="9525" marB="0" anchor="b">
                    <a:lnL w="12700" cmpd="sng">
                      <a:noFill/>
                    </a:lnL>
                    <a:lnR w="12700" cmpd="sng">
                      <a:noFill/>
                    </a:lnR>
                    <a:lnT w="12700" cmpd="sng">
                      <a:noFill/>
                    </a:lnT>
                  </a:tcPr>
                </a:tc>
                <a:tc>
                  <a:txBody>
                    <a:bodyPr/>
                    <a:lstStyle/>
                    <a:p>
                      <a:pPr algn="r" fontAlgn="b"/>
                      <a:endParaRPr lang="en-IN" sz="1600" b="0" i="0" u="none" strike="noStrike" dirty="0">
                        <a:effectLst/>
                        <a:latin typeface="Arial"/>
                      </a:endParaRPr>
                    </a:p>
                  </a:txBody>
                  <a:tcPr marL="9525" marR="9525" marT="9525" marB="0" anchor="b">
                    <a:lnL w="12700" cmpd="sng">
                      <a:noFill/>
                    </a:lnL>
                    <a:lnR w="12700" cmpd="sng">
                      <a:noFill/>
                    </a:lnR>
                    <a:lnT w="12700" cmpd="sng">
                      <a:noFill/>
                    </a:lnT>
                  </a:tcPr>
                </a:tc>
                <a:tc>
                  <a:txBody>
                    <a:bodyPr/>
                    <a:lstStyle/>
                    <a:p>
                      <a:pPr algn="r" fontAlgn="b"/>
                      <a:endParaRPr lang="en-IN" sz="1600" b="0" i="0" u="none" strike="noStrike" dirty="0">
                        <a:effectLst/>
                        <a:latin typeface="Arial"/>
                      </a:endParaRPr>
                    </a:p>
                  </a:txBody>
                  <a:tcPr marL="9525" marR="9525" marT="9525" marB="0" anchor="b">
                    <a:lnL w="12700" cmpd="sng">
                      <a:noFill/>
                    </a:lnL>
                    <a:lnT w="12700" cmpd="sng">
                      <a:noFill/>
                    </a:lnT>
                  </a:tcPr>
                </a:tc>
                <a:extLst>
                  <a:ext uri="{0D108BD9-81ED-4DB2-BD59-A6C34878D82A}">
                    <a16:rowId xmlns:a16="http://schemas.microsoft.com/office/drawing/2014/main" val="10004"/>
                  </a:ext>
                </a:extLst>
              </a:tr>
            </a:tbl>
          </a:graphicData>
        </a:graphic>
      </p:graphicFrame>
      <p:sp>
        <p:nvSpPr>
          <p:cNvPr id="8" name="Title 1"/>
          <p:cNvSpPr txBox="1">
            <a:spLocks/>
          </p:cNvSpPr>
          <p:nvPr/>
        </p:nvSpPr>
        <p:spPr bwMode="auto">
          <a:xfrm>
            <a:off x="1981200" y="1"/>
            <a:ext cx="8229600" cy="63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rtl="0" eaLnBrk="0" fontAlgn="base" hangingPunct="0">
              <a:spcBef>
                <a:spcPct val="0"/>
              </a:spcBef>
              <a:spcAft>
                <a:spcPct val="0"/>
              </a:spcAft>
              <a:defRPr sz="2800" b="1" kern="1200" baseline="0">
                <a:solidFill>
                  <a:schemeClr val="tx1"/>
                </a:solidFill>
                <a:latin typeface="+mj-lt"/>
                <a:ea typeface="+mj-ea"/>
                <a:cs typeface="+mj-cs"/>
              </a:defRPr>
            </a:lvl1pPr>
            <a:lvl2pPr algn="ctr" rtl="0" eaLnBrk="0" fontAlgn="base" hangingPunct="0">
              <a:spcBef>
                <a:spcPct val="0"/>
              </a:spcBef>
              <a:spcAft>
                <a:spcPct val="0"/>
              </a:spcAft>
              <a:defRPr sz="4000">
                <a:solidFill>
                  <a:schemeClr val="tx1"/>
                </a:solidFill>
                <a:latin typeface="Arial" charset="0"/>
              </a:defRPr>
            </a:lvl2pPr>
            <a:lvl3pPr algn="ctr" rtl="0" eaLnBrk="0" fontAlgn="base" hangingPunct="0">
              <a:spcBef>
                <a:spcPct val="0"/>
              </a:spcBef>
              <a:spcAft>
                <a:spcPct val="0"/>
              </a:spcAft>
              <a:defRPr sz="4000">
                <a:solidFill>
                  <a:schemeClr val="tx1"/>
                </a:solidFill>
                <a:latin typeface="Arial" charset="0"/>
              </a:defRPr>
            </a:lvl3pPr>
            <a:lvl4pPr algn="ctr" rtl="0" eaLnBrk="0" fontAlgn="base" hangingPunct="0">
              <a:spcBef>
                <a:spcPct val="0"/>
              </a:spcBef>
              <a:spcAft>
                <a:spcPct val="0"/>
              </a:spcAft>
              <a:defRPr sz="4000">
                <a:solidFill>
                  <a:schemeClr val="tx1"/>
                </a:solidFill>
                <a:latin typeface="Arial" charset="0"/>
              </a:defRPr>
            </a:lvl4pPr>
            <a:lvl5pPr algn="ctr" rtl="0" eaLnBrk="0" fontAlgn="base" hangingPunct="0">
              <a:spcBef>
                <a:spcPct val="0"/>
              </a:spcBef>
              <a:spcAft>
                <a:spcPct val="0"/>
              </a:spcAft>
              <a:defRPr sz="4000">
                <a:solidFill>
                  <a:schemeClr val="tx1"/>
                </a:solidFill>
                <a:latin typeface="Arial" charset="0"/>
              </a:defRPr>
            </a:lvl5pPr>
            <a:lvl6pPr marL="457200" algn="ctr" rtl="0" fontAlgn="base">
              <a:spcBef>
                <a:spcPct val="0"/>
              </a:spcBef>
              <a:spcAft>
                <a:spcPct val="0"/>
              </a:spcAft>
              <a:defRPr sz="4000">
                <a:solidFill>
                  <a:schemeClr val="tx1"/>
                </a:solidFill>
                <a:latin typeface="Arial" charset="0"/>
              </a:defRPr>
            </a:lvl6pPr>
            <a:lvl7pPr marL="914400" algn="ctr" rtl="0" fontAlgn="base">
              <a:spcBef>
                <a:spcPct val="0"/>
              </a:spcBef>
              <a:spcAft>
                <a:spcPct val="0"/>
              </a:spcAft>
              <a:defRPr sz="4000">
                <a:solidFill>
                  <a:schemeClr val="tx1"/>
                </a:solidFill>
                <a:latin typeface="Arial" charset="0"/>
              </a:defRPr>
            </a:lvl7pPr>
            <a:lvl8pPr marL="1371600" algn="ctr" rtl="0" fontAlgn="base">
              <a:spcBef>
                <a:spcPct val="0"/>
              </a:spcBef>
              <a:spcAft>
                <a:spcPct val="0"/>
              </a:spcAft>
              <a:defRPr sz="4000">
                <a:solidFill>
                  <a:schemeClr val="tx1"/>
                </a:solidFill>
                <a:latin typeface="Arial" charset="0"/>
              </a:defRPr>
            </a:lvl8pPr>
            <a:lvl9pPr marL="1828800" algn="ctr" rtl="0" fontAlgn="base">
              <a:spcBef>
                <a:spcPct val="0"/>
              </a:spcBef>
              <a:spcAft>
                <a:spcPct val="0"/>
              </a:spcAft>
              <a:defRPr sz="4000">
                <a:solidFill>
                  <a:schemeClr val="tx1"/>
                </a:solidFill>
                <a:latin typeface="Arial" charset="0"/>
              </a:defRPr>
            </a:lvl9pPr>
          </a:lstStyle>
          <a:p>
            <a:pPr eaLnBrk="1" hangingPunct="1"/>
            <a:r>
              <a:rPr lang="en-US" dirty="0"/>
              <a:t>Demonstration of P4-32A-Req. 8</a:t>
            </a:r>
          </a:p>
        </p:txBody>
      </p:sp>
      <p:pic>
        <p:nvPicPr>
          <p:cNvPr id="2" name="Graphic 21">
            <a:extLst>
              <a:ext uri="{FF2B5EF4-FFF2-40B4-BE49-F238E27FC236}">
                <a16:creationId xmlns:a16="http://schemas.microsoft.com/office/drawing/2014/main" id="{06D7F31C-4A62-7E38-ADA5-E0320C18248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810568" y="125909"/>
            <a:ext cx="1254337" cy="585689"/>
          </a:xfrm>
          <a:prstGeom prst="rect">
            <a:avLst/>
          </a:prstGeom>
        </p:spPr>
      </p:pic>
    </p:spTree>
    <p:extLst>
      <p:ext uri="{BB962C8B-B14F-4D97-AF65-F5344CB8AC3E}">
        <p14:creationId xmlns:p14="http://schemas.microsoft.com/office/powerpoint/2010/main" val="36851035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MediaLengthInSeconds xmlns="d13aca44-ef33-4cf4-9980-7f0b00e6eeb9" xsi:nil="true"/>
    <SharedWithUsers xmlns="49100919-8a76-4266-be0c-7dc583902cb4">
      <UserInfo>
        <DisplayName/>
        <AccountId xsi:nil="true"/>
        <AccountType/>
      </UserInfo>
    </SharedWithUsers>
  </documentManagement>
</p:properties>
</file>

<file path=customXml/itemProps1.xml><?xml version="1.0" encoding="utf-8"?>
<ds:datastoreItem xmlns:ds="http://schemas.openxmlformats.org/officeDocument/2006/customXml" ds:itemID="{4ABF49C3-B691-4AF4-975E-9C7E9A943564}"/>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www.w3.org/2000/xmlns/"/>
    <ds:schemaRef ds:uri="aca13214-df29-4e3c-a050-857c0bf7bd8e"/>
    <ds:schemaRef ds:uri="http://schemas.microsoft.com/office/infopath/2007/PartnerControls"/>
    <ds:schemaRef ds:uri="688354b5-287c-4cda-825e-1d7935aea40e"/>
    <ds:schemaRef ds:uri="http://www.w3.org/2001/XMLSchema-instance"/>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1621</TotalTime>
  <Words>2298</Words>
  <Application>Microsoft Office PowerPoint</Application>
  <PresentationFormat>Widescreen</PresentationFormat>
  <Paragraphs>880</Paragraphs>
  <Slides>40</Slides>
  <Notes>27</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40</vt:i4>
      </vt:variant>
    </vt:vector>
  </HeadingPairs>
  <TitlesOfParts>
    <vt:vector size="52" baseType="lpstr">
      <vt:lpstr>宋体</vt:lpstr>
      <vt:lpstr>Alexandria</vt:lpstr>
      <vt:lpstr>Arial</vt:lpstr>
      <vt:lpstr>Calibri</vt:lpstr>
      <vt:lpstr>Calibri Light</vt:lpstr>
      <vt:lpstr>FrutigerLTCom-Bold</vt:lpstr>
      <vt:lpstr>GaramondMTPro-Bold</vt:lpstr>
      <vt:lpstr>GaramondMTPro-Italic</vt:lpstr>
      <vt:lpstr>GaramondMTPro-Regular</vt:lpstr>
      <vt:lpstr>Segoe</vt:lpstr>
      <vt:lpstr>Office Theme</vt:lpstr>
      <vt:lpstr>1_Office Theme</vt:lpstr>
      <vt:lpstr>PowerPoint Presentation</vt:lpstr>
      <vt:lpstr>PowerPoint Presentation</vt:lpstr>
      <vt:lpstr>Learning objectives: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rasha aljerd</cp:lastModifiedBy>
  <cp:revision>208</cp:revision>
  <dcterms:created xsi:type="dcterms:W3CDTF">2023-04-29T09:08:00Z</dcterms:created>
  <dcterms:modified xsi:type="dcterms:W3CDTF">2026-03-25T10:12:16Z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y fmtid="{D5CDD505-2E9C-101B-9397-08002B2CF9AE}" pid="6" name="Order">
    <vt:lpwstr>21934600.0000000</vt:lpwstr>
  </property>
  <property fmtid="{D5CDD505-2E9C-101B-9397-08002B2CF9AE}" pid="7" name="xd_ProgID">
    <vt:lpwstr/>
  </property>
  <property fmtid="{D5CDD505-2E9C-101B-9397-08002B2CF9AE}" pid="8" name="_SourceUrl">
    <vt:lpwstr/>
  </property>
  <property fmtid="{D5CDD505-2E9C-101B-9397-08002B2CF9AE}" pid="9" name="_SharedFileIndex">
    <vt:lpwstr/>
  </property>
  <property fmtid="{D5CDD505-2E9C-101B-9397-08002B2CF9AE}" pid="10" name="ComplianceAssetId">
    <vt:lpwstr/>
  </property>
  <property fmtid="{D5CDD505-2E9C-101B-9397-08002B2CF9AE}" pid="11" name="TemplateUrl">
    <vt:lpwstr/>
  </property>
  <property fmtid="{D5CDD505-2E9C-101B-9397-08002B2CF9AE}" pid="12" name="_ExtendedDescription">
    <vt:lpwstr/>
  </property>
  <property fmtid="{D5CDD505-2E9C-101B-9397-08002B2CF9AE}" pid="13" name="xd_Signature">
    <vt:lpwstr/>
  </property>
  <property fmtid="{D5CDD505-2E9C-101B-9397-08002B2CF9AE}" pid="14" name="TriggerFlowInfo">
    <vt:lpwstr/>
  </property>
</Properties>
</file>