
<file path=[Content_Types].xml><?xml version="1.0" encoding="utf-8"?>
<Types xmlns="http://schemas.openxmlformats.org/package/2006/content-types">
  <Default Extension="png" ContentType="image/png"/>
  <Default Extension="emf" ContentType="image/x-emf"/>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ms-powerpoint.presentation.macroEnabled.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84" r:id="rId2"/>
  </p:sldMasterIdLst>
  <p:sldIdLst>
    <p:sldId id="315" r:id="rId3"/>
    <p:sldId id="258" r:id="rId4"/>
    <p:sldId id="259" r:id="rId5"/>
    <p:sldId id="260" r:id="rId6"/>
    <p:sldId id="395" r:id="rId7"/>
    <p:sldId id="396" r:id="rId8"/>
    <p:sldId id="397" r:id="rId9"/>
    <p:sldId id="398" r:id="rId10"/>
    <p:sldId id="399" r:id="rId11"/>
    <p:sldId id="400" r:id="rId12"/>
    <p:sldId id="401" r:id="rId13"/>
    <p:sldId id="402" r:id="rId14"/>
    <p:sldId id="403" r:id="rId15"/>
    <p:sldId id="404" r:id="rId16"/>
    <p:sldId id="433" r:id="rId17"/>
    <p:sldId id="405" r:id="rId18"/>
    <p:sldId id="406" r:id="rId19"/>
    <p:sldId id="407" r:id="rId20"/>
    <p:sldId id="434" r:id="rId21"/>
    <p:sldId id="408" r:id="rId22"/>
    <p:sldId id="409" r:id="rId23"/>
    <p:sldId id="410" r:id="rId24"/>
    <p:sldId id="429" r:id="rId25"/>
    <p:sldId id="430" r:id="rId26"/>
    <p:sldId id="355" r:id="rId27"/>
    <p:sldId id="411" r:id="rId28"/>
    <p:sldId id="346" r:id="rId29"/>
    <p:sldId id="261" r:id="rId30"/>
    <p:sldId id="427" r:id="rId31"/>
    <p:sldId id="412" r:id="rId32"/>
    <p:sldId id="413" r:id="rId33"/>
    <p:sldId id="414" r:id="rId34"/>
    <p:sldId id="415" r:id="rId35"/>
    <p:sldId id="416" r:id="rId36"/>
    <p:sldId id="417" r:id="rId37"/>
    <p:sldId id="418" r:id="rId38"/>
    <p:sldId id="419" r:id="rId39"/>
    <p:sldId id="420" r:id="rId40"/>
    <p:sldId id="421" r:id="rId41"/>
    <p:sldId id="422" r:id="rId42"/>
    <p:sldId id="423" r:id="rId43"/>
    <p:sldId id="424" r:id="rId44"/>
    <p:sldId id="425" r:id="rId45"/>
    <p:sldId id="426" r:id="rId46"/>
    <p:sldId id="428" r:id="rId47"/>
    <p:sldId id="30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3D9F5"/>
    <a:srgbClr val="663300"/>
    <a:srgbClr val="F1D6F8"/>
    <a:srgbClr val="9EC4E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1" d="100"/>
          <a:sy n="81" d="100"/>
        </p:scale>
        <p:origin x="754" y="5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theme" Target="theme/theme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6462936E-8F6F-4046-B007-03D658C3F8B9}" type="datetimeFigureOut">
              <a:rPr lang="en-US" smtClean="0"/>
              <a:t>16-Nov-21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20827660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462936E-8F6F-4046-B007-03D658C3F8B9}" type="datetimeFigureOut">
              <a:rPr lang="en-US" smtClean="0"/>
              <a:t>16-Nov-21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39403119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462936E-8F6F-4046-B007-03D658C3F8B9}" type="datetimeFigureOut">
              <a:rPr lang="en-US" smtClean="0"/>
              <a:t>16-Nov-21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1921925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6462936E-8F6F-4046-B007-03D658C3F8B9}" type="datetimeFigureOut">
              <a:rPr lang="en-US" smtClean="0"/>
              <a:t>16-Nov-21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14590408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6462936E-8F6F-4046-B007-03D658C3F8B9}" type="datetimeFigureOut">
              <a:rPr lang="en-US" smtClean="0"/>
              <a:t>16-Nov-21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22299114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6462936E-8F6F-4046-B007-03D658C3F8B9}" type="datetimeFigureOut">
              <a:rPr lang="en-US" smtClean="0"/>
              <a:t>16-Nov-21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23693739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462936E-8F6F-4046-B007-03D658C3F8B9}" type="datetimeFigureOut">
              <a:rPr lang="en-US" smtClean="0"/>
              <a:t>16-Nov-21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38398336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462936E-8F6F-4046-B007-03D658C3F8B9}" type="datetimeFigureOut">
              <a:rPr lang="en-US" smtClean="0"/>
              <a:t>16-Nov-21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34597802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462936E-8F6F-4046-B007-03D658C3F8B9}" type="datetimeFigureOut">
              <a:rPr lang="en-US" smtClean="0"/>
              <a:t>16-Nov-21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6204304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462936E-8F6F-4046-B007-03D658C3F8B9}" type="datetimeFigureOut">
              <a:rPr lang="en-US" smtClean="0"/>
              <a:t>16-Nov-21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30103124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462936E-8F6F-4046-B007-03D658C3F8B9}" type="datetimeFigureOut">
              <a:rPr lang="en-US" smtClean="0"/>
              <a:t>16-Nov-21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195959608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6462936E-8F6F-4046-B007-03D658C3F8B9}" type="datetimeFigureOut">
              <a:rPr lang="en-US" smtClean="0"/>
              <a:t>16-Nov-21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367787675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462936E-8F6F-4046-B007-03D658C3F8B9}" type="datetimeFigureOut">
              <a:rPr lang="en-US" smtClean="0"/>
              <a:t>16-Nov-21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159643677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462936E-8F6F-4046-B007-03D658C3F8B9}" type="datetimeFigureOut">
              <a:rPr lang="en-US" smtClean="0"/>
              <a:t>16-Nov-21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313830493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6462936E-8F6F-4046-B007-03D658C3F8B9}" type="datetimeFigureOut">
              <a:rPr lang="en-US" smtClean="0"/>
              <a:t>16-Nov-21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414008653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6462936E-8F6F-4046-B007-03D658C3F8B9}" type="datetimeFigureOut">
              <a:rPr lang="en-US" smtClean="0"/>
              <a:t>16-Nov-21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212472916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6462936E-8F6F-4046-B007-03D658C3F8B9}" type="datetimeFigureOut">
              <a:rPr lang="en-US" smtClean="0"/>
              <a:t>16-Nov-21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273880800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462936E-8F6F-4046-B007-03D658C3F8B9}" type="datetimeFigureOut">
              <a:rPr lang="en-US" smtClean="0"/>
              <a:t>16-Nov-21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76258007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462936E-8F6F-4046-B007-03D658C3F8B9}" type="datetimeFigureOut">
              <a:rPr lang="en-US" smtClean="0"/>
              <a:t>16-Nov-21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210073960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462936E-8F6F-4046-B007-03D658C3F8B9}" type="datetimeFigureOut">
              <a:rPr lang="en-US" smtClean="0"/>
              <a:t>16-Nov-21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382316067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462936E-8F6F-4046-B007-03D658C3F8B9}" type="datetimeFigureOut">
              <a:rPr lang="en-US" smtClean="0"/>
              <a:t>16-Nov-21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43347525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462936E-8F6F-4046-B007-03D658C3F8B9}" type="datetimeFigureOut">
              <a:rPr lang="en-US" smtClean="0"/>
              <a:t>16-Nov-21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37571933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26000">
              <a:schemeClr val="bg1">
                <a:lumMod val="95000"/>
              </a:schemeClr>
            </a:gs>
            <a:gs pos="61000">
              <a:srgbClr val="9EC4E6">
                <a:alpha val="60000"/>
                <a:lumMod val="81000"/>
                <a:lumOff val="19000"/>
              </a:srgbClr>
            </a:gs>
            <a:gs pos="83000">
              <a:srgbClr val="E3D9F5"/>
            </a:gs>
            <a:gs pos="100000">
              <a:schemeClr val="accent3">
                <a:lumMod val="20000"/>
                <a:lumOff val="80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462936E-8F6F-4046-B007-03D658C3F8B9}" type="datetimeFigureOut">
              <a:rPr lang="en-US" smtClean="0"/>
              <a:t>16-Nov-21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361F998-6AC7-4993-B0C3-FFA40C2D0B48}" type="slidenum">
              <a:rPr lang="en-US" smtClean="0"/>
              <a:t>‹#›</a:t>
            </a:fld>
            <a:endParaRPr lang="en-US"/>
          </a:p>
        </p:txBody>
      </p:sp>
    </p:spTree>
    <p:extLst>
      <p:ext uri="{BB962C8B-B14F-4D97-AF65-F5344CB8AC3E}">
        <p14:creationId xmlns:p14="http://schemas.microsoft.com/office/powerpoint/2010/main" val="252944483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462936E-8F6F-4046-B007-03D658C3F8B9}" type="datetimeFigureOut">
              <a:rPr lang="en-US" smtClean="0"/>
              <a:t>16-Nov-21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361F998-6AC7-4993-B0C3-FFA40C2D0B48}" type="slidenum">
              <a:rPr lang="en-US" smtClean="0"/>
              <a:t>‹#›</a:t>
            </a:fld>
            <a:endParaRPr lang="en-US"/>
          </a:p>
        </p:txBody>
      </p:sp>
    </p:spTree>
    <p:extLst>
      <p:ext uri="{BB962C8B-B14F-4D97-AF65-F5344CB8AC3E}">
        <p14:creationId xmlns:p14="http://schemas.microsoft.com/office/powerpoint/2010/main" val="3111072275"/>
      </p:ext>
    </p:extLst>
  </p:cSld>
  <p:clrMap bg1="dk1" tx1="lt1" bg2="dk2" tx2="lt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2.xml"/><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624263" y="878540"/>
            <a:ext cx="8567738" cy="3442447"/>
          </a:xfrm>
          <a:solidFill>
            <a:srgbClr val="53728A"/>
          </a:solidFill>
        </p:spPr>
        <p:txBody>
          <a:bodyPr lIns="274320" tIns="91440" rIns="182880" bIns="91440"/>
          <a:lstStyle/>
          <a:p>
            <a:pPr algn="l"/>
            <a:r>
              <a:rPr lang="en-US" dirty="0" smtClean="0">
                <a:solidFill>
                  <a:schemeClr val="bg1"/>
                </a:solidFill>
                <a:latin typeface="+mn-lt"/>
              </a:rPr>
              <a:t>Understanding Stakeholders</a:t>
            </a:r>
            <a:r>
              <a:rPr lang="en-US" b="1" dirty="0">
                <a:solidFill>
                  <a:schemeClr val="bg1"/>
                </a:solidFill>
                <a:latin typeface="+mn-lt"/>
              </a:rPr>
              <a:t/>
            </a:r>
            <a:br>
              <a:rPr lang="en-US" b="1" dirty="0">
                <a:solidFill>
                  <a:schemeClr val="bg1"/>
                </a:solidFill>
                <a:latin typeface="+mn-lt"/>
              </a:rPr>
            </a:br>
            <a:r>
              <a:rPr lang="en-US" sz="2800" b="1" dirty="0">
                <a:solidFill>
                  <a:schemeClr val="bg1"/>
                </a:solidFill>
                <a:latin typeface="+mn-lt"/>
              </a:rPr>
              <a:t>Chapter </a:t>
            </a:r>
            <a:r>
              <a:rPr lang="en-US" sz="2800" b="1" dirty="0" smtClean="0">
                <a:solidFill>
                  <a:schemeClr val="bg1"/>
                </a:solidFill>
                <a:latin typeface="+mn-lt"/>
              </a:rPr>
              <a:t>9</a:t>
            </a:r>
            <a:endParaRPr lang="en-US" b="1" dirty="0">
              <a:solidFill>
                <a:schemeClr val="bg1"/>
              </a:solidFill>
              <a:latin typeface="+mn-lt"/>
            </a:endParaRPr>
          </a:p>
        </p:txBody>
      </p:sp>
      <p:sp>
        <p:nvSpPr>
          <p:cNvPr id="3" name="Subtitle 2">
            <a:extLst>
              <a:ext uri="{FF2B5EF4-FFF2-40B4-BE49-F238E27FC236}">
                <a16:creationId xmlns:a16="http://schemas.microsoft.com/office/drawing/2014/main" id="{42F61A2C-40BB-46A9-A9B9-A72D7747B5D0}"/>
              </a:ext>
            </a:extLst>
          </p:cNvPr>
          <p:cNvSpPr>
            <a:spLocks noGrp="1"/>
          </p:cNvSpPr>
          <p:nvPr>
            <p:ph type="subTitle" idx="1"/>
          </p:nvPr>
        </p:nvSpPr>
        <p:spPr>
          <a:xfrm>
            <a:off x="3624263" y="4418013"/>
            <a:ext cx="8567738" cy="1561446"/>
          </a:xfrm>
          <a:solidFill>
            <a:schemeClr val="tx1">
              <a:lumMod val="50000"/>
            </a:schemeClr>
          </a:solidFill>
        </p:spPr>
        <p:txBody>
          <a:bodyPr lIns="274320" tIns="91440" rIns="182880" bIns="91440"/>
          <a:lstStyle/>
          <a:p>
            <a:pPr algn="l"/>
            <a:r>
              <a:rPr lang="en-US"/>
              <a:t>PMG101</a:t>
            </a:r>
            <a:endParaRPr lang="en-US" b="1" dirty="0">
              <a:solidFill>
                <a:schemeClr val="bg1">
                  <a:lumMod val="95000"/>
                </a:schemeClr>
              </a:solidFill>
            </a:endParaRPr>
          </a:p>
          <a:p>
            <a:pPr algn="l"/>
            <a:r>
              <a:rPr lang="en-US" b="1" dirty="0" smtClean="0">
                <a:solidFill>
                  <a:schemeClr val="bg1">
                    <a:lumMod val="95000"/>
                  </a:schemeClr>
                </a:solidFill>
              </a:rPr>
              <a:t>Project communication</a:t>
            </a:r>
            <a:endParaRPr lang="en-US" b="1" dirty="0">
              <a:solidFill>
                <a:schemeClr val="bg1">
                  <a:lumMod val="95000"/>
                </a:schemeClr>
              </a:solidFill>
            </a:endParaRPr>
          </a:p>
        </p:txBody>
      </p:sp>
      <p:sp>
        <p:nvSpPr>
          <p:cNvPr id="6" name="Rectangle 5">
            <a:extLst>
              <a:ext uri="{FF2B5EF4-FFF2-40B4-BE49-F238E27FC236}">
                <a16:creationId xmlns:a16="http://schemas.microsoft.com/office/drawing/2014/main" id="{6EFE6120-9984-43F1-A9C9-F16007E15EEB}"/>
              </a:ext>
            </a:extLst>
          </p:cNvPr>
          <p:cNvSpPr/>
          <p:nvPr/>
        </p:nvSpPr>
        <p:spPr>
          <a:xfrm>
            <a:off x="0" y="878540"/>
            <a:ext cx="3514951" cy="5100919"/>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3200" b="1" dirty="0"/>
          </a:p>
          <a:p>
            <a:endParaRPr lang="en-US" sz="3200" b="1" dirty="0"/>
          </a:p>
          <a:p>
            <a:r>
              <a:rPr lang="en-US" sz="3000" b="1">
                <a:solidFill>
                  <a:srgbClr val="53728A"/>
                </a:solidFill>
              </a:rPr>
              <a:t>Everyone’s Smart University</a:t>
            </a:r>
            <a:endParaRPr lang="en-US" sz="3000" b="1" dirty="0">
              <a:solidFill>
                <a:srgbClr val="53728A"/>
              </a:solidFill>
            </a:endParaRPr>
          </a:p>
        </p:txBody>
      </p:sp>
      <p:pic>
        <p:nvPicPr>
          <p:cNvPr id="8" name="Picture 7"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79657" y="1748118"/>
            <a:ext cx="2694542" cy="1479172"/>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Tree>
    <p:extLst>
      <p:ext uri="{BB962C8B-B14F-4D97-AF65-F5344CB8AC3E}">
        <p14:creationId xmlns:p14="http://schemas.microsoft.com/office/powerpoint/2010/main" val="275807613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1093508" y="1182612"/>
            <a:ext cx="2479250" cy="1451727"/>
          </a:xfrm>
          <a:prstGeom prst="roundRect">
            <a:avLst/>
          </a:prstGeom>
          <a:solidFill>
            <a:schemeClr val="tx1">
              <a:lumMod val="95000"/>
              <a:lumOff val="5000"/>
            </a:schemeClr>
          </a:solidFill>
          <a:ln w="9525" cap="flat" cmpd="sng" algn="ctr">
            <a:solidFill>
              <a:schemeClr val="dk1"/>
            </a:solidFill>
            <a:prstDash val="solid"/>
            <a:round/>
            <a:headEnd type="none" w="med" len="med"/>
            <a:tailEnd type="none" w="med" len="med"/>
          </a:ln>
          <a:effectLst>
            <a:reflection blurRad="6350" stA="52000" endA="300" endPos="35000" dir="5400000" sy="-100000" algn="bl" rotWithShape="0"/>
          </a:effectLst>
        </p:spPr>
        <p:style>
          <a:lnRef idx="0">
            <a:scrgbClr r="0" g="0" b="0"/>
          </a:lnRef>
          <a:fillRef idx="0">
            <a:scrgbClr r="0" g="0" b="0"/>
          </a:fillRef>
          <a:effectRef idx="0">
            <a:scrgbClr r="0" g="0" b="0"/>
          </a:effectRef>
          <a:fontRef idx="minor">
            <a:schemeClr val="dk1"/>
          </a:fontRef>
        </p:style>
        <p:txBody>
          <a:bodyPr rtlCol="0" anchor="ctr"/>
          <a:lstStyle/>
          <a:p>
            <a:pPr algn="ctr"/>
            <a:endParaRPr lang="en-US"/>
          </a:p>
        </p:txBody>
      </p:sp>
      <p:sp>
        <p:nvSpPr>
          <p:cNvPr id="3" name="Rectangle 2"/>
          <p:cNvSpPr/>
          <p:nvPr/>
        </p:nvSpPr>
        <p:spPr>
          <a:xfrm>
            <a:off x="1648197" y="1538207"/>
            <a:ext cx="1462195" cy="522259"/>
          </a:xfrm>
          <a:prstGeom prst="rect">
            <a:avLst/>
          </a:prstGeom>
        </p:spPr>
        <p:txBody>
          <a:bodyPr wrap="none">
            <a:spAutoFit/>
          </a:bodyPr>
          <a:lstStyle/>
          <a:p>
            <a:pPr>
              <a:lnSpc>
                <a:spcPct val="107000"/>
              </a:lnSpc>
              <a:spcAft>
                <a:spcPts val="800"/>
              </a:spcAft>
            </a:pPr>
            <a:r>
              <a:rPr lang="en-US" sz="28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Lecture</a:t>
            </a:r>
            <a:r>
              <a:rPr lang="en-US" sz="28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p>
        </p:txBody>
      </p:sp>
      <p:cxnSp>
        <p:nvCxnSpPr>
          <p:cNvPr id="5" name="Elbow Connector 4"/>
          <p:cNvCxnSpPr/>
          <p:nvPr/>
        </p:nvCxnSpPr>
        <p:spPr>
          <a:xfrm rot="16200000" flipH="1">
            <a:off x="3447541" y="1641368"/>
            <a:ext cx="1041475" cy="791041"/>
          </a:xfrm>
          <a:prstGeom prst="bentConnector3">
            <a:avLst/>
          </a:prstGeom>
          <a:ln>
            <a:tailEnd type="triangle"/>
          </a:ln>
          <a:effectLst>
            <a:outerShdw blurRad="50800" dist="38100" dir="2700000" algn="tl" rotWithShape="0">
              <a:prstClr val="black">
                <a:alpha val="40000"/>
              </a:prstClr>
            </a:outerShdw>
            <a:reflection blurRad="6350" stA="52000" endA="300" endPos="35000" dir="5400000" sy="-100000" algn="bl" rotWithShape="0"/>
          </a:effectLst>
        </p:spPr>
        <p:style>
          <a:lnRef idx="1">
            <a:schemeClr val="dk1"/>
          </a:lnRef>
          <a:fillRef idx="0">
            <a:schemeClr val="dk1"/>
          </a:fillRef>
          <a:effectRef idx="0">
            <a:schemeClr val="dk1"/>
          </a:effectRef>
          <a:fontRef idx="minor">
            <a:schemeClr val="tx1"/>
          </a:fontRef>
        </p:style>
      </p:cxnSp>
      <p:sp>
        <p:nvSpPr>
          <p:cNvPr id="6" name="Oval 5"/>
          <p:cNvSpPr/>
          <p:nvPr/>
        </p:nvSpPr>
        <p:spPr>
          <a:xfrm>
            <a:off x="3499724" y="2634340"/>
            <a:ext cx="1998482"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1 </a:t>
            </a:r>
          </a:p>
        </p:txBody>
      </p:sp>
      <p:cxnSp>
        <p:nvCxnSpPr>
          <p:cNvPr id="8" name="Elbow Connector 7"/>
          <p:cNvCxnSpPr/>
          <p:nvPr/>
        </p:nvCxnSpPr>
        <p:spPr>
          <a:xfrm flipV="1">
            <a:off x="3572757" y="712435"/>
            <a:ext cx="1398743" cy="1022891"/>
          </a:xfrm>
          <a:prstGeom prst="bentConnector3">
            <a:avLst/>
          </a:prstGeom>
          <a:ln>
            <a:tailEnd type="triangle"/>
          </a:ln>
        </p:spPr>
        <p:style>
          <a:lnRef idx="1">
            <a:schemeClr val="dk1"/>
          </a:lnRef>
          <a:fillRef idx="0">
            <a:schemeClr val="dk1"/>
          </a:fillRef>
          <a:effectRef idx="0">
            <a:schemeClr val="dk1"/>
          </a:effectRef>
          <a:fontRef idx="minor">
            <a:schemeClr val="tx1"/>
          </a:fontRef>
        </p:style>
      </p:cxnSp>
      <p:sp>
        <p:nvSpPr>
          <p:cNvPr id="11" name="Oval 10"/>
          <p:cNvSpPr/>
          <p:nvPr/>
        </p:nvSpPr>
        <p:spPr>
          <a:xfrm>
            <a:off x="5067466" y="149646"/>
            <a:ext cx="1998482"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a:t>
            </a:r>
            <a:r>
              <a:rPr lang="en-US" sz="2400" b="1" dirty="0" smtClean="0">
                <a:latin typeface="Times New Roman" panose="02020603050405020304" pitchFamily="18" charset="0"/>
                <a:cs typeface="Times New Roman" panose="02020603050405020304" pitchFamily="18" charset="0"/>
              </a:rPr>
              <a:t>2 </a:t>
            </a:r>
            <a:endParaRPr lang="en-US" sz="2400" b="1" dirty="0">
              <a:latin typeface="Times New Roman" panose="02020603050405020304" pitchFamily="18" charset="0"/>
              <a:cs typeface="Times New Roman" panose="02020603050405020304" pitchFamily="18" charset="0"/>
            </a:endParaRPr>
          </a:p>
        </p:txBody>
      </p:sp>
      <p:sp>
        <p:nvSpPr>
          <p:cNvPr id="12" name="Right Bracket 11"/>
          <p:cNvSpPr/>
          <p:nvPr/>
        </p:nvSpPr>
        <p:spPr>
          <a:xfrm>
            <a:off x="6320704" y="4028729"/>
            <a:ext cx="329418" cy="1626127"/>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3" name="Left Bracket 12"/>
          <p:cNvSpPr/>
          <p:nvPr/>
        </p:nvSpPr>
        <p:spPr>
          <a:xfrm>
            <a:off x="2713723" y="4040514"/>
            <a:ext cx="406545" cy="1614342"/>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4" name="Rectangle 13"/>
          <p:cNvSpPr/>
          <p:nvPr/>
        </p:nvSpPr>
        <p:spPr>
          <a:xfrm>
            <a:off x="2713723" y="4380680"/>
            <a:ext cx="3931397" cy="461665"/>
          </a:xfrm>
          <a:prstGeom prst="rect">
            <a:avLst/>
          </a:prstGeom>
          <a:solidFill>
            <a:schemeClr val="bg1"/>
          </a:solidFill>
          <a:ln>
            <a:solidFill>
              <a:schemeClr val="accent1"/>
            </a:solidFill>
          </a:ln>
        </p:spPr>
        <p:txBody>
          <a:bodyPr wrap="none">
            <a:spAutoFit/>
          </a:bodyPr>
          <a:lstStyle/>
          <a:p>
            <a:r>
              <a:rPr lang="en-US" sz="2400" b="1" dirty="0"/>
              <a:t>Overview of the stakeholders</a:t>
            </a:r>
          </a:p>
        </p:txBody>
      </p:sp>
      <p:sp>
        <p:nvSpPr>
          <p:cNvPr id="19" name="Right Bracket 18"/>
          <p:cNvSpPr/>
          <p:nvPr/>
        </p:nvSpPr>
        <p:spPr>
          <a:xfrm>
            <a:off x="10111898" y="216426"/>
            <a:ext cx="329418" cy="1820462"/>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20" name="Left Bracket 19"/>
          <p:cNvSpPr/>
          <p:nvPr/>
        </p:nvSpPr>
        <p:spPr>
          <a:xfrm>
            <a:off x="7218587" y="263466"/>
            <a:ext cx="328128" cy="1773422"/>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53" y="0"/>
            <a:ext cx="1090956" cy="933253"/>
          </a:xfrm>
          <a:prstGeom prst="rect">
            <a:avLst/>
          </a:prstGeom>
        </p:spPr>
      </p:pic>
      <p:sp>
        <p:nvSpPr>
          <p:cNvPr id="17" name="Rectangle 16"/>
          <p:cNvSpPr/>
          <p:nvPr/>
        </p:nvSpPr>
        <p:spPr>
          <a:xfrm>
            <a:off x="7218587" y="620858"/>
            <a:ext cx="3222729" cy="830997"/>
          </a:xfrm>
          <a:prstGeom prst="rect">
            <a:avLst/>
          </a:prstGeom>
          <a:solidFill>
            <a:schemeClr val="bg1"/>
          </a:solidFill>
          <a:ln>
            <a:solidFill>
              <a:schemeClr val="accent1"/>
            </a:solidFill>
          </a:ln>
        </p:spPr>
        <p:txBody>
          <a:bodyPr wrap="square">
            <a:spAutoFit/>
          </a:bodyPr>
          <a:lstStyle/>
          <a:p>
            <a:pPr algn="ctr"/>
            <a:r>
              <a:rPr lang="en-US" sz="2400" b="1" dirty="0"/>
              <a:t>The Content of the Stakeholder Register</a:t>
            </a:r>
          </a:p>
        </p:txBody>
      </p:sp>
      <p:sp>
        <p:nvSpPr>
          <p:cNvPr id="15" name="Rectangle 14"/>
          <p:cNvSpPr/>
          <p:nvPr/>
        </p:nvSpPr>
        <p:spPr>
          <a:xfrm>
            <a:off x="3026982" y="4951678"/>
            <a:ext cx="3293722" cy="461665"/>
          </a:xfrm>
          <a:prstGeom prst="rect">
            <a:avLst/>
          </a:prstGeom>
          <a:solidFill>
            <a:schemeClr val="bg1"/>
          </a:solidFill>
          <a:ln>
            <a:solidFill>
              <a:schemeClr val="accent1"/>
            </a:solidFill>
          </a:ln>
        </p:spPr>
        <p:txBody>
          <a:bodyPr wrap="none">
            <a:spAutoFit/>
          </a:bodyPr>
          <a:lstStyle/>
          <a:p>
            <a:r>
              <a:rPr lang="en-US" sz="2400" b="1" dirty="0"/>
              <a:t>Prioritizing Stakeholders</a:t>
            </a:r>
          </a:p>
        </p:txBody>
      </p:sp>
    </p:spTree>
    <p:extLst>
      <p:ext uri="{BB962C8B-B14F-4D97-AF65-F5344CB8AC3E}">
        <p14:creationId xmlns:p14="http://schemas.microsoft.com/office/powerpoint/2010/main" val="30749656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barn(inVertical)">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ppt_x"/>
                                          </p:val>
                                        </p:tav>
                                        <p:tav tm="100000">
                                          <p:val>
                                            <p:strVal val="#ppt_x"/>
                                          </p:val>
                                        </p:tav>
                                      </p:tavLst>
                                    </p:anim>
                                    <p:anim calcmode="lin" valueType="num">
                                      <p:cBhvr additive="base">
                                        <p:cTn id="16" dur="500" fill="hold"/>
                                        <p:tgtEl>
                                          <p:spTgt spid="8"/>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1000"/>
                                        <p:tgtEl>
                                          <p:spTgt spid="6"/>
                                        </p:tgtEl>
                                      </p:cBhvr>
                                    </p:animEffect>
                                    <p:anim calcmode="lin" valueType="num">
                                      <p:cBhvr>
                                        <p:cTn id="26" dur="1000" fill="hold"/>
                                        <p:tgtEl>
                                          <p:spTgt spid="6"/>
                                        </p:tgtEl>
                                        <p:attrNameLst>
                                          <p:attrName>ppt_x</p:attrName>
                                        </p:attrNameLst>
                                      </p:cBhvr>
                                      <p:tavLst>
                                        <p:tav tm="0">
                                          <p:val>
                                            <p:strVal val="#ppt_x"/>
                                          </p:val>
                                        </p:tav>
                                        <p:tav tm="100000">
                                          <p:val>
                                            <p:strVal val="#ppt_x"/>
                                          </p:val>
                                        </p:tav>
                                      </p:tavLst>
                                    </p:anim>
                                    <p:anim calcmode="lin" valueType="num">
                                      <p:cBhvr>
                                        <p:cTn id="27"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1000"/>
                                        <p:tgtEl>
                                          <p:spTgt spid="11"/>
                                        </p:tgtEl>
                                      </p:cBhvr>
                                    </p:animEffect>
                                    <p:anim calcmode="lin" valueType="num">
                                      <p:cBhvr>
                                        <p:cTn id="33" dur="1000" fill="hold"/>
                                        <p:tgtEl>
                                          <p:spTgt spid="11"/>
                                        </p:tgtEl>
                                        <p:attrNameLst>
                                          <p:attrName>ppt_x</p:attrName>
                                        </p:attrNameLst>
                                      </p:cBhvr>
                                      <p:tavLst>
                                        <p:tav tm="0">
                                          <p:val>
                                            <p:strVal val="#ppt_x"/>
                                          </p:val>
                                        </p:tav>
                                        <p:tav tm="100000">
                                          <p:val>
                                            <p:strVal val="#ppt_x"/>
                                          </p:val>
                                        </p:tav>
                                      </p:tavLst>
                                    </p:anim>
                                    <p:anim calcmode="lin" valueType="num">
                                      <p:cBhvr>
                                        <p:cTn id="3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53" presetClass="entr" presetSubtype="16" fill="hold" grpId="0" nodeType="click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p:cTn id="39" dur="500" fill="hold"/>
                                        <p:tgtEl>
                                          <p:spTgt spid="13"/>
                                        </p:tgtEl>
                                        <p:attrNameLst>
                                          <p:attrName>ppt_w</p:attrName>
                                        </p:attrNameLst>
                                      </p:cBhvr>
                                      <p:tavLst>
                                        <p:tav tm="0">
                                          <p:val>
                                            <p:fltVal val="0"/>
                                          </p:val>
                                        </p:tav>
                                        <p:tav tm="100000">
                                          <p:val>
                                            <p:strVal val="#ppt_w"/>
                                          </p:val>
                                        </p:tav>
                                      </p:tavLst>
                                    </p:anim>
                                    <p:anim calcmode="lin" valueType="num">
                                      <p:cBhvr>
                                        <p:cTn id="40" dur="500" fill="hold"/>
                                        <p:tgtEl>
                                          <p:spTgt spid="13"/>
                                        </p:tgtEl>
                                        <p:attrNameLst>
                                          <p:attrName>ppt_h</p:attrName>
                                        </p:attrNameLst>
                                      </p:cBhvr>
                                      <p:tavLst>
                                        <p:tav tm="0">
                                          <p:val>
                                            <p:fltVal val="0"/>
                                          </p:val>
                                        </p:tav>
                                        <p:tav tm="100000">
                                          <p:val>
                                            <p:strVal val="#ppt_h"/>
                                          </p:val>
                                        </p:tav>
                                      </p:tavLst>
                                    </p:anim>
                                    <p:animEffect transition="in" filter="fade">
                                      <p:cBhvr>
                                        <p:cTn id="41" dur="500"/>
                                        <p:tgtEl>
                                          <p:spTgt spid="13"/>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p:cTn id="44" dur="500" fill="hold"/>
                                        <p:tgtEl>
                                          <p:spTgt spid="12"/>
                                        </p:tgtEl>
                                        <p:attrNameLst>
                                          <p:attrName>ppt_w</p:attrName>
                                        </p:attrNameLst>
                                      </p:cBhvr>
                                      <p:tavLst>
                                        <p:tav tm="0">
                                          <p:val>
                                            <p:fltVal val="0"/>
                                          </p:val>
                                        </p:tav>
                                        <p:tav tm="100000">
                                          <p:val>
                                            <p:strVal val="#ppt_w"/>
                                          </p:val>
                                        </p:tav>
                                      </p:tavLst>
                                    </p:anim>
                                    <p:anim calcmode="lin" valueType="num">
                                      <p:cBhvr>
                                        <p:cTn id="45" dur="500" fill="hold"/>
                                        <p:tgtEl>
                                          <p:spTgt spid="12"/>
                                        </p:tgtEl>
                                        <p:attrNameLst>
                                          <p:attrName>ppt_h</p:attrName>
                                        </p:attrNameLst>
                                      </p:cBhvr>
                                      <p:tavLst>
                                        <p:tav tm="0">
                                          <p:val>
                                            <p:fltVal val="0"/>
                                          </p:val>
                                        </p:tav>
                                        <p:tav tm="100000">
                                          <p:val>
                                            <p:strVal val="#ppt_h"/>
                                          </p:val>
                                        </p:tav>
                                      </p:tavLst>
                                    </p:anim>
                                    <p:animEffect transition="in" filter="fade">
                                      <p:cBhvr>
                                        <p:cTn id="46" dur="500"/>
                                        <p:tgtEl>
                                          <p:spTgt spid="12"/>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p:cTn id="49" dur="500" fill="hold"/>
                                        <p:tgtEl>
                                          <p:spTgt spid="14"/>
                                        </p:tgtEl>
                                        <p:attrNameLst>
                                          <p:attrName>ppt_w</p:attrName>
                                        </p:attrNameLst>
                                      </p:cBhvr>
                                      <p:tavLst>
                                        <p:tav tm="0">
                                          <p:val>
                                            <p:fltVal val="0"/>
                                          </p:val>
                                        </p:tav>
                                        <p:tav tm="100000">
                                          <p:val>
                                            <p:strVal val="#ppt_w"/>
                                          </p:val>
                                        </p:tav>
                                      </p:tavLst>
                                    </p:anim>
                                    <p:anim calcmode="lin" valueType="num">
                                      <p:cBhvr>
                                        <p:cTn id="50" dur="500" fill="hold"/>
                                        <p:tgtEl>
                                          <p:spTgt spid="14"/>
                                        </p:tgtEl>
                                        <p:attrNameLst>
                                          <p:attrName>ppt_h</p:attrName>
                                        </p:attrNameLst>
                                      </p:cBhvr>
                                      <p:tavLst>
                                        <p:tav tm="0">
                                          <p:val>
                                            <p:fltVal val="0"/>
                                          </p:val>
                                        </p:tav>
                                        <p:tav tm="100000">
                                          <p:val>
                                            <p:strVal val="#ppt_h"/>
                                          </p:val>
                                        </p:tav>
                                      </p:tavLst>
                                    </p:anim>
                                    <p:animEffect transition="in" filter="fade">
                                      <p:cBhvr>
                                        <p:cTn id="51" dur="500"/>
                                        <p:tgtEl>
                                          <p:spTgt spid="14"/>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16" fill="hold" grpId="0" nodeType="clickEffect">
                                  <p:stCondLst>
                                    <p:cond delay="0"/>
                                  </p:stCondLst>
                                  <p:childTnLst>
                                    <p:set>
                                      <p:cBhvr>
                                        <p:cTn id="55" dur="1" fill="hold">
                                          <p:stCondLst>
                                            <p:cond delay="0"/>
                                          </p:stCondLst>
                                        </p:cTn>
                                        <p:tgtEl>
                                          <p:spTgt spid="19"/>
                                        </p:tgtEl>
                                        <p:attrNameLst>
                                          <p:attrName>style.visibility</p:attrName>
                                        </p:attrNameLst>
                                      </p:cBhvr>
                                      <p:to>
                                        <p:strVal val="visible"/>
                                      </p:to>
                                    </p:set>
                                    <p:anim calcmode="lin" valueType="num">
                                      <p:cBhvr>
                                        <p:cTn id="56" dur="500" fill="hold"/>
                                        <p:tgtEl>
                                          <p:spTgt spid="19"/>
                                        </p:tgtEl>
                                        <p:attrNameLst>
                                          <p:attrName>ppt_w</p:attrName>
                                        </p:attrNameLst>
                                      </p:cBhvr>
                                      <p:tavLst>
                                        <p:tav tm="0">
                                          <p:val>
                                            <p:fltVal val="0"/>
                                          </p:val>
                                        </p:tav>
                                        <p:tav tm="100000">
                                          <p:val>
                                            <p:strVal val="#ppt_w"/>
                                          </p:val>
                                        </p:tav>
                                      </p:tavLst>
                                    </p:anim>
                                    <p:anim calcmode="lin" valueType="num">
                                      <p:cBhvr>
                                        <p:cTn id="57" dur="500" fill="hold"/>
                                        <p:tgtEl>
                                          <p:spTgt spid="19"/>
                                        </p:tgtEl>
                                        <p:attrNameLst>
                                          <p:attrName>ppt_h</p:attrName>
                                        </p:attrNameLst>
                                      </p:cBhvr>
                                      <p:tavLst>
                                        <p:tav tm="0">
                                          <p:val>
                                            <p:fltVal val="0"/>
                                          </p:val>
                                        </p:tav>
                                        <p:tav tm="100000">
                                          <p:val>
                                            <p:strVal val="#ppt_h"/>
                                          </p:val>
                                        </p:tav>
                                      </p:tavLst>
                                    </p:anim>
                                    <p:animEffect transition="in" filter="fade">
                                      <p:cBhvr>
                                        <p:cTn id="58" dur="500"/>
                                        <p:tgtEl>
                                          <p:spTgt spid="19"/>
                                        </p:tgtEl>
                                      </p:cBhvr>
                                    </p:animEffect>
                                  </p:childTnLst>
                                </p:cTn>
                              </p:par>
                              <p:par>
                                <p:cTn id="59" presetID="53" presetClass="entr" presetSubtype="16" fill="hold" grpId="0" nodeType="withEffect">
                                  <p:stCondLst>
                                    <p:cond delay="0"/>
                                  </p:stCondLst>
                                  <p:childTnLst>
                                    <p:set>
                                      <p:cBhvr>
                                        <p:cTn id="60" dur="1" fill="hold">
                                          <p:stCondLst>
                                            <p:cond delay="0"/>
                                          </p:stCondLst>
                                        </p:cTn>
                                        <p:tgtEl>
                                          <p:spTgt spid="20"/>
                                        </p:tgtEl>
                                        <p:attrNameLst>
                                          <p:attrName>style.visibility</p:attrName>
                                        </p:attrNameLst>
                                      </p:cBhvr>
                                      <p:to>
                                        <p:strVal val="visible"/>
                                      </p:to>
                                    </p:set>
                                    <p:anim calcmode="lin" valueType="num">
                                      <p:cBhvr>
                                        <p:cTn id="61" dur="500" fill="hold"/>
                                        <p:tgtEl>
                                          <p:spTgt spid="20"/>
                                        </p:tgtEl>
                                        <p:attrNameLst>
                                          <p:attrName>ppt_w</p:attrName>
                                        </p:attrNameLst>
                                      </p:cBhvr>
                                      <p:tavLst>
                                        <p:tav tm="0">
                                          <p:val>
                                            <p:fltVal val="0"/>
                                          </p:val>
                                        </p:tav>
                                        <p:tav tm="100000">
                                          <p:val>
                                            <p:strVal val="#ppt_w"/>
                                          </p:val>
                                        </p:tav>
                                      </p:tavLst>
                                    </p:anim>
                                    <p:anim calcmode="lin" valueType="num">
                                      <p:cBhvr>
                                        <p:cTn id="62" dur="500" fill="hold"/>
                                        <p:tgtEl>
                                          <p:spTgt spid="20"/>
                                        </p:tgtEl>
                                        <p:attrNameLst>
                                          <p:attrName>ppt_h</p:attrName>
                                        </p:attrNameLst>
                                      </p:cBhvr>
                                      <p:tavLst>
                                        <p:tav tm="0">
                                          <p:val>
                                            <p:fltVal val="0"/>
                                          </p:val>
                                        </p:tav>
                                        <p:tav tm="100000">
                                          <p:val>
                                            <p:strVal val="#ppt_h"/>
                                          </p:val>
                                        </p:tav>
                                      </p:tavLst>
                                    </p:anim>
                                    <p:animEffect transition="in" filter="fade">
                                      <p:cBhvr>
                                        <p:cTn id="63" dur="500"/>
                                        <p:tgtEl>
                                          <p:spTgt spid="20"/>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17"/>
                                        </p:tgtEl>
                                        <p:attrNameLst>
                                          <p:attrName>style.visibility</p:attrName>
                                        </p:attrNameLst>
                                      </p:cBhvr>
                                      <p:to>
                                        <p:strVal val="visible"/>
                                      </p:to>
                                    </p:set>
                                    <p:anim calcmode="lin" valueType="num">
                                      <p:cBhvr>
                                        <p:cTn id="66" dur="500" fill="hold"/>
                                        <p:tgtEl>
                                          <p:spTgt spid="17"/>
                                        </p:tgtEl>
                                        <p:attrNameLst>
                                          <p:attrName>ppt_w</p:attrName>
                                        </p:attrNameLst>
                                      </p:cBhvr>
                                      <p:tavLst>
                                        <p:tav tm="0">
                                          <p:val>
                                            <p:fltVal val="0"/>
                                          </p:val>
                                        </p:tav>
                                        <p:tav tm="100000">
                                          <p:val>
                                            <p:strVal val="#ppt_w"/>
                                          </p:val>
                                        </p:tav>
                                      </p:tavLst>
                                    </p:anim>
                                    <p:anim calcmode="lin" valueType="num">
                                      <p:cBhvr>
                                        <p:cTn id="67" dur="500" fill="hold"/>
                                        <p:tgtEl>
                                          <p:spTgt spid="17"/>
                                        </p:tgtEl>
                                        <p:attrNameLst>
                                          <p:attrName>ppt_h</p:attrName>
                                        </p:attrNameLst>
                                      </p:cBhvr>
                                      <p:tavLst>
                                        <p:tav tm="0">
                                          <p:val>
                                            <p:fltVal val="0"/>
                                          </p:val>
                                        </p:tav>
                                        <p:tav tm="100000">
                                          <p:val>
                                            <p:strVal val="#ppt_h"/>
                                          </p:val>
                                        </p:tav>
                                      </p:tavLst>
                                    </p:anim>
                                    <p:animEffect transition="in" filter="fade">
                                      <p:cBhvr>
                                        <p:cTn id="68" dur="500"/>
                                        <p:tgtEl>
                                          <p:spTgt spid="17"/>
                                        </p:tgtEl>
                                      </p:cBhvr>
                                    </p:animEffect>
                                  </p:childTnLst>
                                </p:cTn>
                              </p:par>
                              <p:par>
                                <p:cTn id="69" presetID="53" presetClass="entr" presetSubtype="16" fill="hold" grpId="0" nodeType="withEffect">
                                  <p:stCondLst>
                                    <p:cond delay="0"/>
                                  </p:stCondLst>
                                  <p:childTnLst>
                                    <p:set>
                                      <p:cBhvr>
                                        <p:cTn id="70" dur="1" fill="hold">
                                          <p:stCondLst>
                                            <p:cond delay="0"/>
                                          </p:stCondLst>
                                        </p:cTn>
                                        <p:tgtEl>
                                          <p:spTgt spid="15"/>
                                        </p:tgtEl>
                                        <p:attrNameLst>
                                          <p:attrName>style.visibility</p:attrName>
                                        </p:attrNameLst>
                                      </p:cBhvr>
                                      <p:to>
                                        <p:strVal val="visible"/>
                                      </p:to>
                                    </p:set>
                                    <p:anim calcmode="lin" valueType="num">
                                      <p:cBhvr>
                                        <p:cTn id="71" dur="500" fill="hold"/>
                                        <p:tgtEl>
                                          <p:spTgt spid="15"/>
                                        </p:tgtEl>
                                        <p:attrNameLst>
                                          <p:attrName>ppt_w</p:attrName>
                                        </p:attrNameLst>
                                      </p:cBhvr>
                                      <p:tavLst>
                                        <p:tav tm="0">
                                          <p:val>
                                            <p:fltVal val="0"/>
                                          </p:val>
                                        </p:tav>
                                        <p:tav tm="100000">
                                          <p:val>
                                            <p:strVal val="#ppt_w"/>
                                          </p:val>
                                        </p:tav>
                                      </p:tavLst>
                                    </p:anim>
                                    <p:anim calcmode="lin" valueType="num">
                                      <p:cBhvr>
                                        <p:cTn id="72" dur="500" fill="hold"/>
                                        <p:tgtEl>
                                          <p:spTgt spid="15"/>
                                        </p:tgtEl>
                                        <p:attrNameLst>
                                          <p:attrName>ppt_h</p:attrName>
                                        </p:attrNameLst>
                                      </p:cBhvr>
                                      <p:tavLst>
                                        <p:tav tm="0">
                                          <p:val>
                                            <p:fltVal val="0"/>
                                          </p:val>
                                        </p:tav>
                                        <p:tav tm="100000">
                                          <p:val>
                                            <p:strVal val="#ppt_h"/>
                                          </p:val>
                                        </p:tav>
                                      </p:tavLst>
                                    </p:anim>
                                    <p:animEffect transition="in" filter="fade">
                                      <p:cBhvr>
                                        <p:cTn id="73"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6" grpId="0" animBg="1"/>
      <p:bldP spid="11" grpId="0" animBg="1"/>
      <p:bldP spid="12" grpId="0" animBg="1"/>
      <p:bldP spid="13" grpId="0" animBg="1"/>
      <p:bldP spid="14" grpId="0" animBg="1"/>
      <p:bldP spid="19" grpId="0" animBg="1"/>
      <p:bldP spid="20" grpId="0" animBg="1"/>
      <p:bldP spid="17" grpId="0" animBg="1"/>
      <p:bldP spid="1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a:effectLst>
            <a:outerShdw blurRad="50800" dist="38100" dir="2700000" algn="tl" rotWithShape="0">
              <a:prstClr val="black">
                <a:alpha val="40000"/>
              </a:prstClr>
            </a:outerShdw>
            <a:reflection blurRad="6350" stA="50000" endA="300" endPos="55000" dir="5400000" sy="-100000" algn="bl" rotWithShape="0"/>
          </a:effectLst>
        </p:spPr>
      </p:pic>
      <p:sp>
        <p:nvSpPr>
          <p:cNvPr id="5" name="Rectangle 4"/>
          <p:cNvSpPr/>
          <p:nvPr/>
        </p:nvSpPr>
        <p:spPr>
          <a:xfrm>
            <a:off x="2185822" y="3268317"/>
            <a:ext cx="6424964" cy="707886"/>
          </a:xfrm>
          <a:prstGeom prst="rect">
            <a:avLst/>
          </a:prstGeom>
          <a:solidFill>
            <a:schemeClr val="bg1"/>
          </a:solidFill>
          <a:ln>
            <a:solidFill>
              <a:schemeClr val="accent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4000" b="1" dirty="0"/>
              <a:t>Overview of the stakeholders</a:t>
            </a:r>
          </a:p>
        </p:txBody>
      </p:sp>
      <p:sp>
        <p:nvSpPr>
          <p:cNvPr id="6" name="Rectangle 5"/>
          <p:cNvSpPr/>
          <p:nvPr/>
        </p:nvSpPr>
        <p:spPr>
          <a:xfrm>
            <a:off x="3882647" y="1478795"/>
            <a:ext cx="2680542" cy="707886"/>
          </a:xfrm>
          <a:prstGeom prst="rect">
            <a:avLst/>
          </a:prstGeom>
          <a:solidFill>
            <a:schemeClr val="bg1"/>
          </a:solidFill>
          <a:ln>
            <a:solidFill>
              <a:schemeClr val="accent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4000" b="1" dirty="0" smtClean="0"/>
              <a:t>Section one</a:t>
            </a:r>
            <a:endParaRPr lang="en-US" sz="4000" b="1" dirty="0"/>
          </a:p>
        </p:txBody>
      </p:sp>
    </p:spTree>
    <p:extLst>
      <p:ext uri="{BB962C8B-B14F-4D97-AF65-F5344CB8AC3E}">
        <p14:creationId xmlns:p14="http://schemas.microsoft.com/office/powerpoint/2010/main" val="27477289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41305" y="821012"/>
            <a:ext cx="7232589" cy="523220"/>
          </a:xfrm>
          <a:prstGeom prst="rect">
            <a:avLst/>
          </a:prstGeom>
          <a:solidFill>
            <a:schemeClr val="accent2">
              <a:lumMod val="60000"/>
              <a:lumOff val="40000"/>
            </a:schemeClr>
          </a:solidFill>
          <a:ln>
            <a:solidFill>
              <a:schemeClr val="bg1"/>
            </a:solidFill>
          </a:ln>
        </p:spPr>
        <p:txBody>
          <a:bodyPr wrap="square">
            <a:spAutoFit/>
          </a:bodyPr>
          <a:lstStyle/>
          <a:p>
            <a:r>
              <a:rPr lang="en-US" sz="2800" b="1" dirty="0">
                <a:solidFill>
                  <a:schemeClr val="bg1"/>
                </a:solidFill>
                <a:effectLst>
                  <a:outerShdw blurRad="38100" dist="38100" dir="2700000" algn="tl">
                    <a:srgbClr val="000000">
                      <a:alpha val="43137"/>
                    </a:srgbClr>
                  </a:outerShdw>
                </a:effectLst>
              </a:rPr>
              <a:t>What is the definition of a project stakeholder?</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1" name="Rectangle 20"/>
          <p:cNvSpPr/>
          <p:nvPr/>
        </p:nvSpPr>
        <p:spPr>
          <a:xfrm>
            <a:off x="41304" y="1622616"/>
            <a:ext cx="10064229" cy="1200329"/>
          </a:xfrm>
          <a:prstGeom prst="rect">
            <a:avLst/>
          </a:prstGeom>
          <a:solidFill>
            <a:schemeClr val="accent1">
              <a:lumMod val="20000"/>
              <a:lumOff val="80000"/>
            </a:schemeClr>
          </a:solidFill>
          <a:ln>
            <a:solidFill>
              <a:schemeClr val="bg1"/>
            </a:solidFill>
          </a:ln>
        </p:spPr>
        <p:txBody>
          <a:bodyPr wrap="square">
            <a:spAutoFit/>
          </a:bodyPr>
          <a:lstStyle/>
          <a:p>
            <a:r>
              <a:rPr lang="en-US" sz="2400" dirty="0"/>
              <a:t>“Individuals and organizations who are actively involved in the project, or whose interests may be positively or negatively affected as a result of project execution or successful project completion.”</a:t>
            </a:r>
          </a:p>
        </p:txBody>
      </p:sp>
      <p:sp>
        <p:nvSpPr>
          <p:cNvPr id="22" name="Rectangle 21"/>
          <p:cNvSpPr/>
          <p:nvPr/>
        </p:nvSpPr>
        <p:spPr>
          <a:xfrm>
            <a:off x="41304" y="3730140"/>
            <a:ext cx="7848931" cy="1323439"/>
          </a:xfrm>
          <a:prstGeom prst="rect">
            <a:avLst/>
          </a:prstGeom>
          <a:solidFill>
            <a:schemeClr val="accent1">
              <a:lumMod val="20000"/>
              <a:lumOff val="80000"/>
            </a:schemeClr>
          </a:solidFill>
          <a:ln>
            <a:solidFill>
              <a:schemeClr val="bg1"/>
            </a:solidFill>
          </a:ln>
        </p:spPr>
        <p:txBody>
          <a:bodyPr wrap="square">
            <a:spAutoFit/>
          </a:bodyPr>
          <a:lstStyle/>
          <a:p>
            <a:r>
              <a:rPr lang="en-US" sz="2000" dirty="0"/>
              <a:t>As we’ve already seen in the project stakeholder definition above, a stakeholder is anyone with an interest or investment in your project. But when you actually start to map that out, you might be surprised by how long the list can be.</a:t>
            </a:r>
          </a:p>
        </p:txBody>
      </p:sp>
      <p:sp>
        <p:nvSpPr>
          <p:cNvPr id="23" name="Rectangle 22"/>
          <p:cNvSpPr/>
          <p:nvPr/>
        </p:nvSpPr>
        <p:spPr>
          <a:xfrm>
            <a:off x="3080918" y="0"/>
            <a:ext cx="4556440" cy="523220"/>
          </a:xfrm>
          <a:prstGeom prst="rect">
            <a:avLst/>
          </a:prstGeom>
          <a:solidFill>
            <a:schemeClr val="bg1"/>
          </a:solidFill>
          <a:ln>
            <a:solidFill>
              <a:schemeClr val="accent1"/>
            </a:solidFill>
          </a:ln>
        </p:spPr>
        <p:txBody>
          <a:bodyPr wrap="none">
            <a:spAutoFit/>
          </a:bodyPr>
          <a:lstStyle/>
          <a:p>
            <a:r>
              <a:rPr lang="en-US" sz="2800" b="1" dirty="0"/>
              <a:t>Overview of the stakeholders</a:t>
            </a:r>
          </a:p>
        </p:txBody>
      </p:sp>
      <p:sp>
        <p:nvSpPr>
          <p:cNvPr id="24" name="Rectangle 23"/>
          <p:cNvSpPr/>
          <p:nvPr/>
        </p:nvSpPr>
        <p:spPr>
          <a:xfrm>
            <a:off x="41304" y="3101329"/>
            <a:ext cx="7232589" cy="523220"/>
          </a:xfrm>
          <a:prstGeom prst="rect">
            <a:avLst/>
          </a:prstGeom>
          <a:solidFill>
            <a:schemeClr val="accent2">
              <a:lumMod val="60000"/>
              <a:lumOff val="40000"/>
            </a:schemeClr>
          </a:solidFill>
          <a:ln>
            <a:solidFill>
              <a:schemeClr val="bg1"/>
            </a:solidFill>
          </a:ln>
        </p:spPr>
        <p:txBody>
          <a:bodyPr wrap="square">
            <a:spAutoFit/>
          </a:bodyPr>
          <a:lstStyle/>
          <a:p>
            <a:r>
              <a:rPr lang="en-US" sz="2800" b="1" dirty="0">
                <a:solidFill>
                  <a:schemeClr val="bg1"/>
                </a:solidFill>
                <a:effectLst>
                  <a:outerShdw blurRad="38100" dist="38100" dir="2700000" algn="tl">
                    <a:srgbClr val="000000">
                      <a:alpha val="43137"/>
                    </a:srgbClr>
                  </a:outerShdw>
                </a:effectLst>
              </a:rPr>
              <a:t>Who are the stakeholders in a project?</a:t>
            </a:r>
          </a:p>
        </p:txBody>
      </p:sp>
      <p:sp>
        <p:nvSpPr>
          <p:cNvPr id="25" name="Rectangle 24"/>
          <p:cNvSpPr/>
          <p:nvPr/>
        </p:nvSpPr>
        <p:spPr>
          <a:xfrm>
            <a:off x="41304" y="5193464"/>
            <a:ext cx="7848931" cy="1631216"/>
          </a:xfrm>
          <a:prstGeom prst="rect">
            <a:avLst/>
          </a:prstGeom>
          <a:solidFill>
            <a:schemeClr val="accent4">
              <a:lumMod val="20000"/>
              <a:lumOff val="80000"/>
            </a:schemeClr>
          </a:solidFill>
          <a:ln>
            <a:solidFill>
              <a:schemeClr val="bg1"/>
            </a:solidFill>
          </a:ln>
        </p:spPr>
        <p:txBody>
          <a:bodyPr wrap="square">
            <a:spAutoFit/>
          </a:bodyPr>
          <a:lstStyle/>
          <a:p>
            <a:r>
              <a:rPr lang="en-US" sz="2000" dirty="0"/>
              <a:t>That’s because investment in your project can take a number of different forms. It can be the company’s money, an executive’s sponsorship or a manager’s resources. It can also apply to the end user or customer, as their needs are a critical consideration when it comes to steering your project.</a:t>
            </a:r>
          </a:p>
        </p:txBody>
      </p:sp>
    </p:spTree>
    <p:extLst>
      <p:ext uri="{BB962C8B-B14F-4D97-AF65-F5344CB8AC3E}">
        <p14:creationId xmlns:p14="http://schemas.microsoft.com/office/powerpoint/2010/main" val="36102857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1"/>
                                        </p:tgtEl>
                                        <p:attrNameLst>
                                          <p:attrName>style.visibility</p:attrName>
                                        </p:attrNameLst>
                                      </p:cBhvr>
                                      <p:to>
                                        <p:strVal val="visible"/>
                                      </p:to>
                                    </p:set>
                                    <p:animEffect transition="in" filter="barn(inVertical)">
                                      <p:cBhvr>
                                        <p:cTn id="12" dur="500"/>
                                        <p:tgtEl>
                                          <p:spTgt spid="21"/>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24"/>
                                        </p:tgtEl>
                                        <p:attrNameLst>
                                          <p:attrName>style.visibility</p:attrName>
                                        </p:attrNameLst>
                                      </p:cBhvr>
                                      <p:to>
                                        <p:strVal val="visible"/>
                                      </p:to>
                                    </p:set>
                                    <p:animEffect transition="in" filter="barn(inVertical)">
                                      <p:cBhvr>
                                        <p:cTn id="17" dur="500"/>
                                        <p:tgtEl>
                                          <p:spTgt spid="24"/>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22"/>
                                        </p:tgtEl>
                                        <p:attrNameLst>
                                          <p:attrName>style.visibility</p:attrName>
                                        </p:attrNameLst>
                                      </p:cBhvr>
                                      <p:to>
                                        <p:strVal val="visible"/>
                                      </p:to>
                                    </p:set>
                                    <p:animEffect transition="in" filter="barn(inVertical)">
                                      <p:cBhvr>
                                        <p:cTn id="22" dur="500"/>
                                        <p:tgtEl>
                                          <p:spTgt spid="22"/>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25"/>
                                        </p:tgtEl>
                                        <p:attrNameLst>
                                          <p:attrName>style.visibility</p:attrName>
                                        </p:attrNameLst>
                                      </p:cBhvr>
                                      <p:to>
                                        <p:strVal val="visible"/>
                                      </p:to>
                                    </p:set>
                                    <p:animEffect transition="in" filter="barn(inVertical)">
                                      <p:cBhvr>
                                        <p:cTn id="2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1" grpId="0" animBg="1"/>
      <p:bldP spid="22" grpId="0" animBg="1"/>
      <p:bldP spid="24" grpId="0" animBg="1"/>
      <p:bldP spid="2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41305" y="821012"/>
            <a:ext cx="7232589" cy="523220"/>
          </a:xfrm>
          <a:prstGeom prst="rect">
            <a:avLst/>
          </a:prstGeom>
          <a:solidFill>
            <a:schemeClr val="accent2">
              <a:lumMod val="60000"/>
              <a:lumOff val="40000"/>
            </a:schemeClr>
          </a:solidFill>
          <a:ln>
            <a:solidFill>
              <a:schemeClr val="bg1"/>
            </a:solidFill>
          </a:ln>
        </p:spPr>
        <p:txBody>
          <a:bodyPr wrap="square">
            <a:spAutoFit/>
          </a:bodyPr>
          <a:lstStyle/>
          <a:p>
            <a:r>
              <a:rPr lang="en-US" sz="2800" b="1" dirty="0" smtClean="0">
                <a:solidFill>
                  <a:schemeClr val="bg1"/>
                </a:solidFill>
                <a:effectLst>
                  <a:outerShdw blurRad="38100" dist="38100" dir="2700000" algn="tl">
                    <a:srgbClr val="000000">
                      <a:alpha val="43137"/>
                    </a:srgbClr>
                  </a:outerShdw>
                </a:effectLst>
              </a:rPr>
              <a:t>Types of Stakeholders in project management</a:t>
            </a:r>
            <a:endParaRPr lang="en-US" sz="2800" b="1" dirty="0">
              <a:solidFill>
                <a:schemeClr val="bg1"/>
              </a:solidFill>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3" name="Rectangle 22"/>
          <p:cNvSpPr/>
          <p:nvPr/>
        </p:nvSpPr>
        <p:spPr>
          <a:xfrm>
            <a:off x="3080918" y="0"/>
            <a:ext cx="4556440" cy="523220"/>
          </a:xfrm>
          <a:prstGeom prst="rect">
            <a:avLst/>
          </a:prstGeom>
          <a:solidFill>
            <a:schemeClr val="bg1"/>
          </a:solidFill>
          <a:ln>
            <a:solidFill>
              <a:schemeClr val="accent1"/>
            </a:solidFill>
          </a:ln>
        </p:spPr>
        <p:txBody>
          <a:bodyPr wrap="none">
            <a:spAutoFit/>
          </a:bodyPr>
          <a:lstStyle/>
          <a:p>
            <a:r>
              <a:rPr lang="en-US" sz="2800" b="1" dirty="0"/>
              <a:t>Overview of the stakeholders</a:t>
            </a:r>
          </a:p>
        </p:txBody>
      </p:sp>
      <p:pic>
        <p:nvPicPr>
          <p:cNvPr id="9" name="Picture 8"/>
          <p:cNvPicPr/>
          <p:nvPr/>
        </p:nvPicPr>
        <p:blipFill>
          <a:blip r:embed="rId3">
            <a:extLst>
              <a:ext uri="{28A0092B-C50C-407E-A947-70E740481C1C}">
                <a14:useLocalDpi xmlns:a14="http://schemas.microsoft.com/office/drawing/2010/main" val="0"/>
              </a:ext>
            </a:extLst>
          </a:blip>
          <a:srcRect/>
          <a:stretch>
            <a:fillRect/>
          </a:stretch>
        </p:blipFill>
        <p:spPr bwMode="auto">
          <a:xfrm>
            <a:off x="41305" y="1723389"/>
            <a:ext cx="7596053" cy="4969641"/>
          </a:xfrm>
          <a:prstGeom prst="rect">
            <a:avLst/>
          </a:prstGeom>
          <a:noFill/>
          <a:ln>
            <a:noFill/>
          </a:ln>
        </p:spPr>
      </p:pic>
    </p:spTree>
    <p:extLst>
      <p:ext uri="{BB962C8B-B14F-4D97-AF65-F5344CB8AC3E}">
        <p14:creationId xmlns:p14="http://schemas.microsoft.com/office/powerpoint/2010/main" val="28222724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arn(inVertical)">
                                      <p:cBhvr>
                                        <p:cTn id="1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1" name="Rectangle 20"/>
          <p:cNvSpPr/>
          <p:nvPr/>
        </p:nvSpPr>
        <p:spPr>
          <a:xfrm>
            <a:off x="3956342" y="1227673"/>
            <a:ext cx="2805591" cy="523220"/>
          </a:xfrm>
          <a:prstGeom prst="rect">
            <a:avLst/>
          </a:prstGeom>
          <a:solidFill>
            <a:schemeClr val="tx1">
              <a:lumMod val="75000"/>
              <a:lumOff val="25000"/>
            </a:schemeClr>
          </a:solidFill>
          <a:ln>
            <a:solidFill>
              <a:schemeClr val="bg1"/>
            </a:solidFill>
          </a:ln>
        </p:spPr>
        <p:txBody>
          <a:bodyPr wrap="square">
            <a:spAutoFit/>
          </a:bodyPr>
          <a:lstStyle/>
          <a:p>
            <a:r>
              <a:rPr lang="en-US" sz="2800" b="1" dirty="0">
                <a:solidFill>
                  <a:schemeClr val="bg1"/>
                </a:solidFill>
                <a:effectLst>
                  <a:outerShdw blurRad="38100" dist="38100" dir="2700000" algn="tl">
                    <a:srgbClr val="000000">
                      <a:alpha val="43137"/>
                    </a:srgbClr>
                  </a:outerShdw>
                </a:effectLst>
              </a:rPr>
              <a:t>Top Management</a:t>
            </a:r>
            <a:endParaRPr lang="en-US" sz="2800" dirty="0">
              <a:solidFill>
                <a:schemeClr val="bg1"/>
              </a:solidFill>
              <a:effectLst>
                <a:outerShdw blurRad="38100" dist="38100" dir="2700000" algn="tl">
                  <a:srgbClr val="000000">
                    <a:alpha val="43137"/>
                  </a:srgbClr>
                </a:outerShdw>
              </a:effectLst>
            </a:endParaRPr>
          </a:p>
        </p:txBody>
      </p:sp>
      <p:sp>
        <p:nvSpPr>
          <p:cNvPr id="22" name="Rectangle 21"/>
          <p:cNvSpPr/>
          <p:nvPr/>
        </p:nvSpPr>
        <p:spPr>
          <a:xfrm>
            <a:off x="41304" y="1996205"/>
            <a:ext cx="10652288" cy="1015663"/>
          </a:xfrm>
          <a:prstGeom prst="rect">
            <a:avLst/>
          </a:prstGeom>
          <a:solidFill>
            <a:schemeClr val="accent1">
              <a:lumMod val="20000"/>
              <a:lumOff val="80000"/>
            </a:schemeClr>
          </a:solidFill>
          <a:ln>
            <a:solidFill>
              <a:schemeClr val="bg1"/>
            </a:solidFill>
          </a:ln>
        </p:spPr>
        <p:txBody>
          <a:bodyPr wrap="square">
            <a:spAutoFit/>
          </a:bodyPr>
          <a:lstStyle/>
          <a:p>
            <a:r>
              <a:rPr lang="en-US" sz="2000" dirty="0"/>
              <a:t>Top management may include the president of the company, vice presidents, directors, division managers, the corporate operating committee, and others. These people direct the strategy and development of the organization</a:t>
            </a:r>
            <a:r>
              <a:rPr lang="en-US" sz="2000" dirty="0" smtClean="0"/>
              <a:t>.</a:t>
            </a:r>
            <a:endParaRPr lang="en-US" sz="2000" dirty="0"/>
          </a:p>
        </p:txBody>
      </p:sp>
      <p:sp>
        <p:nvSpPr>
          <p:cNvPr id="23" name="Rectangle 22"/>
          <p:cNvSpPr/>
          <p:nvPr/>
        </p:nvSpPr>
        <p:spPr>
          <a:xfrm>
            <a:off x="3080918" y="0"/>
            <a:ext cx="4556440" cy="523220"/>
          </a:xfrm>
          <a:prstGeom prst="rect">
            <a:avLst/>
          </a:prstGeom>
          <a:solidFill>
            <a:schemeClr val="bg1"/>
          </a:solidFill>
          <a:ln>
            <a:solidFill>
              <a:schemeClr val="accent1"/>
            </a:solidFill>
          </a:ln>
        </p:spPr>
        <p:txBody>
          <a:bodyPr wrap="none">
            <a:spAutoFit/>
          </a:bodyPr>
          <a:lstStyle/>
          <a:p>
            <a:r>
              <a:rPr lang="en-US" sz="2800" b="1" dirty="0"/>
              <a:t>Overview of the stakeholders</a:t>
            </a:r>
          </a:p>
        </p:txBody>
      </p:sp>
      <p:sp>
        <p:nvSpPr>
          <p:cNvPr id="25" name="Rectangle 24"/>
          <p:cNvSpPr/>
          <p:nvPr/>
        </p:nvSpPr>
        <p:spPr>
          <a:xfrm>
            <a:off x="32993" y="3562627"/>
            <a:ext cx="6895708" cy="1631216"/>
          </a:xfrm>
          <a:prstGeom prst="rect">
            <a:avLst/>
          </a:prstGeom>
          <a:solidFill>
            <a:schemeClr val="accent4">
              <a:lumMod val="20000"/>
              <a:lumOff val="80000"/>
            </a:schemeClr>
          </a:solidFill>
          <a:ln>
            <a:solidFill>
              <a:schemeClr val="bg1"/>
            </a:solidFill>
          </a:ln>
        </p:spPr>
        <p:txBody>
          <a:bodyPr wrap="square">
            <a:spAutoFit/>
          </a:bodyPr>
          <a:lstStyle/>
          <a:p>
            <a:r>
              <a:rPr lang="en-US" sz="2000" dirty="0"/>
              <a:t>On the plus side, you are more likely to have top management support, which means it will be easier to recruit the best staff to carry out the project, and to acquire needed material and resources; also visibility can enhance a PM's professional standing in the company.</a:t>
            </a:r>
          </a:p>
        </p:txBody>
      </p:sp>
      <p:sp>
        <p:nvSpPr>
          <p:cNvPr id="9" name="Rectangle 8"/>
          <p:cNvSpPr/>
          <p:nvPr/>
        </p:nvSpPr>
        <p:spPr>
          <a:xfrm>
            <a:off x="41304" y="614406"/>
            <a:ext cx="7232589" cy="523220"/>
          </a:xfrm>
          <a:prstGeom prst="rect">
            <a:avLst/>
          </a:prstGeom>
          <a:solidFill>
            <a:schemeClr val="accent2">
              <a:lumMod val="60000"/>
              <a:lumOff val="40000"/>
            </a:schemeClr>
          </a:solidFill>
          <a:ln>
            <a:solidFill>
              <a:schemeClr val="bg1"/>
            </a:solidFill>
          </a:ln>
        </p:spPr>
        <p:txBody>
          <a:bodyPr wrap="square">
            <a:spAutoFit/>
          </a:bodyPr>
          <a:lstStyle/>
          <a:p>
            <a:r>
              <a:rPr lang="en-US" sz="2800" b="1" dirty="0" smtClean="0">
                <a:solidFill>
                  <a:schemeClr val="bg1"/>
                </a:solidFill>
                <a:effectLst>
                  <a:outerShdw blurRad="38100" dist="38100" dir="2700000" algn="tl">
                    <a:srgbClr val="000000">
                      <a:alpha val="43137"/>
                    </a:srgbClr>
                  </a:outerShdw>
                </a:effectLst>
              </a:rPr>
              <a:t>Types of Stakeholders in project management</a:t>
            </a:r>
            <a:endParaRPr lang="en-US" sz="2800" b="1" dirty="0">
              <a:solidFill>
                <a:schemeClr val="bg1"/>
              </a:solidFill>
              <a:effectLst>
                <a:outerShdw blurRad="38100" dist="38100" dir="2700000" algn="tl">
                  <a:srgbClr val="000000">
                    <a:alpha val="43137"/>
                  </a:srgbClr>
                </a:outerShdw>
              </a:effectLst>
            </a:endParaRPr>
          </a:p>
        </p:txBody>
      </p:sp>
      <p:sp>
        <p:nvSpPr>
          <p:cNvPr id="10" name="Rectangle 9"/>
          <p:cNvSpPr/>
          <p:nvPr/>
        </p:nvSpPr>
        <p:spPr>
          <a:xfrm>
            <a:off x="0" y="5436869"/>
            <a:ext cx="7117237" cy="1323439"/>
          </a:xfrm>
          <a:prstGeom prst="rect">
            <a:avLst/>
          </a:prstGeom>
          <a:solidFill>
            <a:schemeClr val="accent6">
              <a:lumMod val="20000"/>
              <a:lumOff val="80000"/>
            </a:schemeClr>
          </a:solidFill>
          <a:ln>
            <a:solidFill>
              <a:schemeClr val="bg1"/>
            </a:solidFill>
          </a:ln>
        </p:spPr>
        <p:txBody>
          <a:bodyPr wrap="square">
            <a:spAutoFit/>
          </a:bodyPr>
          <a:lstStyle/>
          <a:p>
            <a:r>
              <a:rPr lang="en-US" sz="2000" dirty="0"/>
              <a:t>On the minus side, failure can be quite dramatic and visible to all, and if the project is large and expensive (most are), the cost of failure will be more substantial than for a smaller less visible project.</a:t>
            </a:r>
          </a:p>
        </p:txBody>
      </p:sp>
    </p:spTree>
    <p:extLst>
      <p:ext uri="{BB962C8B-B14F-4D97-AF65-F5344CB8AC3E}">
        <p14:creationId xmlns:p14="http://schemas.microsoft.com/office/powerpoint/2010/main" val="16722389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1"/>
                                        </p:tgtEl>
                                        <p:attrNameLst>
                                          <p:attrName>style.visibility</p:attrName>
                                        </p:attrNameLst>
                                      </p:cBhvr>
                                      <p:to>
                                        <p:strVal val="visible"/>
                                      </p:to>
                                    </p:set>
                                    <p:animEffect transition="in" filter="barn(inVertical)">
                                      <p:cBhvr>
                                        <p:cTn id="12" dur="500"/>
                                        <p:tgtEl>
                                          <p:spTgt spid="21"/>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barn(inVertical)">
                                      <p:cBhvr>
                                        <p:cTn id="17" dur="500"/>
                                        <p:tgtEl>
                                          <p:spTgt spid="22"/>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25"/>
                                        </p:tgtEl>
                                        <p:attrNameLst>
                                          <p:attrName>style.visibility</p:attrName>
                                        </p:attrNameLst>
                                      </p:cBhvr>
                                      <p:to>
                                        <p:strVal val="visible"/>
                                      </p:to>
                                    </p:set>
                                    <p:animEffect transition="in" filter="barn(inVertical)">
                                      <p:cBhvr>
                                        <p:cTn id="22" dur="500"/>
                                        <p:tgtEl>
                                          <p:spTgt spid="25"/>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barn(inVertical)">
                                      <p:cBhvr>
                                        <p:cTn id="2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5" grpId="0" animBg="1"/>
      <p:bldP spid="9" grpId="0" animBg="1"/>
      <p:bldP spid="10"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2" name="Rectangle 21"/>
          <p:cNvSpPr/>
          <p:nvPr/>
        </p:nvSpPr>
        <p:spPr>
          <a:xfrm>
            <a:off x="0" y="1392890"/>
            <a:ext cx="10652288" cy="707886"/>
          </a:xfrm>
          <a:prstGeom prst="rect">
            <a:avLst/>
          </a:prstGeom>
          <a:solidFill>
            <a:schemeClr val="accent1">
              <a:lumMod val="20000"/>
              <a:lumOff val="80000"/>
            </a:schemeClr>
          </a:solidFill>
          <a:ln>
            <a:solidFill>
              <a:schemeClr val="bg1"/>
            </a:solidFill>
          </a:ln>
        </p:spPr>
        <p:txBody>
          <a:bodyPr wrap="square">
            <a:spAutoFit/>
          </a:bodyPr>
          <a:lstStyle/>
          <a:p>
            <a:r>
              <a:rPr lang="en-US" sz="2000" dirty="0"/>
              <a:t>Develop in-depth plans and major milestones that must be approved by top management during the planning and design phases of the project.</a:t>
            </a:r>
          </a:p>
        </p:txBody>
      </p:sp>
      <p:sp>
        <p:nvSpPr>
          <p:cNvPr id="23" name="Rectangle 22"/>
          <p:cNvSpPr/>
          <p:nvPr/>
        </p:nvSpPr>
        <p:spPr>
          <a:xfrm>
            <a:off x="3080918" y="0"/>
            <a:ext cx="4556440" cy="523220"/>
          </a:xfrm>
          <a:prstGeom prst="rect">
            <a:avLst/>
          </a:prstGeom>
          <a:solidFill>
            <a:schemeClr val="bg1"/>
          </a:solidFill>
          <a:ln>
            <a:solidFill>
              <a:schemeClr val="accent1"/>
            </a:solidFill>
          </a:ln>
        </p:spPr>
        <p:txBody>
          <a:bodyPr wrap="none">
            <a:spAutoFit/>
          </a:bodyPr>
          <a:lstStyle/>
          <a:p>
            <a:r>
              <a:rPr lang="en-US" sz="2800" b="1" dirty="0"/>
              <a:t>Overview of the stakeholders</a:t>
            </a:r>
          </a:p>
        </p:txBody>
      </p:sp>
      <p:sp>
        <p:nvSpPr>
          <p:cNvPr id="25" name="Rectangle 24"/>
          <p:cNvSpPr/>
          <p:nvPr/>
        </p:nvSpPr>
        <p:spPr>
          <a:xfrm>
            <a:off x="0" y="2456217"/>
            <a:ext cx="10652288" cy="707886"/>
          </a:xfrm>
          <a:prstGeom prst="rect">
            <a:avLst/>
          </a:prstGeom>
          <a:solidFill>
            <a:schemeClr val="accent4">
              <a:lumMod val="20000"/>
              <a:lumOff val="80000"/>
            </a:schemeClr>
          </a:solidFill>
          <a:ln>
            <a:solidFill>
              <a:schemeClr val="bg1"/>
            </a:solidFill>
          </a:ln>
        </p:spPr>
        <p:txBody>
          <a:bodyPr wrap="square">
            <a:spAutoFit/>
          </a:bodyPr>
          <a:lstStyle/>
          <a:p>
            <a:r>
              <a:rPr lang="en-US" sz="2000" dirty="0"/>
              <a:t>Ask top management associated with your project for their information reporting needs and frequency.</a:t>
            </a:r>
          </a:p>
        </p:txBody>
      </p:sp>
      <p:sp>
        <p:nvSpPr>
          <p:cNvPr id="9" name="Rectangle 8"/>
          <p:cNvSpPr/>
          <p:nvPr/>
        </p:nvSpPr>
        <p:spPr>
          <a:xfrm>
            <a:off x="41304" y="614406"/>
            <a:ext cx="7232589"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a:solidFill>
                  <a:schemeClr val="bg1"/>
                </a:solidFill>
                <a:effectLst>
                  <a:outerShdw blurRad="38100" dist="38100" dir="2700000" algn="tl">
                    <a:srgbClr val="000000">
                      <a:alpha val="43137"/>
                    </a:srgbClr>
                  </a:outerShdw>
                </a:effectLst>
              </a:rPr>
              <a:t>Some suggestions in dealing with top management are:</a:t>
            </a:r>
          </a:p>
        </p:txBody>
      </p:sp>
      <p:sp>
        <p:nvSpPr>
          <p:cNvPr id="10" name="Rectangle 9"/>
          <p:cNvSpPr/>
          <p:nvPr/>
        </p:nvSpPr>
        <p:spPr>
          <a:xfrm>
            <a:off x="0" y="3797741"/>
            <a:ext cx="7679249" cy="707886"/>
          </a:xfrm>
          <a:prstGeom prst="rect">
            <a:avLst/>
          </a:prstGeom>
          <a:solidFill>
            <a:schemeClr val="accent6">
              <a:lumMod val="20000"/>
              <a:lumOff val="80000"/>
            </a:schemeClr>
          </a:solidFill>
          <a:ln>
            <a:solidFill>
              <a:schemeClr val="bg1"/>
            </a:solidFill>
          </a:ln>
        </p:spPr>
        <p:txBody>
          <a:bodyPr wrap="square">
            <a:spAutoFit/>
          </a:bodyPr>
          <a:lstStyle/>
          <a:p>
            <a:r>
              <a:rPr lang="en-US" sz="2000" dirty="0"/>
              <a:t>Develop a status reporting methodology to be distributed on a scheduled basis.</a:t>
            </a:r>
          </a:p>
        </p:txBody>
      </p:sp>
      <p:sp>
        <p:nvSpPr>
          <p:cNvPr id="11" name="Rectangle 10"/>
          <p:cNvSpPr/>
          <p:nvPr/>
        </p:nvSpPr>
        <p:spPr>
          <a:xfrm>
            <a:off x="41304" y="5568954"/>
            <a:ext cx="6632873" cy="707886"/>
          </a:xfrm>
          <a:prstGeom prst="rect">
            <a:avLst/>
          </a:prstGeom>
          <a:solidFill>
            <a:schemeClr val="tx2">
              <a:lumMod val="20000"/>
              <a:lumOff val="80000"/>
            </a:schemeClr>
          </a:solidFill>
          <a:ln>
            <a:solidFill>
              <a:schemeClr val="bg1"/>
            </a:solidFill>
          </a:ln>
        </p:spPr>
        <p:txBody>
          <a:bodyPr wrap="square">
            <a:spAutoFit/>
          </a:bodyPr>
          <a:lstStyle/>
          <a:p>
            <a:r>
              <a:rPr lang="en-US" sz="2000" dirty="0"/>
              <a:t>Keep them informed of project risks and potential impacts at all times.</a:t>
            </a:r>
          </a:p>
        </p:txBody>
      </p:sp>
    </p:spTree>
    <p:extLst>
      <p:ext uri="{BB962C8B-B14F-4D97-AF65-F5344CB8AC3E}">
        <p14:creationId xmlns:p14="http://schemas.microsoft.com/office/powerpoint/2010/main" val="25180262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barn(inVertical)">
                                      <p:cBhvr>
                                        <p:cTn id="12" dur="500"/>
                                        <p:tgtEl>
                                          <p:spTgt spid="22"/>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25"/>
                                        </p:tgtEl>
                                        <p:attrNameLst>
                                          <p:attrName>style.visibility</p:attrName>
                                        </p:attrNameLst>
                                      </p:cBhvr>
                                      <p:to>
                                        <p:strVal val="visible"/>
                                      </p:to>
                                    </p:set>
                                    <p:animEffect transition="in" filter="barn(inVertical)">
                                      <p:cBhvr>
                                        <p:cTn id="17" dur="500"/>
                                        <p:tgtEl>
                                          <p:spTgt spid="25"/>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arn(inVertical)">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barn(inVertical)">
                                      <p:cBhvr>
                                        <p:cTn id="2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5" grpId="0" animBg="1"/>
      <p:bldP spid="9" grpId="0" animBg="1"/>
      <p:bldP spid="10" grpId="0" animBg="1"/>
      <p:bldP spid="11"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1" name="Rectangle 20"/>
          <p:cNvSpPr/>
          <p:nvPr/>
        </p:nvSpPr>
        <p:spPr>
          <a:xfrm>
            <a:off x="3956342" y="1227673"/>
            <a:ext cx="2805591" cy="523220"/>
          </a:xfrm>
          <a:prstGeom prst="rect">
            <a:avLst/>
          </a:prstGeom>
          <a:solidFill>
            <a:schemeClr val="tx1">
              <a:lumMod val="75000"/>
              <a:lumOff val="25000"/>
            </a:schemeClr>
          </a:solidFill>
          <a:ln>
            <a:solidFill>
              <a:schemeClr val="bg1"/>
            </a:solidFill>
          </a:ln>
        </p:spPr>
        <p:txBody>
          <a:bodyPr wrap="square">
            <a:spAutoFit/>
          </a:bodyPr>
          <a:lstStyle/>
          <a:p>
            <a:r>
              <a:rPr lang="en-US" sz="2800" b="1" dirty="0" smtClean="0">
                <a:solidFill>
                  <a:schemeClr val="bg1"/>
                </a:solidFill>
                <a:effectLst>
                  <a:outerShdw blurRad="38100" dist="38100" dir="2700000" algn="tl">
                    <a:srgbClr val="000000">
                      <a:alpha val="43137"/>
                    </a:srgbClr>
                  </a:outerShdw>
                </a:effectLst>
              </a:rPr>
              <a:t>The Project Team</a:t>
            </a:r>
            <a:endParaRPr lang="en-US" sz="2800" dirty="0">
              <a:solidFill>
                <a:schemeClr val="bg1"/>
              </a:solidFill>
              <a:effectLst>
                <a:outerShdw blurRad="38100" dist="38100" dir="2700000" algn="tl">
                  <a:srgbClr val="000000">
                    <a:alpha val="43137"/>
                  </a:srgbClr>
                </a:outerShdw>
              </a:effectLst>
            </a:endParaRPr>
          </a:p>
        </p:txBody>
      </p:sp>
      <p:sp>
        <p:nvSpPr>
          <p:cNvPr id="22" name="Rectangle 21"/>
          <p:cNvSpPr/>
          <p:nvPr/>
        </p:nvSpPr>
        <p:spPr>
          <a:xfrm>
            <a:off x="41304" y="1996205"/>
            <a:ext cx="10652288" cy="1631216"/>
          </a:xfrm>
          <a:prstGeom prst="rect">
            <a:avLst/>
          </a:prstGeom>
          <a:solidFill>
            <a:schemeClr val="accent1">
              <a:lumMod val="20000"/>
              <a:lumOff val="80000"/>
            </a:schemeClr>
          </a:solidFill>
          <a:ln>
            <a:solidFill>
              <a:schemeClr val="bg1"/>
            </a:solidFill>
          </a:ln>
        </p:spPr>
        <p:txBody>
          <a:bodyPr wrap="square">
            <a:spAutoFit/>
          </a:bodyPr>
          <a:lstStyle/>
          <a:p>
            <a:r>
              <a:rPr lang="en-US" sz="2000" dirty="0"/>
              <a:t>The project team is those people dedicated to the project or borrowed on a part-time basis. As project manager you need to provide leadership, direction, and above all, the support to team members as they go about accomplishing their tasks. Working closely with the team to solve problems can help you learn from the team and build rapport. Showing your support for the project team and for each member will help you get their support and cooperation.</a:t>
            </a:r>
          </a:p>
        </p:txBody>
      </p:sp>
      <p:sp>
        <p:nvSpPr>
          <p:cNvPr id="23" name="Rectangle 22"/>
          <p:cNvSpPr/>
          <p:nvPr/>
        </p:nvSpPr>
        <p:spPr>
          <a:xfrm>
            <a:off x="3080918" y="0"/>
            <a:ext cx="4556440" cy="523220"/>
          </a:xfrm>
          <a:prstGeom prst="rect">
            <a:avLst/>
          </a:prstGeom>
          <a:solidFill>
            <a:schemeClr val="bg1"/>
          </a:solidFill>
          <a:ln>
            <a:solidFill>
              <a:schemeClr val="accent1"/>
            </a:solidFill>
          </a:ln>
        </p:spPr>
        <p:txBody>
          <a:bodyPr wrap="none">
            <a:spAutoFit/>
          </a:bodyPr>
          <a:lstStyle/>
          <a:p>
            <a:r>
              <a:rPr lang="en-US" sz="2800" b="1" dirty="0"/>
              <a:t>Overview of the stakeholders</a:t>
            </a:r>
          </a:p>
        </p:txBody>
      </p:sp>
      <p:sp>
        <p:nvSpPr>
          <p:cNvPr id="9" name="Rectangle 8"/>
          <p:cNvSpPr/>
          <p:nvPr/>
        </p:nvSpPr>
        <p:spPr>
          <a:xfrm>
            <a:off x="41304" y="614406"/>
            <a:ext cx="7232589" cy="523220"/>
          </a:xfrm>
          <a:prstGeom prst="rect">
            <a:avLst/>
          </a:prstGeom>
          <a:solidFill>
            <a:schemeClr val="accent2">
              <a:lumMod val="60000"/>
              <a:lumOff val="40000"/>
            </a:schemeClr>
          </a:solidFill>
          <a:ln>
            <a:solidFill>
              <a:schemeClr val="bg1"/>
            </a:solidFill>
          </a:ln>
        </p:spPr>
        <p:txBody>
          <a:bodyPr wrap="square">
            <a:spAutoFit/>
          </a:bodyPr>
          <a:lstStyle/>
          <a:p>
            <a:r>
              <a:rPr lang="en-US" sz="2800" b="1" dirty="0" smtClean="0">
                <a:solidFill>
                  <a:schemeClr val="bg1"/>
                </a:solidFill>
                <a:effectLst>
                  <a:outerShdw blurRad="38100" dist="38100" dir="2700000" algn="tl">
                    <a:srgbClr val="000000">
                      <a:alpha val="43137"/>
                    </a:srgbClr>
                  </a:outerShdw>
                </a:effectLst>
              </a:rPr>
              <a:t>Types of Stakeholders in project management</a:t>
            </a:r>
            <a:endParaRPr lang="en-US" sz="2800" b="1" dirty="0">
              <a:solidFill>
                <a:schemeClr val="bg1"/>
              </a:solidFill>
              <a:effectLst>
                <a:outerShdw blurRad="38100" dist="38100" dir="2700000" algn="tl">
                  <a:srgbClr val="000000">
                    <a:alpha val="43137"/>
                  </a:srgbClr>
                </a:outerShdw>
              </a:effectLst>
            </a:endParaRPr>
          </a:p>
        </p:txBody>
      </p:sp>
      <p:sp>
        <p:nvSpPr>
          <p:cNvPr id="10" name="Rectangle 9"/>
          <p:cNvSpPr/>
          <p:nvPr/>
        </p:nvSpPr>
        <p:spPr>
          <a:xfrm>
            <a:off x="41304" y="4393758"/>
            <a:ext cx="5175315" cy="1938992"/>
          </a:xfrm>
          <a:prstGeom prst="rect">
            <a:avLst/>
          </a:prstGeom>
          <a:solidFill>
            <a:schemeClr val="accent6">
              <a:lumMod val="20000"/>
              <a:lumOff val="80000"/>
            </a:schemeClr>
          </a:solidFill>
          <a:ln>
            <a:solidFill>
              <a:schemeClr val="bg1"/>
            </a:solidFill>
          </a:ln>
        </p:spPr>
        <p:txBody>
          <a:bodyPr wrap="square">
            <a:spAutoFit/>
          </a:bodyPr>
          <a:lstStyle/>
          <a:p>
            <a:r>
              <a:rPr lang="en-US" sz="2400" dirty="0"/>
              <a:t>Some difficulties in dealing with project team members include:</a:t>
            </a:r>
          </a:p>
          <a:p>
            <a:r>
              <a:rPr lang="en-US" sz="2400" dirty="0"/>
              <a:t>Because project team members are borrowed and they don't report to you, their priorities may be elsewhere.</a:t>
            </a:r>
          </a:p>
        </p:txBody>
      </p:sp>
    </p:spTree>
    <p:extLst>
      <p:ext uri="{BB962C8B-B14F-4D97-AF65-F5344CB8AC3E}">
        <p14:creationId xmlns:p14="http://schemas.microsoft.com/office/powerpoint/2010/main" val="35791459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1"/>
                                        </p:tgtEl>
                                        <p:attrNameLst>
                                          <p:attrName>style.visibility</p:attrName>
                                        </p:attrNameLst>
                                      </p:cBhvr>
                                      <p:to>
                                        <p:strVal val="visible"/>
                                      </p:to>
                                    </p:set>
                                    <p:animEffect transition="in" filter="barn(inVertical)">
                                      <p:cBhvr>
                                        <p:cTn id="12" dur="500"/>
                                        <p:tgtEl>
                                          <p:spTgt spid="21"/>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barn(inVertical)">
                                      <p:cBhvr>
                                        <p:cTn id="17" dur="500"/>
                                        <p:tgtEl>
                                          <p:spTgt spid="22"/>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arn(inVertical)">
                                      <p:cBhvr>
                                        <p:cTn id="2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9" grpId="0" animBg="1"/>
      <p:bldP spid="10"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1" name="Rectangle 20"/>
          <p:cNvSpPr/>
          <p:nvPr/>
        </p:nvSpPr>
        <p:spPr>
          <a:xfrm>
            <a:off x="3956342" y="1227673"/>
            <a:ext cx="2805591" cy="523220"/>
          </a:xfrm>
          <a:prstGeom prst="rect">
            <a:avLst/>
          </a:prstGeom>
          <a:solidFill>
            <a:schemeClr val="tx1">
              <a:lumMod val="75000"/>
              <a:lumOff val="25000"/>
            </a:schemeClr>
          </a:solidFill>
          <a:ln>
            <a:solidFill>
              <a:schemeClr val="bg1"/>
            </a:solidFill>
          </a:ln>
        </p:spPr>
        <p:txBody>
          <a:bodyPr wrap="square">
            <a:spAutoFit/>
          </a:bodyPr>
          <a:lstStyle/>
          <a:p>
            <a:r>
              <a:rPr lang="en-US" sz="2800" b="1" dirty="0" smtClean="0">
                <a:solidFill>
                  <a:schemeClr val="bg1"/>
                </a:solidFill>
                <a:effectLst>
                  <a:outerShdw blurRad="38100" dist="38100" dir="2700000" algn="tl">
                    <a:srgbClr val="000000">
                      <a:alpha val="43137"/>
                    </a:srgbClr>
                  </a:outerShdw>
                </a:effectLst>
              </a:rPr>
              <a:t>The Project Team</a:t>
            </a:r>
            <a:endParaRPr lang="en-US" sz="2800" dirty="0">
              <a:solidFill>
                <a:schemeClr val="bg1"/>
              </a:solidFill>
              <a:effectLst>
                <a:outerShdw blurRad="38100" dist="38100" dir="2700000" algn="tl">
                  <a:srgbClr val="000000">
                    <a:alpha val="43137"/>
                  </a:srgbClr>
                </a:outerShdw>
              </a:effectLst>
            </a:endParaRPr>
          </a:p>
        </p:txBody>
      </p:sp>
      <p:sp>
        <p:nvSpPr>
          <p:cNvPr id="22" name="Rectangle 21"/>
          <p:cNvSpPr/>
          <p:nvPr/>
        </p:nvSpPr>
        <p:spPr>
          <a:xfrm>
            <a:off x="41304" y="1996205"/>
            <a:ext cx="10652288" cy="830997"/>
          </a:xfrm>
          <a:prstGeom prst="rect">
            <a:avLst/>
          </a:prstGeom>
          <a:solidFill>
            <a:schemeClr val="accent1">
              <a:lumMod val="20000"/>
              <a:lumOff val="80000"/>
            </a:schemeClr>
          </a:solidFill>
          <a:ln>
            <a:solidFill>
              <a:schemeClr val="bg1"/>
            </a:solidFill>
          </a:ln>
        </p:spPr>
        <p:txBody>
          <a:bodyPr wrap="square">
            <a:spAutoFit/>
          </a:bodyPr>
          <a:lstStyle/>
          <a:p>
            <a:r>
              <a:rPr lang="en-US" sz="2400" dirty="0"/>
              <a:t>They may be juggling many projects as well as their full time job and have difficulty meeting any deadline.</a:t>
            </a:r>
          </a:p>
        </p:txBody>
      </p:sp>
      <p:sp>
        <p:nvSpPr>
          <p:cNvPr id="23" name="Rectangle 22"/>
          <p:cNvSpPr/>
          <p:nvPr/>
        </p:nvSpPr>
        <p:spPr>
          <a:xfrm>
            <a:off x="3080918" y="0"/>
            <a:ext cx="4556440" cy="523220"/>
          </a:xfrm>
          <a:prstGeom prst="rect">
            <a:avLst/>
          </a:prstGeom>
          <a:solidFill>
            <a:schemeClr val="bg1"/>
          </a:solidFill>
          <a:ln>
            <a:solidFill>
              <a:schemeClr val="accent1"/>
            </a:solidFill>
          </a:ln>
        </p:spPr>
        <p:txBody>
          <a:bodyPr wrap="none">
            <a:spAutoFit/>
          </a:bodyPr>
          <a:lstStyle/>
          <a:p>
            <a:r>
              <a:rPr lang="en-US" sz="2800" b="1" dirty="0"/>
              <a:t>Overview of the stakeholders</a:t>
            </a:r>
          </a:p>
        </p:txBody>
      </p:sp>
      <p:sp>
        <p:nvSpPr>
          <p:cNvPr id="9" name="Rectangle 8"/>
          <p:cNvSpPr/>
          <p:nvPr/>
        </p:nvSpPr>
        <p:spPr>
          <a:xfrm>
            <a:off x="41304" y="614406"/>
            <a:ext cx="7232589" cy="523220"/>
          </a:xfrm>
          <a:prstGeom prst="rect">
            <a:avLst/>
          </a:prstGeom>
          <a:solidFill>
            <a:schemeClr val="accent2">
              <a:lumMod val="60000"/>
              <a:lumOff val="40000"/>
            </a:schemeClr>
          </a:solidFill>
          <a:ln>
            <a:solidFill>
              <a:schemeClr val="bg1"/>
            </a:solidFill>
          </a:ln>
        </p:spPr>
        <p:txBody>
          <a:bodyPr wrap="square">
            <a:spAutoFit/>
          </a:bodyPr>
          <a:lstStyle/>
          <a:p>
            <a:r>
              <a:rPr lang="en-US" sz="2800" b="1" dirty="0" smtClean="0">
                <a:solidFill>
                  <a:schemeClr val="bg1"/>
                </a:solidFill>
                <a:effectLst>
                  <a:outerShdw blurRad="38100" dist="38100" dir="2700000" algn="tl">
                    <a:srgbClr val="000000">
                      <a:alpha val="43137"/>
                    </a:srgbClr>
                  </a:outerShdw>
                </a:effectLst>
              </a:rPr>
              <a:t>Types of Stakeholders in project management</a:t>
            </a:r>
            <a:endParaRPr lang="en-US" sz="2800" b="1" dirty="0">
              <a:solidFill>
                <a:schemeClr val="bg1"/>
              </a:solidFill>
              <a:effectLst>
                <a:outerShdw blurRad="38100" dist="38100" dir="2700000" algn="tl">
                  <a:srgbClr val="000000">
                    <a:alpha val="43137"/>
                  </a:srgbClr>
                </a:outerShdw>
              </a:effectLst>
            </a:endParaRPr>
          </a:p>
        </p:txBody>
      </p:sp>
      <p:sp>
        <p:nvSpPr>
          <p:cNvPr id="10" name="Rectangle 9"/>
          <p:cNvSpPr/>
          <p:nvPr/>
        </p:nvSpPr>
        <p:spPr>
          <a:xfrm>
            <a:off x="32993" y="2951457"/>
            <a:ext cx="5613663" cy="1938992"/>
          </a:xfrm>
          <a:prstGeom prst="rect">
            <a:avLst/>
          </a:prstGeom>
          <a:solidFill>
            <a:schemeClr val="accent6">
              <a:lumMod val="20000"/>
              <a:lumOff val="80000"/>
            </a:schemeClr>
          </a:solidFill>
          <a:ln>
            <a:solidFill>
              <a:schemeClr val="bg1"/>
            </a:solidFill>
          </a:ln>
        </p:spPr>
        <p:txBody>
          <a:bodyPr wrap="square">
            <a:spAutoFit/>
          </a:bodyPr>
          <a:lstStyle/>
          <a:p>
            <a:r>
              <a:rPr lang="en-US" sz="2400" dirty="0"/>
              <a:t>Personality conflicts may arise. These may be caused by differences in social style or values or they may be the result of some bad experience when people worked together in the past.</a:t>
            </a:r>
          </a:p>
        </p:txBody>
      </p:sp>
    </p:spTree>
    <p:extLst>
      <p:ext uri="{BB962C8B-B14F-4D97-AF65-F5344CB8AC3E}">
        <p14:creationId xmlns:p14="http://schemas.microsoft.com/office/powerpoint/2010/main" val="26573800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1"/>
                                        </p:tgtEl>
                                        <p:attrNameLst>
                                          <p:attrName>style.visibility</p:attrName>
                                        </p:attrNameLst>
                                      </p:cBhvr>
                                      <p:to>
                                        <p:strVal val="visible"/>
                                      </p:to>
                                    </p:set>
                                    <p:animEffect transition="in" filter="barn(inVertical)">
                                      <p:cBhvr>
                                        <p:cTn id="12" dur="500"/>
                                        <p:tgtEl>
                                          <p:spTgt spid="21"/>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barn(inVertical)">
                                      <p:cBhvr>
                                        <p:cTn id="17" dur="500"/>
                                        <p:tgtEl>
                                          <p:spTgt spid="22"/>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arn(inVertical)">
                                      <p:cBhvr>
                                        <p:cTn id="2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9" grpId="0" animBg="1"/>
      <p:bldP spid="10"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1" name="Rectangle 20"/>
          <p:cNvSpPr/>
          <p:nvPr/>
        </p:nvSpPr>
        <p:spPr>
          <a:xfrm>
            <a:off x="3956342" y="1227673"/>
            <a:ext cx="2805591" cy="523220"/>
          </a:xfrm>
          <a:prstGeom prst="rect">
            <a:avLst/>
          </a:prstGeom>
          <a:solidFill>
            <a:schemeClr val="tx1">
              <a:lumMod val="75000"/>
              <a:lumOff val="25000"/>
            </a:schemeClr>
          </a:solidFill>
          <a:ln>
            <a:solidFill>
              <a:schemeClr val="bg1"/>
            </a:solidFill>
          </a:ln>
        </p:spPr>
        <p:txBody>
          <a:bodyPr wrap="square">
            <a:spAutoFit/>
          </a:bodyPr>
          <a:lstStyle/>
          <a:p>
            <a:r>
              <a:rPr lang="en-US" sz="2800" b="1" dirty="0" smtClean="0">
                <a:solidFill>
                  <a:schemeClr val="bg1"/>
                </a:solidFill>
                <a:effectLst>
                  <a:outerShdw blurRad="38100" dist="38100" dir="2700000" algn="tl">
                    <a:srgbClr val="000000">
                      <a:alpha val="43137"/>
                    </a:srgbClr>
                  </a:outerShdw>
                </a:effectLst>
              </a:rPr>
              <a:t>The Project Team</a:t>
            </a:r>
            <a:endParaRPr lang="en-US" sz="2800" dirty="0">
              <a:solidFill>
                <a:schemeClr val="bg1"/>
              </a:solidFill>
              <a:effectLst>
                <a:outerShdw blurRad="38100" dist="38100" dir="2700000" algn="tl">
                  <a:srgbClr val="000000">
                    <a:alpha val="43137"/>
                  </a:srgbClr>
                </a:outerShdw>
              </a:effectLst>
            </a:endParaRPr>
          </a:p>
        </p:txBody>
      </p:sp>
      <p:sp>
        <p:nvSpPr>
          <p:cNvPr id="22" name="Rectangle 21"/>
          <p:cNvSpPr/>
          <p:nvPr/>
        </p:nvSpPr>
        <p:spPr>
          <a:xfrm>
            <a:off x="41304" y="1996205"/>
            <a:ext cx="10652288" cy="830997"/>
          </a:xfrm>
          <a:prstGeom prst="rect">
            <a:avLst/>
          </a:prstGeom>
          <a:solidFill>
            <a:schemeClr val="accent4">
              <a:lumMod val="60000"/>
              <a:lumOff val="40000"/>
            </a:schemeClr>
          </a:solidFill>
          <a:ln>
            <a:solidFill>
              <a:schemeClr val="bg1"/>
            </a:solidFill>
          </a:ln>
        </p:spPr>
        <p:txBody>
          <a:bodyPr wrap="square">
            <a:spAutoFit/>
          </a:bodyPr>
          <a:lstStyle/>
          <a:p>
            <a:pPr algn="ctr"/>
            <a:r>
              <a:rPr lang="en-US" sz="2400" dirty="0"/>
              <a:t>Managing project team members requires interpersonal skills. Here are some suggestions that can help:</a:t>
            </a:r>
          </a:p>
        </p:txBody>
      </p:sp>
      <p:sp>
        <p:nvSpPr>
          <p:cNvPr id="23" name="Rectangle 22"/>
          <p:cNvSpPr/>
          <p:nvPr/>
        </p:nvSpPr>
        <p:spPr>
          <a:xfrm>
            <a:off x="3080918" y="0"/>
            <a:ext cx="4556440" cy="523220"/>
          </a:xfrm>
          <a:prstGeom prst="rect">
            <a:avLst/>
          </a:prstGeom>
          <a:solidFill>
            <a:schemeClr val="bg1"/>
          </a:solidFill>
          <a:ln>
            <a:solidFill>
              <a:schemeClr val="accent1"/>
            </a:solidFill>
          </a:ln>
        </p:spPr>
        <p:txBody>
          <a:bodyPr wrap="none">
            <a:spAutoFit/>
          </a:bodyPr>
          <a:lstStyle/>
          <a:p>
            <a:r>
              <a:rPr lang="en-US" sz="2800" b="1" dirty="0"/>
              <a:t>Overview of the stakeholders</a:t>
            </a:r>
          </a:p>
        </p:txBody>
      </p:sp>
      <p:sp>
        <p:nvSpPr>
          <p:cNvPr id="9" name="Rectangle 8"/>
          <p:cNvSpPr/>
          <p:nvPr/>
        </p:nvSpPr>
        <p:spPr>
          <a:xfrm>
            <a:off x="41304" y="614406"/>
            <a:ext cx="7232589" cy="523220"/>
          </a:xfrm>
          <a:prstGeom prst="rect">
            <a:avLst/>
          </a:prstGeom>
          <a:solidFill>
            <a:schemeClr val="accent2">
              <a:lumMod val="60000"/>
              <a:lumOff val="40000"/>
            </a:schemeClr>
          </a:solidFill>
          <a:ln>
            <a:solidFill>
              <a:schemeClr val="bg1"/>
            </a:solidFill>
          </a:ln>
        </p:spPr>
        <p:txBody>
          <a:bodyPr wrap="square">
            <a:spAutoFit/>
          </a:bodyPr>
          <a:lstStyle/>
          <a:p>
            <a:r>
              <a:rPr lang="en-US" sz="2800" b="1" dirty="0" smtClean="0">
                <a:solidFill>
                  <a:schemeClr val="bg1"/>
                </a:solidFill>
                <a:effectLst>
                  <a:outerShdw blurRad="38100" dist="38100" dir="2700000" algn="tl">
                    <a:srgbClr val="000000">
                      <a:alpha val="43137"/>
                    </a:srgbClr>
                  </a:outerShdw>
                </a:effectLst>
              </a:rPr>
              <a:t>Types of Stakeholders in project management</a:t>
            </a:r>
            <a:endParaRPr lang="en-US" sz="2800" b="1" dirty="0">
              <a:solidFill>
                <a:schemeClr val="bg1"/>
              </a:solidFill>
              <a:effectLst>
                <a:outerShdw blurRad="38100" dist="38100" dir="2700000" algn="tl">
                  <a:srgbClr val="000000">
                    <a:alpha val="43137"/>
                  </a:srgbClr>
                </a:outerShdw>
              </a:effectLst>
            </a:endParaRPr>
          </a:p>
        </p:txBody>
      </p:sp>
      <p:sp>
        <p:nvSpPr>
          <p:cNvPr id="10" name="Rectangle 9"/>
          <p:cNvSpPr/>
          <p:nvPr/>
        </p:nvSpPr>
        <p:spPr>
          <a:xfrm>
            <a:off x="-23416" y="2951939"/>
            <a:ext cx="6208668" cy="3785652"/>
          </a:xfrm>
          <a:prstGeom prst="rect">
            <a:avLst/>
          </a:prstGeom>
          <a:solidFill>
            <a:schemeClr val="accent6">
              <a:lumMod val="20000"/>
              <a:lumOff val="80000"/>
            </a:schemeClr>
          </a:solidFill>
          <a:ln>
            <a:solidFill>
              <a:schemeClr val="bg1"/>
            </a:solidFill>
          </a:ln>
        </p:spPr>
        <p:txBody>
          <a:bodyPr wrap="square">
            <a:spAutoFit/>
          </a:bodyPr>
          <a:lstStyle/>
          <a:p>
            <a:pPr marL="285750" lvl="0" indent="-285750">
              <a:buFont typeface="Arial" panose="020B0604020202020204" pitchFamily="34" charset="0"/>
              <a:buChar char="•"/>
            </a:pPr>
            <a:r>
              <a:rPr lang="en-US" sz="2400" dirty="0"/>
              <a:t>Involve team members in project planning.</a:t>
            </a:r>
          </a:p>
          <a:p>
            <a:pPr marL="285750" lvl="0" indent="-285750">
              <a:buFont typeface="Arial" panose="020B0604020202020204" pitchFamily="34" charset="0"/>
              <a:buChar char="•"/>
            </a:pPr>
            <a:r>
              <a:rPr lang="en-US" sz="2400" dirty="0"/>
              <a:t>Arrange to meet privately and informally with each team member at several points in the project, perhaps for lunch or coffee.</a:t>
            </a:r>
          </a:p>
          <a:p>
            <a:pPr marL="285750" lvl="0" indent="-285750">
              <a:buFont typeface="Arial" panose="020B0604020202020204" pitchFamily="34" charset="0"/>
              <a:buChar char="•"/>
            </a:pPr>
            <a:r>
              <a:rPr lang="en-US" sz="2400" dirty="0"/>
              <a:t>Be available to hear team members‘ concerns at any time.</a:t>
            </a:r>
          </a:p>
          <a:p>
            <a:pPr marL="285750" lvl="0" indent="-285750">
              <a:buFont typeface="Arial" panose="020B0604020202020204" pitchFamily="34" charset="0"/>
              <a:buChar char="•"/>
            </a:pPr>
            <a:r>
              <a:rPr lang="en-US" sz="2400" dirty="0"/>
              <a:t>Encourage team members to pitch in and help others when needed.</a:t>
            </a:r>
          </a:p>
          <a:p>
            <a:pPr marL="285750" lvl="0" indent="-285750">
              <a:buFont typeface="Arial" panose="020B0604020202020204" pitchFamily="34" charset="0"/>
              <a:buChar char="•"/>
            </a:pPr>
            <a:r>
              <a:rPr lang="en-US" sz="2400" dirty="0"/>
              <a:t>Complete a project performance review for team members.</a:t>
            </a:r>
          </a:p>
        </p:txBody>
      </p:sp>
    </p:spTree>
    <p:extLst>
      <p:ext uri="{BB962C8B-B14F-4D97-AF65-F5344CB8AC3E}">
        <p14:creationId xmlns:p14="http://schemas.microsoft.com/office/powerpoint/2010/main" val="27841401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1"/>
                                        </p:tgtEl>
                                        <p:attrNameLst>
                                          <p:attrName>style.visibility</p:attrName>
                                        </p:attrNameLst>
                                      </p:cBhvr>
                                      <p:to>
                                        <p:strVal val="visible"/>
                                      </p:to>
                                    </p:set>
                                    <p:animEffect transition="in" filter="barn(inVertical)">
                                      <p:cBhvr>
                                        <p:cTn id="12" dur="500"/>
                                        <p:tgtEl>
                                          <p:spTgt spid="21"/>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barn(inVertical)">
                                      <p:cBhvr>
                                        <p:cTn id="17" dur="500"/>
                                        <p:tgtEl>
                                          <p:spTgt spid="22"/>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arn(inVertical)">
                                      <p:cBhvr>
                                        <p:cTn id="2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9" grpId="0" animBg="1"/>
      <p:bldP spid="10"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1" name="Rectangle 20"/>
          <p:cNvSpPr/>
          <p:nvPr/>
        </p:nvSpPr>
        <p:spPr>
          <a:xfrm>
            <a:off x="3956342" y="1227673"/>
            <a:ext cx="2805591" cy="523220"/>
          </a:xfrm>
          <a:prstGeom prst="rect">
            <a:avLst/>
          </a:prstGeom>
          <a:solidFill>
            <a:schemeClr val="tx1">
              <a:lumMod val="75000"/>
              <a:lumOff val="25000"/>
            </a:schemeClr>
          </a:solidFill>
          <a:ln>
            <a:solidFill>
              <a:schemeClr val="bg1"/>
            </a:solidFill>
          </a:ln>
        </p:spPr>
        <p:txBody>
          <a:bodyPr wrap="square">
            <a:spAutoFit/>
          </a:bodyPr>
          <a:lstStyle/>
          <a:p>
            <a:r>
              <a:rPr lang="en-US" sz="2800" b="1" dirty="0" smtClean="0">
                <a:solidFill>
                  <a:schemeClr val="bg1"/>
                </a:solidFill>
                <a:effectLst>
                  <a:outerShdw blurRad="38100" dist="38100" dir="2700000" algn="tl">
                    <a:srgbClr val="000000">
                      <a:alpha val="43137"/>
                    </a:srgbClr>
                  </a:outerShdw>
                </a:effectLst>
              </a:rPr>
              <a:t>Your Manager</a:t>
            </a:r>
            <a:endParaRPr lang="en-US" sz="2800" dirty="0">
              <a:solidFill>
                <a:schemeClr val="bg1"/>
              </a:solidFill>
              <a:effectLst>
                <a:outerShdw blurRad="38100" dist="38100" dir="2700000" algn="tl">
                  <a:srgbClr val="000000">
                    <a:alpha val="43137"/>
                  </a:srgbClr>
                </a:outerShdw>
              </a:effectLst>
            </a:endParaRPr>
          </a:p>
        </p:txBody>
      </p:sp>
      <p:sp>
        <p:nvSpPr>
          <p:cNvPr id="22" name="Rectangle 21"/>
          <p:cNvSpPr/>
          <p:nvPr/>
        </p:nvSpPr>
        <p:spPr>
          <a:xfrm>
            <a:off x="41304" y="1996205"/>
            <a:ext cx="10652288" cy="1015663"/>
          </a:xfrm>
          <a:prstGeom prst="rect">
            <a:avLst/>
          </a:prstGeom>
          <a:solidFill>
            <a:schemeClr val="accent4">
              <a:lumMod val="60000"/>
              <a:lumOff val="40000"/>
            </a:schemeClr>
          </a:solidFill>
          <a:ln>
            <a:solidFill>
              <a:schemeClr val="bg1"/>
            </a:solidFill>
          </a:ln>
        </p:spPr>
        <p:txBody>
          <a:bodyPr wrap="square">
            <a:spAutoFit/>
          </a:bodyPr>
          <a:lstStyle/>
          <a:p>
            <a:r>
              <a:rPr lang="en-US" sz="2000" dirty="0"/>
              <a:t>Typically the boss decides what our assignment is and who can work with us on our projects. Keeping your manager informed will help ensure that you get the necessary resources to complete your project.</a:t>
            </a:r>
          </a:p>
        </p:txBody>
      </p:sp>
      <p:sp>
        <p:nvSpPr>
          <p:cNvPr id="23" name="Rectangle 22"/>
          <p:cNvSpPr/>
          <p:nvPr/>
        </p:nvSpPr>
        <p:spPr>
          <a:xfrm>
            <a:off x="3080918" y="0"/>
            <a:ext cx="4556440" cy="523220"/>
          </a:xfrm>
          <a:prstGeom prst="rect">
            <a:avLst/>
          </a:prstGeom>
          <a:solidFill>
            <a:schemeClr val="bg1"/>
          </a:solidFill>
          <a:ln>
            <a:solidFill>
              <a:schemeClr val="accent1"/>
            </a:solidFill>
          </a:ln>
        </p:spPr>
        <p:txBody>
          <a:bodyPr wrap="none">
            <a:spAutoFit/>
          </a:bodyPr>
          <a:lstStyle/>
          <a:p>
            <a:r>
              <a:rPr lang="en-US" sz="2800" b="1" dirty="0"/>
              <a:t>Overview of the stakeholders</a:t>
            </a:r>
          </a:p>
        </p:txBody>
      </p:sp>
      <p:sp>
        <p:nvSpPr>
          <p:cNvPr id="9" name="Rectangle 8"/>
          <p:cNvSpPr/>
          <p:nvPr/>
        </p:nvSpPr>
        <p:spPr>
          <a:xfrm>
            <a:off x="41304" y="614406"/>
            <a:ext cx="7232589" cy="523220"/>
          </a:xfrm>
          <a:prstGeom prst="rect">
            <a:avLst/>
          </a:prstGeom>
          <a:solidFill>
            <a:schemeClr val="accent2">
              <a:lumMod val="60000"/>
              <a:lumOff val="40000"/>
            </a:schemeClr>
          </a:solidFill>
          <a:ln>
            <a:solidFill>
              <a:schemeClr val="bg1"/>
            </a:solidFill>
          </a:ln>
        </p:spPr>
        <p:txBody>
          <a:bodyPr wrap="square">
            <a:spAutoFit/>
          </a:bodyPr>
          <a:lstStyle/>
          <a:p>
            <a:r>
              <a:rPr lang="en-US" sz="2800" b="1" dirty="0" smtClean="0">
                <a:solidFill>
                  <a:schemeClr val="bg1"/>
                </a:solidFill>
                <a:effectLst>
                  <a:outerShdw blurRad="38100" dist="38100" dir="2700000" algn="tl">
                    <a:srgbClr val="000000">
                      <a:alpha val="43137"/>
                    </a:srgbClr>
                  </a:outerShdw>
                </a:effectLst>
              </a:rPr>
              <a:t>Types of Stakeholders in project management</a:t>
            </a:r>
            <a:endParaRPr lang="en-US" sz="2800" b="1" dirty="0">
              <a:solidFill>
                <a:schemeClr val="bg1"/>
              </a:solidFill>
              <a:effectLst>
                <a:outerShdw blurRad="38100" dist="38100" dir="2700000" algn="tl">
                  <a:srgbClr val="000000">
                    <a:alpha val="43137"/>
                  </a:srgbClr>
                </a:outerShdw>
              </a:effectLst>
            </a:endParaRPr>
          </a:p>
        </p:txBody>
      </p:sp>
      <p:sp>
        <p:nvSpPr>
          <p:cNvPr id="10" name="Rectangle 9"/>
          <p:cNvSpPr/>
          <p:nvPr/>
        </p:nvSpPr>
        <p:spPr>
          <a:xfrm>
            <a:off x="0" y="3208727"/>
            <a:ext cx="6925105" cy="1323439"/>
          </a:xfrm>
          <a:prstGeom prst="rect">
            <a:avLst/>
          </a:prstGeom>
          <a:solidFill>
            <a:schemeClr val="accent6">
              <a:lumMod val="20000"/>
              <a:lumOff val="80000"/>
            </a:schemeClr>
          </a:solidFill>
          <a:ln>
            <a:solidFill>
              <a:schemeClr val="bg1"/>
            </a:solidFill>
          </a:ln>
        </p:spPr>
        <p:txBody>
          <a:bodyPr wrap="square">
            <a:spAutoFit/>
          </a:bodyPr>
          <a:lstStyle/>
          <a:p>
            <a:r>
              <a:rPr lang="en-US" sz="2000" dirty="0"/>
              <a:t>If things go wrong on a project, it is nice to have an understanding and supportive boss to go to bat for us if necessary. By supporting your manager, you will find your manager will support you more often.</a:t>
            </a:r>
          </a:p>
        </p:txBody>
      </p:sp>
      <p:sp>
        <p:nvSpPr>
          <p:cNvPr id="8" name="Rectangle 7"/>
          <p:cNvSpPr/>
          <p:nvPr/>
        </p:nvSpPr>
        <p:spPr>
          <a:xfrm>
            <a:off x="116718" y="4820019"/>
            <a:ext cx="6808387" cy="400110"/>
          </a:xfrm>
          <a:prstGeom prst="rect">
            <a:avLst/>
          </a:prstGeom>
          <a:solidFill>
            <a:schemeClr val="accent4">
              <a:lumMod val="20000"/>
              <a:lumOff val="80000"/>
            </a:schemeClr>
          </a:solidFill>
          <a:ln>
            <a:solidFill>
              <a:schemeClr val="bg1"/>
            </a:solidFill>
          </a:ln>
        </p:spPr>
        <p:txBody>
          <a:bodyPr wrap="square">
            <a:spAutoFit/>
          </a:bodyPr>
          <a:lstStyle/>
          <a:p>
            <a:r>
              <a:rPr lang="en-US" sz="2000" dirty="0"/>
              <a:t>Find out exactly how your performance will be measured.</a:t>
            </a:r>
          </a:p>
        </p:txBody>
      </p:sp>
      <p:sp>
        <p:nvSpPr>
          <p:cNvPr id="11" name="Rectangle 10"/>
          <p:cNvSpPr/>
          <p:nvPr/>
        </p:nvSpPr>
        <p:spPr>
          <a:xfrm>
            <a:off x="116718" y="5554071"/>
            <a:ext cx="6808387" cy="400110"/>
          </a:xfrm>
          <a:prstGeom prst="rect">
            <a:avLst/>
          </a:prstGeom>
          <a:solidFill>
            <a:schemeClr val="accent4">
              <a:lumMod val="20000"/>
              <a:lumOff val="80000"/>
            </a:schemeClr>
          </a:solidFill>
          <a:ln>
            <a:solidFill>
              <a:schemeClr val="bg1"/>
            </a:solidFill>
          </a:ln>
        </p:spPr>
        <p:txBody>
          <a:bodyPr wrap="square">
            <a:spAutoFit/>
          </a:bodyPr>
          <a:lstStyle/>
          <a:p>
            <a:r>
              <a:rPr lang="en-US" sz="2000" dirty="0"/>
              <a:t>When unclear about directions, ask for clarification.</a:t>
            </a:r>
          </a:p>
        </p:txBody>
      </p:sp>
      <p:sp>
        <p:nvSpPr>
          <p:cNvPr id="12" name="Rectangle 11"/>
          <p:cNvSpPr/>
          <p:nvPr/>
        </p:nvSpPr>
        <p:spPr>
          <a:xfrm>
            <a:off x="0" y="6150114"/>
            <a:ext cx="6808387" cy="707886"/>
          </a:xfrm>
          <a:prstGeom prst="rect">
            <a:avLst/>
          </a:prstGeom>
          <a:solidFill>
            <a:schemeClr val="accent1">
              <a:lumMod val="20000"/>
              <a:lumOff val="80000"/>
            </a:schemeClr>
          </a:solidFill>
          <a:ln>
            <a:solidFill>
              <a:schemeClr val="bg1"/>
            </a:solidFill>
          </a:ln>
        </p:spPr>
        <p:txBody>
          <a:bodyPr wrap="square">
            <a:spAutoFit/>
          </a:bodyPr>
          <a:lstStyle/>
          <a:p>
            <a:r>
              <a:rPr lang="en-US" sz="2000" dirty="0"/>
              <a:t>Develop a reporting schedule that is acceptable to your boss and Communicate frequently.</a:t>
            </a:r>
          </a:p>
        </p:txBody>
      </p:sp>
    </p:spTree>
    <p:extLst>
      <p:ext uri="{BB962C8B-B14F-4D97-AF65-F5344CB8AC3E}">
        <p14:creationId xmlns:p14="http://schemas.microsoft.com/office/powerpoint/2010/main" val="36429712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1"/>
                                        </p:tgtEl>
                                        <p:attrNameLst>
                                          <p:attrName>style.visibility</p:attrName>
                                        </p:attrNameLst>
                                      </p:cBhvr>
                                      <p:to>
                                        <p:strVal val="visible"/>
                                      </p:to>
                                    </p:set>
                                    <p:animEffect transition="in" filter="barn(inVertical)">
                                      <p:cBhvr>
                                        <p:cTn id="12" dur="500"/>
                                        <p:tgtEl>
                                          <p:spTgt spid="21"/>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barn(inVertical)">
                                      <p:cBhvr>
                                        <p:cTn id="17" dur="500"/>
                                        <p:tgtEl>
                                          <p:spTgt spid="22"/>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arn(inVertical)">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barn(inVertical)">
                                      <p:cBhvr>
                                        <p:cTn id="27" dur="500"/>
                                        <p:tgtEl>
                                          <p:spTgt spid="8"/>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barn(inVertical)">
                                      <p:cBhvr>
                                        <p:cTn id="32" dur="500"/>
                                        <p:tgtEl>
                                          <p:spTgt spid="11"/>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barn(inVertical)">
                                      <p:cBhvr>
                                        <p:cTn id="3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9" grpId="0" animBg="1"/>
      <p:bldP spid="10" grpId="0" animBg="1"/>
      <p:bldP spid="8" grpId="0" animBg="1"/>
      <p:bldP spid="11" grpId="0" animBg="1"/>
      <p:bldP spid="1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1" name="Rectangle 20"/>
          <p:cNvSpPr/>
          <p:nvPr/>
        </p:nvSpPr>
        <p:spPr>
          <a:xfrm>
            <a:off x="3956342" y="1227673"/>
            <a:ext cx="2805591" cy="523220"/>
          </a:xfrm>
          <a:prstGeom prst="rect">
            <a:avLst/>
          </a:prstGeom>
          <a:solidFill>
            <a:schemeClr val="tx1">
              <a:lumMod val="75000"/>
              <a:lumOff val="25000"/>
            </a:schemeClr>
          </a:solidFill>
          <a:ln>
            <a:solidFill>
              <a:schemeClr val="bg1"/>
            </a:solidFill>
          </a:ln>
        </p:spPr>
        <p:txBody>
          <a:bodyPr wrap="square">
            <a:spAutoFit/>
          </a:bodyPr>
          <a:lstStyle/>
          <a:p>
            <a:pPr algn="ctr"/>
            <a:r>
              <a:rPr lang="en-US" sz="2800" b="1" dirty="0" smtClean="0">
                <a:solidFill>
                  <a:schemeClr val="bg1"/>
                </a:solidFill>
                <a:effectLst>
                  <a:outerShdw blurRad="38100" dist="38100" dir="2700000" algn="tl">
                    <a:srgbClr val="000000">
                      <a:alpha val="43137"/>
                    </a:srgbClr>
                  </a:outerShdw>
                </a:effectLst>
              </a:rPr>
              <a:t>Peers</a:t>
            </a:r>
            <a:endParaRPr lang="en-US" sz="2800" dirty="0">
              <a:solidFill>
                <a:schemeClr val="bg1"/>
              </a:solidFill>
              <a:effectLst>
                <a:outerShdw blurRad="38100" dist="38100" dir="2700000" algn="tl">
                  <a:srgbClr val="000000">
                    <a:alpha val="43137"/>
                  </a:srgbClr>
                </a:outerShdw>
              </a:effectLst>
            </a:endParaRPr>
          </a:p>
        </p:txBody>
      </p:sp>
      <p:sp>
        <p:nvSpPr>
          <p:cNvPr id="22" name="Rectangle 21"/>
          <p:cNvSpPr/>
          <p:nvPr/>
        </p:nvSpPr>
        <p:spPr>
          <a:xfrm>
            <a:off x="41304" y="1996205"/>
            <a:ext cx="10652288" cy="1323439"/>
          </a:xfrm>
          <a:prstGeom prst="rect">
            <a:avLst/>
          </a:prstGeom>
          <a:solidFill>
            <a:schemeClr val="accent4">
              <a:lumMod val="60000"/>
              <a:lumOff val="40000"/>
            </a:schemeClr>
          </a:solidFill>
          <a:ln>
            <a:solidFill>
              <a:schemeClr val="bg1"/>
            </a:solidFill>
          </a:ln>
        </p:spPr>
        <p:txBody>
          <a:bodyPr wrap="square">
            <a:spAutoFit/>
          </a:bodyPr>
          <a:lstStyle/>
          <a:p>
            <a:r>
              <a:rPr lang="en-US" sz="2000" dirty="0"/>
              <a:t>Peers are people on the project team or not, who are at the same level in the organization as you. These people will, in fact, also have a vested interest in the product. However, they will have neither the leadership responsibilities nor the accountability for the success or failure of the project that you have.</a:t>
            </a:r>
          </a:p>
        </p:txBody>
      </p:sp>
      <p:sp>
        <p:nvSpPr>
          <p:cNvPr id="23" name="Rectangle 22"/>
          <p:cNvSpPr/>
          <p:nvPr/>
        </p:nvSpPr>
        <p:spPr>
          <a:xfrm>
            <a:off x="3080918" y="0"/>
            <a:ext cx="4556440" cy="523220"/>
          </a:xfrm>
          <a:prstGeom prst="rect">
            <a:avLst/>
          </a:prstGeom>
          <a:solidFill>
            <a:schemeClr val="bg1"/>
          </a:solidFill>
          <a:ln>
            <a:solidFill>
              <a:schemeClr val="accent1"/>
            </a:solidFill>
          </a:ln>
        </p:spPr>
        <p:txBody>
          <a:bodyPr wrap="none">
            <a:spAutoFit/>
          </a:bodyPr>
          <a:lstStyle/>
          <a:p>
            <a:r>
              <a:rPr lang="en-US" sz="2800" b="1" dirty="0"/>
              <a:t>Overview of the stakeholders</a:t>
            </a:r>
          </a:p>
        </p:txBody>
      </p:sp>
      <p:sp>
        <p:nvSpPr>
          <p:cNvPr id="9" name="Rectangle 8"/>
          <p:cNvSpPr/>
          <p:nvPr/>
        </p:nvSpPr>
        <p:spPr>
          <a:xfrm>
            <a:off x="41304" y="614406"/>
            <a:ext cx="7232589" cy="523220"/>
          </a:xfrm>
          <a:prstGeom prst="rect">
            <a:avLst/>
          </a:prstGeom>
          <a:solidFill>
            <a:schemeClr val="accent2">
              <a:lumMod val="60000"/>
              <a:lumOff val="40000"/>
            </a:schemeClr>
          </a:solidFill>
          <a:ln>
            <a:solidFill>
              <a:schemeClr val="bg1"/>
            </a:solidFill>
          </a:ln>
        </p:spPr>
        <p:txBody>
          <a:bodyPr wrap="square">
            <a:spAutoFit/>
          </a:bodyPr>
          <a:lstStyle/>
          <a:p>
            <a:r>
              <a:rPr lang="en-US" sz="2800" b="1" dirty="0" smtClean="0">
                <a:solidFill>
                  <a:schemeClr val="bg1"/>
                </a:solidFill>
                <a:effectLst>
                  <a:outerShdw blurRad="38100" dist="38100" dir="2700000" algn="tl">
                    <a:srgbClr val="000000">
                      <a:alpha val="43137"/>
                    </a:srgbClr>
                  </a:outerShdw>
                </a:effectLst>
              </a:rPr>
              <a:t>Types of Stakeholders in project management</a:t>
            </a:r>
            <a:endParaRPr lang="en-US" sz="2800" b="1" dirty="0">
              <a:solidFill>
                <a:schemeClr val="bg1"/>
              </a:solidFill>
              <a:effectLst>
                <a:outerShdw blurRad="38100" dist="38100" dir="2700000" algn="tl">
                  <a:srgbClr val="000000">
                    <a:alpha val="43137"/>
                  </a:srgbClr>
                </a:outerShdw>
              </a:effectLst>
            </a:endParaRPr>
          </a:p>
        </p:txBody>
      </p:sp>
      <p:sp>
        <p:nvSpPr>
          <p:cNvPr id="10" name="Rectangle 9"/>
          <p:cNvSpPr/>
          <p:nvPr/>
        </p:nvSpPr>
        <p:spPr>
          <a:xfrm>
            <a:off x="116718" y="3470414"/>
            <a:ext cx="10652288" cy="461665"/>
          </a:xfrm>
          <a:prstGeom prst="rect">
            <a:avLst/>
          </a:prstGeom>
          <a:solidFill>
            <a:schemeClr val="accent6">
              <a:lumMod val="20000"/>
              <a:lumOff val="80000"/>
            </a:schemeClr>
          </a:solidFill>
          <a:ln>
            <a:solidFill>
              <a:schemeClr val="bg1"/>
            </a:solidFill>
          </a:ln>
        </p:spPr>
        <p:txBody>
          <a:bodyPr wrap="square">
            <a:spAutoFit/>
          </a:bodyPr>
          <a:lstStyle/>
          <a:p>
            <a:r>
              <a:rPr lang="en-US" sz="2400" dirty="0"/>
              <a:t>Your relationship with peers can be impeded by:</a:t>
            </a:r>
          </a:p>
        </p:txBody>
      </p:sp>
      <p:sp>
        <p:nvSpPr>
          <p:cNvPr id="8" name="Rectangle 7"/>
          <p:cNvSpPr/>
          <p:nvPr/>
        </p:nvSpPr>
        <p:spPr>
          <a:xfrm>
            <a:off x="20651" y="3995678"/>
            <a:ext cx="7273893" cy="2862322"/>
          </a:xfrm>
          <a:prstGeom prst="rect">
            <a:avLst/>
          </a:prstGeom>
          <a:solidFill>
            <a:schemeClr val="accent4">
              <a:lumMod val="20000"/>
              <a:lumOff val="80000"/>
            </a:schemeClr>
          </a:solidFill>
          <a:ln>
            <a:solidFill>
              <a:schemeClr val="bg1"/>
            </a:solidFill>
          </a:ln>
        </p:spPr>
        <p:txBody>
          <a:bodyPr wrap="square">
            <a:spAutoFit/>
          </a:bodyPr>
          <a:lstStyle/>
          <a:p>
            <a:pPr marL="285750" indent="-285750">
              <a:lnSpc>
                <a:spcPct val="150000"/>
              </a:lnSpc>
              <a:buFont typeface="Arial" panose="020B0604020202020204" pitchFamily="34" charset="0"/>
              <a:buChar char="•"/>
            </a:pPr>
            <a:r>
              <a:rPr lang="en-US" sz="2000" dirty="0"/>
              <a:t>Inadequate control over peers</a:t>
            </a:r>
            <a:r>
              <a:rPr lang="en-US" sz="2000" dirty="0" smtClean="0"/>
              <a:t>.</a:t>
            </a:r>
            <a:endParaRPr lang="en-US" sz="2000" dirty="0"/>
          </a:p>
          <a:p>
            <a:pPr marL="285750" indent="-285750">
              <a:lnSpc>
                <a:spcPct val="150000"/>
              </a:lnSpc>
              <a:buFont typeface="Arial" panose="020B0604020202020204" pitchFamily="34" charset="0"/>
              <a:buChar char="•"/>
            </a:pPr>
            <a:r>
              <a:rPr lang="en-US" sz="2000" dirty="0"/>
              <a:t>Political maneuvering or sabotage</a:t>
            </a:r>
            <a:r>
              <a:rPr lang="en-US" sz="2000" dirty="0" smtClean="0"/>
              <a:t>.</a:t>
            </a:r>
            <a:endParaRPr lang="en-US" sz="2000" dirty="0"/>
          </a:p>
          <a:p>
            <a:pPr marL="285750" indent="-285750">
              <a:lnSpc>
                <a:spcPct val="150000"/>
              </a:lnSpc>
              <a:buFont typeface="Arial" panose="020B0604020202020204" pitchFamily="34" charset="0"/>
              <a:buChar char="•"/>
            </a:pPr>
            <a:r>
              <a:rPr lang="en-US" sz="2000" dirty="0"/>
              <a:t>Personality conflicts or technical conflicts</a:t>
            </a:r>
            <a:r>
              <a:rPr lang="en-US" sz="2000" dirty="0" smtClean="0"/>
              <a:t>.</a:t>
            </a:r>
            <a:endParaRPr lang="en-US" sz="2000" dirty="0"/>
          </a:p>
          <a:p>
            <a:pPr marL="285750" indent="-285750">
              <a:lnSpc>
                <a:spcPct val="150000"/>
              </a:lnSpc>
              <a:buFont typeface="Arial" panose="020B0604020202020204" pitchFamily="34" charset="0"/>
              <a:buChar char="•"/>
            </a:pPr>
            <a:r>
              <a:rPr lang="en-US" sz="2000" dirty="0"/>
              <a:t>Envy because your peer may have wanted to lead the project</a:t>
            </a:r>
            <a:r>
              <a:rPr lang="en-US" sz="2000" dirty="0" smtClean="0"/>
              <a:t>.</a:t>
            </a:r>
            <a:endParaRPr lang="en-US" sz="2000" dirty="0"/>
          </a:p>
          <a:p>
            <a:pPr marL="285750" indent="-285750">
              <a:lnSpc>
                <a:spcPct val="150000"/>
              </a:lnSpc>
              <a:buFont typeface="Arial" panose="020B0604020202020204" pitchFamily="34" charset="0"/>
              <a:buChar char="•"/>
            </a:pPr>
            <a:r>
              <a:rPr lang="en-US" sz="2000" dirty="0"/>
              <a:t>Conflicting instructions from your manager and your peer's manager.</a:t>
            </a:r>
            <a:endParaRPr lang="en-US" sz="2400" dirty="0"/>
          </a:p>
        </p:txBody>
      </p:sp>
    </p:spTree>
    <p:extLst>
      <p:ext uri="{BB962C8B-B14F-4D97-AF65-F5344CB8AC3E}">
        <p14:creationId xmlns:p14="http://schemas.microsoft.com/office/powerpoint/2010/main" val="41007805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1"/>
                                        </p:tgtEl>
                                        <p:attrNameLst>
                                          <p:attrName>style.visibility</p:attrName>
                                        </p:attrNameLst>
                                      </p:cBhvr>
                                      <p:to>
                                        <p:strVal val="visible"/>
                                      </p:to>
                                    </p:set>
                                    <p:animEffect transition="in" filter="barn(inVertical)">
                                      <p:cBhvr>
                                        <p:cTn id="12" dur="500"/>
                                        <p:tgtEl>
                                          <p:spTgt spid="21"/>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barn(inVertical)">
                                      <p:cBhvr>
                                        <p:cTn id="17" dur="500"/>
                                        <p:tgtEl>
                                          <p:spTgt spid="22"/>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arn(inVertical)">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barn(inVertical)">
                                      <p:cBhvr>
                                        <p:cTn id="2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9" grpId="0" animBg="1"/>
      <p:bldP spid="10" grpId="0" animBg="1"/>
      <p:bldP spid="8"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1" name="Rectangle 20"/>
          <p:cNvSpPr/>
          <p:nvPr/>
        </p:nvSpPr>
        <p:spPr>
          <a:xfrm>
            <a:off x="3956342" y="1227673"/>
            <a:ext cx="2805591" cy="523220"/>
          </a:xfrm>
          <a:prstGeom prst="rect">
            <a:avLst/>
          </a:prstGeom>
          <a:solidFill>
            <a:schemeClr val="tx1">
              <a:lumMod val="75000"/>
              <a:lumOff val="25000"/>
            </a:schemeClr>
          </a:solidFill>
          <a:ln>
            <a:solidFill>
              <a:schemeClr val="bg1"/>
            </a:solidFill>
          </a:ln>
        </p:spPr>
        <p:txBody>
          <a:bodyPr wrap="square">
            <a:spAutoFit/>
          </a:bodyPr>
          <a:lstStyle/>
          <a:p>
            <a:pPr algn="ctr"/>
            <a:r>
              <a:rPr lang="en-US" sz="2800" b="1" dirty="0" smtClean="0">
                <a:solidFill>
                  <a:schemeClr val="bg1"/>
                </a:solidFill>
                <a:effectLst>
                  <a:outerShdw blurRad="38100" dist="38100" dir="2700000" algn="tl">
                    <a:srgbClr val="000000">
                      <a:alpha val="43137"/>
                    </a:srgbClr>
                  </a:outerShdw>
                </a:effectLst>
              </a:rPr>
              <a:t>Peers</a:t>
            </a:r>
            <a:endParaRPr lang="en-US" sz="2800" dirty="0">
              <a:solidFill>
                <a:schemeClr val="bg1"/>
              </a:solidFill>
              <a:effectLst>
                <a:outerShdw blurRad="38100" dist="38100" dir="2700000" algn="tl">
                  <a:srgbClr val="000000">
                    <a:alpha val="43137"/>
                  </a:srgbClr>
                </a:outerShdw>
              </a:effectLst>
            </a:endParaRPr>
          </a:p>
        </p:txBody>
      </p:sp>
      <p:sp>
        <p:nvSpPr>
          <p:cNvPr id="23" name="Rectangle 22"/>
          <p:cNvSpPr/>
          <p:nvPr/>
        </p:nvSpPr>
        <p:spPr>
          <a:xfrm>
            <a:off x="3080918" y="0"/>
            <a:ext cx="4556440" cy="523220"/>
          </a:xfrm>
          <a:prstGeom prst="rect">
            <a:avLst/>
          </a:prstGeom>
          <a:solidFill>
            <a:schemeClr val="bg1"/>
          </a:solidFill>
          <a:ln>
            <a:solidFill>
              <a:schemeClr val="accent1"/>
            </a:solidFill>
          </a:ln>
        </p:spPr>
        <p:txBody>
          <a:bodyPr wrap="none">
            <a:spAutoFit/>
          </a:bodyPr>
          <a:lstStyle/>
          <a:p>
            <a:r>
              <a:rPr lang="en-US" sz="2800" b="1" dirty="0"/>
              <a:t>Overview of the stakeholders</a:t>
            </a:r>
          </a:p>
        </p:txBody>
      </p:sp>
      <p:sp>
        <p:nvSpPr>
          <p:cNvPr id="9" name="Rectangle 8"/>
          <p:cNvSpPr/>
          <p:nvPr/>
        </p:nvSpPr>
        <p:spPr>
          <a:xfrm>
            <a:off x="41304" y="614406"/>
            <a:ext cx="7232589" cy="523220"/>
          </a:xfrm>
          <a:prstGeom prst="rect">
            <a:avLst/>
          </a:prstGeom>
          <a:solidFill>
            <a:schemeClr val="accent2">
              <a:lumMod val="60000"/>
              <a:lumOff val="40000"/>
            </a:schemeClr>
          </a:solidFill>
          <a:ln>
            <a:solidFill>
              <a:schemeClr val="bg1"/>
            </a:solidFill>
          </a:ln>
        </p:spPr>
        <p:txBody>
          <a:bodyPr wrap="square">
            <a:spAutoFit/>
          </a:bodyPr>
          <a:lstStyle/>
          <a:p>
            <a:r>
              <a:rPr lang="en-US" sz="2800" b="1" dirty="0" smtClean="0">
                <a:solidFill>
                  <a:schemeClr val="bg1"/>
                </a:solidFill>
                <a:effectLst>
                  <a:outerShdw blurRad="38100" dist="38100" dir="2700000" algn="tl">
                    <a:srgbClr val="000000">
                      <a:alpha val="43137"/>
                    </a:srgbClr>
                  </a:outerShdw>
                </a:effectLst>
              </a:rPr>
              <a:t>Types of Stakeholders in project management</a:t>
            </a:r>
            <a:endParaRPr lang="en-US" sz="2800" b="1" dirty="0">
              <a:solidFill>
                <a:schemeClr val="bg1"/>
              </a:solidFill>
              <a:effectLst>
                <a:outerShdw blurRad="38100" dist="38100" dir="2700000" algn="tl">
                  <a:srgbClr val="000000">
                    <a:alpha val="43137"/>
                  </a:srgbClr>
                </a:outerShdw>
              </a:effectLst>
            </a:endParaRPr>
          </a:p>
        </p:txBody>
      </p:sp>
      <p:sp>
        <p:nvSpPr>
          <p:cNvPr id="10" name="Rectangle 9"/>
          <p:cNvSpPr/>
          <p:nvPr/>
        </p:nvSpPr>
        <p:spPr>
          <a:xfrm>
            <a:off x="116717" y="1883018"/>
            <a:ext cx="11949591" cy="1200329"/>
          </a:xfrm>
          <a:prstGeom prst="rect">
            <a:avLst/>
          </a:prstGeom>
          <a:solidFill>
            <a:schemeClr val="accent6">
              <a:lumMod val="20000"/>
              <a:lumOff val="80000"/>
            </a:schemeClr>
          </a:solidFill>
          <a:ln>
            <a:solidFill>
              <a:schemeClr val="bg1"/>
            </a:solidFill>
          </a:ln>
        </p:spPr>
        <p:txBody>
          <a:bodyPr wrap="square">
            <a:spAutoFit/>
          </a:bodyPr>
          <a:lstStyle/>
          <a:p>
            <a:r>
              <a:rPr lang="en-US" sz="2400" dirty="0"/>
              <a:t>Peer support is essential. Because most of us serve our self-interest first, use some investigating, selling, influencing and politicking skills here. To ensure you have cooperation and support from your peers:</a:t>
            </a:r>
          </a:p>
        </p:txBody>
      </p:sp>
      <p:sp>
        <p:nvSpPr>
          <p:cNvPr id="8" name="Rectangle 7"/>
          <p:cNvSpPr/>
          <p:nvPr/>
        </p:nvSpPr>
        <p:spPr>
          <a:xfrm>
            <a:off x="116717" y="3286402"/>
            <a:ext cx="10652288" cy="1015663"/>
          </a:xfrm>
          <a:prstGeom prst="rect">
            <a:avLst/>
          </a:prstGeom>
          <a:solidFill>
            <a:schemeClr val="accent4">
              <a:lumMod val="20000"/>
              <a:lumOff val="80000"/>
            </a:schemeClr>
          </a:solidFill>
          <a:ln>
            <a:solidFill>
              <a:schemeClr val="bg1"/>
            </a:solidFill>
          </a:ln>
        </p:spPr>
        <p:txBody>
          <a:bodyPr wrap="square">
            <a:spAutoFit/>
          </a:bodyPr>
          <a:lstStyle/>
          <a:p>
            <a:r>
              <a:rPr lang="en-US" sz="2000" dirty="0"/>
              <a:t>Get the support of your project sponsor or top management to empower you as the project manager with as much authority as possible. It's important that the sponsor makes it clear to the other team members that their cooperation on project activities is expected.</a:t>
            </a:r>
          </a:p>
        </p:txBody>
      </p:sp>
      <p:sp>
        <p:nvSpPr>
          <p:cNvPr id="11" name="Rectangle 10"/>
          <p:cNvSpPr/>
          <p:nvPr/>
        </p:nvSpPr>
        <p:spPr>
          <a:xfrm>
            <a:off x="0" y="4443145"/>
            <a:ext cx="6236949" cy="707886"/>
          </a:xfrm>
          <a:prstGeom prst="rect">
            <a:avLst/>
          </a:prstGeom>
          <a:solidFill>
            <a:schemeClr val="accent4">
              <a:lumMod val="20000"/>
              <a:lumOff val="80000"/>
            </a:schemeClr>
          </a:solidFill>
          <a:ln>
            <a:solidFill>
              <a:schemeClr val="bg1"/>
            </a:solidFill>
          </a:ln>
        </p:spPr>
        <p:txBody>
          <a:bodyPr wrap="square">
            <a:spAutoFit/>
          </a:bodyPr>
          <a:lstStyle/>
          <a:p>
            <a:r>
              <a:rPr lang="en-US" sz="2000" dirty="0"/>
              <a:t>Confront your peer if you notice a behavior that seems dysfunctional, such as badmouthing the project.</a:t>
            </a:r>
          </a:p>
        </p:txBody>
      </p:sp>
      <p:sp>
        <p:nvSpPr>
          <p:cNvPr id="12" name="Rectangle 11"/>
          <p:cNvSpPr/>
          <p:nvPr/>
        </p:nvSpPr>
        <p:spPr>
          <a:xfrm>
            <a:off x="0" y="5292111"/>
            <a:ext cx="6368924" cy="707886"/>
          </a:xfrm>
          <a:prstGeom prst="rect">
            <a:avLst/>
          </a:prstGeom>
          <a:solidFill>
            <a:schemeClr val="accent4">
              <a:lumMod val="20000"/>
              <a:lumOff val="80000"/>
            </a:schemeClr>
          </a:solidFill>
          <a:ln>
            <a:solidFill>
              <a:schemeClr val="bg1"/>
            </a:solidFill>
          </a:ln>
        </p:spPr>
        <p:txBody>
          <a:bodyPr wrap="square">
            <a:spAutoFit/>
          </a:bodyPr>
          <a:lstStyle/>
          <a:p>
            <a:r>
              <a:rPr lang="en-US" sz="2000" dirty="0"/>
              <a:t>Be explicit in asking for full support from your peers. Arrange for frequent review meetings.</a:t>
            </a:r>
          </a:p>
        </p:txBody>
      </p:sp>
      <p:sp>
        <p:nvSpPr>
          <p:cNvPr id="13" name="Rectangle 12"/>
          <p:cNvSpPr/>
          <p:nvPr/>
        </p:nvSpPr>
        <p:spPr>
          <a:xfrm>
            <a:off x="0" y="6141077"/>
            <a:ext cx="6368924" cy="707886"/>
          </a:xfrm>
          <a:prstGeom prst="rect">
            <a:avLst/>
          </a:prstGeom>
          <a:solidFill>
            <a:schemeClr val="accent4">
              <a:lumMod val="20000"/>
              <a:lumOff val="80000"/>
            </a:schemeClr>
          </a:solidFill>
          <a:ln>
            <a:solidFill>
              <a:schemeClr val="bg1"/>
            </a:solidFill>
          </a:ln>
        </p:spPr>
        <p:txBody>
          <a:bodyPr wrap="square">
            <a:spAutoFit/>
          </a:bodyPr>
          <a:lstStyle/>
          <a:p>
            <a:r>
              <a:rPr lang="en-US" sz="2000" dirty="0"/>
              <a:t>Establish goals and standards of performance for all team members.</a:t>
            </a:r>
          </a:p>
        </p:txBody>
      </p:sp>
    </p:spTree>
    <p:extLst>
      <p:ext uri="{BB962C8B-B14F-4D97-AF65-F5344CB8AC3E}">
        <p14:creationId xmlns:p14="http://schemas.microsoft.com/office/powerpoint/2010/main" val="33251478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1"/>
                                        </p:tgtEl>
                                        <p:attrNameLst>
                                          <p:attrName>style.visibility</p:attrName>
                                        </p:attrNameLst>
                                      </p:cBhvr>
                                      <p:to>
                                        <p:strVal val="visible"/>
                                      </p:to>
                                    </p:set>
                                    <p:animEffect transition="in" filter="barn(inVertical)">
                                      <p:cBhvr>
                                        <p:cTn id="12" dur="500"/>
                                        <p:tgtEl>
                                          <p:spTgt spid="21"/>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barn(inVertic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barn(inVertical)">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barn(inVertical)">
                                      <p:cBhvr>
                                        <p:cTn id="27" dur="5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barn(inVertical)">
                                      <p:cBhvr>
                                        <p:cTn id="32" dur="500"/>
                                        <p:tgtEl>
                                          <p:spTgt spid="12"/>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barn(inVertical)">
                                      <p:cBhvr>
                                        <p:cTn id="3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9" grpId="0" animBg="1"/>
      <p:bldP spid="10" grpId="0" animBg="1"/>
      <p:bldP spid="8" grpId="0" animBg="1"/>
      <p:bldP spid="11" grpId="0" animBg="1"/>
      <p:bldP spid="12" grpId="0" animBg="1"/>
      <p:bldP spid="1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1" name="Rectangle 20"/>
          <p:cNvSpPr/>
          <p:nvPr/>
        </p:nvSpPr>
        <p:spPr>
          <a:xfrm>
            <a:off x="3956342" y="1227673"/>
            <a:ext cx="3317551" cy="523220"/>
          </a:xfrm>
          <a:prstGeom prst="rect">
            <a:avLst/>
          </a:prstGeom>
          <a:solidFill>
            <a:schemeClr val="tx1">
              <a:lumMod val="75000"/>
              <a:lumOff val="25000"/>
            </a:schemeClr>
          </a:solidFill>
          <a:ln>
            <a:solidFill>
              <a:schemeClr val="bg1"/>
            </a:solidFill>
          </a:ln>
        </p:spPr>
        <p:txBody>
          <a:bodyPr wrap="square">
            <a:spAutoFit/>
          </a:bodyPr>
          <a:lstStyle/>
          <a:p>
            <a:pPr algn="ctr"/>
            <a:r>
              <a:rPr lang="en-US" sz="2800" b="1" dirty="0" smtClean="0">
                <a:solidFill>
                  <a:schemeClr val="bg1"/>
                </a:solidFill>
                <a:effectLst>
                  <a:outerShdw blurRad="38100" dist="38100" dir="2700000" algn="tl">
                    <a:srgbClr val="000000">
                      <a:alpha val="43137"/>
                    </a:srgbClr>
                  </a:outerShdw>
                </a:effectLst>
              </a:rPr>
              <a:t>Resource manager</a:t>
            </a:r>
            <a:endParaRPr lang="en-US" sz="2800" dirty="0">
              <a:solidFill>
                <a:schemeClr val="bg1"/>
              </a:solidFill>
              <a:effectLst>
                <a:outerShdw blurRad="38100" dist="38100" dir="2700000" algn="tl">
                  <a:srgbClr val="000000">
                    <a:alpha val="43137"/>
                  </a:srgbClr>
                </a:outerShdw>
              </a:effectLst>
            </a:endParaRPr>
          </a:p>
        </p:txBody>
      </p:sp>
      <p:sp>
        <p:nvSpPr>
          <p:cNvPr id="23" name="Rectangle 22"/>
          <p:cNvSpPr/>
          <p:nvPr/>
        </p:nvSpPr>
        <p:spPr>
          <a:xfrm>
            <a:off x="3080918" y="0"/>
            <a:ext cx="4556440" cy="523220"/>
          </a:xfrm>
          <a:prstGeom prst="rect">
            <a:avLst/>
          </a:prstGeom>
          <a:solidFill>
            <a:schemeClr val="bg1"/>
          </a:solidFill>
          <a:ln>
            <a:solidFill>
              <a:schemeClr val="accent1"/>
            </a:solidFill>
          </a:ln>
        </p:spPr>
        <p:txBody>
          <a:bodyPr wrap="none">
            <a:spAutoFit/>
          </a:bodyPr>
          <a:lstStyle/>
          <a:p>
            <a:r>
              <a:rPr lang="en-US" sz="2800" b="1" dirty="0"/>
              <a:t>Overview of the stakeholders</a:t>
            </a:r>
          </a:p>
        </p:txBody>
      </p:sp>
      <p:sp>
        <p:nvSpPr>
          <p:cNvPr id="9" name="Rectangle 8"/>
          <p:cNvSpPr/>
          <p:nvPr/>
        </p:nvSpPr>
        <p:spPr>
          <a:xfrm>
            <a:off x="41304" y="614406"/>
            <a:ext cx="7232589" cy="523220"/>
          </a:xfrm>
          <a:prstGeom prst="rect">
            <a:avLst/>
          </a:prstGeom>
          <a:solidFill>
            <a:schemeClr val="accent2">
              <a:lumMod val="60000"/>
              <a:lumOff val="40000"/>
            </a:schemeClr>
          </a:solidFill>
          <a:ln>
            <a:solidFill>
              <a:schemeClr val="bg1"/>
            </a:solidFill>
          </a:ln>
        </p:spPr>
        <p:txBody>
          <a:bodyPr wrap="square">
            <a:spAutoFit/>
          </a:bodyPr>
          <a:lstStyle/>
          <a:p>
            <a:r>
              <a:rPr lang="en-US" sz="2800" b="1" dirty="0" smtClean="0">
                <a:solidFill>
                  <a:schemeClr val="bg1"/>
                </a:solidFill>
                <a:effectLst>
                  <a:outerShdw blurRad="38100" dist="38100" dir="2700000" algn="tl">
                    <a:srgbClr val="000000">
                      <a:alpha val="43137"/>
                    </a:srgbClr>
                  </a:outerShdw>
                </a:effectLst>
              </a:rPr>
              <a:t>Types of Stakeholders in project management</a:t>
            </a:r>
            <a:endParaRPr lang="en-US" sz="2800" b="1" dirty="0">
              <a:solidFill>
                <a:schemeClr val="bg1"/>
              </a:solidFill>
              <a:effectLst>
                <a:outerShdw blurRad="38100" dist="38100" dir="2700000" algn="tl">
                  <a:srgbClr val="000000">
                    <a:alpha val="43137"/>
                  </a:srgbClr>
                </a:outerShdw>
              </a:effectLst>
            </a:endParaRPr>
          </a:p>
        </p:txBody>
      </p:sp>
      <p:sp>
        <p:nvSpPr>
          <p:cNvPr id="10" name="Rectangle 9"/>
          <p:cNvSpPr/>
          <p:nvPr/>
        </p:nvSpPr>
        <p:spPr>
          <a:xfrm>
            <a:off x="116717" y="1883018"/>
            <a:ext cx="11949591" cy="1323439"/>
          </a:xfrm>
          <a:prstGeom prst="rect">
            <a:avLst/>
          </a:prstGeom>
          <a:solidFill>
            <a:schemeClr val="accent6">
              <a:lumMod val="20000"/>
              <a:lumOff val="80000"/>
            </a:schemeClr>
          </a:solidFill>
          <a:ln>
            <a:solidFill>
              <a:schemeClr val="bg1"/>
            </a:solidFill>
          </a:ln>
        </p:spPr>
        <p:txBody>
          <a:bodyPr wrap="square">
            <a:spAutoFit/>
          </a:bodyPr>
          <a:lstStyle/>
          <a:p>
            <a:r>
              <a:rPr lang="en-US" sz="2000" dirty="0"/>
              <a:t>Because project managers are in the position of borrowing resources, other managers control their resources. So their relationships with people are especially important. If their relationship is good, they may be able to consistently acquire the best staff and the best equipment for their projects. If relations aren't so good, they may find themselves not able to get good people or equipment needed on the project.</a:t>
            </a:r>
          </a:p>
        </p:txBody>
      </p:sp>
    </p:spTree>
    <p:extLst>
      <p:ext uri="{BB962C8B-B14F-4D97-AF65-F5344CB8AC3E}">
        <p14:creationId xmlns:p14="http://schemas.microsoft.com/office/powerpoint/2010/main" val="9113773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barn(inVertical)">
                                      <p:cBhvr>
                                        <p:cTn id="1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10"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3" name="Rectangle 22"/>
          <p:cNvSpPr/>
          <p:nvPr/>
        </p:nvSpPr>
        <p:spPr>
          <a:xfrm>
            <a:off x="3080918" y="0"/>
            <a:ext cx="4556440" cy="523220"/>
          </a:xfrm>
          <a:prstGeom prst="rect">
            <a:avLst/>
          </a:prstGeom>
          <a:solidFill>
            <a:schemeClr val="bg1"/>
          </a:solidFill>
          <a:ln>
            <a:solidFill>
              <a:schemeClr val="accent1"/>
            </a:solidFill>
          </a:ln>
        </p:spPr>
        <p:txBody>
          <a:bodyPr wrap="none">
            <a:spAutoFit/>
          </a:bodyPr>
          <a:lstStyle/>
          <a:p>
            <a:r>
              <a:rPr lang="en-US" sz="2800" b="1" dirty="0"/>
              <a:t>Overview of the stakeholders</a:t>
            </a:r>
          </a:p>
        </p:txBody>
      </p:sp>
      <p:sp>
        <p:nvSpPr>
          <p:cNvPr id="9" name="Rectangle 8"/>
          <p:cNvSpPr/>
          <p:nvPr/>
        </p:nvSpPr>
        <p:spPr>
          <a:xfrm>
            <a:off x="41304" y="614406"/>
            <a:ext cx="7232589" cy="523220"/>
          </a:xfrm>
          <a:prstGeom prst="rect">
            <a:avLst/>
          </a:prstGeom>
          <a:solidFill>
            <a:schemeClr val="accent2">
              <a:lumMod val="60000"/>
              <a:lumOff val="40000"/>
            </a:schemeClr>
          </a:solidFill>
          <a:ln>
            <a:solidFill>
              <a:schemeClr val="bg1"/>
            </a:solidFill>
          </a:ln>
        </p:spPr>
        <p:txBody>
          <a:bodyPr wrap="square">
            <a:spAutoFit/>
          </a:bodyPr>
          <a:lstStyle/>
          <a:p>
            <a:r>
              <a:rPr lang="en-US" sz="2800" b="1" dirty="0" smtClean="0">
                <a:solidFill>
                  <a:schemeClr val="bg1"/>
                </a:solidFill>
                <a:effectLst>
                  <a:outerShdw blurRad="38100" dist="38100" dir="2700000" algn="tl">
                    <a:srgbClr val="000000">
                      <a:alpha val="43137"/>
                    </a:srgbClr>
                  </a:outerShdw>
                </a:effectLst>
              </a:rPr>
              <a:t>Types of Stakeholders in project management</a:t>
            </a:r>
            <a:endParaRPr lang="en-US" sz="2800" b="1" dirty="0">
              <a:solidFill>
                <a:schemeClr val="bg1"/>
              </a:solidFill>
              <a:effectLst>
                <a:outerShdw blurRad="38100" dist="38100" dir="2700000" algn="tl">
                  <a:srgbClr val="000000">
                    <a:alpha val="43137"/>
                  </a:srgbClr>
                </a:outerShdw>
              </a:effectLst>
            </a:endParaRPr>
          </a:p>
        </p:txBody>
      </p:sp>
      <p:sp>
        <p:nvSpPr>
          <p:cNvPr id="11" name="Rectangle 10"/>
          <p:cNvSpPr/>
          <p:nvPr/>
        </p:nvSpPr>
        <p:spPr>
          <a:xfrm>
            <a:off x="0" y="2011559"/>
            <a:ext cx="5722070" cy="3785652"/>
          </a:xfrm>
          <a:prstGeom prst="rect">
            <a:avLst/>
          </a:prstGeom>
          <a:solidFill>
            <a:schemeClr val="accent4">
              <a:lumMod val="20000"/>
              <a:lumOff val="80000"/>
            </a:schemeClr>
          </a:solidFill>
          <a:ln>
            <a:solidFill>
              <a:schemeClr val="bg1"/>
            </a:solidFill>
          </a:ln>
        </p:spPr>
        <p:txBody>
          <a:bodyPr wrap="square">
            <a:spAutoFit/>
          </a:bodyPr>
          <a:lstStyle/>
          <a:p>
            <a:r>
              <a:rPr lang="en-US" sz="2000" dirty="0"/>
              <a:t>Internal customers are individuals within the organization who have projects that meet the needs of internal demands. </a:t>
            </a:r>
            <a:endParaRPr lang="en-US" sz="2000" dirty="0" smtClean="0"/>
          </a:p>
          <a:p>
            <a:endParaRPr lang="en-US" sz="2000" dirty="0" smtClean="0"/>
          </a:p>
          <a:p>
            <a:r>
              <a:rPr lang="en-US" sz="2000" dirty="0" smtClean="0"/>
              <a:t>The </a:t>
            </a:r>
            <a:r>
              <a:rPr lang="en-US" sz="2000" dirty="0"/>
              <a:t>customer holds the power to accept or reject your work. Early in the relationship, the project manager will need to negotiate, clarify, and document project specifications and deliverables. </a:t>
            </a:r>
            <a:endParaRPr lang="en-US" sz="2000" dirty="0" smtClean="0"/>
          </a:p>
          <a:p>
            <a:endParaRPr lang="en-US" sz="2000" dirty="0"/>
          </a:p>
          <a:p>
            <a:r>
              <a:rPr lang="en-US" sz="2000" dirty="0" smtClean="0"/>
              <a:t>After </a:t>
            </a:r>
            <a:r>
              <a:rPr lang="en-US" sz="2000" dirty="0"/>
              <a:t>the project begins, the project manager must stay tuned in to the customer's concerns and issues and keep the customer informed.</a:t>
            </a:r>
          </a:p>
        </p:txBody>
      </p:sp>
      <p:sp>
        <p:nvSpPr>
          <p:cNvPr id="14" name="Rectangle 13"/>
          <p:cNvSpPr/>
          <p:nvPr/>
        </p:nvSpPr>
        <p:spPr>
          <a:xfrm>
            <a:off x="3839624" y="1228812"/>
            <a:ext cx="3317551" cy="523220"/>
          </a:xfrm>
          <a:prstGeom prst="rect">
            <a:avLst/>
          </a:prstGeom>
          <a:solidFill>
            <a:schemeClr val="tx1">
              <a:lumMod val="75000"/>
              <a:lumOff val="25000"/>
            </a:schemeClr>
          </a:solidFill>
          <a:ln>
            <a:solidFill>
              <a:schemeClr val="bg1"/>
            </a:solidFill>
          </a:ln>
        </p:spPr>
        <p:txBody>
          <a:bodyPr wrap="square">
            <a:spAutoFit/>
          </a:bodyPr>
          <a:lstStyle/>
          <a:p>
            <a:pPr algn="ctr"/>
            <a:r>
              <a:rPr lang="en-US" sz="2800" b="1" dirty="0" smtClean="0">
                <a:solidFill>
                  <a:schemeClr val="bg1"/>
                </a:solidFill>
                <a:effectLst>
                  <a:outerShdw blurRad="38100" dist="38100" dir="2700000" algn="tl">
                    <a:srgbClr val="000000">
                      <a:alpha val="43137"/>
                    </a:srgbClr>
                  </a:outerShdw>
                </a:effectLst>
              </a:rPr>
              <a:t>Internal Customer</a:t>
            </a:r>
            <a:endParaRPr lang="en-US" sz="2800" dirty="0">
              <a:solidFill>
                <a:schemeClr val="bg1"/>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41685429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arn(inVertical)">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barn(inVertical)">
                                      <p:cBhvr>
                                        <p:cTn id="1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3" name="Rectangle 22"/>
          <p:cNvSpPr/>
          <p:nvPr/>
        </p:nvSpPr>
        <p:spPr>
          <a:xfrm>
            <a:off x="3080918" y="0"/>
            <a:ext cx="4556440" cy="523220"/>
          </a:xfrm>
          <a:prstGeom prst="rect">
            <a:avLst/>
          </a:prstGeom>
          <a:solidFill>
            <a:schemeClr val="bg1"/>
          </a:solidFill>
          <a:ln>
            <a:solidFill>
              <a:schemeClr val="accent1"/>
            </a:solidFill>
          </a:ln>
        </p:spPr>
        <p:txBody>
          <a:bodyPr wrap="none">
            <a:spAutoFit/>
          </a:bodyPr>
          <a:lstStyle/>
          <a:p>
            <a:r>
              <a:rPr lang="en-US" sz="2800" b="1" dirty="0"/>
              <a:t>Overview of the stakeholders</a:t>
            </a:r>
          </a:p>
        </p:txBody>
      </p:sp>
      <p:sp>
        <p:nvSpPr>
          <p:cNvPr id="9" name="Rectangle 8"/>
          <p:cNvSpPr/>
          <p:nvPr/>
        </p:nvSpPr>
        <p:spPr>
          <a:xfrm>
            <a:off x="41304" y="614406"/>
            <a:ext cx="7232589" cy="523220"/>
          </a:xfrm>
          <a:prstGeom prst="rect">
            <a:avLst/>
          </a:prstGeom>
          <a:solidFill>
            <a:schemeClr val="accent2">
              <a:lumMod val="60000"/>
              <a:lumOff val="40000"/>
            </a:schemeClr>
          </a:solidFill>
          <a:ln>
            <a:solidFill>
              <a:schemeClr val="bg1"/>
            </a:solidFill>
          </a:ln>
        </p:spPr>
        <p:txBody>
          <a:bodyPr wrap="square">
            <a:spAutoFit/>
          </a:bodyPr>
          <a:lstStyle/>
          <a:p>
            <a:r>
              <a:rPr lang="en-US" sz="2800" b="1" dirty="0" smtClean="0">
                <a:solidFill>
                  <a:schemeClr val="bg1"/>
                </a:solidFill>
                <a:effectLst>
                  <a:outerShdw blurRad="38100" dist="38100" dir="2700000" algn="tl">
                    <a:srgbClr val="000000">
                      <a:alpha val="43137"/>
                    </a:srgbClr>
                  </a:outerShdw>
                </a:effectLst>
              </a:rPr>
              <a:t>Types of Stakeholders in project management</a:t>
            </a:r>
            <a:endParaRPr lang="en-US" sz="2800" b="1" dirty="0">
              <a:solidFill>
                <a:schemeClr val="bg1"/>
              </a:solidFill>
              <a:effectLst>
                <a:outerShdw blurRad="38100" dist="38100" dir="2700000" algn="tl">
                  <a:srgbClr val="000000">
                    <a:alpha val="43137"/>
                  </a:srgbClr>
                </a:outerShdw>
              </a:effectLst>
            </a:endParaRPr>
          </a:p>
        </p:txBody>
      </p:sp>
      <p:sp>
        <p:nvSpPr>
          <p:cNvPr id="11" name="Rectangle 10"/>
          <p:cNvSpPr/>
          <p:nvPr/>
        </p:nvSpPr>
        <p:spPr>
          <a:xfrm>
            <a:off x="720032" y="1793312"/>
            <a:ext cx="10652288" cy="461665"/>
          </a:xfrm>
          <a:prstGeom prst="rect">
            <a:avLst/>
          </a:prstGeom>
          <a:solidFill>
            <a:schemeClr val="tx2">
              <a:lumMod val="60000"/>
              <a:lumOff val="40000"/>
            </a:schemeClr>
          </a:solidFill>
          <a:ln>
            <a:solidFill>
              <a:schemeClr val="bg1"/>
            </a:solidFill>
          </a:ln>
        </p:spPr>
        <p:txBody>
          <a:bodyPr wrap="square">
            <a:spAutoFit/>
          </a:bodyPr>
          <a:lstStyle/>
          <a:p>
            <a:pPr algn="ctr"/>
            <a:r>
              <a:rPr lang="en-US" sz="2400" b="1" dirty="0">
                <a:solidFill>
                  <a:schemeClr val="bg1"/>
                </a:solidFill>
                <a:effectLst>
                  <a:outerShdw blurRad="38100" dist="38100" dir="2700000" algn="tl">
                    <a:srgbClr val="000000">
                      <a:alpha val="43137"/>
                    </a:srgbClr>
                  </a:outerShdw>
                </a:effectLst>
              </a:rPr>
              <a:t>Common stumbling blocks when dealing with internal customers include:</a:t>
            </a:r>
          </a:p>
        </p:txBody>
      </p:sp>
      <p:sp>
        <p:nvSpPr>
          <p:cNvPr id="14" name="Rectangle 13"/>
          <p:cNvSpPr/>
          <p:nvPr/>
        </p:nvSpPr>
        <p:spPr>
          <a:xfrm>
            <a:off x="3956342" y="1203859"/>
            <a:ext cx="3317551" cy="523220"/>
          </a:xfrm>
          <a:prstGeom prst="rect">
            <a:avLst/>
          </a:prstGeom>
          <a:solidFill>
            <a:schemeClr val="tx1">
              <a:lumMod val="75000"/>
              <a:lumOff val="25000"/>
            </a:schemeClr>
          </a:solidFill>
          <a:ln>
            <a:solidFill>
              <a:schemeClr val="bg1"/>
            </a:solidFill>
          </a:ln>
        </p:spPr>
        <p:txBody>
          <a:bodyPr wrap="square">
            <a:spAutoFit/>
          </a:bodyPr>
          <a:lstStyle/>
          <a:p>
            <a:pPr algn="ctr"/>
            <a:r>
              <a:rPr lang="en-US" sz="2800" b="1" dirty="0" smtClean="0">
                <a:solidFill>
                  <a:schemeClr val="bg1"/>
                </a:solidFill>
                <a:effectLst>
                  <a:outerShdw blurRad="38100" dist="38100" dir="2700000" algn="tl">
                    <a:srgbClr val="000000">
                      <a:alpha val="43137"/>
                    </a:srgbClr>
                  </a:outerShdw>
                </a:effectLst>
              </a:rPr>
              <a:t>Internal Customer</a:t>
            </a:r>
            <a:endParaRPr lang="en-US" sz="2800" dirty="0">
              <a:solidFill>
                <a:schemeClr val="bg1"/>
              </a:solidFill>
              <a:effectLst>
                <a:outerShdw blurRad="38100" dist="38100" dir="2700000" algn="tl">
                  <a:srgbClr val="000000">
                    <a:alpha val="43137"/>
                  </a:srgbClr>
                </a:outerShdw>
              </a:effectLst>
            </a:endParaRPr>
          </a:p>
        </p:txBody>
      </p:sp>
      <p:sp>
        <p:nvSpPr>
          <p:cNvPr id="12" name="Rectangle 11"/>
          <p:cNvSpPr/>
          <p:nvPr/>
        </p:nvSpPr>
        <p:spPr>
          <a:xfrm>
            <a:off x="32994" y="2541331"/>
            <a:ext cx="6160416" cy="400110"/>
          </a:xfrm>
          <a:prstGeom prst="rect">
            <a:avLst/>
          </a:prstGeom>
          <a:solidFill>
            <a:schemeClr val="bg1"/>
          </a:solidFill>
          <a:ln>
            <a:solidFill>
              <a:schemeClr val="tx1">
                <a:lumMod val="50000"/>
                <a:lumOff val="50000"/>
              </a:schemeClr>
            </a:solidFill>
          </a:ln>
        </p:spPr>
        <p:txBody>
          <a:bodyPr wrap="square">
            <a:spAutoFit/>
          </a:bodyPr>
          <a:lstStyle/>
          <a:p>
            <a:r>
              <a:rPr lang="en-US" sz="2000" dirty="0">
                <a:latin typeface="Times New Roman" panose="02020603050405020304" pitchFamily="18" charset="0"/>
                <a:cs typeface="Times New Roman" panose="02020603050405020304" pitchFamily="18" charset="0"/>
              </a:rPr>
              <a:t>A lack of documentation for what is wanted.</a:t>
            </a:r>
          </a:p>
        </p:txBody>
      </p:sp>
      <p:sp>
        <p:nvSpPr>
          <p:cNvPr id="13" name="Rectangle 12"/>
          <p:cNvSpPr/>
          <p:nvPr/>
        </p:nvSpPr>
        <p:spPr>
          <a:xfrm>
            <a:off x="41303" y="3155737"/>
            <a:ext cx="9328940" cy="400110"/>
          </a:xfrm>
          <a:prstGeom prst="rect">
            <a:avLst/>
          </a:prstGeom>
          <a:solidFill>
            <a:schemeClr val="bg1"/>
          </a:solidFill>
          <a:ln>
            <a:solidFill>
              <a:schemeClr val="tx1">
                <a:lumMod val="50000"/>
                <a:lumOff val="50000"/>
              </a:schemeClr>
            </a:solidFill>
          </a:ln>
        </p:spPr>
        <p:txBody>
          <a:bodyPr wrap="square">
            <a:spAutoFit/>
          </a:bodyPr>
          <a:lstStyle/>
          <a:p>
            <a:r>
              <a:rPr lang="en-US" sz="2000" dirty="0">
                <a:latin typeface="Times New Roman" panose="02020603050405020304" pitchFamily="18" charset="0"/>
                <a:cs typeface="Times New Roman" panose="02020603050405020304" pitchFamily="18" charset="0"/>
              </a:rPr>
              <a:t>A lack of knowledge of the customer's organization and operating characteristics.</a:t>
            </a:r>
          </a:p>
        </p:txBody>
      </p:sp>
      <p:sp>
        <p:nvSpPr>
          <p:cNvPr id="15" name="Rectangle 14"/>
          <p:cNvSpPr/>
          <p:nvPr/>
        </p:nvSpPr>
        <p:spPr>
          <a:xfrm>
            <a:off x="41304" y="3843894"/>
            <a:ext cx="6755422" cy="400110"/>
          </a:xfrm>
          <a:prstGeom prst="rect">
            <a:avLst/>
          </a:prstGeom>
          <a:solidFill>
            <a:schemeClr val="bg1"/>
          </a:solidFill>
          <a:ln>
            <a:solidFill>
              <a:schemeClr val="tx1">
                <a:lumMod val="50000"/>
                <a:lumOff val="50000"/>
              </a:schemeClr>
            </a:solidFill>
          </a:ln>
        </p:spPr>
        <p:txBody>
          <a:bodyPr wrap="square">
            <a:spAutoFit/>
          </a:bodyPr>
          <a:lstStyle/>
          <a:p>
            <a:r>
              <a:rPr lang="en-US" sz="2000" dirty="0">
                <a:latin typeface="Times New Roman" panose="02020603050405020304" pitchFamily="18" charset="0"/>
                <a:cs typeface="Times New Roman" panose="02020603050405020304" pitchFamily="18" charset="0"/>
              </a:rPr>
              <a:t>Unrealistic deadlines, budgets, or specifications.</a:t>
            </a:r>
          </a:p>
        </p:txBody>
      </p:sp>
      <p:sp>
        <p:nvSpPr>
          <p:cNvPr id="16" name="Rectangle 15"/>
          <p:cNvSpPr/>
          <p:nvPr/>
        </p:nvSpPr>
        <p:spPr>
          <a:xfrm>
            <a:off x="41304" y="4573949"/>
            <a:ext cx="6877970" cy="707886"/>
          </a:xfrm>
          <a:prstGeom prst="rect">
            <a:avLst/>
          </a:prstGeom>
          <a:solidFill>
            <a:schemeClr val="bg1"/>
          </a:solidFill>
          <a:ln>
            <a:solidFill>
              <a:schemeClr val="tx1">
                <a:lumMod val="50000"/>
                <a:lumOff val="50000"/>
              </a:schemeClr>
            </a:solidFill>
          </a:ln>
        </p:spPr>
        <p:txBody>
          <a:bodyPr wrap="square">
            <a:spAutoFit/>
          </a:bodyPr>
          <a:lstStyle/>
          <a:p>
            <a:r>
              <a:rPr lang="en-US" sz="2000" dirty="0">
                <a:latin typeface="Times New Roman" panose="02020603050405020304" pitchFamily="18" charset="0"/>
                <a:cs typeface="Times New Roman" panose="02020603050405020304" pitchFamily="18" charset="0"/>
              </a:rPr>
              <a:t>Hesitancy to sign off on the project or accept responsibility for decisions.</a:t>
            </a:r>
          </a:p>
        </p:txBody>
      </p:sp>
      <p:sp>
        <p:nvSpPr>
          <p:cNvPr id="17" name="Rectangle 16"/>
          <p:cNvSpPr/>
          <p:nvPr/>
        </p:nvSpPr>
        <p:spPr>
          <a:xfrm>
            <a:off x="32994" y="5680524"/>
            <a:ext cx="6160416" cy="400110"/>
          </a:xfrm>
          <a:prstGeom prst="rect">
            <a:avLst/>
          </a:prstGeom>
          <a:solidFill>
            <a:schemeClr val="bg1"/>
          </a:solidFill>
          <a:ln>
            <a:solidFill>
              <a:schemeClr val="tx1">
                <a:lumMod val="50000"/>
                <a:lumOff val="50000"/>
              </a:schemeClr>
            </a:solidFill>
          </a:ln>
        </p:spPr>
        <p:txBody>
          <a:bodyPr wrap="square">
            <a:spAutoFit/>
          </a:bodyPr>
          <a:lstStyle/>
          <a:p>
            <a:r>
              <a:rPr lang="en-US" sz="2000" dirty="0">
                <a:latin typeface="Times New Roman" panose="02020603050405020304" pitchFamily="18" charset="0"/>
                <a:cs typeface="Times New Roman" panose="02020603050405020304" pitchFamily="18" charset="0"/>
              </a:rPr>
              <a:t>Changes in project scope.</a:t>
            </a:r>
          </a:p>
        </p:txBody>
      </p:sp>
    </p:spTree>
    <p:extLst>
      <p:ext uri="{BB962C8B-B14F-4D97-AF65-F5344CB8AC3E}">
        <p14:creationId xmlns:p14="http://schemas.microsoft.com/office/powerpoint/2010/main" val="8131982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arn(inVertical)">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barn(inVertical)">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barn(inVertical)">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barn(inVertical)">
                                      <p:cBhvr>
                                        <p:cTn id="22" dur="500"/>
                                        <p:tgtEl>
                                          <p:spTgt spid="13"/>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barn(inVertical)">
                                      <p:cBhvr>
                                        <p:cTn id="27" dur="500"/>
                                        <p:tgtEl>
                                          <p:spTgt spid="15"/>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16"/>
                                        </p:tgtEl>
                                        <p:attrNameLst>
                                          <p:attrName>style.visibility</p:attrName>
                                        </p:attrNameLst>
                                      </p:cBhvr>
                                      <p:to>
                                        <p:strVal val="visible"/>
                                      </p:to>
                                    </p:set>
                                    <p:animEffect transition="in" filter="barn(inVertical)">
                                      <p:cBhvr>
                                        <p:cTn id="32" dur="500"/>
                                        <p:tgtEl>
                                          <p:spTgt spid="16"/>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17"/>
                                        </p:tgtEl>
                                        <p:attrNameLst>
                                          <p:attrName>style.visibility</p:attrName>
                                        </p:attrNameLst>
                                      </p:cBhvr>
                                      <p:to>
                                        <p:strVal val="visible"/>
                                      </p:to>
                                    </p:set>
                                    <p:animEffect transition="in" filter="barn(inVertical)">
                                      <p:cBhvr>
                                        <p:cTn id="3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4" grpId="0" animBg="1"/>
      <p:bldP spid="12" grpId="0" animBg="1"/>
      <p:bldP spid="13" grpId="0" animBg="1"/>
      <p:bldP spid="15" grpId="0" animBg="1"/>
      <p:bldP spid="16" grpId="0" animBg="1"/>
      <p:bldP spid="17"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3" name="Rectangle 22"/>
          <p:cNvSpPr/>
          <p:nvPr/>
        </p:nvSpPr>
        <p:spPr>
          <a:xfrm>
            <a:off x="3080918" y="0"/>
            <a:ext cx="4556440" cy="523220"/>
          </a:xfrm>
          <a:prstGeom prst="rect">
            <a:avLst/>
          </a:prstGeom>
          <a:solidFill>
            <a:schemeClr val="bg1"/>
          </a:solidFill>
          <a:ln>
            <a:solidFill>
              <a:schemeClr val="accent1"/>
            </a:solidFill>
          </a:ln>
        </p:spPr>
        <p:txBody>
          <a:bodyPr wrap="none">
            <a:spAutoFit/>
          </a:bodyPr>
          <a:lstStyle/>
          <a:p>
            <a:r>
              <a:rPr lang="en-US" sz="2800" b="1" dirty="0"/>
              <a:t>Overview of the stakeholders</a:t>
            </a:r>
          </a:p>
        </p:txBody>
      </p:sp>
      <p:sp>
        <p:nvSpPr>
          <p:cNvPr id="9" name="Rectangle 8"/>
          <p:cNvSpPr/>
          <p:nvPr/>
        </p:nvSpPr>
        <p:spPr>
          <a:xfrm>
            <a:off x="41304" y="614406"/>
            <a:ext cx="7232589" cy="523220"/>
          </a:xfrm>
          <a:prstGeom prst="rect">
            <a:avLst/>
          </a:prstGeom>
          <a:solidFill>
            <a:schemeClr val="accent2">
              <a:lumMod val="60000"/>
              <a:lumOff val="40000"/>
            </a:schemeClr>
          </a:solidFill>
          <a:ln>
            <a:solidFill>
              <a:schemeClr val="bg1"/>
            </a:solidFill>
          </a:ln>
        </p:spPr>
        <p:txBody>
          <a:bodyPr wrap="square">
            <a:spAutoFit/>
          </a:bodyPr>
          <a:lstStyle/>
          <a:p>
            <a:r>
              <a:rPr lang="en-US" sz="2800" b="1" dirty="0" smtClean="0">
                <a:solidFill>
                  <a:schemeClr val="bg1"/>
                </a:solidFill>
                <a:effectLst>
                  <a:outerShdw blurRad="38100" dist="38100" dir="2700000" algn="tl">
                    <a:srgbClr val="000000">
                      <a:alpha val="43137"/>
                    </a:srgbClr>
                  </a:outerShdw>
                </a:effectLst>
              </a:rPr>
              <a:t>Types of Stakeholders in project management</a:t>
            </a:r>
            <a:endParaRPr lang="en-US" sz="2800" b="1" dirty="0">
              <a:solidFill>
                <a:schemeClr val="bg1"/>
              </a:solidFill>
              <a:effectLst>
                <a:outerShdw blurRad="38100" dist="38100" dir="2700000" algn="tl">
                  <a:srgbClr val="000000">
                    <a:alpha val="43137"/>
                  </a:srgbClr>
                </a:outerShdw>
              </a:effectLst>
            </a:endParaRPr>
          </a:p>
        </p:txBody>
      </p:sp>
      <p:sp>
        <p:nvSpPr>
          <p:cNvPr id="11" name="Rectangle 10"/>
          <p:cNvSpPr/>
          <p:nvPr/>
        </p:nvSpPr>
        <p:spPr>
          <a:xfrm>
            <a:off x="720032" y="1793312"/>
            <a:ext cx="10652288" cy="461665"/>
          </a:xfrm>
          <a:prstGeom prst="rect">
            <a:avLst/>
          </a:prstGeom>
          <a:solidFill>
            <a:schemeClr val="tx2">
              <a:lumMod val="60000"/>
              <a:lumOff val="40000"/>
            </a:schemeClr>
          </a:solidFill>
          <a:ln>
            <a:solidFill>
              <a:schemeClr val="bg1"/>
            </a:solidFill>
          </a:ln>
        </p:spPr>
        <p:txBody>
          <a:bodyPr wrap="square">
            <a:spAutoFit/>
          </a:bodyPr>
          <a:lstStyle/>
          <a:p>
            <a:pPr algn="ctr"/>
            <a:r>
              <a:rPr lang="en-US" sz="2400" b="1" dirty="0">
                <a:solidFill>
                  <a:schemeClr val="bg1"/>
                </a:solidFill>
                <a:effectLst>
                  <a:outerShdw blurRad="38100" dist="38100" dir="2700000" algn="tl">
                    <a:srgbClr val="000000">
                      <a:alpha val="43137"/>
                    </a:srgbClr>
                  </a:outerShdw>
                </a:effectLst>
              </a:rPr>
              <a:t>To meet the needs of the customer, client or owner, be sure to do the following:</a:t>
            </a:r>
          </a:p>
        </p:txBody>
      </p:sp>
      <p:sp>
        <p:nvSpPr>
          <p:cNvPr id="14" name="Rectangle 13"/>
          <p:cNvSpPr/>
          <p:nvPr/>
        </p:nvSpPr>
        <p:spPr>
          <a:xfrm>
            <a:off x="3956342" y="1203859"/>
            <a:ext cx="3317551" cy="523220"/>
          </a:xfrm>
          <a:prstGeom prst="rect">
            <a:avLst/>
          </a:prstGeom>
          <a:solidFill>
            <a:schemeClr val="tx1">
              <a:lumMod val="75000"/>
              <a:lumOff val="25000"/>
            </a:schemeClr>
          </a:solidFill>
          <a:ln>
            <a:solidFill>
              <a:schemeClr val="bg1"/>
            </a:solidFill>
          </a:ln>
        </p:spPr>
        <p:txBody>
          <a:bodyPr wrap="square">
            <a:spAutoFit/>
          </a:bodyPr>
          <a:lstStyle/>
          <a:p>
            <a:pPr algn="ctr"/>
            <a:r>
              <a:rPr lang="en-US" sz="2800" b="1" dirty="0" smtClean="0">
                <a:solidFill>
                  <a:schemeClr val="bg1"/>
                </a:solidFill>
                <a:effectLst>
                  <a:outerShdw blurRad="38100" dist="38100" dir="2700000" algn="tl">
                    <a:srgbClr val="000000">
                      <a:alpha val="43137"/>
                    </a:srgbClr>
                  </a:outerShdw>
                </a:effectLst>
              </a:rPr>
              <a:t>Internal Customer</a:t>
            </a:r>
            <a:endParaRPr lang="en-US" sz="2800" dirty="0">
              <a:solidFill>
                <a:schemeClr val="bg1"/>
              </a:solidFill>
              <a:effectLst>
                <a:outerShdw blurRad="38100" dist="38100" dir="2700000" algn="tl">
                  <a:srgbClr val="000000">
                    <a:alpha val="43137"/>
                  </a:srgbClr>
                </a:outerShdw>
              </a:effectLst>
            </a:endParaRPr>
          </a:p>
        </p:txBody>
      </p:sp>
      <p:sp>
        <p:nvSpPr>
          <p:cNvPr id="12" name="Rectangle 11"/>
          <p:cNvSpPr/>
          <p:nvPr/>
        </p:nvSpPr>
        <p:spPr>
          <a:xfrm>
            <a:off x="32993" y="2541331"/>
            <a:ext cx="7008829" cy="400110"/>
          </a:xfrm>
          <a:prstGeom prst="rect">
            <a:avLst/>
          </a:prstGeom>
          <a:solidFill>
            <a:schemeClr val="bg1"/>
          </a:solidFill>
          <a:ln>
            <a:solidFill>
              <a:schemeClr val="tx1">
                <a:lumMod val="50000"/>
                <a:lumOff val="50000"/>
              </a:schemeClr>
            </a:solidFill>
          </a:ln>
        </p:spPr>
        <p:txBody>
          <a:bodyPr wrap="square">
            <a:spAutoFit/>
          </a:bodyPr>
          <a:lstStyle/>
          <a:p>
            <a:r>
              <a:rPr lang="en-US" sz="2000" dirty="0"/>
              <a:t>Learn the client organization's buzzwords, culture, and business.</a:t>
            </a:r>
          </a:p>
        </p:txBody>
      </p:sp>
      <p:sp>
        <p:nvSpPr>
          <p:cNvPr id="13" name="Rectangle 12"/>
          <p:cNvSpPr/>
          <p:nvPr/>
        </p:nvSpPr>
        <p:spPr>
          <a:xfrm>
            <a:off x="41303" y="3155737"/>
            <a:ext cx="9328940" cy="400110"/>
          </a:xfrm>
          <a:prstGeom prst="rect">
            <a:avLst/>
          </a:prstGeom>
          <a:solidFill>
            <a:schemeClr val="bg1"/>
          </a:solidFill>
          <a:ln>
            <a:solidFill>
              <a:schemeClr val="tx1">
                <a:lumMod val="50000"/>
                <a:lumOff val="50000"/>
              </a:schemeClr>
            </a:solidFill>
          </a:ln>
        </p:spPr>
        <p:txBody>
          <a:bodyPr wrap="square">
            <a:spAutoFit/>
          </a:bodyPr>
          <a:lstStyle/>
          <a:p>
            <a:r>
              <a:rPr lang="en-US" sz="2000" dirty="0"/>
              <a:t>Clarify all project requirements and specifications in a written agreement.</a:t>
            </a:r>
          </a:p>
        </p:txBody>
      </p:sp>
      <p:sp>
        <p:nvSpPr>
          <p:cNvPr id="15" name="Rectangle 14"/>
          <p:cNvSpPr/>
          <p:nvPr/>
        </p:nvSpPr>
        <p:spPr>
          <a:xfrm>
            <a:off x="41304" y="3843894"/>
            <a:ext cx="6755422" cy="400110"/>
          </a:xfrm>
          <a:prstGeom prst="rect">
            <a:avLst/>
          </a:prstGeom>
          <a:solidFill>
            <a:schemeClr val="bg1"/>
          </a:solidFill>
          <a:ln>
            <a:solidFill>
              <a:schemeClr val="tx1">
                <a:lumMod val="50000"/>
                <a:lumOff val="50000"/>
              </a:schemeClr>
            </a:solidFill>
          </a:ln>
        </p:spPr>
        <p:txBody>
          <a:bodyPr wrap="square">
            <a:spAutoFit/>
          </a:bodyPr>
          <a:lstStyle/>
          <a:p>
            <a:r>
              <a:rPr lang="en-US" sz="2000" dirty="0"/>
              <a:t>Specify a change procedure.</a:t>
            </a:r>
          </a:p>
        </p:txBody>
      </p:sp>
      <p:sp>
        <p:nvSpPr>
          <p:cNvPr id="16" name="Rectangle 15"/>
          <p:cNvSpPr/>
          <p:nvPr/>
        </p:nvSpPr>
        <p:spPr>
          <a:xfrm>
            <a:off x="41304" y="4573949"/>
            <a:ext cx="6877970" cy="707886"/>
          </a:xfrm>
          <a:prstGeom prst="rect">
            <a:avLst/>
          </a:prstGeom>
          <a:solidFill>
            <a:schemeClr val="bg1"/>
          </a:solidFill>
          <a:ln>
            <a:solidFill>
              <a:schemeClr val="tx1">
                <a:lumMod val="50000"/>
                <a:lumOff val="50000"/>
              </a:schemeClr>
            </a:solidFill>
          </a:ln>
        </p:spPr>
        <p:txBody>
          <a:bodyPr wrap="square">
            <a:spAutoFit/>
          </a:bodyPr>
          <a:lstStyle/>
          <a:p>
            <a:r>
              <a:rPr lang="en-US" sz="2000" dirty="0"/>
              <a:t>Establish the project manager as the focal point of communications in the project organization.</a:t>
            </a:r>
          </a:p>
        </p:txBody>
      </p:sp>
    </p:spTree>
    <p:extLst>
      <p:ext uri="{BB962C8B-B14F-4D97-AF65-F5344CB8AC3E}">
        <p14:creationId xmlns:p14="http://schemas.microsoft.com/office/powerpoint/2010/main" val="18758729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arn(inVertical)">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barn(inVertical)">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barn(inVertical)">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barn(inVertical)">
                                      <p:cBhvr>
                                        <p:cTn id="22" dur="500"/>
                                        <p:tgtEl>
                                          <p:spTgt spid="13"/>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barn(inVertical)">
                                      <p:cBhvr>
                                        <p:cTn id="27" dur="500"/>
                                        <p:tgtEl>
                                          <p:spTgt spid="15"/>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16"/>
                                        </p:tgtEl>
                                        <p:attrNameLst>
                                          <p:attrName>style.visibility</p:attrName>
                                        </p:attrNameLst>
                                      </p:cBhvr>
                                      <p:to>
                                        <p:strVal val="visible"/>
                                      </p:to>
                                    </p:set>
                                    <p:animEffect transition="in" filter="barn(inVertical)">
                                      <p:cBhvr>
                                        <p:cTn id="32"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4" grpId="0" animBg="1"/>
      <p:bldP spid="12" grpId="0" animBg="1"/>
      <p:bldP spid="13" grpId="0" animBg="1"/>
      <p:bldP spid="15" grpId="0" animBg="1"/>
      <p:bldP spid="1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1" name="Rectangle 20"/>
          <p:cNvSpPr/>
          <p:nvPr/>
        </p:nvSpPr>
        <p:spPr>
          <a:xfrm>
            <a:off x="3956342" y="1227673"/>
            <a:ext cx="3317551" cy="523220"/>
          </a:xfrm>
          <a:prstGeom prst="rect">
            <a:avLst/>
          </a:prstGeom>
          <a:solidFill>
            <a:schemeClr val="tx1">
              <a:lumMod val="75000"/>
              <a:lumOff val="25000"/>
            </a:schemeClr>
          </a:solidFill>
          <a:ln>
            <a:solidFill>
              <a:schemeClr val="bg1"/>
            </a:solidFill>
          </a:ln>
        </p:spPr>
        <p:txBody>
          <a:bodyPr wrap="square">
            <a:spAutoFit/>
          </a:bodyPr>
          <a:lstStyle/>
          <a:p>
            <a:pPr algn="ctr"/>
            <a:r>
              <a:rPr lang="en-US" sz="2800" b="1" dirty="0" smtClean="0">
                <a:solidFill>
                  <a:schemeClr val="bg1"/>
                </a:solidFill>
                <a:effectLst>
                  <a:outerShdw blurRad="38100" dist="38100" dir="2700000" algn="tl">
                    <a:srgbClr val="000000">
                      <a:alpha val="43137"/>
                    </a:srgbClr>
                  </a:outerShdw>
                </a:effectLst>
              </a:rPr>
              <a:t>Government</a:t>
            </a:r>
            <a:endParaRPr lang="en-US" sz="2800" dirty="0">
              <a:solidFill>
                <a:schemeClr val="bg1"/>
              </a:solidFill>
              <a:effectLst>
                <a:outerShdw blurRad="38100" dist="38100" dir="2700000" algn="tl">
                  <a:srgbClr val="000000">
                    <a:alpha val="43137"/>
                  </a:srgbClr>
                </a:outerShdw>
              </a:effectLst>
            </a:endParaRPr>
          </a:p>
        </p:txBody>
      </p:sp>
      <p:sp>
        <p:nvSpPr>
          <p:cNvPr id="23" name="Rectangle 22"/>
          <p:cNvSpPr/>
          <p:nvPr/>
        </p:nvSpPr>
        <p:spPr>
          <a:xfrm>
            <a:off x="3080918" y="0"/>
            <a:ext cx="4556440" cy="523220"/>
          </a:xfrm>
          <a:prstGeom prst="rect">
            <a:avLst/>
          </a:prstGeom>
          <a:solidFill>
            <a:schemeClr val="bg1"/>
          </a:solidFill>
          <a:ln>
            <a:solidFill>
              <a:schemeClr val="accent1"/>
            </a:solidFill>
          </a:ln>
        </p:spPr>
        <p:txBody>
          <a:bodyPr wrap="none">
            <a:spAutoFit/>
          </a:bodyPr>
          <a:lstStyle/>
          <a:p>
            <a:r>
              <a:rPr lang="en-US" sz="2800" b="1" dirty="0"/>
              <a:t>Overview of the stakeholders</a:t>
            </a:r>
          </a:p>
        </p:txBody>
      </p:sp>
      <p:sp>
        <p:nvSpPr>
          <p:cNvPr id="9" name="Rectangle 8"/>
          <p:cNvSpPr/>
          <p:nvPr/>
        </p:nvSpPr>
        <p:spPr>
          <a:xfrm>
            <a:off x="41304" y="614406"/>
            <a:ext cx="7232589" cy="523220"/>
          </a:xfrm>
          <a:prstGeom prst="rect">
            <a:avLst/>
          </a:prstGeom>
          <a:solidFill>
            <a:schemeClr val="accent2">
              <a:lumMod val="60000"/>
              <a:lumOff val="40000"/>
            </a:schemeClr>
          </a:solidFill>
          <a:ln>
            <a:solidFill>
              <a:schemeClr val="bg1"/>
            </a:solidFill>
          </a:ln>
        </p:spPr>
        <p:txBody>
          <a:bodyPr wrap="square">
            <a:spAutoFit/>
          </a:bodyPr>
          <a:lstStyle/>
          <a:p>
            <a:r>
              <a:rPr lang="en-US" sz="2800" b="1" dirty="0" smtClean="0">
                <a:solidFill>
                  <a:schemeClr val="bg1"/>
                </a:solidFill>
                <a:effectLst>
                  <a:outerShdw blurRad="38100" dist="38100" dir="2700000" algn="tl">
                    <a:srgbClr val="000000">
                      <a:alpha val="43137"/>
                    </a:srgbClr>
                  </a:outerShdw>
                </a:effectLst>
              </a:rPr>
              <a:t>Types of Stakeholders in project management</a:t>
            </a:r>
            <a:endParaRPr lang="en-US" sz="2800" b="1" dirty="0">
              <a:solidFill>
                <a:schemeClr val="bg1"/>
              </a:solidFill>
              <a:effectLst>
                <a:outerShdw blurRad="38100" dist="38100" dir="2700000" algn="tl">
                  <a:srgbClr val="000000">
                    <a:alpha val="43137"/>
                  </a:srgbClr>
                </a:outerShdw>
              </a:effectLst>
            </a:endParaRPr>
          </a:p>
        </p:txBody>
      </p:sp>
      <p:sp>
        <p:nvSpPr>
          <p:cNvPr id="10" name="Rectangle 9"/>
          <p:cNvSpPr/>
          <p:nvPr/>
        </p:nvSpPr>
        <p:spPr>
          <a:xfrm>
            <a:off x="116717" y="1883018"/>
            <a:ext cx="11949591" cy="1015663"/>
          </a:xfrm>
          <a:prstGeom prst="rect">
            <a:avLst/>
          </a:prstGeom>
          <a:solidFill>
            <a:schemeClr val="accent6">
              <a:lumMod val="20000"/>
              <a:lumOff val="80000"/>
            </a:schemeClr>
          </a:solidFill>
          <a:ln>
            <a:solidFill>
              <a:schemeClr val="bg1"/>
            </a:solidFill>
          </a:ln>
        </p:spPr>
        <p:txBody>
          <a:bodyPr wrap="square">
            <a:spAutoFit/>
          </a:bodyPr>
          <a:lstStyle/>
          <a:p>
            <a:r>
              <a:rPr lang="en-US" sz="2000" dirty="0"/>
              <a:t>Project managers working in certain heavily regulated environment (e.g., pharmaceutical banking, military industries, etc.) will have to deal with government regulators and departments.</a:t>
            </a:r>
          </a:p>
          <a:p>
            <a:r>
              <a:rPr lang="en-US" sz="2000" dirty="0"/>
              <a:t>These can include all or some levels from city, through county, state, and federal, to international.</a:t>
            </a:r>
          </a:p>
        </p:txBody>
      </p:sp>
      <p:sp>
        <p:nvSpPr>
          <p:cNvPr id="11" name="Rectangle 10"/>
          <p:cNvSpPr/>
          <p:nvPr/>
        </p:nvSpPr>
        <p:spPr>
          <a:xfrm>
            <a:off x="288973" y="3760296"/>
            <a:ext cx="10652288" cy="400110"/>
          </a:xfrm>
          <a:prstGeom prst="rect">
            <a:avLst/>
          </a:prstGeom>
          <a:solidFill>
            <a:schemeClr val="accent4">
              <a:lumMod val="20000"/>
              <a:lumOff val="80000"/>
            </a:schemeClr>
          </a:solidFill>
          <a:ln>
            <a:solidFill>
              <a:schemeClr val="bg1"/>
            </a:solidFill>
          </a:ln>
        </p:spPr>
        <p:txBody>
          <a:bodyPr wrap="square">
            <a:spAutoFit/>
          </a:bodyPr>
          <a:lstStyle/>
          <a:p>
            <a:r>
              <a:rPr lang="en-US" sz="2000" dirty="0"/>
              <a:t>External customers are the customers when projects could be marketed to outside customers. </a:t>
            </a:r>
          </a:p>
        </p:txBody>
      </p:sp>
      <p:sp>
        <p:nvSpPr>
          <p:cNvPr id="14" name="Rectangle 13"/>
          <p:cNvSpPr/>
          <p:nvPr/>
        </p:nvSpPr>
        <p:spPr>
          <a:xfrm>
            <a:off x="3956342" y="3120853"/>
            <a:ext cx="3317551" cy="523220"/>
          </a:xfrm>
          <a:prstGeom prst="rect">
            <a:avLst/>
          </a:prstGeom>
          <a:solidFill>
            <a:schemeClr val="tx1">
              <a:lumMod val="75000"/>
              <a:lumOff val="25000"/>
            </a:schemeClr>
          </a:solidFill>
          <a:ln>
            <a:solidFill>
              <a:schemeClr val="bg1"/>
            </a:solidFill>
          </a:ln>
        </p:spPr>
        <p:txBody>
          <a:bodyPr wrap="square">
            <a:spAutoFit/>
          </a:bodyPr>
          <a:lstStyle/>
          <a:p>
            <a:pPr algn="ctr"/>
            <a:r>
              <a:rPr lang="en-US" sz="2800" b="1" dirty="0" smtClean="0">
                <a:solidFill>
                  <a:schemeClr val="bg1"/>
                </a:solidFill>
                <a:effectLst>
                  <a:outerShdw blurRad="38100" dist="38100" dir="2700000" algn="tl">
                    <a:srgbClr val="000000">
                      <a:alpha val="43137"/>
                    </a:srgbClr>
                  </a:outerShdw>
                </a:effectLst>
              </a:rPr>
              <a:t>External Customer</a:t>
            </a:r>
            <a:endParaRPr lang="en-US" sz="2800" dirty="0">
              <a:solidFill>
                <a:schemeClr val="bg1"/>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9599451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barn(inVertical)">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barn(inVertical)">
                                      <p:cBhvr>
                                        <p:cTn id="17" dur="500"/>
                                        <p:tgtEl>
                                          <p:spTgt spid="14"/>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barn(inVertical)">
                                      <p:cBhvr>
                                        <p:cTn id="2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10" grpId="0" animBg="1"/>
      <p:bldP spid="11" grpId="0" animBg="1"/>
      <p:bldP spid="1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3" name="Rectangle 22"/>
          <p:cNvSpPr/>
          <p:nvPr/>
        </p:nvSpPr>
        <p:spPr>
          <a:xfrm>
            <a:off x="3080918" y="0"/>
            <a:ext cx="4556440" cy="523220"/>
          </a:xfrm>
          <a:prstGeom prst="rect">
            <a:avLst/>
          </a:prstGeom>
          <a:solidFill>
            <a:schemeClr val="bg1"/>
          </a:solidFill>
          <a:ln>
            <a:solidFill>
              <a:schemeClr val="accent1"/>
            </a:solidFill>
          </a:ln>
        </p:spPr>
        <p:txBody>
          <a:bodyPr wrap="none">
            <a:spAutoFit/>
          </a:bodyPr>
          <a:lstStyle/>
          <a:p>
            <a:r>
              <a:rPr lang="en-US" sz="2800" b="1" dirty="0"/>
              <a:t>Overview of the stakeholders</a:t>
            </a:r>
          </a:p>
        </p:txBody>
      </p:sp>
      <p:sp>
        <p:nvSpPr>
          <p:cNvPr id="9" name="Rectangle 8"/>
          <p:cNvSpPr/>
          <p:nvPr/>
        </p:nvSpPr>
        <p:spPr>
          <a:xfrm>
            <a:off x="41304" y="614406"/>
            <a:ext cx="7232589" cy="523220"/>
          </a:xfrm>
          <a:prstGeom prst="rect">
            <a:avLst/>
          </a:prstGeom>
          <a:solidFill>
            <a:schemeClr val="accent2">
              <a:lumMod val="60000"/>
              <a:lumOff val="40000"/>
            </a:schemeClr>
          </a:solidFill>
          <a:ln>
            <a:solidFill>
              <a:schemeClr val="bg1"/>
            </a:solidFill>
          </a:ln>
        </p:spPr>
        <p:txBody>
          <a:bodyPr wrap="square">
            <a:spAutoFit/>
          </a:bodyPr>
          <a:lstStyle/>
          <a:p>
            <a:r>
              <a:rPr lang="en-US" sz="2800" b="1" dirty="0" smtClean="0">
                <a:solidFill>
                  <a:schemeClr val="bg1"/>
                </a:solidFill>
                <a:effectLst>
                  <a:outerShdw blurRad="38100" dist="38100" dir="2700000" algn="tl">
                    <a:srgbClr val="000000">
                      <a:alpha val="43137"/>
                    </a:srgbClr>
                  </a:outerShdw>
                </a:effectLst>
              </a:rPr>
              <a:t>Types of Stakeholders in project management</a:t>
            </a:r>
            <a:endParaRPr lang="en-US" sz="2800" b="1" dirty="0">
              <a:solidFill>
                <a:schemeClr val="bg1"/>
              </a:solidFill>
              <a:effectLst>
                <a:outerShdw blurRad="38100" dist="38100" dir="2700000" algn="tl">
                  <a:srgbClr val="000000">
                    <a:alpha val="43137"/>
                  </a:srgbClr>
                </a:outerShdw>
              </a:effectLst>
            </a:endParaRPr>
          </a:p>
        </p:txBody>
      </p:sp>
      <p:sp>
        <p:nvSpPr>
          <p:cNvPr id="12" name="Rectangle 11"/>
          <p:cNvSpPr/>
          <p:nvPr/>
        </p:nvSpPr>
        <p:spPr>
          <a:xfrm>
            <a:off x="1951348" y="1366597"/>
            <a:ext cx="7956223" cy="523220"/>
          </a:xfrm>
          <a:prstGeom prst="rect">
            <a:avLst/>
          </a:prstGeom>
          <a:solidFill>
            <a:schemeClr val="tx1">
              <a:lumMod val="75000"/>
              <a:lumOff val="25000"/>
            </a:schemeClr>
          </a:solidFill>
          <a:ln>
            <a:solidFill>
              <a:schemeClr val="bg1"/>
            </a:solidFill>
          </a:ln>
        </p:spPr>
        <p:txBody>
          <a:bodyPr wrap="square">
            <a:spAutoFit/>
          </a:bodyPr>
          <a:lstStyle/>
          <a:p>
            <a:pPr algn="ctr"/>
            <a:r>
              <a:rPr lang="en-US" sz="2800" b="1" dirty="0">
                <a:solidFill>
                  <a:schemeClr val="bg1"/>
                </a:solidFill>
              </a:rPr>
              <a:t>Contractors, subcontractors, and </a:t>
            </a:r>
            <a:r>
              <a:rPr lang="en-US" sz="2800" b="1" dirty="0" smtClean="0">
                <a:solidFill>
                  <a:schemeClr val="bg1"/>
                </a:solidFill>
              </a:rPr>
              <a:t>suppliers</a:t>
            </a:r>
            <a:endParaRPr lang="en-US" sz="2800" dirty="0">
              <a:solidFill>
                <a:schemeClr val="bg1"/>
              </a:solidFill>
            </a:endParaRPr>
          </a:p>
        </p:txBody>
      </p:sp>
      <p:sp>
        <p:nvSpPr>
          <p:cNvPr id="13" name="Rectangle 12"/>
          <p:cNvSpPr/>
          <p:nvPr/>
        </p:nvSpPr>
        <p:spPr>
          <a:xfrm>
            <a:off x="41304" y="2118788"/>
            <a:ext cx="11949591" cy="1323439"/>
          </a:xfrm>
          <a:prstGeom prst="rect">
            <a:avLst/>
          </a:prstGeom>
          <a:solidFill>
            <a:schemeClr val="accent6">
              <a:lumMod val="20000"/>
              <a:lumOff val="80000"/>
            </a:schemeClr>
          </a:solidFill>
          <a:ln>
            <a:solidFill>
              <a:schemeClr val="bg1"/>
            </a:solidFill>
          </a:ln>
        </p:spPr>
        <p:txBody>
          <a:bodyPr wrap="square">
            <a:spAutoFit/>
          </a:bodyPr>
          <a:lstStyle/>
          <a:p>
            <a:r>
              <a:rPr lang="en-US" sz="2000" dirty="0"/>
              <a:t>There are times when organizations don't have the expertise in-house or available resources, and work is farmed out to contractors or subcontractors. This can be a construction management foreman, network consultant, electrician, carpenter, architect, and in general anyone who is not an employee. Managing contractors or suppliers requires many of the skills needed to manage full-time project team members.</a:t>
            </a:r>
          </a:p>
        </p:txBody>
      </p:sp>
    </p:spTree>
    <p:extLst>
      <p:ext uri="{BB962C8B-B14F-4D97-AF65-F5344CB8AC3E}">
        <p14:creationId xmlns:p14="http://schemas.microsoft.com/office/powerpoint/2010/main" val="34871233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barn(inVertical)">
                                      <p:cBhvr>
                                        <p:cTn id="1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3" name="Rectangle 22"/>
          <p:cNvSpPr/>
          <p:nvPr/>
        </p:nvSpPr>
        <p:spPr>
          <a:xfrm>
            <a:off x="3080918" y="0"/>
            <a:ext cx="4556440" cy="523220"/>
          </a:xfrm>
          <a:prstGeom prst="rect">
            <a:avLst/>
          </a:prstGeom>
          <a:solidFill>
            <a:schemeClr val="bg1"/>
          </a:solidFill>
          <a:ln>
            <a:solidFill>
              <a:schemeClr val="accent1"/>
            </a:solidFill>
          </a:ln>
        </p:spPr>
        <p:txBody>
          <a:bodyPr wrap="none">
            <a:spAutoFit/>
          </a:bodyPr>
          <a:lstStyle/>
          <a:p>
            <a:r>
              <a:rPr lang="en-US" sz="2800" b="1" dirty="0"/>
              <a:t>Overview of the stakeholders</a:t>
            </a:r>
          </a:p>
        </p:txBody>
      </p:sp>
      <p:sp>
        <p:nvSpPr>
          <p:cNvPr id="9" name="Rectangle 8"/>
          <p:cNvSpPr/>
          <p:nvPr/>
        </p:nvSpPr>
        <p:spPr>
          <a:xfrm>
            <a:off x="41304" y="614406"/>
            <a:ext cx="7232589" cy="523220"/>
          </a:xfrm>
          <a:prstGeom prst="rect">
            <a:avLst/>
          </a:prstGeom>
          <a:solidFill>
            <a:schemeClr val="accent2">
              <a:lumMod val="60000"/>
              <a:lumOff val="40000"/>
            </a:schemeClr>
          </a:solidFill>
          <a:ln>
            <a:solidFill>
              <a:schemeClr val="bg1"/>
            </a:solidFill>
          </a:ln>
        </p:spPr>
        <p:txBody>
          <a:bodyPr wrap="square">
            <a:spAutoFit/>
          </a:bodyPr>
          <a:lstStyle/>
          <a:p>
            <a:r>
              <a:rPr lang="en-US" sz="2800" b="1" dirty="0" smtClean="0">
                <a:solidFill>
                  <a:schemeClr val="bg1"/>
                </a:solidFill>
                <a:effectLst>
                  <a:outerShdw blurRad="38100" dist="38100" dir="2700000" algn="tl">
                    <a:srgbClr val="000000">
                      <a:alpha val="43137"/>
                    </a:srgbClr>
                  </a:outerShdw>
                </a:effectLst>
              </a:rPr>
              <a:t>Types of Stakeholders in project management</a:t>
            </a:r>
            <a:endParaRPr lang="en-US" sz="2800" b="1" dirty="0">
              <a:solidFill>
                <a:schemeClr val="bg1"/>
              </a:solidFill>
              <a:effectLst>
                <a:outerShdw blurRad="38100" dist="38100" dir="2700000" algn="tl">
                  <a:srgbClr val="000000">
                    <a:alpha val="43137"/>
                  </a:srgbClr>
                </a:outerShdw>
              </a:effectLst>
            </a:endParaRPr>
          </a:p>
        </p:txBody>
      </p:sp>
      <p:sp>
        <p:nvSpPr>
          <p:cNvPr id="12" name="Rectangle 11"/>
          <p:cNvSpPr/>
          <p:nvPr/>
        </p:nvSpPr>
        <p:spPr>
          <a:xfrm>
            <a:off x="1941921" y="1275656"/>
            <a:ext cx="7956223" cy="523220"/>
          </a:xfrm>
          <a:prstGeom prst="rect">
            <a:avLst/>
          </a:prstGeom>
          <a:solidFill>
            <a:schemeClr val="tx1">
              <a:lumMod val="75000"/>
              <a:lumOff val="25000"/>
            </a:schemeClr>
          </a:solidFill>
          <a:ln>
            <a:solidFill>
              <a:schemeClr val="bg1"/>
            </a:solidFill>
          </a:ln>
        </p:spPr>
        <p:txBody>
          <a:bodyPr wrap="square">
            <a:spAutoFit/>
          </a:bodyPr>
          <a:lstStyle/>
          <a:p>
            <a:pPr algn="ctr"/>
            <a:r>
              <a:rPr lang="en-US" sz="2800" b="1" dirty="0">
                <a:solidFill>
                  <a:schemeClr val="bg1"/>
                </a:solidFill>
              </a:rPr>
              <a:t>Contractors, subcontractors, and </a:t>
            </a:r>
            <a:r>
              <a:rPr lang="en-US" sz="2800" b="1" dirty="0" smtClean="0">
                <a:solidFill>
                  <a:schemeClr val="bg1"/>
                </a:solidFill>
              </a:rPr>
              <a:t>suppliers</a:t>
            </a:r>
            <a:endParaRPr lang="en-US" sz="2800" dirty="0">
              <a:solidFill>
                <a:schemeClr val="bg1"/>
              </a:solidFill>
            </a:endParaRPr>
          </a:p>
        </p:txBody>
      </p:sp>
      <p:sp>
        <p:nvSpPr>
          <p:cNvPr id="13" name="Rectangle 12"/>
          <p:cNvSpPr/>
          <p:nvPr/>
        </p:nvSpPr>
        <p:spPr>
          <a:xfrm>
            <a:off x="41304" y="1889592"/>
            <a:ext cx="11949591" cy="461665"/>
          </a:xfrm>
          <a:prstGeom prst="rect">
            <a:avLst/>
          </a:prstGeom>
          <a:solidFill>
            <a:schemeClr val="accent6">
              <a:lumMod val="20000"/>
              <a:lumOff val="80000"/>
            </a:schemeClr>
          </a:solidFill>
          <a:ln>
            <a:solidFill>
              <a:schemeClr val="bg1"/>
            </a:solidFill>
          </a:ln>
        </p:spPr>
        <p:txBody>
          <a:bodyPr wrap="square">
            <a:spAutoFit/>
          </a:bodyPr>
          <a:lstStyle/>
          <a:p>
            <a:r>
              <a:rPr lang="en-US" sz="2400" b="1" i="1" u="sng" dirty="0">
                <a:solidFill>
                  <a:srgbClr val="C00000"/>
                </a:solidFill>
                <a:effectLst>
                  <a:outerShdw blurRad="38100" dist="38100" dir="2700000" algn="tl">
                    <a:srgbClr val="000000">
                      <a:alpha val="43137"/>
                    </a:srgbClr>
                  </a:outerShdw>
                </a:effectLst>
              </a:rPr>
              <a:t>Any number of problems can arise with contractors or subcontractors:</a:t>
            </a:r>
          </a:p>
        </p:txBody>
      </p:sp>
      <p:sp>
        <p:nvSpPr>
          <p:cNvPr id="2" name="Rectangle 1"/>
          <p:cNvSpPr/>
          <p:nvPr/>
        </p:nvSpPr>
        <p:spPr>
          <a:xfrm>
            <a:off x="4427454" y="2550842"/>
            <a:ext cx="2985155" cy="1080296"/>
          </a:xfrm>
          <a:prstGeom prst="rect">
            <a:avLst/>
          </a:prstGeom>
          <a:solidFill>
            <a:schemeClr val="bg1"/>
          </a:solidFill>
          <a:ln>
            <a:solidFill>
              <a:schemeClr val="tx1">
                <a:lumMod val="50000"/>
                <a:lumOff val="50000"/>
              </a:schemeClr>
            </a:solidFill>
          </a:ln>
        </p:spPr>
        <p:txBody>
          <a:bodyPr wrap="square">
            <a:spAutoFit/>
          </a:bodyPr>
          <a:lstStyle/>
          <a:p>
            <a:pPr marL="285750" indent="-285750">
              <a:lnSpc>
                <a:spcPct val="107000"/>
              </a:lnSpc>
              <a:buFont typeface="Wingdings" panose="05000000000000000000" pitchFamily="2" charset="2"/>
              <a:buChar char="ü"/>
            </a:pPr>
            <a:r>
              <a:rPr lang="en-US" sz="2000" dirty="0">
                <a:latin typeface="Times New Roman" panose="02020603050405020304" pitchFamily="18" charset="0"/>
                <a:ea typeface="Calibri" panose="020F0502020204030204" pitchFamily="34" charset="0"/>
                <a:cs typeface="Arial" panose="020B0604020202020204" pitchFamily="34" charset="0"/>
              </a:rPr>
              <a:t>Quality of the work.</a:t>
            </a:r>
            <a:endParaRPr lang="en-US" sz="2000" dirty="0">
              <a:latin typeface="Calibri" panose="020F0502020204030204" pitchFamily="34" charset="0"/>
              <a:ea typeface="Calibri" panose="020F0502020204030204" pitchFamily="34" charset="0"/>
              <a:cs typeface="Arial" panose="020B0604020202020204" pitchFamily="34" charset="0"/>
            </a:endParaRPr>
          </a:p>
          <a:p>
            <a:pPr marL="285750" indent="-285750">
              <a:lnSpc>
                <a:spcPct val="107000"/>
              </a:lnSpc>
              <a:buFont typeface="Wingdings" panose="05000000000000000000" pitchFamily="2" charset="2"/>
              <a:buChar char="ü"/>
            </a:pPr>
            <a:r>
              <a:rPr lang="en-US" sz="2000" dirty="0">
                <a:latin typeface="Times New Roman" panose="02020603050405020304" pitchFamily="18" charset="0"/>
                <a:ea typeface="Calibri" panose="020F0502020204030204" pitchFamily="34" charset="0"/>
                <a:cs typeface="Arial" panose="020B0604020202020204" pitchFamily="34" charset="0"/>
              </a:rPr>
              <a:t>Cost overruns</a:t>
            </a:r>
            <a:endParaRPr lang="en-US" sz="2000" dirty="0">
              <a:latin typeface="Calibri" panose="020F0502020204030204" pitchFamily="34" charset="0"/>
              <a:ea typeface="Calibri" panose="020F0502020204030204" pitchFamily="34" charset="0"/>
              <a:cs typeface="Arial" panose="020B0604020202020204" pitchFamily="34" charset="0"/>
            </a:endParaRPr>
          </a:p>
          <a:p>
            <a:pPr marL="285750" indent="-285750">
              <a:lnSpc>
                <a:spcPct val="107000"/>
              </a:lnSpc>
              <a:buFont typeface="Wingdings" panose="05000000000000000000" pitchFamily="2" charset="2"/>
              <a:buChar char="ü"/>
            </a:pPr>
            <a:r>
              <a:rPr lang="en-US" sz="2000" dirty="0">
                <a:latin typeface="Times New Roman" panose="02020603050405020304" pitchFamily="18" charset="0"/>
                <a:ea typeface="Calibri" panose="020F0502020204030204" pitchFamily="34" charset="0"/>
                <a:cs typeface="Arial" panose="020B0604020202020204" pitchFamily="34" charset="0"/>
              </a:rPr>
              <a:t>Schedule slippage</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5" name="Rectangle 14"/>
          <p:cNvSpPr/>
          <p:nvPr/>
        </p:nvSpPr>
        <p:spPr>
          <a:xfrm>
            <a:off x="0" y="3676629"/>
            <a:ext cx="7471859" cy="1631216"/>
          </a:xfrm>
          <a:prstGeom prst="rect">
            <a:avLst/>
          </a:prstGeom>
          <a:solidFill>
            <a:schemeClr val="accent6">
              <a:lumMod val="20000"/>
              <a:lumOff val="80000"/>
            </a:schemeClr>
          </a:solidFill>
          <a:ln>
            <a:solidFill>
              <a:schemeClr val="bg1"/>
            </a:solidFill>
          </a:ln>
        </p:spPr>
        <p:txBody>
          <a:bodyPr wrap="square">
            <a:spAutoFit/>
          </a:bodyPr>
          <a:lstStyle/>
          <a:p>
            <a:r>
              <a:rPr lang="en-US" sz="2000" dirty="0"/>
              <a:t>Many projects depend on goods provided by outside suppliers. This is true for example of construction projects where lumber, nails, brick and mortar come from outside suppliers. If the supplied goods are delivered late or in short supply or of poor quality or if the price is greater than originally quoted, the project may suffer.</a:t>
            </a:r>
          </a:p>
        </p:txBody>
      </p:sp>
      <p:sp>
        <p:nvSpPr>
          <p:cNvPr id="16" name="Rectangle 15"/>
          <p:cNvSpPr/>
          <p:nvPr/>
        </p:nvSpPr>
        <p:spPr>
          <a:xfrm>
            <a:off x="41304" y="5508891"/>
            <a:ext cx="7877211" cy="1323439"/>
          </a:xfrm>
          <a:prstGeom prst="rect">
            <a:avLst/>
          </a:prstGeom>
          <a:solidFill>
            <a:schemeClr val="accent6">
              <a:lumMod val="20000"/>
              <a:lumOff val="80000"/>
            </a:schemeClr>
          </a:solidFill>
          <a:ln>
            <a:solidFill>
              <a:schemeClr val="bg1"/>
            </a:solidFill>
          </a:ln>
        </p:spPr>
        <p:txBody>
          <a:bodyPr wrap="square">
            <a:spAutoFit/>
          </a:bodyPr>
          <a:lstStyle/>
          <a:p>
            <a:r>
              <a:rPr lang="en-US" sz="2000" dirty="0"/>
              <a:t>Depending on the project, managing relationships can consume more than half of the project manager's time. It is not purely intuitive; it involves a sophisticated skill set that includes managing conflicts, negotiating, and other interpersonal skills.</a:t>
            </a:r>
          </a:p>
        </p:txBody>
      </p:sp>
    </p:spTree>
    <p:extLst>
      <p:ext uri="{BB962C8B-B14F-4D97-AF65-F5344CB8AC3E}">
        <p14:creationId xmlns:p14="http://schemas.microsoft.com/office/powerpoint/2010/main" val="29127214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barn(inVertical)">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fill="hold"/>
                                        <p:tgtEl>
                                          <p:spTgt spid="2"/>
                                        </p:tgtEl>
                                        <p:attrNameLst>
                                          <p:attrName>ppt_x</p:attrName>
                                        </p:attrNameLst>
                                      </p:cBhvr>
                                      <p:tavLst>
                                        <p:tav tm="0">
                                          <p:val>
                                            <p:strVal val="#ppt_x"/>
                                          </p:val>
                                        </p:tav>
                                        <p:tav tm="100000">
                                          <p:val>
                                            <p:strVal val="#ppt_x"/>
                                          </p:val>
                                        </p:tav>
                                      </p:tavLst>
                                    </p:anim>
                                    <p:anim calcmode="lin" valueType="num">
                                      <p:cBhvr additive="base">
                                        <p:cTn id="1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barn(inVertical)">
                                      <p:cBhvr>
                                        <p:cTn id="23" dur="500"/>
                                        <p:tgtEl>
                                          <p:spTgt spid="15"/>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grpId="0" nodeType="click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barn(inVertical)">
                                      <p:cBhvr>
                                        <p:cTn id="28"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2" grpId="0" animBg="1"/>
      <p:bldP spid="15" grpId="0" animBg="1"/>
      <p:bldP spid="1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3" name="Rectangle 22"/>
          <p:cNvSpPr/>
          <p:nvPr/>
        </p:nvSpPr>
        <p:spPr>
          <a:xfrm>
            <a:off x="3080918" y="0"/>
            <a:ext cx="4556440" cy="523220"/>
          </a:xfrm>
          <a:prstGeom prst="rect">
            <a:avLst/>
          </a:prstGeom>
          <a:solidFill>
            <a:schemeClr val="bg1"/>
          </a:solidFill>
          <a:ln>
            <a:solidFill>
              <a:schemeClr val="accent1"/>
            </a:solidFill>
          </a:ln>
        </p:spPr>
        <p:txBody>
          <a:bodyPr wrap="none">
            <a:spAutoFit/>
          </a:bodyPr>
          <a:lstStyle/>
          <a:p>
            <a:r>
              <a:rPr lang="en-US" sz="2800" b="1" dirty="0"/>
              <a:t>Overview of the stakeholders</a:t>
            </a:r>
          </a:p>
        </p:txBody>
      </p:sp>
      <p:sp>
        <p:nvSpPr>
          <p:cNvPr id="9" name="Rectangle 8"/>
          <p:cNvSpPr/>
          <p:nvPr/>
        </p:nvSpPr>
        <p:spPr>
          <a:xfrm>
            <a:off x="41304" y="614406"/>
            <a:ext cx="7232589" cy="523220"/>
          </a:xfrm>
          <a:prstGeom prst="rect">
            <a:avLst/>
          </a:prstGeom>
          <a:solidFill>
            <a:schemeClr val="accent2">
              <a:lumMod val="60000"/>
              <a:lumOff val="40000"/>
            </a:schemeClr>
          </a:solidFill>
          <a:ln>
            <a:solidFill>
              <a:schemeClr val="bg1"/>
            </a:solidFill>
          </a:ln>
        </p:spPr>
        <p:txBody>
          <a:bodyPr wrap="square">
            <a:spAutoFit/>
          </a:bodyPr>
          <a:lstStyle/>
          <a:p>
            <a:r>
              <a:rPr lang="en-US" sz="2800" b="1" dirty="0">
                <a:solidFill>
                  <a:schemeClr val="bg1"/>
                </a:solidFill>
                <a:effectLst>
                  <a:outerShdw blurRad="38100" dist="38100" dir="2700000" algn="tl">
                    <a:srgbClr val="000000">
                      <a:alpha val="43137"/>
                    </a:srgbClr>
                  </a:outerShdw>
                </a:effectLst>
              </a:rPr>
              <a:t>Examples of stakeholders in a project</a:t>
            </a:r>
            <a:endParaRPr lang="en-US" sz="4000" b="1" dirty="0">
              <a:solidFill>
                <a:schemeClr val="bg1"/>
              </a:solidFill>
              <a:effectLst>
                <a:outerShdw blurRad="38100" dist="38100" dir="2700000" algn="tl">
                  <a:srgbClr val="000000">
                    <a:alpha val="43137"/>
                  </a:srgbClr>
                </a:outerShdw>
              </a:effectLst>
            </a:endParaRPr>
          </a:p>
        </p:txBody>
      </p:sp>
      <p:sp>
        <p:nvSpPr>
          <p:cNvPr id="13" name="Rectangle 12"/>
          <p:cNvSpPr/>
          <p:nvPr/>
        </p:nvSpPr>
        <p:spPr>
          <a:xfrm>
            <a:off x="0" y="1490291"/>
            <a:ext cx="11949591" cy="1200329"/>
          </a:xfrm>
          <a:prstGeom prst="rect">
            <a:avLst/>
          </a:prstGeom>
          <a:solidFill>
            <a:schemeClr val="accent6">
              <a:lumMod val="20000"/>
              <a:lumOff val="80000"/>
            </a:schemeClr>
          </a:solidFill>
          <a:ln>
            <a:solidFill>
              <a:schemeClr val="bg1"/>
            </a:solidFill>
          </a:ln>
        </p:spPr>
        <p:txBody>
          <a:bodyPr wrap="square">
            <a:spAutoFit/>
          </a:bodyPr>
          <a:lstStyle/>
          <a:p>
            <a:r>
              <a:rPr lang="en-US" sz="2400" dirty="0"/>
              <a:t>The stakeholders in each particular project will vary depending on the type of project and industry, but here are a few examples of the types of stakeholders in project management you might need to consider:</a:t>
            </a:r>
          </a:p>
        </p:txBody>
      </p:sp>
      <p:sp>
        <p:nvSpPr>
          <p:cNvPr id="2" name="Rectangle 1"/>
          <p:cNvSpPr/>
          <p:nvPr/>
        </p:nvSpPr>
        <p:spPr>
          <a:xfrm>
            <a:off x="336221" y="3058761"/>
            <a:ext cx="2985155" cy="2677656"/>
          </a:xfrm>
          <a:prstGeom prst="rect">
            <a:avLst/>
          </a:prstGeom>
          <a:solidFill>
            <a:schemeClr val="bg1"/>
          </a:solidFill>
          <a:ln>
            <a:solidFill>
              <a:schemeClr val="tx1">
                <a:lumMod val="50000"/>
                <a:lumOff val="50000"/>
              </a:schemeClr>
            </a:solidFill>
          </a:ln>
        </p:spPr>
        <p:txBody>
          <a:bodyPr wrap="square">
            <a:spAutoFit/>
          </a:bodyPr>
          <a:lstStyle/>
          <a:p>
            <a:pPr marL="285750" lvl="0" indent="-285750">
              <a:buFont typeface="Arial" panose="020B0604020202020204" pitchFamily="34" charset="0"/>
              <a:buChar char="•"/>
            </a:pPr>
            <a:r>
              <a:rPr lang="en-US" sz="2400" dirty="0"/>
              <a:t>Project manager</a:t>
            </a:r>
          </a:p>
          <a:p>
            <a:pPr marL="285750" lvl="0" indent="-285750">
              <a:buFont typeface="Arial" panose="020B0604020202020204" pitchFamily="34" charset="0"/>
              <a:buChar char="•"/>
            </a:pPr>
            <a:r>
              <a:rPr lang="en-US" sz="2400" dirty="0"/>
              <a:t>Team members</a:t>
            </a:r>
          </a:p>
          <a:p>
            <a:pPr marL="285750" lvl="0" indent="-285750">
              <a:buFont typeface="Arial" panose="020B0604020202020204" pitchFamily="34" charset="0"/>
              <a:buChar char="•"/>
            </a:pPr>
            <a:r>
              <a:rPr lang="en-US" sz="2400" dirty="0"/>
              <a:t>Managers</a:t>
            </a:r>
          </a:p>
          <a:p>
            <a:pPr marL="285750" lvl="0" indent="-285750">
              <a:buFont typeface="Arial" panose="020B0604020202020204" pitchFamily="34" charset="0"/>
              <a:buChar char="•"/>
            </a:pPr>
            <a:r>
              <a:rPr lang="en-US" sz="2400" dirty="0"/>
              <a:t>Resource managers</a:t>
            </a:r>
          </a:p>
          <a:p>
            <a:pPr marL="285750" lvl="0" indent="-285750">
              <a:buFont typeface="Arial" panose="020B0604020202020204" pitchFamily="34" charset="0"/>
              <a:buChar char="•"/>
            </a:pPr>
            <a:r>
              <a:rPr lang="en-US" sz="2400" dirty="0"/>
              <a:t>Executives</a:t>
            </a:r>
          </a:p>
          <a:p>
            <a:pPr marL="285750" lvl="0" indent="-285750">
              <a:buFont typeface="Arial" panose="020B0604020202020204" pitchFamily="34" charset="0"/>
              <a:buChar char="•"/>
            </a:pPr>
            <a:r>
              <a:rPr lang="en-US" sz="2400" dirty="0"/>
              <a:t>Senior management</a:t>
            </a:r>
          </a:p>
          <a:p>
            <a:pPr marL="285750" lvl="0" indent="-285750">
              <a:buFont typeface="Arial" panose="020B0604020202020204" pitchFamily="34" charset="0"/>
              <a:buChar char="•"/>
            </a:pPr>
            <a:r>
              <a:rPr lang="en-US" sz="2400" dirty="0"/>
              <a:t>Company </a:t>
            </a:r>
            <a:r>
              <a:rPr lang="en-US" sz="2400" dirty="0" smtClean="0"/>
              <a:t>owners</a:t>
            </a:r>
            <a:endParaRPr lang="en-US" sz="2400" dirty="0"/>
          </a:p>
        </p:txBody>
      </p:sp>
      <p:sp>
        <p:nvSpPr>
          <p:cNvPr id="10" name="Rectangle 9"/>
          <p:cNvSpPr/>
          <p:nvPr/>
        </p:nvSpPr>
        <p:spPr>
          <a:xfrm>
            <a:off x="3657598" y="2930163"/>
            <a:ext cx="2985155" cy="3416320"/>
          </a:xfrm>
          <a:prstGeom prst="rect">
            <a:avLst/>
          </a:prstGeom>
          <a:solidFill>
            <a:schemeClr val="bg1"/>
          </a:solidFill>
          <a:ln>
            <a:solidFill>
              <a:schemeClr val="tx1">
                <a:lumMod val="50000"/>
                <a:lumOff val="50000"/>
              </a:schemeClr>
            </a:solidFill>
          </a:ln>
        </p:spPr>
        <p:txBody>
          <a:bodyPr wrap="square">
            <a:spAutoFit/>
          </a:bodyPr>
          <a:lstStyle/>
          <a:p>
            <a:pPr marL="285750" lvl="0" indent="-285750">
              <a:buFont typeface="Arial" panose="020B0604020202020204" pitchFamily="34" charset="0"/>
              <a:buChar char="•"/>
            </a:pPr>
            <a:r>
              <a:rPr lang="en-US" sz="2400" dirty="0"/>
              <a:t>Investors</a:t>
            </a:r>
          </a:p>
          <a:p>
            <a:pPr marL="285750" lvl="0" indent="-285750">
              <a:buFont typeface="Arial" panose="020B0604020202020204" pitchFamily="34" charset="0"/>
              <a:buChar char="•"/>
            </a:pPr>
            <a:r>
              <a:rPr lang="en-US" sz="2400" dirty="0"/>
              <a:t>Sponsors</a:t>
            </a:r>
          </a:p>
          <a:p>
            <a:pPr marL="285750" lvl="0" indent="-285750">
              <a:buFont typeface="Arial" panose="020B0604020202020204" pitchFamily="34" charset="0"/>
              <a:buChar char="•"/>
            </a:pPr>
            <a:r>
              <a:rPr lang="en-US" sz="2400" dirty="0"/>
              <a:t>Financiers (the people)</a:t>
            </a:r>
          </a:p>
          <a:p>
            <a:pPr marL="285750" lvl="0" indent="-285750">
              <a:buFont typeface="Arial" panose="020B0604020202020204" pitchFamily="34" charset="0"/>
              <a:buChar char="•"/>
            </a:pPr>
            <a:r>
              <a:rPr lang="en-US" sz="2400" dirty="0"/>
              <a:t>Suppliers</a:t>
            </a:r>
          </a:p>
          <a:p>
            <a:pPr marL="285750" lvl="0" indent="-285750">
              <a:buFont typeface="Arial" panose="020B0604020202020204" pitchFamily="34" charset="0"/>
              <a:buChar char="•"/>
            </a:pPr>
            <a:r>
              <a:rPr lang="en-US" sz="2400" dirty="0"/>
              <a:t>Vendors</a:t>
            </a:r>
          </a:p>
          <a:p>
            <a:pPr marL="285750" lvl="0" indent="-285750">
              <a:buFont typeface="Arial" panose="020B0604020202020204" pitchFamily="34" charset="0"/>
              <a:buChar char="•"/>
            </a:pPr>
            <a:r>
              <a:rPr lang="en-US" sz="2400" dirty="0"/>
              <a:t>Consultants</a:t>
            </a:r>
          </a:p>
          <a:p>
            <a:pPr marL="285750" lvl="0" indent="-285750">
              <a:buFont typeface="Arial" panose="020B0604020202020204" pitchFamily="34" charset="0"/>
              <a:buChar char="•"/>
            </a:pPr>
            <a:r>
              <a:rPr lang="en-US" sz="2400" dirty="0"/>
              <a:t>Customers</a:t>
            </a:r>
          </a:p>
          <a:p>
            <a:pPr marL="285750" lvl="0" indent="-285750">
              <a:buFont typeface="Arial" panose="020B0604020202020204" pitchFamily="34" charset="0"/>
              <a:buChar char="•"/>
            </a:pPr>
            <a:r>
              <a:rPr lang="en-US" sz="2400" dirty="0"/>
              <a:t>End users</a:t>
            </a:r>
          </a:p>
        </p:txBody>
      </p:sp>
    </p:spTree>
    <p:extLst>
      <p:ext uri="{BB962C8B-B14F-4D97-AF65-F5344CB8AC3E}">
        <p14:creationId xmlns:p14="http://schemas.microsoft.com/office/powerpoint/2010/main" val="15498944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barn(inVertical)">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randombar(horizontal)">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randombar(horizontal)">
                                      <p:cBhvr>
                                        <p:cTn id="2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3" grpId="0" animBg="1"/>
      <p:bldP spid="2" grpId="0" animBg="1"/>
      <p:bldP spid="10"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a:effectLst>
            <a:outerShdw blurRad="50800" dist="38100" dir="2700000" algn="tl" rotWithShape="0">
              <a:prstClr val="black">
                <a:alpha val="40000"/>
              </a:prstClr>
            </a:outerShdw>
            <a:reflection blurRad="6350" stA="50000" endA="300" endPos="55000" dir="5400000" sy="-100000" algn="bl" rotWithShape="0"/>
          </a:effectLst>
        </p:spPr>
      </p:pic>
      <p:sp>
        <p:nvSpPr>
          <p:cNvPr id="6" name="Rectangle 5"/>
          <p:cNvSpPr/>
          <p:nvPr/>
        </p:nvSpPr>
        <p:spPr>
          <a:xfrm>
            <a:off x="3835513" y="1488222"/>
            <a:ext cx="2680542" cy="707886"/>
          </a:xfrm>
          <a:prstGeom prst="rect">
            <a:avLst/>
          </a:prstGeom>
          <a:solidFill>
            <a:schemeClr val="bg1"/>
          </a:solidFill>
          <a:ln>
            <a:solidFill>
              <a:schemeClr val="accent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4000" b="1" dirty="0" smtClean="0"/>
              <a:t>Section one</a:t>
            </a:r>
            <a:endParaRPr lang="en-US" sz="4000" b="1" dirty="0"/>
          </a:p>
        </p:txBody>
      </p:sp>
      <p:sp>
        <p:nvSpPr>
          <p:cNvPr id="7" name="Rectangle 6"/>
          <p:cNvSpPr/>
          <p:nvPr/>
        </p:nvSpPr>
        <p:spPr>
          <a:xfrm>
            <a:off x="3170704" y="2745807"/>
            <a:ext cx="4332212" cy="584775"/>
          </a:xfrm>
          <a:prstGeom prst="rect">
            <a:avLst/>
          </a:prstGeom>
          <a:solidFill>
            <a:schemeClr val="bg1"/>
          </a:solidFill>
          <a:ln>
            <a:solidFill>
              <a:schemeClr val="accent1"/>
            </a:solidFill>
          </a:ln>
        </p:spPr>
        <p:txBody>
          <a:bodyPr wrap="none">
            <a:spAutoFit/>
          </a:bodyPr>
          <a:lstStyle/>
          <a:p>
            <a:r>
              <a:rPr lang="en-US" sz="3200" b="1" dirty="0"/>
              <a:t>Prioritizing Stakeholders</a:t>
            </a:r>
          </a:p>
        </p:txBody>
      </p:sp>
    </p:spTree>
    <p:extLst>
      <p:ext uri="{BB962C8B-B14F-4D97-AF65-F5344CB8AC3E}">
        <p14:creationId xmlns:p14="http://schemas.microsoft.com/office/powerpoint/2010/main" val="8693543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1" name="Rectangle 20"/>
          <p:cNvSpPr/>
          <p:nvPr/>
        </p:nvSpPr>
        <p:spPr>
          <a:xfrm>
            <a:off x="0" y="957425"/>
            <a:ext cx="8776354" cy="584775"/>
          </a:xfrm>
          <a:prstGeom prst="rect">
            <a:avLst/>
          </a:prstGeom>
          <a:solidFill>
            <a:srgbClr val="C00000"/>
          </a:solidFill>
          <a:ln>
            <a:solidFill>
              <a:schemeClr val="bg1"/>
            </a:solidFill>
          </a:ln>
        </p:spPr>
        <p:txBody>
          <a:bodyPr wrap="square">
            <a:spAutoFit/>
          </a:bodyPr>
          <a:lstStyle/>
          <a:p>
            <a:r>
              <a:rPr lang="en-US" sz="3200" b="1" dirty="0" smtClean="0">
                <a:solidFill>
                  <a:schemeClr val="bg1"/>
                </a:solidFill>
              </a:rPr>
              <a:t>The importance of Prioritizing stakeholders</a:t>
            </a:r>
            <a:endParaRPr lang="en-US" sz="3200" b="1" dirty="0">
              <a:solidFill>
                <a:schemeClr val="bg1"/>
              </a:solidFill>
            </a:endParaRPr>
          </a:p>
        </p:txBody>
      </p:sp>
      <p:sp>
        <p:nvSpPr>
          <p:cNvPr id="23" name="Rectangle 22"/>
          <p:cNvSpPr/>
          <p:nvPr/>
        </p:nvSpPr>
        <p:spPr>
          <a:xfrm>
            <a:off x="0" y="1818318"/>
            <a:ext cx="8776354" cy="830997"/>
          </a:xfrm>
          <a:prstGeom prst="rect">
            <a:avLst/>
          </a:prstGeom>
          <a:solidFill>
            <a:schemeClr val="accent1">
              <a:lumMod val="20000"/>
              <a:lumOff val="80000"/>
            </a:schemeClr>
          </a:solidFill>
          <a:ln>
            <a:solidFill>
              <a:schemeClr val="bg1"/>
            </a:solidFill>
          </a:ln>
        </p:spPr>
        <p:txBody>
          <a:bodyPr wrap="square">
            <a:spAutoFit/>
          </a:bodyPr>
          <a:lstStyle/>
          <a:p>
            <a:pPr lvl="0"/>
            <a:r>
              <a:rPr lang="en-US" sz="2400" dirty="0"/>
              <a:t>Ensures that the project plans are a reflection of the real needs and priorities</a:t>
            </a:r>
          </a:p>
        </p:txBody>
      </p:sp>
      <p:sp>
        <p:nvSpPr>
          <p:cNvPr id="8" name="Rectangle 7"/>
          <p:cNvSpPr/>
          <p:nvPr/>
        </p:nvSpPr>
        <p:spPr>
          <a:xfrm>
            <a:off x="3091201" y="4961"/>
            <a:ext cx="3815403" cy="523220"/>
          </a:xfrm>
          <a:prstGeom prst="rect">
            <a:avLst/>
          </a:prstGeom>
          <a:solidFill>
            <a:schemeClr val="bg1"/>
          </a:solidFill>
          <a:ln>
            <a:solidFill>
              <a:schemeClr val="accent1"/>
            </a:solidFill>
          </a:ln>
        </p:spPr>
        <p:txBody>
          <a:bodyPr wrap="none">
            <a:spAutoFit/>
          </a:bodyPr>
          <a:lstStyle/>
          <a:p>
            <a:r>
              <a:rPr lang="en-US" sz="2800" b="1" dirty="0"/>
              <a:t>Prioritizing Stakeholders</a:t>
            </a:r>
          </a:p>
        </p:txBody>
      </p:sp>
      <p:sp>
        <p:nvSpPr>
          <p:cNvPr id="9" name="Rectangle 8"/>
          <p:cNvSpPr/>
          <p:nvPr/>
        </p:nvSpPr>
        <p:spPr>
          <a:xfrm>
            <a:off x="-19644" y="2852219"/>
            <a:ext cx="8776354" cy="830997"/>
          </a:xfrm>
          <a:prstGeom prst="rect">
            <a:avLst/>
          </a:prstGeom>
          <a:solidFill>
            <a:schemeClr val="accent1">
              <a:lumMod val="20000"/>
              <a:lumOff val="80000"/>
            </a:schemeClr>
          </a:solidFill>
          <a:ln>
            <a:solidFill>
              <a:schemeClr val="bg1"/>
            </a:solidFill>
          </a:ln>
        </p:spPr>
        <p:txBody>
          <a:bodyPr wrap="square">
            <a:spAutoFit/>
          </a:bodyPr>
          <a:lstStyle/>
          <a:p>
            <a:pPr lvl="0"/>
            <a:r>
              <a:rPr lang="en-US" sz="2400" dirty="0"/>
              <a:t>Develops an environment of trusts by allowing the voices of the stakeholders be heard and their issues be known</a:t>
            </a:r>
          </a:p>
        </p:txBody>
      </p:sp>
      <p:sp>
        <p:nvSpPr>
          <p:cNvPr id="10" name="Rectangle 9"/>
          <p:cNvSpPr/>
          <p:nvPr/>
        </p:nvSpPr>
        <p:spPr>
          <a:xfrm>
            <a:off x="-38498" y="4012831"/>
            <a:ext cx="8776354" cy="461665"/>
          </a:xfrm>
          <a:prstGeom prst="rect">
            <a:avLst/>
          </a:prstGeom>
          <a:solidFill>
            <a:schemeClr val="accent1">
              <a:lumMod val="20000"/>
              <a:lumOff val="80000"/>
            </a:schemeClr>
          </a:solidFill>
          <a:ln>
            <a:solidFill>
              <a:schemeClr val="bg1"/>
            </a:solidFill>
          </a:ln>
        </p:spPr>
        <p:txBody>
          <a:bodyPr wrap="square">
            <a:spAutoFit/>
          </a:bodyPr>
          <a:lstStyle/>
          <a:p>
            <a:pPr lvl="0"/>
            <a:r>
              <a:rPr lang="en-US" sz="2400" dirty="0"/>
              <a:t>Makes the project accountable to the stakeholders</a:t>
            </a:r>
          </a:p>
        </p:txBody>
      </p:sp>
      <p:sp>
        <p:nvSpPr>
          <p:cNvPr id="11" name="Rectangle 10"/>
          <p:cNvSpPr/>
          <p:nvPr/>
        </p:nvSpPr>
        <p:spPr>
          <a:xfrm>
            <a:off x="-19644" y="5006250"/>
            <a:ext cx="6806943" cy="1200329"/>
          </a:xfrm>
          <a:prstGeom prst="rect">
            <a:avLst/>
          </a:prstGeom>
          <a:solidFill>
            <a:schemeClr val="accent1">
              <a:lumMod val="20000"/>
              <a:lumOff val="80000"/>
            </a:schemeClr>
          </a:solidFill>
          <a:ln>
            <a:solidFill>
              <a:schemeClr val="bg1"/>
            </a:solidFill>
          </a:ln>
        </p:spPr>
        <p:txBody>
          <a:bodyPr wrap="square">
            <a:spAutoFit/>
          </a:bodyPr>
          <a:lstStyle/>
          <a:p>
            <a:pPr lvl="0"/>
            <a:r>
              <a:rPr lang="en-US" sz="2400" dirty="0"/>
              <a:t>Enables the voices of the stakeholders to be heard and by doing that the level of trust in the relationships increases.</a:t>
            </a:r>
          </a:p>
        </p:txBody>
      </p:sp>
    </p:spTree>
    <p:extLst>
      <p:ext uri="{BB962C8B-B14F-4D97-AF65-F5344CB8AC3E}">
        <p14:creationId xmlns:p14="http://schemas.microsoft.com/office/powerpoint/2010/main" val="27583579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barn(inVertical)">
                                      <p:cBhvr>
                                        <p:cTn id="12" dur="500"/>
                                        <p:tgtEl>
                                          <p:spTgt spid="2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arn(inVertic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arn(inVertical)">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barn(inVertical)">
                                      <p:cBhvr>
                                        <p:cTn id="2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3" grpId="0" animBg="1"/>
      <p:bldP spid="9" grpId="0" animBg="1"/>
      <p:bldP spid="10" grpId="0" animBg="1"/>
      <p:bldP spid="11"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1" name="Rectangle 20"/>
          <p:cNvSpPr/>
          <p:nvPr/>
        </p:nvSpPr>
        <p:spPr>
          <a:xfrm>
            <a:off x="0" y="957425"/>
            <a:ext cx="8776354" cy="584775"/>
          </a:xfrm>
          <a:prstGeom prst="rect">
            <a:avLst/>
          </a:prstGeom>
          <a:solidFill>
            <a:srgbClr val="C00000"/>
          </a:solidFill>
          <a:ln>
            <a:solidFill>
              <a:schemeClr val="bg1"/>
            </a:solidFill>
          </a:ln>
        </p:spPr>
        <p:txBody>
          <a:bodyPr wrap="square">
            <a:spAutoFit/>
          </a:bodyPr>
          <a:lstStyle/>
          <a:p>
            <a:r>
              <a:rPr lang="en-US" sz="3200" b="1" dirty="0" smtClean="0">
                <a:solidFill>
                  <a:schemeClr val="bg1"/>
                </a:solidFill>
              </a:rPr>
              <a:t>The importance of Prioritizing stakeholders</a:t>
            </a:r>
            <a:endParaRPr lang="en-US" sz="3200" b="1" dirty="0">
              <a:solidFill>
                <a:schemeClr val="bg1"/>
              </a:solidFill>
            </a:endParaRPr>
          </a:p>
        </p:txBody>
      </p:sp>
      <p:sp>
        <p:nvSpPr>
          <p:cNvPr id="23" name="Rectangle 22"/>
          <p:cNvSpPr/>
          <p:nvPr/>
        </p:nvSpPr>
        <p:spPr>
          <a:xfrm>
            <a:off x="0" y="1818318"/>
            <a:ext cx="8776354" cy="830997"/>
          </a:xfrm>
          <a:prstGeom prst="rect">
            <a:avLst/>
          </a:prstGeom>
          <a:solidFill>
            <a:schemeClr val="accent1">
              <a:lumMod val="20000"/>
              <a:lumOff val="80000"/>
            </a:schemeClr>
          </a:solidFill>
          <a:ln>
            <a:solidFill>
              <a:schemeClr val="bg1"/>
            </a:solidFill>
          </a:ln>
        </p:spPr>
        <p:txBody>
          <a:bodyPr wrap="square">
            <a:spAutoFit/>
          </a:bodyPr>
          <a:lstStyle/>
          <a:p>
            <a:pPr lvl="0"/>
            <a:r>
              <a:rPr lang="en-US" sz="2400" dirty="0"/>
              <a:t>Promotes transparency in the actions of the project and ensures that the project is held accountable for its actions.</a:t>
            </a:r>
          </a:p>
        </p:txBody>
      </p:sp>
      <p:sp>
        <p:nvSpPr>
          <p:cNvPr id="8" name="Rectangle 7"/>
          <p:cNvSpPr/>
          <p:nvPr/>
        </p:nvSpPr>
        <p:spPr>
          <a:xfrm>
            <a:off x="3091201" y="4961"/>
            <a:ext cx="3815403" cy="523220"/>
          </a:xfrm>
          <a:prstGeom prst="rect">
            <a:avLst/>
          </a:prstGeom>
          <a:solidFill>
            <a:schemeClr val="bg1"/>
          </a:solidFill>
          <a:ln>
            <a:solidFill>
              <a:schemeClr val="accent1"/>
            </a:solidFill>
          </a:ln>
        </p:spPr>
        <p:txBody>
          <a:bodyPr wrap="none">
            <a:spAutoFit/>
          </a:bodyPr>
          <a:lstStyle/>
          <a:p>
            <a:r>
              <a:rPr lang="en-US" sz="2800" b="1" dirty="0"/>
              <a:t>Prioritizing Stakeholders</a:t>
            </a:r>
          </a:p>
        </p:txBody>
      </p:sp>
      <p:sp>
        <p:nvSpPr>
          <p:cNvPr id="9" name="Rectangle 8"/>
          <p:cNvSpPr/>
          <p:nvPr/>
        </p:nvSpPr>
        <p:spPr>
          <a:xfrm>
            <a:off x="0" y="3245287"/>
            <a:ext cx="7475456" cy="1569660"/>
          </a:xfrm>
          <a:prstGeom prst="rect">
            <a:avLst/>
          </a:prstGeom>
          <a:solidFill>
            <a:schemeClr val="accent1">
              <a:lumMod val="20000"/>
              <a:lumOff val="80000"/>
            </a:schemeClr>
          </a:solidFill>
          <a:ln>
            <a:solidFill>
              <a:schemeClr val="bg1"/>
            </a:solidFill>
          </a:ln>
        </p:spPr>
        <p:txBody>
          <a:bodyPr wrap="square">
            <a:spAutoFit/>
          </a:bodyPr>
          <a:lstStyle/>
          <a:p>
            <a:pPr lvl="0"/>
            <a:r>
              <a:rPr lang="en-US" sz="2400" dirty="0"/>
              <a:t>Increases ownership by stakeholders who feel the project is taking in account their views and motivates them to sponsor the project, which ultimately leads to sustainability.</a:t>
            </a:r>
          </a:p>
        </p:txBody>
      </p:sp>
      <p:sp>
        <p:nvSpPr>
          <p:cNvPr id="10" name="Rectangle 9"/>
          <p:cNvSpPr/>
          <p:nvPr/>
        </p:nvSpPr>
        <p:spPr>
          <a:xfrm>
            <a:off x="0" y="5181755"/>
            <a:ext cx="7211505" cy="1569660"/>
          </a:xfrm>
          <a:prstGeom prst="rect">
            <a:avLst/>
          </a:prstGeom>
          <a:solidFill>
            <a:schemeClr val="accent1">
              <a:lumMod val="20000"/>
              <a:lumOff val="80000"/>
            </a:schemeClr>
          </a:solidFill>
          <a:ln>
            <a:solidFill>
              <a:schemeClr val="bg1"/>
            </a:solidFill>
          </a:ln>
        </p:spPr>
        <p:txBody>
          <a:bodyPr wrap="square">
            <a:spAutoFit/>
          </a:bodyPr>
          <a:lstStyle/>
          <a:p>
            <a:pPr lvl="0"/>
            <a:r>
              <a:rPr lang="en-US" sz="2400" dirty="0"/>
              <a:t>Is a key strategy to win support to the project, to gain commitment to the project, and ultimately to increase the chances for sustainability after the project has been completed.</a:t>
            </a:r>
          </a:p>
        </p:txBody>
      </p:sp>
    </p:spTree>
    <p:extLst>
      <p:ext uri="{BB962C8B-B14F-4D97-AF65-F5344CB8AC3E}">
        <p14:creationId xmlns:p14="http://schemas.microsoft.com/office/powerpoint/2010/main" val="33819982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barn(inVertical)">
                                      <p:cBhvr>
                                        <p:cTn id="7" dur="5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arn(inVertical)">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barn(inVertical)">
                                      <p:cBhvr>
                                        <p:cTn id="1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9" grpId="0" animBg="1"/>
      <p:bldP spid="10"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1" name="Rectangle 20"/>
          <p:cNvSpPr/>
          <p:nvPr/>
        </p:nvSpPr>
        <p:spPr>
          <a:xfrm>
            <a:off x="0" y="957425"/>
            <a:ext cx="8776354" cy="1569660"/>
          </a:xfrm>
          <a:prstGeom prst="rect">
            <a:avLst/>
          </a:prstGeom>
          <a:solidFill>
            <a:schemeClr val="accent1">
              <a:lumMod val="20000"/>
              <a:lumOff val="80000"/>
            </a:schemeClr>
          </a:solidFill>
          <a:ln>
            <a:solidFill>
              <a:schemeClr val="bg1"/>
            </a:solidFill>
          </a:ln>
        </p:spPr>
        <p:txBody>
          <a:bodyPr wrap="square">
            <a:spAutoFit/>
          </a:bodyPr>
          <a:lstStyle/>
          <a:p>
            <a:r>
              <a:rPr lang="en-US" sz="2400" dirty="0"/>
              <a:t>Now that we’ve gained a solid understanding of the prioritization of tasks and risks, we can now address stakeholders: how to find them, what effects they can have on the project, and how they’re affected by the project.</a:t>
            </a:r>
          </a:p>
        </p:txBody>
      </p:sp>
      <p:sp>
        <p:nvSpPr>
          <p:cNvPr id="22" name="Rectangle 21"/>
          <p:cNvSpPr/>
          <p:nvPr/>
        </p:nvSpPr>
        <p:spPr>
          <a:xfrm>
            <a:off x="136688" y="2707507"/>
            <a:ext cx="6769916" cy="707886"/>
          </a:xfrm>
          <a:prstGeom prst="rect">
            <a:avLst/>
          </a:prstGeom>
          <a:solidFill>
            <a:schemeClr val="accent5">
              <a:lumMod val="75000"/>
            </a:schemeClr>
          </a:solidFill>
          <a:ln>
            <a:solidFill>
              <a:schemeClr val="bg1">
                <a:lumMod val="95000"/>
              </a:schemeClr>
            </a:solidFill>
          </a:ln>
        </p:spPr>
        <p:txBody>
          <a:bodyPr wrap="square">
            <a:spAutoFit/>
          </a:bodyPr>
          <a:lstStyle/>
          <a:p>
            <a:pPr algn="ctr"/>
            <a:r>
              <a:rPr lang="en-US" sz="2000" b="1" dirty="0">
                <a:solidFill>
                  <a:schemeClr val="bg1"/>
                </a:solidFill>
              </a:rPr>
              <a:t>When it comes to finding stakeholders, the following guidelines are important to remember:</a:t>
            </a:r>
          </a:p>
        </p:txBody>
      </p:sp>
      <p:sp>
        <p:nvSpPr>
          <p:cNvPr id="23" name="Rectangle 22"/>
          <p:cNvSpPr/>
          <p:nvPr/>
        </p:nvSpPr>
        <p:spPr>
          <a:xfrm>
            <a:off x="0" y="3728350"/>
            <a:ext cx="7579151" cy="1015663"/>
          </a:xfrm>
          <a:prstGeom prst="rect">
            <a:avLst/>
          </a:prstGeom>
          <a:solidFill>
            <a:schemeClr val="accent1">
              <a:lumMod val="20000"/>
              <a:lumOff val="80000"/>
            </a:schemeClr>
          </a:solidFill>
          <a:ln>
            <a:solidFill>
              <a:schemeClr val="bg1"/>
            </a:solidFill>
          </a:ln>
        </p:spPr>
        <p:txBody>
          <a:bodyPr wrap="square">
            <a:spAutoFit/>
          </a:bodyPr>
          <a:lstStyle/>
          <a:p>
            <a:r>
              <a:rPr lang="en-US" sz="2000" dirty="0"/>
              <a:t>• Finding stakeholders is a team effort: Like risk identification, a more complete list requires everyone’s participation. Brainstorming can be an effective tool here.</a:t>
            </a:r>
          </a:p>
        </p:txBody>
      </p:sp>
      <p:sp>
        <p:nvSpPr>
          <p:cNvPr id="8" name="Rectangle 7"/>
          <p:cNvSpPr/>
          <p:nvPr/>
        </p:nvSpPr>
        <p:spPr>
          <a:xfrm>
            <a:off x="3091201" y="4961"/>
            <a:ext cx="3815403" cy="523220"/>
          </a:xfrm>
          <a:prstGeom prst="rect">
            <a:avLst/>
          </a:prstGeom>
          <a:solidFill>
            <a:schemeClr val="bg1"/>
          </a:solidFill>
          <a:ln>
            <a:solidFill>
              <a:schemeClr val="accent1"/>
            </a:solidFill>
          </a:ln>
        </p:spPr>
        <p:txBody>
          <a:bodyPr wrap="none">
            <a:spAutoFit/>
          </a:bodyPr>
          <a:lstStyle/>
          <a:p>
            <a:r>
              <a:rPr lang="en-US" sz="2800" b="1" dirty="0"/>
              <a:t>Prioritizing Stakeholders</a:t>
            </a:r>
          </a:p>
        </p:txBody>
      </p:sp>
      <p:sp>
        <p:nvSpPr>
          <p:cNvPr id="9" name="Rectangle 8"/>
          <p:cNvSpPr/>
          <p:nvPr/>
        </p:nvSpPr>
        <p:spPr>
          <a:xfrm>
            <a:off x="0" y="4861138"/>
            <a:ext cx="6906604" cy="1323439"/>
          </a:xfrm>
          <a:prstGeom prst="rect">
            <a:avLst/>
          </a:prstGeom>
          <a:solidFill>
            <a:schemeClr val="accent1">
              <a:lumMod val="20000"/>
              <a:lumOff val="80000"/>
            </a:schemeClr>
          </a:solidFill>
          <a:ln>
            <a:solidFill>
              <a:schemeClr val="bg1"/>
            </a:solidFill>
          </a:ln>
        </p:spPr>
        <p:txBody>
          <a:bodyPr wrap="square">
            <a:spAutoFit/>
          </a:bodyPr>
          <a:lstStyle/>
          <a:p>
            <a:r>
              <a:rPr lang="en-US" sz="2000" dirty="0"/>
              <a:t>• Start early and revisit often: The team should use early project activities such as feasibility studies and requirements gathering to search for stakeholders. As the project progresses, stakeholder identification should be revisited often.</a:t>
            </a:r>
          </a:p>
        </p:txBody>
      </p:sp>
    </p:spTree>
    <p:extLst>
      <p:ext uri="{BB962C8B-B14F-4D97-AF65-F5344CB8AC3E}">
        <p14:creationId xmlns:p14="http://schemas.microsoft.com/office/powerpoint/2010/main" val="26303404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barn(inVertical)">
                                      <p:cBhvr>
                                        <p:cTn id="12" dur="500"/>
                                        <p:tgtEl>
                                          <p:spTgt spid="22"/>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23"/>
                                        </p:tgtEl>
                                        <p:attrNameLst>
                                          <p:attrName>style.visibility</p:attrName>
                                        </p:attrNameLst>
                                      </p:cBhvr>
                                      <p:to>
                                        <p:strVal val="visible"/>
                                      </p:to>
                                    </p:set>
                                    <p:animEffect transition="in" filter="barn(inVertical)">
                                      <p:cBhvr>
                                        <p:cTn id="17" dur="500"/>
                                        <p:tgtEl>
                                          <p:spTgt spid="23"/>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animBg="1"/>
      <p:bldP spid="9"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1" name="Rectangle 20"/>
          <p:cNvSpPr/>
          <p:nvPr/>
        </p:nvSpPr>
        <p:spPr>
          <a:xfrm>
            <a:off x="0" y="957425"/>
            <a:ext cx="8776354" cy="1569660"/>
          </a:xfrm>
          <a:prstGeom prst="rect">
            <a:avLst/>
          </a:prstGeom>
          <a:solidFill>
            <a:schemeClr val="accent1">
              <a:lumMod val="20000"/>
              <a:lumOff val="80000"/>
            </a:schemeClr>
          </a:solidFill>
          <a:ln>
            <a:solidFill>
              <a:schemeClr val="bg1"/>
            </a:solidFill>
          </a:ln>
        </p:spPr>
        <p:txBody>
          <a:bodyPr wrap="square">
            <a:spAutoFit/>
          </a:bodyPr>
          <a:lstStyle/>
          <a:p>
            <a:r>
              <a:rPr lang="en-US" sz="2400" dirty="0"/>
              <a:t>Now that we’ve gained a solid understanding of the prioritization of tasks and risks, we can now address stakeholders: how to find them, what effects they can have on the project, and how they’re affected by the project.</a:t>
            </a:r>
          </a:p>
        </p:txBody>
      </p:sp>
      <p:sp>
        <p:nvSpPr>
          <p:cNvPr id="22" name="Rectangle 21"/>
          <p:cNvSpPr/>
          <p:nvPr/>
        </p:nvSpPr>
        <p:spPr>
          <a:xfrm>
            <a:off x="136688" y="2707507"/>
            <a:ext cx="6769916" cy="707886"/>
          </a:xfrm>
          <a:prstGeom prst="rect">
            <a:avLst/>
          </a:prstGeom>
          <a:solidFill>
            <a:schemeClr val="accent5">
              <a:lumMod val="75000"/>
            </a:schemeClr>
          </a:solidFill>
          <a:ln>
            <a:solidFill>
              <a:schemeClr val="bg1">
                <a:lumMod val="95000"/>
              </a:schemeClr>
            </a:solidFill>
          </a:ln>
        </p:spPr>
        <p:txBody>
          <a:bodyPr wrap="square">
            <a:spAutoFit/>
          </a:bodyPr>
          <a:lstStyle/>
          <a:p>
            <a:pPr algn="ctr"/>
            <a:r>
              <a:rPr lang="en-US" sz="2000" b="1" dirty="0">
                <a:solidFill>
                  <a:schemeClr val="bg1"/>
                </a:solidFill>
              </a:rPr>
              <a:t>When it comes to finding stakeholders, the following guidelines are important to remember:</a:t>
            </a:r>
          </a:p>
        </p:txBody>
      </p:sp>
      <p:sp>
        <p:nvSpPr>
          <p:cNvPr id="23" name="Rectangle 22"/>
          <p:cNvSpPr/>
          <p:nvPr/>
        </p:nvSpPr>
        <p:spPr>
          <a:xfrm>
            <a:off x="0" y="3728350"/>
            <a:ext cx="8059918" cy="1323439"/>
          </a:xfrm>
          <a:prstGeom prst="rect">
            <a:avLst/>
          </a:prstGeom>
          <a:solidFill>
            <a:schemeClr val="accent1">
              <a:lumMod val="20000"/>
              <a:lumOff val="80000"/>
            </a:schemeClr>
          </a:solidFill>
          <a:ln>
            <a:solidFill>
              <a:schemeClr val="bg1"/>
            </a:solidFill>
          </a:ln>
        </p:spPr>
        <p:txBody>
          <a:bodyPr wrap="square">
            <a:spAutoFit/>
          </a:bodyPr>
          <a:lstStyle/>
          <a:p>
            <a:r>
              <a:rPr lang="en-US" sz="2000" dirty="0"/>
              <a:t>• Stakeholders can be groups: One common mistake is to try and identify every individual stakeholder by name. If groups of people have a similar relationship to the project, identify and manage them as a group until circumstances require a change.</a:t>
            </a:r>
          </a:p>
        </p:txBody>
      </p:sp>
      <p:sp>
        <p:nvSpPr>
          <p:cNvPr id="8" name="Rectangle 7"/>
          <p:cNvSpPr/>
          <p:nvPr/>
        </p:nvSpPr>
        <p:spPr>
          <a:xfrm>
            <a:off x="3091201" y="4961"/>
            <a:ext cx="3815403" cy="523220"/>
          </a:xfrm>
          <a:prstGeom prst="rect">
            <a:avLst/>
          </a:prstGeom>
          <a:solidFill>
            <a:schemeClr val="bg1"/>
          </a:solidFill>
          <a:ln>
            <a:solidFill>
              <a:schemeClr val="accent1"/>
            </a:solidFill>
          </a:ln>
        </p:spPr>
        <p:txBody>
          <a:bodyPr wrap="none">
            <a:spAutoFit/>
          </a:bodyPr>
          <a:lstStyle/>
          <a:p>
            <a:r>
              <a:rPr lang="en-US" sz="2800" b="1" dirty="0"/>
              <a:t>Prioritizing Stakeholders</a:t>
            </a:r>
          </a:p>
        </p:txBody>
      </p:sp>
      <p:sp>
        <p:nvSpPr>
          <p:cNvPr id="9" name="Rectangle 8"/>
          <p:cNvSpPr/>
          <p:nvPr/>
        </p:nvSpPr>
        <p:spPr>
          <a:xfrm>
            <a:off x="0" y="5558721"/>
            <a:ext cx="7993930" cy="707886"/>
          </a:xfrm>
          <a:prstGeom prst="rect">
            <a:avLst/>
          </a:prstGeom>
          <a:solidFill>
            <a:schemeClr val="accent1">
              <a:lumMod val="20000"/>
              <a:lumOff val="80000"/>
            </a:schemeClr>
          </a:solidFill>
          <a:ln>
            <a:solidFill>
              <a:schemeClr val="bg1"/>
            </a:solidFill>
          </a:ln>
        </p:spPr>
        <p:txBody>
          <a:bodyPr wrap="square">
            <a:spAutoFit/>
          </a:bodyPr>
          <a:lstStyle/>
          <a:p>
            <a:r>
              <a:rPr lang="en-US" sz="2000" dirty="0"/>
              <a:t>• Keep a record of stakeholders: A typical format for this is the stakeholder register.</a:t>
            </a:r>
          </a:p>
        </p:txBody>
      </p:sp>
    </p:spTree>
    <p:extLst>
      <p:ext uri="{BB962C8B-B14F-4D97-AF65-F5344CB8AC3E}">
        <p14:creationId xmlns:p14="http://schemas.microsoft.com/office/powerpoint/2010/main" val="9762280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barn(inVertical)">
                                      <p:cBhvr>
                                        <p:cTn id="12" dur="500"/>
                                        <p:tgtEl>
                                          <p:spTgt spid="22"/>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23"/>
                                        </p:tgtEl>
                                        <p:attrNameLst>
                                          <p:attrName>style.visibility</p:attrName>
                                        </p:attrNameLst>
                                      </p:cBhvr>
                                      <p:to>
                                        <p:strVal val="visible"/>
                                      </p:to>
                                    </p:set>
                                    <p:animEffect transition="in" filter="barn(inVertical)">
                                      <p:cBhvr>
                                        <p:cTn id="17" dur="500"/>
                                        <p:tgtEl>
                                          <p:spTgt spid="23"/>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animBg="1"/>
      <p:bldP spid="9"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99166" y="811963"/>
            <a:ext cx="4797147" cy="1219436"/>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7200" dirty="0" smtClean="0">
                <a:latin typeface="Times New Roman" panose="02020603050405020304" pitchFamily="18" charset="0"/>
                <a:ea typeface="Calibri" panose="020F0502020204030204" pitchFamily="34" charset="0"/>
                <a:cs typeface="Arial" panose="020B0604020202020204" pitchFamily="34" charset="0"/>
              </a:rPr>
              <a:t>Section Two</a:t>
            </a:r>
            <a:endParaRPr lang="en-US" sz="44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5" name="Rectangle 4"/>
          <p:cNvSpPr/>
          <p:nvPr/>
        </p:nvSpPr>
        <p:spPr>
          <a:xfrm>
            <a:off x="1622058" y="2591061"/>
            <a:ext cx="7151361" cy="584775"/>
          </a:xfrm>
          <a:prstGeom prst="rect">
            <a:avLst/>
          </a:prstGeom>
          <a:solidFill>
            <a:schemeClr val="bg1"/>
          </a:solidFill>
          <a:ln>
            <a:solidFill>
              <a:schemeClr val="accent1"/>
            </a:solidFill>
          </a:ln>
        </p:spPr>
        <p:txBody>
          <a:bodyPr wrap="square">
            <a:spAutoFit/>
          </a:bodyPr>
          <a:lstStyle/>
          <a:p>
            <a:pPr algn="ctr"/>
            <a:r>
              <a:rPr lang="en-US" sz="3200" b="1" dirty="0"/>
              <a:t>The Content of the Stakeholder Register</a:t>
            </a:r>
          </a:p>
        </p:txBody>
      </p:sp>
    </p:spTree>
    <p:extLst>
      <p:ext uri="{BB962C8B-B14F-4D97-AF65-F5344CB8AC3E}">
        <p14:creationId xmlns:p14="http://schemas.microsoft.com/office/powerpoint/2010/main" val="1497815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 fill="hold"/>
                                        <p:tgtEl>
                                          <p:spTgt spid="5"/>
                                        </p:tgtEl>
                                        <p:attrNameLst>
                                          <p:attrName>ppt_w</p:attrName>
                                        </p:attrNameLst>
                                      </p:cBhvr>
                                      <p:tavLst>
                                        <p:tav tm="0">
                                          <p:val>
                                            <p:fltVal val="0"/>
                                          </p:val>
                                        </p:tav>
                                        <p:tav tm="100000">
                                          <p:val>
                                            <p:strVal val="#ppt_w"/>
                                          </p:val>
                                        </p:tav>
                                      </p:tavLst>
                                    </p:anim>
                                    <p:anim calcmode="lin" valueType="num">
                                      <p:cBhvr>
                                        <p:cTn id="12" dur="500" fill="hold"/>
                                        <p:tgtEl>
                                          <p:spTgt spid="5"/>
                                        </p:tgtEl>
                                        <p:attrNameLst>
                                          <p:attrName>ppt_h</p:attrName>
                                        </p:attrNameLst>
                                      </p:cBhvr>
                                      <p:tavLst>
                                        <p:tav tm="0">
                                          <p:val>
                                            <p:fltVal val="0"/>
                                          </p:val>
                                        </p:tav>
                                        <p:tav tm="100000">
                                          <p:val>
                                            <p:strVal val="#ppt_h"/>
                                          </p:val>
                                        </p:tav>
                                      </p:tavLst>
                                    </p:anim>
                                    <p:animEffect transition="in" filter="fade">
                                      <p:cBhvr>
                                        <p:cTn id="1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698935"/>
            <a:ext cx="2138727" cy="461665"/>
          </a:xfrm>
          <a:prstGeom prst="rect">
            <a:avLst/>
          </a:prstGeom>
          <a:solidFill>
            <a:schemeClr val="accent4">
              <a:lumMod val="20000"/>
              <a:lumOff val="80000"/>
            </a:schemeClr>
          </a:solidFill>
          <a:ln>
            <a:solidFill>
              <a:schemeClr val="tx1"/>
            </a:solidFill>
          </a:ln>
          <a:effectLst>
            <a:reflection blurRad="6350" stA="50000" endA="300" endPos="55000" dir="5400000" sy="-100000" algn="bl" rotWithShape="0"/>
          </a:effectLst>
        </p:spPr>
        <p:txBody>
          <a:bodyPr wrap="none">
            <a:spAutoFit/>
          </a:bodyPr>
          <a:lstStyle/>
          <a:p>
            <a:r>
              <a:rPr lang="en-US" sz="2400" b="1" dirty="0">
                <a:effectLst>
                  <a:outerShdw blurRad="38100" dist="38100" dir="2700000" algn="tl">
                    <a:srgbClr val="000000">
                      <a:alpha val="43137"/>
                    </a:srgbClr>
                  </a:outerShdw>
                </a:effectLst>
              </a:rPr>
              <a:t>Term definition</a:t>
            </a:r>
          </a:p>
        </p:txBody>
      </p:sp>
      <p:sp>
        <p:nvSpPr>
          <p:cNvPr id="7" name="Rectangle 6"/>
          <p:cNvSpPr/>
          <p:nvPr/>
        </p:nvSpPr>
        <p:spPr>
          <a:xfrm>
            <a:off x="0" y="1212618"/>
            <a:ext cx="11795687" cy="1200329"/>
          </a:xfrm>
          <a:prstGeom prst="rect">
            <a:avLst/>
          </a:prstGeom>
          <a:solidFill>
            <a:schemeClr val="accent1">
              <a:lumMod val="20000"/>
              <a:lumOff val="80000"/>
            </a:schemeClr>
          </a:solidFill>
          <a:ln>
            <a:solidFill>
              <a:schemeClr val="bg1"/>
            </a:solidFill>
          </a:ln>
        </p:spPr>
        <p:txBody>
          <a:bodyPr wrap="square">
            <a:spAutoFit/>
          </a:bodyPr>
          <a:lstStyle/>
          <a:p>
            <a:r>
              <a:rPr lang="en-US" sz="2400" dirty="0"/>
              <a:t>The stakeholder register is simply a table containing information about a project’s stakeholders. The following is an example of what a basic wedding stakeholder register may look like:</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0" name="Rectangle 9"/>
          <p:cNvSpPr/>
          <p:nvPr/>
        </p:nvSpPr>
        <p:spPr>
          <a:xfrm>
            <a:off x="1776354" y="14465"/>
            <a:ext cx="7151361" cy="523220"/>
          </a:xfrm>
          <a:prstGeom prst="rect">
            <a:avLst/>
          </a:prstGeom>
          <a:solidFill>
            <a:schemeClr val="bg1"/>
          </a:solidFill>
          <a:ln>
            <a:solidFill>
              <a:schemeClr val="accent1"/>
            </a:solidFill>
          </a:ln>
        </p:spPr>
        <p:txBody>
          <a:bodyPr wrap="square">
            <a:spAutoFit/>
          </a:bodyPr>
          <a:lstStyle/>
          <a:p>
            <a:pPr algn="ctr"/>
            <a:r>
              <a:rPr lang="en-US" sz="2800" b="1" dirty="0"/>
              <a:t>The Content of the Stakeholder Register</a:t>
            </a:r>
          </a:p>
        </p:txBody>
      </p:sp>
      <p:pic>
        <p:nvPicPr>
          <p:cNvPr id="11" name="Picture 10"/>
          <p:cNvPicPr/>
          <p:nvPr/>
        </p:nvPicPr>
        <p:blipFill rotWithShape="1">
          <a:blip r:embed="rId3" cstate="print">
            <a:extLst>
              <a:ext uri="{28A0092B-C50C-407E-A947-70E740481C1C}">
                <a14:useLocalDpi xmlns:a14="http://schemas.microsoft.com/office/drawing/2010/main" val="0"/>
              </a:ext>
            </a:extLst>
          </a:blip>
          <a:srcRect l="33332" t="52878" r="30898" b="17037"/>
          <a:stretch/>
        </p:blipFill>
        <p:spPr bwMode="auto">
          <a:xfrm>
            <a:off x="0" y="2738757"/>
            <a:ext cx="5631848" cy="3880072"/>
          </a:xfrm>
          <a:prstGeom prst="rect">
            <a:avLst/>
          </a:prstGeom>
          <a:ln>
            <a:noFill/>
          </a:ln>
          <a:effectLst>
            <a:outerShdw blurRad="292100" dist="139700" dir="2700000" algn="tl" rotWithShape="0">
              <a:srgbClr val="333333">
                <a:alpha val="65000"/>
              </a:srgbClr>
            </a:outerShdw>
          </a:effectLst>
          <a:extLst>
            <a:ext uri="{53640926-AAD7-44D8-BBD7-CCE9431645EC}">
              <a14:shadowObscured xmlns:a14="http://schemas.microsoft.com/office/drawing/2010/main"/>
            </a:ext>
          </a:extLst>
        </p:spPr>
      </p:pic>
    </p:spTree>
    <p:extLst>
      <p:ext uri="{BB962C8B-B14F-4D97-AF65-F5344CB8AC3E}">
        <p14:creationId xmlns:p14="http://schemas.microsoft.com/office/powerpoint/2010/main" val="29942536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14" presetClass="entr" presetSubtype="10" fill="hold" nodeType="click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randombar(horizontal)">
                                      <p:cBhvr>
                                        <p:cTn id="18"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0" name="Rectangle 9"/>
          <p:cNvSpPr/>
          <p:nvPr/>
        </p:nvSpPr>
        <p:spPr>
          <a:xfrm>
            <a:off x="1776354" y="14465"/>
            <a:ext cx="7151361" cy="523220"/>
          </a:xfrm>
          <a:prstGeom prst="rect">
            <a:avLst/>
          </a:prstGeom>
          <a:solidFill>
            <a:schemeClr val="bg1"/>
          </a:solidFill>
          <a:ln>
            <a:solidFill>
              <a:schemeClr val="accent1"/>
            </a:solidFill>
          </a:ln>
        </p:spPr>
        <p:txBody>
          <a:bodyPr wrap="square">
            <a:spAutoFit/>
          </a:bodyPr>
          <a:lstStyle/>
          <a:p>
            <a:pPr algn="ctr"/>
            <a:r>
              <a:rPr lang="en-US" sz="2800" b="1" dirty="0"/>
              <a:t>The Content of the Stakeholder Register</a:t>
            </a:r>
          </a:p>
        </p:txBody>
      </p:sp>
      <p:pic>
        <p:nvPicPr>
          <p:cNvPr id="11" name="Picture 10"/>
          <p:cNvPicPr/>
          <p:nvPr/>
        </p:nvPicPr>
        <p:blipFill rotWithShape="1">
          <a:blip r:embed="rId3" cstate="print">
            <a:extLst>
              <a:ext uri="{28A0092B-C50C-407E-A947-70E740481C1C}">
                <a14:useLocalDpi xmlns:a14="http://schemas.microsoft.com/office/drawing/2010/main" val="0"/>
              </a:ext>
            </a:extLst>
          </a:blip>
          <a:srcRect l="33332" t="52878" r="30898" b="17037"/>
          <a:stretch/>
        </p:blipFill>
        <p:spPr bwMode="auto">
          <a:xfrm>
            <a:off x="0" y="537685"/>
            <a:ext cx="8927715" cy="2987940"/>
          </a:xfrm>
          <a:prstGeom prst="rect">
            <a:avLst/>
          </a:prstGeom>
          <a:ln>
            <a:noFill/>
          </a:ln>
          <a:effectLst>
            <a:outerShdw blurRad="292100" dist="139700" dir="2700000" algn="tl" rotWithShape="0">
              <a:srgbClr val="333333">
                <a:alpha val="65000"/>
              </a:srgbClr>
            </a:outerShdw>
          </a:effectLst>
          <a:extLst>
            <a:ext uri="{53640926-AAD7-44D8-BBD7-CCE9431645EC}">
              <a14:shadowObscured xmlns:a14="http://schemas.microsoft.com/office/drawing/2010/main"/>
            </a:ext>
          </a:extLst>
        </p:spPr>
      </p:pic>
      <p:sp>
        <p:nvSpPr>
          <p:cNvPr id="2" name="Rectangle 1"/>
          <p:cNvSpPr/>
          <p:nvPr/>
        </p:nvSpPr>
        <p:spPr>
          <a:xfrm>
            <a:off x="0" y="3775705"/>
            <a:ext cx="6096000" cy="682238"/>
          </a:xfrm>
          <a:prstGeom prst="rect">
            <a:avLst/>
          </a:prstGeom>
          <a:solidFill>
            <a:schemeClr val="tx1">
              <a:lumMod val="65000"/>
              <a:lumOff val="35000"/>
            </a:schemeClr>
          </a:solidFill>
        </p:spPr>
        <p:txBody>
          <a:bodyPr>
            <a:spAutoFit/>
          </a:bodyPr>
          <a:lstStyle/>
          <a:p>
            <a:pPr algn="ctr">
              <a:lnSpc>
                <a:spcPts val="2325"/>
              </a:lnSpc>
            </a:pPr>
            <a:r>
              <a:rPr lang="en-US" sz="2000" dirty="0">
                <a:solidFill>
                  <a:schemeClr val="bg1"/>
                </a:solidFill>
                <a:latin typeface="Georgia" panose="02040502050405020303" pitchFamily="18" charset="0"/>
                <a:ea typeface="Times New Roman" panose="02020603050405020304" pitchFamily="18" charset="0"/>
                <a:cs typeface="Times New Roman" panose="02020603050405020304" pitchFamily="18" charset="0"/>
              </a:rPr>
              <a:t>You can find the following information on a stakeholder register:</a:t>
            </a:r>
            <a:endParaRPr lang="en-US" sz="16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 y="4611231"/>
            <a:ext cx="2146169" cy="2246769"/>
          </a:xfrm>
          <a:prstGeom prst="rect">
            <a:avLst/>
          </a:prstGeom>
          <a:solidFill>
            <a:schemeClr val="bg1"/>
          </a:solidFill>
          <a:ln>
            <a:solidFill>
              <a:schemeClr val="tx1">
                <a:lumMod val="50000"/>
                <a:lumOff val="50000"/>
              </a:schemeClr>
            </a:solidFill>
          </a:ln>
        </p:spPr>
        <p:txBody>
          <a:bodyPr wrap="square">
            <a:spAutoFit/>
          </a:bodyPr>
          <a:lstStyle/>
          <a:p>
            <a:pPr marL="342900" lvl="0" indent="-342900">
              <a:lnSpc>
                <a:spcPts val="2100"/>
              </a:lnSpc>
              <a:buSzPts val="1000"/>
              <a:buFont typeface="Symbol" panose="05050102010706020507" pitchFamily="18" charset="2"/>
              <a:buChar char=""/>
              <a:tabLst>
                <a:tab pos="457200" algn="l"/>
              </a:tabLst>
            </a:pPr>
            <a:r>
              <a:rPr lang="en-US" sz="1600" dirty="0">
                <a:solidFill>
                  <a:srgbClr val="3A3A3A"/>
                </a:solidFill>
                <a:latin typeface="Georgia" panose="02040502050405020303" pitchFamily="18" charset="0"/>
                <a:ea typeface="Times New Roman" panose="02020603050405020304" pitchFamily="18" charset="0"/>
                <a:cs typeface="Times New Roman" panose="02020603050405020304" pitchFamily="18" charset="0"/>
              </a:rPr>
              <a:t>Names</a:t>
            </a:r>
            <a:endParaRPr lang="en-US" sz="1600" dirty="0">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ts val="2100"/>
              </a:lnSpc>
              <a:spcBef>
                <a:spcPts val="0"/>
              </a:spcBef>
              <a:spcAft>
                <a:spcPts val="0"/>
              </a:spcAft>
              <a:buSzPts val="1000"/>
              <a:buFont typeface="Symbol" panose="05050102010706020507" pitchFamily="18" charset="2"/>
              <a:buChar char=""/>
              <a:tabLst>
                <a:tab pos="457200" algn="l"/>
              </a:tabLst>
            </a:pPr>
            <a:r>
              <a:rPr lang="en-US" sz="1600" dirty="0">
                <a:solidFill>
                  <a:srgbClr val="3A3A3A"/>
                </a:solidFill>
                <a:latin typeface="Georgia" panose="02040502050405020303" pitchFamily="18" charset="0"/>
                <a:ea typeface="Times New Roman" panose="02020603050405020304" pitchFamily="18" charset="0"/>
                <a:cs typeface="Times New Roman" panose="02020603050405020304" pitchFamily="18" charset="0"/>
              </a:rPr>
              <a:t>Titles</a:t>
            </a:r>
            <a:endParaRPr lang="en-US" sz="1600" dirty="0">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ts val="2100"/>
              </a:lnSpc>
              <a:spcBef>
                <a:spcPts val="0"/>
              </a:spcBef>
              <a:spcAft>
                <a:spcPts val="0"/>
              </a:spcAft>
              <a:buSzPts val="1000"/>
              <a:buFont typeface="Symbol" panose="05050102010706020507" pitchFamily="18" charset="2"/>
              <a:buChar char=""/>
              <a:tabLst>
                <a:tab pos="457200" algn="l"/>
              </a:tabLst>
            </a:pPr>
            <a:r>
              <a:rPr lang="en-US" sz="1600" dirty="0">
                <a:solidFill>
                  <a:srgbClr val="3A3A3A"/>
                </a:solidFill>
                <a:latin typeface="Georgia" panose="02040502050405020303" pitchFamily="18" charset="0"/>
                <a:ea typeface="Times New Roman" panose="02020603050405020304" pitchFamily="18" charset="0"/>
                <a:cs typeface="Times New Roman" panose="02020603050405020304" pitchFamily="18" charset="0"/>
              </a:rPr>
              <a:t>Roles</a:t>
            </a:r>
            <a:endParaRPr lang="en-US" sz="1600" dirty="0">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ts val="2100"/>
              </a:lnSpc>
              <a:spcBef>
                <a:spcPts val="0"/>
              </a:spcBef>
              <a:spcAft>
                <a:spcPts val="0"/>
              </a:spcAft>
              <a:buSzPts val="1000"/>
              <a:buFont typeface="Symbol" panose="05050102010706020507" pitchFamily="18" charset="2"/>
              <a:buChar char=""/>
              <a:tabLst>
                <a:tab pos="457200" algn="l"/>
              </a:tabLst>
            </a:pPr>
            <a:r>
              <a:rPr lang="en-US" sz="1600" dirty="0">
                <a:solidFill>
                  <a:srgbClr val="3A3A3A"/>
                </a:solidFill>
                <a:latin typeface="Georgia" panose="02040502050405020303" pitchFamily="18" charset="0"/>
                <a:ea typeface="Times New Roman" panose="02020603050405020304" pitchFamily="18" charset="0"/>
                <a:cs typeface="Times New Roman" panose="02020603050405020304" pitchFamily="18" charset="0"/>
              </a:rPr>
              <a:t>Interests</a:t>
            </a:r>
            <a:endParaRPr lang="en-US" sz="1600" dirty="0">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ts val="2100"/>
              </a:lnSpc>
              <a:spcBef>
                <a:spcPts val="0"/>
              </a:spcBef>
              <a:spcAft>
                <a:spcPts val="0"/>
              </a:spcAft>
              <a:buSzPts val="1000"/>
              <a:buFont typeface="Symbol" panose="05050102010706020507" pitchFamily="18" charset="2"/>
              <a:buChar char=""/>
              <a:tabLst>
                <a:tab pos="457200" algn="l"/>
              </a:tabLst>
            </a:pPr>
            <a:r>
              <a:rPr lang="en-US" sz="1600" dirty="0">
                <a:solidFill>
                  <a:srgbClr val="3A3A3A"/>
                </a:solidFill>
                <a:latin typeface="Georgia" panose="02040502050405020303" pitchFamily="18" charset="0"/>
                <a:ea typeface="Times New Roman" panose="02020603050405020304" pitchFamily="18" charset="0"/>
                <a:cs typeface="Times New Roman" panose="02020603050405020304" pitchFamily="18" charset="0"/>
              </a:rPr>
              <a:t>Power</a:t>
            </a:r>
            <a:endParaRPr lang="en-US" sz="1600" dirty="0">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ts val="2100"/>
              </a:lnSpc>
              <a:spcBef>
                <a:spcPts val="0"/>
              </a:spcBef>
              <a:spcAft>
                <a:spcPts val="0"/>
              </a:spcAft>
              <a:buSzPts val="1000"/>
              <a:buFont typeface="Symbol" panose="05050102010706020507" pitchFamily="18" charset="2"/>
              <a:buChar char=""/>
              <a:tabLst>
                <a:tab pos="457200" algn="l"/>
              </a:tabLst>
            </a:pPr>
            <a:r>
              <a:rPr lang="en-US" sz="1600" dirty="0">
                <a:solidFill>
                  <a:srgbClr val="3A3A3A"/>
                </a:solidFill>
                <a:latin typeface="Georgia" panose="02040502050405020303" pitchFamily="18" charset="0"/>
                <a:ea typeface="Times New Roman" panose="02020603050405020304" pitchFamily="18" charset="0"/>
                <a:cs typeface="Times New Roman" panose="02020603050405020304" pitchFamily="18" charset="0"/>
              </a:rPr>
              <a:t>Requirements</a:t>
            </a:r>
            <a:endParaRPr lang="en-US" sz="1600" dirty="0">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ts val="2100"/>
              </a:lnSpc>
              <a:spcBef>
                <a:spcPts val="0"/>
              </a:spcBef>
              <a:spcAft>
                <a:spcPts val="0"/>
              </a:spcAft>
              <a:buSzPts val="1000"/>
              <a:buFont typeface="Symbol" panose="05050102010706020507" pitchFamily="18" charset="2"/>
              <a:buChar char=""/>
              <a:tabLst>
                <a:tab pos="457200" algn="l"/>
              </a:tabLst>
            </a:pPr>
            <a:r>
              <a:rPr lang="en-US" sz="1600" dirty="0">
                <a:solidFill>
                  <a:srgbClr val="3A3A3A"/>
                </a:solidFill>
                <a:latin typeface="Georgia" panose="02040502050405020303" pitchFamily="18" charset="0"/>
                <a:ea typeface="Times New Roman" panose="02020603050405020304" pitchFamily="18" charset="0"/>
                <a:cs typeface="Times New Roman" panose="02020603050405020304" pitchFamily="18" charset="0"/>
              </a:rPr>
              <a:t>Expectations</a:t>
            </a:r>
            <a:endParaRPr lang="en-US" sz="1600" dirty="0">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ts val="2100"/>
              </a:lnSpc>
              <a:spcBef>
                <a:spcPts val="0"/>
              </a:spcBef>
              <a:spcAft>
                <a:spcPts val="0"/>
              </a:spcAft>
              <a:buSzPts val="1000"/>
              <a:buFont typeface="Symbol" panose="05050102010706020507" pitchFamily="18" charset="2"/>
              <a:buChar char=""/>
              <a:tabLst>
                <a:tab pos="457200" algn="l"/>
              </a:tabLst>
            </a:pPr>
            <a:r>
              <a:rPr lang="en-US" sz="1600" dirty="0">
                <a:solidFill>
                  <a:srgbClr val="3A3A3A"/>
                </a:solidFill>
                <a:latin typeface="Georgia" panose="02040502050405020303" pitchFamily="18" charset="0"/>
                <a:ea typeface="Times New Roman" panose="02020603050405020304" pitchFamily="18" charset="0"/>
                <a:cs typeface="Times New Roman" panose="02020603050405020304" pitchFamily="18" charset="0"/>
              </a:rPr>
              <a:t>Type of influence</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8028825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randombar(horizontal)">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698935"/>
            <a:ext cx="3361113" cy="461665"/>
          </a:xfrm>
          <a:prstGeom prst="rect">
            <a:avLst/>
          </a:prstGeom>
          <a:solidFill>
            <a:schemeClr val="accent4">
              <a:lumMod val="20000"/>
              <a:lumOff val="80000"/>
            </a:schemeClr>
          </a:solidFill>
          <a:ln>
            <a:solidFill>
              <a:schemeClr val="tx1"/>
            </a:solidFill>
          </a:ln>
          <a:effectLst>
            <a:reflection blurRad="6350" stA="50000" endA="300" endPos="55000" dir="5400000" sy="-100000" algn="bl" rotWithShape="0"/>
          </a:effectLst>
        </p:spPr>
        <p:txBody>
          <a:bodyPr wrap="none">
            <a:spAutoFit/>
          </a:bodyPr>
          <a:lstStyle/>
          <a:p>
            <a:r>
              <a:rPr lang="en-US" sz="2400" b="1" dirty="0" smtClean="0">
                <a:effectLst>
                  <a:outerShdw blurRad="38100" dist="38100" dir="2700000" algn="tl">
                    <a:srgbClr val="000000">
                      <a:alpha val="43137"/>
                    </a:srgbClr>
                  </a:outerShdw>
                </a:effectLst>
              </a:rPr>
              <a:t>The Stakeholder Register</a:t>
            </a:r>
            <a:endParaRPr lang="en-US" sz="2400" b="1" dirty="0">
              <a:effectLst>
                <a:outerShdw blurRad="38100" dist="38100" dir="2700000" algn="tl">
                  <a:srgbClr val="000000">
                    <a:alpha val="43137"/>
                  </a:srgbClr>
                </a:outerShdw>
              </a:effectLst>
            </a:endParaRPr>
          </a:p>
        </p:txBody>
      </p:sp>
      <p:sp>
        <p:nvSpPr>
          <p:cNvPr id="7" name="Rectangle 6"/>
          <p:cNvSpPr/>
          <p:nvPr/>
        </p:nvSpPr>
        <p:spPr>
          <a:xfrm>
            <a:off x="0" y="1212618"/>
            <a:ext cx="9106293" cy="461665"/>
          </a:xfrm>
          <a:prstGeom prst="rect">
            <a:avLst/>
          </a:prstGeom>
          <a:solidFill>
            <a:schemeClr val="accent1">
              <a:lumMod val="20000"/>
              <a:lumOff val="80000"/>
            </a:schemeClr>
          </a:solidFill>
          <a:ln>
            <a:solidFill>
              <a:schemeClr val="bg1"/>
            </a:solidFill>
          </a:ln>
        </p:spPr>
        <p:txBody>
          <a:bodyPr wrap="square">
            <a:spAutoFit/>
          </a:bodyPr>
          <a:lstStyle/>
          <a:p>
            <a:r>
              <a:rPr lang="en-US" sz="2400" dirty="0"/>
              <a:t>You can divide the stakeholder register information into four categories:</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0" name="Rectangle 9"/>
          <p:cNvSpPr/>
          <p:nvPr/>
        </p:nvSpPr>
        <p:spPr>
          <a:xfrm>
            <a:off x="1776354" y="14465"/>
            <a:ext cx="7151361" cy="523220"/>
          </a:xfrm>
          <a:prstGeom prst="rect">
            <a:avLst/>
          </a:prstGeom>
          <a:solidFill>
            <a:schemeClr val="bg1"/>
          </a:solidFill>
          <a:ln>
            <a:solidFill>
              <a:schemeClr val="accent1"/>
            </a:solidFill>
          </a:ln>
        </p:spPr>
        <p:txBody>
          <a:bodyPr wrap="square">
            <a:spAutoFit/>
          </a:bodyPr>
          <a:lstStyle/>
          <a:p>
            <a:pPr algn="ctr"/>
            <a:r>
              <a:rPr lang="en-US" sz="2800" b="1" dirty="0"/>
              <a:t>The Content of the Stakeholder Register</a:t>
            </a:r>
          </a:p>
        </p:txBody>
      </p:sp>
      <p:sp>
        <p:nvSpPr>
          <p:cNvPr id="2" name="Rectangle 1"/>
          <p:cNvSpPr/>
          <p:nvPr/>
        </p:nvSpPr>
        <p:spPr>
          <a:xfrm>
            <a:off x="307555" y="1849088"/>
            <a:ext cx="3406606" cy="461665"/>
          </a:xfrm>
          <a:prstGeom prst="rect">
            <a:avLst/>
          </a:prstGeom>
          <a:solidFill>
            <a:schemeClr val="tx1">
              <a:lumMod val="65000"/>
              <a:lumOff val="35000"/>
            </a:schemeClr>
          </a:solidFill>
        </p:spPr>
        <p:txBody>
          <a:bodyPr wrap="square">
            <a:spAutoFit/>
          </a:bodyPr>
          <a:lstStyle/>
          <a:p>
            <a:pPr lvl="0"/>
            <a:r>
              <a:rPr lang="en-US" sz="2400" dirty="0">
                <a:solidFill>
                  <a:schemeClr val="bg1"/>
                </a:solidFill>
              </a:rPr>
              <a:t>Stakeholder Identification</a:t>
            </a:r>
          </a:p>
        </p:txBody>
      </p:sp>
      <p:sp>
        <p:nvSpPr>
          <p:cNvPr id="9" name="Rectangle 8"/>
          <p:cNvSpPr/>
          <p:nvPr/>
        </p:nvSpPr>
        <p:spPr>
          <a:xfrm>
            <a:off x="861954" y="2436116"/>
            <a:ext cx="3406606" cy="461665"/>
          </a:xfrm>
          <a:prstGeom prst="rect">
            <a:avLst/>
          </a:prstGeom>
          <a:solidFill>
            <a:schemeClr val="tx1">
              <a:lumMod val="65000"/>
              <a:lumOff val="35000"/>
            </a:schemeClr>
          </a:solidFill>
        </p:spPr>
        <p:txBody>
          <a:bodyPr wrap="square">
            <a:spAutoFit/>
          </a:bodyPr>
          <a:lstStyle/>
          <a:p>
            <a:pPr lvl="0"/>
            <a:r>
              <a:rPr lang="en-US" sz="2400" dirty="0">
                <a:solidFill>
                  <a:schemeClr val="bg1"/>
                </a:solidFill>
              </a:rPr>
              <a:t>Stakeholder </a:t>
            </a:r>
            <a:r>
              <a:rPr lang="en-US" sz="2400" dirty="0" smtClean="0">
                <a:solidFill>
                  <a:schemeClr val="bg1"/>
                </a:solidFill>
              </a:rPr>
              <a:t>Assessment</a:t>
            </a:r>
            <a:endParaRPr lang="en-US" sz="2400" dirty="0">
              <a:solidFill>
                <a:schemeClr val="bg1"/>
              </a:solidFill>
            </a:endParaRPr>
          </a:p>
        </p:txBody>
      </p:sp>
      <p:sp>
        <p:nvSpPr>
          <p:cNvPr id="12" name="Rectangle 11"/>
          <p:cNvSpPr/>
          <p:nvPr/>
        </p:nvSpPr>
        <p:spPr>
          <a:xfrm>
            <a:off x="1357143" y="3023144"/>
            <a:ext cx="3406606" cy="461665"/>
          </a:xfrm>
          <a:prstGeom prst="rect">
            <a:avLst/>
          </a:prstGeom>
          <a:solidFill>
            <a:schemeClr val="tx1">
              <a:lumMod val="65000"/>
              <a:lumOff val="35000"/>
            </a:schemeClr>
          </a:solidFill>
        </p:spPr>
        <p:txBody>
          <a:bodyPr wrap="square">
            <a:spAutoFit/>
          </a:bodyPr>
          <a:lstStyle/>
          <a:p>
            <a:pPr lvl="0"/>
            <a:r>
              <a:rPr lang="en-US" sz="2400" dirty="0">
                <a:solidFill>
                  <a:schemeClr val="bg1"/>
                </a:solidFill>
              </a:rPr>
              <a:t>Stakeholder </a:t>
            </a:r>
            <a:r>
              <a:rPr lang="en-US" sz="2400" dirty="0" smtClean="0">
                <a:solidFill>
                  <a:schemeClr val="bg1"/>
                </a:solidFill>
              </a:rPr>
              <a:t>Classification</a:t>
            </a:r>
            <a:endParaRPr lang="en-US" sz="2400" dirty="0">
              <a:solidFill>
                <a:schemeClr val="bg1"/>
              </a:solidFill>
            </a:endParaRPr>
          </a:p>
        </p:txBody>
      </p:sp>
      <p:sp>
        <p:nvSpPr>
          <p:cNvPr id="13" name="Rectangle 12"/>
          <p:cNvSpPr/>
          <p:nvPr/>
        </p:nvSpPr>
        <p:spPr>
          <a:xfrm>
            <a:off x="1790114" y="3644522"/>
            <a:ext cx="3848094" cy="461665"/>
          </a:xfrm>
          <a:prstGeom prst="rect">
            <a:avLst/>
          </a:prstGeom>
          <a:solidFill>
            <a:schemeClr val="tx1">
              <a:lumMod val="65000"/>
              <a:lumOff val="35000"/>
            </a:schemeClr>
          </a:solidFill>
        </p:spPr>
        <p:txBody>
          <a:bodyPr wrap="square">
            <a:spAutoFit/>
          </a:bodyPr>
          <a:lstStyle/>
          <a:p>
            <a:pPr lvl="0"/>
            <a:r>
              <a:rPr lang="en-US" sz="2400" dirty="0">
                <a:solidFill>
                  <a:schemeClr val="bg1"/>
                </a:solidFill>
              </a:rPr>
              <a:t>Stakeholder </a:t>
            </a:r>
            <a:r>
              <a:rPr lang="en-US" sz="2400" dirty="0" smtClean="0">
                <a:solidFill>
                  <a:schemeClr val="bg1"/>
                </a:solidFill>
              </a:rPr>
              <a:t>Communication</a:t>
            </a:r>
            <a:endParaRPr lang="en-US" sz="2400" dirty="0">
              <a:solidFill>
                <a:schemeClr val="bg1"/>
              </a:solidFill>
            </a:endParaRPr>
          </a:p>
        </p:txBody>
      </p:sp>
    </p:spTree>
    <p:extLst>
      <p:ext uri="{BB962C8B-B14F-4D97-AF65-F5344CB8AC3E}">
        <p14:creationId xmlns:p14="http://schemas.microsoft.com/office/powerpoint/2010/main" val="9134443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1000" fill="hold"/>
                                        <p:tgtEl>
                                          <p:spTgt spid="2"/>
                                        </p:tgtEl>
                                        <p:attrNameLst>
                                          <p:attrName>ppt_w</p:attrName>
                                        </p:attrNameLst>
                                      </p:cBhvr>
                                      <p:tavLst>
                                        <p:tav tm="0">
                                          <p:val>
                                            <p:fltVal val="0"/>
                                          </p:val>
                                        </p:tav>
                                        <p:tav tm="100000">
                                          <p:val>
                                            <p:strVal val="#ppt_w"/>
                                          </p:val>
                                        </p:tav>
                                      </p:tavLst>
                                    </p:anim>
                                    <p:anim calcmode="lin" valueType="num">
                                      <p:cBhvr>
                                        <p:cTn id="19" dur="1000" fill="hold"/>
                                        <p:tgtEl>
                                          <p:spTgt spid="2"/>
                                        </p:tgtEl>
                                        <p:attrNameLst>
                                          <p:attrName>ppt_h</p:attrName>
                                        </p:attrNameLst>
                                      </p:cBhvr>
                                      <p:tavLst>
                                        <p:tav tm="0">
                                          <p:val>
                                            <p:fltVal val="0"/>
                                          </p:val>
                                        </p:tav>
                                        <p:tav tm="100000">
                                          <p:val>
                                            <p:strVal val="#ppt_h"/>
                                          </p:val>
                                        </p:tav>
                                      </p:tavLst>
                                    </p:anim>
                                    <p:anim calcmode="lin" valueType="num">
                                      <p:cBhvr>
                                        <p:cTn id="20" dur="1000" fill="hold"/>
                                        <p:tgtEl>
                                          <p:spTgt spid="2"/>
                                        </p:tgtEl>
                                        <p:attrNameLst>
                                          <p:attrName>style.rotation</p:attrName>
                                        </p:attrNameLst>
                                      </p:cBhvr>
                                      <p:tavLst>
                                        <p:tav tm="0">
                                          <p:val>
                                            <p:fltVal val="90"/>
                                          </p:val>
                                        </p:tav>
                                        <p:tav tm="100000">
                                          <p:val>
                                            <p:fltVal val="0"/>
                                          </p:val>
                                        </p:tav>
                                      </p:tavLst>
                                    </p:anim>
                                    <p:animEffect transition="in" filter="fade">
                                      <p:cBhvr>
                                        <p:cTn id="21" dur="1000"/>
                                        <p:tgtEl>
                                          <p:spTgt spid="2"/>
                                        </p:tgtEl>
                                      </p:cBhvr>
                                    </p:animEffect>
                                  </p:childTnLst>
                                </p:cTn>
                              </p:par>
                            </p:childTnLst>
                          </p:cTn>
                        </p:par>
                      </p:childTnLst>
                    </p:cTn>
                  </p:par>
                  <p:par>
                    <p:cTn id="22" fill="hold">
                      <p:stCondLst>
                        <p:cond delay="indefinite"/>
                      </p:stCondLst>
                      <p:childTnLst>
                        <p:par>
                          <p:cTn id="23" fill="hold">
                            <p:stCondLst>
                              <p:cond delay="0"/>
                            </p:stCondLst>
                            <p:childTnLst>
                              <p:par>
                                <p:cTn id="24" presetID="31" presetClass="entr" presetSubtype="0" fill="hold" grpId="0" nodeType="click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p:cTn id="26" dur="1000" fill="hold"/>
                                        <p:tgtEl>
                                          <p:spTgt spid="9"/>
                                        </p:tgtEl>
                                        <p:attrNameLst>
                                          <p:attrName>ppt_w</p:attrName>
                                        </p:attrNameLst>
                                      </p:cBhvr>
                                      <p:tavLst>
                                        <p:tav tm="0">
                                          <p:val>
                                            <p:fltVal val="0"/>
                                          </p:val>
                                        </p:tav>
                                        <p:tav tm="100000">
                                          <p:val>
                                            <p:strVal val="#ppt_w"/>
                                          </p:val>
                                        </p:tav>
                                      </p:tavLst>
                                    </p:anim>
                                    <p:anim calcmode="lin" valueType="num">
                                      <p:cBhvr>
                                        <p:cTn id="27" dur="1000" fill="hold"/>
                                        <p:tgtEl>
                                          <p:spTgt spid="9"/>
                                        </p:tgtEl>
                                        <p:attrNameLst>
                                          <p:attrName>ppt_h</p:attrName>
                                        </p:attrNameLst>
                                      </p:cBhvr>
                                      <p:tavLst>
                                        <p:tav tm="0">
                                          <p:val>
                                            <p:fltVal val="0"/>
                                          </p:val>
                                        </p:tav>
                                        <p:tav tm="100000">
                                          <p:val>
                                            <p:strVal val="#ppt_h"/>
                                          </p:val>
                                        </p:tav>
                                      </p:tavLst>
                                    </p:anim>
                                    <p:anim calcmode="lin" valueType="num">
                                      <p:cBhvr>
                                        <p:cTn id="28" dur="1000" fill="hold"/>
                                        <p:tgtEl>
                                          <p:spTgt spid="9"/>
                                        </p:tgtEl>
                                        <p:attrNameLst>
                                          <p:attrName>style.rotation</p:attrName>
                                        </p:attrNameLst>
                                      </p:cBhvr>
                                      <p:tavLst>
                                        <p:tav tm="0">
                                          <p:val>
                                            <p:fltVal val="90"/>
                                          </p:val>
                                        </p:tav>
                                        <p:tav tm="100000">
                                          <p:val>
                                            <p:fltVal val="0"/>
                                          </p:val>
                                        </p:tav>
                                      </p:tavLst>
                                    </p:anim>
                                    <p:animEffect transition="in" filter="fade">
                                      <p:cBhvr>
                                        <p:cTn id="29" dur="1000"/>
                                        <p:tgtEl>
                                          <p:spTgt spid="9"/>
                                        </p:tgtEl>
                                      </p:cBhvr>
                                    </p:animEffect>
                                  </p:childTnLst>
                                </p:cTn>
                              </p:par>
                            </p:childTnLst>
                          </p:cTn>
                        </p:par>
                      </p:childTnLst>
                    </p:cTn>
                  </p:par>
                  <p:par>
                    <p:cTn id="30" fill="hold">
                      <p:stCondLst>
                        <p:cond delay="indefinite"/>
                      </p:stCondLst>
                      <p:childTnLst>
                        <p:par>
                          <p:cTn id="31" fill="hold">
                            <p:stCondLst>
                              <p:cond delay="0"/>
                            </p:stCondLst>
                            <p:childTnLst>
                              <p:par>
                                <p:cTn id="32" presetID="31" presetClass="entr" presetSubtype="0" fill="hold" grpId="0" nodeType="click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p:cTn id="34" dur="1000" fill="hold"/>
                                        <p:tgtEl>
                                          <p:spTgt spid="12"/>
                                        </p:tgtEl>
                                        <p:attrNameLst>
                                          <p:attrName>ppt_w</p:attrName>
                                        </p:attrNameLst>
                                      </p:cBhvr>
                                      <p:tavLst>
                                        <p:tav tm="0">
                                          <p:val>
                                            <p:fltVal val="0"/>
                                          </p:val>
                                        </p:tav>
                                        <p:tav tm="100000">
                                          <p:val>
                                            <p:strVal val="#ppt_w"/>
                                          </p:val>
                                        </p:tav>
                                      </p:tavLst>
                                    </p:anim>
                                    <p:anim calcmode="lin" valueType="num">
                                      <p:cBhvr>
                                        <p:cTn id="35" dur="1000" fill="hold"/>
                                        <p:tgtEl>
                                          <p:spTgt spid="12"/>
                                        </p:tgtEl>
                                        <p:attrNameLst>
                                          <p:attrName>ppt_h</p:attrName>
                                        </p:attrNameLst>
                                      </p:cBhvr>
                                      <p:tavLst>
                                        <p:tav tm="0">
                                          <p:val>
                                            <p:fltVal val="0"/>
                                          </p:val>
                                        </p:tav>
                                        <p:tav tm="100000">
                                          <p:val>
                                            <p:strVal val="#ppt_h"/>
                                          </p:val>
                                        </p:tav>
                                      </p:tavLst>
                                    </p:anim>
                                    <p:anim calcmode="lin" valueType="num">
                                      <p:cBhvr>
                                        <p:cTn id="36" dur="1000" fill="hold"/>
                                        <p:tgtEl>
                                          <p:spTgt spid="12"/>
                                        </p:tgtEl>
                                        <p:attrNameLst>
                                          <p:attrName>style.rotation</p:attrName>
                                        </p:attrNameLst>
                                      </p:cBhvr>
                                      <p:tavLst>
                                        <p:tav tm="0">
                                          <p:val>
                                            <p:fltVal val="90"/>
                                          </p:val>
                                        </p:tav>
                                        <p:tav tm="100000">
                                          <p:val>
                                            <p:fltVal val="0"/>
                                          </p:val>
                                        </p:tav>
                                      </p:tavLst>
                                    </p:anim>
                                    <p:animEffect transition="in" filter="fade">
                                      <p:cBhvr>
                                        <p:cTn id="37" dur="1000"/>
                                        <p:tgtEl>
                                          <p:spTgt spid="12"/>
                                        </p:tgtEl>
                                      </p:cBhvr>
                                    </p:animEffect>
                                  </p:childTnLst>
                                </p:cTn>
                              </p:par>
                            </p:childTnLst>
                          </p:cTn>
                        </p:par>
                      </p:childTnLst>
                    </p:cTn>
                  </p:par>
                  <p:par>
                    <p:cTn id="38" fill="hold">
                      <p:stCondLst>
                        <p:cond delay="indefinite"/>
                      </p:stCondLst>
                      <p:childTnLst>
                        <p:par>
                          <p:cTn id="39" fill="hold">
                            <p:stCondLst>
                              <p:cond delay="0"/>
                            </p:stCondLst>
                            <p:childTnLst>
                              <p:par>
                                <p:cTn id="40" presetID="31" presetClass="entr" presetSubtype="0" fill="hold" grpId="0" nodeType="click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p:cTn id="42" dur="1000" fill="hold"/>
                                        <p:tgtEl>
                                          <p:spTgt spid="13"/>
                                        </p:tgtEl>
                                        <p:attrNameLst>
                                          <p:attrName>ppt_w</p:attrName>
                                        </p:attrNameLst>
                                      </p:cBhvr>
                                      <p:tavLst>
                                        <p:tav tm="0">
                                          <p:val>
                                            <p:fltVal val="0"/>
                                          </p:val>
                                        </p:tav>
                                        <p:tav tm="100000">
                                          <p:val>
                                            <p:strVal val="#ppt_w"/>
                                          </p:val>
                                        </p:tav>
                                      </p:tavLst>
                                    </p:anim>
                                    <p:anim calcmode="lin" valueType="num">
                                      <p:cBhvr>
                                        <p:cTn id="43" dur="1000" fill="hold"/>
                                        <p:tgtEl>
                                          <p:spTgt spid="13"/>
                                        </p:tgtEl>
                                        <p:attrNameLst>
                                          <p:attrName>ppt_h</p:attrName>
                                        </p:attrNameLst>
                                      </p:cBhvr>
                                      <p:tavLst>
                                        <p:tav tm="0">
                                          <p:val>
                                            <p:fltVal val="0"/>
                                          </p:val>
                                        </p:tav>
                                        <p:tav tm="100000">
                                          <p:val>
                                            <p:strVal val="#ppt_h"/>
                                          </p:val>
                                        </p:tav>
                                      </p:tavLst>
                                    </p:anim>
                                    <p:anim calcmode="lin" valueType="num">
                                      <p:cBhvr>
                                        <p:cTn id="44" dur="1000" fill="hold"/>
                                        <p:tgtEl>
                                          <p:spTgt spid="13"/>
                                        </p:tgtEl>
                                        <p:attrNameLst>
                                          <p:attrName>style.rotation</p:attrName>
                                        </p:attrNameLst>
                                      </p:cBhvr>
                                      <p:tavLst>
                                        <p:tav tm="0">
                                          <p:val>
                                            <p:fltVal val="90"/>
                                          </p:val>
                                        </p:tav>
                                        <p:tav tm="100000">
                                          <p:val>
                                            <p:fltVal val="0"/>
                                          </p:val>
                                        </p:tav>
                                      </p:tavLst>
                                    </p:anim>
                                    <p:animEffect transition="in" filter="fade">
                                      <p:cBhvr>
                                        <p:cTn id="45"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2" grpId="0" animBg="1"/>
      <p:bldP spid="9" grpId="0" animBg="1"/>
      <p:bldP spid="12" grpId="0" animBg="1"/>
      <p:bldP spid="13"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1212618"/>
            <a:ext cx="9106293" cy="523220"/>
          </a:xfrm>
          <a:prstGeom prst="rect">
            <a:avLst/>
          </a:prstGeom>
          <a:solidFill>
            <a:schemeClr val="accent1">
              <a:lumMod val="20000"/>
              <a:lumOff val="80000"/>
            </a:schemeClr>
          </a:solidFill>
          <a:ln>
            <a:solidFill>
              <a:schemeClr val="bg1"/>
            </a:solidFill>
          </a:ln>
        </p:spPr>
        <p:txBody>
          <a:bodyPr wrap="square">
            <a:spAutoFit/>
          </a:bodyPr>
          <a:lstStyle/>
          <a:p>
            <a:r>
              <a:rPr lang="en-US" sz="2800" dirty="0"/>
              <a:t>In this section, you will note the following:</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0" name="Rectangle 9"/>
          <p:cNvSpPr/>
          <p:nvPr/>
        </p:nvSpPr>
        <p:spPr>
          <a:xfrm>
            <a:off x="1776354" y="14465"/>
            <a:ext cx="7151361" cy="523220"/>
          </a:xfrm>
          <a:prstGeom prst="rect">
            <a:avLst/>
          </a:prstGeom>
          <a:solidFill>
            <a:schemeClr val="bg1"/>
          </a:solidFill>
          <a:ln>
            <a:solidFill>
              <a:schemeClr val="accent1"/>
            </a:solidFill>
          </a:ln>
        </p:spPr>
        <p:txBody>
          <a:bodyPr wrap="square">
            <a:spAutoFit/>
          </a:bodyPr>
          <a:lstStyle/>
          <a:p>
            <a:pPr algn="ctr"/>
            <a:r>
              <a:rPr lang="en-US" sz="2800" b="1" dirty="0"/>
              <a:t>The Content of the Stakeholder Register</a:t>
            </a:r>
          </a:p>
        </p:txBody>
      </p:sp>
      <p:sp>
        <p:nvSpPr>
          <p:cNvPr id="2" name="Rectangle 1"/>
          <p:cNvSpPr/>
          <p:nvPr/>
        </p:nvSpPr>
        <p:spPr>
          <a:xfrm>
            <a:off x="73051" y="644319"/>
            <a:ext cx="3406606" cy="461665"/>
          </a:xfrm>
          <a:prstGeom prst="rect">
            <a:avLst/>
          </a:prstGeom>
          <a:solidFill>
            <a:schemeClr val="tx1">
              <a:lumMod val="65000"/>
              <a:lumOff val="35000"/>
            </a:schemeClr>
          </a:solidFill>
        </p:spPr>
        <p:txBody>
          <a:bodyPr wrap="square">
            <a:spAutoFit/>
          </a:bodyPr>
          <a:lstStyle/>
          <a:p>
            <a:pPr lvl="0"/>
            <a:r>
              <a:rPr lang="en-US" sz="2400" dirty="0">
                <a:solidFill>
                  <a:schemeClr val="bg1"/>
                </a:solidFill>
              </a:rPr>
              <a:t>Stakeholder Identification</a:t>
            </a:r>
          </a:p>
        </p:txBody>
      </p:sp>
      <p:sp>
        <p:nvSpPr>
          <p:cNvPr id="11" name="Rectangle 10"/>
          <p:cNvSpPr/>
          <p:nvPr/>
        </p:nvSpPr>
        <p:spPr>
          <a:xfrm>
            <a:off x="73051" y="1922123"/>
            <a:ext cx="4702404" cy="1569660"/>
          </a:xfrm>
          <a:prstGeom prst="rect">
            <a:avLst/>
          </a:prstGeom>
          <a:solidFill>
            <a:schemeClr val="accent4">
              <a:lumMod val="20000"/>
              <a:lumOff val="80000"/>
            </a:schemeClr>
          </a:solidFill>
          <a:ln>
            <a:solidFill>
              <a:schemeClr val="bg1"/>
            </a:solidFill>
          </a:ln>
        </p:spPr>
        <p:txBody>
          <a:bodyPr wrap="square">
            <a:spAutoFit/>
          </a:bodyPr>
          <a:lstStyle/>
          <a:p>
            <a:pPr marL="285750" lvl="0" indent="-285750">
              <a:buFont typeface="Arial" panose="020B0604020202020204" pitchFamily="34" charset="0"/>
              <a:buChar char="•"/>
            </a:pPr>
            <a:r>
              <a:rPr lang="en-US" sz="2400" dirty="0"/>
              <a:t>Name</a:t>
            </a:r>
          </a:p>
          <a:p>
            <a:pPr marL="285750" lvl="0" indent="-285750">
              <a:buFont typeface="Arial" panose="020B0604020202020204" pitchFamily="34" charset="0"/>
              <a:buChar char="•"/>
            </a:pPr>
            <a:r>
              <a:rPr lang="en-US" sz="2400" dirty="0"/>
              <a:t>Title</a:t>
            </a:r>
          </a:p>
          <a:p>
            <a:pPr marL="285750" lvl="0" indent="-285750">
              <a:buFont typeface="Arial" panose="020B0604020202020204" pitchFamily="34" charset="0"/>
              <a:buChar char="•"/>
            </a:pPr>
            <a:r>
              <a:rPr lang="en-US" sz="2400" dirty="0"/>
              <a:t>Contact information</a:t>
            </a:r>
          </a:p>
          <a:p>
            <a:pPr marL="285750" lvl="0" indent="-285750">
              <a:buFont typeface="Arial" panose="020B0604020202020204" pitchFamily="34" charset="0"/>
              <a:buChar char="•"/>
            </a:pPr>
            <a:r>
              <a:rPr lang="en-US" sz="2400" dirty="0"/>
              <a:t>Role in the project/organization</a:t>
            </a:r>
          </a:p>
        </p:txBody>
      </p:sp>
      <p:sp>
        <p:nvSpPr>
          <p:cNvPr id="14" name="Rectangle 13"/>
          <p:cNvSpPr/>
          <p:nvPr/>
        </p:nvSpPr>
        <p:spPr>
          <a:xfrm>
            <a:off x="-1" y="4937776"/>
            <a:ext cx="7107811" cy="1938992"/>
          </a:xfrm>
          <a:prstGeom prst="rect">
            <a:avLst/>
          </a:prstGeom>
          <a:solidFill>
            <a:schemeClr val="accent1">
              <a:lumMod val="20000"/>
              <a:lumOff val="80000"/>
            </a:schemeClr>
          </a:solidFill>
          <a:ln>
            <a:solidFill>
              <a:schemeClr val="bg1"/>
            </a:solidFill>
          </a:ln>
        </p:spPr>
        <p:txBody>
          <a:bodyPr wrap="square">
            <a:spAutoFit/>
          </a:bodyPr>
          <a:lstStyle/>
          <a:p>
            <a:r>
              <a:rPr lang="en-US" sz="2400" dirty="0"/>
              <a:t>This is an important section. There are many stakeholders and you may not interact with them all frequently. A few may be unknown to your team members and this information will be useful if you need to contact these stakeholders.</a:t>
            </a:r>
          </a:p>
        </p:txBody>
      </p:sp>
    </p:spTree>
    <p:extLst>
      <p:ext uri="{BB962C8B-B14F-4D97-AF65-F5344CB8AC3E}">
        <p14:creationId xmlns:p14="http://schemas.microsoft.com/office/powerpoint/2010/main" val="4157001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barn(inVertical)">
                                      <p:cBhvr>
                                        <p:cTn id="18" dur="500"/>
                                        <p:tgtEl>
                                          <p:spTgt spid="11"/>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barn(inVertical)">
                                      <p:cBhvr>
                                        <p:cTn id="2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 grpId="0" animBg="1"/>
      <p:bldP spid="11" grpId="0" animBg="1"/>
      <p:bldP spid="14"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1212618"/>
            <a:ext cx="9106293" cy="461665"/>
          </a:xfrm>
          <a:prstGeom prst="rect">
            <a:avLst/>
          </a:prstGeom>
          <a:solidFill>
            <a:schemeClr val="accent1">
              <a:lumMod val="20000"/>
              <a:lumOff val="80000"/>
            </a:schemeClr>
          </a:solidFill>
          <a:ln>
            <a:solidFill>
              <a:schemeClr val="bg1"/>
            </a:solidFill>
          </a:ln>
        </p:spPr>
        <p:txBody>
          <a:bodyPr wrap="square">
            <a:spAutoFit/>
          </a:bodyPr>
          <a:lstStyle/>
          <a:p>
            <a:r>
              <a:rPr lang="en-US" sz="2400" dirty="0"/>
              <a:t>Here you will record your assessment of each stakeholder, such as:</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0" name="Rectangle 9"/>
          <p:cNvSpPr/>
          <p:nvPr/>
        </p:nvSpPr>
        <p:spPr>
          <a:xfrm>
            <a:off x="1776354" y="14465"/>
            <a:ext cx="7151361" cy="523220"/>
          </a:xfrm>
          <a:prstGeom prst="rect">
            <a:avLst/>
          </a:prstGeom>
          <a:solidFill>
            <a:schemeClr val="bg1"/>
          </a:solidFill>
          <a:ln>
            <a:solidFill>
              <a:schemeClr val="accent1"/>
            </a:solidFill>
          </a:ln>
        </p:spPr>
        <p:txBody>
          <a:bodyPr wrap="square">
            <a:spAutoFit/>
          </a:bodyPr>
          <a:lstStyle/>
          <a:p>
            <a:pPr algn="ctr"/>
            <a:r>
              <a:rPr lang="en-US" sz="2800" b="1" dirty="0"/>
              <a:t>The Content of the Stakeholder Register</a:t>
            </a:r>
          </a:p>
        </p:txBody>
      </p:sp>
      <p:sp>
        <p:nvSpPr>
          <p:cNvPr id="11" name="Rectangle 10"/>
          <p:cNvSpPr/>
          <p:nvPr/>
        </p:nvSpPr>
        <p:spPr>
          <a:xfrm>
            <a:off x="0" y="1867718"/>
            <a:ext cx="4702404" cy="2308324"/>
          </a:xfrm>
          <a:prstGeom prst="rect">
            <a:avLst/>
          </a:prstGeom>
          <a:solidFill>
            <a:schemeClr val="accent4">
              <a:lumMod val="20000"/>
              <a:lumOff val="80000"/>
            </a:schemeClr>
          </a:solidFill>
          <a:ln>
            <a:solidFill>
              <a:schemeClr val="bg1"/>
            </a:solidFill>
          </a:ln>
        </p:spPr>
        <p:txBody>
          <a:bodyPr wrap="square">
            <a:spAutoFit/>
          </a:bodyPr>
          <a:lstStyle/>
          <a:p>
            <a:pPr marL="285750" lvl="0" indent="-285750">
              <a:buFont typeface="Arial" panose="020B0604020202020204" pitchFamily="34" charset="0"/>
              <a:buChar char="•"/>
            </a:pPr>
            <a:r>
              <a:rPr lang="en-US" sz="2400" dirty="0"/>
              <a:t>Their requirements</a:t>
            </a:r>
          </a:p>
          <a:p>
            <a:pPr marL="285750" lvl="0" indent="-285750">
              <a:buFont typeface="Arial" panose="020B0604020202020204" pitchFamily="34" charset="0"/>
              <a:buChar char="•"/>
            </a:pPr>
            <a:r>
              <a:rPr lang="en-US" sz="2400" dirty="0"/>
              <a:t>Their communication needs</a:t>
            </a:r>
          </a:p>
          <a:p>
            <a:pPr marL="285750" lvl="0" indent="-285750">
              <a:buFont typeface="Arial" panose="020B0604020202020204" pitchFamily="34" charset="0"/>
              <a:buChar char="•"/>
            </a:pPr>
            <a:r>
              <a:rPr lang="en-US" sz="2400" dirty="0"/>
              <a:t>Their communication frequency</a:t>
            </a:r>
          </a:p>
          <a:p>
            <a:pPr marL="285750" lvl="0" indent="-285750">
              <a:buFont typeface="Arial" panose="020B0604020202020204" pitchFamily="34" charset="0"/>
              <a:buChar char="•"/>
            </a:pPr>
            <a:r>
              <a:rPr lang="en-US" sz="2400" dirty="0"/>
              <a:t>Their expectations</a:t>
            </a:r>
          </a:p>
          <a:p>
            <a:pPr marL="285750" lvl="0" indent="-285750">
              <a:buFont typeface="Arial" panose="020B0604020202020204" pitchFamily="34" charset="0"/>
              <a:buChar char="•"/>
            </a:pPr>
            <a:r>
              <a:rPr lang="en-US" sz="2400" dirty="0"/>
              <a:t>Their influence on the project</a:t>
            </a:r>
          </a:p>
          <a:p>
            <a:pPr marL="285750" lvl="0" indent="-285750">
              <a:buFont typeface="Arial" panose="020B0604020202020204" pitchFamily="34" charset="0"/>
              <a:buChar char="•"/>
            </a:pPr>
            <a:r>
              <a:rPr lang="en-US" sz="2400" dirty="0"/>
              <a:t>Their interest and power</a:t>
            </a:r>
          </a:p>
        </p:txBody>
      </p:sp>
      <p:sp>
        <p:nvSpPr>
          <p:cNvPr id="14" name="Rectangle 13"/>
          <p:cNvSpPr/>
          <p:nvPr/>
        </p:nvSpPr>
        <p:spPr>
          <a:xfrm>
            <a:off x="0" y="4937776"/>
            <a:ext cx="7871382" cy="1569660"/>
          </a:xfrm>
          <a:prstGeom prst="rect">
            <a:avLst/>
          </a:prstGeom>
          <a:solidFill>
            <a:schemeClr val="accent1">
              <a:lumMod val="20000"/>
              <a:lumOff val="80000"/>
            </a:schemeClr>
          </a:solidFill>
          <a:ln>
            <a:solidFill>
              <a:schemeClr val="bg1"/>
            </a:solidFill>
          </a:ln>
        </p:spPr>
        <p:txBody>
          <a:bodyPr wrap="square">
            <a:spAutoFit/>
          </a:bodyPr>
          <a:lstStyle/>
          <a:p>
            <a:r>
              <a:rPr lang="en-US" sz="2400" dirty="0"/>
              <a:t>Project management is about stakeholder satisfaction and understanding your stakeholders’ requirements, expectations, communication needs and their influence on the project. It will help you complete the project with minimal obstruction.</a:t>
            </a:r>
          </a:p>
        </p:txBody>
      </p:sp>
      <p:sp>
        <p:nvSpPr>
          <p:cNvPr id="8" name="Rectangle 7"/>
          <p:cNvSpPr/>
          <p:nvPr/>
        </p:nvSpPr>
        <p:spPr>
          <a:xfrm>
            <a:off x="0" y="644319"/>
            <a:ext cx="3406606" cy="461665"/>
          </a:xfrm>
          <a:prstGeom prst="rect">
            <a:avLst/>
          </a:prstGeom>
          <a:solidFill>
            <a:schemeClr val="tx1">
              <a:lumMod val="65000"/>
              <a:lumOff val="35000"/>
            </a:schemeClr>
          </a:solidFill>
        </p:spPr>
        <p:txBody>
          <a:bodyPr wrap="square">
            <a:spAutoFit/>
          </a:bodyPr>
          <a:lstStyle/>
          <a:p>
            <a:pPr lvl="0"/>
            <a:r>
              <a:rPr lang="en-US" sz="2400" dirty="0">
                <a:solidFill>
                  <a:schemeClr val="bg1"/>
                </a:solidFill>
              </a:rPr>
              <a:t>Stakeholder </a:t>
            </a:r>
            <a:r>
              <a:rPr lang="en-US" sz="2400" dirty="0" smtClean="0">
                <a:solidFill>
                  <a:schemeClr val="bg1"/>
                </a:solidFill>
              </a:rPr>
              <a:t>Assessment</a:t>
            </a:r>
            <a:endParaRPr lang="en-US" sz="2400" dirty="0">
              <a:solidFill>
                <a:schemeClr val="bg1"/>
              </a:solidFill>
            </a:endParaRPr>
          </a:p>
        </p:txBody>
      </p:sp>
    </p:spTree>
    <p:extLst>
      <p:ext uri="{BB962C8B-B14F-4D97-AF65-F5344CB8AC3E}">
        <p14:creationId xmlns:p14="http://schemas.microsoft.com/office/powerpoint/2010/main" val="28702778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barn(inVertical)">
                                      <p:cBhvr>
                                        <p:cTn id="18" dur="500"/>
                                        <p:tgtEl>
                                          <p:spTgt spid="11"/>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barn(inVertical)">
                                      <p:cBhvr>
                                        <p:cTn id="2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1" grpId="0" animBg="1"/>
      <p:bldP spid="14" grpId="0" animBg="1"/>
      <p:bldP spid="8"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1212618"/>
            <a:ext cx="9106293" cy="461665"/>
          </a:xfrm>
          <a:prstGeom prst="rect">
            <a:avLst/>
          </a:prstGeom>
          <a:solidFill>
            <a:schemeClr val="accent1">
              <a:lumMod val="20000"/>
              <a:lumOff val="80000"/>
            </a:schemeClr>
          </a:solidFill>
          <a:ln>
            <a:solidFill>
              <a:schemeClr val="bg1"/>
            </a:solidFill>
          </a:ln>
        </p:spPr>
        <p:txBody>
          <a:bodyPr wrap="square">
            <a:spAutoFit/>
          </a:bodyPr>
          <a:lstStyle/>
          <a:p>
            <a:r>
              <a:rPr lang="en-US" sz="2400" dirty="0"/>
              <a:t>Generally, stakeholders will fall into one of four classifications:</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0" name="Rectangle 9"/>
          <p:cNvSpPr/>
          <p:nvPr/>
        </p:nvSpPr>
        <p:spPr>
          <a:xfrm>
            <a:off x="1776354" y="14465"/>
            <a:ext cx="7151361" cy="523220"/>
          </a:xfrm>
          <a:prstGeom prst="rect">
            <a:avLst/>
          </a:prstGeom>
          <a:solidFill>
            <a:schemeClr val="bg1"/>
          </a:solidFill>
          <a:ln>
            <a:solidFill>
              <a:schemeClr val="accent1"/>
            </a:solidFill>
          </a:ln>
        </p:spPr>
        <p:txBody>
          <a:bodyPr wrap="square">
            <a:spAutoFit/>
          </a:bodyPr>
          <a:lstStyle/>
          <a:p>
            <a:pPr algn="ctr"/>
            <a:r>
              <a:rPr lang="en-US" sz="2800" b="1" dirty="0"/>
              <a:t>The Content of the Stakeholder Register</a:t>
            </a:r>
          </a:p>
        </p:txBody>
      </p:sp>
      <p:sp>
        <p:nvSpPr>
          <p:cNvPr id="11" name="Rectangle 10"/>
          <p:cNvSpPr/>
          <p:nvPr/>
        </p:nvSpPr>
        <p:spPr>
          <a:xfrm>
            <a:off x="0" y="1846266"/>
            <a:ext cx="7682846" cy="1015663"/>
          </a:xfrm>
          <a:prstGeom prst="rect">
            <a:avLst/>
          </a:prstGeom>
          <a:solidFill>
            <a:schemeClr val="accent4">
              <a:lumMod val="20000"/>
              <a:lumOff val="80000"/>
            </a:schemeClr>
          </a:solidFill>
          <a:ln>
            <a:solidFill>
              <a:schemeClr val="bg1"/>
            </a:solidFill>
          </a:ln>
        </p:spPr>
        <p:txBody>
          <a:bodyPr wrap="square">
            <a:spAutoFit/>
          </a:bodyPr>
          <a:lstStyle/>
          <a:p>
            <a:r>
              <a:rPr lang="en-US" sz="2000" dirty="0"/>
              <a:t>• Manage closely: These stakeholders are the most important. They need to be fully engaged and will require the greatest efforts on your part.</a:t>
            </a:r>
          </a:p>
        </p:txBody>
      </p:sp>
      <p:sp>
        <p:nvSpPr>
          <p:cNvPr id="9" name="Rectangle 8"/>
          <p:cNvSpPr/>
          <p:nvPr/>
        </p:nvSpPr>
        <p:spPr>
          <a:xfrm>
            <a:off x="0" y="667163"/>
            <a:ext cx="3406606" cy="461665"/>
          </a:xfrm>
          <a:prstGeom prst="rect">
            <a:avLst/>
          </a:prstGeom>
          <a:solidFill>
            <a:schemeClr val="tx1">
              <a:lumMod val="65000"/>
              <a:lumOff val="35000"/>
            </a:schemeClr>
          </a:solidFill>
        </p:spPr>
        <p:txBody>
          <a:bodyPr wrap="square">
            <a:spAutoFit/>
          </a:bodyPr>
          <a:lstStyle/>
          <a:p>
            <a:pPr lvl="0"/>
            <a:r>
              <a:rPr lang="en-US" sz="2400" dirty="0">
                <a:solidFill>
                  <a:schemeClr val="bg1"/>
                </a:solidFill>
              </a:rPr>
              <a:t>Stakeholder </a:t>
            </a:r>
            <a:r>
              <a:rPr lang="en-US" sz="2400" dirty="0" smtClean="0">
                <a:solidFill>
                  <a:schemeClr val="bg1"/>
                </a:solidFill>
              </a:rPr>
              <a:t>Classification</a:t>
            </a:r>
            <a:endParaRPr lang="en-US" sz="2400" dirty="0">
              <a:solidFill>
                <a:schemeClr val="bg1"/>
              </a:solidFill>
            </a:endParaRPr>
          </a:p>
        </p:txBody>
      </p:sp>
      <p:sp>
        <p:nvSpPr>
          <p:cNvPr id="12" name="Rectangle 11"/>
          <p:cNvSpPr/>
          <p:nvPr/>
        </p:nvSpPr>
        <p:spPr>
          <a:xfrm>
            <a:off x="-3" y="3107752"/>
            <a:ext cx="7682850" cy="1015663"/>
          </a:xfrm>
          <a:prstGeom prst="rect">
            <a:avLst/>
          </a:prstGeom>
          <a:solidFill>
            <a:schemeClr val="accent4">
              <a:lumMod val="20000"/>
              <a:lumOff val="80000"/>
            </a:schemeClr>
          </a:solidFill>
          <a:ln>
            <a:solidFill>
              <a:schemeClr val="bg1"/>
            </a:solidFill>
          </a:ln>
        </p:spPr>
        <p:txBody>
          <a:bodyPr wrap="square">
            <a:spAutoFit/>
          </a:bodyPr>
          <a:lstStyle/>
          <a:p>
            <a:r>
              <a:rPr lang="en-US" sz="2000" dirty="0"/>
              <a:t>• Keep satisfied: Also high in importance, these stakeholders need to be engaged because of the dramatic effect that they can have on the project.</a:t>
            </a:r>
          </a:p>
        </p:txBody>
      </p:sp>
      <p:sp>
        <p:nvSpPr>
          <p:cNvPr id="13" name="Rectangle 12"/>
          <p:cNvSpPr/>
          <p:nvPr/>
        </p:nvSpPr>
        <p:spPr>
          <a:xfrm>
            <a:off x="-3" y="4457775"/>
            <a:ext cx="7748836" cy="707886"/>
          </a:xfrm>
          <a:prstGeom prst="rect">
            <a:avLst/>
          </a:prstGeom>
          <a:solidFill>
            <a:schemeClr val="accent4">
              <a:lumMod val="20000"/>
              <a:lumOff val="80000"/>
            </a:schemeClr>
          </a:solidFill>
          <a:ln>
            <a:solidFill>
              <a:schemeClr val="bg1"/>
            </a:solidFill>
          </a:ln>
        </p:spPr>
        <p:txBody>
          <a:bodyPr wrap="square">
            <a:spAutoFit/>
          </a:bodyPr>
          <a:lstStyle/>
          <a:p>
            <a:r>
              <a:rPr lang="en-US" sz="2000" dirty="0"/>
              <a:t>• Keep informed: These stakeholders care about the project’s outcome but do not represent as much risk to the project.</a:t>
            </a:r>
          </a:p>
        </p:txBody>
      </p:sp>
      <p:sp>
        <p:nvSpPr>
          <p:cNvPr id="15" name="Rectangle 14"/>
          <p:cNvSpPr/>
          <p:nvPr/>
        </p:nvSpPr>
        <p:spPr>
          <a:xfrm>
            <a:off x="-3" y="5719261"/>
            <a:ext cx="7682846" cy="1015663"/>
          </a:xfrm>
          <a:prstGeom prst="rect">
            <a:avLst/>
          </a:prstGeom>
          <a:solidFill>
            <a:schemeClr val="accent4">
              <a:lumMod val="20000"/>
              <a:lumOff val="80000"/>
            </a:schemeClr>
          </a:solidFill>
          <a:ln>
            <a:solidFill>
              <a:schemeClr val="bg1"/>
            </a:solidFill>
          </a:ln>
        </p:spPr>
        <p:txBody>
          <a:bodyPr wrap="square">
            <a:spAutoFit/>
          </a:bodyPr>
          <a:lstStyle/>
          <a:p>
            <a:r>
              <a:rPr lang="en-US" sz="2000" dirty="0"/>
              <a:t>• Monitor: Although they currently represent little risk, it’s important to monitor these stakeholders in case their role, interest, or risk level changes.</a:t>
            </a:r>
          </a:p>
        </p:txBody>
      </p:sp>
    </p:spTree>
    <p:extLst>
      <p:ext uri="{BB962C8B-B14F-4D97-AF65-F5344CB8AC3E}">
        <p14:creationId xmlns:p14="http://schemas.microsoft.com/office/powerpoint/2010/main" val="19834713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barn(inVertical)">
                                      <p:cBhvr>
                                        <p:cTn id="18" dur="500"/>
                                        <p:tgtEl>
                                          <p:spTgt spid="11"/>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barn(inVertical)">
                                      <p:cBhvr>
                                        <p:cTn id="23" dur="500"/>
                                        <p:tgtEl>
                                          <p:spTgt spid="12"/>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grpId="0" nodeType="click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barn(inVertical)">
                                      <p:cBhvr>
                                        <p:cTn id="28" dur="500"/>
                                        <p:tgtEl>
                                          <p:spTgt spid="13"/>
                                        </p:tgtEl>
                                      </p:cBhvr>
                                    </p:animEffect>
                                  </p:childTnLst>
                                </p:cTn>
                              </p:par>
                            </p:childTnLst>
                          </p:cTn>
                        </p:par>
                      </p:childTnLst>
                    </p:cTn>
                  </p:par>
                  <p:par>
                    <p:cTn id="29" fill="hold">
                      <p:stCondLst>
                        <p:cond delay="indefinite"/>
                      </p:stCondLst>
                      <p:childTnLst>
                        <p:par>
                          <p:cTn id="30" fill="hold">
                            <p:stCondLst>
                              <p:cond delay="0"/>
                            </p:stCondLst>
                            <p:childTnLst>
                              <p:par>
                                <p:cTn id="31" presetID="16" presetClass="entr" presetSubtype="21" fill="hold" grpId="0" nodeType="clickEffect">
                                  <p:stCondLst>
                                    <p:cond delay="0"/>
                                  </p:stCondLst>
                                  <p:childTnLst>
                                    <p:set>
                                      <p:cBhvr>
                                        <p:cTn id="32" dur="1" fill="hold">
                                          <p:stCondLst>
                                            <p:cond delay="0"/>
                                          </p:stCondLst>
                                        </p:cTn>
                                        <p:tgtEl>
                                          <p:spTgt spid="15"/>
                                        </p:tgtEl>
                                        <p:attrNameLst>
                                          <p:attrName>style.visibility</p:attrName>
                                        </p:attrNameLst>
                                      </p:cBhvr>
                                      <p:to>
                                        <p:strVal val="visible"/>
                                      </p:to>
                                    </p:set>
                                    <p:animEffect transition="in" filter="barn(inVertical)">
                                      <p:cBhvr>
                                        <p:cTn id="33"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1" grpId="0" animBg="1"/>
      <p:bldP spid="9" grpId="0" animBg="1"/>
      <p:bldP spid="12" grpId="0" animBg="1"/>
      <p:bldP spid="13" grpId="0" animBg="1"/>
      <p:bldP spid="15"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1212618"/>
            <a:ext cx="9106293" cy="461665"/>
          </a:xfrm>
          <a:prstGeom prst="rect">
            <a:avLst/>
          </a:prstGeom>
          <a:solidFill>
            <a:schemeClr val="accent1">
              <a:lumMod val="20000"/>
              <a:lumOff val="80000"/>
            </a:schemeClr>
          </a:solidFill>
          <a:ln>
            <a:solidFill>
              <a:schemeClr val="bg1"/>
            </a:solidFill>
          </a:ln>
        </p:spPr>
        <p:txBody>
          <a:bodyPr wrap="square">
            <a:spAutoFit/>
          </a:bodyPr>
          <a:lstStyle/>
          <a:p>
            <a:r>
              <a:rPr lang="en-US" sz="2400" dirty="0"/>
              <a:t>Generally, stakeholders will fall into one of four classifications:</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0" name="Rectangle 9"/>
          <p:cNvSpPr/>
          <p:nvPr/>
        </p:nvSpPr>
        <p:spPr>
          <a:xfrm>
            <a:off x="1776354" y="14465"/>
            <a:ext cx="7151361" cy="523220"/>
          </a:xfrm>
          <a:prstGeom prst="rect">
            <a:avLst/>
          </a:prstGeom>
          <a:solidFill>
            <a:schemeClr val="bg1"/>
          </a:solidFill>
          <a:ln>
            <a:solidFill>
              <a:schemeClr val="accent1"/>
            </a:solidFill>
          </a:ln>
        </p:spPr>
        <p:txBody>
          <a:bodyPr wrap="square">
            <a:spAutoFit/>
          </a:bodyPr>
          <a:lstStyle/>
          <a:p>
            <a:pPr algn="ctr"/>
            <a:r>
              <a:rPr lang="en-US" sz="2800" b="1" dirty="0"/>
              <a:t>The Content of the Stakeholder Register</a:t>
            </a:r>
          </a:p>
        </p:txBody>
      </p:sp>
      <p:sp>
        <p:nvSpPr>
          <p:cNvPr id="9" name="Rectangle 8"/>
          <p:cNvSpPr/>
          <p:nvPr/>
        </p:nvSpPr>
        <p:spPr>
          <a:xfrm>
            <a:off x="0" y="667163"/>
            <a:ext cx="3406606" cy="461665"/>
          </a:xfrm>
          <a:prstGeom prst="rect">
            <a:avLst/>
          </a:prstGeom>
          <a:solidFill>
            <a:schemeClr val="tx1">
              <a:lumMod val="65000"/>
              <a:lumOff val="35000"/>
            </a:schemeClr>
          </a:solidFill>
        </p:spPr>
        <p:txBody>
          <a:bodyPr wrap="square">
            <a:spAutoFit/>
          </a:bodyPr>
          <a:lstStyle/>
          <a:p>
            <a:pPr lvl="0"/>
            <a:r>
              <a:rPr lang="en-US" sz="2400" dirty="0">
                <a:solidFill>
                  <a:schemeClr val="bg1"/>
                </a:solidFill>
              </a:rPr>
              <a:t>Stakeholder </a:t>
            </a:r>
            <a:r>
              <a:rPr lang="en-US" sz="2400" dirty="0" smtClean="0">
                <a:solidFill>
                  <a:schemeClr val="bg1"/>
                </a:solidFill>
              </a:rPr>
              <a:t>Classification</a:t>
            </a:r>
            <a:endParaRPr lang="en-US" sz="2400" dirty="0">
              <a:solidFill>
                <a:schemeClr val="bg1"/>
              </a:solidFill>
            </a:endParaRPr>
          </a:p>
        </p:txBody>
      </p:sp>
      <p:pic>
        <p:nvPicPr>
          <p:cNvPr id="14" name="Picture 13"/>
          <p:cNvPicPr/>
          <p:nvPr/>
        </p:nvPicPr>
        <p:blipFill rotWithShape="1">
          <a:blip r:embed="rId3" cstate="print">
            <a:extLst>
              <a:ext uri="{28A0092B-C50C-407E-A947-70E740481C1C}">
                <a14:useLocalDpi xmlns:a14="http://schemas.microsoft.com/office/drawing/2010/main" val="0"/>
              </a:ext>
            </a:extLst>
          </a:blip>
          <a:srcRect l="34871" t="30997" r="32821" b="42336"/>
          <a:stretch/>
        </p:blipFill>
        <p:spPr bwMode="auto">
          <a:xfrm>
            <a:off x="131975" y="1894788"/>
            <a:ext cx="7748833" cy="4506012"/>
          </a:xfrm>
          <a:prstGeom prst="rect">
            <a:avLst/>
          </a:prstGeom>
          <a:ln>
            <a:noFill/>
          </a:ln>
          <a:effectLst>
            <a:outerShdw blurRad="292100" dist="139700" dir="2700000" algn="tl" rotWithShape="0">
              <a:srgbClr val="333333">
                <a:alpha val="65000"/>
              </a:srgbClr>
            </a:outerShdw>
          </a:effectLst>
          <a:extLst>
            <a:ext uri="{53640926-AAD7-44D8-BBD7-CCE9431645EC}">
              <a14:shadowObscured xmlns:a14="http://schemas.microsoft.com/office/drawing/2010/main"/>
            </a:ext>
          </a:extLst>
        </p:spPr>
      </p:pic>
    </p:spTree>
    <p:extLst>
      <p:ext uri="{BB962C8B-B14F-4D97-AF65-F5344CB8AC3E}">
        <p14:creationId xmlns:p14="http://schemas.microsoft.com/office/powerpoint/2010/main" val="10128140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14" presetClass="entr" presetSubtype="10" fill="hold" nodeType="clickEffect">
                                  <p:stCondLst>
                                    <p:cond delay="0"/>
                                  </p:stCondLst>
                                  <p:childTnLst>
                                    <p:set>
                                      <p:cBhvr>
                                        <p:cTn id="17" dur="1" fill="hold">
                                          <p:stCondLst>
                                            <p:cond delay="0"/>
                                          </p:stCondLst>
                                        </p:cTn>
                                        <p:tgtEl>
                                          <p:spTgt spid="14"/>
                                        </p:tgtEl>
                                        <p:attrNameLst>
                                          <p:attrName>style.visibility</p:attrName>
                                        </p:attrNameLst>
                                      </p:cBhvr>
                                      <p:to>
                                        <p:strVal val="visible"/>
                                      </p:to>
                                    </p:set>
                                    <p:animEffect transition="in" filter="randombar(horizontal)">
                                      <p:cBhvr>
                                        <p:cTn id="18"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1212618"/>
            <a:ext cx="9106293" cy="1938992"/>
          </a:xfrm>
          <a:prstGeom prst="rect">
            <a:avLst/>
          </a:prstGeom>
          <a:solidFill>
            <a:schemeClr val="accent1">
              <a:lumMod val="20000"/>
              <a:lumOff val="80000"/>
            </a:schemeClr>
          </a:solidFill>
          <a:ln>
            <a:solidFill>
              <a:schemeClr val="bg1"/>
            </a:solidFill>
          </a:ln>
        </p:spPr>
        <p:txBody>
          <a:bodyPr wrap="square">
            <a:spAutoFit/>
          </a:bodyPr>
          <a:lstStyle/>
          <a:p>
            <a:r>
              <a:rPr lang="en-US" sz="2400" dirty="0"/>
              <a:t>It facilitates tracking the stakeholder’s progress throughout the project.  Often stakeholders must be moved from the Unaware and Resistant columns to the Neutral or Supportive column during the course of the project.  When this is the case, they require significant planning and resources, and I might add, solid execution of the plan.</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0" name="Rectangle 9"/>
          <p:cNvSpPr/>
          <p:nvPr/>
        </p:nvSpPr>
        <p:spPr>
          <a:xfrm>
            <a:off x="1776354" y="14465"/>
            <a:ext cx="7151361" cy="523220"/>
          </a:xfrm>
          <a:prstGeom prst="rect">
            <a:avLst/>
          </a:prstGeom>
          <a:solidFill>
            <a:schemeClr val="bg1"/>
          </a:solidFill>
          <a:ln>
            <a:solidFill>
              <a:schemeClr val="accent1"/>
            </a:solidFill>
          </a:ln>
        </p:spPr>
        <p:txBody>
          <a:bodyPr wrap="square">
            <a:spAutoFit/>
          </a:bodyPr>
          <a:lstStyle/>
          <a:p>
            <a:pPr algn="ctr"/>
            <a:r>
              <a:rPr lang="en-US" sz="2800" b="1" dirty="0"/>
              <a:t>The Content of the Stakeholder Register</a:t>
            </a:r>
          </a:p>
        </p:txBody>
      </p:sp>
      <p:sp>
        <p:nvSpPr>
          <p:cNvPr id="9" name="Rectangle 8"/>
          <p:cNvSpPr/>
          <p:nvPr/>
        </p:nvSpPr>
        <p:spPr>
          <a:xfrm>
            <a:off x="0" y="667163"/>
            <a:ext cx="6052008" cy="461665"/>
          </a:xfrm>
          <a:prstGeom prst="rect">
            <a:avLst/>
          </a:prstGeom>
          <a:solidFill>
            <a:schemeClr val="tx1">
              <a:lumMod val="65000"/>
              <a:lumOff val="35000"/>
            </a:schemeClr>
          </a:solidFill>
        </p:spPr>
        <p:txBody>
          <a:bodyPr wrap="square">
            <a:spAutoFit/>
          </a:bodyPr>
          <a:lstStyle/>
          <a:p>
            <a:pPr lvl="0"/>
            <a:r>
              <a:rPr lang="en-US" sz="2400" dirty="0" smtClean="0">
                <a:solidFill>
                  <a:schemeClr val="bg1"/>
                </a:solidFill>
              </a:rPr>
              <a:t>Stakeholder Engagement Assessment Matrix</a:t>
            </a:r>
            <a:endParaRPr lang="en-US" sz="2400" dirty="0">
              <a:solidFill>
                <a:schemeClr val="bg1"/>
              </a:solidFill>
            </a:endParaRPr>
          </a:p>
        </p:txBody>
      </p:sp>
      <p:pic>
        <p:nvPicPr>
          <p:cNvPr id="14" name="Picture 13"/>
          <p:cNvPicPr/>
          <p:nvPr/>
        </p:nvPicPr>
        <p:blipFill>
          <a:blip r:embed="rId3">
            <a:extLst>
              <a:ext uri="{28A0092B-C50C-407E-A947-70E740481C1C}">
                <a14:useLocalDpi xmlns:a14="http://schemas.microsoft.com/office/drawing/2010/main" val="0"/>
              </a:ext>
            </a:extLst>
          </a:blip>
          <a:stretch>
            <a:fillRect/>
          </a:stretch>
        </p:blipFill>
        <p:spPr>
          <a:xfrm>
            <a:off x="0" y="3401708"/>
            <a:ext cx="7579151" cy="3206482"/>
          </a:xfrm>
          <a:prstGeom prst="rect">
            <a:avLst/>
          </a:prstGeom>
        </p:spPr>
      </p:pic>
    </p:spTree>
    <p:extLst>
      <p:ext uri="{BB962C8B-B14F-4D97-AF65-F5344CB8AC3E}">
        <p14:creationId xmlns:p14="http://schemas.microsoft.com/office/powerpoint/2010/main" val="21338323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14" presetClass="entr" presetSubtype="10" fill="hold" nodeType="clickEffect">
                                  <p:stCondLst>
                                    <p:cond delay="0"/>
                                  </p:stCondLst>
                                  <p:childTnLst>
                                    <p:set>
                                      <p:cBhvr>
                                        <p:cTn id="17" dur="1" fill="hold">
                                          <p:stCondLst>
                                            <p:cond delay="0"/>
                                          </p:stCondLst>
                                        </p:cTn>
                                        <p:tgtEl>
                                          <p:spTgt spid="14"/>
                                        </p:tgtEl>
                                        <p:attrNameLst>
                                          <p:attrName>style.visibility</p:attrName>
                                        </p:attrNameLst>
                                      </p:cBhvr>
                                      <p:to>
                                        <p:strVal val="visible"/>
                                      </p:to>
                                    </p:set>
                                    <p:animEffect transition="in" filter="randombar(horizontal)">
                                      <p:cBhvr>
                                        <p:cTn id="18"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387578" y="0"/>
            <a:ext cx="804422" cy="933253"/>
          </a:xfrm>
          <a:prstGeom prst="rect">
            <a:avLst/>
          </a:prstGeom>
        </p:spPr>
      </p:pic>
      <p:sp>
        <p:nvSpPr>
          <p:cNvPr id="10" name="Rectangle 9"/>
          <p:cNvSpPr/>
          <p:nvPr/>
        </p:nvSpPr>
        <p:spPr>
          <a:xfrm>
            <a:off x="1776354" y="14465"/>
            <a:ext cx="7151361" cy="523220"/>
          </a:xfrm>
          <a:prstGeom prst="rect">
            <a:avLst/>
          </a:prstGeom>
          <a:solidFill>
            <a:schemeClr val="bg1"/>
          </a:solidFill>
          <a:ln>
            <a:solidFill>
              <a:schemeClr val="accent1"/>
            </a:solidFill>
          </a:ln>
        </p:spPr>
        <p:txBody>
          <a:bodyPr wrap="square">
            <a:spAutoFit/>
          </a:bodyPr>
          <a:lstStyle/>
          <a:p>
            <a:pPr algn="ctr"/>
            <a:r>
              <a:rPr lang="en-US" sz="2800" b="1" dirty="0"/>
              <a:t>The Content of the Stakeholder Register</a:t>
            </a:r>
          </a:p>
        </p:txBody>
      </p:sp>
      <p:sp>
        <p:nvSpPr>
          <p:cNvPr id="9" name="Rectangle 8"/>
          <p:cNvSpPr/>
          <p:nvPr/>
        </p:nvSpPr>
        <p:spPr>
          <a:xfrm>
            <a:off x="0" y="667163"/>
            <a:ext cx="6052008" cy="461665"/>
          </a:xfrm>
          <a:prstGeom prst="rect">
            <a:avLst/>
          </a:prstGeom>
          <a:solidFill>
            <a:schemeClr val="tx1">
              <a:lumMod val="65000"/>
              <a:lumOff val="35000"/>
            </a:schemeClr>
          </a:solidFill>
        </p:spPr>
        <p:txBody>
          <a:bodyPr wrap="square">
            <a:spAutoFit/>
          </a:bodyPr>
          <a:lstStyle/>
          <a:p>
            <a:pPr lvl="0"/>
            <a:r>
              <a:rPr lang="en-US" sz="2400" dirty="0" smtClean="0">
                <a:solidFill>
                  <a:schemeClr val="bg1"/>
                </a:solidFill>
              </a:rPr>
              <a:t>Stakeholder Engagement Assessment Matrix</a:t>
            </a:r>
            <a:endParaRPr lang="en-US" sz="2400" dirty="0">
              <a:solidFill>
                <a:schemeClr val="bg1"/>
              </a:solidFill>
            </a:endParaRPr>
          </a:p>
        </p:txBody>
      </p:sp>
      <p:pic>
        <p:nvPicPr>
          <p:cNvPr id="14" name="Picture 13"/>
          <p:cNvPicPr/>
          <p:nvPr/>
        </p:nvPicPr>
        <p:blipFill>
          <a:blip r:embed="rId3">
            <a:extLst>
              <a:ext uri="{28A0092B-C50C-407E-A947-70E740481C1C}">
                <a14:useLocalDpi xmlns:a14="http://schemas.microsoft.com/office/drawing/2010/main" val="0"/>
              </a:ext>
            </a:extLst>
          </a:blip>
          <a:stretch>
            <a:fillRect/>
          </a:stretch>
        </p:blipFill>
        <p:spPr>
          <a:xfrm>
            <a:off x="6334812" y="667163"/>
            <a:ext cx="5052766" cy="2806015"/>
          </a:xfrm>
          <a:prstGeom prst="rect">
            <a:avLst/>
          </a:prstGeom>
        </p:spPr>
      </p:pic>
      <p:sp>
        <p:nvSpPr>
          <p:cNvPr id="2" name="Rectangle 1"/>
          <p:cNvSpPr/>
          <p:nvPr/>
        </p:nvSpPr>
        <p:spPr>
          <a:xfrm>
            <a:off x="87984" y="1455176"/>
            <a:ext cx="6096000" cy="553998"/>
          </a:xfrm>
          <a:prstGeom prst="rect">
            <a:avLst/>
          </a:prstGeom>
          <a:solidFill>
            <a:schemeClr val="tx2"/>
          </a:solidFill>
        </p:spPr>
        <p:txBody>
          <a:bodyPr>
            <a:spAutoFit/>
          </a:bodyPr>
          <a:lstStyle/>
          <a:p>
            <a:pPr>
              <a:lnSpc>
                <a:spcPts val="1800"/>
              </a:lnSpc>
              <a:spcAft>
                <a:spcPts val="1200"/>
              </a:spcAft>
            </a:pPr>
            <a:r>
              <a:rPr lang="en-US" dirty="0">
                <a:solidFill>
                  <a:schemeClr val="bg1"/>
                </a:solidFill>
                <a:latin typeface="Arial" panose="020B0604020202020204" pitchFamily="34" charset="0"/>
                <a:ea typeface="Times New Roman" panose="02020603050405020304" pitchFamily="18" charset="0"/>
                <a:cs typeface="Arial" panose="020B0604020202020204" pitchFamily="34" charset="0"/>
              </a:rPr>
              <a:t>Every Stakeholder falls into one of the following five categories based on level of support for the project:</a:t>
            </a:r>
            <a:endParaRPr lang="en-US" sz="1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63398" y="2695295"/>
            <a:ext cx="6096000" cy="3325398"/>
          </a:xfrm>
          <a:prstGeom prst="rect">
            <a:avLst/>
          </a:prstGeom>
          <a:solidFill>
            <a:schemeClr val="accent4">
              <a:lumMod val="20000"/>
              <a:lumOff val="80000"/>
            </a:schemeClr>
          </a:solidFill>
          <a:ln>
            <a:solidFill>
              <a:schemeClr val="tx1">
                <a:lumMod val="50000"/>
                <a:lumOff val="50000"/>
              </a:schemeClr>
            </a:solidFill>
          </a:ln>
        </p:spPr>
        <p:txBody>
          <a:bodyPr>
            <a:spAutoFit/>
          </a:bodyPr>
          <a:lstStyle/>
          <a:p>
            <a:pPr marL="342900" lvl="0" indent="-342900">
              <a:lnSpc>
                <a:spcPts val="1800"/>
              </a:lnSpc>
              <a:tabLst>
                <a:tab pos="457200" algn="l"/>
              </a:tabLst>
            </a:pPr>
            <a:r>
              <a:rPr lang="en-US" b="1" dirty="0">
                <a:solidFill>
                  <a:srgbClr val="333333"/>
                </a:solidFill>
                <a:latin typeface="Arial" panose="020B0604020202020204" pitchFamily="34" charset="0"/>
                <a:ea typeface="Times New Roman" panose="02020603050405020304" pitchFamily="18" charset="0"/>
                <a:cs typeface="Arial" panose="020B0604020202020204" pitchFamily="34" charset="0"/>
              </a:rPr>
              <a:t>Unaware</a:t>
            </a:r>
            <a:r>
              <a:rPr lang="en-US" dirty="0">
                <a:solidFill>
                  <a:srgbClr val="333333"/>
                </a:solidFill>
                <a:latin typeface="Arial" panose="020B0604020202020204" pitchFamily="34" charset="0"/>
                <a:ea typeface="Times New Roman" panose="02020603050405020304" pitchFamily="18" charset="0"/>
                <a:cs typeface="Arial" panose="020B0604020202020204" pitchFamily="34" charset="0"/>
              </a:rPr>
              <a:t/>
            </a:r>
            <a:br>
              <a:rPr lang="en-US" dirty="0">
                <a:solidFill>
                  <a:srgbClr val="333333"/>
                </a:solidFill>
                <a:latin typeface="Arial" panose="020B0604020202020204" pitchFamily="34" charset="0"/>
                <a:ea typeface="Times New Roman" panose="02020603050405020304" pitchFamily="18" charset="0"/>
                <a:cs typeface="Arial" panose="020B0604020202020204" pitchFamily="34" charset="0"/>
              </a:rPr>
            </a:br>
            <a:r>
              <a:rPr lang="en-US" dirty="0">
                <a:solidFill>
                  <a:srgbClr val="333333"/>
                </a:solidFill>
                <a:latin typeface="Arial" panose="020B0604020202020204" pitchFamily="34" charset="0"/>
                <a:ea typeface="Times New Roman" panose="02020603050405020304" pitchFamily="18" charset="0"/>
                <a:cs typeface="Arial" panose="020B0604020202020204" pitchFamily="34" charset="0"/>
              </a:rPr>
              <a:t>They are not aware of the project and its potential impacts on them.</a:t>
            </a:r>
            <a:endParaRPr lang="en-US" dirty="0">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ts val="1800"/>
              </a:lnSpc>
              <a:spcBef>
                <a:spcPts val="0"/>
              </a:spcBef>
              <a:spcAft>
                <a:spcPts val="0"/>
              </a:spcAft>
              <a:tabLst>
                <a:tab pos="457200" algn="l"/>
              </a:tabLst>
            </a:pPr>
            <a:r>
              <a:rPr lang="en-US" b="1" dirty="0">
                <a:solidFill>
                  <a:srgbClr val="333333"/>
                </a:solidFill>
                <a:latin typeface="Arial" panose="020B0604020202020204" pitchFamily="34" charset="0"/>
                <a:ea typeface="Times New Roman" panose="02020603050405020304" pitchFamily="18" charset="0"/>
                <a:cs typeface="Arial" panose="020B0604020202020204" pitchFamily="34" charset="0"/>
              </a:rPr>
              <a:t>Resistant</a:t>
            </a:r>
            <a:r>
              <a:rPr lang="en-US" dirty="0">
                <a:solidFill>
                  <a:srgbClr val="333333"/>
                </a:solidFill>
                <a:latin typeface="Arial" panose="020B0604020202020204" pitchFamily="34" charset="0"/>
                <a:ea typeface="Times New Roman" panose="02020603050405020304" pitchFamily="18" charset="0"/>
                <a:cs typeface="Arial" panose="020B0604020202020204" pitchFamily="34" charset="0"/>
              </a:rPr>
              <a:t/>
            </a:r>
            <a:br>
              <a:rPr lang="en-US" dirty="0">
                <a:solidFill>
                  <a:srgbClr val="333333"/>
                </a:solidFill>
                <a:latin typeface="Arial" panose="020B0604020202020204" pitchFamily="34" charset="0"/>
                <a:ea typeface="Times New Roman" panose="02020603050405020304" pitchFamily="18" charset="0"/>
                <a:cs typeface="Arial" panose="020B0604020202020204" pitchFamily="34" charset="0"/>
              </a:rPr>
            </a:br>
            <a:r>
              <a:rPr lang="en-US" dirty="0">
                <a:solidFill>
                  <a:srgbClr val="333333"/>
                </a:solidFill>
                <a:latin typeface="Arial" panose="020B0604020202020204" pitchFamily="34" charset="0"/>
                <a:ea typeface="Times New Roman" panose="02020603050405020304" pitchFamily="18" charset="0"/>
                <a:cs typeface="Arial" panose="020B0604020202020204" pitchFamily="34" charset="0"/>
              </a:rPr>
              <a:t>They are aware of the project but not in support of it.</a:t>
            </a:r>
            <a:endParaRPr lang="en-US" dirty="0">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ts val="1800"/>
              </a:lnSpc>
              <a:spcBef>
                <a:spcPts val="0"/>
              </a:spcBef>
              <a:spcAft>
                <a:spcPts val="0"/>
              </a:spcAft>
              <a:tabLst>
                <a:tab pos="457200" algn="l"/>
              </a:tabLst>
            </a:pPr>
            <a:r>
              <a:rPr lang="en-US" b="1" dirty="0">
                <a:solidFill>
                  <a:srgbClr val="333333"/>
                </a:solidFill>
                <a:latin typeface="Arial" panose="020B0604020202020204" pitchFamily="34" charset="0"/>
                <a:ea typeface="Times New Roman" panose="02020603050405020304" pitchFamily="18" charset="0"/>
                <a:cs typeface="Arial" panose="020B0604020202020204" pitchFamily="34" charset="0"/>
              </a:rPr>
              <a:t>Neutral</a:t>
            </a:r>
            <a:r>
              <a:rPr lang="en-US" dirty="0">
                <a:solidFill>
                  <a:srgbClr val="333333"/>
                </a:solidFill>
                <a:latin typeface="Arial" panose="020B0604020202020204" pitchFamily="34" charset="0"/>
                <a:ea typeface="Times New Roman" panose="02020603050405020304" pitchFamily="18" charset="0"/>
                <a:cs typeface="Arial" panose="020B0604020202020204" pitchFamily="34" charset="0"/>
              </a:rPr>
              <a:t/>
            </a:r>
            <a:br>
              <a:rPr lang="en-US" dirty="0">
                <a:solidFill>
                  <a:srgbClr val="333333"/>
                </a:solidFill>
                <a:latin typeface="Arial" panose="020B0604020202020204" pitchFamily="34" charset="0"/>
                <a:ea typeface="Times New Roman" panose="02020603050405020304" pitchFamily="18" charset="0"/>
                <a:cs typeface="Arial" panose="020B0604020202020204" pitchFamily="34" charset="0"/>
              </a:rPr>
            </a:br>
            <a:r>
              <a:rPr lang="en-US" dirty="0">
                <a:solidFill>
                  <a:srgbClr val="333333"/>
                </a:solidFill>
                <a:latin typeface="Arial" panose="020B0604020202020204" pitchFamily="34" charset="0"/>
                <a:ea typeface="Times New Roman" panose="02020603050405020304" pitchFamily="18" charset="0"/>
                <a:cs typeface="Arial" panose="020B0604020202020204" pitchFamily="34" charset="0"/>
              </a:rPr>
              <a:t>They are aware of the project but have no opinion regarding their support for it.</a:t>
            </a:r>
            <a:endParaRPr lang="en-US" dirty="0">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ts val="1800"/>
              </a:lnSpc>
              <a:spcBef>
                <a:spcPts val="0"/>
              </a:spcBef>
              <a:spcAft>
                <a:spcPts val="0"/>
              </a:spcAft>
              <a:tabLst>
                <a:tab pos="457200" algn="l"/>
              </a:tabLst>
            </a:pPr>
            <a:r>
              <a:rPr lang="en-US" b="1" dirty="0">
                <a:solidFill>
                  <a:srgbClr val="333333"/>
                </a:solidFill>
                <a:latin typeface="Arial" panose="020B0604020202020204" pitchFamily="34" charset="0"/>
                <a:ea typeface="Times New Roman" panose="02020603050405020304" pitchFamily="18" charset="0"/>
                <a:cs typeface="Arial" panose="020B0604020202020204" pitchFamily="34" charset="0"/>
              </a:rPr>
              <a:t>Supportive</a:t>
            </a:r>
            <a:r>
              <a:rPr lang="en-US" dirty="0">
                <a:solidFill>
                  <a:srgbClr val="333333"/>
                </a:solidFill>
                <a:latin typeface="Arial" panose="020B0604020202020204" pitchFamily="34" charset="0"/>
                <a:ea typeface="Times New Roman" panose="02020603050405020304" pitchFamily="18" charset="0"/>
                <a:cs typeface="Arial" panose="020B0604020202020204" pitchFamily="34" charset="0"/>
              </a:rPr>
              <a:t/>
            </a:r>
            <a:br>
              <a:rPr lang="en-US" dirty="0">
                <a:solidFill>
                  <a:srgbClr val="333333"/>
                </a:solidFill>
                <a:latin typeface="Arial" panose="020B0604020202020204" pitchFamily="34" charset="0"/>
                <a:ea typeface="Times New Roman" panose="02020603050405020304" pitchFamily="18" charset="0"/>
                <a:cs typeface="Arial" panose="020B0604020202020204" pitchFamily="34" charset="0"/>
              </a:rPr>
            </a:br>
            <a:r>
              <a:rPr lang="en-US" dirty="0">
                <a:solidFill>
                  <a:srgbClr val="333333"/>
                </a:solidFill>
                <a:latin typeface="Arial" panose="020B0604020202020204" pitchFamily="34" charset="0"/>
                <a:ea typeface="Times New Roman" panose="02020603050405020304" pitchFamily="18" charset="0"/>
                <a:cs typeface="Arial" panose="020B0604020202020204" pitchFamily="34" charset="0"/>
              </a:rPr>
              <a:t>They are supportive of the project and wish it to succeed.</a:t>
            </a:r>
            <a:endParaRPr lang="en-US" dirty="0">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ts val="1800"/>
              </a:lnSpc>
              <a:spcBef>
                <a:spcPts val="0"/>
              </a:spcBef>
              <a:spcAft>
                <a:spcPts val="0"/>
              </a:spcAft>
              <a:tabLst>
                <a:tab pos="457200" algn="l"/>
              </a:tabLst>
            </a:pPr>
            <a:r>
              <a:rPr lang="en-US" b="1" dirty="0">
                <a:solidFill>
                  <a:srgbClr val="333333"/>
                </a:solidFill>
                <a:latin typeface="Arial" panose="020B0604020202020204" pitchFamily="34" charset="0"/>
                <a:ea typeface="Times New Roman" panose="02020603050405020304" pitchFamily="18" charset="0"/>
                <a:cs typeface="Arial" panose="020B0604020202020204" pitchFamily="34" charset="0"/>
              </a:rPr>
              <a:t>Leading</a:t>
            </a:r>
            <a:r>
              <a:rPr lang="en-US" dirty="0">
                <a:solidFill>
                  <a:srgbClr val="333333"/>
                </a:solidFill>
                <a:latin typeface="Arial" panose="020B0604020202020204" pitchFamily="34" charset="0"/>
                <a:ea typeface="Times New Roman" panose="02020603050405020304" pitchFamily="18" charset="0"/>
                <a:cs typeface="Arial" panose="020B0604020202020204" pitchFamily="34" charset="0"/>
              </a:rPr>
              <a:t/>
            </a:r>
            <a:br>
              <a:rPr lang="en-US" dirty="0">
                <a:solidFill>
                  <a:srgbClr val="333333"/>
                </a:solidFill>
                <a:latin typeface="Arial" panose="020B0604020202020204" pitchFamily="34" charset="0"/>
                <a:ea typeface="Times New Roman" panose="02020603050405020304" pitchFamily="18" charset="0"/>
                <a:cs typeface="Arial" panose="020B0604020202020204" pitchFamily="34" charset="0"/>
              </a:rPr>
            </a:br>
            <a:r>
              <a:rPr lang="en-US" dirty="0">
                <a:solidFill>
                  <a:srgbClr val="333333"/>
                </a:solidFill>
                <a:latin typeface="Arial" panose="020B0604020202020204" pitchFamily="34" charset="0"/>
                <a:ea typeface="Times New Roman" panose="02020603050405020304" pitchFamily="18" charset="0"/>
                <a:cs typeface="Arial" panose="020B0604020202020204" pitchFamily="34" charset="0"/>
              </a:rPr>
              <a:t>They are actively engaged in project success and willing to lend assistance to help it succeed.</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4659764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4" presetClass="entr" presetSubtype="10"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randombar(horizontal)">
                                      <p:cBhvr>
                                        <p:cTn id="19" dur="500"/>
                                        <p:tgtEl>
                                          <p:spTgt spid="3"/>
                                        </p:tgtEl>
                                      </p:cBhvr>
                                    </p:animEffect>
                                  </p:childTnLst>
                                </p:cTn>
                              </p:par>
                            </p:childTnLst>
                          </p:cTn>
                        </p:par>
                      </p:childTnLst>
                    </p:cTn>
                  </p:par>
                  <p:par>
                    <p:cTn id="20" fill="hold">
                      <p:stCondLst>
                        <p:cond delay="indefinite"/>
                      </p:stCondLst>
                      <p:childTnLst>
                        <p:par>
                          <p:cTn id="21" fill="hold">
                            <p:stCondLst>
                              <p:cond delay="0"/>
                            </p:stCondLst>
                            <p:childTnLst>
                              <p:par>
                                <p:cTn id="22" presetID="14" presetClass="entr" presetSubtype="10" fill="hold" nodeType="clickEffect">
                                  <p:stCondLst>
                                    <p:cond delay="0"/>
                                  </p:stCondLst>
                                  <p:childTnLst>
                                    <p:set>
                                      <p:cBhvr>
                                        <p:cTn id="23" dur="1" fill="hold">
                                          <p:stCondLst>
                                            <p:cond delay="0"/>
                                          </p:stCondLst>
                                        </p:cTn>
                                        <p:tgtEl>
                                          <p:spTgt spid="14"/>
                                        </p:tgtEl>
                                        <p:attrNameLst>
                                          <p:attrName>style.visibility</p:attrName>
                                        </p:attrNameLst>
                                      </p:cBhvr>
                                      <p:to>
                                        <p:strVal val="visible"/>
                                      </p:to>
                                    </p:set>
                                    <p:animEffect transition="in" filter="randombar(horizontal)">
                                      <p:cBhvr>
                                        <p:cTn id="24"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 grpId="0" animBg="1"/>
      <p:bldP spid="3"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340444" y="0"/>
            <a:ext cx="851555" cy="933253"/>
          </a:xfrm>
          <a:prstGeom prst="rect">
            <a:avLst/>
          </a:prstGeom>
        </p:spPr>
      </p:pic>
      <p:sp>
        <p:nvSpPr>
          <p:cNvPr id="10" name="Rectangle 9"/>
          <p:cNvSpPr/>
          <p:nvPr/>
        </p:nvSpPr>
        <p:spPr>
          <a:xfrm>
            <a:off x="1776354" y="14465"/>
            <a:ext cx="7151361" cy="523220"/>
          </a:xfrm>
          <a:prstGeom prst="rect">
            <a:avLst/>
          </a:prstGeom>
          <a:solidFill>
            <a:schemeClr val="bg1"/>
          </a:solidFill>
          <a:ln>
            <a:solidFill>
              <a:schemeClr val="accent1"/>
            </a:solidFill>
          </a:ln>
        </p:spPr>
        <p:txBody>
          <a:bodyPr wrap="square">
            <a:spAutoFit/>
          </a:bodyPr>
          <a:lstStyle/>
          <a:p>
            <a:pPr algn="ctr"/>
            <a:r>
              <a:rPr lang="en-US" sz="2800" b="1" dirty="0"/>
              <a:t>The Content of the Stakeholder Register</a:t>
            </a:r>
          </a:p>
        </p:txBody>
      </p:sp>
      <p:sp>
        <p:nvSpPr>
          <p:cNvPr id="9" name="Rectangle 8"/>
          <p:cNvSpPr/>
          <p:nvPr/>
        </p:nvSpPr>
        <p:spPr>
          <a:xfrm>
            <a:off x="0" y="667163"/>
            <a:ext cx="6052008" cy="461665"/>
          </a:xfrm>
          <a:prstGeom prst="rect">
            <a:avLst/>
          </a:prstGeom>
          <a:solidFill>
            <a:schemeClr val="tx1">
              <a:lumMod val="65000"/>
              <a:lumOff val="35000"/>
            </a:schemeClr>
          </a:solidFill>
        </p:spPr>
        <p:txBody>
          <a:bodyPr wrap="square">
            <a:spAutoFit/>
          </a:bodyPr>
          <a:lstStyle/>
          <a:p>
            <a:pPr lvl="0"/>
            <a:r>
              <a:rPr lang="en-US" sz="2400" dirty="0" smtClean="0">
                <a:solidFill>
                  <a:schemeClr val="bg1"/>
                </a:solidFill>
              </a:rPr>
              <a:t>Stakeholder Engagement Assessment Matrix</a:t>
            </a:r>
            <a:endParaRPr lang="en-US" sz="2400" dirty="0">
              <a:solidFill>
                <a:schemeClr val="bg1"/>
              </a:solidFill>
            </a:endParaRPr>
          </a:p>
        </p:txBody>
      </p:sp>
      <p:pic>
        <p:nvPicPr>
          <p:cNvPr id="14" name="Picture 13"/>
          <p:cNvPicPr/>
          <p:nvPr/>
        </p:nvPicPr>
        <p:blipFill>
          <a:blip r:embed="rId3">
            <a:extLst>
              <a:ext uri="{28A0092B-C50C-407E-A947-70E740481C1C}">
                <a14:useLocalDpi xmlns:a14="http://schemas.microsoft.com/office/drawing/2010/main" val="0"/>
              </a:ext>
            </a:extLst>
          </a:blip>
          <a:stretch>
            <a:fillRect/>
          </a:stretch>
        </p:blipFill>
        <p:spPr>
          <a:xfrm>
            <a:off x="6438507" y="606166"/>
            <a:ext cx="4798243" cy="2806015"/>
          </a:xfrm>
          <a:prstGeom prst="rect">
            <a:avLst/>
          </a:prstGeom>
        </p:spPr>
      </p:pic>
      <p:sp>
        <p:nvSpPr>
          <p:cNvPr id="2" name="Rectangle 1"/>
          <p:cNvSpPr/>
          <p:nvPr/>
        </p:nvSpPr>
        <p:spPr>
          <a:xfrm>
            <a:off x="87984" y="1455176"/>
            <a:ext cx="6096000" cy="553998"/>
          </a:xfrm>
          <a:prstGeom prst="rect">
            <a:avLst/>
          </a:prstGeom>
          <a:solidFill>
            <a:schemeClr val="tx2"/>
          </a:solidFill>
        </p:spPr>
        <p:txBody>
          <a:bodyPr>
            <a:spAutoFit/>
          </a:bodyPr>
          <a:lstStyle/>
          <a:p>
            <a:pPr>
              <a:lnSpc>
                <a:spcPts val="1800"/>
              </a:lnSpc>
              <a:spcAft>
                <a:spcPts val="1200"/>
              </a:spcAft>
            </a:pPr>
            <a:r>
              <a:rPr lang="en-US" dirty="0">
                <a:solidFill>
                  <a:schemeClr val="bg1"/>
                </a:solidFill>
                <a:latin typeface="Arial" panose="020B0604020202020204" pitchFamily="34" charset="0"/>
                <a:ea typeface="Times New Roman" panose="02020603050405020304" pitchFamily="18" charset="0"/>
                <a:cs typeface="Arial" panose="020B0604020202020204" pitchFamily="34" charset="0"/>
              </a:rPr>
              <a:t>Every Stakeholder falls into one of the following five categories based on level of support for the project:</a:t>
            </a:r>
            <a:endParaRPr lang="en-US" sz="1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87984" y="2273125"/>
            <a:ext cx="6096000" cy="1015663"/>
          </a:xfrm>
          <a:prstGeom prst="rect">
            <a:avLst/>
          </a:prstGeom>
          <a:solidFill>
            <a:schemeClr val="accent4">
              <a:lumMod val="20000"/>
              <a:lumOff val="80000"/>
            </a:schemeClr>
          </a:solidFill>
          <a:ln>
            <a:solidFill>
              <a:schemeClr val="tx1">
                <a:lumMod val="50000"/>
                <a:lumOff val="50000"/>
              </a:schemeClr>
            </a:solidFill>
          </a:ln>
        </p:spPr>
        <p:txBody>
          <a:bodyPr>
            <a:spAutoFit/>
          </a:bodyPr>
          <a:lstStyle/>
          <a:p>
            <a:r>
              <a:rPr lang="en-US" sz="2000" dirty="0"/>
              <a:t>Within the </a:t>
            </a:r>
            <a:r>
              <a:rPr lang="en-US" sz="2000" i="1" dirty="0"/>
              <a:t>Plan Stakeholder Management</a:t>
            </a:r>
            <a:r>
              <a:rPr lang="en-US" sz="2000" dirty="0"/>
              <a:t> process, classifies each stakeholder into their current status (C), and their desired status (D).</a:t>
            </a:r>
          </a:p>
        </p:txBody>
      </p:sp>
      <p:sp>
        <p:nvSpPr>
          <p:cNvPr id="8" name="Rectangle 7"/>
          <p:cNvSpPr/>
          <p:nvPr/>
        </p:nvSpPr>
        <p:spPr>
          <a:xfrm>
            <a:off x="98982" y="3600721"/>
            <a:ext cx="7142374" cy="1631216"/>
          </a:xfrm>
          <a:prstGeom prst="rect">
            <a:avLst/>
          </a:prstGeom>
          <a:solidFill>
            <a:schemeClr val="accent4">
              <a:lumMod val="20000"/>
              <a:lumOff val="80000"/>
            </a:schemeClr>
          </a:solidFill>
          <a:ln>
            <a:solidFill>
              <a:schemeClr val="tx1">
                <a:lumMod val="50000"/>
                <a:lumOff val="50000"/>
              </a:schemeClr>
            </a:solidFill>
          </a:ln>
        </p:spPr>
        <p:txBody>
          <a:bodyPr wrap="square">
            <a:spAutoFit/>
          </a:bodyPr>
          <a:lstStyle/>
          <a:p>
            <a:r>
              <a:rPr lang="en-US" sz="2000" dirty="0"/>
              <a:t>This facilitates tracking of stakeholder buy-in activities.  If a stakeholder, for example, is currently in the “unaware” category but needs to move into the “supportive” category, this process can be actively tracked until the “C” and the “D” are in the same column.</a:t>
            </a:r>
          </a:p>
        </p:txBody>
      </p:sp>
      <p:sp>
        <p:nvSpPr>
          <p:cNvPr id="11" name="Rectangle 10"/>
          <p:cNvSpPr/>
          <p:nvPr/>
        </p:nvSpPr>
        <p:spPr>
          <a:xfrm>
            <a:off x="0" y="5360417"/>
            <a:ext cx="7783398" cy="1323439"/>
          </a:xfrm>
          <a:prstGeom prst="rect">
            <a:avLst/>
          </a:prstGeom>
          <a:solidFill>
            <a:schemeClr val="accent4">
              <a:lumMod val="20000"/>
              <a:lumOff val="80000"/>
            </a:schemeClr>
          </a:solidFill>
          <a:ln>
            <a:solidFill>
              <a:schemeClr val="tx1">
                <a:lumMod val="50000"/>
                <a:lumOff val="50000"/>
              </a:schemeClr>
            </a:solidFill>
          </a:ln>
        </p:spPr>
        <p:txBody>
          <a:bodyPr wrap="square">
            <a:spAutoFit/>
          </a:bodyPr>
          <a:lstStyle/>
          <a:p>
            <a:r>
              <a:rPr lang="en-US" sz="2000" dirty="0"/>
              <a:t>Often, stakeholders start out in the “unaware” or “resistant” categories but must be moved into the “neutral” or “supportive” categories.  These are difficult situations that require active management to change a stakeholder’s mind.</a:t>
            </a:r>
          </a:p>
        </p:txBody>
      </p:sp>
    </p:spTree>
    <p:extLst>
      <p:ext uri="{BB962C8B-B14F-4D97-AF65-F5344CB8AC3E}">
        <p14:creationId xmlns:p14="http://schemas.microsoft.com/office/powerpoint/2010/main" val="19316888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P spid="11"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0" name="Rectangle 9"/>
          <p:cNvSpPr/>
          <p:nvPr/>
        </p:nvSpPr>
        <p:spPr>
          <a:xfrm>
            <a:off x="1776354" y="14465"/>
            <a:ext cx="7151361" cy="523220"/>
          </a:xfrm>
          <a:prstGeom prst="rect">
            <a:avLst/>
          </a:prstGeom>
          <a:solidFill>
            <a:schemeClr val="bg1"/>
          </a:solidFill>
          <a:ln>
            <a:solidFill>
              <a:schemeClr val="accent1"/>
            </a:solidFill>
          </a:ln>
        </p:spPr>
        <p:txBody>
          <a:bodyPr wrap="square">
            <a:spAutoFit/>
          </a:bodyPr>
          <a:lstStyle/>
          <a:p>
            <a:pPr algn="ctr"/>
            <a:r>
              <a:rPr lang="en-US" sz="2800" b="1" dirty="0"/>
              <a:t>The Content of the Stakeholder Register</a:t>
            </a:r>
          </a:p>
        </p:txBody>
      </p:sp>
      <p:sp>
        <p:nvSpPr>
          <p:cNvPr id="9" name="Rectangle 8"/>
          <p:cNvSpPr/>
          <p:nvPr/>
        </p:nvSpPr>
        <p:spPr>
          <a:xfrm>
            <a:off x="0" y="667163"/>
            <a:ext cx="3855563" cy="461665"/>
          </a:xfrm>
          <a:prstGeom prst="rect">
            <a:avLst/>
          </a:prstGeom>
          <a:solidFill>
            <a:schemeClr val="tx1">
              <a:lumMod val="65000"/>
              <a:lumOff val="35000"/>
            </a:schemeClr>
          </a:solidFill>
        </p:spPr>
        <p:txBody>
          <a:bodyPr wrap="square">
            <a:spAutoFit/>
          </a:bodyPr>
          <a:lstStyle/>
          <a:p>
            <a:pPr lvl="0"/>
            <a:r>
              <a:rPr lang="en-US" sz="2400" dirty="0" smtClean="0">
                <a:solidFill>
                  <a:schemeClr val="bg1"/>
                </a:solidFill>
              </a:rPr>
              <a:t>Stakeholder Communication</a:t>
            </a:r>
            <a:endParaRPr lang="en-US" sz="2400" dirty="0">
              <a:solidFill>
                <a:schemeClr val="bg1"/>
              </a:solidFill>
            </a:endParaRPr>
          </a:p>
        </p:txBody>
      </p:sp>
      <p:sp>
        <p:nvSpPr>
          <p:cNvPr id="2" name="Rectangle 1"/>
          <p:cNvSpPr/>
          <p:nvPr/>
        </p:nvSpPr>
        <p:spPr>
          <a:xfrm>
            <a:off x="0" y="1258306"/>
            <a:ext cx="10451183" cy="1015663"/>
          </a:xfrm>
          <a:prstGeom prst="rect">
            <a:avLst/>
          </a:prstGeom>
          <a:solidFill>
            <a:schemeClr val="tx2"/>
          </a:solidFill>
        </p:spPr>
        <p:txBody>
          <a:bodyPr wrap="square">
            <a:spAutoFit/>
          </a:bodyPr>
          <a:lstStyle/>
          <a:p>
            <a:pPr algn="ctr"/>
            <a:r>
              <a:rPr lang="en-US" sz="2000" dirty="0">
                <a:solidFill>
                  <a:schemeClr val="bg1"/>
                </a:solidFill>
              </a:rPr>
              <a:t>Every stakeholder project has unique communication needs and requirements, hence they require their own unique communication strategy.  This strategy should be detailed in the communications plan, but include the following details:</a:t>
            </a:r>
          </a:p>
        </p:txBody>
      </p:sp>
      <p:sp>
        <p:nvSpPr>
          <p:cNvPr id="3" name="Rectangle 2"/>
          <p:cNvSpPr/>
          <p:nvPr/>
        </p:nvSpPr>
        <p:spPr>
          <a:xfrm>
            <a:off x="0" y="2508796"/>
            <a:ext cx="6096000" cy="2308324"/>
          </a:xfrm>
          <a:prstGeom prst="rect">
            <a:avLst/>
          </a:prstGeom>
          <a:solidFill>
            <a:schemeClr val="accent4">
              <a:lumMod val="20000"/>
              <a:lumOff val="80000"/>
            </a:schemeClr>
          </a:solidFill>
          <a:ln>
            <a:solidFill>
              <a:schemeClr val="tx1">
                <a:lumMod val="50000"/>
                <a:lumOff val="50000"/>
              </a:schemeClr>
            </a:solidFill>
          </a:ln>
        </p:spPr>
        <p:txBody>
          <a:bodyPr>
            <a:spAutoFit/>
          </a:bodyPr>
          <a:lstStyle/>
          <a:p>
            <a:pPr marL="342900" lvl="0" indent="-342900">
              <a:buFont typeface="Arial" panose="020B0604020202020204" pitchFamily="34" charset="0"/>
              <a:buChar char="•"/>
            </a:pPr>
            <a:r>
              <a:rPr lang="en-US" sz="2400" dirty="0"/>
              <a:t>Sender and Receiver</a:t>
            </a:r>
          </a:p>
          <a:p>
            <a:pPr marL="342900" lvl="0" indent="-342900">
              <a:buFont typeface="Arial" panose="020B0604020202020204" pitchFamily="34" charset="0"/>
              <a:buChar char="•"/>
            </a:pPr>
            <a:r>
              <a:rPr lang="en-US" sz="2400" dirty="0"/>
              <a:t>Content</a:t>
            </a:r>
          </a:p>
          <a:p>
            <a:pPr marL="342900" lvl="0" indent="-342900">
              <a:buFont typeface="Arial" panose="020B0604020202020204" pitchFamily="34" charset="0"/>
              <a:buChar char="•"/>
            </a:pPr>
            <a:r>
              <a:rPr lang="en-US" sz="2400" dirty="0"/>
              <a:t>Method of delivery</a:t>
            </a:r>
          </a:p>
          <a:p>
            <a:pPr marL="342900" lvl="0" indent="-342900">
              <a:buFont typeface="Arial" panose="020B0604020202020204" pitchFamily="34" charset="0"/>
              <a:buChar char="•"/>
            </a:pPr>
            <a:r>
              <a:rPr lang="en-US" sz="2400" dirty="0"/>
              <a:t>Frequency</a:t>
            </a:r>
          </a:p>
          <a:p>
            <a:pPr marL="342900" lvl="0" indent="-342900">
              <a:buFont typeface="Arial" panose="020B0604020202020204" pitchFamily="34" charset="0"/>
              <a:buChar char="•"/>
            </a:pPr>
            <a:r>
              <a:rPr lang="en-US" sz="2400" dirty="0"/>
              <a:t>Timing</a:t>
            </a:r>
          </a:p>
          <a:p>
            <a:pPr marL="342900" lvl="0" indent="-342900">
              <a:buFont typeface="Arial" panose="020B0604020202020204" pitchFamily="34" charset="0"/>
              <a:buChar char="•"/>
            </a:pPr>
            <a:r>
              <a:rPr lang="en-US" sz="2400" dirty="0"/>
              <a:t>Reason for communication</a:t>
            </a:r>
          </a:p>
        </p:txBody>
      </p:sp>
    </p:spTree>
    <p:extLst>
      <p:ext uri="{BB962C8B-B14F-4D97-AF65-F5344CB8AC3E}">
        <p14:creationId xmlns:p14="http://schemas.microsoft.com/office/powerpoint/2010/main" val="28500642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barn(inVertical)">
                                      <p:cBhvr>
                                        <p:cTn id="13" dur="500"/>
                                        <p:tgtEl>
                                          <p:spTgt spid="2"/>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p:cTn id="18" dur="1000" fill="hold"/>
                                        <p:tgtEl>
                                          <p:spTgt spid="3"/>
                                        </p:tgtEl>
                                        <p:attrNameLst>
                                          <p:attrName>ppt_w</p:attrName>
                                        </p:attrNameLst>
                                      </p:cBhvr>
                                      <p:tavLst>
                                        <p:tav tm="0">
                                          <p:val>
                                            <p:fltVal val="0"/>
                                          </p:val>
                                        </p:tav>
                                        <p:tav tm="100000">
                                          <p:val>
                                            <p:strVal val="#ppt_w"/>
                                          </p:val>
                                        </p:tav>
                                      </p:tavLst>
                                    </p:anim>
                                    <p:anim calcmode="lin" valueType="num">
                                      <p:cBhvr>
                                        <p:cTn id="19" dur="1000" fill="hold"/>
                                        <p:tgtEl>
                                          <p:spTgt spid="3"/>
                                        </p:tgtEl>
                                        <p:attrNameLst>
                                          <p:attrName>ppt_h</p:attrName>
                                        </p:attrNameLst>
                                      </p:cBhvr>
                                      <p:tavLst>
                                        <p:tav tm="0">
                                          <p:val>
                                            <p:fltVal val="0"/>
                                          </p:val>
                                        </p:tav>
                                        <p:tav tm="100000">
                                          <p:val>
                                            <p:strVal val="#ppt_h"/>
                                          </p:val>
                                        </p:tav>
                                      </p:tavLst>
                                    </p:anim>
                                    <p:anim calcmode="lin" valueType="num">
                                      <p:cBhvr>
                                        <p:cTn id="20" dur="1000" fill="hold"/>
                                        <p:tgtEl>
                                          <p:spTgt spid="3"/>
                                        </p:tgtEl>
                                        <p:attrNameLst>
                                          <p:attrName>style.rotation</p:attrName>
                                        </p:attrNameLst>
                                      </p:cBhvr>
                                      <p:tavLst>
                                        <p:tav tm="0">
                                          <p:val>
                                            <p:fltVal val="90"/>
                                          </p:val>
                                        </p:tav>
                                        <p:tav tm="100000">
                                          <p:val>
                                            <p:fltVal val="0"/>
                                          </p:val>
                                        </p:tav>
                                      </p:tavLst>
                                    </p:anim>
                                    <p:animEffect transition="in" filter="fade">
                                      <p:cBhvr>
                                        <p:cTn id="21"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 grpId="0" animBg="1"/>
      <p:bldP spid="3"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0" name="Rectangle 9"/>
          <p:cNvSpPr/>
          <p:nvPr/>
        </p:nvSpPr>
        <p:spPr>
          <a:xfrm>
            <a:off x="1776354" y="14465"/>
            <a:ext cx="7151361" cy="523220"/>
          </a:xfrm>
          <a:prstGeom prst="rect">
            <a:avLst/>
          </a:prstGeom>
          <a:solidFill>
            <a:schemeClr val="bg1"/>
          </a:solidFill>
          <a:ln>
            <a:solidFill>
              <a:schemeClr val="accent1"/>
            </a:solidFill>
          </a:ln>
        </p:spPr>
        <p:txBody>
          <a:bodyPr wrap="square">
            <a:spAutoFit/>
          </a:bodyPr>
          <a:lstStyle/>
          <a:p>
            <a:pPr algn="ctr"/>
            <a:r>
              <a:rPr lang="en-US" sz="2800" b="1" dirty="0"/>
              <a:t>The Content of the Stakeholder Register</a:t>
            </a:r>
          </a:p>
        </p:txBody>
      </p:sp>
      <p:sp>
        <p:nvSpPr>
          <p:cNvPr id="9" name="Rectangle 8"/>
          <p:cNvSpPr/>
          <p:nvPr/>
        </p:nvSpPr>
        <p:spPr>
          <a:xfrm>
            <a:off x="0" y="667163"/>
            <a:ext cx="3855563" cy="461665"/>
          </a:xfrm>
          <a:prstGeom prst="rect">
            <a:avLst/>
          </a:prstGeom>
          <a:solidFill>
            <a:schemeClr val="tx1">
              <a:lumMod val="65000"/>
              <a:lumOff val="35000"/>
            </a:schemeClr>
          </a:solidFill>
        </p:spPr>
        <p:txBody>
          <a:bodyPr wrap="square">
            <a:spAutoFit/>
          </a:bodyPr>
          <a:lstStyle/>
          <a:p>
            <a:pPr lvl="0"/>
            <a:r>
              <a:rPr lang="en-US" sz="2400" dirty="0" smtClean="0">
                <a:solidFill>
                  <a:schemeClr val="bg1"/>
                </a:solidFill>
              </a:rPr>
              <a:t>Stakeholder Communication</a:t>
            </a:r>
            <a:endParaRPr lang="en-US" sz="2400" dirty="0">
              <a:solidFill>
                <a:schemeClr val="bg1"/>
              </a:solidFill>
            </a:endParaRPr>
          </a:p>
        </p:txBody>
      </p:sp>
      <p:sp>
        <p:nvSpPr>
          <p:cNvPr id="2" name="Rectangle 1"/>
          <p:cNvSpPr/>
          <p:nvPr/>
        </p:nvSpPr>
        <p:spPr>
          <a:xfrm>
            <a:off x="1" y="1258306"/>
            <a:ext cx="3685880" cy="461665"/>
          </a:xfrm>
          <a:prstGeom prst="rect">
            <a:avLst/>
          </a:prstGeom>
          <a:solidFill>
            <a:schemeClr val="tx2"/>
          </a:solidFill>
        </p:spPr>
        <p:txBody>
          <a:bodyPr wrap="square">
            <a:spAutoFit/>
          </a:bodyPr>
          <a:lstStyle/>
          <a:p>
            <a:r>
              <a:rPr lang="en-US" sz="2400" b="1" dirty="0">
                <a:solidFill>
                  <a:schemeClr val="bg1"/>
                </a:solidFill>
              </a:rPr>
              <a:t>Reason for Communication</a:t>
            </a:r>
          </a:p>
        </p:txBody>
      </p:sp>
      <p:sp>
        <p:nvSpPr>
          <p:cNvPr id="3" name="Rectangle 2"/>
          <p:cNvSpPr/>
          <p:nvPr/>
        </p:nvSpPr>
        <p:spPr>
          <a:xfrm>
            <a:off x="0" y="1849449"/>
            <a:ext cx="8824020" cy="1015663"/>
          </a:xfrm>
          <a:prstGeom prst="rect">
            <a:avLst/>
          </a:prstGeom>
          <a:solidFill>
            <a:schemeClr val="accent4">
              <a:lumMod val="20000"/>
              <a:lumOff val="80000"/>
            </a:schemeClr>
          </a:solidFill>
          <a:ln>
            <a:solidFill>
              <a:schemeClr val="tx1">
                <a:lumMod val="50000"/>
                <a:lumOff val="50000"/>
              </a:schemeClr>
            </a:solidFill>
          </a:ln>
        </p:spPr>
        <p:txBody>
          <a:bodyPr wrap="square">
            <a:spAutoFit/>
          </a:bodyPr>
          <a:lstStyle/>
          <a:p>
            <a:r>
              <a:rPr lang="en-US" sz="2000" dirty="0"/>
              <a:t>Every communication addresses an underlying need.  Expressing that need within the plan often addresses the core issues that can guide future decision making and ensure the communications plan is effective in carrying out its purpose.</a:t>
            </a:r>
          </a:p>
        </p:txBody>
      </p:sp>
      <p:sp>
        <p:nvSpPr>
          <p:cNvPr id="7" name="Rectangle 6"/>
          <p:cNvSpPr/>
          <p:nvPr/>
        </p:nvSpPr>
        <p:spPr>
          <a:xfrm>
            <a:off x="1" y="2994590"/>
            <a:ext cx="3685880" cy="461665"/>
          </a:xfrm>
          <a:prstGeom prst="rect">
            <a:avLst/>
          </a:prstGeom>
          <a:solidFill>
            <a:schemeClr val="tx2"/>
          </a:solidFill>
        </p:spPr>
        <p:txBody>
          <a:bodyPr wrap="square">
            <a:spAutoFit/>
          </a:bodyPr>
          <a:lstStyle/>
          <a:p>
            <a:r>
              <a:rPr lang="en-US" sz="2400" b="1" dirty="0" smtClean="0">
                <a:solidFill>
                  <a:schemeClr val="bg1"/>
                </a:solidFill>
              </a:rPr>
              <a:t>Frequency and Timing</a:t>
            </a:r>
            <a:endParaRPr lang="en-US" sz="2400" b="1" dirty="0">
              <a:solidFill>
                <a:schemeClr val="bg1"/>
              </a:solidFill>
            </a:endParaRPr>
          </a:p>
        </p:txBody>
      </p:sp>
      <p:sp>
        <p:nvSpPr>
          <p:cNvPr id="8" name="Rectangle 7"/>
          <p:cNvSpPr/>
          <p:nvPr/>
        </p:nvSpPr>
        <p:spPr>
          <a:xfrm>
            <a:off x="0" y="3585733"/>
            <a:ext cx="8824020" cy="707886"/>
          </a:xfrm>
          <a:prstGeom prst="rect">
            <a:avLst/>
          </a:prstGeom>
          <a:solidFill>
            <a:schemeClr val="accent4">
              <a:lumMod val="20000"/>
              <a:lumOff val="80000"/>
            </a:schemeClr>
          </a:solidFill>
          <a:ln>
            <a:solidFill>
              <a:schemeClr val="tx1">
                <a:lumMod val="50000"/>
                <a:lumOff val="50000"/>
              </a:schemeClr>
            </a:solidFill>
          </a:ln>
        </p:spPr>
        <p:txBody>
          <a:bodyPr wrap="square">
            <a:spAutoFit/>
          </a:bodyPr>
          <a:lstStyle/>
          <a:p>
            <a:r>
              <a:rPr lang="en-US" sz="2000" dirty="0"/>
              <a:t>Frequency and timing of stakeholder communication has tripped up many projects that have otherwise done everything right.</a:t>
            </a:r>
          </a:p>
        </p:txBody>
      </p:sp>
      <p:sp>
        <p:nvSpPr>
          <p:cNvPr id="11" name="Rectangle 10"/>
          <p:cNvSpPr/>
          <p:nvPr/>
        </p:nvSpPr>
        <p:spPr>
          <a:xfrm>
            <a:off x="0" y="4423097"/>
            <a:ext cx="7532016" cy="2246769"/>
          </a:xfrm>
          <a:prstGeom prst="rect">
            <a:avLst/>
          </a:prstGeom>
          <a:solidFill>
            <a:schemeClr val="accent6">
              <a:lumMod val="40000"/>
              <a:lumOff val="60000"/>
            </a:schemeClr>
          </a:solidFill>
          <a:ln>
            <a:solidFill>
              <a:schemeClr val="tx1">
                <a:lumMod val="50000"/>
                <a:lumOff val="50000"/>
              </a:schemeClr>
            </a:solidFill>
          </a:ln>
        </p:spPr>
        <p:txBody>
          <a:bodyPr wrap="square">
            <a:spAutoFit/>
          </a:bodyPr>
          <a:lstStyle/>
          <a:p>
            <a:r>
              <a:rPr lang="en-US" sz="2000" dirty="0"/>
              <a:t>For example, telling a stakeholder that you wish to annex some of their land might get a favorable response when performed six months prior to the transaction, but if the communication is performed one week before the transaction the stakeholder will be offended and the project will be jeopardized.  To put it another way, poorly timed communications not only lose their value, they can become negative in value (create their own problems).</a:t>
            </a:r>
          </a:p>
        </p:txBody>
      </p:sp>
    </p:spTree>
    <p:extLst>
      <p:ext uri="{BB962C8B-B14F-4D97-AF65-F5344CB8AC3E}">
        <p14:creationId xmlns:p14="http://schemas.microsoft.com/office/powerpoint/2010/main" val="1391201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barn(inVertical)">
                                      <p:cBhvr>
                                        <p:cTn id="19" dur="500"/>
                                        <p:tgtEl>
                                          <p:spTgt spid="3"/>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ppt_x"/>
                                          </p:val>
                                        </p:tav>
                                        <p:tav tm="100000">
                                          <p:val>
                                            <p:strVal val="#ppt_x"/>
                                          </p:val>
                                        </p:tav>
                                      </p:tavLst>
                                    </p:anim>
                                    <p:anim calcmode="lin" valueType="num">
                                      <p:cBhvr additive="base">
                                        <p:cTn id="2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barn(inVertical)">
                                      <p:cBhvr>
                                        <p:cTn id="30" dur="500"/>
                                        <p:tgtEl>
                                          <p:spTgt spid="8"/>
                                        </p:tgtEl>
                                      </p:cBhvr>
                                    </p:animEffect>
                                  </p:childTnLst>
                                </p:cTn>
                              </p:par>
                            </p:childTnLst>
                          </p:cTn>
                        </p:par>
                      </p:childTnLst>
                    </p:cTn>
                  </p:par>
                  <p:par>
                    <p:cTn id="31" fill="hold">
                      <p:stCondLst>
                        <p:cond delay="indefinite"/>
                      </p:stCondLst>
                      <p:childTnLst>
                        <p:par>
                          <p:cTn id="32" fill="hold">
                            <p:stCondLst>
                              <p:cond delay="0"/>
                            </p:stCondLst>
                            <p:childTnLst>
                              <p:par>
                                <p:cTn id="33" presetID="16" presetClass="entr" presetSubtype="21" fill="hold" grpId="0" nodeType="clickEffect">
                                  <p:stCondLst>
                                    <p:cond delay="0"/>
                                  </p:stCondLst>
                                  <p:childTnLst>
                                    <p:set>
                                      <p:cBhvr>
                                        <p:cTn id="34" dur="1" fill="hold">
                                          <p:stCondLst>
                                            <p:cond delay="0"/>
                                          </p:stCondLst>
                                        </p:cTn>
                                        <p:tgtEl>
                                          <p:spTgt spid="11"/>
                                        </p:tgtEl>
                                        <p:attrNameLst>
                                          <p:attrName>style.visibility</p:attrName>
                                        </p:attrNameLst>
                                      </p:cBhvr>
                                      <p:to>
                                        <p:strVal val="visible"/>
                                      </p:to>
                                    </p:set>
                                    <p:animEffect transition="in" filter="barn(inVertical)">
                                      <p:cBhvr>
                                        <p:cTn id="35"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 grpId="0" animBg="1"/>
      <p:bldP spid="3" grpId="0" animBg="1"/>
      <p:bldP spid="7" grpId="0" animBg="1"/>
      <p:bldP spid="8" grpId="0" animBg="1"/>
      <p:bldP spid="11"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0" name="Rectangle 9"/>
          <p:cNvSpPr/>
          <p:nvPr/>
        </p:nvSpPr>
        <p:spPr>
          <a:xfrm>
            <a:off x="1776354" y="14465"/>
            <a:ext cx="7151361" cy="523220"/>
          </a:xfrm>
          <a:prstGeom prst="rect">
            <a:avLst/>
          </a:prstGeom>
          <a:solidFill>
            <a:schemeClr val="bg1"/>
          </a:solidFill>
          <a:ln>
            <a:solidFill>
              <a:schemeClr val="accent1"/>
            </a:solidFill>
          </a:ln>
        </p:spPr>
        <p:txBody>
          <a:bodyPr wrap="square">
            <a:spAutoFit/>
          </a:bodyPr>
          <a:lstStyle/>
          <a:p>
            <a:pPr algn="ctr"/>
            <a:r>
              <a:rPr lang="en-US" sz="2800" b="1" dirty="0"/>
              <a:t>The Content of the Stakeholder Register</a:t>
            </a:r>
          </a:p>
        </p:txBody>
      </p:sp>
      <p:sp>
        <p:nvSpPr>
          <p:cNvPr id="9" name="Rectangle 8"/>
          <p:cNvSpPr/>
          <p:nvPr/>
        </p:nvSpPr>
        <p:spPr>
          <a:xfrm>
            <a:off x="0" y="667163"/>
            <a:ext cx="3855563" cy="461665"/>
          </a:xfrm>
          <a:prstGeom prst="rect">
            <a:avLst/>
          </a:prstGeom>
          <a:solidFill>
            <a:schemeClr val="tx1">
              <a:lumMod val="65000"/>
              <a:lumOff val="35000"/>
            </a:schemeClr>
          </a:solidFill>
        </p:spPr>
        <p:txBody>
          <a:bodyPr wrap="square">
            <a:spAutoFit/>
          </a:bodyPr>
          <a:lstStyle/>
          <a:p>
            <a:pPr lvl="0"/>
            <a:r>
              <a:rPr lang="en-US" sz="2400" dirty="0" smtClean="0">
                <a:solidFill>
                  <a:schemeClr val="bg1"/>
                </a:solidFill>
              </a:rPr>
              <a:t>Stakeholder Communication</a:t>
            </a:r>
            <a:endParaRPr lang="en-US" sz="2400" dirty="0">
              <a:solidFill>
                <a:schemeClr val="bg1"/>
              </a:solidFill>
            </a:endParaRPr>
          </a:p>
        </p:txBody>
      </p:sp>
      <p:sp>
        <p:nvSpPr>
          <p:cNvPr id="2" name="Rectangle 1"/>
          <p:cNvSpPr/>
          <p:nvPr/>
        </p:nvSpPr>
        <p:spPr>
          <a:xfrm>
            <a:off x="1" y="1258306"/>
            <a:ext cx="1611983" cy="461665"/>
          </a:xfrm>
          <a:prstGeom prst="rect">
            <a:avLst/>
          </a:prstGeom>
          <a:solidFill>
            <a:schemeClr val="tx2"/>
          </a:solidFill>
        </p:spPr>
        <p:txBody>
          <a:bodyPr wrap="square">
            <a:spAutoFit/>
          </a:bodyPr>
          <a:lstStyle/>
          <a:p>
            <a:r>
              <a:rPr lang="en-US" sz="2400" b="1" dirty="0" smtClean="0">
                <a:solidFill>
                  <a:schemeClr val="bg1"/>
                </a:solidFill>
              </a:rPr>
              <a:t>Resources</a:t>
            </a:r>
            <a:endParaRPr lang="en-US" sz="2400" b="1" dirty="0">
              <a:solidFill>
                <a:schemeClr val="bg1"/>
              </a:solidFill>
            </a:endParaRPr>
          </a:p>
        </p:txBody>
      </p:sp>
      <p:sp>
        <p:nvSpPr>
          <p:cNvPr id="3" name="Rectangle 2"/>
          <p:cNvSpPr/>
          <p:nvPr/>
        </p:nvSpPr>
        <p:spPr>
          <a:xfrm>
            <a:off x="-1" y="1849449"/>
            <a:ext cx="10982227" cy="1015663"/>
          </a:xfrm>
          <a:prstGeom prst="rect">
            <a:avLst/>
          </a:prstGeom>
          <a:solidFill>
            <a:schemeClr val="accent4">
              <a:lumMod val="20000"/>
              <a:lumOff val="80000"/>
            </a:schemeClr>
          </a:solidFill>
          <a:ln>
            <a:solidFill>
              <a:schemeClr val="tx1">
                <a:lumMod val="50000"/>
                <a:lumOff val="50000"/>
              </a:schemeClr>
            </a:solidFill>
          </a:ln>
        </p:spPr>
        <p:txBody>
          <a:bodyPr wrap="square">
            <a:spAutoFit/>
          </a:bodyPr>
          <a:lstStyle/>
          <a:p>
            <a:r>
              <a:rPr lang="en-US" sz="2000" dirty="0"/>
              <a:t>Many communication channels, like web portals, open houses, newsletters and the like require resources and a budget.  Commensurate upon the size of the project, these resources are defined in the communications plan.  They include:</a:t>
            </a:r>
          </a:p>
        </p:txBody>
      </p:sp>
      <p:sp>
        <p:nvSpPr>
          <p:cNvPr id="11" name="Rectangle 10"/>
          <p:cNvSpPr/>
          <p:nvPr/>
        </p:nvSpPr>
        <p:spPr>
          <a:xfrm>
            <a:off x="509048" y="3290395"/>
            <a:ext cx="6042581" cy="3170099"/>
          </a:xfrm>
          <a:prstGeom prst="rect">
            <a:avLst/>
          </a:prstGeom>
          <a:solidFill>
            <a:schemeClr val="accent6">
              <a:lumMod val="40000"/>
              <a:lumOff val="60000"/>
            </a:schemeClr>
          </a:solidFill>
          <a:ln>
            <a:solidFill>
              <a:schemeClr val="tx1">
                <a:lumMod val="50000"/>
                <a:lumOff val="50000"/>
              </a:schemeClr>
            </a:solidFill>
          </a:ln>
        </p:spPr>
        <p:txBody>
          <a:bodyPr wrap="square">
            <a:spAutoFit/>
          </a:bodyPr>
          <a:lstStyle/>
          <a:p>
            <a:pPr marL="285750" lvl="0" indent="-285750">
              <a:buFont typeface="Arial" panose="020B0604020202020204" pitchFamily="34" charset="0"/>
              <a:buChar char="•"/>
            </a:pPr>
            <a:r>
              <a:rPr lang="en-US" sz="2000" b="1" dirty="0"/>
              <a:t>People: </a:t>
            </a:r>
            <a:r>
              <a:rPr lang="en-US" sz="2000" dirty="0"/>
              <a:t> The manpower required to produce the communications</a:t>
            </a:r>
          </a:p>
          <a:p>
            <a:pPr marL="285750" lvl="0" indent="-285750">
              <a:buFont typeface="Arial" panose="020B0604020202020204" pitchFamily="34" charset="0"/>
              <a:buChar char="•"/>
            </a:pPr>
            <a:r>
              <a:rPr lang="en-US" sz="2000" b="1" dirty="0"/>
              <a:t>Materials: </a:t>
            </a:r>
            <a:r>
              <a:rPr lang="en-US" sz="2000" dirty="0"/>
              <a:t> Items which are used up in the production, such as paper</a:t>
            </a:r>
          </a:p>
          <a:p>
            <a:pPr marL="285750" lvl="0" indent="-285750">
              <a:buFont typeface="Arial" panose="020B0604020202020204" pitchFamily="34" charset="0"/>
              <a:buChar char="•"/>
            </a:pPr>
            <a:r>
              <a:rPr lang="en-US" sz="2000" b="1" dirty="0"/>
              <a:t>Tools and Equipment:</a:t>
            </a:r>
            <a:r>
              <a:rPr lang="en-US" sz="2000" dirty="0"/>
              <a:t>  Items which are required to produce the communications and returned in the same condition, such as a printer</a:t>
            </a:r>
          </a:p>
          <a:p>
            <a:pPr marL="285750" lvl="0" indent="-285750">
              <a:buFont typeface="Arial" panose="020B0604020202020204" pitchFamily="34" charset="0"/>
              <a:buChar char="•"/>
            </a:pPr>
            <a:r>
              <a:rPr lang="en-US" sz="2000" b="1" dirty="0"/>
              <a:t>Facilities:</a:t>
            </a:r>
            <a:r>
              <a:rPr lang="en-US" sz="2000" dirty="0"/>
              <a:t>  The buildings which must be leased, purchased, or rented to house the people and equipment to produce the communications.</a:t>
            </a:r>
          </a:p>
        </p:txBody>
      </p:sp>
    </p:spTree>
    <p:extLst>
      <p:ext uri="{BB962C8B-B14F-4D97-AF65-F5344CB8AC3E}">
        <p14:creationId xmlns:p14="http://schemas.microsoft.com/office/powerpoint/2010/main" val="18170742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500" fill="hold"/>
                                        <p:tgtEl>
                                          <p:spTgt spid="3"/>
                                        </p:tgtEl>
                                        <p:attrNameLst>
                                          <p:attrName>ppt_x</p:attrName>
                                        </p:attrNameLst>
                                      </p:cBhvr>
                                      <p:tavLst>
                                        <p:tav tm="0">
                                          <p:val>
                                            <p:strVal val="#ppt_x"/>
                                          </p:val>
                                        </p:tav>
                                        <p:tav tm="100000">
                                          <p:val>
                                            <p:strVal val="#ppt_x"/>
                                          </p:val>
                                        </p:tav>
                                      </p:tavLst>
                                    </p:anim>
                                    <p:anim calcmode="lin" valueType="num">
                                      <p:cBhvr additive="base">
                                        <p:cTn id="20"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4" presetClass="entr" presetSubtype="10" fill="hold" grpId="0" nodeType="click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randombar(horizontal)">
                                      <p:cBhvr>
                                        <p:cTn id="25"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 grpId="0" animBg="1"/>
      <p:bldP spid="3" grpId="0" animBg="1"/>
      <p:bldP spid="11"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0" name="Rectangle 9"/>
          <p:cNvSpPr/>
          <p:nvPr/>
        </p:nvSpPr>
        <p:spPr>
          <a:xfrm>
            <a:off x="1776354" y="14465"/>
            <a:ext cx="7151361" cy="523220"/>
          </a:xfrm>
          <a:prstGeom prst="rect">
            <a:avLst/>
          </a:prstGeom>
          <a:solidFill>
            <a:schemeClr val="bg1"/>
          </a:solidFill>
          <a:ln>
            <a:solidFill>
              <a:schemeClr val="accent1"/>
            </a:solidFill>
          </a:ln>
        </p:spPr>
        <p:txBody>
          <a:bodyPr wrap="square">
            <a:spAutoFit/>
          </a:bodyPr>
          <a:lstStyle/>
          <a:p>
            <a:pPr algn="ctr"/>
            <a:r>
              <a:rPr lang="en-US" sz="2800" b="1" dirty="0"/>
              <a:t>The Content of the Stakeholder Register</a:t>
            </a:r>
          </a:p>
        </p:txBody>
      </p:sp>
      <p:sp>
        <p:nvSpPr>
          <p:cNvPr id="9" name="Rectangle 8"/>
          <p:cNvSpPr/>
          <p:nvPr/>
        </p:nvSpPr>
        <p:spPr>
          <a:xfrm>
            <a:off x="0" y="667163"/>
            <a:ext cx="3855563" cy="461665"/>
          </a:xfrm>
          <a:prstGeom prst="rect">
            <a:avLst/>
          </a:prstGeom>
          <a:solidFill>
            <a:schemeClr val="tx1">
              <a:lumMod val="65000"/>
              <a:lumOff val="35000"/>
            </a:schemeClr>
          </a:solidFill>
        </p:spPr>
        <p:txBody>
          <a:bodyPr wrap="square">
            <a:spAutoFit/>
          </a:bodyPr>
          <a:lstStyle/>
          <a:p>
            <a:pPr lvl="0"/>
            <a:r>
              <a:rPr lang="en-US" sz="2400" dirty="0" smtClean="0">
                <a:solidFill>
                  <a:schemeClr val="bg1"/>
                </a:solidFill>
              </a:rPr>
              <a:t>Stakeholder Communication</a:t>
            </a:r>
            <a:endParaRPr lang="en-US" sz="2400" dirty="0">
              <a:solidFill>
                <a:schemeClr val="bg1"/>
              </a:solidFill>
            </a:endParaRPr>
          </a:p>
        </p:txBody>
      </p:sp>
      <p:sp>
        <p:nvSpPr>
          <p:cNvPr id="2" name="Rectangle 1"/>
          <p:cNvSpPr/>
          <p:nvPr/>
        </p:nvSpPr>
        <p:spPr>
          <a:xfrm>
            <a:off x="1" y="1258306"/>
            <a:ext cx="4468304" cy="461665"/>
          </a:xfrm>
          <a:prstGeom prst="rect">
            <a:avLst/>
          </a:prstGeom>
          <a:solidFill>
            <a:schemeClr val="tx2"/>
          </a:solidFill>
        </p:spPr>
        <p:txBody>
          <a:bodyPr wrap="square">
            <a:spAutoFit/>
          </a:bodyPr>
          <a:lstStyle/>
          <a:p>
            <a:r>
              <a:rPr lang="en-US" sz="2400" b="1" dirty="0" smtClean="0">
                <a:solidFill>
                  <a:schemeClr val="bg1"/>
                </a:solidFill>
              </a:rPr>
              <a:t>Confidential Information</a:t>
            </a:r>
            <a:endParaRPr lang="en-US" sz="2400" b="1" dirty="0">
              <a:solidFill>
                <a:schemeClr val="bg1"/>
              </a:solidFill>
            </a:endParaRPr>
          </a:p>
        </p:txBody>
      </p:sp>
      <p:sp>
        <p:nvSpPr>
          <p:cNvPr id="3" name="Rectangle 2"/>
          <p:cNvSpPr/>
          <p:nvPr/>
        </p:nvSpPr>
        <p:spPr>
          <a:xfrm>
            <a:off x="-1" y="1849449"/>
            <a:ext cx="10982227" cy="2308324"/>
          </a:xfrm>
          <a:prstGeom prst="rect">
            <a:avLst/>
          </a:prstGeom>
          <a:solidFill>
            <a:schemeClr val="accent4">
              <a:lumMod val="20000"/>
              <a:lumOff val="80000"/>
            </a:schemeClr>
          </a:solidFill>
          <a:ln>
            <a:solidFill>
              <a:schemeClr val="tx1">
                <a:lumMod val="50000"/>
                <a:lumOff val="50000"/>
              </a:schemeClr>
            </a:solidFill>
          </a:ln>
        </p:spPr>
        <p:txBody>
          <a:bodyPr wrap="square">
            <a:spAutoFit/>
          </a:bodyPr>
          <a:lstStyle/>
          <a:p>
            <a:r>
              <a:rPr lang="en-US" sz="2400" dirty="0"/>
              <a:t>Not all projects have confidential information, but I would suggest that there are very few projects that don’t have to deal with some form of information control, like trade secrets, employee salaries, information protected under Freedom of Information and Privacy legislation, and the project budget itself.  In the construction industry, the information underlying every project budget is a corporate secret that is rigorously protected from competitors.</a:t>
            </a:r>
          </a:p>
        </p:txBody>
      </p:sp>
    </p:spTree>
    <p:extLst>
      <p:ext uri="{BB962C8B-B14F-4D97-AF65-F5344CB8AC3E}">
        <p14:creationId xmlns:p14="http://schemas.microsoft.com/office/powerpoint/2010/main" val="18204524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barn(inVertical)">
                                      <p:cBhvr>
                                        <p:cTn id="19"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 grpId="0" animBg="1"/>
      <p:bldP spid="3"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0" name="Rectangle 9"/>
          <p:cNvSpPr/>
          <p:nvPr/>
        </p:nvSpPr>
        <p:spPr>
          <a:xfrm>
            <a:off x="1776354" y="14465"/>
            <a:ext cx="7151361" cy="523220"/>
          </a:xfrm>
          <a:prstGeom prst="rect">
            <a:avLst/>
          </a:prstGeom>
          <a:solidFill>
            <a:schemeClr val="bg1"/>
          </a:solidFill>
          <a:ln>
            <a:solidFill>
              <a:schemeClr val="accent1"/>
            </a:solidFill>
          </a:ln>
        </p:spPr>
        <p:txBody>
          <a:bodyPr wrap="square">
            <a:spAutoFit/>
          </a:bodyPr>
          <a:lstStyle/>
          <a:p>
            <a:pPr algn="ctr"/>
            <a:r>
              <a:rPr lang="en-US" sz="2800" b="1" dirty="0"/>
              <a:t>The Content of the Stakeholder Register</a:t>
            </a:r>
          </a:p>
        </p:txBody>
      </p:sp>
      <p:sp>
        <p:nvSpPr>
          <p:cNvPr id="9" name="Rectangle 8"/>
          <p:cNvSpPr/>
          <p:nvPr/>
        </p:nvSpPr>
        <p:spPr>
          <a:xfrm>
            <a:off x="0" y="667163"/>
            <a:ext cx="3855563" cy="461665"/>
          </a:xfrm>
          <a:prstGeom prst="rect">
            <a:avLst/>
          </a:prstGeom>
          <a:solidFill>
            <a:schemeClr val="tx1">
              <a:lumMod val="65000"/>
              <a:lumOff val="35000"/>
            </a:schemeClr>
          </a:solidFill>
        </p:spPr>
        <p:txBody>
          <a:bodyPr wrap="square">
            <a:spAutoFit/>
          </a:bodyPr>
          <a:lstStyle/>
          <a:p>
            <a:pPr lvl="0"/>
            <a:r>
              <a:rPr lang="en-US" sz="2400" dirty="0" smtClean="0">
                <a:solidFill>
                  <a:schemeClr val="bg1"/>
                </a:solidFill>
              </a:rPr>
              <a:t>Stakeholder Communication</a:t>
            </a:r>
            <a:endParaRPr lang="en-US" sz="2400" dirty="0">
              <a:solidFill>
                <a:schemeClr val="bg1"/>
              </a:solidFill>
            </a:endParaRPr>
          </a:p>
        </p:txBody>
      </p:sp>
      <p:sp>
        <p:nvSpPr>
          <p:cNvPr id="2" name="Rectangle 1"/>
          <p:cNvSpPr/>
          <p:nvPr/>
        </p:nvSpPr>
        <p:spPr>
          <a:xfrm>
            <a:off x="1" y="1258306"/>
            <a:ext cx="4468304" cy="461665"/>
          </a:xfrm>
          <a:prstGeom prst="rect">
            <a:avLst/>
          </a:prstGeom>
          <a:solidFill>
            <a:schemeClr val="tx2"/>
          </a:solidFill>
        </p:spPr>
        <p:txBody>
          <a:bodyPr wrap="square">
            <a:spAutoFit/>
          </a:bodyPr>
          <a:lstStyle/>
          <a:p>
            <a:r>
              <a:rPr lang="en-US" sz="2400" b="1" dirty="0" smtClean="0">
                <a:solidFill>
                  <a:schemeClr val="bg1"/>
                </a:solidFill>
              </a:rPr>
              <a:t>Constraints</a:t>
            </a:r>
            <a:endParaRPr lang="en-US" sz="2400" b="1" dirty="0">
              <a:solidFill>
                <a:schemeClr val="bg1"/>
              </a:solidFill>
            </a:endParaRPr>
          </a:p>
        </p:txBody>
      </p:sp>
      <p:sp>
        <p:nvSpPr>
          <p:cNvPr id="3" name="Rectangle 2"/>
          <p:cNvSpPr/>
          <p:nvPr/>
        </p:nvSpPr>
        <p:spPr>
          <a:xfrm>
            <a:off x="-1" y="1849449"/>
            <a:ext cx="10982227" cy="830997"/>
          </a:xfrm>
          <a:prstGeom prst="rect">
            <a:avLst/>
          </a:prstGeom>
          <a:solidFill>
            <a:schemeClr val="accent4">
              <a:lumMod val="20000"/>
              <a:lumOff val="80000"/>
            </a:schemeClr>
          </a:solidFill>
          <a:ln>
            <a:solidFill>
              <a:schemeClr val="tx1">
                <a:lumMod val="50000"/>
                <a:lumOff val="50000"/>
              </a:schemeClr>
            </a:solidFill>
          </a:ln>
        </p:spPr>
        <p:txBody>
          <a:bodyPr wrap="square">
            <a:spAutoFit/>
          </a:bodyPr>
          <a:lstStyle/>
          <a:p>
            <a:r>
              <a:rPr lang="en-US" sz="2400" dirty="0"/>
              <a:t>It may seem trivial and unlikely to affect you, but many project communications have legislative constraints that impact them.  For example:</a:t>
            </a:r>
          </a:p>
        </p:txBody>
      </p:sp>
      <p:sp>
        <p:nvSpPr>
          <p:cNvPr id="7" name="Rectangle 6"/>
          <p:cNvSpPr/>
          <p:nvPr/>
        </p:nvSpPr>
        <p:spPr>
          <a:xfrm>
            <a:off x="190107" y="3401067"/>
            <a:ext cx="4410174" cy="2677656"/>
          </a:xfrm>
          <a:prstGeom prst="rect">
            <a:avLst/>
          </a:prstGeom>
          <a:solidFill>
            <a:schemeClr val="accent6">
              <a:lumMod val="40000"/>
              <a:lumOff val="60000"/>
            </a:schemeClr>
          </a:solidFill>
          <a:ln>
            <a:solidFill>
              <a:schemeClr val="tx1">
                <a:lumMod val="50000"/>
                <a:lumOff val="50000"/>
              </a:schemeClr>
            </a:solidFill>
          </a:ln>
        </p:spPr>
        <p:txBody>
          <a:bodyPr wrap="square">
            <a:spAutoFit/>
          </a:bodyPr>
          <a:lstStyle/>
          <a:p>
            <a:pPr marL="342900" lvl="0" indent="-342900">
              <a:buFont typeface="Arial" panose="020B0604020202020204" pitchFamily="34" charset="0"/>
              <a:buChar char="•"/>
            </a:pPr>
            <a:r>
              <a:rPr lang="en-US" sz="2400" dirty="0"/>
              <a:t>Investor communications should not contain sensitive insider information.</a:t>
            </a:r>
          </a:p>
          <a:p>
            <a:pPr marL="342900" lvl="0" indent="-342900">
              <a:buFont typeface="Arial" panose="020B0604020202020204" pitchFamily="34" charset="0"/>
              <a:buChar char="•"/>
            </a:pPr>
            <a:r>
              <a:rPr lang="en-US" sz="2400" dirty="0"/>
              <a:t>Project team communications are governed by a host of union, safety, and labor legislation.</a:t>
            </a:r>
          </a:p>
        </p:txBody>
      </p:sp>
    </p:spTree>
    <p:extLst>
      <p:ext uri="{BB962C8B-B14F-4D97-AF65-F5344CB8AC3E}">
        <p14:creationId xmlns:p14="http://schemas.microsoft.com/office/powerpoint/2010/main" val="5833182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arn(inVertical)">
                                      <p:cBhvr>
                                        <p:cTn id="13" dur="500"/>
                                        <p:tgtEl>
                                          <p:spTgt spid="3"/>
                                        </p:tgtEl>
                                      </p:cBhvr>
                                    </p:animEffect>
                                  </p:childTnLst>
                                </p:cTn>
                              </p:par>
                            </p:childTnLst>
                          </p:cTn>
                        </p:par>
                      </p:childTnLst>
                    </p:cTn>
                  </p:par>
                  <p:par>
                    <p:cTn id="14" fill="hold">
                      <p:stCondLst>
                        <p:cond delay="indefinite"/>
                      </p:stCondLst>
                      <p:childTnLst>
                        <p:par>
                          <p:cTn id="15" fill="hold">
                            <p:stCondLst>
                              <p:cond delay="0"/>
                            </p:stCondLst>
                            <p:childTnLst>
                              <p:par>
                                <p:cTn id="16" presetID="14" presetClass="entr" presetSubtype="10"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randombar(horizontal)">
                                      <p:cBhvr>
                                        <p:cTn id="18"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7"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0" name="Rectangle 9"/>
          <p:cNvSpPr/>
          <p:nvPr/>
        </p:nvSpPr>
        <p:spPr>
          <a:xfrm>
            <a:off x="1776354" y="14465"/>
            <a:ext cx="7151361" cy="523220"/>
          </a:xfrm>
          <a:prstGeom prst="rect">
            <a:avLst/>
          </a:prstGeom>
          <a:solidFill>
            <a:schemeClr val="bg1"/>
          </a:solidFill>
          <a:ln>
            <a:solidFill>
              <a:schemeClr val="accent1"/>
            </a:solidFill>
          </a:ln>
        </p:spPr>
        <p:txBody>
          <a:bodyPr wrap="square">
            <a:spAutoFit/>
          </a:bodyPr>
          <a:lstStyle/>
          <a:p>
            <a:pPr algn="ctr"/>
            <a:r>
              <a:rPr lang="en-US" sz="2800" b="1" dirty="0"/>
              <a:t>The Content of the Stakeholder Register</a:t>
            </a:r>
          </a:p>
        </p:txBody>
      </p:sp>
      <p:sp>
        <p:nvSpPr>
          <p:cNvPr id="9" name="Rectangle 8"/>
          <p:cNvSpPr/>
          <p:nvPr/>
        </p:nvSpPr>
        <p:spPr>
          <a:xfrm>
            <a:off x="0" y="667163"/>
            <a:ext cx="3855563" cy="461665"/>
          </a:xfrm>
          <a:prstGeom prst="rect">
            <a:avLst/>
          </a:prstGeom>
          <a:solidFill>
            <a:schemeClr val="tx1">
              <a:lumMod val="65000"/>
              <a:lumOff val="35000"/>
            </a:schemeClr>
          </a:solidFill>
        </p:spPr>
        <p:txBody>
          <a:bodyPr wrap="square">
            <a:spAutoFit/>
          </a:bodyPr>
          <a:lstStyle/>
          <a:p>
            <a:pPr lvl="0"/>
            <a:r>
              <a:rPr lang="en-US" sz="2400" dirty="0" smtClean="0">
                <a:solidFill>
                  <a:schemeClr val="bg1"/>
                </a:solidFill>
              </a:rPr>
              <a:t>Stakeholder Communication</a:t>
            </a:r>
            <a:endParaRPr lang="en-US" sz="2400" dirty="0">
              <a:solidFill>
                <a:schemeClr val="bg1"/>
              </a:solidFill>
            </a:endParaRPr>
          </a:p>
        </p:txBody>
      </p:sp>
      <p:sp>
        <p:nvSpPr>
          <p:cNvPr id="2" name="Rectangle 1"/>
          <p:cNvSpPr/>
          <p:nvPr/>
        </p:nvSpPr>
        <p:spPr>
          <a:xfrm>
            <a:off x="1" y="1258306"/>
            <a:ext cx="4468304" cy="461665"/>
          </a:xfrm>
          <a:prstGeom prst="rect">
            <a:avLst/>
          </a:prstGeom>
          <a:solidFill>
            <a:schemeClr val="tx2"/>
          </a:solidFill>
        </p:spPr>
        <p:txBody>
          <a:bodyPr wrap="square">
            <a:spAutoFit/>
          </a:bodyPr>
          <a:lstStyle/>
          <a:p>
            <a:r>
              <a:rPr lang="en-US" sz="2400" b="1" dirty="0" smtClean="0">
                <a:solidFill>
                  <a:schemeClr val="bg1"/>
                </a:solidFill>
              </a:rPr>
              <a:t>Escalation Process</a:t>
            </a:r>
            <a:endParaRPr lang="en-US" sz="2400" b="1" dirty="0">
              <a:solidFill>
                <a:schemeClr val="bg1"/>
              </a:solidFill>
            </a:endParaRPr>
          </a:p>
        </p:txBody>
      </p:sp>
      <p:sp>
        <p:nvSpPr>
          <p:cNvPr id="3" name="Rectangle 2"/>
          <p:cNvSpPr/>
          <p:nvPr/>
        </p:nvSpPr>
        <p:spPr>
          <a:xfrm>
            <a:off x="-1" y="1849449"/>
            <a:ext cx="10982227" cy="830997"/>
          </a:xfrm>
          <a:prstGeom prst="rect">
            <a:avLst/>
          </a:prstGeom>
          <a:solidFill>
            <a:schemeClr val="accent4">
              <a:lumMod val="20000"/>
              <a:lumOff val="80000"/>
            </a:schemeClr>
          </a:solidFill>
          <a:ln>
            <a:solidFill>
              <a:schemeClr val="tx1">
                <a:lumMod val="50000"/>
                <a:lumOff val="50000"/>
              </a:schemeClr>
            </a:solidFill>
          </a:ln>
        </p:spPr>
        <p:txBody>
          <a:bodyPr wrap="square">
            <a:spAutoFit/>
          </a:bodyPr>
          <a:lstStyle/>
          <a:p>
            <a:r>
              <a:rPr lang="en-US" sz="2400" dirty="0"/>
              <a:t>Some projects don’t have a lot of bad news to give to stakeholders, but this is not the norm.</a:t>
            </a:r>
          </a:p>
        </p:txBody>
      </p:sp>
      <p:sp>
        <p:nvSpPr>
          <p:cNvPr id="7" name="Rectangle 6"/>
          <p:cNvSpPr/>
          <p:nvPr/>
        </p:nvSpPr>
        <p:spPr>
          <a:xfrm>
            <a:off x="284374" y="2985568"/>
            <a:ext cx="10982227" cy="830997"/>
          </a:xfrm>
          <a:prstGeom prst="rect">
            <a:avLst/>
          </a:prstGeom>
          <a:solidFill>
            <a:schemeClr val="accent6">
              <a:lumMod val="40000"/>
              <a:lumOff val="60000"/>
            </a:schemeClr>
          </a:solidFill>
          <a:ln>
            <a:solidFill>
              <a:schemeClr val="tx1">
                <a:lumMod val="50000"/>
                <a:lumOff val="50000"/>
              </a:schemeClr>
            </a:solidFill>
          </a:ln>
        </p:spPr>
        <p:txBody>
          <a:bodyPr wrap="square">
            <a:spAutoFit/>
          </a:bodyPr>
          <a:lstStyle/>
          <a:p>
            <a:r>
              <a:rPr lang="en-US" sz="2400" dirty="0"/>
              <a:t>For this reason, an escalation process can be established in the communication plan prior to any conflicts taking place.</a:t>
            </a:r>
          </a:p>
        </p:txBody>
      </p:sp>
    </p:spTree>
    <p:extLst>
      <p:ext uri="{BB962C8B-B14F-4D97-AF65-F5344CB8AC3E}">
        <p14:creationId xmlns:p14="http://schemas.microsoft.com/office/powerpoint/2010/main" val="30090584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4" presetClass="entr" presetSubtype="1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randombar(horizontal)">
                                      <p:cBhvr>
                                        <p:cTn id="19"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7"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0" name="Rectangle 9"/>
          <p:cNvSpPr/>
          <p:nvPr/>
        </p:nvSpPr>
        <p:spPr>
          <a:xfrm>
            <a:off x="1776354" y="14465"/>
            <a:ext cx="7151361" cy="523220"/>
          </a:xfrm>
          <a:prstGeom prst="rect">
            <a:avLst/>
          </a:prstGeom>
          <a:solidFill>
            <a:schemeClr val="bg1"/>
          </a:solidFill>
          <a:ln>
            <a:solidFill>
              <a:schemeClr val="accent1"/>
            </a:solidFill>
          </a:ln>
        </p:spPr>
        <p:txBody>
          <a:bodyPr wrap="square">
            <a:spAutoFit/>
          </a:bodyPr>
          <a:lstStyle/>
          <a:p>
            <a:pPr algn="ctr"/>
            <a:r>
              <a:rPr lang="en-US" sz="2800" b="1" dirty="0"/>
              <a:t>The Content of the Stakeholder Register</a:t>
            </a:r>
          </a:p>
        </p:txBody>
      </p:sp>
      <p:sp>
        <p:nvSpPr>
          <p:cNvPr id="9" name="Rectangle 8"/>
          <p:cNvSpPr/>
          <p:nvPr/>
        </p:nvSpPr>
        <p:spPr>
          <a:xfrm>
            <a:off x="0" y="667163"/>
            <a:ext cx="3855563" cy="461665"/>
          </a:xfrm>
          <a:prstGeom prst="rect">
            <a:avLst/>
          </a:prstGeom>
          <a:solidFill>
            <a:schemeClr val="tx1">
              <a:lumMod val="65000"/>
              <a:lumOff val="35000"/>
            </a:schemeClr>
          </a:solidFill>
        </p:spPr>
        <p:txBody>
          <a:bodyPr wrap="square">
            <a:spAutoFit/>
          </a:bodyPr>
          <a:lstStyle/>
          <a:p>
            <a:pPr lvl="0"/>
            <a:r>
              <a:rPr lang="en-US" sz="2400" dirty="0" smtClean="0">
                <a:solidFill>
                  <a:schemeClr val="bg1"/>
                </a:solidFill>
              </a:rPr>
              <a:t>Stakeholder Communication</a:t>
            </a:r>
            <a:endParaRPr lang="en-US" sz="2400" dirty="0">
              <a:solidFill>
                <a:schemeClr val="bg1"/>
              </a:solidFill>
            </a:endParaRPr>
          </a:p>
        </p:txBody>
      </p:sp>
      <p:sp>
        <p:nvSpPr>
          <p:cNvPr id="2" name="Rectangle 1"/>
          <p:cNvSpPr/>
          <p:nvPr/>
        </p:nvSpPr>
        <p:spPr>
          <a:xfrm>
            <a:off x="1" y="1258306"/>
            <a:ext cx="4468304" cy="461665"/>
          </a:xfrm>
          <a:prstGeom prst="rect">
            <a:avLst/>
          </a:prstGeom>
          <a:solidFill>
            <a:schemeClr val="tx2"/>
          </a:solidFill>
        </p:spPr>
        <p:txBody>
          <a:bodyPr wrap="square">
            <a:spAutoFit/>
          </a:bodyPr>
          <a:lstStyle/>
          <a:p>
            <a:r>
              <a:rPr lang="en-US" sz="2400" b="1" dirty="0" smtClean="0">
                <a:solidFill>
                  <a:schemeClr val="bg1"/>
                </a:solidFill>
              </a:rPr>
              <a:t>Types of Communication</a:t>
            </a:r>
            <a:endParaRPr lang="en-US" sz="2400" b="1" dirty="0">
              <a:solidFill>
                <a:schemeClr val="bg1"/>
              </a:solidFill>
            </a:endParaRPr>
          </a:p>
        </p:txBody>
      </p:sp>
      <p:sp>
        <p:nvSpPr>
          <p:cNvPr id="3" name="Rectangle 2"/>
          <p:cNvSpPr/>
          <p:nvPr/>
        </p:nvSpPr>
        <p:spPr>
          <a:xfrm>
            <a:off x="-1" y="1849449"/>
            <a:ext cx="10982227" cy="707886"/>
          </a:xfrm>
          <a:prstGeom prst="rect">
            <a:avLst/>
          </a:prstGeom>
          <a:solidFill>
            <a:schemeClr val="accent4">
              <a:lumMod val="20000"/>
              <a:lumOff val="80000"/>
            </a:schemeClr>
          </a:solidFill>
          <a:ln>
            <a:solidFill>
              <a:schemeClr val="tx1">
                <a:lumMod val="50000"/>
                <a:lumOff val="50000"/>
              </a:schemeClr>
            </a:solidFill>
          </a:ln>
        </p:spPr>
        <p:txBody>
          <a:bodyPr wrap="square">
            <a:spAutoFit/>
          </a:bodyPr>
          <a:lstStyle/>
          <a:p>
            <a:r>
              <a:rPr lang="en-US" sz="2000" dirty="0"/>
              <a:t>They must be communicated with on their own terms and given personal attention.  Each stakeholder should have a detailed plan that includes the following types of stakeholder communication:</a:t>
            </a:r>
          </a:p>
        </p:txBody>
      </p:sp>
      <p:sp>
        <p:nvSpPr>
          <p:cNvPr id="7" name="Rectangle 6"/>
          <p:cNvSpPr/>
          <p:nvPr/>
        </p:nvSpPr>
        <p:spPr>
          <a:xfrm>
            <a:off x="190106" y="3401067"/>
            <a:ext cx="4655271" cy="2554545"/>
          </a:xfrm>
          <a:prstGeom prst="rect">
            <a:avLst/>
          </a:prstGeom>
          <a:solidFill>
            <a:schemeClr val="accent6">
              <a:lumMod val="40000"/>
              <a:lumOff val="60000"/>
            </a:schemeClr>
          </a:solidFill>
          <a:ln>
            <a:solidFill>
              <a:schemeClr val="tx1">
                <a:lumMod val="50000"/>
                <a:lumOff val="50000"/>
              </a:schemeClr>
            </a:solidFill>
          </a:ln>
        </p:spPr>
        <p:txBody>
          <a:bodyPr wrap="square">
            <a:spAutoFit/>
          </a:bodyPr>
          <a:lstStyle/>
          <a:p>
            <a:pPr marL="342900" lvl="0" indent="-342900">
              <a:buFont typeface="Arial" panose="020B0604020202020204" pitchFamily="34" charset="0"/>
              <a:buChar char="•"/>
            </a:pPr>
            <a:r>
              <a:rPr lang="en-US" sz="2000" dirty="0"/>
              <a:t>Phone conversations</a:t>
            </a:r>
          </a:p>
          <a:p>
            <a:pPr marL="342900" lvl="0" indent="-342900">
              <a:buFont typeface="Arial" panose="020B0604020202020204" pitchFamily="34" charset="0"/>
              <a:buChar char="•"/>
            </a:pPr>
            <a:r>
              <a:rPr lang="en-US" sz="2000" dirty="0"/>
              <a:t>Team meetings</a:t>
            </a:r>
          </a:p>
          <a:p>
            <a:pPr marL="342900" lvl="0" indent="-342900">
              <a:buFont typeface="Arial" panose="020B0604020202020204" pitchFamily="34" charset="0"/>
              <a:buChar char="•"/>
            </a:pPr>
            <a:r>
              <a:rPr lang="en-US" sz="2000" dirty="0"/>
              <a:t>Presentations</a:t>
            </a:r>
          </a:p>
          <a:p>
            <a:pPr marL="342900" lvl="0" indent="-342900">
              <a:buFont typeface="Arial" panose="020B0604020202020204" pitchFamily="34" charset="0"/>
              <a:buChar char="•"/>
            </a:pPr>
            <a:r>
              <a:rPr lang="en-US" sz="2000" dirty="0"/>
              <a:t>Notice boards</a:t>
            </a:r>
          </a:p>
          <a:p>
            <a:pPr marL="342900" lvl="0" indent="-342900">
              <a:buFont typeface="Arial" panose="020B0604020202020204" pitchFamily="34" charset="0"/>
              <a:buChar char="•"/>
            </a:pPr>
            <a:r>
              <a:rPr lang="en-US" sz="2000" dirty="0"/>
              <a:t>Newsletters, magazines or e-magazines</a:t>
            </a:r>
          </a:p>
          <a:p>
            <a:pPr marL="342900" lvl="0" indent="-342900">
              <a:buFont typeface="Arial" panose="020B0604020202020204" pitchFamily="34" charset="0"/>
              <a:buChar char="•"/>
            </a:pPr>
            <a:r>
              <a:rPr lang="en-US" sz="2000" dirty="0"/>
              <a:t>Letters to staff</a:t>
            </a:r>
          </a:p>
          <a:p>
            <a:pPr marL="342900" lvl="0" indent="-342900">
              <a:buFont typeface="Arial" panose="020B0604020202020204" pitchFamily="34" charset="0"/>
              <a:buChar char="•"/>
            </a:pPr>
            <a:r>
              <a:rPr lang="en-US" sz="2000" dirty="0"/>
              <a:t>Press releases</a:t>
            </a:r>
          </a:p>
          <a:p>
            <a:pPr marL="342900" lvl="0" indent="-342900">
              <a:buFont typeface="Arial" panose="020B0604020202020204" pitchFamily="34" charset="0"/>
              <a:buChar char="•"/>
            </a:pPr>
            <a:r>
              <a:rPr lang="en-US" sz="2000" dirty="0"/>
              <a:t>Annual or progress reports</a:t>
            </a:r>
          </a:p>
        </p:txBody>
      </p:sp>
    </p:spTree>
    <p:extLst>
      <p:ext uri="{BB962C8B-B14F-4D97-AF65-F5344CB8AC3E}">
        <p14:creationId xmlns:p14="http://schemas.microsoft.com/office/powerpoint/2010/main" val="33984721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4" presetClass="entr" presetSubtype="10"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randombar(horizontal)">
                                      <p:cBhvr>
                                        <p:cTn id="13" dur="500"/>
                                        <p:tgtEl>
                                          <p:spTgt spid="3"/>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7"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0" name="Rectangle 9"/>
          <p:cNvSpPr/>
          <p:nvPr/>
        </p:nvSpPr>
        <p:spPr>
          <a:xfrm>
            <a:off x="1776354" y="14465"/>
            <a:ext cx="7151361" cy="523220"/>
          </a:xfrm>
          <a:prstGeom prst="rect">
            <a:avLst/>
          </a:prstGeom>
          <a:solidFill>
            <a:schemeClr val="bg1"/>
          </a:solidFill>
          <a:ln>
            <a:solidFill>
              <a:schemeClr val="accent1"/>
            </a:solidFill>
          </a:ln>
        </p:spPr>
        <p:txBody>
          <a:bodyPr wrap="square">
            <a:spAutoFit/>
          </a:bodyPr>
          <a:lstStyle/>
          <a:p>
            <a:pPr algn="ctr"/>
            <a:r>
              <a:rPr lang="en-US" sz="2800" b="1" dirty="0"/>
              <a:t>The Content of the Stakeholder Register</a:t>
            </a:r>
          </a:p>
        </p:txBody>
      </p:sp>
      <p:sp>
        <p:nvSpPr>
          <p:cNvPr id="9" name="Rectangle 8"/>
          <p:cNvSpPr/>
          <p:nvPr/>
        </p:nvSpPr>
        <p:spPr>
          <a:xfrm>
            <a:off x="0" y="667163"/>
            <a:ext cx="3855563" cy="461665"/>
          </a:xfrm>
          <a:prstGeom prst="rect">
            <a:avLst/>
          </a:prstGeom>
          <a:solidFill>
            <a:schemeClr val="tx1">
              <a:lumMod val="65000"/>
              <a:lumOff val="35000"/>
            </a:schemeClr>
          </a:solidFill>
        </p:spPr>
        <p:txBody>
          <a:bodyPr wrap="square">
            <a:spAutoFit/>
          </a:bodyPr>
          <a:lstStyle/>
          <a:p>
            <a:pPr lvl="0"/>
            <a:r>
              <a:rPr lang="en-US" sz="2400" dirty="0" smtClean="0">
                <a:solidFill>
                  <a:schemeClr val="bg1"/>
                </a:solidFill>
              </a:rPr>
              <a:t>Stakeholder Communication</a:t>
            </a:r>
            <a:endParaRPr lang="en-US" sz="2400" dirty="0">
              <a:solidFill>
                <a:schemeClr val="bg1"/>
              </a:solidFill>
            </a:endParaRPr>
          </a:p>
        </p:txBody>
      </p:sp>
      <p:sp>
        <p:nvSpPr>
          <p:cNvPr id="2" name="Rectangle 1"/>
          <p:cNvSpPr/>
          <p:nvPr/>
        </p:nvSpPr>
        <p:spPr>
          <a:xfrm>
            <a:off x="1" y="1258306"/>
            <a:ext cx="4468304" cy="461665"/>
          </a:xfrm>
          <a:prstGeom prst="rect">
            <a:avLst/>
          </a:prstGeom>
          <a:solidFill>
            <a:schemeClr val="tx2"/>
          </a:solidFill>
        </p:spPr>
        <p:txBody>
          <a:bodyPr wrap="square">
            <a:spAutoFit/>
          </a:bodyPr>
          <a:lstStyle/>
          <a:p>
            <a:r>
              <a:rPr lang="en-US" sz="2400" b="1" dirty="0" smtClean="0">
                <a:solidFill>
                  <a:schemeClr val="bg1"/>
                </a:solidFill>
              </a:rPr>
              <a:t>Types of Communication</a:t>
            </a:r>
            <a:endParaRPr lang="en-US" sz="2400" b="1" dirty="0">
              <a:solidFill>
                <a:schemeClr val="bg1"/>
              </a:solidFill>
            </a:endParaRPr>
          </a:p>
        </p:txBody>
      </p:sp>
      <p:sp>
        <p:nvSpPr>
          <p:cNvPr id="3" name="Rectangle 2"/>
          <p:cNvSpPr/>
          <p:nvPr/>
        </p:nvSpPr>
        <p:spPr>
          <a:xfrm>
            <a:off x="-1" y="1849449"/>
            <a:ext cx="10982227" cy="707886"/>
          </a:xfrm>
          <a:prstGeom prst="rect">
            <a:avLst/>
          </a:prstGeom>
          <a:solidFill>
            <a:schemeClr val="accent4">
              <a:lumMod val="20000"/>
              <a:lumOff val="80000"/>
            </a:schemeClr>
          </a:solidFill>
          <a:ln>
            <a:solidFill>
              <a:schemeClr val="tx1">
                <a:lumMod val="50000"/>
                <a:lumOff val="50000"/>
              </a:schemeClr>
            </a:solidFill>
          </a:ln>
        </p:spPr>
        <p:txBody>
          <a:bodyPr wrap="square">
            <a:spAutoFit/>
          </a:bodyPr>
          <a:lstStyle/>
          <a:p>
            <a:r>
              <a:rPr lang="en-US" sz="2000" dirty="0"/>
              <a:t>They must be communicated with on their own terms and given personal attention.  Each stakeholder should have a detailed plan that includes the following types of stakeholder communication:</a:t>
            </a:r>
          </a:p>
        </p:txBody>
      </p:sp>
      <p:sp>
        <p:nvSpPr>
          <p:cNvPr id="8" name="Rectangle 7"/>
          <p:cNvSpPr/>
          <p:nvPr/>
        </p:nvSpPr>
        <p:spPr>
          <a:xfrm>
            <a:off x="0" y="3277956"/>
            <a:ext cx="4655271" cy="2246769"/>
          </a:xfrm>
          <a:prstGeom prst="rect">
            <a:avLst/>
          </a:prstGeom>
          <a:solidFill>
            <a:schemeClr val="accent6">
              <a:lumMod val="40000"/>
              <a:lumOff val="60000"/>
            </a:schemeClr>
          </a:solidFill>
          <a:ln>
            <a:solidFill>
              <a:schemeClr val="tx1">
                <a:lumMod val="50000"/>
                <a:lumOff val="50000"/>
              </a:schemeClr>
            </a:solidFill>
          </a:ln>
        </p:spPr>
        <p:txBody>
          <a:bodyPr wrap="square">
            <a:spAutoFit/>
          </a:bodyPr>
          <a:lstStyle/>
          <a:p>
            <a:pPr marL="342900" lvl="0" indent="-342900">
              <a:buFont typeface="Arial" panose="020B0604020202020204" pitchFamily="34" charset="0"/>
              <a:buChar char="•"/>
            </a:pPr>
            <a:r>
              <a:rPr lang="en-US" sz="2000" dirty="0"/>
              <a:t>Emails and intranets</a:t>
            </a:r>
          </a:p>
          <a:p>
            <a:pPr marL="342900" lvl="0" indent="-342900">
              <a:buFont typeface="Arial" panose="020B0604020202020204" pitchFamily="34" charset="0"/>
              <a:buChar char="•"/>
            </a:pPr>
            <a:r>
              <a:rPr lang="en-US" sz="2000" dirty="0"/>
              <a:t>Web portals</a:t>
            </a:r>
          </a:p>
          <a:p>
            <a:pPr marL="342900" lvl="0" indent="-342900">
              <a:buFont typeface="Arial" panose="020B0604020202020204" pitchFamily="34" charset="0"/>
              <a:buChar char="•"/>
            </a:pPr>
            <a:r>
              <a:rPr lang="en-US" sz="2000" dirty="0"/>
              <a:t>Focus groups</a:t>
            </a:r>
          </a:p>
          <a:p>
            <a:pPr marL="342900" lvl="0" indent="-342900">
              <a:buFont typeface="Arial" panose="020B0604020202020204" pitchFamily="34" charset="0"/>
              <a:buChar char="•"/>
            </a:pPr>
            <a:r>
              <a:rPr lang="en-US" sz="2000" dirty="0"/>
              <a:t>Consultation meetings</a:t>
            </a:r>
          </a:p>
          <a:p>
            <a:pPr marL="342900" lvl="0" indent="-342900">
              <a:buFont typeface="Arial" panose="020B0604020202020204" pitchFamily="34" charset="0"/>
              <a:buChar char="•"/>
            </a:pPr>
            <a:r>
              <a:rPr lang="en-US" sz="2000" dirty="0"/>
              <a:t>Face to face, formal or informal meetings with stakeholders</a:t>
            </a:r>
          </a:p>
          <a:p>
            <a:pPr marL="342900" lvl="0" indent="-342900">
              <a:buFont typeface="Arial" panose="020B0604020202020204" pitchFamily="34" charset="0"/>
              <a:buChar char="•"/>
            </a:pPr>
            <a:r>
              <a:rPr lang="en-US" sz="2000" dirty="0"/>
              <a:t>Social media</a:t>
            </a:r>
          </a:p>
        </p:txBody>
      </p:sp>
    </p:spTree>
    <p:extLst>
      <p:ext uri="{BB962C8B-B14F-4D97-AF65-F5344CB8AC3E}">
        <p14:creationId xmlns:p14="http://schemas.microsoft.com/office/powerpoint/2010/main" val="26640342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4" presetClass="entr" presetSubtype="10"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randombar(horizontal)">
                                      <p:cBhvr>
                                        <p:cTn id="13" dur="500"/>
                                        <p:tgtEl>
                                          <p:spTgt spid="3"/>
                                        </p:tgtEl>
                                      </p:cBhvr>
                                    </p:animEffect>
                                  </p:childTnLst>
                                </p:cTn>
                              </p:par>
                            </p:childTnLst>
                          </p:cTn>
                        </p:par>
                      </p:childTnLst>
                    </p:cTn>
                  </p:par>
                  <p:par>
                    <p:cTn id="14" fill="hold">
                      <p:stCondLst>
                        <p:cond delay="indefinite"/>
                      </p:stCondLst>
                      <p:childTnLst>
                        <p:par>
                          <p:cTn id="15" fill="hold">
                            <p:stCondLst>
                              <p:cond delay="0"/>
                            </p:stCondLst>
                            <p:childTnLst>
                              <p:par>
                                <p:cTn id="16" presetID="14" presetClass="entr" presetSubtype="10"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randombar(horizontal)">
                                      <p:cBhvr>
                                        <p:cTn id="18"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8"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
        <p:nvSpPr>
          <p:cNvPr id="4" name="Rectangle 3"/>
          <p:cNvSpPr/>
          <p:nvPr/>
        </p:nvSpPr>
        <p:spPr>
          <a:xfrm>
            <a:off x="3680019" y="2649267"/>
            <a:ext cx="3813865" cy="1031564"/>
          </a:xfrm>
          <a:prstGeom prst="rect">
            <a:avLst/>
          </a:prstGeom>
          <a:solidFill>
            <a:schemeClr val="tx1"/>
          </a:solidFill>
          <a:ln>
            <a:solidFill>
              <a:schemeClr val="bg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07000"/>
              </a:lnSpc>
            </a:pPr>
            <a:r>
              <a:rPr lang="en-US" sz="60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Thank You</a:t>
            </a:r>
            <a:endParaRPr lang="en-US" sz="48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2357682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F46216B-77A9-411A-B9D3-5023FCB70208}"/>
    </a:ext>
  </a:extLst>
</a:theme>
</file>

<file path=docProps/app.xml><?xml version="1.0" encoding="utf-8"?>
<Properties xmlns="http://schemas.openxmlformats.org/officeDocument/2006/extended-properties" xmlns:vt="http://schemas.openxmlformats.org/officeDocument/2006/docPropsVTypes">
  <TotalTime>2595</TotalTime>
  <Words>3114</Words>
  <Application>Microsoft Office PowerPoint</Application>
  <PresentationFormat>Widescreen</PresentationFormat>
  <Paragraphs>299</Paragraphs>
  <Slides>46</Slides>
  <Notes>0</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46</vt:i4>
      </vt:variant>
    </vt:vector>
  </HeadingPairs>
  <TitlesOfParts>
    <vt:vector size="55" baseType="lpstr">
      <vt:lpstr>Arial</vt:lpstr>
      <vt:lpstr>Calibri</vt:lpstr>
      <vt:lpstr>Calibri Light</vt:lpstr>
      <vt:lpstr>Georgia</vt:lpstr>
      <vt:lpstr>Symbol</vt:lpstr>
      <vt:lpstr>Times New Roman</vt:lpstr>
      <vt:lpstr>Wingdings</vt:lpstr>
      <vt:lpstr>Office Theme</vt:lpstr>
      <vt:lpstr>1_Office Theme</vt:lpstr>
      <vt:lpstr>Understanding Stakeholders Chapter 9</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Overview of communication Chapter 1</dc:title>
  <dc:creator>Merna</dc:creator>
  <cp:lastModifiedBy>Merna</cp:lastModifiedBy>
  <cp:revision>90</cp:revision>
  <dcterms:created xsi:type="dcterms:W3CDTF">2021-01-29T09:19:11Z</dcterms:created>
  <dcterms:modified xsi:type="dcterms:W3CDTF">2021-11-16T11:09:12Z</dcterms:modified>
</cp:coreProperties>
</file>