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279" r:id="rId31"/>
    <p:sldId id="280" r:id="rId32"/>
    <p:sldId id="281" r:id="rId33"/>
    <p:sldId id="282" r:id="rId34"/>
    <p:sldId id="283" r:id="rId35"/>
    <p:sldId id="284" r:id="rId36"/>
    <p:sldId id="285" r:id="rId37"/>
    <p:sldId id="286" r:id="rId38"/>
    <p:sldId id="287" r:id="rId39"/>
    <p:sldId id="288" r:id="rId40"/>
    <p:sldId id="289" r:id="rId41"/>
    <p:sldId id="290" r:id="rId42"/>
    <p:sldId id="291" r:id="rId43"/>
    <p:sldId id="292" r:id="rId44"/>
    <p:sldId id="293" r:id="rId45"/>
    <p:sldId id="294" r:id="rId46"/>
    <p:sldId id="295" r:id="rId47"/>
    <p:sldId id="296" r:id="rId48"/>
    <p:sldId id="297" r:id="rId49"/>
    <p:sldId id="298" r:id="rId50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r" defTabSz="18288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1pPr>
    <a:lvl2pPr marL="0" marR="0" indent="0" algn="r" defTabSz="18288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2pPr>
    <a:lvl3pPr marL="0" marR="0" indent="0" algn="r" defTabSz="18288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3pPr>
    <a:lvl4pPr marL="0" marR="0" indent="0" algn="r" defTabSz="18288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4pPr>
    <a:lvl5pPr marL="0" marR="0" indent="0" algn="r" defTabSz="18288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5pPr>
    <a:lvl6pPr marL="0" marR="0" indent="0" algn="r" defTabSz="18288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6pPr>
    <a:lvl7pPr marL="0" marR="0" indent="0" algn="r" defTabSz="18288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7pPr>
    <a:lvl8pPr marL="0" marR="0" indent="0" algn="r" defTabSz="18288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8pPr>
    <a:lvl9pPr marL="0" marR="0" indent="0" algn="r" defTabSz="18288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25400" cap="flat">
              <a:solidFill>
                <a:srgbClr val="FFFFFF"/>
              </a:solidFill>
              <a:prstDash val="solid"/>
              <a:round/>
            </a:ln>
          </a:left>
          <a:right>
            <a:ln w="25400" cap="flat">
              <a:solidFill>
                <a:srgbClr val="FFFFFF"/>
              </a:solidFill>
              <a:prstDash val="solid"/>
              <a:round/>
            </a:ln>
          </a:right>
          <a:top>
            <a:ln w="25400" cap="flat">
              <a:solidFill>
                <a:srgbClr val="FFFFFF"/>
              </a:solidFill>
              <a:prstDash val="solid"/>
              <a:round/>
            </a:ln>
          </a:top>
          <a:bottom>
            <a:ln w="25400" cap="flat">
              <a:solidFill>
                <a:srgbClr val="FFFFFF"/>
              </a:solidFill>
              <a:prstDash val="solid"/>
              <a:round/>
            </a:ln>
          </a:bottom>
          <a:insideH>
            <a:ln w="25400" cap="flat">
              <a:solidFill>
                <a:srgbClr val="FFFFFF"/>
              </a:solidFill>
              <a:prstDash val="solid"/>
              <a:round/>
            </a:ln>
          </a:insideH>
          <a:insideV>
            <a:ln w="254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FD7E7"/>
          </a:solidFill>
        </a:fill>
      </a:tcStyle>
    </a:wholeTbl>
    <a:band2H>
      <a:tcTxStyle b="def" i="def"/>
      <a:tcStyle>
        <a:tcBdr/>
        <a:fill>
          <a:solidFill>
            <a:srgbClr val="E8ECF4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25400" cap="flat">
              <a:solidFill>
                <a:srgbClr val="FFFFFF"/>
              </a:solidFill>
              <a:prstDash val="solid"/>
              <a:round/>
            </a:ln>
          </a:left>
          <a:right>
            <a:ln w="25400" cap="flat">
              <a:solidFill>
                <a:srgbClr val="FFFFFF"/>
              </a:solidFill>
              <a:prstDash val="solid"/>
              <a:round/>
            </a:ln>
          </a:right>
          <a:top>
            <a:ln w="25400" cap="flat">
              <a:solidFill>
                <a:srgbClr val="FFFFFF"/>
              </a:solidFill>
              <a:prstDash val="solid"/>
              <a:round/>
            </a:ln>
          </a:top>
          <a:bottom>
            <a:ln w="25400" cap="flat">
              <a:solidFill>
                <a:srgbClr val="FFFFFF"/>
              </a:solidFill>
              <a:prstDash val="solid"/>
              <a:round/>
            </a:ln>
          </a:bottom>
          <a:insideH>
            <a:ln w="25400" cap="flat">
              <a:solidFill>
                <a:srgbClr val="FFFFFF"/>
              </a:solidFill>
              <a:prstDash val="solid"/>
              <a:round/>
            </a:ln>
          </a:insideH>
          <a:insideV>
            <a:ln w="254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25400" cap="flat">
              <a:solidFill>
                <a:srgbClr val="FFFFFF"/>
              </a:solidFill>
              <a:prstDash val="solid"/>
              <a:round/>
            </a:ln>
          </a:left>
          <a:right>
            <a:ln w="25400" cap="flat">
              <a:solidFill>
                <a:srgbClr val="FFFFFF"/>
              </a:solidFill>
              <a:prstDash val="solid"/>
              <a:round/>
            </a:ln>
          </a:right>
          <a:top>
            <a:ln w="76200" cap="flat">
              <a:solidFill>
                <a:srgbClr val="FFFFFF"/>
              </a:solidFill>
              <a:prstDash val="solid"/>
              <a:round/>
            </a:ln>
          </a:top>
          <a:bottom>
            <a:ln w="25400" cap="flat">
              <a:solidFill>
                <a:srgbClr val="FFFFFF"/>
              </a:solidFill>
              <a:prstDash val="solid"/>
              <a:round/>
            </a:ln>
          </a:bottom>
          <a:insideH>
            <a:ln w="25400" cap="flat">
              <a:solidFill>
                <a:srgbClr val="FFFFFF"/>
              </a:solidFill>
              <a:prstDash val="solid"/>
              <a:round/>
            </a:ln>
          </a:insideH>
          <a:insideV>
            <a:ln w="254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25400" cap="flat">
              <a:solidFill>
                <a:srgbClr val="FFFFFF"/>
              </a:solidFill>
              <a:prstDash val="solid"/>
              <a:round/>
            </a:ln>
          </a:left>
          <a:right>
            <a:ln w="25400" cap="flat">
              <a:solidFill>
                <a:srgbClr val="FFFFFF"/>
              </a:solidFill>
              <a:prstDash val="solid"/>
              <a:round/>
            </a:ln>
          </a:right>
          <a:top>
            <a:ln w="25400" cap="flat">
              <a:solidFill>
                <a:srgbClr val="FFFFFF"/>
              </a:solidFill>
              <a:prstDash val="solid"/>
              <a:round/>
            </a:ln>
          </a:top>
          <a:bottom>
            <a:ln w="76200" cap="flat">
              <a:solidFill>
                <a:srgbClr val="FFFFFF"/>
              </a:solidFill>
              <a:prstDash val="solid"/>
              <a:round/>
            </a:ln>
          </a:bottom>
          <a:insideH>
            <a:ln w="25400" cap="flat">
              <a:solidFill>
                <a:srgbClr val="FFFFFF"/>
              </a:solidFill>
              <a:prstDash val="solid"/>
              <a:round/>
            </a:ln>
          </a:insideH>
          <a:insideV>
            <a:ln w="254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FD7E7"/>
          </a:solidFill>
        </a:fill>
      </a:tcStyle>
    </a:wholeTbl>
    <a:band2H>
      <a:tcTxStyle b="def" i="def"/>
      <a:tcStyle>
        <a:tcBdr/>
        <a:fill>
          <a:solidFill>
            <a:srgbClr val="E8ECF4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EE7D0"/>
          </a:solidFill>
        </a:fill>
      </a:tcStyle>
    </a:wholeTbl>
    <a:band2H>
      <a:tcTxStyle b="def" i="def"/>
      <a:tcStyle>
        <a:tcBdr/>
        <a:fill>
          <a:solidFill>
            <a:srgbClr val="EFF3E9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CDCCE"/>
          </a:solidFill>
        </a:fill>
      </a:tcStyle>
    </a:wholeTbl>
    <a:band2H>
      <a:tcTxStyle b="def" i="def"/>
      <a:tcStyle>
        <a:tcBdr/>
        <a:fill>
          <a:solidFill>
            <a:srgbClr val="FDEEE8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 b="def" i="def"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Relationship Id="rId26" Type="http://schemas.openxmlformats.org/officeDocument/2006/relationships/slide" Target="slides/slide19.xml"/><Relationship Id="rId27" Type="http://schemas.openxmlformats.org/officeDocument/2006/relationships/slide" Target="slides/slide20.xml"/><Relationship Id="rId28" Type="http://schemas.openxmlformats.org/officeDocument/2006/relationships/slide" Target="slides/slide21.xml"/><Relationship Id="rId29" Type="http://schemas.openxmlformats.org/officeDocument/2006/relationships/slide" Target="slides/slide22.xml"/><Relationship Id="rId30" Type="http://schemas.openxmlformats.org/officeDocument/2006/relationships/slide" Target="slides/slide23.xml"/><Relationship Id="rId31" Type="http://schemas.openxmlformats.org/officeDocument/2006/relationships/slide" Target="slides/slide24.xml"/><Relationship Id="rId32" Type="http://schemas.openxmlformats.org/officeDocument/2006/relationships/slide" Target="slides/slide25.xml"/><Relationship Id="rId33" Type="http://schemas.openxmlformats.org/officeDocument/2006/relationships/slide" Target="slides/slide26.xml"/><Relationship Id="rId34" Type="http://schemas.openxmlformats.org/officeDocument/2006/relationships/slide" Target="slides/slide27.xml"/><Relationship Id="rId35" Type="http://schemas.openxmlformats.org/officeDocument/2006/relationships/slide" Target="slides/slide28.xml"/><Relationship Id="rId36" Type="http://schemas.openxmlformats.org/officeDocument/2006/relationships/slide" Target="slides/slide29.xml"/><Relationship Id="rId37" Type="http://schemas.openxmlformats.org/officeDocument/2006/relationships/slide" Target="slides/slide30.xml"/><Relationship Id="rId38" Type="http://schemas.openxmlformats.org/officeDocument/2006/relationships/slide" Target="slides/slide31.xml"/><Relationship Id="rId39" Type="http://schemas.openxmlformats.org/officeDocument/2006/relationships/slide" Target="slides/slide32.xml"/><Relationship Id="rId40" Type="http://schemas.openxmlformats.org/officeDocument/2006/relationships/slide" Target="slides/slide33.xml"/><Relationship Id="rId41" Type="http://schemas.openxmlformats.org/officeDocument/2006/relationships/slide" Target="slides/slide34.xml"/><Relationship Id="rId42" Type="http://schemas.openxmlformats.org/officeDocument/2006/relationships/slide" Target="slides/slide35.xml"/><Relationship Id="rId43" Type="http://schemas.openxmlformats.org/officeDocument/2006/relationships/slide" Target="slides/slide36.xml"/><Relationship Id="rId44" Type="http://schemas.openxmlformats.org/officeDocument/2006/relationships/slide" Target="slides/slide37.xml"/><Relationship Id="rId45" Type="http://schemas.openxmlformats.org/officeDocument/2006/relationships/slide" Target="slides/slide38.xml"/><Relationship Id="rId46" Type="http://schemas.openxmlformats.org/officeDocument/2006/relationships/slide" Target="slides/slide39.xml"/><Relationship Id="rId47" Type="http://schemas.openxmlformats.org/officeDocument/2006/relationships/slide" Target="slides/slide40.xml"/><Relationship Id="rId48" Type="http://schemas.openxmlformats.org/officeDocument/2006/relationships/slide" Target="slides/slide41.xml"/><Relationship Id="rId49" Type="http://schemas.openxmlformats.org/officeDocument/2006/relationships/slide" Target="slides/slide42.xml"/><Relationship Id="rId50" Type="http://schemas.openxmlformats.org/officeDocument/2006/relationships/slide" Target="slides/slide43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Shape 126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27" name="Shape 127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r" defTabSz="1828800" latinLnBrk="0">
      <a:defRPr sz="2400">
        <a:latin typeface="+mj-lt"/>
        <a:ea typeface="+mj-ea"/>
        <a:cs typeface="+mj-cs"/>
        <a:sym typeface="Calibri"/>
      </a:defRPr>
    </a:lvl1pPr>
    <a:lvl2pPr indent="228600" algn="r" defTabSz="1828800" latinLnBrk="0">
      <a:defRPr sz="2400">
        <a:latin typeface="+mj-lt"/>
        <a:ea typeface="+mj-ea"/>
        <a:cs typeface="+mj-cs"/>
        <a:sym typeface="Calibri"/>
      </a:defRPr>
    </a:lvl2pPr>
    <a:lvl3pPr indent="457200" algn="r" defTabSz="1828800" latinLnBrk="0">
      <a:defRPr sz="2400">
        <a:latin typeface="+mj-lt"/>
        <a:ea typeface="+mj-ea"/>
        <a:cs typeface="+mj-cs"/>
        <a:sym typeface="Calibri"/>
      </a:defRPr>
    </a:lvl3pPr>
    <a:lvl4pPr indent="685800" algn="r" defTabSz="1828800" latinLnBrk="0">
      <a:defRPr sz="2400">
        <a:latin typeface="+mj-lt"/>
        <a:ea typeface="+mj-ea"/>
        <a:cs typeface="+mj-cs"/>
        <a:sym typeface="Calibri"/>
      </a:defRPr>
    </a:lvl4pPr>
    <a:lvl5pPr indent="914400" algn="r" defTabSz="1828800" latinLnBrk="0">
      <a:defRPr sz="2400">
        <a:latin typeface="+mj-lt"/>
        <a:ea typeface="+mj-ea"/>
        <a:cs typeface="+mj-cs"/>
        <a:sym typeface="Calibri"/>
      </a:defRPr>
    </a:lvl5pPr>
    <a:lvl6pPr indent="1143000" algn="r" defTabSz="1828800" latinLnBrk="0">
      <a:defRPr sz="2400">
        <a:latin typeface="+mj-lt"/>
        <a:ea typeface="+mj-ea"/>
        <a:cs typeface="+mj-cs"/>
        <a:sym typeface="Calibri"/>
      </a:defRPr>
    </a:lvl6pPr>
    <a:lvl7pPr indent="1371600" algn="r" defTabSz="1828800" latinLnBrk="0">
      <a:defRPr sz="2400">
        <a:latin typeface="+mj-lt"/>
        <a:ea typeface="+mj-ea"/>
        <a:cs typeface="+mj-cs"/>
        <a:sym typeface="Calibri"/>
      </a:defRPr>
    </a:lvl7pPr>
    <a:lvl8pPr indent="1600200" algn="r" defTabSz="1828800" latinLnBrk="0">
      <a:defRPr sz="2400">
        <a:latin typeface="+mj-lt"/>
        <a:ea typeface="+mj-ea"/>
        <a:cs typeface="+mj-cs"/>
        <a:sym typeface="Calibri"/>
      </a:defRPr>
    </a:lvl8pPr>
    <a:lvl9pPr indent="1828800" algn="r" defTabSz="1828800" latinLnBrk="0">
      <a:defRPr sz="2400">
        <a:latin typeface="+mj-lt"/>
        <a:ea typeface="+mj-ea"/>
        <a:cs typeface="+mj-cs"/>
        <a:sym typeface="Calibri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1" showMasterPhAnim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/>
          <p:nvPr>
            <p:ph type="title"/>
          </p:nvPr>
        </p:nvSpPr>
        <p:spPr>
          <a:xfrm>
            <a:off x="4419600" y="4260850"/>
            <a:ext cx="15544800" cy="2940050"/>
          </a:xfrm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12" name="Body Level One…"/>
          <p:cNvSpPr txBox="1"/>
          <p:nvPr>
            <p:ph type="body" sz="quarter" idx="1"/>
          </p:nvPr>
        </p:nvSpPr>
        <p:spPr>
          <a:xfrm>
            <a:off x="5791200" y="7772400"/>
            <a:ext cx="12801600" cy="3505200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1pPr>
            <a:lvl2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2pPr>
            <a:lvl3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3pPr>
            <a:lvl4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4pPr>
            <a:lvl5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21" name="Body Level On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2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Text"/>
          <p:cNvSpPr txBox="1"/>
          <p:nvPr>
            <p:ph type="title"/>
          </p:nvPr>
        </p:nvSpPr>
        <p:spPr>
          <a:xfrm>
            <a:off x="4492625" y="8813800"/>
            <a:ext cx="15544802" cy="2724150"/>
          </a:xfrm>
          <a:prstGeom prst="rect">
            <a:avLst/>
          </a:prstGeom>
        </p:spPr>
        <p:txBody>
          <a:bodyPr anchor="t"/>
          <a:lstStyle>
            <a:lvl1pPr algn="r">
              <a:defRPr b="1" cap="all" sz="8000"/>
            </a:lvl1pPr>
          </a:lstStyle>
          <a:p>
            <a:pPr/>
            <a:r>
              <a:t>Title Text</a:t>
            </a:r>
          </a:p>
        </p:txBody>
      </p:sp>
      <p:sp>
        <p:nvSpPr>
          <p:cNvPr id="30" name="Body Level One…"/>
          <p:cNvSpPr txBox="1"/>
          <p:nvPr>
            <p:ph type="body" sz="quarter" idx="1"/>
          </p:nvPr>
        </p:nvSpPr>
        <p:spPr>
          <a:xfrm>
            <a:off x="4492625" y="5813426"/>
            <a:ext cx="15544802" cy="3000376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900"/>
              </a:spcBef>
              <a:buSzTx/>
              <a:buFontTx/>
              <a:buNone/>
              <a:defRPr sz="4000">
                <a:solidFill>
                  <a:srgbClr val="888888"/>
                </a:solidFill>
              </a:defRPr>
            </a:lvl1pPr>
            <a:lvl2pPr marL="0" indent="0">
              <a:spcBef>
                <a:spcPts val="900"/>
              </a:spcBef>
              <a:buSzTx/>
              <a:buFontTx/>
              <a:buNone/>
              <a:defRPr sz="4000">
                <a:solidFill>
                  <a:srgbClr val="888888"/>
                </a:solidFill>
              </a:defRPr>
            </a:lvl2pPr>
            <a:lvl3pPr marL="0" indent="0">
              <a:spcBef>
                <a:spcPts val="900"/>
              </a:spcBef>
              <a:buSzTx/>
              <a:buFontTx/>
              <a:buNone/>
              <a:defRPr sz="4000">
                <a:solidFill>
                  <a:srgbClr val="888888"/>
                </a:solidFill>
              </a:defRPr>
            </a:lvl3pPr>
            <a:lvl4pPr marL="0" indent="0">
              <a:spcBef>
                <a:spcPts val="900"/>
              </a:spcBef>
              <a:buSzTx/>
              <a:buFontTx/>
              <a:buNone/>
              <a:defRPr sz="4000">
                <a:solidFill>
                  <a:srgbClr val="888888"/>
                </a:solidFill>
              </a:defRPr>
            </a:lvl4pPr>
            <a:lvl5pPr marL="0" indent="0">
              <a:spcBef>
                <a:spcPts val="900"/>
              </a:spcBef>
              <a:buSzTx/>
              <a:buFontTx/>
              <a:buNone/>
              <a:defRPr sz="4000">
                <a:solidFill>
                  <a:srgbClr val="888888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39" name="Body Level One…"/>
          <p:cNvSpPr txBox="1"/>
          <p:nvPr>
            <p:ph type="body" sz="half" idx="1"/>
          </p:nvPr>
        </p:nvSpPr>
        <p:spPr>
          <a:xfrm>
            <a:off x="3962400" y="3200400"/>
            <a:ext cx="8077200" cy="9051926"/>
          </a:xfrm>
          <a:prstGeom prst="rect">
            <a:avLst/>
          </a:prstGeom>
        </p:spPr>
        <p:txBody>
          <a:bodyPr/>
          <a:lstStyle>
            <a:lvl1pPr>
              <a:spcBef>
                <a:spcPts val="1300"/>
              </a:spcBef>
              <a:defRPr sz="5600"/>
            </a:lvl1pPr>
            <a:lvl2pPr marL="1123950" indent="-666750">
              <a:spcBef>
                <a:spcPts val="1300"/>
              </a:spcBef>
              <a:defRPr sz="5600"/>
            </a:lvl2pPr>
            <a:lvl3pPr marL="1554478" indent="-640078">
              <a:spcBef>
                <a:spcPts val="1300"/>
              </a:spcBef>
              <a:defRPr sz="5600"/>
            </a:lvl3pPr>
            <a:lvl4pPr marL="2082800" indent="-711200">
              <a:spcBef>
                <a:spcPts val="1300"/>
              </a:spcBef>
              <a:defRPr sz="5600"/>
            </a:lvl4pPr>
            <a:lvl5pPr marL="2540000" indent="-711200">
              <a:spcBef>
                <a:spcPts val="1300"/>
              </a:spcBef>
              <a:defRPr sz="56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48" name="Body Level One…"/>
          <p:cNvSpPr txBox="1"/>
          <p:nvPr>
            <p:ph type="body" sz="quarter" idx="1"/>
          </p:nvPr>
        </p:nvSpPr>
        <p:spPr>
          <a:xfrm>
            <a:off x="3962400" y="3070225"/>
            <a:ext cx="8080376" cy="1279525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1100"/>
              </a:spcBef>
              <a:buSzTx/>
              <a:buFontTx/>
              <a:buNone/>
              <a:defRPr b="1" sz="4800"/>
            </a:lvl1pPr>
            <a:lvl2pPr marL="0" indent="0">
              <a:spcBef>
                <a:spcPts val="1100"/>
              </a:spcBef>
              <a:buSzTx/>
              <a:buFontTx/>
              <a:buNone/>
              <a:defRPr b="1" sz="4800"/>
            </a:lvl2pPr>
            <a:lvl3pPr marL="0" indent="0">
              <a:spcBef>
                <a:spcPts val="1100"/>
              </a:spcBef>
              <a:buSzTx/>
              <a:buFontTx/>
              <a:buNone/>
              <a:defRPr b="1" sz="4800"/>
            </a:lvl3pPr>
            <a:lvl4pPr marL="0" indent="0">
              <a:spcBef>
                <a:spcPts val="1100"/>
              </a:spcBef>
              <a:buSzTx/>
              <a:buFontTx/>
              <a:buNone/>
              <a:defRPr b="1" sz="4800"/>
            </a:lvl4pPr>
            <a:lvl5pPr marL="0" indent="0">
              <a:spcBef>
                <a:spcPts val="1100"/>
              </a:spcBef>
              <a:buSzTx/>
              <a:buFontTx/>
              <a:buNone/>
              <a:defRPr b="1" sz="48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9" name="عنصر نائب للنص 4"/>
          <p:cNvSpPr/>
          <p:nvPr>
            <p:ph type="body" sz="quarter" idx="21"/>
          </p:nvPr>
        </p:nvSpPr>
        <p:spPr>
          <a:xfrm>
            <a:off x="12338050" y="3070225"/>
            <a:ext cx="8083550" cy="1279525"/>
          </a:xfrm>
          <a:prstGeom prst="rect">
            <a:avLst/>
          </a:prstGeom>
        </p:spPr>
        <p:txBody>
          <a:bodyPr anchor="b"/>
          <a:lstStyle/>
          <a:p>
            <a:pPr/>
          </a:p>
        </p:txBody>
      </p:sp>
      <p:sp>
        <p:nvSpPr>
          <p:cNvPr id="5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5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Google Shape;125;p4" descr="Google Shape;125;p4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216074" y="0"/>
            <a:ext cx="19066205" cy="3220400"/>
          </a:xfrm>
          <a:prstGeom prst="rect">
            <a:avLst/>
          </a:prstGeom>
          <a:ln w="12700">
            <a:miter lim="400000"/>
          </a:ln>
        </p:spPr>
      </p:pic>
      <p:pic>
        <p:nvPicPr>
          <p:cNvPr id="66" name="Google Shape;121;p4" descr="Google Shape;121;p4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303480" y="11017956"/>
            <a:ext cx="2444851" cy="2192415"/>
          </a:xfrm>
          <a:prstGeom prst="rect">
            <a:avLst/>
          </a:prstGeom>
          <a:ln w="12700">
            <a:miter lim="400000"/>
          </a:ln>
        </p:spPr>
      </p:pic>
      <p:pic>
        <p:nvPicPr>
          <p:cNvPr id="67" name="Google Shape;122;p4" descr="Google Shape;122;p4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4881576" y="11898486"/>
            <a:ext cx="19804458" cy="409678"/>
          </a:xfrm>
          <a:prstGeom prst="rect">
            <a:avLst/>
          </a:prstGeom>
          <a:ln w="12700">
            <a:miter lim="400000"/>
          </a:ln>
        </p:spPr>
      </p:pic>
      <p:pic>
        <p:nvPicPr>
          <p:cNvPr id="68" name="Google Shape;123;p4" descr="Google Shape;123;p4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-216074" y="4409644"/>
            <a:ext cx="477302" cy="5419069"/>
          </a:xfrm>
          <a:prstGeom prst="rect">
            <a:avLst/>
          </a:prstGeom>
          <a:ln w="12700">
            <a:miter lim="400000"/>
          </a:ln>
        </p:spPr>
      </p:pic>
      <p:pic>
        <p:nvPicPr>
          <p:cNvPr id="69" name="Google Shape;124;p4" descr="Google Shape;124;p4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24145349" y="4409644"/>
            <a:ext cx="477302" cy="5419069"/>
          </a:xfrm>
          <a:prstGeom prst="rect">
            <a:avLst/>
          </a:prstGeom>
          <a:ln w="12700">
            <a:miter lim="400000"/>
          </a:ln>
        </p:spPr>
      </p:pic>
      <p:sp>
        <p:nvSpPr>
          <p:cNvPr id="70" name="Lecturer: Dr. Sahar ALBOSAILY"/>
          <p:cNvSpPr txBox="1"/>
          <p:nvPr/>
        </p:nvSpPr>
        <p:spPr>
          <a:xfrm>
            <a:off x="18658449" y="12610700"/>
            <a:ext cx="5221902" cy="6146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91438" tIns="91438" rIns="91438" bIns="91438">
            <a:spAutoFit/>
          </a:bodyPr>
          <a:lstStyle>
            <a:lvl1pPr>
              <a:defRPr sz="2800">
                <a:solidFill>
                  <a:schemeClr val="accent1">
                    <a:satOff val="-4409"/>
                    <a:lumOff val="-10509"/>
                  </a:schemeClr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r>
              <a:t>Lecturer: Dr. Sahar ALBOSAILY</a:t>
            </a:r>
          </a:p>
        </p:txBody>
      </p:sp>
      <p:sp>
        <p:nvSpPr>
          <p:cNvPr id="71" name="Google Shape;127;p4"/>
          <p:cNvSpPr txBox="1"/>
          <p:nvPr/>
        </p:nvSpPr>
        <p:spPr>
          <a:xfrm>
            <a:off x="693184" y="473446"/>
            <a:ext cx="2958781" cy="18845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/>
          <a:p>
            <a:pPr algn="ctr"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Chapter</a:t>
            </a:r>
          </a:p>
          <a:p>
            <a:pPr algn="ctr"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02</a:t>
            </a:r>
          </a:p>
        </p:txBody>
      </p:sp>
      <p:sp>
        <p:nvSpPr>
          <p:cNvPr id="72" name="MTH 112 Lecture 03 PPt."/>
          <p:cNvSpPr txBox="1"/>
          <p:nvPr/>
        </p:nvSpPr>
        <p:spPr>
          <a:xfrm>
            <a:off x="4993309" y="12610700"/>
            <a:ext cx="4085302" cy="6146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91438" tIns="91438" rIns="91438" bIns="91438">
            <a:spAutoFit/>
          </a:bodyPr>
          <a:lstStyle>
            <a:lvl1pPr>
              <a:defRPr sz="2800">
                <a:solidFill>
                  <a:schemeClr val="accent1">
                    <a:satOff val="-4409"/>
                    <a:lumOff val="-10509"/>
                  </a:schemeClr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r>
              <a:t>MTH 112 Lecture 03 PPt.</a:t>
            </a:r>
          </a:p>
        </p:txBody>
      </p:sp>
      <p:sp>
        <p:nvSpPr>
          <p:cNvPr id="73" name="Slide Number"/>
          <p:cNvSpPr txBox="1"/>
          <p:nvPr>
            <p:ph type="sldNum" sz="quarter" idx="2"/>
          </p:nvPr>
        </p:nvSpPr>
        <p:spPr>
          <a:xfrm>
            <a:off x="9041438" y="12610701"/>
            <a:ext cx="551179" cy="614679"/>
          </a:xfrm>
          <a:prstGeom prst="rect">
            <a:avLst/>
          </a:prstGeom>
        </p:spPr>
        <p:txBody>
          <a:bodyPr/>
          <a:lstStyle>
            <a:lvl1pPr>
              <a:defRPr sz="2800">
                <a:solidFill>
                  <a:schemeClr val="accent1"/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Title Text"/>
          <p:cNvSpPr txBox="1"/>
          <p:nvPr>
            <p:ph type="title"/>
          </p:nvPr>
        </p:nvSpPr>
        <p:spPr>
          <a:xfrm>
            <a:off x="3962400" y="546100"/>
            <a:ext cx="6016627" cy="2324100"/>
          </a:xfrm>
          <a:prstGeom prst="rect">
            <a:avLst/>
          </a:prstGeom>
        </p:spPr>
        <p:txBody>
          <a:bodyPr anchor="b"/>
          <a:lstStyle>
            <a:lvl1pPr algn="r">
              <a:defRPr b="1" sz="4000"/>
            </a:lvl1pPr>
          </a:lstStyle>
          <a:p>
            <a:pPr/>
            <a:r>
              <a:t>Title Text</a:t>
            </a:r>
          </a:p>
        </p:txBody>
      </p:sp>
      <p:sp>
        <p:nvSpPr>
          <p:cNvPr id="81" name="Body Level One…"/>
          <p:cNvSpPr txBox="1"/>
          <p:nvPr>
            <p:ph type="body" sz="half" idx="1"/>
          </p:nvPr>
        </p:nvSpPr>
        <p:spPr>
          <a:xfrm>
            <a:off x="10198100" y="546100"/>
            <a:ext cx="10223500" cy="11706226"/>
          </a:xfrm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82" name="عنصر نائب للنص 3"/>
          <p:cNvSpPr/>
          <p:nvPr>
            <p:ph type="body" sz="quarter" idx="21"/>
          </p:nvPr>
        </p:nvSpPr>
        <p:spPr>
          <a:xfrm>
            <a:off x="3962400" y="2870200"/>
            <a:ext cx="6016627" cy="9382126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8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Title Text"/>
          <p:cNvSpPr txBox="1"/>
          <p:nvPr>
            <p:ph type="title"/>
          </p:nvPr>
        </p:nvSpPr>
        <p:spPr>
          <a:xfrm>
            <a:off x="6632575" y="9601200"/>
            <a:ext cx="10972802" cy="1133476"/>
          </a:xfrm>
          <a:prstGeom prst="rect">
            <a:avLst/>
          </a:prstGeom>
        </p:spPr>
        <p:txBody>
          <a:bodyPr anchor="b"/>
          <a:lstStyle>
            <a:lvl1pPr algn="r">
              <a:defRPr b="1" sz="4000"/>
            </a:lvl1pPr>
          </a:lstStyle>
          <a:p>
            <a:pPr/>
            <a:r>
              <a:t>Title Text</a:t>
            </a:r>
          </a:p>
        </p:txBody>
      </p:sp>
      <p:sp>
        <p:nvSpPr>
          <p:cNvPr id="91" name="عنصر نائب للصورة 2"/>
          <p:cNvSpPr/>
          <p:nvPr>
            <p:ph type="pic" sz="half" idx="21"/>
          </p:nvPr>
        </p:nvSpPr>
        <p:spPr>
          <a:xfrm>
            <a:off x="6632575" y="1225550"/>
            <a:ext cx="10972802" cy="82296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92" name="Body Level One…"/>
          <p:cNvSpPr txBox="1"/>
          <p:nvPr>
            <p:ph type="body" sz="quarter" idx="1"/>
          </p:nvPr>
        </p:nvSpPr>
        <p:spPr>
          <a:xfrm>
            <a:off x="6632575" y="10734675"/>
            <a:ext cx="10972802" cy="1609725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600"/>
              </a:spcBef>
              <a:buSzTx/>
              <a:buFontTx/>
              <a:buNone/>
              <a:defRPr sz="2800"/>
            </a:lvl1pPr>
            <a:lvl2pPr marL="0" indent="0">
              <a:spcBef>
                <a:spcPts val="600"/>
              </a:spcBef>
              <a:buSzTx/>
              <a:buFontTx/>
              <a:buNone/>
              <a:defRPr sz="2800"/>
            </a:lvl2pPr>
            <a:lvl3pPr marL="0" indent="0">
              <a:spcBef>
                <a:spcPts val="600"/>
              </a:spcBef>
              <a:buSzTx/>
              <a:buFontTx/>
              <a:buNone/>
              <a:defRPr sz="2800"/>
            </a:lvl3pPr>
            <a:lvl4pPr marL="0" indent="0">
              <a:spcBef>
                <a:spcPts val="600"/>
              </a:spcBef>
              <a:buSzTx/>
              <a:buFontTx/>
              <a:buNone/>
              <a:defRPr sz="2800"/>
            </a:lvl4pPr>
            <a:lvl5pPr marL="0" indent="0">
              <a:spcBef>
                <a:spcPts val="600"/>
              </a:spcBef>
              <a:buSzTx/>
              <a:buFontTx/>
              <a:buNone/>
              <a:defRPr sz="28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9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Default">
    <p:bg>
      <p:bgPr>
        <a:gradFill flip="none" rotWithShape="1">
          <a:gsLst>
            <a:gs pos="0">
              <a:schemeClr val="accent1">
                <a:hueOff val="418253"/>
                <a:satOff val="54545"/>
                <a:lumOff val="42493"/>
              </a:schemeClr>
            </a:gs>
            <a:gs pos="93789">
              <a:srgbClr val="C4D9FF"/>
            </a:gs>
            <a:gs pos="100000">
              <a:schemeClr val="accent1">
                <a:hueOff val="357503"/>
                <a:satOff val="54545"/>
                <a:lumOff val="29273"/>
              </a:schemeClr>
            </a:gs>
          </a:gsLst>
          <a:path path="circle">
            <a:fillToRect l="50000" t="50000" r="50000" b="50000"/>
          </a:path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Lecturer: Dr. Sahar ALBOSAILY"/>
          <p:cNvSpPr txBox="1"/>
          <p:nvPr/>
        </p:nvSpPr>
        <p:spPr>
          <a:xfrm>
            <a:off x="18658449" y="12876100"/>
            <a:ext cx="5221902" cy="6146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91438" tIns="91438" rIns="91438" bIns="91438">
            <a:spAutoFit/>
          </a:bodyPr>
          <a:lstStyle>
            <a:lvl1pPr>
              <a:defRPr sz="2800">
                <a:solidFill>
                  <a:schemeClr val="accent1">
                    <a:satOff val="-4409"/>
                    <a:lumOff val="-10509"/>
                  </a:schemeClr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r>
              <a:t>Lecturer: Dr. Sahar ALBOSAILY</a:t>
            </a:r>
          </a:p>
        </p:txBody>
      </p:sp>
      <p:sp>
        <p:nvSpPr>
          <p:cNvPr id="101" name="Slide Number"/>
          <p:cNvSpPr txBox="1"/>
          <p:nvPr>
            <p:ph type="sldNum" sz="quarter" idx="2"/>
          </p:nvPr>
        </p:nvSpPr>
        <p:spPr>
          <a:xfrm>
            <a:off x="8342053" y="794118"/>
            <a:ext cx="551179" cy="614679"/>
          </a:xfrm>
          <a:prstGeom prst="rect">
            <a:avLst/>
          </a:prstGeom>
        </p:spPr>
        <p:txBody>
          <a:bodyPr/>
          <a:lstStyle>
            <a:lvl1pPr algn="r">
              <a:defRPr b="1" sz="2800">
                <a:solidFill>
                  <a:schemeClr val="accent1">
                    <a:satOff val="-4409"/>
                    <a:lumOff val="-10509"/>
                  </a:schemeClr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Default copy">
    <p:bg>
      <p:bgPr>
        <a:gradFill flip="none" rotWithShape="1">
          <a:gsLst>
            <a:gs pos="0">
              <a:schemeClr val="accent1">
                <a:hueOff val="418253"/>
                <a:satOff val="54545"/>
                <a:lumOff val="42493"/>
              </a:schemeClr>
            </a:gs>
            <a:gs pos="93789">
              <a:srgbClr val="C4D9FF"/>
            </a:gs>
            <a:gs pos="100000">
              <a:schemeClr val="accent1">
                <a:hueOff val="357503"/>
                <a:satOff val="54545"/>
                <a:lumOff val="29273"/>
              </a:schemeClr>
            </a:gs>
          </a:gsLst>
          <a:path path="circle">
            <a:fillToRect l="50000" t="50000" r="50000" b="50000"/>
          </a:path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مربع نص 1"/>
          <p:cNvSpPr txBox="1"/>
          <p:nvPr/>
        </p:nvSpPr>
        <p:spPr>
          <a:xfrm>
            <a:off x="4709429" y="756016"/>
            <a:ext cx="4333716" cy="6146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38" tIns="91438" rIns="91438" bIns="91438">
            <a:spAutoFit/>
          </a:bodyPr>
          <a:lstStyle>
            <a:lvl1pPr algn="l">
              <a:defRPr sz="2800">
                <a:solidFill>
                  <a:schemeClr val="accent1">
                    <a:satOff val="-4409"/>
                    <a:lumOff val="-10509"/>
                  </a:schemeClr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r>
              <a:t>MTH112 Lecture 1: pp. </a:t>
            </a:r>
          </a:p>
        </p:txBody>
      </p:sp>
      <p:sp>
        <p:nvSpPr>
          <p:cNvPr id="109" name="Body Level One…"/>
          <p:cNvSpPr txBox="1"/>
          <p:nvPr>
            <p:ph type="body" idx="1"/>
          </p:nvPr>
        </p:nvSpPr>
        <p:spPr>
          <a:xfrm>
            <a:off x="3904227" y="1778000"/>
            <a:ext cx="16575545" cy="10160000"/>
          </a:xfrm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10" name="Lecturer: Dr. Sahar ALBOSAILY"/>
          <p:cNvSpPr txBox="1"/>
          <p:nvPr/>
        </p:nvSpPr>
        <p:spPr>
          <a:xfrm>
            <a:off x="18658449" y="12876100"/>
            <a:ext cx="5221902" cy="6146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91438" tIns="91438" rIns="91438" bIns="91438">
            <a:spAutoFit/>
          </a:bodyPr>
          <a:lstStyle>
            <a:lvl1pPr>
              <a:defRPr sz="2800">
                <a:solidFill>
                  <a:schemeClr val="accent1">
                    <a:satOff val="-4409"/>
                    <a:lumOff val="-10509"/>
                  </a:schemeClr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r>
              <a:t>Lecturer: Dr. Sahar ALBOSAILY</a:t>
            </a:r>
          </a:p>
        </p:txBody>
      </p:sp>
      <p:sp>
        <p:nvSpPr>
          <p:cNvPr id="111" name="Slide Number"/>
          <p:cNvSpPr txBox="1"/>
          <p:nvPr>
            <p:ph type="sldNum" sz="quarter" idx="2"/>
          </p:nvPr>
        </p:nvSpPr>
        <p:spPr>
          <a:xfrm>
            <a:off x="8342053" y="794118"/>
            <a:ext cx="551179" cy="614679"/>
          </a:xfrm>
          <a:prstGeom prst="rect">
            <a:avLst/>
          </a:prstGeom>
        </p:spPr>
        <p:txBody>
          <a:bodyPr/>
          <a:lstStyle>
            <a:lvl1pPr algn="r">
              <a:defRPr b="1" sz="2800">
                <a:solidFill>
                  <a:schemeClr val="accent1">
                    <a:satOff val="-4409"/>
                    <a:lumOff val="-10509"/>
                  </a:schemeClr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Title Text"/>
          <p:cNvSpPr txBox="1"/>
          <p:nvPr>
            <p:ph type="title"/>
          </p:nvPr>
        </p:nvSpPr>
        <p:spPr>
          <a:xfrm>
            <a:off x="3048000" y="2244725"/>
            <a:ext cx="18288000" cy="4775202"/>
          </a:xfrm>
          <a:prstGeom prst="rect">
            <a:avLst/>
          </a:prstGeom>
        </p:spPr>
        <p:txBody>
          <a:bodyPr lIns="91398" tIns="91398" rIns="91398" bIns="91398" anchor="b"/>
          <a:lstStyle>
            <a:lvl1pPr>
              <a:lnSpc>
                <a:spcPct val="90000"/>
              </a:lnSpc>
              <a:defRPr sz="12000"/>
            </a:lvl1pPr>
          </a:lstStyle>
          <a:p>
            <a:pPr/>
            <a:r>
              <a:t>Title Text</a:t>
            </a:r>
          </a:p>
        </p:txBody>
      </p:sp>
      <p:sp>
        <p:nvSpPr>
          <p:cNvPr id="119" name="Body Level One…"/>
          <p:cNvSpPr txBox="1"/>
          <p:nvPr>
            <p:ph type="body" sz="quarter" idx="1"/>
          </p:nvPr>
        </p:nvSpPr>
        <p:spPr>
          <a:xfrm>
            <a:off x="3048000" y="7204075"/>
            <a:ext cx="18288000" cy="3311525"/>
          </a:xfrm>
          <a:prstGeom prst="rect">
            <a:avLst/>
          </a:prstGeom>
        </p:spPr>
        <p:txBody>
          <a:bodyPr lIns="91398" tIns="91398" rIns="91398" bIns="91398"/>
          <a:lstStyle>
            <a:lvl1pPr marL="762000" indent="-711200" algn="ctr">
              <a:lnSpc>
                <a:spcPct val="90000"/>
              </a:lnSpc>
              <a:spcBef>
                <a:spcPts val="2000"/>
              </a:spcBef>
              <a:buSzTx/>
              <a:buFontTx/>
              <a:buNone/>
              <a:defRPr sz="4800"/>
            </a:lvl1pPr>
            <a:lvl2pPr marL="762000" indent="-228600" algn="ctr">
              <a:lnSpc>
                <a:spcPct val="90000"/>
              </a:lnSpc>
              <a:spcBef>
                <a:spcPts val="2000"/>
              </a:spcBef>
              <a:buSzTx/>
              <a:buFontTx/>
              <a:buNone/>
              <a:defRPr sz="4800"/>
            </a:lvl2pPr>
            <a:lvl3pPr marL="762000" indent="50800" algn="ctr">
              <a:lnSpc>
                <a:spcPct val="90000"/>
              </a:lnSpc>
              <a:spcBef>
                <a:spcPts val="2000"/>
              </a:spcBef>
              <a:buSzTx/>
              <a:buFontTx/>
              <a:buNone/>
              <a:defRPr sz="4800"/>
            </a:lvl3pPr>
            <a:lvl4pPr marL="762000" indent="50800" algn="ctr">
              <a:lnSpc>
                <a:spcPct val="90000"/>
              </a:lnSpc>
              <a:spcBef>
                <a:spcPts val="2000"/>
              </a:spcBef>
              <a:buSzTx/>
              <a:buFontTx/>
              <a:buNone/>
              <a:defRPr sz="4800"/>
            </a:lvl4pPr>
            <a:lvl5pPr marL="762000" indent="50800" algn="ctr">
              <a:lnSpc>
                <a:spcPct val="90000"/>
              </a:lnSpc>
              <a:spcBef>
                <a:spcPts val="2000"/>
              </a:spcBef>
              <a:buSzTx/>
              <a:buFontTx/>
              <a:buNone/>
              <a:defRPr sz="48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20" name="Slide Number"/>
          <p:cNvSpPr txBox="1"/>
          <p:nvPr>
            <p:ph type="sldNum" sz="quarter" idx="2"/>
          </p:nvPr>
        </p:nvSpPr>
        <p:spPr>
          <a:xfrm>
            <a:off x="22203134" y="12835911"/>
            <a:ext cx="504467" cy="483828"/>
          </a:xfrm>
          <a:prstGeom prst="rect">
            <a:avLst/>
          </a:prstGeom>
        </p:spPr>
        <p:txBody>
          <a:bodyPr lIns="91398" tIns="91398" rIns="91398" bIns="91398"/>
          <a:lstStyle>
            <a:lvl1pPr algn="r"/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/>
          <p:nvPr>
            <p:ph type="title"/>
          </p:nvPr>
        </p:nvSpPr>
        <p:spPr>
          <a:xfrm>
            <a:off x="3962400" y="549276"/>
            <a:ext cx="16459200" cy="2286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38" tIns="91438" rIns="91438" bIns="91438" anchor="ctr"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3" name="Body Level One…"/>
          <p:cNvSpPr txBox="1"/>
          <p:nvPr>
            <p:ph type="body" idx="1"/>
          </p:nvPr>
        </p:nvSpPr>
        <p:spPr>
          <a:xfrm>
            <a:off x="3962400" y="3200400"/>
            <a:ext cx="16459200" cy="905192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38" tIns="91438" rIns="91438" bIns="91438"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/>
          <p:nvPr>
            <p:ph type="sldNum" sz="quarter" idx="2"/>
          </p:nvPr>
        </p:nvSpPr>
        <p:spPr>
          <a:xfrm>
            <a:off x="3962400" y="12835871"/>
            <a:ext cx="504546" cy="483908"/>
          </a:xfrm>
          <a:prstGeom prst="rect">
            <a:avLst/>
          </a:prstGeom>
          <a:ln w="12700">
            <a:miter lim="400000"/>
          </a:ln>
        </p:spPr>
        <p:txBody>
          <a:bodyPr wrap="none" lIns="91438" tIns="91438" rIns="91438" bIns="91438" anchor="ctr">
            <a:spAutoFit/>
          </a:bodyPr>
          <a:lstStyle>
            <a:lvl1pPr algn="l">
              <a:defRPr sz="2400">
                <a:solidFill>
                  <a:srgbClr val="888888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  <p:transition xmlns:p14="http://schemas.microsoft.com/office/powerpoint/2010/main" spd="med" advClick="1"/>
  <p:txStyles>
    <p:titleStyle>
      <a:lvl1pPr marL="0" marR="0" indent="0" algn="ctr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8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1pPr>
      <a:lvl2pPr marL="0" marR="0" indent="0" algn="ctr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8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2pPr>
      <a:lvl3pPr marL="0" marR="0" indent="0" algn="ctr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8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3pPr>
      <a:lvl4pPr marL="0" marR="0" indent="0" algn="ctr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8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4pPr>
      <a:lvl5pPr marL="0" marR="0" indent="0" algn="ctr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8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5pPr>
      <a:lvl6pPr marL="0" marR="0" indent="0" algn="ctr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8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6pPr>
      <a:lvl7pPr marL="0" marR="0" indent="0" algn="ctr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8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7pPr>
      <a:lvl8pPr marL="0" marR="0" indent="0" algn="ctr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8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8pPr>
      <a:lvl9pPr marL="0" marR="0" indent="0" algn="ctr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8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9pPr>
    </p:titleStyle>
    <p:bodyStyle>
      <a:lvl1pPr marL="685800" marR="0" indent="-685800" algn="r" defTabSz="182880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64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1pPr>
      <a:lvl2pPr marL="1110342" marR="0" indent="-653142" algn="r" defTabSz="182880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 typeface="Arial"/>
        <a:buChar char="–"/>
        <a:tabLst/>
        <a:defRPr b="0" baseline="0" cap="none" i="0" spc="0" strike="noStrike" sz="64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2pPr>
      <a:lvl3pPr marL="1524000" marR="0" indent="-609600" algn="r" defTabSz="182880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64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3pPr>
      <a:lvl4pPr marL="2103120" marR="0" indent="-731519" algn="r" defTabSz="182880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 typeface="Arial"/>
        <a:buChar char="–"/>
        <a:tabLst/>
        <a:defRPr b="0" baseline="0" cap="none" i="0" spc="0" strike="noStrike" sz="64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4pPr>
      <a:lvl5pPr marL="2560320" marR="0" indent="-731520" algn="r" defTabSz="182880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 typeface="Arial"/>
        <a:buChar char="»"/>
        <a:tabLst/>
        <a:defRPr b="0" baseline="0" cap="none" i="0" spc="0" strike="noStrike" sz="64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5pPr>
      <a:lvl6pPr marL="3017520" marR="0" indent="-731520" algn="r" defTabSz="182880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64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6pPr>
      <a:lvl7pPr marL="3474720" marR="0" indent="-731520" algn="r" defTabSz="182880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64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7pPr>
      <a:lvl8pPr marL="3931920" marR="0" indent="-731520" algn="r" defTabSz="182880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64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8pPr>
      <a:lvl9pPr marL="4389120" marR="0" indent="-731520" algn="r" defTabSz="182880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64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9pPr>
    </p:bodyStyle>
    <p:otherStyle>
      <a:lvl1pPr marL="0" marR="0" indent="0" algn="l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0" algn="l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0" algn="l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0" algn="l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0" algn="l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0" algn="l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0" algn="l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0" algn="l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0" algn="l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5.png"/><Relationship Id="rId3" Type="http://schemas.openxmlformats.org/officeDocument/2006/relationships/image" Target="../media/image6.png"/><Relationship Id="rId4" Type="http://schemas.openxmlformats.org/officeDocument/2006/relationships/image" Target="../media/image7.png"/><Relationship Id="rId5" Type="http://schemas.openxmlformats.org/officeDocument/2006/relationships/image" Target="../media/image8.png"/><Relationship Id="rId6" Type="http://schemas.openxmlformats.org/officeDocument/2006/relationships/image" Target="../media/image9.png"/><Relationship Id="rId7" Type="http://schemas.openxmlformats.org/officeDocument/2006/relationships/image" Target="../media/image10.png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png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tif"/><Relationship Id="rId3" Type="http://schemas.openxmlformats.org/officeDocument/2006/relationships/image" Target="../media/image2.tif"/></Relationships>
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tif"/></Relationships>

</file>

<file path=ppt/slides/_rels/slide1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1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1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2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2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tif"/><Relationship Id="rId3" Type="http://schemas.openxmlformats.org/officeDocument/2006/relationships/image" Target="../media/image5.tif"/></Relationships>

</file>

<file path=ppt/slides/_rels/slide2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tif"/></Relationships>

</file>

<file path=ppt/slides/_rels/slide2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tif"/></Relationships>

</file>

<file path=ppt/slides/_rels/slide2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2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2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tif"/></Relationships>

</file>

<file path=ppt/slides/_rels/slide2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2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2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3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tif"/><Relationship Id="rId3" Type="http://schemas.openxmlformats.org/officeDocument/2006/relationships/image" Target="../media/image9.tif"/></Relationships>

</file>

<file path=ppt/slides/_rels/slide3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tif"/><Relationship Id="rId3" Type="http://schemas.openxmlformats.org/officeDocument/2006/relationships/image" Target="../media/image9.tif"/></Relationships>

</file>

<file path=ppt/slides/_rels/slide3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3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3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3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3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3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tif"/><Relationship Id="rId3" Type="http://schemas.openxmlformats.org/officeDocument/2006/relationships/image" Target="../media/image11.tif"/></Relationships>

</file>

<file path=ppt/slides/_rels/slide3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3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4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4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4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.tif"/><Relationship Id="rId3" Type="http://schemas.openxmlformats.org/officeDocument/2006/relationships/image" Target="../media/image13.tif"/></Relationships>

</file>

<file path=ppt/slides/_rels/slide4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" name="Google Shape;108;p3" descr="Google Shape;108;p3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143930" y="-235807"/>
            <a:ext cx="24671861" cy="14187614"/>
          </a:xfrm>
          <a:prstGeom prst="rect">
            <a:avLst/>
          </a:prstGeom>
          <a:ln w="12700">
            <a:miter lim="400000"/>
          </a:ln>
        </p:spPr>
      </p:pic>
      <p:sp>
        <p:nvSpPr>
          <p:cNvPr id="130" name="Google Shape;109;p3"/>
          <p:cNvSpPr/>
          <p:nvPr/>
        </p:nvSpPr>
        <p:spPr>
          <a:xfrm rot="10800000">
            <a:off x="-312704" y="-270574"/>
            <a:ext cx="25009409" cy="14257149"/>
          </a:xfrm>
          <a:prstGeom prst="rect">
            <a:avLst/>
          </a:prstGeom>
          <a:gradFill>
            <a:gsLst>
              <a:gs pos="0">
                <a:srgbClr val="F6F9FC">
                  <a:alpha val="26666"/>
                </a:srgbClr>
              </a:gs>
              <a:gs pos="100000">
                <a:srgbClr val="FF9518">
                  <a:alpha val="38823"/>
                </a:srgbClr>
              </a:gs>
            </a:gsLst>
            <a:lin ang="5400000"/>
          </a:gradFill>
          <a:ln w="12700">
            <a:miter lim="400000"/>
          </a:ln>
        </p:spPr>
        <p:txBody>
          <a:bodyPr lIns="91438" tIns="91438" rIns="91438" bIns="91438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pic>
        <p:nvPicPr>
          <p:cNvPr id="131" name="Google Shape;110;p3" descr="Google Shape;110;p3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9744502" y="-788821"/>
            <a:ext cx="11442305" cy="13127339"/>
          </a:xfrm>
          <a:prstGeom prst="rect">
            <a:avLst/>
          </a:prstGeom>
          <a:ln w="12700">
            <a:miter lim="400000"/>
          </a:ln>
        </p:spPr>
      </p:pic>
      <p:pic>
        <p:nvPicPr>
          <p:cNvPr id="132" name="Google Shape;111;p3" descr="Google Shape;111;p3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4470400" y="1830178"/>
            <a:ext cx="13428902" cy="3944672"/>
          </a:xfrm>
          <a:prstGeom prst="rect">
            <a:avLst/>
          </a:prstGeom>
          <a:ln w="12700">
            <a:miter lim="400000"/>
          </a:ln>
        </p:spPr>
      </p:pic>
      <p:pic>
        <p:nvPicPr>
          <p:cNvPr id="133" name="Google Shape;112;p3" descr="Google Shape;112;p3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-278523" y="-203204"/>
            <a:ext cx="8338789" cy="14274086"/>
          </a:xfrm>
          <a:prstGeom prst="rect">
            <a:avLst/>
          </a:prstGeom>
          <a:ln w="12700">
            <a:miter lim="400000"/>
          </a:ln>
        </p:spPr>
      </p:pic>
      <p:sp>
        <p:nvSpPr>
          <p:cNvPr id="134" name="Google Shape;113;p3"/>
          <p:cNvSpPr txBox="1"/>
          <p:nvPr/>
        </p:nvSpPr>
        <p:spPr>
          <a:xfrm>
            <a:off x="5735892" y="2417516"/>
            <a:ext cx="11316680" cy="27354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/>
          <a:p>
            <a:pPr algn="l"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Applications: D, S, C, R</a:t>
            </a:r>
          </a:p>
          <a:p>
            <a:pPr algn="l">
              <a:defRPr sz="5600">
                <a:solidFill>
                  <a:srgbClr val="24A9E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Prepared by Dr. Sahar ALBOSAILY</a:t>
            </a:r>
          </a:p>
          <a:p>
            <a:pPr algn="l">
              <a:defRPr sz="5600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Lecture 03</a:t>
            </a:r>
          </a:p>
        </p:txBody>
      </p:sp>
      <p:pic>
        <p:nvPicPr>
          <p:cNvPr id="135" name="Google Shape;114;p3" descr="Google Shape;114;p3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1303480" y="9868854"/>
            <a:ext cx="3398952" cy="3048002"/>
          </a:xfrm>
          <a:prstGeom prst="rect">
            <a:avLst/>
          </a:prstGeom>
          <a:ln w="12700">
            <a:miter lim="400000"/>
          </a:ln>
        </p:spPr>
      </p:pic>
      <p:pic>
        <p:nvPicPr>
          <p:cNvPr id="136" name="Google Shape;115;p3" descr="Google Shape;115;p3"/>
          <p:cNvPicPr>
            <a:picLocks noChangeAspect="1"/>
          </p:cNvPicPr>
          <p:nvPr/>
        </p:nvPicPr>
        <p:blipFill>
          <a:blip r:embed="rId7">
            <a:extLst/>
          </a:blip>
          <a:stretch>
            <a:fillRect/>
          </a:stretch>
        </p:blipFill>
        <p:spPr>
          <a:xfrm rot="10800000">
            <a:off x="7224886" y="10568375"/>
            <a:ext cx="11764804" cy="2069336"/>
          </a:xfrm>
          <a:prstGeom prst="rect">
            <a:avLst/>
          </a:prstGeom>
          <a:ln w="12700">
            <a:miter lim="400000"/>
          </a:ln>
        </p:spPr>
      </p:pic>
      <p:sp>
        <p:nvSpPr>
          <p:cNvPr id="137" name="Google Shape;116;p3"/>
          <p:cNvSpPr txBox="1"/>
          <p:nvPr/>
        </p:nvSpPr>
        <p:spPr>
          <a:xfrm>
            <a:off x="8440204" y="10636108"/>
            <a:ext cx="9334170" cy="18845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/>
          <a:p>
            <a:pPr algn="l"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MTH 112</a:t>
            </a:r>
          </a:p>
          <a:p>
            <a:pPr algn="l"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Business Mathematics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lide Number"/>
          <p:cNvSpPr txBox="1"/>
          <p:nvPr>
            <p:ph type="sldNum" sz="quarter" idx="4294967295"/>
          </p:nvPr>
        </p:nvSpPr>
        <p:spPr>
          <a:xfrm>
            <a:off x="9041438" y="12610700"/>
            <a:ext cx="373379" cy="614679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>
            <a:lvl1pPr>
              <a:defRPr sz="2800">
                <a:solidFill>
                  <a:schemeClr val="accent1"/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fld id="{86CB4B4D-7CA3-9044-876B-883B54F8677D}" type="slidenum"/>
          </a:p>
        </p:txBody>
      </p:sp>
      <p:sp>
        <p:nvSpPr>
          <p:cNvPr id="140" name="Rectangle 29"/>
          <p:cNvSpPr txBox="1"/>
          <p:nvPr/>
        </p:nvSpPr>
        <p:spPr>
          <a:xfrm>
            <a:off x="1921011" y="4243596"/>
            <a:ext cx="19066204" cy="448846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990600" indent="-990600" algn="just">
              <a:lnSpc>
                <a:spcPct val="120000"/>
              </a:lnSpc>
              <a:spcBef>
                <a:spcPts val="2400"/>
              </a:spcBef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□ At the end of this Lecture you should be familiar with:</a:t>
            </a:r>
          </a:p>
          <a:p>
            <a:pPr marL="360947" indent="-360947" algn="l">
              <a:lnSpc>
                <a:spcPct val="120000"/>
              </a:lnSpc>
              <a:buSzPct val="100000"/>
              <a:buChar char="•"/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Calculate and plot the equation of a line given two points or slope and any point on the line</a:t>
            </a:r>
          </a:p>
          <a:p>
            <a:pPr marL="360947" indent="-360947" algn="l">
              <a:lnSpc>
                <a:spcPct val="120000"/>
              </a:lnSpc>
              <a:buSzPct val="100000"/>
              <a:buChar char="•"/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How to model (i) graphically and (ii) algebraically (writing down their equations) the following basic functions:</a:t>
            </a:r>
          </a:p>
          <a:p>
            <a:pPr marL="360947" indent="-360947" algn="l">
              <a:lnSpc>
                <a:spcPct val="120000"/>
              </a:lnSpc>
              <a:buSzPct val="60000"/>
              <a:buBlip>
                <a:blip r:embed="rId2"/>
              </a:buBlip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   Demand and supply</a:t>
            </a:r>
          </a:p>
          <a:p>
            <a:pPr marL="360947" indent="-360947" algn="l">
              <a:lnSpc>
                <a:spcPct val="120000"/>
              </a:lnSpc>
              <a:buSzPct val="60000"/>
              <a:buBlip>
                <a:blip r:embed="rId2"/>
              </a:buBlip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   Cost</a:t>
            </a:r>
          </a:p>
          <a:p>
            <a:pPr marL="360947" indent="-360947" algn="l">
              <a:lnSpc>
                <a:spcPct val="120000"/>
              </a:lnSpc>
              <a:buSzPct val="60000"/>
              <a:buBlip>
                <a:blip r:embed="rId2"/>
              </a:buBlip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   Revenue</a:t>
            </a:r>
          </a:p>
        </p:txBody>
      </p:sp>
      <p:sp>
        <p:nvSpPr>
          <p:cNvPr id="141" name="Google Shape;126;p4"/>
          <p:cNvSpPr txBox="1"/>
          <p:nvPr/>
        </p:nvSpPr>
        <p:spPr>
          <a:xfrm>
            <a:off x="5325852" y="1125092"/>
            <a:ext cx="13281808" cy="9447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defRPr sz="50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Applications: Demand, Supply, Cost, Revenue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lide Number"/>
          <p:cNvSpPr txBox="1"/>
          <p:nvPr>
            <p:ph type="sldNum" sz="quarter" idx="4294967295"/>
          </p:nvPr>
        </p:nvSpPr>
        <p:spPr>
          <a:xfrm>
            <a:off x="9041438" y="12610700"/>
            <a:ext cx="373379" cy="614679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>
            <a:lvl1pPr>
              <a:defRPr sz="2800">
                <a:solidFill>
                  <a:schemeClr val="accent1"/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fld id="{86CB4B4D-7CA3-9044-876B-883B54F8677D}" type="slidenum"/>
          </a:p>
        </p:txBody>
      </p:sp>
      <p:sp>
        <p:nvSpPr>
          <p:cNvPr id="144" name="Rectangle 29"/>
          <p:cNvSpPr txBox="1"/>
          <p:nvPr/>
        </p:nvSpPr>
        <p:spPr>
          <a:xfrm>
            <a:off x="1921012" y="4243597"/>
            <a:ext cx="19575473" cy="573305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350920" indent="-350920" algn="just">
              <a:lnSpc>
                <a:spcPct val="120000"/>
              </a:lnSpc>
              <a:spcBef>
                <a:spcPts val="2400"/>
              </a:spcBef>
              <a:buSzPct val="100000"/>
              <a:buChar char="□"/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equation of a line given slope and any point on the line </a:t>
            </a:r>
          </a:p>
          <a:p>
            <a:pPr algn="just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Since the slope of a line is the same when measured between any two points, such as the points (</a:t>
            </a:r>
            <a14:m>
              <m:oMath>
                <m:sSub>
                  <m:e>
                    <m:r>
                      <a:rPr xmlns:a="http://schemas.openxmlformats.org/drawingml/2006/main" sz="45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x</m:t>
                    </m:r>
                  </m:e>
                  <m:sub>
                    <m:r>
                      <a:rPr xmlns:a="http://schemas.openxmlformats.org/drawingml/2006/main" sz="45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1</m:t>
                    </m:r>
                  </m:sub>
                </m:sSub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,</m:t>
                </m:r>
                <m:sSub>
                  <m:e>
                    <m:r>
                      <a:rPr xmlns:a="http://schemas.openxmlformats.org/drawingml/2006/main" sz="45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y</m:t>
                    </m:r>
                  </m:e>
                  <m:sub>
                    <m:r>
                      <a:rPr xmlns:a="http://schemas.openxmlformats.org/drawingml/2006/main" sz="45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1</m:t>
                    </m:r>
                  </m:sub>
                </m:sSub>
              </m:oMath>
            </a14:m>
            <a:r>
              <a:t>) and (</a:t>
            </a:r>
            <a14:m>
              <m:oMath>
                <m:r>
                  <a:rPr xmlns:a="http://schemas.openxmlformats.org/drawingml/2006/main" sz="43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x</m:t>
                </m:r>
                <m:r>
                  <a:rPr xmlns:a="http://schemas.openxmlformats.org/drawingml/2006/main" sz="43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,</m:t>
                </m:r>
                <m:r>
                  <a:rPr xmlns:a="http://schemas.openxmlformats.org/drawingml/2006/main" sz="43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y</m:t>
                </m:r>
              </m:oMath>
            </a14:m>
            <a:r>
              <a:t>), we may write </a:t>
            </a:r>
          </a:p>
          <a:p>
            <a:pPr algn="ctr">
              <a:lnSpc>
                <a:spcPct val="120000"/>
              </a:lnSpc>
              <a:defRPr sz="4400">
                <a:solidFill>
                  <a:srgbClr val="0A1F61"/>
                </a:solidFill>
                <a:latin typeface="Cambria Math"/>
                <a:ea typeface="Cambria Math"/>
                <a:cs typeface="Cambria Math"/>
                <a:sym typeface="Cambria Math"/>
              </a:defRPr>
            </a:pPr>
            <a14:m>
              <m:oMathPara>
                <m:oMathParaPr>
                  <m:jc m:val="center"/>
                </m:oMathParaPr>
                <m:oMath>
                  <m:f>
                    <m:fPr>
                      <m:ctrlPr>
                        <a:rPr xmlns:a="http://schemas.openxmlformats.org/drawingml/2006/main" sz="53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</m:ctrlPr>
                      <m:type m:val="bar"/>
                    </m:fPr>
                    <m:num>
                      <m:r>
                        <m:rPr>
                          <m:sty m:val="p"/>
                        </m:rPr>
                        <a:rPr xmlns:a="http://schemas.openxmlformats.org/drawingml/2006/main" sz="53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Δ</m:t>
                      </m:r>
                      <m:r>
                        <a:rPr xmlns:a="http://schemas.openxmlformats.org/drawingml/2006/main" sz="53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y</m:t>
                      </m:r>
                    </m:num>
                    <m:den>
                      <m:r>
                        <m:rPr>
                          <m:sty m:val="p"/>
                        </m:rPr>
                        <a:rPr xmlns:a="http://schemas.openxmlformats.org/drawingml/2006/main" sz="53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Δ</m:t>
                      </m:r>
                      <m:r>
                        <a:rPr xmlns:a="http://schemas.openxmlformats.org/drawingml/2006/main" sz="53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x</m:t>
                      </m:r>
                    </m:den>
                  </m:f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m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f>
                    <m:fPr>
                      <m:ctrlPr>
                        <a:rPr xmlns:a="http://schemas.openxmlformats.org/drawingml/2006/main" sz="53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</m:ctrlPr>
                      <m:type m:val="bar"/>
                    </m:fPr>
                    <m:num>
                      <m:r>
                        <a:rPr xmlns:a="http://schemas.openxmlformats.org/drawingml/2006/main" sz="53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y</m:t>
                      </m:r>
                      <m:r>
                        <a:rPr xmlns:a="http://schemas.openxmlformats.org/drawingml/2006/main" sz="53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-</m:t>
                      </m:r>
                      <m:sSub>
                        <m:e>
                          <m:r>
                            <a:rPr xmlns:a="http://schemas.openxmlformats.org/drawingml/2006/main" sz="5350" i="1">
                              <a:solidFill>
                                <a:srgbClr val="0A1F61"/>
                              </a:solidFill>
                              <a:latin typeface="Cambria Math" panose="02040503050406030204" pitchFamily="18" charset="0"/>
                            </a:rPr>
                            <m:t>y</m:t>
                          </m:r>
                        </m:e>
                        <m:sub>
                          <m:r>
                            <a:rPr xmlns:a="http://schemas.openxmlformats.org/drawingml/2006/main" sz="5350" i="1">
                              <a:solidFill>
                                <a:srgbClr val="0A1F61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num>
                    <m:den>
                      <m:r>
                        <a:rPr xmlns:a="http://schemas.openxmlformats.org/drawingml/2006/main" sz="53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x</m:t>
                      </m:r>
                      <m:r>
                        <a:rPr xmlns:a="http://schemas.openxmlformats.org/drawingml/2006/main" sz="53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-</m:t>
                      </m:r>
                      <m:sSub>
                        <m:e>
                          <m:r>
                            <a:rPr xmlns:a="http://schemas.openxmlformats.org/drawingml/2006/main" sz="5350" i="1">
                              <a:solidFill>
                                <a:srgbClr val="0A1F61"/>
                              </a:solidFill>
                              <a:latin typeface="Cambria Math" panose="02040503050406030204" pitchFamily="18" charset="0"/>
                            </a:rPr>
                            <m:t>x</m:t>
                          </m:r>
                        </m:e>
                        <m:sub>
                          <m:r>
                            <a:rPr xmlns:a="http://schemas.openxmlformats.org/drawingml/2006/main" sz="5350" i="1">
                              <a:solidFill>
                                <a:srgbClr val="0A1F61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den>
                  </m:f>
                </m:oMath>
              </m:oMathPara>
            </a14:m>
            <a:endParaRPr>
              <a:latin typeface="Tajawal Medium"/>
              <a:ea typeface="Tajawal Medium"/>
              <a:cs typeface="Tajawal Medium"/>
              <a:sym typeface="Tajawal Medium"/>
            </a:endParaRPr>
          </a:p>
          <a:p>
            <a:pPr algn="ctr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</a:p>
          <a:p>
            <a:pPr algn="ctr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equation of a straight line with slope, </a:t>
            </a:r>
            <a14:m>
              <m:oMath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m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,</m:t>
                </m:r>
              </m:oMath>
            </a14:m>
            <a:r>
              <a:t> which passes through the specific point </a:t>
            </a:r>
            <a14:m>
              <m:oMath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(</m:t>
                </m:r>
                <m:sSub>
                  <m:e>
                    <m:r>
                      <a:rPr xmlns:a="http://schemas.openxmlformats.org/drawingml/2006/main" sz="45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x</m:t>
                    </m:r>
                  </m:e>
                  <m:sub>
                    <m:r>
                      <a:rPr xmlns:a="http://schemas.openxmlformats.org/drawingml/2006/main" sz="45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1</m:t>
                    </m:r>
                  </m:sub>
                </m:sSub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,</m:t>
                </m:r>
                <m:sSub>
                  <m:e>
                    <m:r>
                      <a:rPr xmlns:a="http://schemas.openxmlformats.org/drawingml/2006/main" sz="45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y</m:t>
                    </m:r>
                  </m:e>
                  <m:sub>
                    <m:r>
                      <a:rPr xmlns:a="http://schemas.openxmlformats.org/drawingml/2006/main" sz="45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1</m:t>
                    </m:r>
                  </m:sub>
                </m:sSub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)</m:t>
                </m:r>
              </m:oMath>
            </a14:m>
            <a:r>
              <a:t> is  </a:t>
            </a:r>
            <a14:m>
              <m:oMath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y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-</m:t>
                </m:r>
                <m:sSub>
                  <m:e>
                    <m:r>
                      <a:rPr xmlns:a="http://schemas.openxmlformats.org/drawingml/2006/main" sz="44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y</m:t>
                    </m:r>
                  </m:e>
                  <m:sub>
                    <m:r>
                      <a:rPr xmlns:a="http://schemas.openxmlformats.org/drawingml/2006/main" sz="44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1</m:t>
                    </m:r>
                  </m:sub>
                </m:sSub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m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(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x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-</m:t>
                </m:r>
                <m:sSub>
                  <m:e>
                    <m:r>
                      <a:rPr xmlns:a="http://schemas.openxmlformats.org/drawingml/2006/main" sz="44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x</m:t>
                    </m:r>
                  </m:e>
                  <m:sub>
                    <m:r>
                      <a:rPr xmlns:a="http://schemas.openxmlformats.org/drawingml/2006/main" sz="44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1</m:t>
                    </m:r>
                  </m:sub>
                </m:sSub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)</m:t>
                </m:r>
              </m:oMath>
            </a14:m>
            <a:r>
              <a:t>.</a:t>
            </a:r>
          </a:p>
        </p:txBody>
      </p:sp>
      <p:sp>
        <p:nvSpPr>
          <p:cNvPr id="145" name="Google Shape;126;p4"/>
          <p:cNvSpPr txBox="1"/>
          <p:nvPr/>
        </p:nvSpPr>
        <p:spPr>
          <a:xfrm>
            <a:off x="5325852" y="1125093"/>
            <a:ext cx="13256930" cy="7796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defRPr sz="39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The equation of a line given slope and any point on the line 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Slide Number"/>
          <p:cNvSpPr txBox="1"/>
          <p:nvPr>
            <p:ph type="sldNum" sz="quarter" idx="4294967295"/>
          </p:nvPr>
        </p:nvSpPr>
        <p:spPr>
          <a:xfrm>
            <a:off x="9041438" y="12610700"/>
            <a:ext cx="373379" cy="614679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>
            <a:lvl1pPr>
              <a:defRPr sz="2800">
                <a:solidFill>
                  <a:schemeClr val="accent1"/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fld id="{86CB4B4D-7CA3-9044-876B-883B54F8677D}" type="slidenum"/>
          </a:p>
        </p:txBody>
      </p:sp>
      <p:sp>
        <p:nvSpPr>
          <p:cNvPr id="148" name="Rectangle 29"/>
          <p:cNvSpPr txBox="1"/>
          <p:nvPr/>
        </p:nvSpPr>
        <p:spPr>
          <a:xfrm>
            <a:off x="1921012" y="4243597"/>
            <a:ext cx="19575473" cy="384744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350920" indent="-350920" algn="just">
              <a:lnSpc>
                <a:spcPct val="120000"/>
              </a:lnSpc>
              <a:spcBef>
                <a:spcPts val="2400"/>
              </a:spcBef>
              <a:buSzPct val="100000"/>
              <a:buChar char="□"/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equation of a line given slope and any point on the line </a:t>
            </a:r>
          </a:p>
          <a:p>
            <a:pPr algn="l">
              <a:lnSpc>
                <a:spcPct val="120000"/>
              </a:lnSpc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Example</a:t>
            </a:r>
            <a:r>
              <a:rPr b="0"/>
              <a:t>:</a:t>
            </a:r>
          </a:p>
          <a:p>
            <a:pPr marL="601578" indent="-601578" algn="l">
              <a:lnSpc>
                <a:spcPct val="120000"/>
              </a:lnSpc>
              <a:buSzPct val="100000"/>
              <a:buAutoNum type="alphaLcParenBoth" startAt="1"/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Deduce the equation of a line having a slope of </a:t>
            </a:r>
            <a14:m>
              <m:oMath>
                <m:r>
                  <a:rPr xmlns:a="http://schemas.openxmlformats.org/drawingml/2006/main" sz="50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1.7</m:t>
                </m:r>
              </m:oMath>
            </a14:m>
            <a:r>
              <a:t> and which passes through the point </a:t>
            </a:r>
            <a14:m>
              <m:oMath>
                <m:r>
                  <a:rPr xmlns:a="http://schemas.openxmlformats.org/drawingml/2006/main" sz="46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(</m:t>
                </m:r>
                <m:r>
                  <a:rPr xmlns:a="http://schemas.openxmlformats.org/drawingml/2006/main" sz="46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2,5</m:t>
                </m:r>
                <m:r>
                  <a:rPr xmlns:a="http://schemas.openxmlformats.org/drawingml/2006/main" sz="46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)</m:t>
                </m:r>
              </m:oMath>
            </a14:m>
            <a:r>
              <a:t>.</a:t>
            </a:r>
          </a:p>
          <a:p>
            <a:pPr marL="601578" indent="-601578" algn="l">
              <a:lnSpc>
                <a:spcPct val="120000"/>
              </a:lnSpc>
              <a:buSzPct val="100000"/>
              <a:buAutoNum type="alphaLcParenBoth" startAt="1"/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Plot the graph of the line. </a:t>
            </a:r>
          </a:p>
        </p:txBody>
      </p:sp>
      <p:sp>
        <p:nvSpPr>
          <p:cNvPr id="149" name="Google Shape;126;p4"/>
          <p:cNvSpPr txBox="1"/>
          <p:nvPr/>
        </p:nvSpPr>
        <p:spPr>
          <a:xfrm>
            <a:off x="5325852" y="1125093"/>
            <a:ext cx="13256930" cy="7796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defRPr sz="39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The equation of a line given slope and any point on the line 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Slide Number"/>
          <p:cNvSpPr txBox="1"/>
          <p:nvPr>
            <p:ph type="sldNum" sz="quarter" idx="4294967295"/>
          </p:nvPr>
        </p:nvSpPr>
        <p:spPr>
          <a:xfrm>
            <a:off x="9041438" y="12610700"/>
            <a:ext cx="373379" cy="614679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>
            <a:lvl1pPr>
              <a:defRPr sz="2800">
                <a:solidFill>
                  <a:schemeClr val="accent1"/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fld id="{86CB4B4D-7CA3-9044-876B-883B54F8677D}" type="slidenum"/>
          </a:p>
        </p:txBody>
      </p:sp>
      <p:sp>
        <p:nvSpPr>
          <p:cNvPr id="152" name="Rectangle 29"/>
          <p:cNvSpPr txBox="1"/>
          <p:nvPr/>
        </p:nvSpPr>
        <p:spPr>
          <a:xfrm>
            <a:off x="1921012" y="4243597"/>
            <a:ext cx="19575473" cy="69758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350920" indent="-350920" algn="just">
              <a:lnSpc>
                <a:spcPct val="120000"/>
              </a:lnSpc>
              <a:spcBef>
                <a:spcPts val="2400"/>
              </a:spcBef>
              <a:buSzPct val="100000"/>
              <a:buChar char="□"/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equation of a line given slope and any point on the line </a:t>
            </a:r>
          </a:p>
          <a:p>
            <a:pPr algn="l">
              <a:lnSpc>
                <a:spcPct val="120000"/>
              </a:lnSpc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Solution</a:t>
            </a:r>
            <a:r>
              <a:rPr b="0"/>
              <a:t>: 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(a) The equation of the line is deduced as </a:t>
            </a:r>
          </a:p>
          <a:p>
            <a:pPr algn="l">
              <a:lnSpc>
                <a:spcPct val="120000"/>
              </a:lnSpc>
              <a:defRPr sz="4400">
                <a:solidFill>
                  <a:srgbClr val="0A1F61"/>
                </a:solidFill>
                <a:latin typeface="Cambria Math"/>
                <a:ea typeface="Cambria Math"/>
                <a:cs typeface="Cambria Math"/>
                <a:sym typeface="Cambria Math"/>
              </a:defRPr>
            </a:pPr>
            <a14:m>
              <m:oMathPara>
                <m:oMathParaPr>
                  <m:jc m:val="left"/>
                </m:oMathParaPr>
                <m:oMath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y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-</m:t>
                  </m:r>
                  <m:sSub>
                    <m:e>
                      <m:r>
                        <a:rPr xmlns:a="http://schemas.openxmlformats.org/drawingml/2006/main" sz="53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y</m:t>
                      </m:r>
                    </m:e>
                    <m:sub>
                      <m:r>
                        <a:rPr xmlns:a="http://schemas.openxmlformats.org/drawingml/2006/main" sz="53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1</m:t>
                      </m:r>
                    </m:sub>
                  </m:sSub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m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(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x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-</m:t>
                  </m:r>
                  <m:sSub>
                    <m:e>
                      <m:r>
                        <a:rPr xmlns:a="http://schemas.openxmlformats.org/drawingml/2006/main" sz="53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x</m:t>
                      </m:r>
                    </m:e>
                    <m:sub>
                      <m:r>
                        <a:rPr xmlns:a="http://schemas.openxmlformats.org/drawingml/2006/main" sz="53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1</m:t>
                      </m:r>
                    </m:sub>
                  </m:sSub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)</m:t>
                  </m:r>
                </m:oMath>
              </m:oMathPara>
            </a14:m>
            <a:endParaRPr>
              <a:latin typeface="Tajawal Medium"/>
              <a:ea typeface="Tajawal Medium"/>
              <a:cs typeface="Tajawal Medium"/>
              <a:sym typeface="Tajawal Medium"/>
            </a:endParaRPr>
          </a:p>
          <a:p>
            <a:pPr algn="l">
              <a:lnSpc>
                <a:spcPct val="120000"/>
              </a:lnSpc>
              <a:defRPr sz="4400">
                <a:solidFill>
                  <a:srgbClr val="0A1F61"/>
                </a:solidFill>
                <a:latin typeface="Cambria Math"/>
                <a:ea typeface="Cambria Math"/>
                <a:cs typeface="Cambria Math"/>
                <a:sym typeface="Cambria Math"/>
              </a:defRPr>
            </a:pPr>
            <a14:m>
              <m:oMathPara>
                <m:oMathParaPr>
                  <m:jc m:val="left"/>
                </m:oMathParaPr>
                <m:oMath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y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-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5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1.7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(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x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-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2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)</m:t>
                  </m:r>
                </m:oMath>
              </m:oMathPara>
            </a14:m>
            <a:endParaRPr>
              <a:latin typeface="Tajawal Medium"/>
              <a:ea typeface="Tajawal Medium"/>
              <a:cs typeface="Tajawal Medium"/>
              <a:sym typeface="Tajawal Medium"/>
            </a:endParaRPr>
          </a:p>
          <a:p>
            <a:pPr algn="l">
              <a:lnSpc>
                <a:spcPct val="120000"/>
              </a:lnSpc>
              <a:defRPr sz="4400">
                <a:solidFill>
                  <a:srgbClr val="0A1F61"/>
                </a:solidFill>
                <a:latin typeface="Cambria Math"/>
                <a:ea typeface="Cambria Math"/>
                <a:cs typeface="Cambria Math"/>
                <a:sym typeface="Cambria Math"/>
              </a:defRPr>
            </a:pPr>
            <a14:m>
              <m:oMathPara>
                <m:oMathParaPr>
                  <m:jc m:val="left"/>
                </m:oMathParaPr>
                <m:oMath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y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1.6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+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1.7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x</m:t>
                  </m:r>
                </m:oMath>
              </m:oMathPara>
            </a14:m>
            <a:endParaRPr>
              <a:latin typeface="Tajawal Medium"/>
              <a:ea typeface="Tajawal Medium"/>
              <a:cs typeface="Tajawal Medium"/>
              <a:sym typeface="Tajawal Medium"/>
            </a:endParaRP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This line has a slope of </a:t>
            </a:r>
            <a14:m>
              <m:oMath>
                <m:r>
                  <a:rPr xmlns:a="http://schemas.openxmlformats.org/drawingml/2006/main" sz="50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1.7</m:t>
                </m:r>
              </m:oMath>
            </a14:m>
            <a:r>
              <a:t> and it intersects the </a:t>
            </a:r>
            <a14:m>
              <m:oMath>
                <m:r>
                  <a:rPr xmlns:a="http://schemas.openxmlformats.org/drawingml/2006/main" sz="43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y</m:t>
                </m:r>
              </m:oMath>
            </a14:m>
            <a:r>
              <a:t>-axis at </a:t>
            </a:r>
            <a14:m>
              <m:oMath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y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1.6</m:t>
                </m:r>
              </m:oMath>
            </a14:m>
            <a:r>
              <a:t>.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(b) H.W. at home</a:t>
            </a:r>
            <a:br/>
          </a:p>
        </p:txBody>
      </p:sp>
      <p:sp>
        <p:nvSpPr>
          <p:cNvPr id="153" name="Google Shape;126;p4"/>
          <p:cNvSpPr txBox="1"/>
          <p:nvPr/>
        </p:nvSpPr>
        <p:spPr>
          <a:xfrm>
            <a:off x="5325852" y="1125093"/>
            <a:ext cx="13256930" cy="7796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defRPr sz="39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The equation of a line given slope and any point on the line 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Slide Number"/>
          <p:cNvSpPr txBox="1"/>
          <p:nvPr>
            <p:ph type="sldNum" sz="quarter" idx="4294967295"/>
          </p:nvPr>
        </p:nvSpPr>
        <p:spPr>
          <a:xfrm>
            <a:off x="9041438" y="12610700"/>
            <a:ext cx="373379" cy="614679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>
            <a:lvl1pPr>
              <a:defRPr sz="2800">
                <a:solidFill>
                  <a:schemeClr val="accent1"/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fld id="{86CB4B4D-7CA3-9044-876B-883B54F8677D}" type="slidenum"/>
          </a:p>
        </p:txBody>
      </p:sp>
      <p:sp>
        <p:nvSpPr>
          <p:cNvPr id="156" name="Rectangle 29"/>
          <p:cNvSpPr txBox="1"/>
          <p:nvPr/>
        </p:nvSpPr>
        <p:spPr>
          <a:xfrm>
            <a:off x="1921012" y="4243597"/>
            <a:ext cx="19575473" cy="628975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350920" indent="-350920" algn="just">
              <a:lnSpc>
                <a:spcPct val="120000"/>
              </a:lnSpc>
              <a:spcBef>
                <a:spcPts val="2400"/>
              </a:spcBef>
              <a:buSzPct val="100000"/>
              <a:buChar char="□"/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equation of a line given two points </a:t>
            </a:r>
          </a:p>
          <a:p>
            <a:pPr algn="just">
              <a:lnSpc>
                <a:spcPct val="120000"/>
              </a:lnSpc>
              <a:spcBef>
                <a:spcPts val="24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There are two steps involved when deducing the equation of a line when given two points, say points (</a:t>
            </a:r>
            <a14:m>
              <m:oMath>
                <m:sSub>
                  <m:e>
                    <m:r>
                      <a:rPr xmlns:a="http://schemas.openxmlformats.org/drawingml/2006/main" sz="45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x</m:t>
                    </m:r>
                  </m:e>
                  <m:sub>
                    <m:r>
                      <a:rPr xmlns:a="http://schemas.openxmlformats.org/drawingml/2006/main" sz="45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1</m:t>
                    </m:r>
                  </m:sub>
                </m:sSub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,</m:t>
                </m:r>
                <m:sSub>
                  <m:e>
                    <m:r>
                      <a:rPr xmlns:a="http://schemas.openxmlformats.org/drawingml/2006/main" sz="45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y</m:t>
                    </m:r>
                  </m:e>
                  <m:sub>
                    <m:r>
                      <a:rPr xmlns:a="http://schemas.openxmlformats.org/drawingml/2006/main" sz="45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1</m:t>
                    </m:r>
                  </m:sub>
                </m:sSub>
              </m:oMath>
            </a14:m>
            <a:r>
              <a:t>) and (</a:t>
            </a:r>
            <a14:m>
              <m:oMath>
                <m:sSub>
                  <m:e>
                    <m:r>
                      <a:rPr xmlns:a="http://schemas.openxmlformats.org/drawingml/2006/main" sz="43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x</m:t>
                    </m:r>
                  </m:e>
                  <m:sub>
                    <m:r>
                      <a:rPr xmlns:a="http://schemas.openxmlformats.org/drawingml/2006/main" sz="43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2</m:t>
                    </m:r>
                  </m:sub>
                </m:sSub>
                <m:r>
                  <a:rPr xmlns:a="http://schemas.openxmlformats.org/drawingml/2006/main" sz="43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,</m:t>
                </m:r>
                <m:sSub>
                  <m:e>
                    <m:r>
                      <a:rPr xmlns:a="http://schemas.openxmlformats.org/drawingml/2006/main" sz="43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y</m:t>
                    </m:r>
                  </m:e>
                  <m:sub>
                    <m:r>
                      <a:rPr xmlns:a="http://schemas.openxmlformats.org/drawingml/2006/main" sz="43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2</m:t>
                    </m:r>
                  </m:sub>
                </m:sSub>
              </m:oMath>
            </a14:m>
            <a:r>
              <a:t>). </a:t>
            </a:r>
          </a:p>
          <a:p>
            <a:pPr marL="990600" indent="-990600" algn="l">
              <a:lnSpc>
                <a:spcPct val="120000"/>
              </a:lnSpc>
              <a:spcBef>
                <a:spcPts val="2400"/>
              </a:spcBef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Step 1: </a:t>
            </a:r>
            <a:r>
              <a:rPr b="0"/>
              <a:t>Calculate the slope of the line using equation </a:t>
            </a:r>
            <a14:m>
              <m:oMath>
                <m:r>
                  <m:rPr>
                    <m:nor/>
                  </m:rPr>
                  <a:rPr xmlns:a="http://schemas.openxmlformats.org/drawingml/2006/main" sz="39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Slope</m:t>
                </m:r>
                <m:r>
                  <a:rPr xmlns:a="http://schemas.openxmlformats.org/drawingml/2006/main" sz="39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f>
                  <m:fPr>
                    <m:ctrlPr>
                      <a:rPr xmlns:a="http://schemas.openxmlformats.org/drawingml/2006/main" sz="39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</m:ctrlPr>
                    <m:type m:val="bar"/>
                  </m:fPr>
                  <m:num>
                    <m:r>
                      <m:rPr>
                        <m:nor/>
                      </m:rPr>
                      <a:rPr xmlns:a="http://schemas.openxmlformats.org/drawingml/2006/main" sz="39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Change in y-Coordinate</m:t>
                    </m:r>
                  </m:num>
                  <m:den>
                    <m:r>
                      <m:rPr>
                        <m:nor/>
                      </m:rPr>
                      <a:rPr xmlns:a="http://schemas.openxmlformats.org/drawingml/2006/main" sz="39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Change in x-Coordinate</m:t>
                    </m:r>
                  </m:den>
                </m:f>
                <m:r>
                  <a:rPr xmlns:a="http://schemas.openxmlformats.org/drawingml/2006/main" sz="39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f>
                  <m:fPr>
                    <m:ctrlPr>
                      <a:rPr xmlns:a="http://schemas.openxmlformats.org/drawingml/2006/main" sz="39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</m:ctrlPr>
                    <m:type m:val="bar"/>
                  </m:fPr>
                  <m:num>
                    <m:r>
                      <m:rPr>
                        <m:sty m:val="p"/>
                      </m:rPr>
                      <a:rPr xmlns:a="http://schemas.openxmlformats.org/drawingml/2006/main" sz="39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Δ</m:t>
                    </m:r>
                    <m:r>
                      <a:rPr xmlns:a="http://schemas.openxmlformats.org/drawingml/2006/main" sz="39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y</m:t>
                    </m:r>
                  </m:num>
                  <m:den>
                    <m:r>
                      <m:rPr>
                        <m:sty m:val="p"/>
                      </m:rPr>
                      <a:rPr xmlns:a="http://schemas.openxmlformats.org/drawingml/2006/main" sz="39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Δ</m:t>
                    </m:r>
                    <m:r>
                      <a:rPr xmlns:a="http://schemas.openxmlformats.org/drawingml/2006/main" sz="39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x</m:t>
                    </m:r>
                  </m:den>
                </m:f>
                <m:r>
                  <a:rPr xmlns:a="http://schemas.openxmlformats.org/drawingml/2006/main" sz="39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f>
                  <m:fPr>
                    <m:ctrlPr>
                      <a:rPr xmlns:a="http://schemas.openxmlformats.org/drawingml/2006/main" sz="39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</m:ctrlPr>
                    <m:type m:val="bar"/>
                  </m:fPr>
                  <m:num>
                    <m:sSub>
                      <m:e>
                        <m:r>
                          <a:rPr xmlns:a="http://schemas.openxmlformats.org/drawingml/2006/main" sz="3900" i="1">
                            <a:solidFill>
                              <a:srgbClr val="0A1F61"/>
                            </a:solidFill>
                            <a:latin typeface="Cambria Math" panose="02040503050406030204" pitchFamily="18" charset="0"/>
                          </a:rPr>
                          <m:t>y</m:t>
                        </m:r>
                      </m:e>
                      <m:sub>
                        <m:r>
                          <a:rPr xmlns:a="http://schemas.openxmlformats.org/drawingml/2006/main" sz="3900" i="1">
                            <a:solidFill>
                              <a:srgbClr val="0A1F6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xmlns:a="http://schemas.openxmlformats.org/drawingml/2006/main" sz="39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-</m:t>
                    </m:r>
                    <m:sSub>
                      <m:e>
                        <m:r>
                          <a:rPr xmlns:a="http://schemas.openxmlformats.org/drawingml/2006/main" sz="3900" i="1">
                            <a:solidFill>
                              <a:srgbClr val="0A1F61"/>
                            </a:solidFill>
                            <a:latin typeface="Cambria Math" panose="02040503050406030204" pitchFamily="18" charset="0"/>
                          </a:rPr>
                          <m:t>y</m:t>
                        </m:r>
                      </m:e>
                      <m:sub>
                        <m:r>
                          <a:rPr xmlns:a="http://schemas.openxmlformats.org/drawingml/2006/main" sz="3900" i="1">
                            <a:solidFill>
                              <a:srgbClr val="0A1F6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num>
                  <m:den>
                    <m:sSub>
                      <m:e>
                        <m:r>
                          <a:rPr xmlns:a="http://schemas.openxmlformats.org/drawingml/2006/main" sz="3900" i="1">
                            <a:solidFill>
                              <a:srgbClr val="0A1F61"/>
                            </a:solidFill>
                            <a:latin typeface="Cambria Math" panose="02040503050406030204" pitchFamily="18" charset="0"/>
                          </a:rPr>
                          <m:t>x</m:t>
                        </m:r>
                      </m:e>
                      <m:sub>
                        <m:r>
                          <a:rPr xmlns:a="http://schemas.openxmlformats.org/drawingml/2006/main" sz="3900" i="1">
                            <a:solidFill>
                              <a:srgbClr val="0A1F6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xmlns:a="http://schemas.openxmlformats.org/drawingml/2006/main" sz="39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-</m:t>
                    </m:r>
                    <m:sSub>
                      <m:e>
                        <m:r>
                          <a:rPr xmlns:a="http://schemas.openxmlformats.org/drawingml/2006/main" sz="3900" i="1">
                            <a:solidFill>
                              <a:srgbClr val="0A1F61"/>
                            </a:solidFill>
                            <a:latin typeface="Cambria Math" panose="02040503050406030204" pitchFamily="18" charset="0"/>
                          </a:rPr>
                          <m:t>x</m:t>
                        </m:r>
                      </m:e>
                      <m:sub>
                        <m:r>
                          <a:rPr xmlns:a="http://schemas.openxmlformats.org/drawingml/2006/main" sz="3900" i="1">
                            <a:solidFill>
                              <a:srgbClr val="0A1F6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den>
                </m:f>
              </m:oMath>
            </a14:m>
            <a:r>
              <a:rPr b="0"/>
              <a:t>.</a:t>
            </a:r>
          </a:p>
          <a:p>
            <a:pPr algn="just">
              <a:lnSpc>
                <a:spcPct val="120000"/>
              </a:lnSpc>
              <a:spcBef>
                <a:spcPts val="2400"/>
              </a:spcBef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Step 2: </a:t>
            </a:r>
            <a:r>
              <a:rPr b="0"/>
              <a:t>Determine the equation of the line by substituting the slope (as calculated in step 1), and either point into equation </a:t>
            </a:r>
            <a14:m>
              <m:oMath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y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-</m:t>
                </m:r>
                <m:sSub>
                  <m:e>
                    <m:r>
                      <a:rPr xmlns:a="http://schemas.openxmlformats.org/drawingml/2006/main" sz="44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y</m:t>
                    </m:r>
                  </m:e>
                  <m:sub>
                    <m:r>
                      <a:rPr xmlns:a="http://schemas.openxmlformats.org/drawingml/2006/main" sz="44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1</m:t>
                    </m:r>
                  </m:sub>
                </m:sSub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m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(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x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-</m:t>
                </m:r>
                <m:sSub>
                  <m:e>
                    <m:r>
                      <a:rPr xmlns:a="http://schemas.openxmlformats.org/drawingml/2006/main" sz="44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x</m:t>
                    </m:r>
                  </m:e>
                  <m:sub>
                    <m:r>
                      <a:rPr xmlns:a="http://schemas.openxmlformats.org/drawingml/2006/main" sz="44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1</m:t>
                    </m:r>
                  </m:sub>
                </m:sSub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)</m:t>
                </m:r>
              </m:oMath>
            </a14:m>
            <a:r>
              <a:rPr b="0"/>
              <a:t>. </a:t>
            </a:r>
          </a:p>
        </p:txBody>
      </p:sp>
      <p:sp>
        <p:nvSpPr>
          <p:cNvPr id="157" name="Google Shape;126;p4"/>
          <p:cNvSpPr txBox="1"/>
          <p:nvPr/>
        </p:nvSpPr>
        <p:spPr>
          <a:xfrm>
            <a:off x="5325852" y="1125092"/>
            <a:ext cx="13256930" cy="9447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defRPr sz="50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The equation of a line given two points 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Slide Number"/>
          <p:cNvSpPr txBox="1"/>
          <p:nvPr>
            <p:ph type="sldNum" sz="quarter" idx="4294967295"/>
          </p:nvPr>
        </p:nvSpPr>
        <p:spPr>
          <a:xfrm>
            <a:off x="9041438" y="12610700"/>
            <a:ext cx="373379" cy="614679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>
            <a:lvl1pPr>
              <a:defRPr sz="2800">
                <a:solidFill>
                  <a:schemeClr val="accent1"/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fld id="{86CB4B4D-7CA3-9044-876B-883B54F8677D}" type="slidenum"/>
          </a:p>
        </p:txBody>
      </p:sp>
      <p:sp>
        <p:nvSpPr>
          <p:cNvPr id="160" name="Rectangle 29"/>
          <p:cNvSpPr txBox="1"/>
          <p:nvPr/>
        </p:nvSpPr>
        <p:spPr>
          <a:xfrm>
            <a:off x="1921012" y="4243597"/>
            <a:ext cx="19575473" cy="409415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350920" indent="-350920" algn="just">
              <a:lnSpc>
                <a:spcPct val="120000"/>
              </a:lnSpc>
              <a:spcBef>
                <a:spcPts val="2400"/>
              </a:spcBef>
              <a:buSzPct val="100000"/>
              <a:buChar char="□"/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equation of a line given two points </a:t>
            </a:r>
          </a:p>
          <a:p>
            <a:pPr algn="just">
              <a:lnSpc>
                <a:spcPct val="120000"/>
              </a:lnSpc>
              <a:spcBef>
                <a:spcPts val="2400"/>
              </a:spcBef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Example:</a:t>
            </a:r>
          </a:p>
          <a:p>
            <a:pPr algn="just">
              <a:lnSpc>
                <a:spcPct val="120000"/>
              </a:lnSpc>
              <a:spcBef>
                <a:spcPts val="24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(a) A line passes through the points </a:t>
            </a:r>
            <a14:m>
              <m:oMath>
                <m:r>
                  <a:rPr xmlns:a="http://schemas.openxmlformats.org/drawingml/2006/main" sz="46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(</m:t>
                </m:r>
                <m:r>
                  <a:rPr xmlns:a="http://schemas.openxmlformats.org/drawingml/2006/main" sz="46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2,4</m:t>
                </m:r>
                <m:r>
                  <a:rPr xmlns:a="http://schemas.openxmlformats.org/drawingml/2006/main" sz="46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)</m:t>
                </m:r>
              </m:oMath>
            </a14:m>
            <a:r>
              <a:t> and </a:t>
            </a:r>
            <a14:m>
              <m:oMath>
                <m:r>
                  <a:rPr xmlns:a="http://schemas.openxmlformats.org/drawingml/2006/main" sz="46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(</m:t>
                </m:r>
                <m:r>
                  <a:rPr xmlns:a="http://schemas.openxmlformats.org/drawingml/2006/main" sz="46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6,1</m:t>
                </m:r>
                <m:r>
                  <a:rPr xmlns:a="http://schemas.openxmlformats.org/drawingml/2006/main" sz="46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)</m:t>
                </m:r>
              </m:oMath>
            </a14:m>
            <a:r>
              <a:t>. Deduce the equation of the line.</a:t>
            </a:r>
            <a:br/>
            <a:r>
              <a:t>(b) Plot the graph of the line. (H.W.)</a:t>
            </a:r>
          </a:p>
        </p:txBody>
      </p:sp>
      <p:sp>
        <p:nvSpPr>
          <p:cNvPr id="161" name="Google Shape;126;p4"/>
          <p:cNvSpPr txBox="1"/>
          <p:nvPr/>
        </p:nvSpPr>
        <p:spPr>
          <a:xfrm>
            <a:off x="5325852" y="1125092"/>
            <a:ext cx="13256930" cy="9447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defRPr sz="50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The equation of a line given two points 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Slide Number"/>
          <p:cNvSpPr txBox="1"/>
          <p:nvPr>
            <p:ph type="sldNum" sz="quarter" idx="4294967295"/>
          </p:nvPr>
        </p:nvSpPr>
        <p:spPr>
          <a:xfrm>
            <a:off x="9041438" y="12610700"/>
            <a:ext cx="373379" cy="614679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>
            <a:lvl1pPr>
              <a:defRPr sz="2800">
                <a:solidFill>
                  <a:schemeClr val="accent1"/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fld id="{86CB4B4D-7CA3-9044-876B-883B54F8677D}" type="slidenum"/>
          </a:p>
        </p:txBody>
      </p:sp>
      <p:sp>
        <p:nvSpPr>
          <p:cNvPr id="164" name="Rectangle 29"/>
          <p:cNvSpPr txBox="1"/>
          <p:nvPr/>
        </p:nvSpPr>
        <p:spPr>
          <a:xfrm>
            <a:off x="1893365" y="3828903"/>
            <a:ext cx="19575473" cy="912985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350920" indent="-350920" algn="just">
              <a:lnSpc>
                <a:spcPct val="120000"/>
              </a:lnSpc>
              <a:spcBef>
                <a:spcPts val="2400"/>
              </a:spcBef>
              <a:buSzPct val="100000"/>
              <a:buChar char="□"/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equation of a line given two points </a:t>
            </a:r>
          </a:p>
          <a:p>
            <a:pPr algn="just">
              <a:lnSpc>
                <a:spcPct val="120000"/>
              </a:lnSpc>
              <a:spcBef>
                <a:spcPts val="2400"/>
              </a:spcBef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Solution: (a)</a:t>
            </a:r>
          </a:p>
          <a:p>
            <a:pPr algn="just">
              <a:lnSpc>
                <a:spcPct val="120000"/>
              </a:lnSpc>
              <a:spcBef>
                <a:spcPts val="2400"/>
              </a:spcBef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Step 1</a:t>
            </a:r>
            <a:r>
              <a:rPr b="0"/>
              <a:t>: The slope of the line is calculated by substituting the points into equation: </a:t>
            </a:r>
          </a:p>
          <a:p>
            <a:pPr algn="l">
              <a:lnSpc>
                <a:spcPct val="120000"/>
              </a:lnSpc>
              <a:spcBef>
                <a:spcPts val="2400"/>
              </a:spcBef>
              <a:defRPr sz="4400">
                <a:solidFill>
                  <a:srgbClr val="0A1F61"/>
                </a:solidFill>
                <a:latin typeface="Cambria Math"/>
                <a:ea typeface="Cambria Math"/>
                <a:cs typeface="Cambria Math"/>
                <a:sym typeface="Cambria Math"/>
              </a:defRPr>
            </a:pPr>
            <a14:m>
              <m:oMathPara>
                <m:oMathParaPr>
                  <m:jc m:val="left"/>
                </m:oMathParaPr>
                <m:oMath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m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f>
                    <m:fPr>
                      <m:ctrlPr>
                        <a:rPr xmlns:a="http://schemas.openxmlformats.org/drawingml/2006/main" sz="53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</m:ctrlPr>
                      <m:type m:val="bar"/>
                    </m:fPr>
                    <m:num>
                      <m:sSub>
                        <m:e>
                          <m:r>
                            <a:rPr xmlns:a="http://schemas.openxmlformats.org/drawingml/2006/main" sz="5350" i="1">
                              <a:solidFill>
                                <a:srgbClr val="0A1F61"/>
                              </a:solidFill>
                              <a:latin typeface="Cambria Math" panose="02040503050406030204" pitchFamily="18" charset="0"/>
                            </a:rPr>
                            <m:t>y</m:t>
                          </m:r>
                        </m:e>
                        <m:sub>
                          <m:r>
                            <a:rPr xmlns:a="http://schemas.openxmlformats.org/drawingml/2006/main" sz="5350" i="1">
                              <a:solidFill>
                                <a:srgbClr val="0A1F6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xmlns:a="http://schemas.openxmlformats.org/drawingml/2006/main" sz="53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-</m:t>
                      </m:r>
                      <m:sSub>
                        <m:e>
                          <m:r>
                            <a:rPr xmlns:a="http://schemas.openxmlformats.org/drawingml/2006/main" sz="5350" i="1">
                              <a:solidFill>
                                <a:srgbClr val="0A1F61"/>
                              </a:solidFill>
                              <a:latin typeface="Cambria Math" panose="02040503050406030204" pitchFamily="18" charset="0"/>
                            </a:rPr>
                            <m:t>y</m:t>
                          </m:r>
                        </m:e>
                        <m:sub>
                          <m:r>
                            <a:rPr xmlns:a="http://schemas.openxmlformats.org/drawingml/2006/main" sz="5350" i="1">
                              <a:solidFill>
                                <a:srgbClr val="0A1F61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num>
                    <m:den>
                      <m:sSub>
                        <m:e>
                          <m:r>
                            <a:rPr xmlns:a="http://schemas.openxmlformats.org/drawingml/2006/main" sz="5350" i="1">
                              <a:solidFill>
                                <a:srgbClr val="0A1F61"/>
                              </a:solidFill>
                              <a:latin typeface="Cambria Math" panose="02040503050406030204" pitchFamily="18" charset="0"/>
                            </a:rPr>
                            <m:t>x</m:t>
                          </m:r>
                        </m:e>
                        <m:sub>
                          <m:r>
                            <a:rPr xmlns:a="http://schemas.openxmlformats.org/drawingml/2006/main" sz="5350" i="1">
                              <a:solidFill>
                                <a:srgbClr val="0A1F6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xmlns:a="http://schemas.openxmlformats.org/drawingml/2006/main" sz="53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-</m:t>
                      </m:r>
                      <m:sSub>
                        <m:e>
                          <m:r>
                            <a:rPr xmlns:a="http://schemas.openxmlformats.org/drawingml/2006/main" sz="5350" i="1">
                              <a:solidFill>
                                <a:srgbClr val="0A1F61"/>
                              </a:solidFill>
                              <a:latin typeface="Cambria Math" panose="02040503050406030204" pitchFamily="18" charset="0"/>
                            </a:rPr>
                            <m:t>x</m:t>
                          </m:r>
                        </m:e>
                        <m:sub>
                          <m:r>
                            <a:rPr xmlns:a="http://schemas.openxmlformats.org/drawingml/2006/main" sz="5350" i="1">
                              <a:solidFill>
                                <a:srgbClr val="0A1F61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den>
                  </m:f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f>
                    <m:fPr>
                      <m:ctrlPr>
                        <a:rPr xmlns:a="http://schemas.openxmlformats.org/drawingml/2006/main" sz="53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</m:ctrlPr>
                      <m:type m:val="bar"/>
                    </m:fPr>
                    <m:num>
                      <m:r>
                        <a:rPr xmlns:a="http://schemas.openxmlformats.org/drawingml/2006/main" sz="53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1</m:t>
                      </m:r>
                      <m:r>
                        <a:rPr xmlns:a="http://schemas.openxmlformats.org/drawingml/2006/main" sz="53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-</m:t>
                      </m:r>
                      <m:r>
                        <a:rPr xmlns:a="http://schemas.openxmlformats.org/drawingml/2006/main" sz="53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4</m:t>
                      </m:r>
                    </m:num>
                    <m:den>
                      <m:r>
                        <a:rPr xmlns:a="http://schemas.openxmlformats.org/drawingml/2006/main" sz="53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6</m:t>
                      </m:r>
                      <m:r>
                        <a:rPr xmlns:a="http://schemas.openxmlformats.org/drawingml/2006/main" sz="53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-</m:t>
                      </m:r>
                      <m:r>
                        <a:rPr xmlns:a="http://schemas.openxmlformats.org/drawingml/2006/main" sz="53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2</m:t>
                      </m:r>
                    </m:den>
                  </m:f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f>
                    <m:fPr>
                      <m:ctrlPr>
                        <a:rPr xmlns:a="http://schemas.openxmlformats.org/drawingml/2006/main" sz="53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</m:ctrlPr>
                      <m:type m:val="bar"/>
                    </m:fPr>
                    <m:num>
                      <m:r>
                        <a:rPr xmlns:a="http://schemas.openxmlformats.org/drawingml/2006/main" sz="53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-</m:t>
                      </m:r>
                      <m:r>
                        <a:rPr xmlns:a="http://schemas.openxmlformats.org/drawingml/2006/main" sz="53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3</m:t>
                      </m:r>
                    </m:num>
                    <m:den>
                      <m:r>
                        <a:rPr xmlns:a="http://schemas.openxmlformats.org/drawingml/2006/main" sz="53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4</m:t>
                      </m:r>
                    </m:den>
                  </m:f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-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0.75</m:t>
                  </m:r>
                </m:oMath>
              </m:oMathPara>
            </a14:m>
            <a:endParaRPr>
              <a:latin typeface="Tajawal Medium"/>
              <a:ea typeface="Tajawal Medium"/>
              <a:cs typeface="Tajawal Medium"/>
              <a:sym typeface="Tajawal Medium"/>
            </a:endParaRPr>
          </a:p>
          <a:p>
            <a:pPr algn="just">
              <a:lnSpc>
                <a:spcPct val="120000"/>
              </a:lnSpc>
              <a:spcBef>
                <a:spcPts val="2400"/>
              </a:spcBef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Step 2</a:t>
            </a:r>
            <a:r>
              <a:rPr b="0"/>
              <a:t>: The equation of the line is deduced by substituting this slope, and either point into equation: </a:t>
            </a:r>
            <a14:m>
              <m:oMath>
                <m:r>
                  <a:rPr xmlns:a="http://schemas.openxmlformats.org/drawingml/2006/main" sz="43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y</m:t>
                </m:r>
                <m:r>
                  <a:rPr xmlns:a="http://schemas.openxmlformats.org/drawingml/2006/main" sz="43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-</m:t>
                </m:r>
                <m:sSub>
                  <m:e>
                    <m:r>
                      <a:rPr xmlns:a="http://schemas.openxmlformats.org/drawingml/2006/main" sz="43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y</m:t>
                    </m:r>
                  </m:e>
                  <m:sub>
                    <m:r>
                      <a:rPr xmlns:a="http://schemas.openxmlformats.org/drawingml/2006/main" sz="43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1</m:t>
                    </m:r>
                  </m:sub>
                </m:sSub>
                <m:r>
                  <a:rPr xmlns:a="http://schemas.openxmlformats.org/drawingml/2006/main" sz="43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3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m</m:t>
                </m:r>
                <m:r>
                  <a:rPr xmlns:a="http://schemas.openxmlformats.org/drawingml/2006/main" sz="43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(</m:t>
                </m:r>
                <m:r>
                  <a:rPr xmlns:a="http://schemas.openxmlformats.org/drawingml/2006/main" sz="43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x</m:t>
                </m:r>
                <m:r>
                  <a:rPr xmlns:a="http://schemas.openxmlformats.org/drawingml/2006/main" sz="43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-</m:t>
                </m:r>
                <m:sSub>
                  <m:e>
                    <m:r>
                      <a:rPr xmlns:a="http://schemas.openxmlformats.org/drawingml/2006/main" sz="43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x</m:t>
                    </m:r>
                  </m:e>
                  <m:sub>
                    <m:r>
                      <a:rPr xmlns:a="http://schemas.openxmlformats.org/drawingml/2006/main" sz="43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1</m:t>
                    </m:r>
                  </m:sub>
                </m:sSub>
                <m:r>
                  <a:rPr xmlns:a="http://schemas.openxmlformats.org/drawingml/2006/main" sz="43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)</m:t>
                </m:r>
                <m:r>
                  <a:rPr xmlns:a="http://schemas.openxmlformats.org/drawingml/2006/main" sz="43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→</m:t>
                </m:r>
                <m:r>
                  <a:rPr xmlns:a="http://schemas.openxmlformats.org/drawingml/2006/main" sz="43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y</m:t>
                </m:r>
                <m:r>
                  <a:rPr xmlns:a="http://schemas.openxmlformats.org/drawingml/2006/main" sz="43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-</m:t>
                </m:r>
                <m:r>
                  <a:rPr xmlns:a="http://schemas.openxmlformats.org/drawingml/2006/main" sz="43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4</m:t>
                </m:r>
                <m:r>
                  <a:rPr xmlns:a="http://schemas.openxmlformats.org/drawingml/2006/main" sz="43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3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-</m:t>
                </m:r>
                <m:r>
                  <a:rPr xmlns:a="http://schemas.openxmlformats.org/drawingml/2006/main" sz="43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0.75</m:t>
                </m:r>
                <m:r>
                  <a:rPr xmlns:a="http://schemas.openxmlformats.org/drawingml/2006/main" sz="43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(</m:t>
                </m:r>
                <m:r>
                  <a:rPr xmlns:a="http://schemas.openxmlformats.org/drawingml/2006/main" sz="43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x</m:t>
                </m:r>
                <m:r>
                  <a:rPr xmlns:a="http://schemas.openxmlformats.org/drawingml/2006/main" sz="43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-</m:t>
                </m:r>
                <m:r>
                  <a:rPr xmlns:a="http://schemas.openxmlformats.org/drawingml/2006/main" sz="43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2</m:t>
                </m:r>
                <m:r>
                  <a:rPr xmlns:a="http://schemas.openxmlformats.org/drawingml/2006/main" sz="43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)</m:t>
                </m:r>
                <m:r>
                  <a:rPr xmlns:a="http://schemas.openxmlformats.org/drawingml/2006/main" sz="43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→</m:t>
                </m:r>
                <m:r>
                  <a:rPr xmlns:a="http://schemas.openxmlformats.org/drawingml/2006/main" sz="43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y</m:t>
                </m:r>
                <m:r>
                  <a:rPr xmlns:a="http://schemas.openxmlformats.org/drawingml/2006/main" sz="43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3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5.5</m:t>
                </m:r>
                <m:r>
                  <a:rPr xmlns:a="http://schemas.openxmlformats.org/drawingml/2006/main" sz="43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-</m:t>
                </m:r>
                <m:r>
                  <a:rPr xmlns:a="http://schemas.openxmlformats.org/drawingml/2006/main" sz="43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0.75</m:t>
                </m:r>
                <m:r>
                  <a:rPr xmlns:a="http://schemas.openxmlformats.org/drawingml/2006/main" sz="43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x</m:t>
                </m:r>
              </m:oMath>
            </a14:m>
          </a:p>
          <a:p>
            <a:pPr algn="l">
              <a:lnSpc>
                <a:spcPct val="120000"/>
              </a:lnSpc>
              <a:spcBef>
                <a:spcPts val="24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equation of the line has a negative slope of </a:t>
            </a:r>
            <a14:m>
              <m:oMath>
                <m:r>
                  <a:rPr xmlns:a="http://schemas.openxmlformats.org/drawingml/2006/main" sz="46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-</m:t>
                </m:r>
                <m:r>
                  <a:rPr xmlns:a="http://schemas.openxmlformats.org/drawingml/2006/main" sz="46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0.75</m:t>
                </m:r>
              </m:oMath>
            </a14:m>
            <a:r>
              <a:t> and y-intercept of </a:t>
            </a:r>
            <a14:m>
              <m:oMath>
                <m:r>
                  <a:rPr xmlns:a="http://schemas.openxmlformats.org/drawingml/2006/main" sz="47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5.5</m:t>
                </m:r>
              </m:oMath>
            </a14:m>
            <a:r>
              <a:t>. </a:t>
            </a:r>
          </a:p>
          <a:p>
            <a:pPr algn="l">
              <a:lnSpc>
                <a:spcPct val="120000"/>
              </a:lnSpc>
              <a:spcBef>
                <a:spcPts val="24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</a:p>
        </p:txBody>
      </p:sp>
      <p:sp>
        <p:nvSpPr>
          <p:cNvPr id="165" name="Google Shape;126;p4"/>
          <p:cNvSpPr txBox="1"/>
          <p:nvPr/>
        </p:nvSpPr>
        <p:spPr>
          <a:xfrm>
            <a:off x="5325852" y="1125092"/>
            <a:ext cx="13256930" cy="9447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defRPr sz="50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The equation of a line given two points 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Slide Number"/>
          <p:cNvSpPr txBox="1"/>
          <p:nvPr>
            <p:ph type="sldNum" sz="quarter" idx="4294967295"/>
          </p:nvPr>
        </p:nvSpPr>
        <p:spPr>
          <a:xfrm>
            <a:off x="9041438" y="12610700"/>
            <a:ext cx="373379" cy="614679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>
            <a:lvl1pPr>
              <a:defRPr sz="2800">
                <a:solidFill>
                  <a:schemeClr val="accent1"/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fld id="{86CB4B4D-7CA3-9044-876B-883B54F8677D}" type="slidenum"/>
          </a:p>
        </p:txBody>
      </p:sp>
      <p:sp>
        <p:nvSpPr>
          <p:cNvPr id="168" name="Rectangle 29"/>
          <p:cNvSpPr txBox="1"/>
          <p:nvPr/>
        </p:nvSpPr>
        <p:spPr>
          <a:xfrm>
            <a:off x="1921011" y="4243596"/>
            <a:ext cx="17550590" cy="317782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990600" indent="-990600" algn="just">
              <a:lnSpc>
                <a:spcPct val="120000"/>
              </a:lnSpc>
              <a:spcBef>
                <a:spcPts val="2400"/>
              </a:spcBef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□ Demand and supply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Demand and supply decisions by consumers, firms and the government determine the level of economic activity within an economy. As these decisions play a vital role in business and consumer activity, it is important to possess mathematical tools that enable us to analyse them.</a:t>
            </a:r>
          </a:p>
        </p:txBody>
      </p:sp>
      <p:sp>
        <p:nvSpPr>
          <p:cNvPr id="169" name="Google Shape;126;p4"/>
          <p:cNvSpPr txBox="1"/>
          <p:nvPr/>
        </p:nvSpPr>
        <p:spPr>
          <a:xfrm>
            <a:off x="5325852" y="1125092"/>
            <a:ext cx="13256930" cy="9447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defRPr sz="50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Applications: Demand, Supply, Cost, Revenue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Slide Number"/>
          <p:cNvSpPr txBox="1"/>
          <p:nvPr>
            <p:ph type="sldNum" sz="quarter" idx="4294967295"/>
          </p:nvPr>
        </p:nvSpPr>
        <p:spPr>
          <a:xfrm>
            <a:off x="9041438" y="12610700"/>
            <a:ext cx="551179" cy="614679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>
            <a:lvl1pPr>
              <a:defRPr sz="2800">
                <a:solidFill>
                  <a:schemeClr val="accent1"/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fld id="{86CB4B4D-7CA3-9044-876B-883B54F8677D}" type="slidenum"/>
          </a:p>
        </p:txBody>
      </p:sp>
      <p:sp>
        <p:nvSpPr>
          <p:cNvPr id="172" name="Rectangle 29"/>
          <p:cNvSpPr txBox="1"/>
          <p:nvPr/>
        </p:nvSpPr>
        <p:spPr>
          <a:xfrm>
            <a:off x="1921011" y="4243596"/>
            <a:ext cx="19626065" cy="668475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990600" indent="-990600" algn="just">
              <a:lnSpc>
                <a:spcPct val="120000"/>
              </a:lnSpc>
              <a:spcBef>
                <a:spcPts val="2400"/>
              </a:spcBef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□ The demand function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There are several variables that influence the demand for a good </a:t>
            </a:r>
            <a14:m>
              <m:oMath>
                <m:r>
                  <a:rPr xmlns:a="http://schemas.openxmlformats.org/drawingml/2006/main" sz="39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X</m:t>
                </m:r>
              </m:oMath>
            </a14:m>
            <a:r>
              <a:t>. These may be expressed by the general demand function</a:t>
            </a:r>
          </a:p>
          <a:p>
            <a:pPr algn="l">
              <a:lnSpc>
                <a:spcPct val="120000"/>
              </a:lnSpc>
              <a:defRPr sz="4500">
                <a:solidFill>
                  <a:srgbClr val="0A1F61"/>
                </a:solidFill>
                <a:latin typeface="Cambria Math"/>
                <a:ea typeface="Cambria Math"/>
                <a:cs typeface="Cambria Math"/>
                <a:sym typeface="Cambria Math"/>
              </a:defRPr>
            </a:pPr>
            <a14:m>
              <m:oMathPara>
                <m:oMathParaPr>
                  <m:jc m:val="left"/>
                </m:oMathParaPr>
                <m:oMath>
                  <m:r>
                    <a:rPr xmlns:a="http://schemas.openxmlformats.org/drawingml/2006/main" sz="5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Q</m:t>
                  </m:r>
                  <m:r>
                    <a:rPr xmlns:a="http://schemas.openxmlformats.org/drawingml/2006/main" sz="5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5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f</m:t>
                  </m:r>
                  <m:r>
                    <a:rPr xmlns:a="http://schemas.openxmlformats.org/drawingml/2006/main" sz="5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(</m:t>
                  </m:r>
                  <m:r>
                    <a:rPr xmlns:a="http://schemas.openxmlformats.org/drawingml/2006/main" sz="5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P</m:t>
                  </m:r>
                  <m:r>
                    <a:rPr xmlns:a="http://schemas.openxmlformats.org/drawingml/2006/main" sz="5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,</m:t>
                  </m:r>
                  <m:r>
                    <a:rPr xmlns:a="http://schemas.openxmlformats.org/drawingml/2006/main" sz="5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Y</m:t>
                  </m:r>
                  <m:r>
                    <a:rPr xmlns:a="http://schemas.openxmlformats.org/drawingml/2006/main" sz="5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,</m:t>
                  </m:r>
                  <m:sSub>
                    <m:e>
                      <m:r>
                        <a:rPr xmlns:a="http://schemas.openxmlformats.org/drawingml/2006/main" sz="550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P</m:t>
                      </m:r>
                    </m:e>
                    <m:sub>
                      <m:r>
                        <a:rPr xmlns:a="http://schemas.openxmlformats.org/drawingml/2006/main" sz="550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s</m:t>
                      </m:r>
                    </m:sub>
                  </m:sSub>
                  <m:r>
                    <a:rPr xmlns:a="http://schemas.openxmlformats.org/drawingml/2006/main" sz="5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,</m:t>
                  </m:r>
                  <m:sSub>
                    <m:e>
                      <m:r>
                        <a:rPr xmlns:a="http://schemas.openxmlformats.org/drawingml/2006/main" sz="550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P</m:t>
                      </m:r>
                    </m:e>
                    <m:sub>
                      <m:r>
                        <a:rPr xmlns:a="http://schemas.openxmlformats.org/drawingml/2006/main" sz="550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c</m:t>
                      </m:r>
                    </m:sub>
                  </m:sSub>
                  <m:r>
                    <a:rPr xmlns:a="http://schemas.openxmlformats.org/drawingml/2006/main" sz="5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,</m:t>
                  </m:r>
                  <m:sSub>
                    <m:e>
                      <m:r>
                        <a:rPr xmlns:a="http://schemas.openxmlformats.org/drawingml/2006/main" sz="550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T</m:t>
                      </m:r>
                    </m:e>
                    <m:sub>
                      <m:r>
                        <a:rPr xmlns:a="http://schemas.openxmlformats.org/drawingml/2006/main" sz="550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a</m:t>
                      </m:r>
                    </m:sub>
                  </m:sSub>
                  <m:r>
                    <a:rPr xmlns:a="http://schemas.openxmlformats.org/drawingml/2006/main" sz="5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,</m:t>
                  </m:r>
                  <m:r>
                    <a:rPr xmlns:a="http://schemas.openxmlformats.org/drawingml/2006/main" sz="5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A</m:t>
                  </m:r>
                  <m:r>
                    <a:rPr xmlns:a="http://schemas.openxmlformats.org/drawingml/2006/main" sz="5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,</m:t>
                  </m:r>
                  <m:r>
                    <a:rPr xmlns:a="http://schemas.openxmlformats.org/drawingml/2006/main" sz="5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.</m:t>
                  </m:r>
                  <m:r>
                    <a:rPr xmlns:a="http://schemas.openxmlformats.org/drawingml/2006/main" sz="5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.</m:t>
                  </m:r>
                  <m:r>
                    <a:rPr xmlns:a="http://schemas.openxmlformats.org/drawingml/2006/main" sz="5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.</m:t>
                  </m:r>
                  <m:r>
                    <a:rPr xmlns:a="http://schemas.openxmlformats.org/drawingml/2006/main" sz="5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)</m:t>
                  </m:r>
                </m:oMath>
              </m:oMathPara>
            </a14:m>
            <a:endParaRPr>
              <a:latin typeface="Tajawal Medium"/>
              <a:ea typeface="Tajawal Medium"/>
              <a:cs typeface="Tajawal Medium"/>
              <a:sym typeface="Tajawal Medium"/>
            </a:endParaRP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where</a:t>
            </a:r>
          </a:p>
          <a:p>
            <a:pPr algn="l">
              <a:lnSpc>
                <a:spcPct val="120000"/>
              </a:lnSpc>
              <a:defRPr sz="5000">
                <a:solidFill>
                  <a:srgbClr val="0A1F61"/>
                </a:solidFill>
                <a:latin typeface="Cambria Math"/>
                <a:ea typeface="Cambria Math"/>
                <a:cs typeface="Cambria Math"/>
                <a:sym typeface="Cambria Math"/>
              </a:defRPr>
            </a:pPr>
            <a14:m>
              <m:oMath>
                <m:r>
                  <a:rPr xmlns:a="http://schemas.openxmlformats.org/drawingml/2006/main" sz="68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</m:oMath>
            </a14:m>
            <a:r>
              <a:rPr sz="3600">
                <a:latin typeface="Tajawal Medium"/>
                <a:ea typeface="Tajawal Medium"/>
                <a:cs typeface="Tajawal Medium"/>
                <a:sym typeface="Tajawal Medium"/>
              </a:rPr>
              <a:t> is the quantity demanded of good </a:t>
            </a:r>
            <a14:m>
              <m:oMath>
                <m:r>
                  <a:rPr xmlns:a="http://schemas.openxmlformats.org/drawingml/2006/main" sz="39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X</m:t>
                </m:r>
              </m:oMath>
            </a14:m>
            <a:r>
              <a:rPr sz="3600">
                <a:latin typeface="Tajawal Medium"/>
                <a:ea typeface="Tajawal Medium"/>
                <a:cs typeface="Tajawal Medium"/>
                <a:sym typeface="Tajawal Medium"/>
              </a:rPr>
              <a:t>                    </a:t>
            </a:r>
            <a14:m>
              <m:oMath>
                <m:sSub>
                  <m:e>
                    <m:r>
                      <a:rPr xmlns:a="http://schemas.openxmlformats.org/drawingml/2006/main" sz="44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P</m:t>
                    </m:r>
                  </m:e>
                  <m:sub>
                    <m:r>
                      <a:rPr xmlns:a="http://schemas.openxmlformats.org/drawingml/2006/main" sz="44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c</m:t>
                    </m:r>
                  </m:sub>
                </m:sSub>
              </m:oMath>
            </a14:m>
            <a:r>
              <a:rPr sz="3600">
                <a:latin typeface="Tajawal Medium"/>
                <a:ea typeface="Tajawal Medium"/>
                <a:cs typeface="Tajawal Medium"/>
                <a:sym typeface="Tajawal Medium"/>
              </a:rPr>
              <a:t> is the price of complementary goods </a:t>
            </a:r>
            <a:endParaRPr>
              <a:latin typeface="Tajawal Medium"/>
              <a:ea typeface="Tajawal Medium"/>
              <a:cs typeface="Tajawal Medium"/>
              <a:sym typeface="Tajawal Medium"/>
            </a:endParaRP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P is the price of good </a:t>
            </a:r>
            <a14:m>
              <m:oMath>
                <m:r>
                  <a:rPr xmlns:a="http://schemas.openxmlformats.org/drawingml/2006/main" sz="39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X</m:t>
                </m:r>
              </m:oMath>
            </a14:m>
            <a:r>
              <a:t>                                           </a:t>
            </a:r>
            <a14:m>
              <m:oMath>
                <m:sSub>
                  <m:e>
                    <m:r>
                      <a:rPr xmlns:a="http://schemas.openxmlformats.org/drawingml/2006/main" sz="48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T</m:t>
                    </m:r>
                  </m:e>
                  <m:sub>
                    <m:r>
                      <a:rPr xmlns:a="http://schemas.openxmlformats.org/drawingml/2006/main" sz="48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a</m:t>
                    </m:r>
                  </m:sub>
                </m:sSub>
              </m:oMath>
            </a14:m>
            <a:r>
              <a:t> is the taste or fashion of the consumer </a:t>
            </a:r>
          </a:p>
          <a:p>
            <a:pPr algn="l">
              <a:lnSpc>
                <a:spcPct val="120000"/>
              </a:lnSpc>
              <a:defRPr sz="4400">
                <a:solidFill>
                  <a:srgbClr val="0A1F61"/>
                </a:solidFill>
                <a:latin typeface="Cambria Math"/>
                <a:ea typeface="Cambria Math"/>
                <a:cs typeface="Cambria Math"/>
                <a:sym typeface="Cambria Math"/>
              </a:defRPr>
            </a:pPr>
            <a14:m>
              <m:oMath>
                <m:r>
                  <a:rPr xmlns:a="http://schemas.openxmlformats.org/drawingml/2006/main" sz="53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Y</m:t>
                </m:r>
              </m:oMath>
            </a14:m>
            <a:r>
              <a:rPr sz="3600">
                <a:latin typeface="Tajawal Medium"/>
                <a:ea typeface="Tajawal Medium"/>
                <a:cs typeface="Tajawal Medium"/>
                <a:sym typeface="Tajawal Medium"/>
              </a:rPr>
              <a:t> is the income of the consumer                             </a:t>
            </a:r>
            <a14:m>
              <m:oMath>
                <m:r>
                  <a:rPr xmlns:a="http://schemas.openxmlformats.org/drawingml/2006/main" sz="43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A</m:t>
                </m:r>
              </m:oMath>
            </a14:m>
            <a:r>
              <a:rPr sz="3600">
                <a:latin typeface="Tajawal Medium"/>
                <a:ea typeface="Tajawal Medium"/>
                <a:cs typeface="Tajawal Medium"/>
                <a:sym typeface="Tajawal Medium"/>
              </a:rPr>
              <a:t>  is the level of advertising</a:t>
            </a:r>
            <a:endParaRPr>
              <a:latin typeface="Tajawal Medium"/>
              <a:ea typeface="Tajawal Medium"/>
              <a:cs typeface="Tajawal Medium"/>
              <a:sym typeface="Tajawal Medium"/>
            </a:endParaRPr>
          </a:p>
          <a:p>
            <a:pPr algn="l">
              <a:lnSpc>
                <a:spcPct val="120000"/>
              </a:lnSpc>
              <a:defRPr sz="4500">
                <a:solidFill>
                  <a:srgbClr val="0A1F61"/>
                </a:solidFill>
                <a:latin typeface="Cambria Math"/>
                <a:ea typeface="Cambria Math"/>
                <a:cs typeface="Cambria Math"/>
                <a:sym typeface="Cambria Math"/>
              </a:defRPr>
            </a:pPr>
            <a14:m>
              <m:oMath>
                <m:sSub>
                  <m:e>
                    <m:r>
                      <a:rPr xmlns:a="http://schemas.openxmlformats.org/drawingml/2006/main" sz="56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P</m:t>
                    </m:r>
                  </m:e>
                  <m:sub>
                    <m:r>
                      <a:rPr xmlns:a="http://schemas.openxmlformats.org/drawingml/2006/main" sz="56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s</m:t>
                    </m:r>
                  </m:sub>
                </m:sSub>
              </m:oMath>
            </a14:m>
            <a:r>
              <a:rPr sz="3600">
                <a:latin typeface="Tajawal Medium"/>
                <a:ea typeface="Tajawal Medium"/>
                <a:cs typeface="Tajawal Medium"/>
                <a:sym typeface="Tajawal Medium"/>
              </a:rPr>
              <a:t> is the price of substitute goods </a:t>
            </a:r>
          </a:p>
        </p:txBody>
      </p:sp>
      <p:sp>
        <p:nvSpPr>
          <p:cNvPr id="173" name="Google Shape;126;p4"/>
          <p:cNvSpPr txBox="1"/>
          <p:nvPr/>
        </p:nvSpPr>
        <p:spPr>
          <a:xfrm>
            <a:off x="5325852" y="1125092"/>
            <a:ext cx="13256930" cy="9447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defRPr sz="50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Applications: Demand, Supply, Cost, Revenue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Slide Number"/>
          <p:cNvSpPr txBox="1"/>
          <p:nvPr>
            <p:ph type="sldNum" sz="quarter" idx="4294967295"/>
          </p:nvPr>
        </p:nvSpPr>
        <p:spPr>
          <a:xfrm>
            <a:off x="9041438" y="12610700"/>
            <a:ext cx="531558" cy="614679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>
            <a:lvl1pPr>
              <a:defRPr sz="2800">
                <a:solidFill>
                  <a:schemeClr val="accent1"/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fld id="{86CB4B4D-7CA3-9044-876B-883B54F8677D}" type="slidenum"/>
          </a:p>
        </p:txBody>
      </p:sp>
      <p:sp>
        <p:nvSpPr>
          <p:cNvPr id="176" name="Rectangle 29"/>
          <p:cNvSpPr txBox="1"/>
          <p:nvPr/>
        </p:nvSpPr>
        <p:spPr>
          <a:xfrm>
            <a:off x="1921010" y="4243596"/>
            <a:ext cx="19415364" cy="252250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990600" indent="-990600" algn="just">
              <a:lnSpc>
                <a:spcPct val="120000"/>
              </a:lnSpc>
              <a:spcBef>
                <a:spcPts val="2400"/>
              </a:spcBef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□ The demand function</a:t>
            </a:r>
          </a:p>
          <a:p>
            <a:pPr algn="l">
              <a:lnSpc>
                <a:spcPct val="120000"/>
              </a:lnSpc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Definitions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A </a:t>
            </a:r>
            <a:r>
              <a:rPr b="1"/>
              <a:t>substitute good</a:t>
            </a:r>
            <a:r>
              <a:t> is one that can be used instead of another good, e.g., trains and buses.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A </a:t>
            </a:r>
            <a:r>
              <a:rPr b="1"/>
              <a:t>complementary good </a:t>
            </a:r>
            <a:r>
              <a:t>is one that is consumed in conjunction with another, e.g. petrol/cars.</a:t>
            </a:r>
          </a:p>
        </p:txBody>
      </p:sp>
      <p:sp>
        <p:nvSpPr>
          <p:cNvPr id="177" name="Google Shape;126;p4"/>
          <p:cNvSpPr txBox="1"/>
          <p:nvPr/>
        </p:nvSpPr>
        <p:spPr>
          <a:xfrm>
            <a:off x="5325852" y="1125092"/>
            <a:ext cx="13256930" cy="9447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defRPr sz="50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Applications: Demand, Supply, Cost, Revenue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Slide Number"/>
          <p:cNvSpPr txBox="1"/>
          <p:nvPr>
            <p:ph type="sldNum" sz="quarter" idx="4294967295"/>
          </p:nvPr>
        </p:nvSpPr>
        <p:spPr>
          <a:xfrm>
            <a:off x="9041438" y="12610700"/>
            <a:ext cx="551179" cy="614679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>
            <a:lvl1pPr>
              <a:defRPr sz="2800">
                <a:solidFill>
                  <a:schemeClr val="accent1"/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fld id="{86CB4B4D-7CA3-9044-876B-883B54F8677D}" type="slidenum"/>
          </a:p>
        </p:txBody>
      </p:sp>
      <p:sp>
        <p:nvSpPr>
          <p:cNvPr id="180" name="Rectangle 29"/>
          <p:cNvSpPr txBox="1"/>
          <p:nvPr/>
        </p:nvSpPr>
        <p:spPr>
          <a:xfrm>
            <a:off x="1921010" y="4243596"/>
            <a:ext cx="19415364" cy="47011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350920" indent="-350920" algn="just">
              <a:lnSpc>
                <a:spcPct val="120000"/>
              </a:lnSpc>
              <a:spcBef>
                <a:spcPts val="2400"/>
              </a:spcBef>
              <a:buSzPct val="100000"/>
              <a:buChar char="□"/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demand function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simplest model for the demand function is written as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</a:p>
          <a:p>
            <a:pPr algn="ctr">
              <a:lnSpc>
                <a:spcPct val="120000"/>
              </a:lnSpc>
              <a:defRPr sz="4500">
                <a:solidFill>
                  <a:srgbClr val="0A1F61"/>
                </a:solidFill>
                <a:latin typeface="Cambria Math"/>
                <a:ea typeface="Cambria Math"/>
                <a:cs typeface="Cambria Math"/>
                <a:sym typeface="Cambria Math"/>
              </a:defRPr>
            </a:pPr>
            <a14:m>
              <m:oMathPara>
                <m:oMathParaPr>
                  <m:jc m:val="center"/>
                </m:oMathParaPr>
                <m:oMath>
                  <m:r>
                    <a:rPr xmlns:a="http://schemas.openxmlformats.org/drawingml/2006/main" sz="56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Q</m:t>
                  </m:r>
                  <m:r>
                    <a:rPr xmlns:a="http://schemas.openxmlformats.org/drawingml/2006/main" sz="56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56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f</m:t>
                  </m:r>
                  <m:r>
                    <a:rPr xmlns:a="http://schemas.openxmlformats.org/drawingml/2006/main" sz="56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(</m:t>
                  </m:r>
                  <m:r>
                    <a:rPr xmlns:a="http://schemas.openxmlformats.org/drawingml/2006/main" sz="56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P</m:t>
                  </m:r>
                  <m:r>
                    <a:rPr xmlns:a="http://schemas.openxmlformats.org/drawingml/2006/main" sz="56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)</m:t>
                  </m:r>
                </m:oMath>
              </m:oMathPara>
            </a14:m>
            <a:endParaRPr>
              <a:latin typeface="Tajawal Medium"/>
              <a:ea typeface="Tajawal Medium"/>
              <a:cs typeface="Tajawal Medium"/>
              <a:sym typeface="Tajawal Medium"/>
            </a:endParaRPr>
          </a:p>
          <a:p>
            <a:pPr algn="ctr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Therefore, quantity demanded depends on price only, so long as the other variables upon which demand depends remain constant; that is, </a:t>
            </a:r>
            <a14:m>
              <m:oMath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Y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,</m:t>
                </m:r>
                <m:sSub>
                  <m:e>
                    <m:r>
                      <a:rPr xmlns:a="http://schemas.openxmlformats.org/drawingml/2006/main" sz="44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P</m:t>
                    </m:r>
                  </m:e>
                  <m:sub>
                    <m:r>
                      <a:rPr xmlns:a="http://schemas.openxmlformats.org/drawingml/2006/main" sz="44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s</m:t>
                    </m:r>
                  </m:sub>
                </m:sSub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,</m:t>
                </m:r>
                <m:sSub>
                  <m:e>
                    <m:r>
                      <a:rPr xmlns:a="http://schemas.openxmlformats.org/drawingml/2006/main" sz="44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P</m:t>
                    </m:r>
                  </m:e>
                  <m:sub>
                    <m:r>
                      <a:rPr xmlns:a="http://schemas.openxmlformats.org/drawingml/2006/main" sz="44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c</m:t>
                    </m:r>
                  </m:sub>
                </m:sSub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,</m:t>
                </m:r>
                <m:sSub>
                  <m:e>
                    <m:r>
                      <a:rPr xmlns:a="http://schemas.openxmlformats.org/drawingml/2006/main" sz="44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T</m:t>
                    </m:r>
                  </m:e>
                  <m:sub>
                    <m:r>
                      <a:rPr xmlns:a="http://schemas.openxmlformats.org/drawingml/2006/main" sz="44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a</m:t>
                    </m:r>
                  </m:sub>
                </m:sSub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,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A</m:t>
                </m:r>
              </m:oMath>
            </a14:m>
            <a:r>
              <a:t> ,…are constant. </a:t>
            </a:r>
          </a:p>
        </p:txBody>
      </p:sp>
      <p:sp>
        <p:nvSpPr>
          <p:cNvPr id="181" name="Google Shape;126;p4"/>
          <p:cNvSpPr txBox="1"/>
          <p:nvPr/>
        </p:nvSpPr>
        <p:spPr>
          <a:xfrm>
            <a:off x="5325852" y="1125092"/>
            <a:ext cx="13256930" cy="9447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defRPr sz="50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Applications: Demand, Supply, Cost, Revenue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Slide Number"/>
          <p:cNvSpPr txBox="1"/>
          <p:nvPr>
            <p:ph type="sldNum" sz="quarter" idx="4294967295"/>
          </p:nvPr>
        </p:nvSpPr>
        <p:spPr>
          <a:xfrm>
            <a:off x="9041438" y="12610700"/>
            <a:ext cx="551179" cy="614679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>
            <a:lvl1pPr>
              <a:defRPr sz="2800">
                <a:solidFill>
                  <a:schemeClr val="accent1"/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fld id="{86CB4B4D-7CA3-9044-876B-883B54F8677D}" type="slidenum"/>
          </a:p>
        </p:txBody>
      </p:sp>
      <p:sp>
        <p:nvSpPr>
          <p:cNvPr id="184" name="Rectangle 29"/>
          <p:cNvSpPr txBox="1"/>
          <p:nvPr/>
        </p:nvSpPr>
        <p:spPr>
          <a:xfrm>
            <a:off x="1921010" y="4243596"/>
            <a:ext cx="19415364" cy="317975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350920" indent="-350920" algn="just">
              <a:lnSpc>
                <a:spcPct val="120000"/>
              </a:lnSpc>
              <a:spcBef>
                <a:spcPts val="2400"/>
              </a:spcBef>
              <a:buSzPct val="100000"/>
              <a:buChar char="□"/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demand function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For example, the demand for good </a:t>
            </a:r>
            <a14:m>
              <m:oMath>
                <m:r>
                  <a:rPr xmlns:a="http://schemas.openxmlformats.org/drawingml/2006/main" sz="39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X</m:t>
                </m:r>
              </m:oMath>
            </a14:m>
            <a:r>
              <a:t> may be given by the linear equation, </a:t>
            </a:r>
            <a14:m>
              <m:oMath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200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-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2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P</m:t>
                </m:r>
              </m:oMath>
            </a14:m>
            <a:r>
              <a:t>. This equation describes the </a:t>
            </a:r>
            <a:r>
              <a:rPr b="1"/>
              <a:t>law of demand</a:t>
            </a:r>
            <a:r>
              <a:t>, a basic economic hypothesis which states that there is a negative relationship between quantity demanded and price, that is, when the price of a good increases, the quantity demanded will decrease, all other variables remaining constant. </a:t>
            </a:r>
          </a:p>
        </p:txBody>
      </p:sp>
      <p:sp>
        <p:nvSpPr>
          <p:cNvPr id="185" name="Google Shape;126;p4"/>
          <p:cNvSpPr txBox="1"/>
          <p:nvPr/>
        </p:nvSpPr>
        <p:spPr>
          <a:xfrm>
            <a:off x="5325852" y="1125092"/>
            <a:ext cx="13256930" cy="9447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defRPr sz="50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Applications: Demand, Supply, Cost, Revenue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Slide Number"/>
          <p:cNvSpPr txBox="1"/>
          <p:nvPr>
            <p:ph type="sldNum" sz="quarter" idx="4294967295"/>
          </p:nvPr>
        </p:nvSpPr>
        <p:spPr>
          <a:xfrm>
            <a:off x="9041438" y="12610700"/>
            <a:ext cx="551179" cy="614679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>
            <a:lvl1pPr>
              <a:defRPr sz="2800">
                <a:solidFill>
                  <a:schemeClr val="accent1"/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fld id="{86CB4B4D-7CA3-9044-876B-883B54F8677D}" type="slidenum"/>
          </a:p>
        </p:txBody>
      </p:sp>
      <p:sp>
        <p:nvSpPr>
          <p:cNvPr id="188" name="Rectangle 29"/>
          <p:cNvSpPr txBox="1"/>
          <p:nvPr/>
        </p:nvSpPr>
        <p:spPr>
          <a:xfrm>
            <a:off x="1921011" y="4243596"/>
            <a:ext cx="10229899" cy="534893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350920" indent="-350920" algn="just">
              <a:lnSpc>
                <a:spcPct val="120000"/>
              </a:lnSpc>
              <a:spcBef>
                <a:spcPts val="2400"/>
              </a:spcBef>
              <a:buSzPct val="100000"/>
              <a:buChar char="□"/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equation of demand function</a:t>
            </a:r>
          </a:p>
          <a:p>
            <a:pPr algn="just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demand function, </a:t>
            </a:r>
            <a14:m>
              <m:oMath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P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g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(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)</m:t>
                </m:r>
              </m:oMath>
            </a14:m>
            <a:r>
              <a:t>, can be modelled by the simple linear equation</a:t>
            </a:r>
          </a:p>
          <a:p>
            <a:pPr algn="ctr">
              <a:lnSpc>
                <a:spcPct val="120000"/>
              </a:lnSpc>
              <a:defRPr sz="4400">
                <a:solidFill>
                  <a:srgbClr val="0A1F61"/>
                </a:solidFill>
                <a:latin typeface="Cambria Math"/>
                <a:ea typeface="Cambria Math"/>
                <a:cs typeface="Cambria Math"/>
                <a:sym typeface="Cambria Math"/>
              </a:defRPr>
            </a:pPr>
            <a14:m>
              <m:oMath>
                <m:r>
                  <a:rPr xmlns:a="http://schemas.openxmlformats.org/drawingml/2006/main" sz="5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P</m:t>
                </m:r>
                <m:r>
                  <a:rPr xmlns:a="http://schemas.openxmlformats.org/drawingml/2006/main" sz="5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5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a</m:t>
                </m:r>
                <m:r>
                  <a:rPr xmlns:a="http://schemas.openxmlformats.org/drawingml/2006/main" sz="5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-</m:t>
                </m:r>
                <m:r>
                  <a:rPr xmlns:a="http://schemas.openxmlformats.org/drawingml/2006/main" sz="5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b</m:t>
                </m:r>
                <m:r>
                  <a:rPr xmlns:a="http://schemas.openxmlformats.org/drawingml/2006/main" sz="5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</m:oMath>
            </a14:m>
            <a:r>
              <a:rPr sz="3600">
                <a:latin typeface="Tajawal Medium"/>
                <a:ea typeface="Tajawal Medium"/>
                <a:cs typeface="Tajawal Medium"/>
                <a:sym typeface="Tajawal Medium"/>
              </a:rPr>
              <a:t>    </a:t>
            </a:r>
            <a:endParaRPr>
              <a:latin typeface="Tajawal Medium"/>
              <a:ea typeface="Tajawal Medium"/>
              <a:cs typeface="Tajawal Medium"/>
              <a:sym typeface="Tajawal Medium"/>
            </a:endParaRPr>
          </a:p>
          <a:p>
            <a:pPr algn="just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where </a:t>
            </a:r>
            <a14:m>
              <m:oMath>
                <m:r>
                  <a:rPr xmlns:a="http://schemas.openxmlformats.org/drawingml/2006/main" sz="47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a</m:t>
                </m:r>
              </m:oMath>
            </a14:m>
            <a:r>
              <a:t> and </a:t>
            </a:r>
            <a14:m>
              <m:oMath>
                <m:r>
                  <a:rPr xmlns:a="http://schemas.openxmlformats.org/drawingml/2006/main" sz="48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b</m:t>
                </m:r>
              </m:oMath>
            </a14:m>
            <a:r>
              <a:t> are constants. This is the equation of a straight line. </a:t>
            </a:r>
          </a:p>
          <a:p>
            <a:pPr algn="just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general format for the equation of a straight line is </a:t>
            </a:r>
            <a14:m>
              <m:oMath>
                <m:r>
                  <a:rPr xmlns:a="http://schemas.openxmlformats.org/drawingml/2006/main" sz="43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y</m:t>
                </m:r>
                <m:r>
                  <a:rPr xmlns:a="http://schemas.openxmlformats.org/drawingml/2006/main" sz="43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3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m</m:t>
                </m:r>
                <m:r>
                  <a:rPr xmlns:a="http://schemas.openxmlformats.org/drawingml/2006/main" sz="43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x</m:t>
                </m:r>
                <m:r>
                  <a:rPr xmlns:a="http://schemas.openxmlformats.org/drawingml/2006/main" sz="43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+</m:t>
                </m:r>
                <m:r>
                  <a:rPr xmlns:a="http://schemas.openxmlformats.org/drawingml/2006/main" sz="43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c</m:t>
                </m:r>
                <m:r>
                  <a:rPr xmlns:a="http://schemas.openxmlformats.org/drawingml/2006/main" sz="43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(</m:t>
                </m:r>
                <m:r>
                  <m:rPr>
                    <m:nor/>
                  </m:rPr>
                  <a:rPr xmlns:a="http://schemas.openxmlformats.org/drawingml/2006/main" sz="43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or</m:t>
                </m:r>
                <m:r>
                  <a:rPr xmlns:a="http://schemas.openxmlformats.org/drawingml/2006/main" sz="43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y</m:t>
                </m:r>
                <m:r>
                  <a:rPr xmlns:a="http://schemas.openxmlformats.org/drawingml/2006/main" sz="43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3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c</m:t>
                </m:r>
                <m:r>
                  <a:rPr xmlns:a="http://schemas.openxmlformats.org/drawingml/2006/main" sz="43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+</m:t>
                </m:r>
                <m:r>
                  <a:rPr xmlns:a="http://schemas.openxmlformats.org/drawingml/2006/main" sz="43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m</m:t>
                </m:r>
                <m:r>
                  <a:rPr xmlns:a="http://schemas.openxmlformats.org/drawingml/2006/main" sz="43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x</m:t>
                </m:r>
                <m:r>
                  <a:rPr xmlns:a="http://schemas.openxmlformats.org/drawingml/2006/main" sz="43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)</m:t>
                </m:r>
              </m:oMath>
            </a14:m>
            <a:r>
              <a:t>;</a:t>
            </a:r>
          </a:p>
        </p:txBody>
      </p:sp>
      <p:sp>
        <p:nvSpPr>
          <p:cNvPr id="189" name="Google Shape;126;p4"/>
          <p:cNvSpPr txBox="1"/>
          <p:nvPr/>
        </p:nvSpPr>
        <p:spPr>
          <a:xfrm>
            <a:off x="5325852" y="1125092"/>
            <a:ext cx="13256930" cy="9447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defRPr sz="50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Applications: Demand, Supply, Cost, Revenue</a:t>
            </a:r>
          </a:p>
        </p:txBody>
      </p:sp>
      <p:pic>
        <p:nvPicPr>
          <p:cNvPr id="190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2674850" y="4148464"/>
            <a:ext cx="4688283" cy="5419070"/>
          </a:xfrm>
          <a:prstGeom prst="rect">
            <a:avLst/>
          </a:prstGeom>
          <a:ln w="12700">
            <a:miter lim="400000"/>
          </a:ln>
        </p:spPr>
      </p:pic>
      <p:pic>
        <p:nvPicPr>
          <p:cNvPr id="191" name="Image" descr="Image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7650823" y="4012119"/>
            <a:ext cx="4914008" cy="5691762"/>
          </a:xfrm>
          <a:prstGeom prst="rect">
            <a:avLst/>
          </a:prstGeom>
          <a:ln w="12700">
            <a:miter lim="400000"/>
          </a:ln>
        </p:spPr>
      </p:pic>
      <p:sp>
        <p:nvSpPr>
          <p:cNvPr id="192" name="Figure 2.17 Demand functions (a) Q = f(P) and (b) P = g(Q)"/>
          <p:cNvSpPr txBox="1"/>
          <p:nvPr/>
        </p:nvSpPr>
        <p:spPr>
          <a:xfrm>
            <a:off x="12676576" y="9816818"/>
            <a:ext cx="9953191" cy="6273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91438" tIns="91438" rIns="91438" bIns="91438">
            <a:spAutoFit/>
          </a:bodyPr>
          <a:lstStyle/>
          <a:p>
            <a:pPr algn="l" defTabSz="457200">
              <a:spcBef>
                <a:spcPts val="1200"/>
              </a:spcBef>
              <a:defRPr sz="2900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Figure 2.17 Demand functions (a) </a:t>
            </a:r>
            <a:r>
              <a:rPr i="1"/>
              <a:t>Q = </a:t>
            </a:r>
            <a:r>
              <a:t>f</a:t>
            </a:r>
            <a:r>
              <a:rPr i="1"/>
              <a:t>(P) </a:t>
            </a:r>
            <a:r>
              <a:t>and (b) </a:t>
            </a:r>
            <a:r>
              <a:rPr i="1"/>
              <a:t>P = g(Q) 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Slide Number"/>
          <p:cNvSpPr txBox="1"/>
          <p:nvPr>
            <p:ph type="sldNum" sz="quarter" idx="4294967295"/>
          </p:nvPr>
        </p:nvSpPr>
        <p:spPr>
          <a:xfrm>
            <a:off x="9041438" y="12610700"/>
            <a:ext cx="551179" cy="614679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>
            <a:lvl1pPr>
              <a:defRPr sz="2800">
                <a:solidFill>
                  <a:schemeClr val="accent1"/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fld id="{86CB4B4D-7CA3-9044-876B-883B54F8677D}" type="slidenum"/>
          </a:p>
        </p:txBody>
      </p:sp>
      <p:sp>
        <p:nvSpPr>
          <p:cNvPr id="195" name="Rectangle 29"/>
          <p:cNvSpPr txBox="1"/>
          <p:nvPr/>
        </p:nvSpPr>
        <p:spPr>
          <a:xfrm>
            <a:off x="1921010" y="4243596"/>
            <a:ext cx="19415364" cy="7157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350920" indent="-350920" algn="just">
              <a:lnSpc>
                <a:spcPct val="120000"/>
              </a:lnSpc>
              <a:spcBef>
                <a:spcPts val="2400"/>
              </a:spcBef>
              <a:buSzPct val="100000"/>
              <a:buChar char="□"/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demand function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Therefore the following can be deduced:</a:t>
            </a:r>
          </a:p>
          <a:p>
            <a:pPr algn="ctr">
              <a:lnSpc>
                <a:spcPct val="120000"/>
              </a:lnSpc>
              <a:defRPr sz="4400">
                <a:solidFill>
                  <a:srgbClr val="0A1F61"/>
                </a:solidFill>
                <a:latin typeface="Cambria Math"/>
                <a:ea typeface="Cambria Math"/>
                <a:cs typeface="Cambria Math"/>
                <a:sym typeface="Cambria Math"/>
              </a:defRPr>
            </a:pPr>
            <a14:m>
              <m:oMathPara>
                <m:oMathParaPr>
                  <m:jc m:val="center"/>
                </m:oMathParaPr>
                <m:oMath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P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a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+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(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-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b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)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Q</m:t>
                  </m:r>
                </m:oMath>
              </m:oMathPara>
            </a14:m>
            <a:endParaRPr>
              <a:latin typeface="Tajawal Medium"/>
              <a:ea typeface="Tajawal Medium"/>
              <a:cs typeface="Tajawal Medium"/>
              <a:sym typeface="Tajawal Medium"/>
            </a:endParaRPr>
          </a:p>
          <a:p>
            <a:pPr algn="ctr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                 . . . . . . . . . . . . </a:t>
            </a:r>
          </a:p>
          <a:p>
            <a:pPr algn="ctr">
              <a:lnSpc>
                <a:spcPct val="120000"/>
              </a:lnSpc>
              <a:defRPr sz="4400">
                <a:solidFill>
                  <a:srgbClr val="0A1F61"/>
                </a:solidFill>
                <a:latin typeface="Cambria Math"/>
                <a:ea typeface="Cambria Math"/>
                <a:cs typeface="Cambria Math"/>
                <a:sym typeface="Cambria Math"/>
              </a:defRPr>
            </a:pPr>
            <a14:m>
              <m:oMathPara>
                <m:oMathParaPr>
                  <m:jc m:val="center"/>
                </m:oMathParaPr>
                <m:oMath>
                  <m:r>
                    <a:rPr xmlns:a="http://schemas.openxmlformats.org/drawingml/2006/main" sz="53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y</m:t>
                  </m:r>
                  <m:r>
                    <a:rPr xmlns:a="http://schemas.openxmlformats.org/drawingml/2006/main" sz="53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53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c</m:t>
                  </m:r>
                  <m:r>
                    <a:rPr xmlns:a="http://schemas.openxmlformats.org/drawingml/2006/main" sz="53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+</m:t>
                  </m:r>
                  <m:r>
                    <a:rPr xmlns:a="http://schemas.openxmlformats.org/drawingml/2006/main" sz="53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(</m:t>
                  </m:r>
                  <m:r>
                    <a:rPr xmlns:a="http://schemas.openxmlformats.org/drawingml/2006/main" sz="53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m</m:t>
                  </m:r>
                  <m:r>
                    <a:rPr xmlns:a="http://schemas.openxmlformats.org/drawingml/2006/main" sz="53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)</m:t>
                  </m:r>
                  <m:r>
                    <a:rPr xmlns:a="http://schemas.openxmlformats.org/drawingml/2006/main" sz="53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x</m:t>
                  </m:r>
                </m:oMath>
              </m:oMathPara>
            </a14:m>
            <a:endParaRPr>
              <a:latin typeface="Tajawal Medium"/>
              <a:ea typeface="Tajawal Medium"/>
              <a:cs typeface="Tajawal Medium"/>
              <a:sym typeface="Tajawal Medium"/>
            </a:endParaRPr>
          </a:p>
          <a:p>
            <a:pPr algn="l">
              <a:lnSpc>
                <a:spcPct val="120000"/>
              </a:lnSpc>
              <a:defRPr sz="4500">
                <a:solidFill>
                  <a:srgbClr val="0A1F61"/>
                </a:solidFill>
                <a:latin typeface="Cambria Math"/>
                <a:ea typeface="Cambria Math"/>
                <a:cs typeface="Cambria Math"/>
                <a:sym typeface="Cambria Math"/>
              </a:defRPr>
            </a:pPr>
            <a14:m>
              <m:oMath>
                <m:r>
                  <a:rPr xmlns:a="http://schemas.openxmlformats.org/drawingml/2006/main" sz="5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a</m:t>
                </m:r>
                <m:r>
                  <a:rPr xmlns:a="http://schemas.openxmlformats.org/drawingml/2006/main" sz="5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&gt;</m:t>
                </m:r>
                <m:r>
                  <a:rPr xmlns:a="http://schemas.openxmlformats.org/drawingml/2006/main" sz="5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</m:t>
                </m:r>
              </m:oMath>
            </a14:m>
            <a:r>
              <a:rPr sz="3600">
                <a:latin typeface="Tajawal Medium"/>
                <a:ea typeface="Tajawal Medium"/>
                <a:cs typeface="Tajawal Medium"/>
                <a:sym typeface="Tajawal Medium"/>
              </a:rPr>
              <a:t>: the </a:t>
            </a:r>
            <a:r>
              <a:rPr b="1" sz="3600">
                <a:latin typeface="Tajawal Medium"/>
                <a:ea typeface="Tajawal Medium"/>
                <a:cs typeface="Tajawal Medium"/>
                <a:sym typeface="Tajawal Medium"/>
              </a:rPr>
              <a:t>vertical intercept</a:t>
            </a:r>
            <a:r>
              <a:rPr sz="3600">
                <a:latin typeface="Tajawal Medium"/>
                <a:ea typeface="Tajawal Medium"/>
                <a:cs typeface="Tajawal Medium"/>
                <a:sym typeface="Tajawal Medium"/>
              </a:rPr>
              <a:t> of the demand function is positive (</a:t>
            </a:r>
            <a14:m>
              <m:oMath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a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&gt;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</m:t>
                </m:r>
              </m:oMath>
            </a14:m>
            <a:r>
              <a:rPr sz="3600">
                <a:latin typeface="Tajawal Medium"/>
                <a:ea typeface="Tajawal Medium"/>
                <a:cs typeface="Tajawal Medium"/>
                <a:sym typeface="Tajawal Medium"/>
              </a:rPr>
              <a:t> denotes 'a greater than zero’). The value of </a:t>
            </a:r>
            <a14:m>
              <m:oMath>
                <m:r>
                  <a:rPr xmlns:a="http://schemas.openxmlformats.org/drawingml/2006/main" sz="47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a</m:t>
                </m:r>
              </m:oMath>
            </a14:m>
            <a:r>
              <a:rPr sz="3600">
                <a:latin typeface="Tajawal Medium"/>
                <a:ea typeface="Tajawal Medium"/>
                <a:cs typeface="Tajawal Medium"/>
                <a:sym typeface="Tajawal Medium"/>
              </a:rPr>
              <a:t> depends on the size of the terms on the RHS of the general demand function, except the price of the good itself.</a:t>
            </a:r>
            <a:endParaRPr>
              <a:latin typeface="Tajawal Medium"/>
              <a:ea typeface="Tajawal Medium"/>
              <a:cs typeface="Tajawal Medium"/>
              <a:sym typeface="Tajawal Medium"/>
            </a:endParaRPr>
          </a:p>
          <a:p>
            <a:pPr algn="l">
              <a:lnSpc>
                <a:spcPct val="120000"/>
              </a:lnSpc>
              <a:defRPr sz="4500">
                <a:solidFill>
                  <a:srgbClr val="0A1F61"/>
                </a:solidFill>
                <a:latin typeface="Cambria Math"/>
                <a:ea typeface="Cambria Math"/>
                <a:cs typeface="Cambria Math"/>
                <a:sym typeface="Cambria Math"/>
              </a:defRPr>
            </a:pPr>
            <a14:m>
              <m:oMath>
                <m:r>
                  <a:rPr xmlns:a="http://schemas.openxmlformats.org/drawingml/2006/main" sz="5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(</m:t>
                </m:r>
                <m:r>
                  <a:rPr xmlns:a="http://schemas.openxmlformats.org/drawingml/2006/main" sz="5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-</m:t>
                </m:r>
                <m:r>
                  <a:rPr xmlns:a="http://schemas.openxmlformats.org/drawingml/2006/main" sz="5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b</m:t>
                </m:r>
                <m:r>
                  <a:rPr xmlns:a="http://schemas.openxmlformats.org/drawingml/2006/main" sz="5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)</m:t>
                </m:r>
                <m:r>
                  <a:rPr xmlns:a="http://schemas.openxmlformats.org/drawingml/2006/main" sz="5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&lt;</m:t>
                </m:r>
                <m:r>
                  <a:rPr xmlns:a="http://schemas.openxmlformats.org/drawingml/2006/main" sz="5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</m:t>
                </m:r>
              </m:oMath>
            </a14:m>
            <a:r>
              <a:rPr sz="3600">
                <a:latin typeface="Tajawal Medium"/>
                <a:ea typeface="Tajawal Medium"/>
                <a:cs typeface="Tajawal Medium"/>
                <a:sym typeface="Tajawal Medium"/>
              </a:rPr>
              <a:t>: the </a:t>
            </a:r>
            <a:r>
              <a:rPr b="1" sz="3600">
                <a:latin typeface="Tajawal Medium"/>
                <a:ea typeface="Tajawal Medium"/>
                <a:cs typeface="Tajawal Medium"/>
                <a:sym typeface="Tajawal Medium"/>
              </a:rPr>
              <a:t>slope</a:t>
            </a:r>
            <a:r>
              <a:rPr sz="3600">
                <a:latin typeface="Tajawal Medium"/>
                <a:ea typeface="Tajawal Medium"/>
                <a:cs typeface="Tajawal Medium"/>
                <a:sym typeface="Tajawal Medium"/>
              </a:rPr>
              <a:t> of the demand function is negative (</a:t>
            </a:r>
            <a14:m>
              <m:oMath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(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-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b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)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&lt;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</m:t>
                </m:r>
              </m:oMath>
            </a14:m>
            <a:r>
              <a:rPr sz="3600">
                <a:latin typeface="Tajawal Medium"/>
                <a:ea typeface="Tajawal Medium"/>
                <a:cs typeface="Tajawal Medium"/>
                <a:sym typeface="Tajawal Medium"/>
              </a:rPr>
              <a:t> denotes ‘</a:t>
            </a:r>
            <a14:m>
              <m:oMath>
                <m:r>
                  <a:rPr xmlns:a="http://schemas.openxmlformats.org/drawingml/2006/main" sz="47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-</m:t>
                </m:r>
                <m:r>
                  <a:rPr xmlns:a="http://schemas.openxmlformats.org/drawingml/2006/main" sz="47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b</m:t>
                </m:r>
              </m:oMath>
            </a14:m>
            <a:r>
              <a:rPr sz="3600">
                <a:latin typeface="Tajawal Medium"/>
                <a:ea typeface="Tajawal Medium"/>
                <a:cs typeface="Tajawal Medium"/>
                <a:sym typeface="Tajawal Medium"/>
              </a:rPr>
              <a:t> less than zero').</a:t>
            </a:r>
            <a:endParaRPr sz="3600"/>
          </a:p>
        </p:txBody>
      </p:sp>
      <p:sp>
        <p:nvSpPr>
          <p:cNvPr id="196" name="Google Shape;126;p4"/>
          <p:cNvSpPr txBox="1"/>
          <p:nvPr/>
        </p:nvSpPr>
        <p:spPr>
          <a:xfrm>
            <a:off x="5325852" y="1125092"/>
            <a:ext cx="13256930" cy="9447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defRPr sz="50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Applications: Demand, Supply, Cost, Revenue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Slide Number"/>
          <p:cNvSpPr txBox="1"/>
          <p:nvPr>
            <p:ph type="sldNum" sz="quarter" idx="4294967295"/>
          </p:nvPr>
        </p:nvSpPr>
        <p:spPr>
          <a:xfrm>
            <a:off x="9041438" y="12610700"/>
            <a:ext cx="551179" cy="614679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>
            <a:lvl1pPr>
              <a:defRPr sz="2800">
                <a:solidFill>
                  <a:schemeClr val="accent1"/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fld id="{86CB4B4D-7CA3-9044-876B-883B54F8677D}" type="slidenum"/>
          </a:p>
        </p:txBody>
      </p:sp>
      <p:sp>
        <p:nvSpPr>
          <p:cNvPr id="199" name="Rectangle 29"/>
          <p:cNvSpPr txBox="1"/>
          <p:nvPr/>
        </p:nvSpPr>
        <p:spPr>
          <a:xfrm>
            <a:off x="1921010" y="4243596"/>
            <a:ext cx="13256929" cy="603129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350920" indent="-350920" algn="just">
              <a:lnSpc>
                <a:spcPct val="120000"/>
              </a:lnSpc>
              <a:spcBef>
                <a:spcPts val="2400"/>
              </a:spcBef>
              <a:buSzPct val="100000"/>
              <a:buChar char="□"/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demand function</a:t>
            </a:r>
          </a:p>
          <a:p>
            <a:pPr algn="just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negative slope indicates that price drops by </a:t>
            </a:r>
            <a14:m>
              <m:oMath>
                <m:r>
                  <a:rPr xmlns:a="http://schemas.openxmlformats.org/drawingml/2006/main" sz="48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b</m:t>
                </m:r>
              </m:oMath>
            </a14:m>
            <a:r>
              <a:t> units for each unit increase in quantity. </a:t>
            </a:r>
          </a:p>
          <a:p>
            <a:pPr algn="just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</a:p>
          <a:p>
            <a:pPr algn="just">
              <a:lnSpc>
                <a:spcPct val="120000"/>
              </a:lnSpc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Note</a:t>
            </a:r>
            <a:r>
              <a:rPr b="0"/>
              <a:t>: </a:t>
            </a:r>
            <a14:m>
              <m:oMath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P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a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-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b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</m:oMath>
            </a14:m>
            <a:r>
              <a:rPr b="0"/>
              <a:t> intersects the horizontal axis at the point where </a:t>
            </a:r>
            <a14:m>
              <m:oMath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P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</m:t>
                </m:r>
              </m:oMath>
            </a14:m>
            <a:r>
              <a:rPr b="0"/>
              <a:t>. Substituting </a:t>
            </a:r>
            <a14:m>
              <m:oMath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P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</m:t>
                </m:r>
              </m:oMath>
            </a14:m>
            <a:r>
              <a:rPr b="0"/>
              <a:t> into the demand function gives</a:t>
            </a:r>
          </a:p>
          <a:p>
            <a:pPr algn="just">
              <a:lnSpc>
                <a:spcPct val="120000"/>
              </a:lnSpc>
              <a:defRPr sz="4400">
                <a:solidFill>
                  <a:srgbClr val="0A1F61"/>
                </a:solidFill>
                <a:latin typeface="Cambria Math"/>
                <a:ea typeface="Cambria Math"/>
                <a:cs typeface="Cambria Math"/>
                <a:sym typeface="Cambria Math"/>
              </a:defRPr>
            </a:pPr>
            <a14:m>
              <m:oMathPara>
                <m:oMathParaPr>
                  <m:jc m:val="left"/>
                </m:oMathParaPr>
                <m:oMath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0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a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-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b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Q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→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b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Q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a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→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Q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f>
                    <m:fPr>
                      <m:ctrlPr>
                        <a:rPr xmlns:a="http://schemas.openxmlformats.org/drawingml/2006/main" sz="53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</m:ctrlPr>
                      <m:type m:val="bar"/>
                    </m:fPr>
                    <m:num>
                      <m:r>
                        <a:rPr xmlns:a="http://schemas.openxmlformats.org/drawingml/2006/main" sz="53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a</m:t>
                      </m:r>
                    </m:num>
                    <m:den>
                      <m:r>
                        <a:rPr xmlns:a="http://schemas.openxmlformats.org/drawingml/2006/main" sz="53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b</m:t>
                      </m:r>
                    </m:den>
                  </m:f>
                </m:oMath>
              </m:oMathPara>
            </a14:m>
            <a:endParaRPr>
              <a:latin typeface="Tajawal Medium"/>
              <a:ea typeface="Tajawal Medium"/>
              <a:cs typeface="Tajawal Medium"/>
              <a:sym typeface="Tajawal Medium"/>
            </a:endParaRPr>
          </a:p>
          <a:p>
            <a:pPr algn="just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Therefore, the horizontal intercept occurs at (</a:t>
            </a:r>
            <a14:m>
              <m:oMath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a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/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b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,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P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</m:t>
                </m:r>
              </m:oMath>
            </a14:m>
            <a:r>
              <a:t>).</a:t>
            </a:r>
          </a:p>
        </p:txBody>
      </p:sp>
      <p:sp>
        <p:nvSpPr>
          <p:cNvPr id="200" name="Google Shape;126;p4"/>
          <p:cNvSpPr txBox="1"/>
          <p:nvPr/>
        </p:nvSpPr>
        <p:spPr>
          <a:xfrm>
            <a:off x="5325852" y="1125092"/>
            <a:ext cx="13256930" cy="9447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defRPr sz="50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Applications: Demand, Supply, Cost, Revenue</a:t>
            </a:r>
          </a:p>
        </p:txBody>
      </p:sp>
      <p:pic>
        <p:nvPicPr>
          <p:cNvPr id="201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5234853" y="2811875"/>
            <a:ext cx="7349740" cy="6672792"/>
          </a:xfrm>
          <a:prstGeom prst="rect">
            <a:avLst/>
          </a:prstGeom>
          <a:ln w="12700">
            <a:miter lim="400000"/>
          </a:ln>
        </p:spPr>
      </p:pic>
      <p:sp>
        <p:nvSpPr>
          <p:cNvPr id="202" name="Figure 2.18 Demand function P = a - bQ"/>
          <p:cNvSpPr txBox="1"/>
          <p:nvPr/>
        </p:nvSpPr>
        <p:spPr>
          <a:xfrm>
            <a:off x="15820418" y="9608969"/>
            <a:ext cx="6730027" cy="6273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91438" tIns="91438" rIns="91438" bIns="91438">
            <a:spAutoFit/>
          </a:bodyPr>
          <a:lstStyle>
            <a:lvl1pPr algn="l" defTabSz="914400">
              <a:defRPr sz="2900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Figure 2.18 Demand function P = a - bQ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Slide Number"/>
          <p:cNvSpPr txBox="1"/>
          <p:nvPr>
            <p:ph type="sldNum" sz="quarter" idx="4294967295"/>
          </p:nvPr>
        </p:nvSpPr>
        <p:spPr>
          <a:xfrm>
            <a:off x="9041438" y="12610700"/>
            <a:ext cx="551179" cy="614679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>
            <a:lvl1pPr>
              <a:defRPr sz="2800">
                <a:solidFill>
                  <a:schemeClr val="accent1"/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fld id="{86CB4B4D-7CA3-9044-876B-883B54F8677D}" type="slidenum"/>
          </a:p>
        </p:txBody>
      </p:sp>
      <p:sp>
        <p:nvSpPr>
          <p:cNvPr id="205" name="Rectangle 29"/>
          <p:cNvSpPr txBox="1"/>
          <p:nvPr/>
        </p:nvSpPr>
        <p:spPr>
          <a:xfrm>
            <a:off x="1921011" y="4243596"/>
            <a:ext cx="19422900" cy="453846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350920" indent="-350920" algn="just">
              <a:lnSpc>
                <a:spcPct val="120000"/>
              </a:lnSpc>
              <a:spcBef>
                <a:spcPts val="2400"/>
              </a:spcBef>
              <a:buSzPct val="100000"/>
              <a:buChar char="□"/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demand function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Example: 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demand function is given by the equation </a:t>
            </a:r>
            <a14:m>
              <m:oMath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P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100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-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0.5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</m:oMath>
            </a14:m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(a)    State and give a verbal description of the slope and intercepts.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(b)    What is the quantity demanded when </a:t>
            </a:r>
            <a14:m>
              <m:oMath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P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5</m:t>
                </m:r>
              </m:oMath>
            </a14:m>
            <a:r>
              <a:t>?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(c)    Plot the demand function </a:t>
            </a:r>
            <a14:m>
              <m:oMath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P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100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-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0.5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</m:oMath>
            </a14:m>
            <a:r>
              <a:t> for </a:t>
            </a:r>
            <a14:m>
              <m:oMath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≤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≤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200</m:t>
                </m:r>
              </m:oMath>
            </a14:m>
            <a:r>
              <a:t>.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(d)    Find an expression for the demand function in the form </a:t>
            </a:r>
            <a14:m>
              <m:oMath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f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(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P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)</m:t>
                </m:r>
              </m:oMath>
            </a14:m>
            <a:r>
              <a:t> and graph it.</a:t>
            </a:r>
          </a:p>
        </p:txBody>
      </p:sp>
      <p:sp>
        <p:nvSpPr>
          <p:cNvPr id="206" name="Google Shape;126;p4"/>
          <p:cNvSpPr txBox="1"/>
          <p:nvPr/>
        </p:nvSpPr>
        <p:spPr>
          <a:xfrm>
            <a:off x="5325852" y="1125092"/>
            <a:ext cx="13256930" cy="9447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defRPr sz="50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Applications: Demand, Supply, Cost, Revenue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Slide Number"/>
          <p:cNvSpPr txBox="1"/>
          <p:nvPr>
            <p:ph type="sldNum" sz="quarter" idx="4294967295"/>
          </p:nvPr>
        </p:nvSpPr>
        <p:spPr>
          <a:xfrm>
            <a:off x="9041438" y="12610700"/>
            <a:ext cx="551179" cy="614679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>
            <a:lvl1pPr>
              <a:defRPr sz="2800">
                <a:solidFill>
                  <a:schemeClr val="accent1"/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fld id="{86CB4B4D-7CA3-9044-876B-883B54F8677D}" type="slidenum"/>
          </a:p>
        </p:txBody>
      </p:sp>
      <p:sp>
        <p:nvSpPr>
          <p:cNvPr id="209" name="Rectangle 29"/>
          <p:cNvSpPr txBox="1"/>
          <p:nvPr/>
        </p:nvSpPr>
        <p:spPr>
          <a:xfrm>
            <a:off x="1921011" y="4243596"/>
            <a:ext cx="19422900" cy="63159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350920" indent="-350920" algn="just">
              <a:lnSpc>
                <a:spcPct val="120000"/>
              </a:lnSpc>
              <a:spcBef>
                <a:spcPts val="2400"/>
              </a:spcBef>
              <a:buSzPct val="100000"/>
              <a:buChar char="□"/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demand function</a:t>
            </a:r>
          </a:p>
          <a:p>
            <a:pPr algn="l">
              <a:lnSpc>
                <a:spcPct val="120000"/>
              </a:lnSpc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Solution</a:t>
            </a:r>
            <a:r>
              <a:rPr b="0"/>
              <a:t>: (a)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slope and vertical intercept may be deduced as follows,</a:t>
            </a:r>
          </a:p>
          <a:p>
            <a:pPr algn="l">
              <a:lnSpc>
                <a:spcPct val="120000"/>
              </a:lnSpc>
              <a:defRPr sz="4400">
                <a:solidFill>
                  <a:srgbClr val="0A1F61"/>
                </a:solidFill>
                <a:latin typeface="Cambria Math"/>
                <a:ea typeface="Cambria Math"/>
                <a:cs typeface="Cambria Math"/>
                <a:sym typeface="Cambria Math"/>
              </a:defRPr>
            </a:pPr>
            <a14:m>
              <m:oMathPara>
                <m:oMathParaPr>
                  <m:jc m:val="left"/>
                </m:oMathParaPr>
                <m:oMath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P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100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+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(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-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0.5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)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Q</m:t>
                  </m:r>
                </m:oMath>
              </m:oMathPara>
            </a14:m>
            <a:endParaRPr>
              <a:latin typeface="Tajawal Medium"/>
              <a:ea typeface="Tajawal Medium"/>
              <a:cs typeface="Tajawal Medium"/>
              <a:sym typeface="Tajawal Medium"/>
            </a:endParaRPr>
          </a:p>
          <a:p>
            <a:pPr algn="l">
              <a:lnSpc>
                <a:spcPct val="120000"/>
              </a:lnSpc>
              <a:defRPr sz="4400">
                <a:solidFill>
                  <a:srgbClr val="0A1F61"/>
                </a:solidFill>
                <a:latin typeface="Cambria Math"/>
                <a:ea typeface="Cambria Math"/>
                <a:cs typeface="Cambria Math"/>
                <a:sym typeface="Cambria Math"/>
              </a:defRPr>
            </a:pPr>
            <a14:m>
              <m:oMathPara>
                <m:oMathParaPr>
                  <m:jc m:val="left"/>
                </m:oMathParaPr>
                <m:oMath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P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a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+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(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-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b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)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Q</m:t>
                  </m:r>
                </m:oMath>
              </m:oMathPara>
            </a14:m>
            <a:endParaRPr>
              <a:latin typeface="Tajawal Medium"/>
              <a:ea typeface="Tajawal Medium"/>
              <a:cs typeface="Tajawal Medium"/>
              <a:sym typeface="Tajawal Medium"/>
            </a:endParaRPr>
          </a:p>
          <a:p>
            <a:pPr algn="l">
              <a:lnSpc>
                <a:spcPct val="120000"/>
              </a:lnSpc>
              <a:defRPr sz="4400">
                <a:solidFill>
                  <a:srgbClr val="0A1F61"/>
                </a:solidFill>
                <a:latin typeface="Cambria Math"/>
                <a:ea typeface="Cambria Math"/>
                <a:cs typeface="Cambria Math"/>
                <a:sym typeface="Cambria Math"/>
              </a:defRPr>
            </a:pPr>
            <a14:m>
              <m:oMathPara>
                <m:oMathParaPr>
                  <m:jc m:val="left"/>
                </m:oMathParaPr>
                <m:oMath>
                  <m:r>
                    <a:rPr xmlns:a="http://schemas.openxmlformats.org/drawingml/2006/main" sz="53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y</m:t>
                  </m:r>
                  <m:r>
                    <a:rPr xmlns:a="http://schemas.openxmlformats.org/drawingml/2006/main" sz="53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53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c</m:t>
                  </m:r>
                  <m:r>
                    <a:rPr xmlns:a="http://schemas.openxmlformats.org/drawingml/2006/main" sz="53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+</m:t>
                  </m:r>
                  <m:r>
                    <a:rPr xmlns:a="http://schemas.openxmlformats.org/drawingml/2006/main" sz="53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m</m:t>
                  </m:r>
                  <m:r>
                    <a:rPr xmlns:a="http://schemas.openxmlformats.org/drawingml/2006/main" sz="53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x</m:t>
                  </m:r>
                </m:oMath>
              </m:oMathPara>
            </a14:m>
            <a:endParaRPr>
              <a:latin typeface="Tajawal Medium"/>
              <a:ea typeface="Tajawal Medium"/>
              <a:cs typeface="Tajawal Medium"/>
              <a:sym typeface="Tajawal Medium"/>
            </a:endParaRP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vertical intercept is 100. This means that</a:t>
            </a:r>
            <a14:m>
              <m:oMath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P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100</m:t>
                </m:r>
              </m:oMath>
            </a14:m>
            <a:r>
              <a:t> when </a:t>
            </a:r>
            <a14:m>
              <m:oMath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</m:t>
                </m:r>
              </m:oMath>
            </a14:m>
            <a:r>
              <a:t>. 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slope </a:t>
            </a:r>
            <a14:m>
              <m:oMath>
                <m:r>
                  <m:rPr>
                    <m:sty m:val="p"/>
                  </m:rP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Δ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P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/</m:t>
                </m:r>
                <m:r>
                  <m:rPr>
                    <m:sty m:val="p"/>
                  </m:rP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Δ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-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0.5</m:t>
                </m:r>
              </m:oMath>
            </a14:m>
            <a:r>
              <a:t>. This indicates that the price drops by </a:t>
            </a:r>
            <a14:m>
              <m:oMath>
                <m:r>
                  <a:rPr xmlns:a="http://schemas.openxmlformats.org/drawingml/2006/main" sz="47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0.5</m:t>
                </m:r>
              </m:oMath>
            </a14:m>
            <a:r>
              <a:t> units for each successive unit increase in quantity demanded.</a:t>
            </a:r>
          </a:p>
        </p:txBody>
      </p:sp>
      <p:sp>
        <p:nvSpPr>
          <p:cNvPr id="210" name="Google Shape;126;p4"/>
          <p:cNvSpPr txBox="1"/>
          <p:nvPr/>
        </p:nvSpPr>
        <p:spPr>
          <a:xfrm>
            <a:off x="5325852" y="1125092"/>
            <a:ext cx="13256930" cy="9447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defRPr sz="50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Applications: Demand, Supply, Cost, Revenue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Slide Number"/>
          <p:cNvSpPr txBox="1"/>
          <p:nvPr>
            <p:ph type="sldNum" sz="quarter" idx="4294967295"/>
          </p:nvPr>
        </p:nvSpPr>
        <p:spPr>
          <a:xfrm>
            <a:off x="9041438" y="12610700"/>
            <a:ext cx="551179" cy="614679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>
            <a:lvl1pPr>
              <a:defRPr sz="2800">
                <a:solidFill>
                  <a:schemeClr val="accent1"/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fld id="{86CB4B4D-7CA3-9044-876B-883B54F8677D}" type="slidenum"/>
          </a:p>
        </p:txBody>
      </p:sp>
      <p:sp>
        <p:nvSpPr>
          <p:cNvPr id="213" name="Rectangle 29"/>
          <p:cNvSpPr txBox="1"/>
          <p:nvPr/>
        </p:nvSpPr>
        <p:spPr>
          <a:xfrm>
            <a:off x="1921011" y="4243596"/>
            <a:ext cx="19422900" cy="626509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350920" indent="-350920" algn="just">
              <a:lnSpc>
                <a:spcPct val="120000"/>
              </a:lnSpc>
              <a:spcBef>
                <a:spcPts val="2400"/>
              </a:spcBef>
              <a:buSzPct val="100000"/>
              <a:buChar char="□"/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demand function</a:t>
            </a:r>
          </a:p>
          <a:p>
            <a:pPr algn="l">
              <a:lnSpc>
                <a:spcPct val="120000"/>
              </a:lnSpc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Solution</a:t>
            </a:r>
            <a:r>
              <a:rPr b="0"/>
              <a:t>: (a)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slope and vertical intercept may be deduced as follows,</a:t>
            </a:r>
          </a:p>
          <a:p>
            <a:pPr algn="ctr">
              <a:lnSpc>
                <a:spcPct val="120000"/>
              </a:lnSpc>
              <a:defRPr sz="4400">
                <a:solidFill>
                  <a:srgbClr val="0A1F61"/>
                </a:solidFill>
                <a:latin typeface="Cambria Math"/>
                <a:ea typeface="Cambria Math"/>
                <a:cs typeface="Cambria Math"/>
                <a:sym typeface="Cambria Math"/>
              </a:defRPr>
            </a:pPr>
            <a14:m>
              <m:oMathPara>
                <m:oMathParaPr>
                  <m:jc m:val="center"/>
                </m:oMathParaPr>
                <m:oMath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P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100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+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(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-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0.5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)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Q</m:t>
                  </m:r>
                </m:oMath>
              </m:oMathPara>
            </a14:m>
            <a:endParaRPr>
              <a:latin typeface="Tajawal Medium"/>
              <a:ea typeface="Tajawal Medium"/>
              <a:cs typeface="Tajawal Medium"/>
              <a:sym typeface="Tajawal Medium"/>
            </a:endParaRP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horizontal intercept is calculated by substituting </a:t>
            </a:r>
            <a14:m>
              <m:oMath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P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</m:t>
                </m:r>
              </m:oMath>
            </a14:m>
            <a:r>
              <a:t> into the equation of the demand function, that is,</a:t>
            </a:r>
          </a:p>
          <a:p>
            <a:pPr algn="l">
              <a:lnSpc>
                <a:spcPct val="120000"/>
              </a:lnSpc>
              <a:defRPr sz="4400">
                <a:solidFill>
                  <a:srgbClr val="0A1F61"/>
                </a:solidFill>
                <a:latin typeface="Cambria Math"/>
                <a:ea typeface="Cambria Math"/>
                <a:cs typeface="Cambria Math"/>
                <a:sym typeface="Cambria Math"/>
              </a:defRPr>
            </a:pPr>
            <a14:m>
              <m:oMath>
                <m:r>
                  <a:rPr xmlns:a="http://schemas.openxmlformats.org/drawingml/2006/main" sz="51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P</m:t>
                </m:r>
                <m:r>
                  <a:rPr xmlns:a="http://schemas.openxmlformats.org/drawingml/2006/main" sz="51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51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100</m:t>
                </m:r>
                <m:r>
                  <a:rPr xmlns:a="http://schemas.openxmlformats.org/drawingml/2006/main" sz="51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-</m:t>
                </m:r>
                <m:r>
                  <a:rPr xmlns:a="http://schemas.openxmlformats.org/drawingml/2006/main" sz="51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0.5</m:t>
                </m:r>
                <m:r>
                  <a:rPr xmlns:a="http://schemas.openxmlformats.org/drawingml/2006/main" sz="51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  <m:r>
                  <a:rPr xmlns:a="http://schemas.openxmlformats.org/drawingml/2006/main" sz="51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→</m:t>
                </m:r>
                <m:r>
                  <a:rPr xmlns:a="http://schemas.openxmlformats.org/drawingml/2006/main" sz="51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</m:t>
                </m:r>
                <m:r>
                  <a:rPr xmlns:a="http://schemas.openxmlformats.org/drawingml/2006/main" sz="51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51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100</m:t>
                </m:r>
                <m:r>
                  <a:rPr xmlns:a="http://schemas.openxmlformats.org/drawingml/2006/main" sz="51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-</m:t>
                </m:r>
                <m:r>
                  <a:rPr xmlns:a="http://schemas.openxmlformats.org/drawingml/2006/main" sz="51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0.50</m:t>
                </m:r>
                <m:r>
                  <a:rPr xmlns:a="http://schemas.openxmlformats.org/drawingml/2006/main" sz="51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  <m:r>
                  <a:rPr xmlns:a="http://schemas.openxmlformats.org/drawingml/2006/main" sz="51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→</m:t>
                </m:r>
                <m:r>
                  <a:rPr xmlns:a="http://schemas.openxmlformats.org/drawingml/2006/main" sz="51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-</m:t>
                </m:r>
                <m:r>
                  <a:rPr xmlns:a="http://schemas.openxmlformats.org/drawingml/2006/main" sz="51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0.5</m:t>
                </m:r>
                <m:r>
                  <a:rPr xmlns:a="http://schemas.openxmlformats.org/drawingml/2006/main" sz="51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  <m:r>
                  <a:rPr xmlns:a="http://schemas.openxmlformats.org/drawingml/2006/main" sz="51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51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100</m:t>
                </m:r>
                <m:r>
                  <a:rPr xmlns:a="http://schemas.openxmlformats.org/drawingml/2006/main" sz="51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→</m:t>
                </m:r>
                <m:r>
                  <a:rPr xmlns:a="http://schemas.openxmlformats.org/drawingml/2006/main" sz="51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  <m:r>
                  <a:rPr xmlns:a="http://schemas.openxmlformats.org/drawingml/2006/main" sz="51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f>
                  <m:fPr>
                    <m:ctrlPr>
                      <a:rPr xmlns:a="http://schemas.openxmlformats.org/drawingml/2006/main" sz="51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</m:ctrlPr>
                    <m:type m:val="bar"/>
                  </m:fPr>
                  <m:num>
                    <m:r>
                      <a:rPr xmlns:a="http://schemas.openxmlformats.org/drawingml/2006/main" sz="51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100</m:t>
                    </m:r>
                  </m:num>
                  <m:den>
                    <m:r>
                      <a:rPr xmlns:a="http://schemas.openxmlformats.org/drawingml/2006/main" sz="51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0.5</m:t>
                    </m:r>
                  </m:den>
                </m:f>
                <m:r>
                  <a:rPr xmlns:a="http://schemas.openxmlformats.org/drawingml/2006/main" sz="51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51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200</m:t>
                </m:r>
              </m:oMath>
            </a14:m>
            <a:r>
              <a:rPr sz="3600">
                <a:latin typeface="Tajawal Medium"/>
                <a:ea typeface="Tajawal Medium"/>
                <a:cs typeface="Tajawal Medium"/>
                <a:sym typeface="Tajawal Medium"/>
              </a:rPr>
              <a:t>Therefore, the horizontal intercept is at (</a:t>
            </a:r>
            <a14:m>
              <m:oMath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200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,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P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</m:t>
                </m:r>
              </m:oMath>
            </a14:m>
            <a:r>
              <a:rPr sz="3600">
                <a:latin typeface="Tajawal Medium"/>
                <a:ea typeface="Tajawal Medium"/>
                <a:cs typeface="Tajawal Medium"/>
                <a:sym typeface="Tajawal Medium"/>
              </a:rPr>
              <a:t>).</a:t>
            </a:r>
            <a:endParaRPr sz="3600"/>
          </a:p>
        </p:txBody>
      </p:sp>
      <p:sp>
        <p:nvSpPr>
          <p:cNvPr id="214" name="Google Shape;126;p4"/>
          <p:cNvSpPr txBox="1"/>
          <p:nvPr/>
        </p:nvSpPr>
        <p:spPr>
          <a:xfrm>
            <a:off x="5325852" y="1125092"/>
            <a:ext cx="13256930" cy="9447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defRPr sz="50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Applications: Demand, Supply, Cost, Revenue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Slide Number"/>
          <p:cNvSpPr txBox="1"/>
          <p:nvPr>
            <p:ph type="sldNum" sz="quarter" idx="4294967295"/>
          </p:nvPr>
        </p:nvSpPr>
        <p:spPr>
          <a:xfrm>
            <a:off x="9041438" y="12610700"/>
            <a:ext cx="551179" cy="614679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>
            <a:lvl1pPr>
              <a:defRPr sz="2800">
                <a:solidFill>
                  <a:schemeClr val="accent1"/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fld id="{86CB4B4D-7CA3-9044-876B-883B54F8677D}" type="slidenum"/>
          </a:p>
        </p:txBody>
      </p:sp>
      <p:sp>
        <p:nvSpPr>
          <p:cNvPr id="217" name="Rectangle 29"/>
          <p:cNvSpPr txBox="1"/>
          <p:nvPr/>
        </p:nvSpPr>
        <p:spPr>
          <a:xfrm>
            <a:off x="1921011" y="4243596"/>
            <a:ext cx="19422900" cy="74451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350920" indent="-350920" algn="just">
              <a:lnSpc>
                <a:spcPct val="120000"/>
              </a:lnSpc>
              <a:spcBef>
                <a:spcPts val="2400"/>
              </a:spcBef>
              <a:buSzPct val="100000"/>
              <a:buChar char="□"/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demand function</a:t>
            </a:r>
          </a:p>
          <a:p>
            <a:pPr algn="l">
              <a:lnSpc>
                <a:spcPct val="120000"/>
              </a:lnSpc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Solution</a:t>
            </a:r>
            <a:r>
              <a:rPr b="0"/>
              <a:t>: (c)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quantity demanded when </a:t>
            </a:r>
            <a14:m>
              <m:oMath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P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5</m:t>
                </m:r>
              </m:oMath>
            </a14:m>
            <a:r>
              <a:t> is calculated by substituting </a:t>
            </a:r>
            <a14:m>
              <m:oMath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P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5</m:t>
                </m:r>
              </m:oMath>
            </a14:m>
            <a:r>
              <a:t> into the demand function</a:t>
            </a:r>
          </a:p>
          <a:p>
            <a:pPr algn="ctr">
              <a:lnSpc>
                <a:spcPct val="120000"/>
              </a:lnSpc>
              <a:defRPr sz="4400">
                <a:solidFill>
                  <a:srgbClr val="0A1F61"/>
                </a:solidFill>
                <a:latin typeface="Cambria Math"/>
                <a:ea typeface="Cambria Math"/>
                <a:cs typeface="Cambria Math"/>
                <a:sym typeface="Cambria Math"/>
              </a:defRPr>
            </a:pPr>
            <a14:m>
              <m:oMathPara>
                <m:oMathParaPr>
                  <m:jc m:val="center"/>
                </m:oMathParaPr>
                <m:oMath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P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100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-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0.5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Q</m:t>
                  </m:r>
                </m:oMath>
              </m:oMathPara>
            </a14:m>
            <a:endParaRPr>
              <a:latin typeface="Tajawal Medium"/>
              <a:ea typeface="Tajawal Medium"/>
              <a:cs typeface="Tajawal Medium"/>
              <a:sym typeface="Tajawal Medium"/>
            </a:endParaRPr>
          </a:p>
          <a:p>
            <a:pPr algn="ctr">
              <a:lnSpc>
                <a:spcPct val="120000"/>
              </a:lnSpc>
              <a:defRPr sz="4500">
                <a:solidFill>
                  <a:srgbClr val="0A1F61"/>
                </a:solidFill>
                <a:latin typeface="Cambria Math"/>
                <a:ea typeface="Cambria Math"/>
                <a:cs typeface="Cambria Math"/>
                <a:sym typeface="Cambria Math"/>
              </a:defRPr>
            </a:pPr>
            <a14:m>
              <m:oMathPara>
                <m:oMathParaPr>
                  <m:jc m:val="center"/>
                </m:oMathParaPr>
                <m:oMath>
                  <m:r>
                    <a:rPr xmlns:a="http://schemas.openxmlformats.org/drawingml/2006/main" sz="5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5</m:t>
                  </m:r>
                  <m:r>
                    <a:rPr xmlns:a="http://schemas.openxmlformats.org/drawingml/2006/main" sz="5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5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100</m:t>
                  </m:r>
                  <m:r>
                    <a:rPr xmlns:a="http://schemas.openxmlformats.org/drawingml/2006/main" sz="5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-</m:t>
                  </m:r>
                  <m:r>
                    <a:rPr xmlns:a="http://schemas.openxmlformats.org/drawingml/2006/main" sz="5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0.5</m:t>
                  </m:r>
                  <m:r>
                    <a:rPr xmlns:a="http://schemas.openxmlformats.org/drawingml/2006/main" sz="5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Q</m:t>
                  </m:r>
                </m:oMath>
              </m:oMathPara>
            </a14:m>
            <a:endParaRPr>
              <a:latin typeface="Tajawal Medium"/>
              <a:ea typeface="Tajawal Medium"/>
              <a:cs typeface="Tajawal Medium"/>
              <a:sym typeface="Tajawal Medium"/>
            </a:endParaRPr>
          </a:p>
          <a:p>
            <a:pPr algn="ctr">
              <a:lnSpc>
                <a:spcPct val="120000"/>
              </a:lnSpc>
              <a:defRPr sz="4500">
                <a:solidFill>
                  <a:srgbClr val="0A1F61"/>
                </a:solidFill>
                <a:latin typeface="Cambria Math"/>
                <a:ea typeface="Cambria Math"/>
                <a:cs typeface="Cambria Math"/>
                <a:sym typeface="Cambria Math"/>
              </a:defRPr>
            </a:pPr>
            <a14:m>
              <m:oMathPara>
                <m:oMathParaPr>
                  <m:jc m:val="center"/>
                </m:oMathParaPr>
                <m:oMath>
                  <m:r>
                    <a:rPr xmlns:a="http://schemas.openxmlformats.org/drawingml/2006/main" sz="55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0.5</m:t>
                  </m:r>
                  <m:r>
                    <a:rPr xmlns:a="http://schemas.openxmlformats.org/drawingml/2006/main" sz="55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Q</m:t>
                  </m:r>
                  <m:r>
                    <a:rPr xmlns:a="http://schemas.openxmlformats.org/drawingml/2006/main" sz="55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55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100</m:t>
                  </m:r>
                  <m:r>
                    <a:rPr xmlns:a="http://schemas.openxmlformats.org/drawingml/2006/main" sz="55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-</m:t>
                  </m:r>
                  <m:r>
                    <a:rPr xmlns:a="http://schemas.openxmlformats.org/drawingml/2006/main" sz="55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5</m:t>
                  </m:r>
                </m:oMath>
              </m:oMathPara>
            </a14:m>
            <a:endParaRPr>
              <a:latin typeface="Tajawal Medium"/>
              <a:ea typeface="Tajawal Medium"/>
              <a:cs typeface="Tajawal Medium"/>
              <a:sym typeface="Tajawal Medium"/>
            </a:endParaRPr>
          </a:p>
          <a:p>
            <a:pPr algn="ctr">
              <a:lnSpc>
                <a:spcPct val="120000"/>
              </a:lnSpc>
              <a:defRPr sz="4500">
                <a:solidFill>
                  <a:srgbClr val="0A1F61"/>
                </a:solidFill>
                <a:latin typeface="Cambria Math"/>
                <a:ea typeface="Cambria Math"/>
                <a:cs typeface="Cambria Math"/>
                <a:sym typeface="Cambria Math"/>
              </a:defRPr>
            </a:pPr>
            <a14:m>
              <m:oMathPara>
                <m:oMathParaPr>
                  <m:jc m:val="center"/>
                </m:oMathParaPr>
                <m:oMath>
                  <m:r>
                    <a:rPr xmlns:a="http://schemas.openxmlformats.org/drawingml/2006/main" sz="56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0.5</m:t>
                  </m:r>
                  <m:r>
                    <a:rPr xmlns:a="http://schemas.openxmlformats.org/drawingml/2006/main" sz="56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Q</m:t>
                  </m:r>
                  <m:r>
                    <a:rPr xmlns:a="http://schemas.openxmlformats.org/drawingml/2006/main" sz="56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56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95</m:t>
                  </m:r>
                </m:oMath>
              </m:oMathPara>
            </a14:m>
            <a:endParaRPr>
              <a:latin typeface="Tajawal Medium"/>
              <a:ea typeface="Tajawal Medium"/>
              <a:cs typeface="Tajawal Medium"/>
              <a:sym typeface="Tajawal Medium"/>
            </a:endParaRPr>
          </a:p>
          <a:p>
            <a:pPr algn="ctr">
              <a:lnSpc>
                <a:spcPct val="120000"/>
              </a:lnSpc>
              <a:defRPr sz="4400">
                <a:solidFill>
                  <a:srgbClr val="0A1F61"/>
                </a:solidFill>
                <a:latin typeface="Cambria Math"/>
                <a:ea typeface="Cambria Math"/>
                <a:cs typeface="Cambria Math"/>
                <a:sym typeface="Cambria Math"/>
              </a:defRPr>
            </a:pPr>
            <a14:m>
              <m:oMathPara>
                <m:oMathParaPr>
                  <m:jc m:val="center"/>
                </m:oMathParaPr>
                <m:oMath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Q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f>
                    <m:fPr>
                      <m:ctrlPr>
                        <a:rPr xmlns:a="http://schemas.openxmlformats.org/drawingml/2006/main" sz="53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</m:ctrlPr>
                      <m:type m:val="bar"/>
                    </m:fPr>
                    <m:num>
                      <m:r>
                        <a:rPr xmlns:a="http://schemas.openxmlformats.org/drawingml/2006/main" sz="53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95</m:t>
                      </m:r>
                    </m:num>
                    <m:den>
                      <m:r>
                        <a:rPr xmlns:a="http://schemas.openxmlformats.org/drawingml/2006/main" sz="53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0.5</m:t>
                      </m:r>
                    </m:den>
                  </m:f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190</m:t>
                  </m:r>
                </m:oMath>
              </m:oMathPara>
            </a14:m>
          </a:p>
        </p:txBody>
      </p:sp>
      <p:sp>
        <p:nvSpPr>
          <p:cNvPr id="218" name="Google Shape;126;p4"/>
          <p:cNvSpPr txBox="1"/>
          <p:nvPr/>
        </p:nvSpPr>
        <p:spPr>
          <a:xfrm>
            <a:off x="5325852" y="1125092"/>
            <a:ext cx="13256930" cy="9447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defRPr sz="50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Applications: Demand, Supply, Cost, Revenue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Slide Number"/>
          <p:cNvSpPr txBox="1"/>
          <p:nvPr>
            <p:ph type="sldNum" sz="quarter" idx="4294967295"/>
          </p:nvPr>
        </p:nvSpPr>
        <p:spPr>
          <a:xfrm>
            <a:off x="9041438" y="12610700"/>
            <a:ext cx="551179" cy="614679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>
            <a:lvl1pPr>
              <a:defRPr sz="2800">
                <a:solidFill>
                  <a:schemeClr val="accent1"/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fld id="{86CB4B4D-7CA3-9044-876B-883B54F8677D}" type="slidenum"/>
          </a:p>
        </p:txBody>
      </p:sp>
      <p:sp>
        <p:nvSpPr>
          <p:cNvPr id="221" name="Rectangle 29"/>
          <p:cNvSpPr txBox="1"/>
          <p:nvPr/>
        </p:nvSpPr>
        <p:spPr>
          <a:xfrm>
            <a:off x="1921011" y="4243597"/>
            <a:ext cx="9483298" cy="645635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350920" indent="-350920" algn="just">
              <a:lnSpc>
                <a:spcPct val="120000"/>
              </a:lnSpc>
              <a:spcBef>
                <a:spcPts val="2400"/>
              </a:spcBef>
              <a:buSzPct val="100000"/>
              <a:buChar char="□"/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demand function</a:t>
            </a:r>
          </a:p>
          <a:p>
            <a:pPr algn="just">
              <a:lnSpc>
                <a:spcPct val="120000"/>
              </a:lnSpc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Solution</a:t>
            </a:r>
            <a:r>
              <a:rPr b="0"/>
              <a:t>: (c) </a:t>
            </a:r>
            <a:r>
              <a:t>Method A</a:t>
            </a:r>
          </a:p>
          <a:p>
            <a:pPr algn="just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To plot the demand function over the range, </a:t>
            </a:r>
            <a14:m>
              <m:oMath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≤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≤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200</m:t>
                </m:r>
              </m:oMath>
            </a14:m>
            <a:r>
              <a:t>, choose various quantity values within this range. In </a:t>
            </a:r>
            <a:r>
              <a:rPr b="1"/>
              <a:t>Table 2.3</a:t>
            </a:r>
            <a:r>
              <a:t> equal intervals of 40 units of quantity are used. Substitute these quantity values into the equation of the demand function to derive corresponding values for </a:t>
            </a:r>
            <a:r>
              <a:rPr i="1"/>
              <a:t>P. </a:t>
            </a:r>
            <a:r>
              <a:t>Plot these points and graph the demand function as in Figure 2.19. </a:t>
            </a:r>
          </a:p>
        </p:txBody>
      </p:sp>
      <p:sp>
        <p:nvSpPr>
          <p:cNvPr id="222" name="Google Shape;126;p4"/>
          <p:cNvSpPr txBox="1"/>
          <p:nvPr/>
        </p:nvSpPr>
        <p:spPr>
          <a:xfrm>
            <a:off x="5325852" y="1125092"/>
            <a:ext cx="13256930" cy="9447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defRPr sz="50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Applications: Demand, Supply, Cost, Revenue</a:t>
            </a:r>
          </a:p>
        </p:txBody>
      </p:sp>
      <p:pic>
        <p:nvPicPr>
          <p:cNvPr id="223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1434695" y="5771324"/>
            <a:ext cx="4273303" cy="3576240"/>
          </a:xfrm>
          <a:prstGeom prst="rect">
            <a:avLst/>
          </a:prstGeom>
          <a:ln w="12700">
            <a:miter lim="400000"/>
          </a:ln>
        </p:spPr>
      </p:pic>
      <p:pic>
        <p:nvPicPr>
          <p:cNvPr id="224" name="Image" descr="Image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5556005" y="3845392"/>
            <a:ext cx="7373740" cy="6309793"/>
          </a:xfrm>
          <a:prstGeom prst="rect">
            <a:avLst/>
          </a:prstGeom>
          <a:ln w="12700">
            <a:miter lim="400000"/>
          </a:ln>
        </p:spPr>
      </p:pic>
      <p:sp>
        <p:nvSpPr>
          <p:cNvPr id="225" name="Figure 2.19 Demand function P = 100 - 0.5Q"/>
          <p:cNvSpPr txBox="1"/>
          <p:nvPr/>
        </p:nvSpPr>
        <p:spPr>
          <a:xfrm>
            <a:off x="16164738" y="10074922"/>
            <a:ext cx="6788454" cy="5765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91438" tIns="91438" rIns="91438" bIns="91438">
            <a:spAutoFit/>
          </a:bodyPr>
          <a:lstStyle/>
          <a:p>
            <a:pPr algn="l" defTabSz="457200">
              <a:spcBef>
                <a:spcPts val="1200"/>
              </a:spcBef>
              <a:defRPr sz="2600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Figure 2.19 Demand function </a:t>
            </a:r>
            <a:r>
              <a:rPr i="1"/>
              <a:t>P = </a:t>
            </a:r>
            <a:r>
              <a:t>100 - 0.5Q 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Slide Number"/>
          <p:cNvSpPr txBox="1"/>
          <p:nvPr>
            <p:ph type="sldNum" sz="quarter" idx="4294967295"/>
          </p:nvPr>
        </p:nvSpPr>
        <p:spPr>
          <a:xfrm>
            <a:off x="9041438" y="12610700"/>
            <a:ext cx="551179" cy="614679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>
            <a:lvl1pPr>
              <a:defRPr sz="2800">
                <a:solidFill>
                  <a:schemeClr val="accent1"/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fld id="{86CB4B4D-7CA3-9044-876B-883B54F8677D}" type="slidenum"/>
          </a:p>
        </p:txBody>
      </p:sp>
      <p:sp>
        <p:nvSpPr>
          <p:cNvPr id="228" name="Rectangle 29"/>
          <p:cNvSpPr txBox="1"/>
          <p:nvPr/>
        </p:nvSpPr>
        <p:spPr>
          <a:xfrm>
            <a:off x="1921011" y="4243597"/>
            <a:ext cx="12949988" cy="31673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350920" indent="-350920" algn="just">
              <a:lnSpc>
                <a:spcPct val="120000"/>
              </a:lnSpc>
              <a:spcBef>
                <a:spcPts val="2400"/>
              </a:spcBef>
              <a:buSzPct val="100000"/>
              <a:buChar char="□"/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demand function</a:t>
            </a:r>
          </a:p>
          <a:p>
            <a:pPr algn="l">
              <a:lnSpc>
                <a:spcPct val="120000"/>
              </a:lnSpc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Solution</a:t>
            </a:r>
            <a:r>
              <a:rPr b="0"/>
              <a:t>: (c) </a:t>
            </a:r>
            <a:r>
              <a:t>Method B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Plot the horizontal and vertical intercepts calculated in part (a). Draw a line through these points.</a:t>
            </a:r>
            <a:br/>
          </a:p>
        </p:txBody>
      </p:sp>
      <p:sp>
        <p:nvSpPr>
          <p:cNvPr id="229" name="Google Shape;126;p4"/>
          <p:cNvSpPr txBox="1"/>
          <p:nvPr/>
        </p:nvSpPr>
        <p:spPr>
          <a:xfrm>
            <a:off x="5325852" y="1125092"/>
            <a:ext cx="13256930" cy="9447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defRPr sz="50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Applications: Demand, Supply, Cost, Revenue</a:t>
            </a:r>
          </a:p>
        </p:txBody>
      </p:sp>
      <p:sp>
        <p:nvSpPr>
          <p:cNvPr id="230" name="Figure 2.19 Demand function P = 100 - 0.5Q"/>
          <p:cNvSpPr txBox="1"/>
          <p:nvPr/>
        </p:nvSpPr>
        <p:spPr>
          <a:xfrm>
            <a:off x="16164738" y="10074922"/>
            <a:ext cx="6788454" cy="5765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91438" tIns="91438" rIns="91438" bIns="91438">
            <a:spAutoFit/>
          </a:bodyPr>
          <a:lstStyle/>
          <a:p>
            <a:pPr algn="l" defTabSz="457200">
              <a:spcBef>
                <a:spcPts val="1200"/>
              </a:spcBef>
              <a:defRPr sz="2600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Figure 2.19 Demand function </a:t>
            </a:r>
            <a:r>
              <a:rPr i="1"/>
              <a:t>P = </a:t>
            </a:r>
            <a:r>
              <a:t>100 - 0.5Q </a:t>
            </a:r>
          </a:p>
        </p:txBody>
      </p:sp>
      <p:pic>
        <p:nvPicPr>
          <p:cNvPr id="231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5556005" y="3845392"/>
            <a:ext cx="7373740" cy="6309793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Slide Number"/>
          <p:cNvSpPr txBox="1"/>
          <p:nvPr>
            <p:ph type="sldNum" sz="quarter" idx="4294967295"/>
          </p:nvPr>
        </p:nvSpPr>
        <p:spPr>
          <a:xfrm>
            <a:off x="9041438" y="12610700"/>
            <a:ext cx="551179" cy="614679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>
            <a:lvl1pPr>
              <a:defRPr sz="2800">
                <a:solidFill>
                  <a:schemeClr val="accent1"/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fld id="{86CB4B4D-7CA3-9044-876B-883B54F8677D}" type="slidenum"/>
          </a:p>
        </p:txBody>
      </p:sp>
      <p:sp>
        <p:nvSpPr>
          <p:cNvPr id="234" name="Rectangle 29"/>
          <p:cNvSpPr txBox="1"/>
          <p:nvPr/>
        </p:nvSpPr>
        <p:spPr>
          <a:xfrm>
            <a:off x="1921011" y="4243597"/>
            <a:ext cx="12949988" cy="539889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350920" indent="-350920" algn="just">
              <a:lnSpc>
                <a:spcPct val="120000"/>
              </a:lnSpc>
              <a:spcBef>
                <a:spcPts val="2400"/>
              </a:spcBef>
              <a:buSzPct val="100000"/>
              <a:buChar char="□"/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demand function</a:t>
            </a:r>
          </a:p>
          <a:p>
            <a:pPr algn="l">
              <a:lnSpc>
                <a:spcPct val="120000"/>
              </a:lnSpc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Solution</a:t>
            </a:r>
            <a:r>
              <a:rPr b="0"/>
              <a:t>: (d) 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demand function, </a:t>
            </a:r>
            <a14:m>
              <m:oMath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f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(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P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)</m:t>
                </m:r>
              </m:oMath>
            </a14:m>
            <a:r>
              <a:t> is graphed in </a:t>
            </a:r>
            <a:r>
              <a:rPr b="1"/>
              <a:t>Figure 2.20</a:t>
            </a:r>
            <a:r>
              <a:t>. Its equation is derived as </a:t>
            </a:r>
          </a:p>
          <a:p>
            <a:pPr algn="l">
              <a:lnSpc>
                <a:spcPct val="120000"/>
              </a:lnSpc>
              <a:defRPr sz="4000">
                <a:solidFill>
                  <a:srgbClr val="0A1F61"/>
                </a:solidFill>
                <a:latin typeface="Cambria Math"/>
                <a:ea typeface="Cambria Math"/>
                <a:cs typeface="Cambria Math"/>
                <a:sym typeface="Cambria Math"/>
              </a:defRPr>
            </a:pPr>
            <a14:m>
              <m:oMathPara>
                <m:oMathParaPr>
                  <m:jc m:val="left"/>
                </m:oMathParaPr>
                <m:oMath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P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100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-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0.5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Q</m:t>
                  </m:r>
                  <m:r>
                    <m:rPr>
                      <m:nor/>
                    </m:rP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or in general form as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P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a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-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b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Q</m:t>
                  </m:r>
                </m:oMath>
              </m:oMathPara>
            </a14:m>
            <a:endParaRPr>
              <a:latin typeface="Tajawal Medium"/>
              <a:ea typeface="Tajawal Medium"/>
              <a:cs typeface="Tajawal Medium"/>
              <a:sym typeface="Tajawal Medium"/>
            </a:endParaRPr>
          </a:p>
          <a:p>
            <a:pPr algn="l">
              <a:lnSpc>
                <a:spcPct val="120000"/>
              </a:lnSpc>
              <a:defRPr sz="4400">
                <a:solidFill>
                  <a:srgbClr val="0A1F61"/>
                </a:solidFill>
                <a:latin typeface="Cambria Math"/>
                <a:ea typeface="Cambria Math"/>
                <a:cs typeface="Cambria Math"/>
                <a:sym typeface="Cambria Math"/>
              </a:defRPr>
            </a:pPr>
            <a14:m>
              <m:oMath>
                <m:r>
                  <a:rPr xmlns:a="http://schemas.openxmlformats.org/drawingml/2006/main" sz="5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0.5</m:t>
                </m:r>
                <m:r>
                  <a:rPr xmlns:a="http://schemas.openxmlformats.org/drawingml/2006/main" sz="5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  <m:r>
                  <a:rPr xmlns:a="http://schemas.openxmlformats.org/drawingml/2006/main" sz="5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5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100</m:t>
                </m:r>
                <m:r>
                  <a:rPr xmlns:a="http://schemas.openxmlformats.org/drawingml/2006/main" sz="5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-</m:t>
                </m:r>
                <m:r>
                  <a:rPr xmlns:a="http://schemas.openxmlformats.org/drawingml/2006/main" sz="5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P</m:t>
                </m:r>
              </m:oMath>
            </a14:m>
            <a:r>
              <a:rPr sz="3600">
                <a:latin typeface="Tajawal Medium"/>
                <a:ea typeface="Tajawal Medium"/>
                <a:cs typeface="Tajawal Medium"/>
                <a:sym typeface="Tajawal Medium"/>
              </a:rPr>
              <a:t>                                    </a:t>
            </a:r>
            <a14:m>
              <m:oMath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b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a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-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P</m:t>
                </m:r>
              </m:oMath>
            </a14:m>
            <a:endParaRPr>
              <a:latin typeface="Tajawal Medium"/>
              <a:ea typeface="Tajawal Medium"/>
              <a:cs typeface="Tajawal Medium"/>
              <a:sym typeface="Tajawal Medium"/>
            </a:endParaRPr>
          </a:p>
          <a:p>
            <a:pPr algn="l">
              <a:lnSpc>
                <a:spcPct val="120000"/>
              </a:lnSpc>
              <a:defRPr sz="4500">
                <a:solidFill>
                  <a:srgbClr val="0A1F61"/>
                </a:solidFill>
                <a:latin typeface="Cambria Math"/>
                <a:ea typeface="Cambria Math"/>
                <a:cs typeface="Cambria Math"/>
                <a:sym typeface="Cambria Math"/>
              </a:defRPr>
            </a:pPr>
            <a14:m>
              <m:oMath>
                <m:r>
                  <a:rPr xmlns:a="http://schemas.openxmlformats.org/drawingml/2006/main" sz="5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  <m:r>
                  <a:rPr xmlns:a="http://schemas.openxmlformats.org/drawingml/2006/main" sz="5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5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200</m:t>
                </m:r>
                <m:r>
                  <a:rPr xmlns:a="http://schemas.openxmlformats.org/drawingml/2006/main" sz="5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-</m:t>
                </m:r>
                <m:r>
                  <a:rPr xmlns:a="http://schemas.openxmlformats.org/drawingml/2006/main" sz="5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2</m:t>
                </m:r>
                <m:r>
                  <a:rPr xmlns:a="http://schemas.openxmlformats.org/drawingml/2006/main" sz="5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P</m:t>
                </m:r>
              </m:oMath>
            </a14:m>
            <a:r>
              <a:rPr sz="3600">
                <a:latin typeface="Tajawal Medium"/>
                <a:ea typeface="Tajawal Medium"/>
                <a:cs typeface="Tajawal Medium"/>
                <a:sym typeface="Tajawal Medium"/>
              </a:rPr>
              <a:t>                                        </a:t>
            </a:r>
            <a14:m>
              <m:oMath>
                <m:r>
                  <a:rPr xmlns:a="http://schemas.openxmlformats.org/drawingml/2006/main" sz="43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  <m:r>
                  <a:rPr xmlns:a="http://schemas.openxmlformats.org/drawingml/2006/main" sz="43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f>
                  <m:fPr>
                    <m:ctrlPr>
                      <a:rPr xmlns:a="http://schemas.openxmlformats.org/drawingml/2006/main" sz="43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</m:ctrlPr>
                    <m:type m:val="bar"/>
                  </m:fPr>
                  <m:num>
                    <m:r>
                      <a:rPr xmlns:a="http://schemas.openxmlformats.org/drawingml/2006/main" sz="43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a</m:t>
                    </m:r>
                  </m:num>
                  <m:den>
                    <m:r>
                      <a:rPr xmlns:a="http://schemas.openxmlformats.org/drawingml/2006/main" sz="43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b</m:t>
                    </m:r>
                  </m:den>
                </m:f>
                <m:r>
                  <a:rPr xmlns:a="http://schemas.openxmlformats.org/drawingml/2006/main" sz="43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-</m:t>
                </m:r>
                <m:f>
                  <m:fPr>
                    <m:ctrlPr>
                      <a:rPr xmlns:a="http://schemas.openxmlformats.org/drawingml/2006/main" sz="43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</m:ctrlPr>
                    <m:type m:val="bar"/>
                  </m:fPr>
                  <m:num>
                    <m:r>
                      <a:rPr xmlns:a="http://schemas.openxmlformats.org/drawingml/2006/main" sz="43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1</m:t>
                    </m:r>
                  </m:num>
                  <m:den>
                    <m:r>
                      <a:rPr xmlns:a="http://schemas.openxmlformats.org/drawingml/2006/main" sz="43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b</m:t>
                    </m:r>
                  </m:den>
                </m:f>
                <m:r>
                  <a:rPr xmlns:a="http://schemas.openxmlformats.org/drawingml/2006/main" sz="43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P</m:t>
                </m:r>
              </m:oMath>
            </a14:m>
            <a:endParaRPr sz="3600"/>
          </a:p>
        </p:txBody>
      </p:sp>
      <p:sp>
        <p:nvSpPr>
          <p:cNvPr id="235" name="Google Shape;126;p4"/>
          <p:cNvSpPr txBox="1"/>
          <p:nvPr/>
        </p:nvSpPr>
        <p:spPr>
          <a:xfrm>
            <a:off x="5325852" y="1125092"/>
            <a:ext cx="13256930" cy="9447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defRPr sz="50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Applications: Demand, Supply, Cost, Revenue</a:t>
            </a:r>
          </a:p>
        </p:txBody>
      </p:sp>
      <p:sp>
        <p:nvSpPr>
          <p:cNvPr id="236" name="Figure 2.20 Demand function Q = 200 - 2P"/>
          <p:cNvSpPr txBox="1"/>
          <p:nvPr/>
        </p:nvSpPr>
        <p:spPr>
          <a:xfrm>
            <a:off x="16583739" y="10473270"/>
            <a:ext cx="6513073" cy="5765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91438" tIns="91438" rIns="91438" bIns="91438">
            <a:spAutoFit/>
          </a:bodyPr>
          <a:lstStyle>
            <a:lvl1pPr algn="l" defTabSz="457200">
              <a:spcBef>
                <a:spcPts val="1200"/>
              </a:spcBef>
              <a:defRPr sz="2600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Figure 2.20 Demand function Q = 200 - 2P </a:t>
            </a:r>
          </a:p>
        </p:txBody>
      </p:sp>
      <p:pic>
        <p:nvPicPr>
          <p:cNvPr id="237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5162620" y="3117876"/>
            <a:ext cx="7789990" cy="7480247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Slide Number"/>
          <p:cNvSpPr txBox="1"/>
          <p:nvPr>
            <p:ph type="sldNum" sz="quarter" idx="4294967295"/>
          </p:nvPr>
        </p:nvSpPr>
        <p:spPr>
          <a:xfrm>
            <a:off x="9041438" y="12610700"/>
            <a:ext cx="551179" cy="614679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>
            <a:lvl1pPr>
              <a:defRPr sz="2800">
                <a:solidFill>
                  <a:schemeClr val="accent1"/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fld id="{86CB4B4D-7CA3-9044-876B-883B54F8677D}" type="slidenum"/>
          </a:p>
        </p:txBody>
      </p:sp>
      <p:sp>
        <p:nvSpPr>
          <p:cNvPr id="240" name="Rectangle 29"/>
          <p:cNvSpPr txBox="1"/>
          <p:nvPr/>
        </p:nvSpPr>
        <p:spPr>
          <a:xfrm>
            <a:off x="1921012" y="4243597"/>
            <a:ext cx="19804459" cy="68613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350920" indent="-350920" algn="just">
              <a:lnSpc>
                <a:spcPct val="120000"/>
              </a:lnSpc>
              <a:spcBef>
                <a:spcPts val="2400"/>
              </a:spcBef>
              <a:buSzPct val="100000"/>
              <a:buChar char="□"/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supply function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There are several variables that influence the supply of good X. These may be expressed by the general supply function</a:t>
            </a:r>
          </a:p>
          <a:p>
            <a:pPr algn="l">
              <a:lnSpc>
                <a:spcPct val="120000"/>
              </a:lnSpc>
              <a:defRPr sz="4500">
                <a:solidFill>
                  <a:srgbClr val="0A1F61"/>
                </a:solidFill>
                <a:latin typeface="Cambria Math"/>
                <a:ea typeface="Cambria Math"/>
                <a:cs typeface="Cambria Math"/>
                <a:sym typeface="Cambria Math"/>
              </a:defRPr>
            </a:pPr>
            <a14:m>
              <m:oMathPara>
                <m:oMathParaPr>
                  <m:jc m:val="left"/>
                </m:oMathParaPr>
                <m:oMath>
                  <m:r>
                    <a:rPr xmlns:a="http://schemas.openxmlformats.org/drawingml/2006/main" sz="5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Q</m:t>
                  </m:r>
                  <m:r>
                    <a:rPr xmlns:a="http://schemas.openxmlformats.org/drawingml/2006/main" sz="5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5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f</m:t>
                  </m:r>
                  <m:r>
                    <a:rPr xmlns:a="http://schemas.openxmlformats.org/drawingml/2006/main" sz="5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(</m:t>
                  </m:r>
                  <m:r>
                    <a:rPr xmlns:a="http://schemas.openxmlformats.org/drawingml/2006/main" sz="5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P</m:t>
                  </m:r>
                  <m:r>
                    <a:rPr xmlns:a="http://schemas.openxmlformats.org/drawingml/2006/main" sz="5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,</m:t>
                  </m:r>
                  <m:r>
                    <a:rPr xmlns:a="http://schemas.openxmlformats.org/drawingml/2006/main" sz="5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C</m:t>
                  </m:r>
                  <m:r>
                    <a:rPr xmlns:a="http://schemas.openxmlformats.org/drawingml/2006/main" sz="5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,</m:t>
                  </m:r>
                  <m:sSub>
                    <m:e>
                      <m:r>
                        <a:rPr xmlns:a="http://schemas.openxmlformats.org/drawingml/2006/main" sz="550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P</m:t>
                      </m:r>
                    </m:e>
                    <m:sub>
                      <m:r>
                        <a:rPr xmlns:a="http://schemas.openxmlformats.org/drawingml/2006/main" sz="550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0</m:t>
                      </m:r>
                    </m:sub>
                  </m:sSub>
                  <m:r>
                    <a:rPr xmlns:a="http://schemas.openxmlformats.org/drawingml/2006/main" sz="5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.</m:t>
                  </m:r>
                  <m:sSub>
                    <m:e>
                      <m:r>
                        <a:rPr xmlns:a="http://schemas.openxmlformats.org/drawingml/2006/main" sz="550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T</m:t>
                      </m:r>
                    </m:e>
                    <m:sub>
                      <m:r>
                        <a:rPr xmlns:a="http://schemas.openxmlformats.org/drawingml/2006/main" sz="550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e</m:t>
                      </m:r>
                    </m:sub>
                  </m:sSub>
                  <m:r>
                    <a:rPr xmlns:a="http://schemas.openxmlformats.org/drawingml/2006/main" sz="5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,</m:t>
                  </m:r>
                  <m:r>
                    <a:rPr xmlns:a="http://schemas.openxmlformats.org/drawingml/2006/main" sz="5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N</m:t>
                  </m:r>
                  <m:r>
                    <a:rPr xmlns:a="http://schemas.openxmlformats.org/drawingml/2006/main" sz="5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.</m:t>
                  </m:r>
                  <m:r>
                    <a:rPr xmlns:a="http://schemas.openxmlformats.org/drawingml/2006/main" sz="5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O</m:t>
                  </m:r>
                  <m:r>
                    <a:rPr xmlns:a="http://schemas.openxmlformats.org/drawingml/2006/main" sz="5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,</m:t>
                  </m:r>
                  <m:r>
                    <a:rPr xmlns:a="http://schemas.openxmlformats.org/drawingml/2006/main" sz="5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.</m:t>
                  </m:r>
                  <m:r>
                    <a:rPr xmlns:a="http://schemas.openxmlformats.org/drawingml/2006/main" sz="5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.</m:t>
                  </m:r>
                  <m:r>
                    <a:rPr xmlns:a="http://schemas.openxmlformats.org/drawingml/2006/main" sz="5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.</m:t>
                  </m:r>
                  <m:r>
                    <a:rPr xmlns:a="http://schemas.openxmlformats.org/drawingml/2006/main" sz="5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)</m:t>
                  </m:r>
                </m:oMath>
              </m:oMathPara>
            </a14:m>
            <a:endParaRPr>
              <a:latin typeface="Tajawal Medium"/>
              <a:ea typeface="Tajawal Medium"/>
              <a:cs typeface="Tajawal Medium"/>
              <a:sym typeface="Tajawal Medium"/>
            </a:endParaRP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where</a:t>
            </a:r>
          </a:p>
          <a:p>
            <a:pPr algn="l">
              <a:lnSpc>
                <a:spcPct val="120000"/>
              </a:lnSpc>
              <a:defRPr sz="5000">
                <a:solidFill>
                  <a:srgbClr val="0A1F61"/>
                </a:solidFill>
                <a:latin typeface="Cambria Math"/>
                <a:ea typeface="Cambria Math"/>
                <a:cs typeface="Cambria Math"/>
                <a:sym typeface="Cambria Math"/>
              </a:defRPr>
            </a:pPr>
            <a14:m>
              <m:oMath>
                <m:r>
                  <a:rPr xmlns:a="http://schemas.openxmlformats.org/drawingml/2006/main" sz="68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</m:oMath>
            </a14:m>
            <a:r>
              <a:rPr sz="3600">
                <a:latin typeface="Tajawal Medium"/>
                <a:ea typeface="Tajawal Medium"/>
                <a:cs typeface="Tajawal Medium"/>
                <a:sym typeface="Tajawal Medium"/>
              </a:rPr>
              <a:t> is the quantity supplied of good X                   </a:t>
            </a:r>
            <a14:m>
              <m:oMath>
                <m:sSub>
                  <m:e>
                    <m:r>
                      <a:rPr xmlns:a="http://schemas.openxmlformats.org/drawingml/2006/main" sz="48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T</m:t>
                    </m:r>
                  </m:e>
                  <m:sub>
                    <m:r>
                      <a:rPr xmlns:a="http://schemas.openxmlformats.org/drawingml/2006/main" sz="48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e</m:t>
                    </m:r>
                  </m:sub>
                </m:sSub>
              </m:oMath>
            </a14:m>
            <a:r>
              <a:rPr sz="3600">
                <a:latin typeface="Tajawal Medium"/>
                <a:ea typeface="Tajawal Medium"/>
                <a:cs typeface="Tajawal Medium"/>
                <a:sym typeface="Tajawal Medium"/>
              </a:rPr>
              <a:t> is the available technology</a:t>
            </a:r>
            <a:endParaRPr>
              <a:latin typeface="Tajawal Medium"/>
              <a:ea typeface="Tajawal Medium"/>
              <a:cs typeface="Tajawal Medium"/>
              <a:sym typeface="Tajawal Medium"/>
            </a:endParaRPr>
          </a:p>
          <a:p>
            <a:pPr algn="l">
              <a:lnSpc>
                <a:spcPct val="120000"/>
              </a:lnSpc>
              <a:defRPr sz="4500">
                <a:solidFill>
                  <a:srgbClr val="0A1F61"/>
                </a:solidFill>
                <a:latin typeface="Cambria Math"/>
                <a:ea typeface="Cambria Math"/>
                <a:cs typeface="Cambria Math"/>
                <a:sym typeface="Cambria Math"/>
              </a:defRPr>
            </a:pPr>
            <a14:m>
              <m:oMath>
                <m:r>
                  <a:rPr xmlns:a="http://schemas.openxmlformats.org/drawingml/2006/main" sz="5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P</m:t>
                </m:r>
              </m:oMath>
            </a14:m>
            <a:r>
              <a:rPr sz="3600">
                <a:latin typeface="Tajawal Medium"/>
                <a:ea typeface="Tajawal Medium"/>
                <a:cs typeface="Tajawal Medium"/>
                <a:sym typeface="Tajawal Medium"/>
              </a:rPr>
              <a:t> is the price of the good itself                            </a:t>
            </a:r>
            <a14:m>
              <m:oMath>
                <m:r>
                  <a:rPr xmlns:a="http://schemas.openxmlformats.org/drawingml/2006/main" sz="39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N</m:t>
                </m:r>
              </m:oMath>
            </a14:m>
            <a:r>
              <a:rPr sz="3600">
                <a:latin typeface="Tajawal Medium"/>
                <a:ea typeface="Tajawal Medium"/>
                <a:cs typeface="Tajawal Medium"/>
                <a:sym typeface="Tajawal Medium"/>
              </a:rPr>
              <a:t> is the number of producers in the market</a:t>
            </a:r>
            <a:endParaRPr>
              <a:latin typeface="Tajawal Medium"/>
              <a:ea typeface="Tajawal Medium"/>
              <a:cs typeface="Tajawal Medium"/>
              <a:sym typeface="Tajawal Medium"/>
            </a:endParaRPr>
          </a:p>
          <a:p>
            <a:pPr algn="l">
              <a:lnSpc>
                <a:spcPct val="120000"/>
              </a:lnSpc>
              <a:defRPr sz="4700">
                <a:solidFill>
                  <a:srgbClr val="0A1F61"/>
                </a:solidFill>
                <a:latin typeface="Cambria Math"/>
                <a:ea typeface="Cambria Math"/>
                <a:cs typeface="Cambria Math"/>
                <a:sym typeface="Cambria Math"/>
              </a:defRPr>
            </a:pPr>
            <a14:m>
              <m:oMath>
                <m:r>
                  <a:rPr xmlns:a="http://schemas.openxmlformats.org/drawingml/2006/main" sz="61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C</m:t>
                </m:r>
              </m:oMath>
            </a14:m>
            <a:r>
              <a:rPr sz="3600">
                <a:latin typeface="Tajawal Medium"/>
                <a:ea typeface="Tajawal Medium"/>
                <a:cs typeface="Tajawal Medium"/>
                <a:sym typeface="Tajawal Medium"/>
              </a:rPr>
              <a:t> is the cost of production                                   </a:t>
            </a:r>
            <a14:m>
              <m:oMath>
                <m:r>
                  <a:rPr xmlns:a="http://schemas.openxmlformats.org/drawingml/2006/main" sz="49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O</m:t>
                </m:r>
              </m:oMath>
            </a14:m>
            <a:r>
              <a:rPr sz="3600">
                <a:latin typeface="Tajawal Medium"/>
                <a:ea typeface="Tajawal Medium"/>
                <a:cs typeface="Tajawal Medium"/>
                <a:sym typeface="Tajawal Medium"/>
              </a:rPr>
              <a:t> is other factors, e.g. tax/subsidies</a:t>
            </a:r>
            <a:endParaRPr>
              <a:latin typeface="Tajawal Medium"/>
              <a:ea typeface="Tajawal Medium"/>
              <a:cs typeface="Tajawal Medium"/>
              <a:sym typeface="Tajawal Medium"/>
            </a:endParaRPr>
          </a:p>
          <a:p>
            <a:pPr algn="l">
              <a:lnSpc>
                <a:spcPct val="120000"/>
              </a:lnSpc>
              <a:defRPr sz="4500">
                <a:solidFill>
                  <a:srgbClr val="0A1F61"/>
                </a:solidFill>
                <a:latin typeface="Cambria Math"/>
                <a:ea typeface="Cambria Math"/>
                <a:cs typeface="Cambria Math"/>
                <a:sym typeface="Cambria Math"/>
              </a:defRPr>
            </a:pPr>
            <a14:m>
              <m:oMath>
                <m:sSub>
                  <m:e>
                    <m:r>
                      <a:rPr xmlns:a="http://schemas.openxmlformats.org/drawingml/2006/main" sz="55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P</m:t>
                    </m:r>
                  </m:e>
                  <m:sub>
                    <m:r>
                      <a:rPr xmlns:a="http://schemas.openxmlformats.org/drawingml/2006/main" sz="55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0</m:t>
                    </m:r>
                  </m:sub>
                </m:sSub>
              </m:oMath>
            </a14:m>
            <a:r>
              <a:rPr sz="3600">
                <a:latin typeface="Tajawal Medium"/>
                <a:ea typeface="Tajawal Medium"/>
                <a:cs typeface="Tajawal Medium"/>
                <a:sym typeface="Tajawal Medium"/>
              </a:rPr>
              <a:t> is the price of other goods</a:t>
            </a:r>
          </a:p>
        </p:txBody>
      </p:sp>
      <p:sp>
        <p:nvSpPr>
          <p:cNvPr id="241" name="Google Shape;126;p4"/>
          <p:cNvSpPr txBox="1"/>
          <p:nvPr/>
        </p:nvSpPr>
        <p:spPr>
          <a:xfrm>
            <a:off x="5325852" y="1125092"/>
            <a:ext cx="13256930" cy="9447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defRPr sz="50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Applications: Demand, Supply, Cost, Revenue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Slide Number"/>
          <p:cNvSpPr txBox="1"/>
          <p:nvPr>
            <p:ph type="sldNum" sz="quarter" idx="4294967295"/>
          </p:nvPr>
        </p:nvSpPr>
        <p:spPr>
          <a:xfrm>
            <a:off x="9041438" y="12610700"/>
            <a:ext cx="551179" cy="614679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>
            <a:lvl1pPr>
              <a:defRPr sz="2800">
                <a:solidFill>
                  <a:schemeClr val="accent1"/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fld id="{86CB4B4D-7CA3-9044-876B-883B54F8677D}" type="slidenum"/>
          </a:p>
        </p:txBody>
      </p:sp>
      <p:sp>
        <p:nvSpPr>
          <p:cNvPr id="244" name="Rectangle 29"/>
          <p:cNvSpPr txBox="1"/>
          <p:nvPr/>
        </p:nvSpPr>
        <p:spPr>
          <a:xfrm>
            <a:off x="1921012" y="4243597"/>
            <a:ext cx="19804459" cy="63471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350920" indent="-350920" algn="just">
              <a:lnSpc>
                <a:spcPct val="120000"/>
              </a:lnSpc>
              <a:spcBef>
                <a:spcPts val="2400"/>
              </a:spcBef>
              <a:buSzPct val="100000"/>
              <a:buChar char="□"/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supply function</a:t>
            </a:r>
          </a:p>
          <a:p>
            <a:pPr algn="l">
              <a:lnSpc>
                <a:spcPct val="120000"/>
              </a:lnSpc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equation of the supply function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supply function </a:t>
            </a:r>
            <a14:m>
              <m:oMath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P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h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(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)</m:t>
                </m:r>
              </m:oMath>
            </a14:m>
            <a:r>
              <a:t> can be modelled by the simple linear equation</a:t>
            </a:r>
          </a:p>
          <a:p>
            <a:pPr algn="l">
              <a:lnSpc>
                <a:spcPct val="120000"/>
              </a:lnSpc>
              <a:defRPr sz="4400">
                <a:solidFill>
                  <a:srgbClr val="0A1F61"/>
                </a:solidFill>
                <a:latin typeface="Cambria Math"/>
                <a:ea typeface="Cambria Math"/>
                <a:cs typeface="Cambria Math"/>
                <a:sym typeface="Cambria Math"/>
              </a:defRPr>
            </a:pPr>
            <a14:m>
              <m:oMathPara>
                <m:oMathParaPr>
                  <m:jc m:val="left"/>
                </m:oMathParaPr>
                <m:oMath>
                  <m:r>
                    <a:rPr xmlns:a="http://schemas.openxmlformats.org/drawingml/2006/main" sz="54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P</m:t>
                  </m:r>
                  <m:r>
                    <a:rPr xmlns:a="http://schemas.openxmlformats.org/drawingml/2006/main" sz="54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54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c</m:t>
                  </m:r>
                  <m:r>
                    <a:rPr xmlns:a="http://schemas.openxmlformats.org/drawingml/2006/main" sz="54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+</m:t>
                  </m:r>
                  <m:r>
                    <a:rPr xmlns:a="http://schemas.openxmlformats.org/drawingml/2006/main" sz="54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d</m:t>
                  </m:r>
                  <m:r>
                    <a:rPr xmlns:a="http://schemas.openxmlformats.org/drawingml/2006/main" sz="54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Q</m:t>
                  </m:r>
                </m:oMath>
              </m:oMathPara>
            </a14:m>
            <a:endParaRPr>
              <a:latin typeface="Tajawal Medium"/>
              <a:ea typeface="Tajawal Medium"/>
              <a:cs typeface="Tajawal Medium"/>
              <a:sym typeface="Tajawal Medium"/>
            </a:endParaRP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where </a:t>
            </a:r>
            <a14:m>
              <m:oMath>
                <m:r>
                  <a:rPr xmlns:a="http://schemas.openxmlformats.org/drawingml/2006/main" sz="49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c</m:t>
                </m:r>
              </m:oMath>
            </a14:m>
            <a:r>
              <a:t> and </a:t>
            </a:r>
            <a14:m>
              <m:oMath>
                <m:r>
                  <a:rPr xmlns:a="http://schemas.openxmlformats.org/drawingml/2006/main" sz="42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d</m:t>
                </m:r>
              </m:oMath>
            </a14:m>
            <a:r>
              <a:t> are constants.</a:t>
            </a:r>
          </a:p>
          <a:p>
            <a:pPr algn="l">
              <a:lnSpc>
                <a:spcPct val="120000"/>
              </a:lnSpc>
              <a:defRPr sz="4500">
                <a:solidFill>
                  <a:srgbClr val="0A1F61"/>
                </a:solidFill>
                <a:latin typeface="Cambria Math"/>
                <a:ea typeface="Cambria Math"/>
                <a:cs typeface="Cambria Math"/>
                <a:sym typeface="Cambria Math"/>
              </a:defRPr>
            </a:pPr>
            <a14:m>
              <m:oMath>
                <m:r>
                  <a:rPr xmlns:a="http://schemas.openxmlformats.org/drawingml/2006/main" sz="56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c</m:t>
                </m:r>
                <m:r>
                  <a:rPr xmlns:a="http://schemas.openxmlformats.org/drawingml/2006/main" sz="56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&gt;</m:t>
                </m:r>
                <m:r>
                  <a:rPr xmlns:a="http://schemas.openxmlformats.org/drawingml/2006/main" sz="56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</m:t>
                </m:r>
              </m:oMath>
            </a14:m>
            <a:r>
              <a:rPr sz="3600">
                <a:latin typeface="Tajawal Medium"/>
                <a:ea typeface="Tajawal Medium"/>
                <a:cs typeface="Tajawal Medium"/>
                <a:sym typeface="Tajawal Medium"/>
              </a:rPr>
              <a:t>: the vertical intercept is positive. Its value depends on the size of the terms on the RHS of the general supply function except the price of the good itself.</a:t>
            </a:r>
            <a:endParaRPr>
              <a:latin typeface="Tajawal Medium"/>
              <a:ea typeface="Tajawal Medium"/>
              <a:cs typeface="Tajawal Medium"/>
              <a:sym typeface="Tajawal Medium"/>
            </a:endParaRPr>
          </a:p>
          <a:p>
            <a:pPr algn="l">
              <a:lnSpc>
                <a:spcPct val="120000"/>
              </a:lnSpc>
              <a:defRPr sz="4500">
                <a:solidFill>
                  <a:srgbClr val="0A1F61"/>
                </a:solidFill>
                <a:latin typeface="Cambria Math"/>
                <a:ea typeface="Cambria Math"/>
                <a:cs typeface="Cambria Math"/>
                <a:sym typeface="Cambria Math"/>
              </a:defRPr>
            </a:pPr>
            <a14:m>
              <m:oMath>
                <m:r>
                  <a:rPr xmlns:a="http://schemas.openxmlformats.org/drawingml/2006/main" sz="5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d</m:t>
                </m:r>
                <m:r>
                  <a:rPr xmlns:a="http://schemas.openxmlformats.org/drawingml/2006/main" sz="5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&gt;</m:t>
                </m:r>
                <m:r>
                  <a:rPr xmlns:a="http://schemas.openxmlformats.org/drawingml/2006/main" sz="5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</m:t>
                </m:r>
              </m:oMath>
            </a14:m>
            <a:r>
              <a:rPr sz="3600">
                <a:latin typeface="Tajawal Medium"/>
                <a:ea typeface="Tajawal Medium"/>
                <a:cs typeface="Tajawal Medium"/>
                <a:sym typeface="Tajawal Medium"/>
              </a:rPr>
              <a:t>: the slope of the supply function is positive. Price increases by d units for every unit increase in quantity supplied.</a:t>
            </a:r>
          </a:p>
        </p:txBody>
      </p:sp>
      <p:sp>
        <p:nvSpPr>
          <p:cNvPr id="245" name="Google Shape;126;p4"/>
          <p:cNvSpPr txBox="1"/>
          <p:nvPr/>
        </p:nvSpPr>
        <p:spPr>
          <a:xfrm>
            <a:off x="5325852" y="1125092"/>
            <a:ext cx="13256930" cy="9447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defRPr sz="50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Applications: Demand, Supply, Cost, Revenue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Slide Number"/>
          <p:cNvSpPr txBox="1"/>
          <p:nvPr>
            <p:ph type="sldNum" sz="quarter" idx="4294967295"/>
          </p:nvPr>
        </p:nvSpPr>
        <p:spPr>
          <a:xfrm>
            <a:off x="9041438" y="12610700"/>
            <a:ext cx="551179" cy="614679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>
            <a:lvl1pPr>
              <a:defRPr sz="2800">
                <a:solidFill>
                  <a:schemeClr val="accent1"/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fld id="{86CB4B4D-7CA3-9044-876B-883B54F8677D}" type="slidenum"/>
          </a:p>
        </p:txBody>
      </p:sp>
      <p:sp>
        <p:nvSpPr>
          <p:cNvPr id="248" name="Rectangle 29"/>
          <p:cNvSpPr txBox="1"/>
          <p:nvPr/>
        </p:nvSpPr>
        <p:spPr>
          <a:xfrm>
            <a:off x="1921010" y="4243597"/>
            <a:ext cx="12503912" cy="777280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350920" indent="-350920" algn="just">
              <a:lnSpc>
                <a:spcPct val="120000"/>
              </a:lnSpc>
              <a:spcBef>
                <a:spcPts val="2400"/>
              </a:spcBef>
              <a:buSzPct val="100000"/>
              <a:buChar char="□"/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supply function</a:t>
            </a:r>
          </a:p>
          <a:p>
            <a:pPr algn="l">
              <a:lnSpc>
                <a:spcPct val="120000"/>
              </a:lnSpc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equation of the supply function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supply function is graphically represented in Figure 2.21.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Note: </a:t>
            </a:r>
            <a14:m>
              <m:oMath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P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c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+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d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</m:oMath>
            </a14:m>
            <a:r>
              <a:t> intersects the horizontal axis at the point where </a:t>
            </a:r>
            <a14:m>
              <m:oMath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P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</m:t>
                </m:r>
              </m:oMath>
            </a14:m>
            <a:r>
              <a:t>. 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Substituting </a:t>
            </a:r>
            <a14:m>
              <m:oMath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P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</m:t>
                </m:r>
              </m:oMath>
            </a14:m>
            <a:r>
              <a:t> into the supply function gives</a:t>
            </a:r>
          </a:p>
          <a:p>
            <a:pPr algn="ctr">
              <a:lnSpc>
                <a:spcPct val="120000"/>
              </a:lnSpc>
              <a:defRPr sz="4400">
                <a:solidFill>
                  <a:srgbClr val="0A1F61"/>
                </a:solidFill>
                <a:latin typeface="Cambria Math"/>
                <a:ea typeface="Cambria Math"/>
                <a:cs typeface="Cambria Math"/>
                <a:sym typeface="Cambria Math"/>
              </a:defRPr>
            </a:pPr>
            <a14:m>
              <m:oMathPara>
                <m:oMathParaPr>
                  <m:jc m:val="center"/>
                </m:oMathParaPr>
                <m:oMath>
                  <m:r>
                    <a:rPr xmlns:a="http://schemas.openxmlformats.org/drawingml/2006/main" sz="54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P</m:t>
                  </m:r>
                  <m:r>
                    <a:rPr xmlns:a="http://schemas.openxmlformats.org/drawingml/2006/main" sz="54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54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c</m:t>
                  </m:r>
                  <m:r>
                    <a:rPr xmlns:a="http://schemas.openxmlformats.org/drawingml/2006/main" sz="54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+</m:t>
                  </m:r>
                  <m:r>
                    <a:rPr xmlns:a="http://schemas.openxmlformats.org/drawingml/2006/main" sz="54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d</m:t>
                  </m:r>
                  <m:r>
                    <a:rPr xmlns:a="http://schemas.openxmlformats.org/drawingml/2006/main" sz="54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Q</m:t>
                  </m:r>
                </m:oMath>
              </m:oMathPara>
            </a14:m>
            <a:endParaRPr>
              <a:latin typeface="Tajawal Medium"/>
              <a:ea typeface="Tajawal Medium"/>
              <a:cs typeface="Tajawal Medium"/>
              <a:sym typeface="Tajawal Medium"/>
            </a:endParaRPr>
          </a:p>
          <a:p>
            <a:pPr algn="ctr">
              <a:lnSpc>
                <a:spcPct val="120000"/>
              </a:lnSpc>
              <a:defRPr sz="4500">
                <a:solidFill>
                  <a:srgbClr val="0A1F61"/>
                </a:solidFill>
                <a:latin typeface="Cambria Math"/>
                <a:ea typeface="Cambria Math"/>
                <a:cs typeface="Cambria Math"/>
                <a:sym typeface="Cambria Math"/>
              </a:defRPr>
            </a:pPr>
            <a14:m>
              <m:oMathPara>
                <m:oMathParaPr>
                  <m:jc m:val="center"/>
                </m:oMathParaPr>
                <m:oMath>
                  <m:r>
                    <a:rPr xmlns:a="http://schemas.openxmlformats.org/drawingml/2006/main" sz="55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0</m:t>
                  </m:r>
                  <m:r>
                    <a:rPr xmlns:a="http://schemas.openxmlformats.org/drawingml/2006/main" sz="55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55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c</m:t>
                  </m:r>
                  <m:r>
                    <a:rPr xmlns:a="http://schemas.openxmlformats.org/drawingml/2006/main" sz="55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+</m:t>
                  </m:r>
                  <m:r>
                    <a:rPr xmlns:a="http://schemas.openxmlformats.org/drawingml/2006/main" sz="55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d</m:t>
                  </m:r>
                  <m:r>
                    <a:rPr xmlns:a="http://schemas.openxmlformats.org/drawingml/2006/main" sz="55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Q</m:t>
                  </m:r>
                </m:oMath>
              </m:oMathPara>
            </a14:m>
            <a:endParaRPr>
              <a:latin typeface="Tajawal Medium"/>
              <a:ea typeface="Tajawal Medium"/>
              <a:cs typeface="Tajawal Medium"/>
              <a:sym typeface="Tajawal Medium"/>
            </a:endParaRPr>
          </a:p>
          <a:p>
            <a:pPr algn="ctr">
              <a:lnSpc>
                <a:spcPct val="120000"/>
              </a:lnSpc>
              <a:defRPr sz="4500">
                <a:solidFill>
                  <a:srgbClr val="0A1F61"/>
                </a:solidFill>
                <a:latin typeface="Cambria Math"/>
                <a:ea typeface="Cambria Math"/>
                <a:cs typeface="Cambria Math"/>
                <a:sym typeface="Cambria Math"/>
              </a:defRPr>
            </a:pPr>
            <a14:m>
              <m:oMathPara>
                <m:oMathParaPr>
                  <m:jc m:val="center"/>
                </m:oMathParaPr>
                <m:oMath>
                  <m:r>
                    <a:rPr xmlns:a="http://schemas.openxmlformats.org/drawingml/2006/main" sz="56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-</m:t>
                  </m:r>
                  <m:r>
                    <a:rPr xmlns:a="http://schemas.openxmlformats.org/drawingml/2006/main" sz="56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c</m:t>
                  </m:r>
                  <m:r>
                    <a:rPr xmlns:a="http://schemas.openxmlformats.org/drawingml/2006/main" sz="56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56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d</m:t>
                  </m:r>
                  <m:r>
                    <a:rPr xmlns:a="http://schemas.openxmlformats.org/drawingml/2006/main" sz="56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Q</m:t>
                  </m:r>
                </m:oMath>
              </m:oMathPara>
            </a14:m>
            <a:endParaRPr>
              <a:latin typeface="Tajawal Medium"/>
              <a:ea typeface="Tajawal Medium"/>
              <a:cs typeface="Tajawal Medium"/>
              <a:sym typeface="Tajawal Medium"/>
            </a:endParaRPr>
          </a:p>
          <a:p>
            <a:pPr algn="ctr">
              <a:lnSpc>
                <a:spcPct val="120000"/>
              </a:lnSpc>
              <a:defRPr sz="4400">
                <a:solidFill>
                  <a:srgbClr val="0A1F61"/>
                </a:solidFill>
                <a:latin typeface="Cambria Math"/>
                <a:ea typeface="Cambria Math"/>
                <a:cs typeface="Cambria Math"/>
                <a:sym typeface="Cambria Math"/>
              </a:defRPr>
            </a:pPr>
            <a14:m>
              <m:oMathPara>
                <m:oMathParaPr>
                  <m:jc m:val="center"/>
                </m:oMathParaPr>
                <m:oMath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-</m:t>
                  </m:r>
                  <m:f>
                    <m:fPr>
                      <m:ctrlPr>
                        <a:rPr xmlns:a="http://schemas.openxmlformats.org/drawingml/2006/main" sz="53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</m:ctrlPr>
                      <m:type m:val="bar"/>
                    </m:fPr>
                    <m:num>
                      <m:r>
                        <a:rPr xmlns:a="http://schemas.openxmlformats.org/drawingml/2006/main" sz="53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c</m:t>
                      </m:r>
                    </m:num>
                    <m:den>
                      <m:r>
                        <a:rPr xmlns:a="http://schemas.openxmlformats.org/drawingml/2006/main" sz="53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d</m:t>
                      </m:r>
                    </m:den>
                  </m:f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Q</m:t>
                  </m:r>
                </m:oMath>
              </m:oMathPara>
            </a14:m>
          </a:p>
        </p:txBody>
      </p:sp>
      <p:sp>
        <p:nvSpPr>
          <p:cNvPr id="249" name="Google Shape;126;p4"/>
          <p:cNvSpPr txBox="1"/>
          <p:nvPr/>
        </p:nvSpPr>
        <p:spPr>
          <a:xfrm>
            <a:off x="5325852" y="1125092"/>
            <a:ext cx="13256930" cy="9447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defRPr sz="50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Applications: Demand, Supply, Cost, Revenue</a:t>
            </a:r>
          </a:p>
        </p:txBody>
      </p:sp>
      <p:pic>
        <p:nvPicPr>
          <p:cNvPr id="250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4350750" y="3698402"/>
            <a:ext cx="8454528" cy="6319197"/>
          </a:xfrm>
          <a:prstGeom prst="rect">
            <a:avLst/>
          </a:prstGeom>
          <a:ln w="12700">
            <a:miter lim="400000"/>
          </a:ln>
        </p:spPr>
      </p:pic>
      <p:sp>
        <p:nvSpPr>
          <p:cNvPr id="251" name="Figure 2.21 Supply function P — c + dQ"/>
          <p:cNvSpPr txBox="1"/>
          <p:nvPr/>
        </p:nvSpPr>
        <p:spPr>
          <a:xfrm>
            <a:off x="16084705" y="10135420"/>
            <a:ext cx="5881588" cy="5638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91438" tIns="91438" rIns="91438" bIns="91438">
            <a:spAutoFit/>
          </a:bodyPr>
          <a:lstStyle/>
          <a:p>
            <a:pPr algn="l" defTabSz="457200">
              <a:spcBef>
                <a:spcPts val="1200"/>
              </a:spcBef>
              <a:defRPr sz="2500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Figure 2.21 Supply function </a:t>
            </a:r>
            <a:r>
              <a:rPr i="1"/>
              <a:t>P — c + dQ 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Slide Number"/>
          <p:cNvSpPr txBox="1"/>
          <p:nvPr>
            <p:ph type="sldNum" sz="quarter" idx="4294967295"/>
          </p:nvPr>
        </p:nvSpPr>
        <p:spPr>
          <a:xfrm>
            <a:off x="9041438" y="12610700"/>
            <a:ext cx="551179" cy="614679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>
            <a:lvl1pPr>
              <a:defRPr sz="2800">
                <a:solidFill>
                  <a:schemeClr val="accent1"/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fld id="{86CB4B4D-7CA3-9044-876B-883B54F8677D}" type="slidenum"/>
          </a:p>
        </p:txBody>
      </p:sp>
      <p:sp>
        <p:nvSpPr>
          <p:cNvPr id="254" name="Rectangle 29"/>
          <p:cNvSpPr txBox="1"/>
          <p:nvPr/>
        </p:nvSpPr>
        <p:spPr>
          <a:xfrm>
            <a:off x="1921010" y="4243597"/>
            <a:ext cx="19387860" cy="320307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350920" indent="-350920" algn="just">
              <a:lnSpc>
                <a:spcPct val="120000"/>
              </a:lnSpc>
              <a:spcBef>
                <a:spcPts val="2400"/>
              </a:spcBef>
              <a:buSzPct val="100000"/>
              <a:buChar char="□"/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supply function</a:t>
            </a:r>
          </a:p>
          <a:p>
            <a:pPr algn="l">
              <a:lnSpc>
                <a:spcPct val="120000"/>
              </a:lnSpc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Example</a:t>
            </a:r>
            <a:r>
              <a:rPr b="0"/>
              <a:t>: 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supply function is given by </a:t>
            </a:r>
            <a14:m>
              <m:oMath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P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10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+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0.5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</m:oMath>
            </a14:m>
            <a:r>
              <a:t>.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(a)    State and verbally describe the slope and intercepts.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(b)    Plot the supply function, </a:t>
            </a:r>
            <a14:m>
              <m:oMath>
                <m:r>
                  <a:rPr xmlns:a="http://schemas.openxmlformats.org/drawingml/2006/main" sz="43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P</m:t>
                </m:r>
                <m:r>
                  <a:rPr xmlns:a="http://schemas.openxmlformats.org/drawingml/2006/main" sz="43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3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10</m:t>
                </m:r>
                <m:r>
                  <a:rPr xmlns:a="http://schemas.openxmlformats.org/drawingml/2006/main" sz="43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+</m:t>
                </m:r>
                <m:r>
                  <a:rPr xmlns:a="http://schemas.openxmlformats.org/drawingml/2006/main" sz="43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0.5</m:t>
                </m:r>
                <m:r>
                  <a:rPr xmlns:a="http://schemas.openxmlformats.org/drawingml/2006/main" sz="43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  <m:r>
                  <m:rPr>
                    <m:nor/>
                  </m:rPr>
                  <a:rPr xmlns:a="http://schemas.openxmlformats.org/drawingml/2006/main" sz="43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for</m:t>
                </m:r>
                <m:r>
                  <a:rPr xmlns:a="http://schemas.openxmlformats.org/drawingml/2006/main" sz="43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</m:t>
                </m:r>
                <m:r>
                  <a:rPr xmlns:a="http://schemas.openxmlformats.org/drawingml/2006/main" sz="43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≤</m:t>
                </m:r>
                <m:r>
                  <a:rPr xmlns:a="http://schemas.openxmlformats.org/drawingml/2006/main" sz="43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  <m:r>
                  <a:rPr xmlns:a="http://schemas.openxmlformats.org/drawingml/2006/main" sz="43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≤</m:t>
                </m:r>
                <m:r>
                  <a:rPr xmlns:a="http://schemas.openxmlformats.org/drawingml/2006/main" sz="43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100.</m:t>
                </m:r>
              </m:oMath>
            </a14:m>
          </a:p>
        </p:txBody>
      </p:sp>
      <p:sp>
        <p:nvSpPr>
          <p:cNvPr id="255" name="Google Shape;126;p4"/>
          <p:cNvSpPr txBox="1"/>
          <p:nvPr/>
        </p:nvSpPr>
        <p:spPr>
          <a:xfrm>
            <a:off x="5325852" y="1125092"/>
            <a:ext cx="13256930" cy="9447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defRPr sz="50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Applications: Demand, Supply, Cost, Revenue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Slide Number"/>
          <p:cNvSpPr txBox="1"/>
          <p:nvPr>
            <p:ph type="sldNum" sz="quarter" idx="4294967295"/>
          </p:nvPr>
        </p:nvSpPr>
        <p:spPr>
          <a:xfrm>
            <a:off x="9041438" y="12610700"/>
            <a:ext cx="551179" cy="614679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>
            <a:lvl1pPr>
              <a:defRPr sz="2800">
                <a:solidFill>
                  <a:schemeClr val="accent1"/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fld id="{86CB4B4D-7CA3-9044-876B-883B54F8677D}" type="slidenum"/>
          </a:p>
        </p:txBody>
      </p:sp>
      <p:sp>
        <p:nvSpPr>
          <p:cNvPr id="258" name="Rectangle 29"/>
          <p:cNvSpPr txBox="1"/>
          <p:nvPr/>
        </p:nvSpPr>
        <p:spPr>
          <a:xfrm>
            <a:off x="1921010" y="4243597"/>
            <a:ext cx="19387860" cy="775083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350920" indent="-350920" algn="just">
              <a:lnSpc>
                <a:spcPct val="120000"/>
              </a:lnSpc>
              <a:spcBef>
                <a:spcPts val="2400"/>
              </a:spcBef>
              <a:buSzPct val="100000"/>
              <a:buChar char="□"/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supply function</a:t>
            </a:r>
          </a:p>
          <a:p>
            <a:pPr algn="l">
              <a:lnSpc>
                <a:spcPct val="120000"/>
              </a:lnSpc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Solution: (a)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vertical intercept is </a:t>
            </a:r>
            <a14:m>
              <m:oMath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c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10</m:t>
                </m:r>
              </m:oMath>
            </a14:m>
            <a:r>
              <a:t>. This means that the firm will supply no units at </a:t>
            </a:r>
            <a14:m>
              <m:oMath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P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≤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10</m:t>
                </m:r>
              </m:oMath>
            </a14:m>
            <a:r>
              <a:t>. The slope </a:t>
            </a:r>
            <a14:m>
              <m:oMath>
                <m:r>
                  <m:rPr>
                    <m:sty m:val="p"/>
                  </m:rP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Δ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P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/</m:t>
                </m:r>
                <m:r>
                  <m:rPr>
                    <m:sty m:val="p"/>
                  </m:rP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Δ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0.5</m:t>
                </m:r>
              </m:oMath>
            </a14:m>
            <a:r>
              <a:t>. This means that price increases by </a:t>
            </a:r>
            <a14:m>
              <m:oMath>
                <m:r>
                  <a:rPr xmlns:a="http://schemas.openxmlformats.org/drawingml/2006/main" sz="47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0.5</m:t>
                </m:r>
              </m:oMath>
            </a14:m>
            <a:r>
              <a:t> units for every successive unit increase in quantity supplied.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horizontal intercept is calculated by substituting </a:t>
            </a:r>
            <a14:m>
              <m:oMath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P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</m:t>
                </m:r>
              </m:oMath>
            </a14:m>
            <a:r>
              <a:t> into the equation of the supply function, that is,</a:t>
            </a:r>
          </a:p>
          <a:p>
            <a:pPr algn="ctr">
              <a:lnSpc>
                <a:spcPct val="120000"/>
              </a:lnSpc>
              <a:defRPr sz="4400">
                <a:solidFill>
                  <a:srgbClr val="0A1F61"/>
                </a:solidFill>
                <a:latin typeface="Cambria Math"/>
                <a:ea typeface="Cambria Math"/>
                <a:cs typeface="Cambria Math"/>
                <a:sym typeface="Cambria Math"/>
              </a:defRPr>
            </a:pPr>
            <a14:m>
              <m:oMathPara>
                <m:oMathParaPr>
                  <m:jc m:val="center"/>
                </m:oMathParaPr>
                <m:oMath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P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10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+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0.5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Q</m:t>
                  </m:r>
                </m:oMath>
              </m:oMathPara>
            </a14:m>
            <a:endParaRPr>
              <a:latin typeface="Tajawal Medium"/>
              <a:ea typeface="Tajawal Medium"/>
              <a:cs typeface="Tajawal Medium"/>
              <a:sym typeface="Tajawal Medium"/>
            </a:endParaRPr>
          </a:p>
          <a:p>
            <a:pPr algn="ctr">
              <a:lnSpc>
                <a:spcPct val="120000"/>
              </a:lnSpc>
              <a:defRPr sz="4500">
                <a:solidFill>
                  <a:srgbClr val="0A1F61"/>
                </a:solidFill>
                <a:latin typeface="Cambria Math"/>
                <a:ea typeface="Cambria Math"/>
                <a:cs typeface="Cambria Math"/>
                <a:sym typeface="Cambria Math"/>
              </a:defRPr>
            </a:pPr>
            <a14:m>
              <m:oMathPara>
                <m:oMathParaPr>
                  <m:jc m:val="center"/>
                </m:oMathParaPr>
                <m:oMath>
                  <m:r>
                    <a:rPr xmlns:a="http://schemas.openxmlformats.org/drawingml/2006/main" sz="55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-</m:t>
                  </m:r>
                  <m:r>
                    <a:rPr xmlns:a="http://schemas.openxmlformats.org/drawingml/2006/main" sz="55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10</m:t>
                  </m:r>
                  <m:r>
                    <a:rPr xmlns:a="http://schemas.openxmlformats.org/drawingml/2006/main" sz="55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55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0.5</m:t>
                  </m:r>
                  <m:r>
                    <a:rPr xmlns:a="http://schemas.openxmlformats.org/drawingml/2006/main" sz="55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Q</m:t>
                  </m:r>
                </m:oMath>
              </m:oMathPara>
            </a14:m>
            <a:endParaRPr>
              <a:latin typeface="Tajawal Medium"/>
              <a:ea typeface="Tajawal Medium"/>
              <a:cs typeface="Tajawal Medium"/>
              <a:sym typeface="Tajawal Medium"/>
            </a:endParaRPr>
          </a:p>
          <a:p>
            <a:pPr algn="ctr">
              <a:lnSpc>
                <a:spcPct val="120000"/>
              </a:lnSpc>
              <a:defRPr sz="4400">
                <a:solidFill>
                  <a:srgbClr val="0A1F61"/>
                </a:solidFill>
                <a:latin typeface="Cambria Math"/>
                <a:ea typeface="Cambria Math"/>
                <a:cs typeface="Cambria Math"/>
                <a:sym typeface="Cambria Math"/>
              </a:defRPr>
            </a:pPr>
            <a14:m>
              <m:oMathPara>
                <m:oMathParaPr>
                  <m:jc m:val="center"/>
                </m:oMathParaPr>
                <m:oMath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-</m:t>
                  </m:r>
                  <m:f>
                    <m:fPr>
                      <m:ctrlPr>
                        <a:rPr xmlns:a="http://schemas.openxmlformats.org/drawingml/2006/main" sz="53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</m:ctrlPr>
                      <m:type m:val="bar"/>
                    </m:fPr>
                    <m:num>
                      <m:r>
                        <a:rPr xmlns:a="http://schemas.openxmlformats.org/drawingml/2006/main" sz="53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10</m:t>
                      </m:r>
                    </m:num>
                    <m:den>
                      <m:r>
                        <a:rPr xmlns:a="http://schemas.openxmlformats.org/drawingml/2006/main" sz="53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0.5</m:t>
                      </m:r>
                    </m:den>
                  </m:f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Q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→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Q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-</m:t>
                  </m:r>
                  <m:r>
                    <a:rPr xmlns:a="http://schemas.openxmlformats.org/drawingml/2006/main" sz="53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20</m:t>
                  </m:r>
                </m:oMath>
              </m:oMathPara>
            </a14:m>
          </a:p>
        </p:txBody>
      </p:sp>
      <p:sp>
        <p:nvSpPr>
          <p:cNvPr id="259" name="Google Shape;126;p4"/>
          <p:cNvSpPr txBox="1"/>
          <p:nvPr/>
        </p:nvSpPr>
        <p:spPr>
          <a:xfrm>
            <a:off x="5325852" y="1125092"/>
            <a:ext cx="13256930" cy="9447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defRPr sz="50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Applications: Demand, Supply, Cost, Revenue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Slide Number"/>
          <p:cNvSpPr txBox="1"/>
          <p:nvPr>
            <p:ph type="sldNum" sz="quarter" idx="4294967295"/>
          </p:nvPr>
        </p:nvSpPr>
        <p:spPr>
          <a:xfrm>
            <a:off x="9041438" y="12610700"/>
            <a:ext cx="551179" cy="614679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>
            <a:lvl1pPr>
              <a:defRPr sz="2800">
                <a:solidFill>
                  <a:schemeClr val="accent1"/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fld id="{86CB4B4D-7CA3-9044-876B-883B54F8677D}" type="slidenum"/>
          </a:p>
        </p:txBody>
      </p:sp>
      <p:sp>
        <p:nvSpPr>
          <p:cNvPr id="262" name="Rectangle 29"/>
          <p:cNvSpPr txBox="1"/>
          <p:nvPr/>
        </p:nvSpPr>
        <p:spPr>
          <a:xfrm>
            <a:off x="1921010" y="4243597"/>
            <a:ext cx="19387860" cy="317975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350920" indent="-350920" algn="just">
              <a:lnSpc>
                <a:spcPct val="120000"/>
              </a:lnSpc>
              <a:spcBef>
                <a:spcPts val="2400"/>
              </a:spcBef>
              <a:buSzPct val="100000"/>
              <a:buChar char="□"/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supply function</a:t>
            </a:r>
          </a:p>
          <a:p>
            <a:pPr algn="l">
              <a:lnSpc>
                <a:spcPct val="120000"/>
              </a:lnSpc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Solution: (a)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Therefore, the horizontal intercept occurs at (</a:t>
            </a:r>
            <a14:m>
              <m:oMath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-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c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/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d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,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P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</m:t>
                </m:r>
              </m:oMath>
            </a14:m>
            <a:r>
              <a:t>). A minus quantity is not economically meaningful; therefore, many economic textbooks only illustrate the supply function in the positive quadrant only. </a:t>
            </a:r>
          </a:p>
        </p:txBody>
      </p:sp>
      <p:sp>
        <p:nvSpPr>
          <p:cNvPr id="263" name="Google Shape;126;p4"/>
          <p:cNvSpPr txBox="1"/>
          <p:nvPr/>
        </p:nvSpPr>
        <p:spPr>
          <a:xfrm>
            <a:off x="5325852" y="1125092"/>
            <a:ext cx="13256930" cy="9447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defRPr sz="50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Applications: Demand, Supply, Cost, Revenue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Slide Number"/>
          <p:cNvSpPr txBox="1"/>
          <p:nvPr>
            <p:ph type="sldNum" sz="quarter" idx="4294967295"/>
          </p:nvPr>
        </p:nvSpPr>
        <p:spPr>
          <a:xfrm>
            <a:off x="9041438" y="12610700"/>
            <a:ext cx="551179" cy="614679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>
            <a:lvl1pPr>
              <a:defRPr sz="2800">
                <a:solidFill>
                  <a:schemeClr val="accent1"/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fld id="{86CB4B4D-7CA3-9044-876B-883B54F8677D}" type="slidenum"/>
          </a:p>
        </p:txBody>
      </p:sp>
      <p:sp>
        <p:nvSpPr>
          <p:cNvPr id="266" name="Rectangle 29"/>
          <p:cNvSpPr txBox="1"/>
          <p:nvPr/>
        </p:nvSpPr>
        <p:spPr>
          <a:xfrm>
            <a:off x="1921010" y="4243597"/>
            <a:ext cx="9778332" cy="648109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350920" indent="-350920" algn="just">
              <a:lnSpc>
                <a:spcPct val="120000"/>
              </a:lnSpc>
              <a:spcBef>
                <a:spcPts val="2400"/>
              </a:spcBef>
              <a:buSzPct val="100000"/>
              <a:buChar char="□"/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supply function</a:t>
            </a:r>
          </a:p>
          <a:p>
            <a:pPr algn="just">
              <a:lnSpc>
                <a:spcPct val="120000"/>
              </a:lnSpc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Solution: (b) Method A</a:t>
            </a:r>
          </a:p>
          <a:p>
            <a:pPr algn="just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To plot the supply function over the range, </a:t>
            </a:r>
            <a14:m>
              <m:oMath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≤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≤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100</m:t>
                </m:r>
              </m:oMath>
            </a14:m>
            <a:r>
              <a:t>, choose various quantity values within this range. In </a:t>
            </a:r>
            <a:r>
              <a:rPr b="1"/>
              <a:t>Table 2.4</a:t>
            </a:r>
            <a:r>
              <a:t> equal intervals of </a:t>
            </a:r>
            <a14:m>
              <m:oMath>
                <m:r>
                  <a:rPr xmlns:a="http://schemas.openxmlformats.org/drawingml/2006/main" sz="46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20</m:t>
                </m:r>
              </m:oMath>
            </a14:m>
            <a:r>
              <a:t> units of quantity are used. Substitute these quantity values into the equation of the supply function to derive corresponding values for </a:t>
            </a:r>
            <a14:m>
              <m:oMath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P</m:t>
                </m:r>
              </m:oMath>
            </a14:m>
            <a:r>
              <a:t>. Plot these points and graph the supply function as in </a:t>
            </a:r>
            <a:r>
              <a:rPr b="1"/>
              <a:t>Figure 2.22</a:t>
            </a:r>
            <a:r>
              <a:t>. </a:t>
            </a:r>
          </a:p>
        </p:txBody>
      </p:sp>
      <p:sp>
        <p:nvSpPr>
          <p:cNvPr id="267" name="Google Shape;126;p4"/>
          <p:cNvSpPr txBox="1"/>
          <p:nvPr/>
        </p:nvSpPr>
        <p:spPr>
          <a:xfrm>
            <a:off x="5325852" y="1125092"/>
            <a:ext cx="13256930" cy="9447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defRPr sz="50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Applications: Demand, Supply, Cost, Revenue</a:t>
            </a:r>
          </a:p>
        </p:txBody>
      </p:sp>
      <p:pic>
        <p:nvPicPr>
          <p:cNvPr id="268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5791552" y="3879912"/>
            <a:ext cx="6391656" cy="6478533"/>
          </a:xfrm>
          <a:prstGeom prst="rect">
            <a:avLst/>
          </a:prstGeom>
          <a:ln w="12700">
            <a:miter lim="400000"/>
          </a:ln>
        </p:spPr>
      </p:pic>
      <p:sp>
        <p:nvSpPr>
          <p:cNvPr id="269" name="Figure 2.22 Supply function P = 104+0.5Q"/>
          <p:cNvSpPr txBox="1"/>
          <p:nvPr/>
        </p:nvSpPr>
        <p:spPr>
          <a:xfrm>
            <a:off x="15401890" y="10467778"/>
            <a:ext cx="7170980" cy="6273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91438" tIns="91438" rIns="91438" bIns="91438">
            <a:spAutoFit/>
          </a:bodyPr>
          <a:lstStyle/>
          <a:p>
            <a:pPr algn="l" defTabSz="457200">
              <a:spcBef>
                <a:spcPts val="1200"/>
              </a:spcBef>
              <a:defRPr sz="2900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Figure 2.22 Supply function </a:t>
            </a:r>
            <a:r>
              <a:rPr i="1"/>
              <a:t>P = </a:t>
            </a:r>
            <a:r>
              <a:t>104+0.5</a:t>
            </a:r>
            <a:r>
              <a:rPr i="1"/>
              <a:t>Q </a:t>
            </a:r>
          </a:p>
        </p:txBody>
      </p:sp>
      <p:pic>
        <p:nvPicPr>
          <p:cNvPr id="270" name="Image" descr="Image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1839299" y="5599803"/>
            <a:ext cx="4228268" cy="391928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Slide Number"/>
          <p:cNvSpPr txBox="1"/>
          <p:nvPr>
            <p:ph type="sldNum" sz="quarter" idx="4294967295"/>
          </p:nvPr>
        </p:nvSpPr>
        <p:spPr>
          <a:xfrm>
            <a:off x="9041438" y="12610700"/>
            <a:ext cx="551179" cy="614679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>
            <a:lvl1pPr>
              <a:defRPr sz="2800">
                <a:solidFill>
                  <a:schemeClr val="accent1"/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fld id="{86CB4B4D-7CA3-9044-876B-883B54F8677D}" type="slidenum"/>
          </a:p>
        </p:txBody>
      </p:sp>
      <p:sp>
        <p:nvSpPr>
          <p:cNvPr id="273" name="Rectangle 29"/>
          <p:cNvSpPr txBox="1"/>
          <p:nvPr/>
        </p:nvSpPr>
        <p:spPr>
          <a:xfrm>
            <a:off x="1921010" y="4243597"/>
            <a:ext cx="9778332" cy="31673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350920" indent="-350920" algn="just">
              <a:lnSpc>
                <a:spcPct val="120000"/>
              </a:lnSpc>
              <a:spcBef>
                <a:spcPts val="2400"/>
              </a:spcBef>
              <a:buSzPct val="100000"/>
              <a:buChar char="□"/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supply function</a:t>
            </a:r>
          </a:p>
          <a:p>
            <a:pPr algn="just">
              <a:lnSpc>
                <a:spcPct val="120000"/>
              </a:lnSpc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Solution: (b) Method B</a:t>
            </a:r>
          </a:p>
          <a:p>
            <a:pPr algn="just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Plot the horizontal and vertical intercepts calculated in part (a). Draw the supply function by joining these points. </a:t>
            </a:r>
          </a:p>
        </p:txBody>
      </p:sp>
      <p:sp>
        <p:nvSpPr>
          <p:cNvPr id="274" name="Google Shape;126;p4"/>
          <p:cNvSpPr txBox="1"/>
          <p:nvPr/>
        </p:nvSpPr>
        <p:spPr>
          <a:xfrm>
            <a:off x="5325852" y="1125092"/>
            <a:ext cx="13256930" cy="9447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defRPr sz="50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Applications: Demand, Supply, Cost, Revenue</a:t>
            </a:r>
          </a:p>
        </p:txBody>
      </p:sp>
      <p:pic>
        <p:nvPicPr>
          <p:cNvPr id="275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5791552" y="3879912"/>
            <a:ext cx="6391656" cy="6478533"/>
          </a:xfrm>
          <a:prstGeom prst="rect">
            <a:avLst/>
          </a:prstGeom>
          <a:ln w="12700">
            <a:miter lim="400000"/>
          </a:ln>
        </p:spPr>
      </p:pic>
      <p:sp>
        <p:nvSpPr>
          <p:cNvPr id="276" name="Figure 2.22 Supply function P = 104+0.5Q"/>
          <p:cNvSpPr txBox="1"/>
          <p:nvPr/>
        </p:nvSpPr>
        <p:spPr>
          <a:xfrm>
            <a:off x="15401890" y="10467778"/>
            <a:ext cx="7170980" cy="6273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91438" tIns="91438" rIns="91438" bIns="91438">
            <a:spAutoFit/>
          </a:bodyPr>
          <a:lstStyle/>
          <a:p>
            <a:pPr algn="l" defTabSz="457200">
              <a:spcBef>
                <a:spcPts val="1200"/>
              </a:spcBef>
              <a:defRPr sz="2900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Figure 2.22 Supply function </a:t>
            </a:r>
            <a:r>
              <a:rPr i="1"/>
              <a:t>P = </a:t>
            </a:r>
            <a:r>
              <a:t>104+0.5</a:t>
            </a:r>
            <a:r>
              <a:rPr i="1"/>
              <a:t>Q </a:t>
            </a:r>
          </a:p>
        </p:txBody>
      </p:sp>
      <p:pic>
        <p:nvPicPr>
          <p:cNvPr id="277" name="Image" descr="Image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1839299" y="5599803"/>
            <a:ext cx="4228268" cy="391928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Slide Number"/>
          <p:cNvSpPr txBox="1"/>
          <p:nvPr>
            <p:ph type="sldNum" sz="quarter" idx="4294967295"/>
          </p:nvPr>
        </p:nvSpPr>
        <p:spPr>
          <a:xfrm>
            <a:off x="9041438" y="12610700"/>
            <a:ext cx="551179" cy="614679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>
            <a:lvl1pPr>
              <a:defRPr sz="2800">
                <a:solidFill>
                  <a:schemeClr val="accent1"/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fld id="{86CB4B4D-7CA3-9044-876B-883B54F8677D}" type="slidenum"/>
          </a:p>
        </p:txBody>
      </p:sp>
      <p:sp>
        <p:nvSpPr>
          <p:cNvPr id="280" name="Rectangle 29"/>
          <p:cNvSpPr txBox="1"/>
          <p:nvPr/>
        </p:nvSpPr>
        <p:spPr>
          <a:xfrm>
            <a:off x="1921010" y="4243597"/>
            <a:ext cx="19903802" cy="384744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350920" indent="-350920" algn="just">
              <a:lnSpc>
                <a:spcPct val="120000"/>
              </a:lnSpc>
              <a:spcBef>
                <a:spcPts val="2400"/>
              </a:spcBef>
              <a:buSzPct val="100000"/>
              <a:buChar char="□"/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Cost</a:t>
            </a:r>
          </a:p>
          <a:p>
            <a:pPr algn="just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Firms incur costs when they employ inputs, such as capital and labour, in order to produce goods for sale in the market. The total cost of producing a good will normally consist of:</a:t>
            </a:r>
          </a:p>
          <a:p>
            <a:pPr algn="just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(i)    Fixed costs, </a:t>
            </a:r>
            <a14:m>
              <m:oMath>
                <m:r>
                  <a:rPr xmlns:a="http://schemas.openxmlformats.org/drawingml/2006/main" sz="43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F</m:t>
                </m:r>
                <m:r>
                  <a:rPr xmlns:a="http://schemas.openxmlformats.org/drawingml/2006/main" sz="43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C</m:t>
                </m:r>
              </m:oMath>
            </a14:m>
            <a:r>
              <a:t>: costs that are fixed irrespective of the level of output, e.g. rent on premises.</a:t>
            </a:r>
          </a:p>
          <a:p>
            <a:pPr algn="just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(ii)  Variable costs, </a:t>
            </a:r>
            <a14:m>
              <m:oMath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V</m:t>
                </m:r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C</m:t>
                </m:r>
              </m:oMath>
            </a14:m>
            <a:r>
              <a:t>: costs which vary with the level of output, e.g. each extra unit of a good produced will require additional units of raw materials, labour, etc.</a:t>
            </a:r>
          </a:p>
        </p:txBody>
      </p:sp>
      <p:sp>
        <p:nvSpPr>
          <p:cNvPr id="281" name="Google Shape;126;p4"/>
          <p:cNvSpPr txBox="1"/>
          <p:nvPr/>
        </p:nvSpPr>
        <p:spPr>
          <a:xfrm>
            <a:off x="5325852" y="1125092"/>
            <a:ext cx="13256930" cy="9447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defRPr sz="50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Applications: Demand, Supply, Cost, Revenue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Slide Number"/>
          <p:cNvSpPr txBox="1"/>
          <p:nvPr>
            <p:ph type="sldNum" sz="quarter" idx="4294967295"/>
          </p:nvPr>
        </p:nvSpPr>
        <p:spPr>
          <a:xfrm>
            <a:off x="9041438" y="12610700"/>
            <a:ext cx="551179" cy="614679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>
            <a:lvl1pPr>
              <a:defRPr sz="2800">
                <a:solidFill>
                  <a:schemeClr val="accent1"/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fld id="{86CB4B4D-7CA3-9044-876B-883B54F8677D}" type="slidenum"/>
          </a:p>
        </p:txBody>
      </p:sp>
      <p:sp>
        <p:nvSpPr>
          <p:cNvPr id="284" name="Rectangle 29"/>
          <p:cNvSpPr txBox="1"/>
          <p:nvPr/>
        </p:nvSpPr>
        <p:spPr>
          <a:xfrm>
            <a:off x="1921010" y="4243597"/>
            <a:ext cx="19903802" cy="42122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350920" indent="-350920" algn="just">
              <a:lnSpc>
                <a:spcPct val="120000"/>
              </a:lnSpc>
              <a:spcBef>
                <a:spcPts val="2400"/>
              </a:spcBef>
              <a:buSzPct val="100000"/>
              <a:buChar char="□"/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Cost       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Total cost, , is therefore the sum of fixed costs and variable costs:</a:t>
            </a:r>
          </a:p>
          <a:p>
            <a:pPr algn="ctr">
              <a:lnSpc>
                <a:spcPct val="120000"/>
              </a:lnSpc>
              <a:defRPr sz="4500">
                <a:solidFill>
                  <a:srgbClr val="0A1F61"/>
                </a:solidFill>
                <a:latin typeface="Cambria Math"/>
                <a:ea typeface="Cambria Math"/>
                <a:cs typeface="Cambria Math"/>
                <a:sym typeface="Cambria Math"/>
              </a:defRPr>
            </a:pPr>
            <a14:m>
              <m:oMath>
                <m:r>
                  <a:rPr xmlns:a="http://schemas.openxmlformats.org/drawingml/2006/main" sz="5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T</m:t>
                </m:r>
                <m:r>
                  <a:rPr xmlns:a="http://schemas.openxmlformats.org/drawingml/2006/main" sz="5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C</m:t>
                </m:r>
                <m:r>
                  <a:rPr xmlns:a="http://schemas.openxmlformats.org/drawingml/2006/main" sz="5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5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F</m:t>
                </m:r>
                <m:r>
                  <a:rPr xmlns:a="http://schemas.openxmlformats.org/drawingml/2006/main" sz="5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C</m:t>
                </m:r>
                <m:r>
                  <a:rPr xmlns:a="http://schemas.openxmlformats.org/drawingml/2006/main" sz="5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+</m:t>
                </m:r>
                <m:r>
                  <a:rPr xmlns:a="http://schemas.openxmlformats.org/drawingml/2006/main" sz="5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V</m:t>
                </m:r>
                <m:r>
                  <a:rPr xmlns:a="http://schemas.openxmlformats.org/drawingml/2006/main" sz="5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C</m:t>
                </m:r>
              </m:oMath>
            </a14:m>
            <a:r>
              <a:rPr sz="3600">
                <a:latin typeface="Tajawal Medium"/>
                <a:ea typeface="Tajawal Medium"/>
                <a:cs typeface="Tajawal Medium"/>
                <a:sym typeface="Tajawal Medium"/>
              </a:rPr>
              <a:t>    </a:t>
            </a:r>
            <a:endParaRPr>
              <a:latin typeface="Tajawal Medium"/>
              <a:ea typeface="Tajawal Medium"/>
              <a:cs typeface="Tajawal Medium"/>
              <a:sym typeface="Tajawal Medium"/>
            </a:endParaRP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These costs can be modelled by a linear cost function, such as</a:t>
            </a:r>
          </a:p>
          <a:p>
            <a:pPr algn="ctr">
              <a:lnSpc>
                <a:spcPct val="120000"/>
              </a:lnSpc>
              <a:defRPr sz="4500">
                <a:solidFill>
                  <a:srgbClr val="0A1F61"/>
                </a:solidFill>
                <a:latin typeface="Cambria Math"/>
                <a:ea typeface="Cambria Math"/>
                <a:cs typeface="Cambria Math"/>
                <a:sym typeface="Cambria Math"/>
              </a:defRPr>
            </a:pPr>
            <a14:m>
              <m:oMathPara>
                <m:oMathParaPr>
                  <m:jc m:val="center"/>
                </m:oMathParaPr>
                <m:oMath>
                  <m:r>
                    <a:rPr xmlns:a="http://schemas.openxmlformats.org/drawingml/2006/main" sz="55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T</m:t>
                  </m:r>
                  <m:r>
                    <a:rPr xmlns:a="http://schemas.openxmlformats.org/drawingml/2006/main" sz="55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C</m:t>
                  </m:r>
                  <m:r>
                    <a:rPr xmlns:a="http://schemas.openxmlformats.org/drawingml/2006/main" sz="55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55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20</m:t>
                  </m:r>
                  <m:r>
                    <a:rPr xmlns:a="http://schemas.openxmlformats.org/drawingml/2006/main" sz="55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+</m:t>
                  </m:r>
                  <m:r>
                    <a:rPr xmlns:a="http://schemas.openxmlformats.org/drawingml/2006/main" sz="55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4</m:t>
                  </m:r>
                  <m:r>
                    <a:rPr xmlns:a="http://schemas.openxmlformats.org/drawingml/2006/main" sz="55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Q</m:t>
                  </m:r>
                </m:oMath>
              </m:oMathPara>
            </a14:m>
            <a:endParaRPr>
              <a:latin typeface="Tajawal Medium"/>
              <a:ea typeface="Tajawal Medium"/>
              <a:cs typeface="Tajawal Medium"/>
              <a:sym typeface="Tajawal Medium"/>
            </a:endParaRP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where </a:t>
            </a:r>
            <a14:m>
              <m:oMath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F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C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20</m:t>
                </m:r>
              </m:oMath>
            </a14:m>
            <a:r>
              <a:t> (the vertical intercept) and </a:t>
            </a:r>
            <a14:m>
              <m:oMath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V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C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4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</m:oMath>
            </a14:m>
            <a:r>
              <a:t>, where </a:t>
            </a:r>
            <a14:m>
              <m:oMath>
                <m:r>
                  <a:rPr xmlns:a="http://schemas.openxmlformats.org/drawingml/2006/main" sz="47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4</m:t>
                </m:r>
              </m:oMath>
            </a14:m>
            <a:r>
              <a:t> = slope of the line. </a:t>
            </a:r>
          </a:p>
        </p:txBody>
      </p:sp>
      <p:sp>
        <p:nvSpPr>
          <p:cNvPr id="285" name="Google Shape;126;p4"/>
          <p:cNvSpPr txBox="1"/>
          <p:nvPr/>
        </p:nvSpPr>
        <p:spPr>
          <a:xfrm>
            <a:off x="5325852" y="1125092"/>
            <a:ext cx="13256930" cy="9447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defRPr sz="50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Applications: Demand, Supply, Cost, Revenue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Slide Number"/>
          <p:cNvSpPr txBox="1"/>
          <p:nvPr>
            <p:ph type="sldNum" sz="quarter" idx="4294967295"/>
          </p:nvPr>
        </p:nvSpPr>
        <p:spPr>
          <a:xfrm>
            <a:off x="9041438" y="12610700"/>
            <a:ext cx="551179" cy="614679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>
            <a:lvl1pPr>
              <a:defRPr sz="2800">
                <a:solidFill>
                  <a:schemeClr val="accent1"/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fld id="{86CB4B4D-7CA3-9044-876B-883B54F8677D}" type="slidenum"/>
          </a:p>
        </p:txBody>
      </p:sp>
      <p:sp>
        <p:nvSpPr>
          <p:cNvPr id="288" name="Rectangle 29"/>
          <p:cNvSpPr txBox="1"/>
          <p:nvPr/>
        </p:nvSpPr>
        <p:spPr>
          <a:xfrm>
            <a:off x="1921010" y="4243597"/>
            <a:ext cx="19903802" cy="31673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350920" indent="-350920" algn="just">
              <a:lnSpc>
                <a:spcPct val="120000"/>
              </a:lnSpc>
              <a:spcBef>
                <a:spcPts val="2400"/>
              </a:spcBef>
              <a:buSzPct val="100000"/>
              <a:buChar char="□"/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Cost       </a:t>
            </a:r>
          </a:p>
          <a:p>
            <a:pPr algn="l">
              <a:lnSpc>
                <a:spcPct val="120000"/>
              </a:lnSpc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Example</a:t>
            </a:r>
            <a:r>
              <a:rPr b="0"/>
              <a:t>: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A firm has fixed production costs of £10 and variable production costs of £2 per unit produced.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(a)    Write down the equation of the total cost function.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(b)    Graph the total cost function.</a:t>
            </a:r>
          </a:p>
        </p:txBody>
      </p:sp>
      <p:sp>
        <p:nvSpPr>
          <p:cNvPr id="289" name="Google Shape;126;p4"/>
          <p:cNvSpPr txBox="1"/>
          <p:nvPr/>
        </p:nvSpPr>
        <p:spPr>
          <a:xfrm>
            <a:off x="5325852" y="1125092"/>
            <a:ext cx="13256930" cy="9447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defRPr sz="50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Applications: Demand, Supply, Cost, Revenue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Slide Number"/>
          <p:cNvSpPr txBox="1"/>
          <p:nvPr>
            <p:ph type="sldNum" sz="quarter" idx="4294967295"/>
          </p:nvPr>
        </p:nvSpPr>
        <p:spPr>
          <a:xfrm>
            <a:off x="9041438" y="12610700"/>
            <a:ext cx="551179" cy="614679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>
            <a:lvl1pPr>
              <a:defRPr sz="2800">
                <a:solidFill>
                  <a:schemeClr val="accent1"/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fld id="{86CB4B4D-7CA3-9044-876B-883B54F8677D}" type="slidenum"/>
          </a:p>
        </p:txBody>
      </p:sp>
      <p:sp>
        <p:nvSpPr>
          <p:cNvPr id="292" name="Rectangle 29"/>
          <p:cNvSpPr txBox="1"/>
          <p:nvPr/>
        </p:nvSpPr>
        <p:spPr>
          <a:xfrm>
            <a:off x="1921010" y="4243597"/>
            <a:ext cx="19903802" cy="716077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350920" indent="-350920" algn="just">
              <a:lnSpc>
                <a:spcPct val="120000"/>
              </a:lnSpc>
              <a:spcBef>
                <a:spcPts val="2400"/>
              </a:spcBef>
              <a:buSzPct val="100000"/>
              <a:buChar char="□"/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Cost       </a:t>
            </a:r>
          </a:p>
          <a:p>
            <a:pPr algn="l">
              <a:lnSpc>
                <a:spcPct val="120000"/>
              </a:lnSpc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Solution: (a)</a:t>
            </a:r>
          </a:p>
          <a:p>
            <a:pPr algn="l">
              <a:lnSpc>
                <a:spcPct val="120000"/>
              </a:lnSpc>
              <a:defRPr sz="4500">
                <a:solidFill>
                  <a:srgbClr val="0A1F61"/>
                </a:solidFill>
                <a:latin typeface="Cambria Math"/>
                <a:ea typeface="Cambria Math"/>
                <a:cs typeface="Cambria Math"/>
                <a:sym typeface="Cambria Math"/>
              </a:defRPr>
            </a:pPr>
            <a14:m>
              <m:oMath>
                <m:r>
                  <a:rPr xmlns:a="http://schemas.openxmlformats.org/drawingml/2006/main" sz="56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F</m:t>
                </m:r>
                <m:r>
                  <a:rPr xmlns:a="http://schemas.openxmlformats.org/drawingml/2006/main" sz="56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C</m:t>
                </m:r>
                <m:r>
                  <a:rPr xmlns:a="http://schemas.openxmlformats.org/drawingml/2006/main" sz="56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m:rPr>
                    <m:sty m:val="p"/>
                  </m:rPr>
                  <a:rPr xmlns:a="http://schemas.openxmlformats.org/drawingml/2006/main" sz="56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£</m:t>
                </m:r>
                <m:r>
                  <a:rPr xmlns:a="http://schemas.openxmlformats.org/drawingml/2006/main" sz="56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10</m:t>
                </m:r>
              </m:oMath>
            </a14:m>
            <a:r>
              <a:rPr sz="3600">
                <a:latin typeface="Tajawal Medium"/>
                <a:ea typeface="Tajawal Medium"/>
                <a:cs typeface="Tajawal Medium"/>
                <a:sym typeface="Tajawal Medium"/>
              </a:rPr>
              <a:t>; while </a:t>
            </a:r>
            <a14:m>
              <m:oMath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V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C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m:rPr>
                    <m:sty m:val="p"/>
                  </m:rP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£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2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</m:oMath>
            </a14:m>
            <a:r>
              <a:rPr sz="3600">
                <a:latin typeface="Tajawal Medium"/>
                <a:ea typeface="Tajawal Medium"/>
                <a:cs typeface="Tajawal Medium"/>
                <a:sym typeface="Tajawal Medium"/>
              </a:rPr>
              <a:t>, since to produce</a:t>
            </a:r>
            <a:endParaRPr>
              <a:latin typeface="Tajawal Medium"/>
              <a:ea typeface="Tajawal Medium"/>
              <a:cs typeface="Tajawal Medium"/>
              <a:sym typeface="Tajawal Medium"/>
            </a:endParaRP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1  unit      </a:t>
            </a:r>
            <a14:m>
              <m:oMath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V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C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2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(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1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)</m:t>
                </m:r>
              </m:oMath>
            </a14:m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2  unit      </a:t>
            </a:r>
            <a14:m>
              <m:oMath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V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C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2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(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2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)</m:t>
                </m:r>
              </m:oMath>
            </a14:m>
          </a:p>
          <a:p>
            <a:pPr algn="l">
              <a:lnSpc>
                <a:spcPct val="120000"/>
              </a:lnSpc>
              <a:defRPr sz="5000">
                <a:solidFill>
                  <a:srgbClr val="0A1F61"/>
                </a:solidFill>
                <a:latin typeface="Cambria Math"/>
                <a:ea typeface="Cambria Math"/>
                <a:cs typeface="Cambria Math"/>
                <a:sym typeface="Cambria Math"/>
              </a:defRPr>
            </a:pPr>
            <a14:m>
              <m:oMath>
                <m:r>
                  <a:rPr xmlns:a="http://schemas.openxmlformats.org/drawingml/2006/main" sz="68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</m:oMath>
            </a14:m>
            <a:r>
              <a:rPr sz="3600">
                <a:latin typeface="Tajawal Medium"/>
                <a:ea typeface="Tajawal Medium"/>
                <a:cs typeface="Tajawal Medium"/>
                <a:sym typeface="Tajawal Medium"/>
              </a:rPr>
              <a:t> unit      </a:t>
            </a:r>
            <a14:m>
              <m:oMath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V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C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2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(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)</m:t>
                </m:r>
              </m:oMath>
            </a14:m>
            <a:endParaRPr>
              <a:latin typeface="Tajawal Medium"/>
              <a:ea typeface="Tajawal Medium"/>
              <a:cs typeface="Tajawal Medium"/>
              <a:sym typeface="Tajawal Medium"/>
            </a:endParaRP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that is, the total variable costs incurred in producing </a:t>
            </a:r>
            <a14:m>
              <m:oMath>
                <m:r>
                  <a:rPr xmlns:a="http://schemas.openxmlformats.org/drawingml/2006/main" sz="49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</m:oMath>
            </a14:m>
            <a:r>
              <a:t> units of this good is </a:t>
            </a:r>
            <a14:m>
              <m:oMath>
                <m:r>
                  <m:rPr>
                    <m:sty m:val="p"/>
                  </m:rP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£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2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</m:oMath>
            </a14:m>
            <a:r>
              <a:t>. Since </a:t>
            </a:r>
            <a14:m>
              <m:oMath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T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C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F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C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+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V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C</m:t>
                </m:r>
              </m:oMath>
            </a14:m>
            <a:r>
              <a:t>, the total cost incurred in producing </a:t>
            </a:r>
            <a14:m>
              <m:oMath>
                <m:r>
                  <a:rPr xmlns:a="http://schemas.openxmlformats.org/drawingml/2006/main" sz="49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</m:oMath>
            </a14:m>
            <a:r>
              <a:t> units is </a:t>
            </a:r>
          </a:p>
          <a:p>
            <a:pPr algn="ctr">
              <a:lnSpc>
                <a:spcPct val="120000"/>
              </a:lnSpc>
              <a:defRPr sz="4500">
                <a:solidFill>
                  <a:srgbClr val="0A1F61"/>
                </a:solidFill>
                <a:latin typeface="Cambria Math"/>
                <a:ea typeface="Cambria Math"/>
                <a:cs typeface="Cambria Math"/>
                <a:sym typeface="Cambria Math"/>
              </a:defRPr>
            </a:pPr>
            <a14:m>
              <m:oMathPara>
                <m:oMathParaPr>
                  <m:jc m:val="center"/>
                </m:oMathParaPr>
                <m:oMath>
                  <m:r>
                    <a:rPr xmlns:a="http://schemas.openxmlformats.org/drawingml/2006/main" sz="55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T</m:t>
                  </m:r>
                  <m:r>
                    <a:rPr xmlns:a="http://schemas.openxmlformats.org/drawingml/2006/main" sz="55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C</m:t>
                  </m:r>
                  <m:r>
                    <a:rPr xmlns:a="http://schemas.openxmlformats.org/drawingml/2006/main" sz="55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55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10</m:t>
                  </m:r>
                  <m:r>
                    <a:rPr xmlns:a="http://schemas.openxmlformats.org/drawingml/2006/main" sz="55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+</m:t>
                  </m:r>
                  <m:r>
                    <a:rPr xmlns:a="http://schemas.openxmlformats.org/drawingml/2006/main" sz="55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2</m:t>
                  </m:r>
                  <m:r>
                    <a:rPr xmlns:a="http://schemas.openxmlformats.org/drawingml/2006/main" sz="55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Q</m:t>
                  </m:r>
                </m:oMath>
              </m:oMathPara>
            </a14:m>
            <a:endParaRPr>
              <a:latin typeface="Tajawal Medium"/>
              <a:ea typeface="Tajawal Medium"/>
              <a:cs typeface="Tajawal Medium"/>
              <a:sym typeface="Tajawal Medium"/>
            </a:endParaRPr>
          </a:p>
          <a:p>
            <a:pPr algn="l">
              <a:lnSpc>
                <a:spcPct val="120000"/>
              </a:lnSpc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Note</a:t>
            </a:r>
            <a:r>
              <a:rPr b="0"/>
              <a:t>: This is the same as the line </a:t>
            </a:r>
            <a14:m>
              <m:oMath>
                <m:r>
                  <a:rPr xmlns:a="http://schemas.openxmlformats.org/drawingml/2006/main" sz="43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y</m:t>
                </m:r>
                <m:r>
                  <a:rPr xmlns:a="http://schemas.openxmlformats.org/drawingml/2006/main" sz="43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3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10</m:t>
                </m:r>
                <m:r>
                  <a:rPr xmlns:a="http://schemas.openxmlformats.org/drawingml/2006/main" sz="43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+</m:t>
                </m:r>
                <m:r>
                  <a:rPr xmlns:a="http://schemas.openxmlformats.org/drawingml/2006/main" sz="43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2</m:t>
                </m:r>
                <m:r>
                  <a:rPr xmlns:a="http://schemas.openxmlformats.org/drawingml/2006/main" sz="43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x</m:t>
                </m:r>
              </m:oMath>
            </a14:m>
            <a:r>
              <a:rPr b="0"/>
              <a:t>, where </a:t>
            </a:r>
            <a14:m>
              <m:oMath>
                <m:r>
                  <a:rPr xmlns:a="http://schemas.openxmlformats.org/drawingml/2006/main" sz="43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y</m:t>
                </m:r>
                <m:r>
                  <a:rPr xmlns:a="http://schemas.openxmlformats.org/drawingml/2006/main" sz="43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≡</m:t>
                </m:r>
                <m:r>
                  <a:rPr xmlns:a="http://schemas.openxmlformats.org/drawingml/2006/main" sz="43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T</m:t>
                </m:r>
                <m:r>
                  <a:rPr xmlns:a="http://schemas.openxmlformats.org/drawingml/2006/main" sz="43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C</m:t>
                </m:r>
              </m:oMath>
            </a14:m>
            <a:r>
              <a:rPr b="0"/>
              <a:t> and </a:t>
            </a:r>
            <a14:m>
              <m:oMath>
                <m:r>
                  <a:rPr xmlns:a="http://schemas.openxmlformats.org/drawingml/2006/main" sz="43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x</m:t>
                </m:r>
                <m:r>
                  <a:rPr xmlns:a="http://schemas.openxmlformats.org/drawingml/2006/main" sz="43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≡</m:t>
                </m:r>
                <m:r>
                  <a:rPr xmlns:a="http://schemas.openxmlformats.org/drawingml/2006/main" sz="43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</m:oMath>
            </a14:m>
            <a:r>
              <a:rPr b="0"/>
              <a:t>.</a:t>
            </a:r>
          </a:p>
        </p:txBody>
      </p:sp>
      <p:sp>
        <p:nvSpPr>
          <p:cNvPr id="293" name="Google Shape;126;p4"/>
          <p:cNvSpPr txBox="1"/>
          <p:nvPr/>
        </p:nvSpPr>
        <p:spPr>
          <a:xfrm>
            <a:off x="5325852" y="1125092"/>
            <a:ext cx="13256930" cy="9447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defRPr sz="50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Applications: Demand, Supply, Cost, Revenue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Slide Number"/>
          <p:cNvSpPr txBox="1"/>
          <p:nvPr>
            <p:ph type="sldNum" sz="quarter" idx="4294967295"/>
          </p:nvPr>
        </p:nvSpPr>
        <p:spPr>
          <a:xfrm>
            <a:off x="9041438" y="12610700"/>
            <a:ext cx="551179" cy="614679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>
            <a:lvl1pPr>
              <a:defRPr sz="2800">
                <a:solidFill>
                  <a:schemeClr val="accent1"/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fld id="{86CB4B4D-7CA3-9044-876B-883B54F8677D}" type="slidenum"/>
          </a:p>
        </p:txBody>
      </p:sp>
      <p:sp>
        <p:nvSpPr>
          <p:cNvPr id="296" name="Rectangle 29"/>
          <p:cNvSpPr txBox="1"/>
          <p:nvPr/>
        </p:nvSpPr>
        <p:spPr>
          <a:xfrm>
            <a:off x="1921010" y="4243597"/>
            <a:ext cx="19903802" cy="44903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350920" indent="-350920" algn="just">
              <a:lnSpc>
                <a:spcPct val="120000"/>
              </a:lnSpc>
              <a:spcBef>
                <a:spcPts val="2400"/>
              </a:spcBef>
              <a:buSzPct val="100000"/>
              <a:buChar char="□"/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Cost       </a:t>
            </a:r>
          </a:p>
          <a:p>
            <a:pPr algn="l">
              <a:lnSpc>
                <a:spcPct val="120000"/>
              </a:lnSpc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Solution: (b)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Graphically, the </a:t>
            </a:r>
            <a14:m>
              <m:oMath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T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C</m:t>
                </m:r>
              </m:oMath>
            </a14:m>
            <a:r>
              <a:t> function is a straight line, with costs measured on the vertical axis and units of the good produced on the horizontal axis. Since the vertical intercept = 10 (level of FC) and the slope = 2 are known, the total cost function may be plotted. Alternatively, total costs may be plotted by calculating at least two points on the line and joining these points. A number of points are outlined in </a:t>
            </a:r>
            <a:r>
              <a:rPr b="1"/>
              <a:t>Table 2.5</a:t>
            </a:r>
            <a:r>
              <a:t> and then graphed in </a:t>
            </a:r>
            <a:r>
              <a:rPr b="1"/>
              <a:t>Figure 2.25</a:t>
            </a:r>
            <a:r>
              <a:t>.</a:t>
            </a:r>
          </a:p>
        </p:txBody>
      </p:sp>
      <p:sp>
        <p:nvSpPr>
          <p:cNvPr id="297" name="Google Shape;126;p4"/>
          <p:cNvSpPr txBox="1"/>
          <p:nvPr/>
        </p:nvSpPr>
        <p:spPr>
          <a:xfrm>
            <a:off x="5325852" y="1125092"/>
            <a:ext cx="13256930" cy="9447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defRPr sz="50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Applications: Demand, Supply, Cost, Revenue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Slide Number"/>
          <p:cNvSpPr txBox="1"/>
          <p:nvPr>
            <p:ph type="sldNum" sz="quarter" idx="4294967295"/>
          </p:nvPr>
        </p:nvSpPr>
        <p:spPr>
          <a:xfrm>
            <a:off x="9041438" y="12610700"/>
            <a:ext cx="551179" cy="614679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>
            <a:lvl1pPr>
              <a:defRPr sz="2800">
                <a:solidFill>
                  <a:schemeClr val="accent1"/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fld id="{86CB4B4D-7CA3-9044-876B-883B54F8677D}" type="slidenum"/>
          </a:p>
        </p:txBody>
      </p:sp>
      <p:sp>
        <p:nvSpPr>
          <p:cNvPr id="300" name="Rectangle 29"/>
          <p:cNvSpPr txBox="1"/>
          <p:nvPr/>
        </p:nvSpPr>
        <p:spPr>
          <a:xfrm>
            <a:off x="1921010" y="4243597"/>
            <a:ext cx="19903802" cy="120142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350920" indent="-350920" algn="just">
              <a:lnSpc>
                <a:spcPct val="120000"/>
              </a:lnSpc>
              <a:spcBef>
                <a:spcPts val="2400"/>
              </a:spcBef>
              <a:buSzPct val="100000"/>
              <a:buChar char="□"/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Cost       </a:t>
            </a:r>
          </a:p>
          <a:p>
            <a:pPr algn="l">
              <a:lnSpc>
                <a:spcPct val="120000"/>
              </a:lnSpc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Solution: (b)</a:t>
            </a:r>
          </a:p>
        </p:txBody>
      </p:sp>
      <p:sp>
        <p:nvSpPr>
          <p:cNvPr id="301" name="Google Shape;126;p4"/>
          <p:cNvSpPr txBox="1"/>
          <p:nvPr/>
        </p:nvSpPr>
        <p:spPr>
          <a:xfrm>
            <a:off x="5325852" y="1125092"/>
            <a:ext cx="13256930" cy="9447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defRPr sz="50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Applications: Demand, Supply, Cost, Revenue</a:t>
            </a:r>
          </a:p>
        </p:txBody>
      </p:sp>
      <p:pic>
        <p:nvPicPr>
          <p:cNvPr id="302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660853" y="5904457"/>
            <a:ext cx="8744856" cy="4497355"/>
          </a:xfrm>
          <a:prstGeom prst="rect">
            <a:avLst/>
          </a:prstGeom>
          <a:ln w="12700">
            <a:miter lim="400000"/>
          </a:ln>
        </p:spPr>
      </p:pic>
      <p:pic>
        <p:nvPicPr>
          <p:cNvPr id="303" name="Image" descr="Image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1273646" y="3794871"/>
            <a:ext cx="5362908" cy="6648615"/>
          </a:xfrm>
          <a:prstGeom prst="rect">
            <a:avLst/>
          </a:prstGeom>
          <a:ln w="12700">
            <a:miter lim="400000"/>
          </a:ln>
        </p:spPr>
      </p:pic>
      <p:sp>
        <p:nvSpPr>
          <p:cNvPr id="304" name="Figure 2.25 Linear total cost function"/>
          <p:cNvSpPr txBox="1"/>
          <p:nvPr/>
        </p:nvSpPr>
        <p:spPr>
          <a:xfrm>
            <a:off x="11805332" y="10371670"/>
            <a:ext cx="6255625" cy="6273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91438" tIns="91438" rIns="91438" bIns="91438">
            <a:spAutoFit/>
          </a:bodyPr>
          <a:lstStyle>
            <a:lvl1pPr algn="l" defTabSz="457200">
              <a:spcBef>
                <a:spcPts val="1200"/>
              </a:spcBef>
              <a:defRPr sz="2900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Figure 2.25 Linear total cost function 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Slide Number"/>
          <p:cNvSpPr txBox="1"/>
          <p:nvPr>
            <p:ph type="sldNum" sz="quarter" idx="4294967295"/>
          </p:nvPr>
        </p:nvSpPr>
        <p:spPr>
          <a:xfrm>
            <a:off x="9041438" y="12610700"/>
            <a:ext cx="551179" cy="614679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>
            <a:lvl1pPr>
              <a:defRPr sz="2800">
                <a:solidFill>
                  <a:schemeClr val="accent1"/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fld id="{86CB4B4D-7CA3-9044-876B-883B54F8677D}" type="slidenum"/>
          </a:p>
        </p:txBody>
      </p:sp>
      <p:sp>
        <p:nvSpPr>
          <p:cNvPr id="307" name="Rectangle 29"/>
          <p:cNvSpPr txBox="1"/>
          <p:nvPr/>
        </p:nvSpPr>
        <p:spPr>
          <a:xfrm>
            <a:off x="1921010" y="4243597"/>
            <a:ext cx="19903802" cy="403054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350920" indent="-350920" algn="just">
              <a:lnSpc>
                <a:spcPct val="120000"/>
              </a:lnSpc>
              <a:spcBef>
                <a:spcPts val="2400"/>
              </a:spcBef>
              <a:buSzPct val="100000"/>
              <a:buChar char="□"/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Revenue       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A firm receives revenue when it sells output. The total revenue, </a:t>
            </a:r>
            <a14:m>
              <m:oMath>
                <m:r>
                  <a:rPr xmlns:a="http://schemas.openxmlformats.org/drawingml/2006/main" sz="47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T</m:t>
                </m:r>
                <m:r>
                  <a:rPr xmlns:a="http://schemas.openxmlformats.org/drawingml/2006/main" sz="47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R</m:t>
                </m:r>
              </m:oMath>
            </a14:m>
            <a:r>
              <a:t>, received is the price of the good, </a:t>
            </a:r>
            <a14:m>
              <m:oMath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P</m:t>
                </m:r>
              </m:oMath>
            </a14:m>
            <a:r>
              <a:t>, multiplied by the number of units sold, </a:t>
            </a:r>
            <a14:m>
              <m:oMath>
                <m:r>
                  <a:rPr xmlns:a="http://schemas.openxmlformats.org/drawingml/2006/main" sz="49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</m:oMath>
            </a14:m>
            <a:r>
              <a:t>, that is, </a:t>
            </a:r>
          </a:p>
          <a:p>
            <a:pPr algn="ctr">
              <a:lnSpc>
                <a:spcPct val="120000"/>
              </a:lnSpc>
              <a:defRPr sz="4500">
                <a:solidFill>
                  <a:srgbClr val="0A1F61"/>
                </a:solidFill>
                <a:latin typeface="Cambria Math"/>
                <a:ea typeface="Cambria Math"/>
                <a:cs typeface="Cambria Math"/>
                <a:sym typeface="Cambria Math"/>
              </a:defRPr>
            </a:pPr>
            <a14:m>
              <m:oMathPara>
                <m:oMathParaPr>
                  <m:jc m:val="center"/>
                </m:oMathParaPr>
                <m:oMath>
                  <m:r>
                    <a:rPr xmlns:a="http://schemas.openxmlformats.org/drawingml/2006/main" sz="56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T</m:t>
                  </m:r>
                  <m:r>
                    <a:rPr xmlns:a="http://schemas.openxmlformats.org/drawingml/2006/main" sz="56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R</m:t>
                  </m:r>
                  <m:r>
                    <a:rPr xmlns:a="http://schemas.openxmlformats.org/drawingml/2006/main" sz="56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56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P</m:t>
                  </m:r>
                  <m:r>
                    <a:rPr xmlns:a="http://schemas.openxmlformats.org/drawingml/2006/main" sz="56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Q</m:t>
                  </m:r>
                </m:oMath>
              </m:oMathPara>
            </a14:m>
            <a:endParaRPr>
              <a:latin typeface="Tajawal Medium"/>
              <a:ea typeface="Tajawal Medium"/>
              <a:cs typeface="Tajawal Medium"/>
              <a:sym typeface="Tajawal Medium"/>
            </a:endParaRP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Total revenue may be modelled by a straight line if the price of each unit sold is the same, that is, each firm is a price-taker, denoted by a horizontal demand function.</a:t>
            </a:r>
          </a:p>
        </p:txBody>
      </p:sp>
      <p:sp>
        <p:nvSpPr>
          <p:cNvPr id="308" name="Google Shape;126;p4"/>
          <p:cNvSpPr txBox="1"/>
          <p:nvPr/>
        </p:nvSpPr>
        <p:spPr>
          <a:xfrm>
            <a:off x="5325852" y="1125092"/>
            <a:ext cx="13256930" cy="9447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defRPr sz="50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Applications: Demand, Supply, Cost, Revenue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Slide Number"/>
          <p:cNvSpPr txBox="1"/>
          <p:nvPr>
            <p:ph type="sldNum" sz="quarter" idx="4294967295"/>
          </p:nvPr>
        </p:nvSpPr>
        <p:spPr>
          <a:xfrm>
            <a:off x="9041438" y="12610700"/>
            <a:ext cx="551179" cy="614679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>
            <a:lvl1pPr>
              <a:defRPr sz="2800">
                <a:solidFill>
                  <a:schemeClr val="accent1"/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fld id="{86CB4B4D-7CA3-9044-876B-883B54F8677D}" type="slidenum"/>
          </a:p>
        </p:txBody>
      </p:sp>
      <p:sp>
        <p:nvSpPr>
          <p:cNvPr id="311" name="Rectangle 29"/>
          <p:cNvSpPr txBox="1"/>
          <p:nvPr/>
        </p:nvSpPr>
        <p:spPr>
          <a:xfrm>
            <a:off x="1921010" y="4243597"/>
            <a:ext cx="19903802" cy="64372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350920" indent="-350920" algn="just">
              <a:lnSpc>
                <a:spcPct val="120000"/>
              </a:lnSpc>
              <a:spcBef>
                <a:spcPts val="2400"/>
              </a:spcBef>
              <a:buSzPct val="100000"/>
              <a:buChar char="□"/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Revenue       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A price-taking firm is known as a perfectly competitive firm. In this case, the total revenue function would take the form </a:t>
            </a:r>
          </a:p>
          <a:p>
            <a:pPr algn="ctr">
              <a:lnSpc>
                <a:spcPct val="120000"/>
              </a:lnSpc>
              <a:defRPr sz="4500">
                <a:solidFill>
                  <a:srgbClr val="0A1F61"/>
                </a:solidFill>
                <a:latin typeface="Cambria Math"/>
                <a:ea typeface="Cambria Math"/>
                <a:cs typeface="Cambria Math"/>
                <a:sym typeface="Cambria Math"/>
              </a:defRPr>
            </a:pPr>
            <a14:m>
              <m:oMathPara>
                <m:oMathParaPr>
                  <m:jc m:val="center"/>
                </m:oMathParaPr>
                <m:oMath>
                  <m:r>
                    <a:rPr xmlns:a="http://schemas.openxmlformats.org/drawingml/2006/main" sz="56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T</m:t>
                  </m:r>
                  <m:r>
                    <a:rPr xmlns:a="http://schemas.openxmlformats.org/drawingml/2006/main" sz="56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R</m:t>
                  </m:r>
                  <m:r>
                    <a:rPr xmlns:a="http://schemas.openxmlformats.org/drawingml/2006/main" sz="56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sSub>
                    <m:e>
                      <m:r>
                        <a:rPr xmlns:a="http://schemas.openxmlformats.org/drawingml/2006/main" sz="560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P</m:t>
                      </m:r>
                    </m:e>
                    <m:sub>
                      <m:r>
                        <a:rPr xmlns:a="http://schemas.openxmlformats.org/drawingml/2006/main" sz="560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0</m:t>
                      </m:r>
                    </m:sub>
                  </m:sSub>
                  <m:r>
                    <a:rPr xmlns:a="http://schemas.openxmlformats.org/drawingml/2006/main" sz="56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Q</m:t>
                  </m:r>
                </m:oMath>
              </m:oMathPara>
            </a14:m>
            <a:endParaRPr>
              <a:latin typeface="Tajawal Medium"/>
              <a:ea typeface="Tajawal Medium"/>
              <a:cs typeface="Tajawal Medium"/>
              <a:sym typeface="Tajawal Medium"/>
            </a:endParaRP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where </a:t>
            </a:r>
            <a14:m>
              <m:oMath>
                <m:sSub>
                  <m:e>
                    <m:r>
                      <a:rPr xmlns:a="http://schemas.openxmlformats.org/drawingml/2006/main" sz="44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P</m:t>
                    </m:r>
                  </m:e>
                  <m:sub>
                    <m:r>
                      <a:rPr xmlns:a="http://schemas.openxmlformats.org/drawingml/2006/main" sz="44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0</m:t>
                    </m:r>
                  </m:sub>
                </m:sSub>
              </m:oMath>
            </a14:m>
            <a:r>
              <a:t> is the constant price per unit of the good and is represented by the vertical intercept of a horizontal demand function. For example, if </a:t>
            </a:r>
            <a14:m>
              <m:oMath>
                <m:sSub>
                  <m:e>
                    <m:r>
                      <a:rPr xmlns:a="http://schemas.openxmlformats.org/drawingml/2006/main" sz="44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P</m:t>
                    </m:r>
                  </m:e>
                  <m:sub>
                    <m:r>
                      <a:rPr xmlns:a="http://schemas.openxmlformats.org/drawingml/2006/main" sz="44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0</m:t>
                    </m:r>
                  </m:sub>
                </m:sSub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10</m:t>
                </m:r>
              </m:oMath>
            </a14:m>
            <a:r>
              <a:t>, then the total revenue function is </a:t>
            </a:r>
          </a:p>
          <a:p>
            <a:pPr algn="ctr">
              <a:lnSpc>
                <a:spcPct val="120000"/>
              </a:lnSpc>
              <a:defRPr sz="4500">
                <a:solidFill>
                  <a:srgbClr val="0A1F61"/>
                </a:solidFill>
                <a:latin typeface="Cambria Math"/>
                <a:ea typeface="Cambria Math"/>
                <a:cs typeface="Cambria Math"/>
                <a:sym typeface="Cambria Math"/>
              </a:defRPr>
            </a:pPr>
            <a14:m>
              <m:oMathPara>
                <m:oMathParaPr>
                  <m:jc m:val="center"/>
                </m:oMathParaPr>
                <m:oMath>
                  <m:r>
                    <a:rPr xmlns:a="http://schemas.openxmlformats.org/drawingml/2006/main" sz="5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T</m:t>
                  </m:r>
                  <m:r>
                    <a:rPr xmlns:a="http://schemas.openxmlformats.org/drawingml/2006/main" sz="5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R</m:t>
                  </m:r>
                  <m:r>
                    <a:rPr xmlns:a="http://schemas.openxmlformats.org/drawingml/2006/main" sz="5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5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0</m:t>
                  </m:r>
                  <m:r>
                    <a:rPr xmlns:a="http://schemas.openxmlformats.org/drawingml/2006/main" sz="5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+</m:t>
                  </m:r>
                  <m:r>
                    <a:rPr xmlns:a="http://schemas.openxmlformats.org/drawingml/2006/main" sz="5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10</m:t>
                  </m:r>
                  <m:r>
                    <a:rPr xmlns:a="http://schemas.openxmlformats.org/drawingml/2006/main" sz="5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Q</m:t>
                  </m:r>
                  <m:r>
                    <a:rPr xmlns:a="http://schemas.openxmlformats.org/drawingml/2006/main" sz="5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5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10</m:t>
                  </m:r>
                  <m:r>
                    <a:rPr xmlns:a="http://schemas.openxmlformats.org/drawingml/2006/main" sz="5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Q</m:t>
                  </m:r>
                </m:oMath>
              </m:oMathPara>
            </a14:m>
            <a:endParaRPr>
              <a:latin typeface="Tajawal Medium"/>
              <a:ea typeface="Tajawal Medium"/>
              <a:cs typeface="Tajawal Medium"/>
              <a:sym typeface="Tajawal Medium"/>
            </a:endParaRPr>
          </a:p>
          <a:p>
            <a:pPr algn="ctr">
              <a:lnSpc>
                <a:spcPct val="120000"/>
              </a:lnSpc>
              <a:defRPr sz="4400">
                <a:solidFill>
                  <a:srgbClr val="0A1F61"/>
                </a:solidFill>
                <a:latin typeface="Cambria Math"/>
                <a:ea typeface="Cambria Math"/>
                <a:cs typeface="Cambria Math"/>
                <a:sym typeface="Cambria Math"/>
              </a:defRPr>
            </a:pPr>
            <a14:m>
              <m:oMathPara>
                <m:oMathParaPr>
                  <m:jc m:val="center"/>
                </m:oMathParaPr>
                <m:oMath>
                  <m:r>
                    <a:rPr xmlns:a="http://schemas.openxmlformats.org/drawingml/2006/main" sz="53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y</m:t>
                  </m:r>
                  <m:r>
                    <a:rPr xmlns:a="http://schemas.openxmlformats.org/drawingml/2006/main" sz="53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53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c</m:t>
                  </m:r>
                  <m:r>
                    <a:rPr xmlns:a="http://schemas.openxmlformats.org/drawingml/2006/main" sz="53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+</m:t>
                  </m:r>
                  <m:r>
                    <a:rPr xmlns:a="http://schemas.openxmlformats.org/drawingml/2006/main" sz="53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m</m:t>
                  </m:r>
                  <m:r>
                    <a:rPr xmlns:a="http://schemas.openxmlformats.org/drawingml/2006/main" sz="53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x</m:t>
                  </m:r>
                  <m:r>
                    <a:rPr xmlns:a="http://schemas.openxmlformats.org/drawingml/2006/main" sz="53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53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m</m:t>
                  </m:r>
                  <m:r>
                    <a:rPr xmlns:a="http://schemas.openxmlformats.org/drawingml/2006/main" sz="53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x</m:t>
                  </m:r>
                </m:oMath>
              </m:oMathPara>
            </a14:m>
            <a:endParaRPr>
              <a:latin typeface="Tajawal Medium"/>
              <a:ea typeface="Tajawal Medium"/>
              <a:cs typeface="Tajawal Medium"/>
              <a:sym typeface="Tajawal Medium"/>
            </a:endParaRP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This is a line through the origin </a:t>
            </a:r>
            <a14:m>
              <m:oMath>
                <m:r>
                  <a:rPr xmlns:a="http://schemas.openxmlformats.org/drawingml/2006/main" sz="46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(</m:t>
                </m:r>
                <m:r>
                  <a:rPr xmlns:a="http://schemas.openxmlformats.org/drawingml/2006/main" sz="46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0,0</m:t>
                </m:r>
                <m:r>
                  <a:rPr xmlns:a="http://schemas.openxmlformats.org/drawingml/2006/main" sz="46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)</m:t>
                </m:r>
              </m:oMath>
            </a14:m>
            <a:r>
              <a:t> since the vertical intercept, </a:t>
            </a:r>
            <a14:m>
              <m:oMath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c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</m:t>
                </m:r>
              </m:oMath>
            </a14:m>
            <a:r>
              <a:t>. </a:t>
            </a:r>
          </a:p>
        </p:txBody>
      </p:sp>
      <p:sp>
        <p:nvSpPr>
          <p:cNvPr id="312" name="Google Shape;126;p4"/>
          <p:cNvSpPr txBox="1"/>
          <p:nvPr/>
        </p:nvSpPr>
        <p:spPr>
          <a:xfrm>
            <a:off x="5325852" y="1125092"/>
            <a:ext cx="13256930" cy="9447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defRPr sz="50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Applications: Demand, Supply, Cost, Revenue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Slide Number"/>
          <p:cNvSpPr txBox="1"/>
          <p:nvPr>
            <p:ph type="sldNum" sz="quarter" idx="4294967295"/>
          </p:nvPr>
        </p:nvSpPr>
        <p:spPr>
          <a:xfrm>
            <a:off x="9041438" y="12610700"/>
            <a:ext cx="551179" cy="614679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>
            <a:lvl1pPr>
              <a:defRPr sz="2800">
                <a:solidFill>
                  <a:schemeClr val="accent1"/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fld id="{86CB4B4D-7CA3-9044-876B-883B54F8677D}" type="slidenum"/>
          </a:p>
        </p:txBody>
      </p:sp>
      <p:sp>
        <p:nvSpPr>
          <p:cNvPr id="315" name="Rectangle 29"/>
          <p:cNvSpPr txBox="1"/>
          <p:nvPr/>
        </p:nvSpPr>
        <p:spPr>
          <a:xfrm>
            <a:off x="1921010" y="4243597"/>
            <a:ext cx="19903802" cy="317975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350920" indent="-350920" algn="just">
              <a:lnSpc>
                <a:spcPct val="120000"/>
              </a:lnSpc>
              <a:spcBef>
                <a:spcPts val="2400"/>
              </a:spcBef>
              <a:buSzPct val="100000"/>
              <a:buChar char="□"/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Revenue       </a:t>
            </a:r>
          </a:p>
          <a:p>
            <a:pPr algn="l">
              <a:lnSpc>
                <a:spcPct val="120000"/>
              </a:lnSpc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Example</a:t>
            </a:r>
            <a:r>
              <a:rPr b="0"/>
              <a:t>: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Suppose that each chicken snack box is sold for </a:t>
            </a:r>
            <a14:m>
              <m:oMath>
                <m:r>
                  <m:rPr>
                    <m:sty m:val="p"/>
                  </m:rP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£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3.50</m:t>
                </m:r>
              </m:oMath>
            </a14:m>
            <a:r>
              <a:t> irrespective of the number of units sold.</a:t>
            </a:r>
            <a:br/>
            <a:r>
              <a:t>(a) Write down the equation of the total revenue function.</a:t>
            </a:r>
            <a:br/>
            <a:r>
              <a:t>(b) Graph the total revenue function. </a:t>
            </a:r>
          </a:p>
        </p:txBody>
      </p:sp>
      <p:sp>
        <p:nvSpPr>
          <p:cNvPr id="316" name="Google Shape;126;p4"/>
          <p:cNvSpPr txBox="1"/>
          <p:nvPr/>
        </p:nvSpPr>
        <p:spPr>
          <a:xfrm>
            <a:off x="5325852" y="1125092"/>
            <a:ext cx="13256930" cy="9447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defRPr sz="50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Applications: Demand, Supply, Cost, Revenue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Slide Number"/>
          <p:cNvSpPr txBox="1"/>
          <p:nvPr>
            <p:ph type="sldNum" sz="quarter" idx="4294967295"/>
          </p:nvPr>
        </p:nvSpPr>
        <p:spPr>
          <a:xfrm>
            <a:off x="9041438" y="12610700"/>
            <a:ext cx="551179" cy="614679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>
            <a:lvl1pPr>
              <a:defRPr sz="2800">
                <a:solidFill>
                  <a:schemeClr val="accent1"/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fld id="{86CB4B4D-7CA3-9044-876B-883B54F8677D}" type="slidenum"/>
          </a:p>
        </p:txBody>
      </p:sp>
      <p:sp>
        <p:nvSpPr>
          <p:cNvPr id="319" name="Rectangle 29"/>
          <p:cNvSpPr txBox="1"/>
          <p:nvPr/>
        </p:nvSpPr>
        <p:spPr>
          <a:xfrm>
            <a:off x="1921010" y="4243597"/>
            <a:ext cx="19903802" cy="40181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350920" indent="-350920" algn="just">
              <a:lnSpc>
                <a:spcPct val="120000"/>
              </a:lnSpc>
              <a:spcBef>
                <a:spcPts val="2400"/>
              </a:spcBef>
              <a:buSzPct val="100000"/>
              <a:buChar char="□"/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Revenue       </a:t>
            </a:r>
          </a:p>
          <a:p>
            <a:pPr algn="l">
              <a:lnSpc>
                <a:spcPct val="120000"/>
              </a:lnSpc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Solution</a:t>
            </a:r>
            <a:r>
              <a:rPr b="0"/>
              <a:t>: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(a) Total revenue is price multiplied by the number of units sold, that is, </a:t>
            </a:r>
          </a:p>
          <a:p>
            <a:pPr algn="ctr">
              <a:lnSpc>
                <a:spcPct val="120000"/>
              </a:lnSpc>
              <a:defRPr sz="4500">
                <a:solidFill>
                  <a:srgbClr val="0A1F61"/>
                </a:solidFill>
                <a:latin typeface="Cambria Math"/>
                <a:ea typeface="Cambria Math"/>
                <a:cs typeface="Cambria Math"/>
                <a:sym typeface="Cambria Math"/>
              </a:defRPr>
            </a:pPr>
            <a14:m>
              <m:oMathPara>
                <m:oMathParaPr>
                  <m:jc m:val="center"/>
                </m:oMathParaPr>
                <m:oMath>
                  <m:r>
                    <a:rPr xmlns:a="http://schemas.openxmlformats.org/drawingml/2006/main" sz="56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T</m:t>
                  </m:r>
                  <m:r>
                    <a:rPr xmlns:a="http://schemas.openxmlformats.org/drawingml/2006/main" sz="56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R</m:t>
                  </m:r>
                  <m:r>
                    <a:rPr xmlns:a="http://schemas.openxmlformats.org/drawingml/2006/main" sz="56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56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3.5</m:t>
                  </m:r>
                  <m:r>
                    <a:rPr xmlns:a="http://schemas.openxmlformats.org/drawingml/2006/main" sz="56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Q</m:t>
                  </m:r>
                </m:oMath>
              </m:oMathPara>
            </a14:m>
            <a:endParaRPr>
              <a:latin typeface="Tajawal Medium"/>
              <a:ea typeface="Tajawal Medium"/>
              <a:cs typeface="Tajawal Medium"/>
              <a:sym typeface="Tajawal Medium"/>
            </a:endParaRP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Note that price is constant at </a:t>
            </a:r>
            <a14:m>
              <m:oMath>
                <m:r>
                  <m:rPr>
                    <m:sty m:val="p"/>
                  </m:rP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£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3.50</m:t>
                </m:r>
              </m:oMath>
            </a14:m>
            <a:r>
              <a:t> irrespective of the value of </a:t>
            </a:r>
            <a14:m>
              <m:oMath>
                <m:r>
                  <a:rPr xmlns:a="http://schemas.openxmlformats.org/drawingml/2006/main" sz="49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</m:oMath>
            </a14:m>
            <a:r>
              <a:t>.</a:t>
            </a:r>
            <a:br/>
          </a:p>
        </p:txBody>
      </p:sp>
      <p:sp>
        <p:nvSpPr>
          <p:cNvPr id="320" name="Google Shape;126;p4"/>
          <p:cNvSpPr txBox="1"/>
          <p:nvPr/>
        </p:nvSpPr>
        <p:spPr>
          <a:xfrm>
            <a:off x="5325852" y="1125092"/>
            <a:ext cx="13256930" cy="9447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defRPr sz="50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Applications: Demand, Supply, Cost, Revenue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Slide Number"/>
          <p:cNvSpPr txBox="1"/>
          <p:nvPr>
            <p:ph type="sldNum" sz="quarter" idx="4294967295"/>
          </p:nvPr>
        </p:nvSpPr>
        <p:spPr>
          <a:xfrm>
            <a:off x="9041438" y="12610700"/>
            <a:ext cx="551179" cy="614679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>
            <a:lvl1pPr>
              <a:defRPr sz="2800">
                <a:solidFill>
                  <a:schemeClr val="accent1"/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fld id="{86CB4B4D-7CA3-9044-876B-883B54F8677D}" type="slidenum"/>
          </a:p>
        </p:txBody>
      </p:sp>
      <p:sp>
        <p:nvSpPr>
          <p:cNvPr id="323" name="Rectangle 29"/>
          <p:cNvSpPr txBox="1"/>
          <p:nvPr/>
        </p:nvSpPr>
        <p:spPr>
          <a:xfrm>
            <a:off x="1921011" y="4243597"/>
            <a:ext cx="7403928" cy="714878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350920" indent="-350920" algn="just">
              <a:lnSpc>
                <a:spcPct val="120000"/>
              </a:lnSpc>
              <a:spcBef>
                <a:spcPts val="2400"/>
              </a:spcBef>
              <a:buSzPct val="100000"/>
              <a:buChar char="□"/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Revenue       </a:t>
            </a:r>
          </a:p>
          <a:p>
            <a:pPr algn="just">
              <a:lnSpc>
                <a:spcPct val="120000"/>
              </a:lnSpc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Solution</a:t>
            </a:r>
            <a:r>
              <a:rPr b="0"/>
              <a:t>:</a:t>
            </a:r>
          </a:p>
          <a:p>
            <a:pPr algn="just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(b) Total revenue is represented graphically by a straight line, with slope = </a:t>
            </a:r>
            <a14:m>
              <m:oMath>
                <m:r>
                  <a:rPr xmlns:a="http://schemas.openxmlformats.org/drawingml/2006/main" sz="47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3.5</m:t>
                </m:r>
              </m:oMath>
            </a14:m>
            <a:r>
              <a:t> and intercept = </a:t>
            </a:r>
            <a14:m>
              <m:oMath>
                <m:r>
                  <a:rPr xmlns:a="http://schemas.openxmlformats.org/drawingml/2006/main" sz="48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</m:t>
                </m:r>
              </m:oMath>
            </a14:m>
            <a:r>
              <a:t>. It is graphed by calculating values of </a:t>
            </a:r>
            <a14:m>
              <m:oMath>
                <m:r>
                  <a:rPr xmlns:a="http://schemas.openxmlformats.org/drawingml/2006/main" sz="47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T</m:t>
                </m:r>
                <m:r>
                  <a:rPr xmlns:a="http://schemas.openxmlformats.org/drawingml/2006/main" sz="47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R</m:t>
                </m:r>
              </m:oMath>
            </a14:m>
            <a:r>
              <a:t> for any values of </a:t>
            </a:r>
            <a14:m>
              <m:oMath>
                <m:r>
                  <a:rPr xmlns:a="http://schemas.openxmlformats.org/drawingml/2006/main" sz="49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</m:oMath>
            </a14:m>
            <a:r>
              <a:t>, for example </a:t>
            </a:r>
            <a14:m>
              <m:oMath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0,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2,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4,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6</m:t>
                </m:r>
              </m:oMath>
            </a14:m>
            <a:r>
              <a:t>. These points are outlined in </a:t>
            </a:r>
            <a:r>
              <a:rPr b="1"/>
              <a:t>Table 2.6</a:t>
            </a:r>
            <a:r>
              <a:t> and then plotted in </a:t>
            </a:r>
            <a:r>
              <a:rPr b="1"/>
              <a:t>Figure 2.26</a:t>
            </a:r>
            <a:r>
              <a:t>. </a:t>
            </a:r>
          </a:p>
        </p:txBody>
      </p:sp>
      <p:sp>
        <p:nvSpPr>
          <p:cNvPr id="324" name="Google Shape;126;p4"/>
          <p:cNvSpPr txBox="1"/>
          <p:nvPr/>
        </p:nvSpPr>
        <p:spPr>
          <a:xfrm>
            <a:off x="5325852" y="1125092"/>
            <a:ext cx="13256930" cy="9447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defRPr sz="50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Applications: Demand, Supply, Cost, Revenue</a:t>
            </a:r>
          </a:p>
        </p:txBody>
      </p:sp>
      <p:pic>
        <p:nvPicPr>
          <p:cNvPr id="325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9498604" y="5545373"/>
            <a:ext cx="7216064" cy="3147611"/>
          </a:xfrm>
          <a:prstGeom prst="rect">
            <a:avLst/>
          </a:prstGeom>
          <a:ln w="12700">
            <a:miter lim="400000"/>
          </a:ln>
        </p:spPr>
      </p:pic>
      <p:pic>
        <p:nvPicPr>
          <p:cNvPr id="326" name="Image" descr="Image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6888335" y="4523363"/>
            <a:ext cx="5605439" cy="4669273"/>
          </a:xfrm>
          <a:prstGeom prst="rect">
            <a:avLst/>
          </a:prstGeom>
          <a:ln w="12700">
            <a:miter lim="400000"/>
          </a:ln>
        </p:spPr>
      </p:pic>
      <p:sp>
        <p:nvSpPr>
          <p:cNvPr id="327" name="Figure 2.26 Linear total revenue function"/>
          <p:cNvSpPr txBox="1"/>
          <p:nvPr/>
        </p:nvSpPr>
        <p:spPr>
          <a:xfrm>
            <a:off x="15844426" y="9275399"/>
            <a:ext cx="6911120" cy="6273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91438" tIns="91438" rIns="91438" bIns="91438">
            <a:spAutoFit/>
          </a:bodyPr>
          <a:lstStyle>
            <a:lvl1pPr algn="l" defTabSz="457200">
              <a:spcBef>
                <a:spcPts val="1200"/>
              </a:spcBef>
              <a:defRPr sz="2900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Figure 2.26 Linear total revenue function 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Slide Number"/>
          <p:cNvSpPr txBox="1"/>
          <p:nvPr>
            <p:ph type="sldNum" sz="quarter" idx="4294967295"/>
          </p:nvPr>
        </p:nvSpPr>
        <p:spPr>
          <a:xfrm>
            <a:off x="9041438" y="12610700"/>
            <a:ext cx="551179" cy="614679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>
            <a:lvl1pPr>
              <a:defRPr sz="2800">
                <a:solidFill>
                  <a:schemeClr val="accent1"/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fld id="{86CB4B4D-7CA3-9044-876B-883B54F8677D}" type="slidenum"/>
          </a:p>
        </p:txBody>
      </p:sp>
      <p:sp>
        <p:nvSpPr>
          <p:cNvPr id="330" name="Rectangle 29"/>
          <p:cNvSpPr txBox="1"/>
          <p:nvPr/>
        </p:nvSpPr>
        <p:spPr>
          <a:xfrm>
            <a:off x="1921012" y="4243597"/>
            <a:ext cx="19575473" cy="342646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2400"/>
              </a:spcBef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</a:p>
          <a:p>
            <a:pPr algn="ctr">
              <a:lnSpc>
                <a:spcPct val="120000"/>
              </a:lnSpc>
              <a:spcBef>
                <a:spcPts val="2400"/>
              </a:spcBef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</a:p>
          <a:p>
            <a:pPr algn="ctr">
              <a:lnSpc>
                <a:spcPct val="120000"/>
              </a:lnSpc>
              <a:spcBef>
                <a:spcPts val="2400"/>
              </a:spcBef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Thank you</a:t>
            </a:r>
          </a:p>
        </p:txBody>
      </p:sp>
      <p:sp>
        <p:nvSpPr>
          <p:cNvPr id="331" name="Google Shape;126;p4"/>
          <p:cNvSpPr txBox="1"/>
          <p:nvPr/>
        </p:nvSpPr>
        <p:spPr>
          <a:xfrm>
            <a:off x="5325852" y="1125092"/>
            <a:ext cx="13256930" cy="9447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defRPr sz="50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Thank you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نسق Office">
  <a:themeElements>
    <a:clrScheme name="نسق Offic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نسق Offic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نسق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76200" dist="381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76200" dist="381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76200" dist="38100" dir="540000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76200" dist="38100" dir="540000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91438" tIns="91438" rIns="91438" bIns="91438" numCol="1" spcCol="38100" rtlCol="0" anchor="ctr" upright="0">
        <a:spAutoFit/>
      </a:bodyPr>
      <a:lstStyle>
        <a:defPPr marL="0" marR="0" indent="0" algn="r" defTabSz="18288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76200" dist="38100" dir="540000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91438" tIns="91438" rIns="91438" bIns="91438" numCol="1" spcCol="38100" rtlCol="0" anchor="t" upright="0">
        <a:spAutoFit/>
      </a:bodyPr>
      <a:lstStyle>
        <a:defPPr marL="0" marR="0" indent="0" algn="r" defTabSz="18288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نسق Office">
  <a:themeElements>
    <a:clrScheme name="نسق Offic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نسق Offic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نسق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76200" dist="381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76200" dist="381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76200" dist="38100" dir="540000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76200" dist="38100" dir="540000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91438" tIns="91438" rIns="91438" bIns="91438" numCol="1" spcCol="38100" rtlCol="0" anchor="ctr" upright="0">
        <a:spAutoFit/>
      </a:bodyPr>
      <a:lstStyle>
        <a:defPPr marL="0" marR="0" indent="0" algn="r" defTabSz="18288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76200" dist="38100" dir="540000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91438" tIns="91438" rIns="91438" bIns="91438" numCol="1" spcCol="38100" rtlCol="0" anchor="t" upright="0">
        <a:spAutoFit/>
      </a:bodyPr>
      <a:lstStyle>
        <a:defPPr marL="0" marR="0" indent="0" algn="r" defTabSz="18288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