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40"/>
  </p:notesMasterIdLst>
  <p:sldIdLst>
    <p:sldId id="576" r:id="rId2"/>
    <p:sldId id="303" r:id="rId3"/>
    <p:sldId id="565" r:id="rId4"/>
    <p:sldId id="484" r:id="rId5"/>
    <p:sldId id="572" r:id="rId6"/>
    <p:sldId id="498" r:id="rId7"/>
    <p:sldId id="559" r:id="rId8"/>
    <p:sldId id="557" r:id="rId9"/>
    <p:sldId id="542" r:id="rId10"/>
    <p:sldId id="566" r:id="rId11"/>
    <p:sldId id="541" r:id="rId12"/>
    <p:sldId id="556" r:id="rId13"/>
    <p:sldId id="527" r:id="rId14"/>
    <p:sldId id="521" r:id="rId15"/>
    <p:sldId id="524" r:id="rId16"/>
    <p:sldId id="553" r:id="rId17"/>
    <p:sldId id="554" r:id="rId18"/>
    <p:sldId id="525" r:id="rId19"/>
    <p:sldId id="501" r:id="rId20"/>
    <p:sldId id="568" r:id="rId21"/>
    <p:sldId id="511" r:id="rId22"/>
    <p:sldId id="528" r:id="rId23"/>
    <p:sldId id="548" r:id="rId24"/>
    <p:sldId id="529" r:id="rId25"/>
    <p:sldId id="569" r:id="rId26"/>
    <p:sldId id="549" r:id="rId27"/>
    <p:sldId id="550" r:id="rId28"/>
    <p:sldId id="531" r:id="rId29"/>
    <p:sldId id="530" r:id="rId30"/>
    <p:sldId id="271" r:id="rId31"/>
    <p:sldId id="561" r:id="rId32"/>
    <p:sldId id="571" r:id="rId33"/>
    <p:sldId id="574" r:id="rId34"/>
    <p:sldId id="540" r:id="rId35"/>
    <p:sldId id="575" r:id="rId36"/>
    <p:sldId id="514" r:id="rId37"/>
    <p:sldId id="496" r:id="rId38"/>
    <p:sldId id="56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6"/>
            <p14:sldId id="303"/>
            <p14:sldId id="565"/>
            <p14:sldId id="484"/>
            <p14:sldId id="572"/>
            <p14:sldId id="498"/>
            <p14:sldId id="559"/>
            <p14:sldId id="557"/>
            <p14:sldId id="542"/>
            <p14:sldId id="566"/>
            <p14:sldId id="541"/>
            <p14:sldId id="556"/>
            <p14:sldId id="527"/>
            <p14:sldId id="521"/>
            <p14:sldId id="524"/>
            <p14:sldId id="553"/>
            <p14:sldId id="554"/>
            <p14:sldId id="525"/>
            <p14:sldId id="501"/>
            <p14:sldId id="568"/>
            <p14:sldId id="511"/>
            <p14:sldId id="528"/>
            <p14:sldId id="548"/>
            <p14:sldId id="529"/>
            <p14:sldId id="569"/>
            <p14:sldId id="549"/>
            <p14:sldId id="550"/>
            <p14:sldId id="531"/>
            <p14:sldId id="530"/>
            <p14:sldId id="271"/>
            <p14:sldId id="561"/>
            <p14:sldId id="571"/>
            <p14:sldId id="574"/>
            <p14:sldId id="540"/>
            <p14:sldId id="575"/>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70" d="100"/>
          <a:sy n="70" d="100"/>
        </p:scale>
        <p:origin x="7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custT="1"/>
      <dgm:spPr>
        <a:solidFill>
          <a:srgbClr val="4472C4"/>
        </a:solidFill>
      </dgm:spPr>
      <dgm:t>
        <a:bodyPr/>
        <a:lstStyle/>
        <a:p>
          <a:r>
            <a:rPr lang="ar-JO" sz="1800" dirty="0">
              <a:latin typeface="Segoe UI" panose="020B0502040204020203" pitchFamily="34" charset="0"/>
              <a:cs typeface="Segoe UI" panose="020B0502040204020203" pitchFamily="34" charset="0"/>
            </a:rPr>
            <a:t>مفهوم صنع السياسات التعليمية</a:t>
          </a:r>
          <a:endParaRPr lang="en-US" sz="1800" dirty="0">
            <a:latin typeface="Segoe UI" panose="020B0502040204020203" pitchFamily="34" charset="0"/>
            <a:cs typeface="Segoe UI" panose="020B0502040204020203" pitchFamily="34" charset="0"/>
          </a:endParaRPr>
        </a:p>
      </dgm:t>
    </dgm:pt>
    <dgm:pt modelId="{10C31C27-157D-46C4-A2D0-DEB41058BABC}" type="parTrans" cxnId="{B808C0D7-5A1F-4E73-BBC5-68951B890ECE}">
      <dgm:prSet/>
      <dgm:spPr/>
      <dgm:t>
        <a:bodyPr/>
        <a:lstStyle/>
        <a:p>
          <a:endParaRPr lang="en-US">
            <a:latin typeface="Segoe UI" panose="020B0502040204020203" pitchFamily="34" charset="0"/>
            <a:cs typeface="Segoe UI" panose="020B0502040204020203" pitchFamily="34" charset="0"/>
          </a:endParaRPr>
        </a:p>
      </dgm:t>
    </dgm:pt>
    <dgm:pt modelId="{DCB202B5-15CC-42E3-ACA7-8BD4A9C8E284}" type="sibTrans" cxnId="{B808C0D7-5A1F-4E73-BBC5-68951B890ECE}">
      <dgm:prSet/>
      <dgm:spPr/>
      <dgm:t>
        <a:bodyPr/>
        <a:lstStyle/>
        <a:p>
          <a:endParaRPr lang="en-US">
            <a:latin typeface="Segoe UI" panose="020B0502040204020203" pitchFamily="34" charset="0"/>
            <a:cs typeface="Segoe UI" panose="020B0502040204020203" pitchFamily="34" charset="0"/>
          </a:endParaRPr>
        </a:p>
      </dgm:t>
    </dgm:pt>
    <dgm:pt modelId="{35951E03-0991-47D3-B76F-4FE3AE303190}">
      <dgm:prSet phldrT="[Text]" phldr="1"/>
      <dgm:spPr/>
      <dgm:t>
        <a:bodyPr/>
        <a:lstStyle/>
        <a:p>
          <a:endParaRPr lang="en-US" dirty="0">
            <a:latin typeface="Segoe UI" panose="020B0502040204020203" pitchFamily="34" charset="0"/>
            <a:cs typeface="Segoe UI" panose="020B0502040204020203" pitchFamily="34" charset="0"/>
          </a:endParaRPr>
        </a:p>
      </dgm:t>
    </dgm:pt>
    <dgm:pt modelId="{286366F6-A43E-4385-82C2-E1DEB99EC1CB}" type="parTrans" cxnId="{35434D5D-2F90-4CCB-BE2C-D6EAC368E0A3}">
      <dgm:prSet/>
      <dgm:spPr/>
      <dgm:t>
        <a:bodyPr/>
        <a:lstStyle/>
        <a:p>
          <a:endParaRPr lang="en-US">
            <a:latin typeface="Segoe UI" panose="020B0502040204020203" pitchFamily="34" charset="0"/>
            <a:cs typeface="Segoe UI" panose="020B0502040204020203" pitchFamily="34" charset="0"/>
          </a:endParaRPr>
        </a:p>
      </dgm:t>
    </dgm:pt>
    <dgm:pt modelId="{5FF1984F-2A2F-4EFF-A2C2-FD048BE96B24}" type="sibTrans" cxnId="{35434D5D-2F90-4CCB-BE2C-D6EAC368E0A3}">
      <dgm:prSet/>
      <dgm:spPr/>
      <dgm:t>
        <a:bodyPr/>
        <a:lstStyle/>
        <a:p>
          <a:endParaRPr lang="en-US">
            <a:latin typeface="Segoe UI" panose="020B0502040204020203" pitchFamily="34" charset="0"/>
            <a:cs typeface="Segoe UI" panose="020B0502040204020203" pitchFamily="34" charset="0"/>
          </a:endParaRPr>
        </a:p>
      </dgm:t>
    </dgm:pt>
    <dgm:pt modelId="{46C780A0-5CE9-4157-A28E-A2A2EE3845FB}">
      <dgm:prSet phldrT="[Text]" custT="1"/>
      <dgm:spPr>
        <a:solidFill>
          <a:srgbClr val="4472C4"/>
        </a:solidFill>
      </dgm:spPr>
      <dgm:t>
        <a:bodyPr/>
        <a:lstStyle/>
        <a:p>
          <a:r>
            <a:rPr lang="ar-JO" sz="1800" dirty="0">
              <a:latin typeface="Segoe UI" panose="020B0502040204020203" pitchFamily="34" charset="0"/>
              <a:cs typeface="Segoe UI" panose="020B0502040204020203" pitchFamily="34" charset="0"/>
            </a:rPr>
            <a:t>محاور ومعايير صنع السياسات التعليمية</a:t>
          </a:r>
          <a:endParaRPr lang="en-US" sz="1800" dirty="0">
            <a:latin typeface="Segoe UI" panose="020B0502040204020203" pitchFamily="34" charset="0"/>
            <a:cs typeface="Segoe UI" panose="020B0502040204020203" pitchFamily="34" charset="0"/>
          </a:endParaRPr>
        </a:p>
      </dgm:t>
    </dgm:pt>
    <dgm:pt modelId="{E47BD820-489F-44BB-85F2-17DDF17DB29F}" type="parTrans" cxnId="{6EE19C61-C437-4EB7-90D4-CB541CCCB18C}">
      <dgm:prSet/>
      <dgm:spPr/>
      <dgm:t>
        <a:bodyPr/>
        <a:lstStyle/>
        <a:p>
          <a:endParaRPr lang="en-US">
            <a:latin typeface="Segoe UI" panose="020B0502040204020203" pitchFamily="34" charset="0"/>
            <a:cs typeface="Segoe UI" panose="020B0502040204020203" pitchFamily="34" charset="0"/>
          </a:endParaRPr>
        </a:p>
      </dgm:t>
    </dgm:pt>
    <dgm:pt modelId="{7158F649-3882-4289-AC76-33865722E3E4}" type="sibTrans" cxnId="{6EE19C61-C437-4EB7-90D4-CB541CCCB18C}">
      <dgm:prSet/>
      <dgm:spPr/>
      <dgm:t>
        <a:bodyPr/>
        <a:lstStyle/>
        <a:p>
          <a:endParaRPr lang="en-US">
            <a:latin typeface="Segoe UI" panose="020B0502040204020203" pitchFamily="34" charset="0"/>
            <a:cs typeface="Segoe UI" panose="020B0502040204020203" pitchFamily="34" charset="0"/>
          </a:endParaRPr>
        </a:p>
      </dgm:t>
    </dgm:pt>
    <dgm:pt modelId="{440900E9-AD37-4881-9025-FC03276E2FEC}">
      <dgm:prSet phldrT="[Text]" phldr="1"/>
      <dgm:spPr/>
      <dgm:t>
        <a:bodyPr/>
        <a:lstStyle/>
        <a:p>
          <a:endParaRPr lang="en-US">
            <a:latin typeface="Segoe UI" panose="020B0502040204020203" pitchFamily="34" charset="0"/>
            <a:cs typeface="Segoe UI" panose="020B0502040204020203" pitchFamily="34" charset="0"/>
          </a:endParaRPr>
        </a:p>
      </dgm:t>
    </dgm:pt>
    <dgm:pt modelId="{AC83248F-2CB0-49EA-B0FE-E4F981130DDF}" type="parTrans" cxnId="{69F9AF72-1698-4CA3-B98A-8A2DC9CB5D94}">
      <dgm:prSet/>
      <dgm:spPr/>
      <dgm:t>
        <a:bodyPr/>
        <a:lstStyle/>
        <a:p>
          <a:endParaRPr lang="en-US">
            <a:latin typeface="Segoe UI" panose="020B0502040204020203" pitchFamily="34" charset="0"/>
            <a:cs typeface="Segoe UI" panose="020B0502040204020203" pitchFamily="34" charset="0"/>
          </a:endParaRPr>
        </a:p>
      </dgm:t>
    </dgm:pt>
    <dgm:pt modelId="{735D1EC8-79FA-4F10-ABBA-5F106E242E84}" type="sibTrans" cxnId="{69F9AF72-1698-4CA3-B98A-8A2DC9CB5D94}">
      <dgm:prSet/>
      <dgm:spPr/>
      <dgm:t>
        <a:bodyPr/>
        <a:lstStyle/>
        <a:p>
          <a:endParaRPr lang="en-US">
            <a:latin typeface="Segoe UI" panose="020B0502040204020203" pitchFamily="34" charset="0"/>
            <a:cs typeface="Segoe UI" panose="020B0502040204020203" pitchFamily="34" charset="0"/>
          </a:endParaRPr>
        </a:p>
      </dgm:t>
    </dgm:pt>
    <dgm:pt modelId="{2132A25E-C5A5-4C0C-B83B-2CCAAD201E0A}">
      <dgm:prSet phldrT="[Text]" custT="1"/>
      <dgm:spPr>
        <a:solidFill>
          <a:srgbClr val="4472C4"/>
        </a:solidFill>
      </dgm:spPr>
      <dgm:t>
        <a:bodyPr/>
        <a:lstStyle/>
        <a:p>
          <a:r>
            <a:rPr lang="ar-JO" sz="1800" dirty="0">
              <a:latin typeface="Segoe UI" panose="020B0502040204020203" pitchFamily="34" charset="0"/>
              <a:cs typeface="Segoe UI" panose="020B0502040204020203" pitchFamily="34" charset="0"/>
            </a:rPr>
            <a:t>آلية وأساليب صنع السياسات التعليمية</a:t>
          </a:r>
          <a:endParaRPr lang="en-US" sz="1800" dirty="0">
            <a:latin typeface="Segoe UI" panose="020B0502040204020203" pitchFamily="34" charset="0"/>
            <a:cs typeface="Segoe UI" panose="020B0502040204020203" pitchFamily="34" charset="0"/>
          </a:endParaRPr>
        </a:p>
      </dgm:t>
    </dgm:pt>
    <dgm:pt modelId="{550FA405-6F4D-4B3A-A7E0-4BAD41ADC155}" type="parTrans" cxnId="{5DC61560-03C9-45DB-A677-6B8CF5BDCE50}">
      <dgm:prSet/>
      <dgm:spPr/>
      <dgm:t>
        <a:bodyPr/>
        <a:lstStyle/>
        <a:p>
          <a:endParaRPr lang="en-US">
            <a:latin typeface="Segoe UI" panose="020B0502040204020203" pitchFamily="34" charset="0"/>
            <a:cs typeface="Segoe UI" panose="020B0502040204020203" pitchFamily="34" charset="0"/>
          </a:endParaRPr>
        </a:p>
      </dgm:t>
    </dgm:pt>
    <dgm:pt modelId="{A7DED24A-DE24-4A3E-8702-8651DD537FD8}" type="sibTrans" cxnId="{5DC61560-03C9-45DB-A677-6B8CF5BDCE50}">
      <dgm:prSet/>
      <dgm:spPr/>
      <dgm:t>
        <a:bodyPr/>
        <a:lstStyle/>
        <a:p>
          <a:endParaRPr lang="en-US">
            <a:latin typeface="Segoe UI" panose="020B0502040204020203" pitchFamily="34" charset="0"/>
            <a:cs typeface="Segoe UI" panose="020B0502040204020203" pitchFamily="34" charset="0"/>
          </a:endParaRPr>
        </a:p>
      </dgm:t>
    </dgm:pt>
    <dgm:pt modelId="{FA7529E5-EF7A-473A-9C15-0359BDF635DC}">
      <dgm:prSet phldrT="[Text]" phldr="1"/>
      <dgm:spPr/>
      <dgm:t>
        <a:bodyPr/>
        <a:lstStyle/>
        <a:p>
          <a:endParaRPr lang="en-US">
            <a:latin typeface="Segoe UI" panose="020B0502040204020203" pitchFamily="34" charset="0"/>
            <a:cs typeface="Segoe UI" panose="020B0502040204020203" pitchFamily="34" charset="0"/>
          </a:endParaRPr>
        </a:p>
      </dgm:t>
    </dgm:pt>
    <dgm:pt modelId="{EC29A760-F97A-4F2D-A251-A8009AE1253B}" type="parTrans" cxnId="{181783A7-8BF0-4768-B19F-249FFCECCA3F}">
      <dgm:prSet/>
      <dgm:spPr/>
      <dgm:t>
        <a:bodyPr/>
        <a:lstStyle/>
        <a:p>
          <a:endParaRPr lang="en-US">
            <a:latin typeface="Segoe UI" panose="020B0502040204020203" pitchFamily="34" charset="0"/>
            <a:cs typeface="Segoe UI" panose="020B0502040204020203" pitchFamily="34" charset="0"/>
          </a:endParaRPr>
        </a:p>
      </dgm:t>
    </dgm:pt>
    <dgm:pt modelId="{1E387D33-4190-49C7-8E86-E0D5E94879E0}" type="sibTrans" cxnId="{181783A7-8BF0-4768-B19F-249FFCECCA3F}">
      <dgm:prSet/>
      <dgm:spPr/>
      <dgm:t>
        <a:bodyPr/>
        <a:lstStyle/>
        <a:p>
          <a:endParaRPr lang="en-US">
            <a:latin typeface="Segoe UI" panose="020B0502040204020203" pitchFamily="34" charset="0"/>
            <a:cs typeface="Segoe UI" panose="020B0502040204020203" pitchFamily="34" charset="0"/>
          </a:endParaRPr>
        </a:p>
      </dgm:t>
    </dgm:pt>
    <dgm:pt modelId="{AF277A2B-6AC9-4BDA-8435-A83C6F096874}">
      <dgm:prSet custT="1"/>
      <dgm:spPr>
        <a:solidFill>
          <a:srgbClr val="4472C4"/>
        </a:solidFill>
      </dgm:spPr>
      <dgm:t>
        <a:bodyPr/>
        <a:lstStyle/>
        <a:p>
          <a:r>
            <a:rPr lang="ar-JO" sz="1800" dirty="0">
              <a:latin typeface="Segoe UI" panose="020B0502040204020203" pitchFamily="34" charset="0"/>
              <a:cs typeface="Segoe UI" panose="020B0502040204020203" pitchFamily="34" charset="0"/>
            </a:rPr>
            <a:t>شروط الإعداد الجيد للسياسات التعليمية</a:t>
          </a:r>
          <a:endParaRPr lang="en-US" sz="1800" dirty="0">
            <a:latin typeface="Segoe UI" panose="020B0502040204020203" pitchFamily="34" charset="0"/>
            <a:cs typeface="Segoe UI" panose="020B0502040204020203" pitchFamily="34" charset="0"/>
          </a:endParaRPr>
        </a:p>
      </dgm:t>
    </dgm:pt>
    <dgm:pt modelId="{71368AE2-7C73-4EE2-A219-185B8594ED54}" type="parTrans" cxnId="{B1212DB7-BE13-4D9B-B545-8EC6FDB94F59}">
      <dgm:prSet/>
      <dgm:spPr/>
      <dgm:t>
        <a:bodyPr/>
        <a:lstStyle/>
        <a:p>
          <a:endParaRPr lang="en-US">
            <a:latin typeface="Segoe UI" panose="020B0502040204020203" pitchFamily="34" charset="0"/>
            <a:cs typeface="Segoe UI" panose="020B0502040204020203" pitchFamily="34" charset="0"/>
          </a:endParaRPr>
        </a:p>
      </dgm:t>
    </dgm:pt>
    <dgm:pt modelId="{9484B91A-FDF0-4FFF-86C0-2D9701AA8A9F}" type="sibTrans" cxnId="{B1212DB7-BE13-4D9B-B545-8EC6FDB94F59}">
      <dgm:prSet/>
      <dgm:spPr/>
      <dgm:t>
        <a:bodyPr/>
        <a:lstStyle/>
        <a:p>
          <a:endParaRPr lang="en-US">
            <a:latin typeface="Segoe UI" panose="020B0502040204020203" pitchFamily="34" charset="0"/>
            <a:cs typeface="Segoe UI" panose="020B0502040204020203" pitchFamily="34" charset="0"/>
          </a:endParaRPr>
        </a:p>
      </dgm:t>
    </dgm:pt>
    <dgm:pt modelId="{3666290E-A280-4435-A7A9-69379A6F3FAC}" type="pres">
      <dgm:prSet presAssocID="{878E827B-EE5F-41A2-9494-1DB21BF5BCBB}" presName="rootnode" presStyleCnt="0">
        <dgm:presLayoutVars>
          <dgm:chMax/>
          <dgm:chPref/>
          <dgm:dir/>
          <dgm:animLvl val="lvl"/>
        </dgm:presLayoutVars>
      </dgm:prSet>
      <dgm:spPr/>
      <dgm:t>
        <a:bodyPr/>
        <a:lstStyle/>
        <a:p>
          <a:endParaRPr lang="en-US"/>
        </a:p>
      </dgm:t>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t>
        <a:bodyPr/>
        <a:lstStyle/>
        <a:p>
          <a:endParaRPr lang="en-US"/>
        </a:p>
      </dgm:t>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t>
        <a:bodyPr/>
        <a:lstStyle/>
        <a:p>
          <a:endParaRPr lang="en-US"/>
        </a:p>
      </dgm:t>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t>
        <a:bodyPr/>
        <a:lstStyle/>
        <a:p>
          <a:endParaRPr lang="en-US"/>
        </a:p>
      </dgm:t>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t>
        <a:bodyPr/>
        <a:lstStyle/>
        <a:p>
          <a:endParaRPr lang="en-US"/>
        </a:p>
      </dgm:t>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t>
        <a:bodyPr/>
        <a:lstStyle/>
        <a:p>
          <a:endParaRPr lang="en-US"/>
        </a:p>
      </dgm:t>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t>
        <a:bodyPr/>
        <a:lstStyle/>
        <a:p>
          <a:endParaRPr lang="en-US"/>
        </a:p>
      </dgm:t>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t>
        <a:bodyPr/>
        <a:lstStyle/>
        <a:p>
          <a:endParaRPr lang="en-US"/>
        </a:p>
      </dgm:t>
    </dgm:pt>
  </dgm:ptLst>
  <dgm:cxnLst>
    <dgm:cxn modelId="{8ED31D5F-7A75-4E67-AFE7-0F9C50FB85F4}" type="presOf" srcId="{440900E9-AD37-4881-9025-FC03276E2FEC}" destId="{CB8F390E-2BC1-4FDB-9AFA-FADBBC071866}"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69F9AF72-1698-4CA3-B98A-8A2DC9CB5D94}" srcId="{46C780A0-5CE9-4157-A28E-A2A2EE3845FB}" destId="{440900E9-AD37-4881-9025-FC03276E2FEC}" srcOrd="0" destOrd="0" parTransId="{AC83248F-2CB0-49EA-B0FE-E4F981130DDF}" sibTransId="{735D1EC8-79FA-4F10-ABBA-5F106E242E84}"/>
    <dgm:cxn modelId="{A45BAEE6-B25D-4F68-8F72-3A38400D9CFF}" type="presOf" srcId="{35951E03-0991-47D3-B76F-4FE3AE303190}" destId="{218F360C-D13C-4DAF-A6CD-C8A33F597F0D}" srcOrd="0" destOrd="0" presId="urn:microsoft.com/office/officeart/2005/8/layout/StepDownProcess"/>
    <dgm:cxn modelId="{B1212DB7-BE13-4D9B-B545-8EC6FDB94F59}" srcId="{878E827B-EE5F-41A2-9494-1DB21BF5BCBB}" destId="{AF277A2B-6AC9-4BDA-8435-A83C6F096874}" srcOrd="3" destOrd="0" parTransId="{71368AE2-7C73-4EE2-A219-185B8594ED54}" sibTransId="{9484B91A-FDF0-4FFF-86C0-2D9701AA8A9F}"/>
    <dgm:cxn modelId="{6904727A-EB89-4776-8337-97B218C6CAD7}" type="presOf" srcId="{46C780A0-5CE9-4157-A28E-A2A2EE3845FB}" destId="{FDC6FBCA-6D58-48B9-B4CC-540064809743}"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181783A7-8BF0-4768-B19F-249FFCECCA3F}" srcId="{2132A25E-C5A5-4C0C-B83B-2CCAAD201E0A}" destId="{FA7529E5-EF7A-473A-9C15-0359BDF635DC}" srcOrd="0" destOrd="0" parTransId="{EC29A760-F97A-4F2D-A251-A8009AE1253B}" sibTransId="{1E387D33-4190-49C7-8E86-E0D5E94879E0}"/>
    <dgm:cxn modelId="{2479E7C9-06DD-4CE6-BD27-97230229ADD4}" type="presOf" srcId="{878E827B-EE5F-41A2-9494-1DB21BF5BCBB}" destId="{3666290E-A280-4435-A7A9-69379A6F3FAC}"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C2B0D994-44AB-4F0C-B86F-F6833F640C7C}" type="presOf" srcId="{FA7529E5-EF7A-473A-9C15-0359BDF635DC}" destId="{303E93EF-7DB7-45FF-ADED-CCEC1EBA0E89}" srcOrd="0" destOrd="0" presId="urn:microsoft.com/office/officeart/2005/8/layout/StepDownProcess"/>
    <dgm:cxn modelId="{5B0B1B78-4EEE-4B4E-BAB4-DF10C11A4D2F}" type="presOf" srcId="{AF277A2B-6AC9-4BDA-8435-A83C6F096874}" destId="{02C19E7B-BE5D-4AA8-8278-86AA5E8CC6E3}" srcOrd="0" destOrd="0" presId="urn:microsoft.com/office/officeart/2005/8/layout/StepDownProcess"/>
    <dgm:cxn modelId="{35434D5D-2F90-4CCB-BE2C-D6EAC368E0A3}" srcId="{E8865E67-DFCE-4B1B-BA7F-32E2683EEB5C}" destId="{35951E03-0991-47D3-B76F-4FE3AE303190}" srcOrd="0" destOrd="0" parTransId="{286366F6-A43E-4385-82C2-E1DEB99EC1CB}" sibTransId="{5FF1984F-2A2F-4EFF-A2C2-FD048BE96B24}"/>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2000" b="1" dirty="0">
              <a:latin typeface="Segoe UI" panose="020B0502040204020203" pitchFamily="34" charset="0"/>
              <a:cs typeface="Segoe UI" panose="020B0502040204020203" pitchFamily="34" charset="0"/>
            </a:rPr>
            <a:t>مفهوم تحليل السياسات التعليمية</a:t>
          </a:r>
          <a:endParaRPr lang="en-US" sz="2000" b="1" dirty="0">
            <a:latin typeface="Segoe UI" panose="020B0502040204020203" pitchFamily="34" charset="0"/>
            <a:cs typeface="Segoe UI" panose="020B0502040204020203" pitchFamily="34" charset="0"/>
          </a:endParaRPr>
        </a:p>
      </dgm:t>
    </dgm:pt>
    <dgm:pt modelId="{5AF78AA8-720D-4881-A072-FF006B93F8C1}" type="parTrans" cxnId="{59465C3F-CEEF-4597-95D3-92EB2091A4B0}">
      <dgm:prSet/>
      <dgm:spPr/>
      <dgm:t>
        <a:bodyPr/>
        <a:lstStyle/>
        <a:p>
          <a:endParaRPr lang="en-US">
            <a:latin typeface="Segoe UI" panose="020B0502040204020203" pitchFamily="34" charset="0"/>
            <a:cs typeface="Segoe UI" panose="020B0502040204020203" pitchFamily="34" charset="0"/>
          </a:endParaRPr>
        </a:p>
      </dgm:t>
    </dgm:pt>
    <dgm:pt modelId="{24B0291D-F9AD-40C1-895F-ACB7C8959406}" type="sibTrans" cxnId="{59465C3F-CEEF-4597-95D3-92EB2091A4B0}">
      <dgm:prSet/>
      <dgm:spPr/>
      <dgm:t>
        <a:bodyPr/>
        <a:lstStyle/>
        <a:p>
          <a:endParaRPr lang="en-US">
            <a:latin typeface="Segoe UI" panose="020B0502040204020203" pitchFamily="34" charset="0"/>
            <a:cs typeface="Segoe UI" panose="020B0502040204020203" pitchFamily="34" charset="0"/>
          </a:endParaRPr>
        </a:p>
      </dgm:t>
    </dgm:pt>
    <dgm:pt modelId="{F278D40B-03DB-40AF-A370-84900A5F4EDA}">
      <dgm:prSet phldrT="[Text]" custT="1"/>
      <dgm:spPr/>
      <dgm:t>
        <a:bodyPr/>
        <a:lstStyle/>
        <a:p>
          <a:pPr algn="ctr"/>
          <a:r>
            <a:rPr lang="ar-JO" sz="1800" b="1" dirty="0">
              <a:latin typeface="Segoe UI" panose="020B0502040204020203" pitchFamily="34" charset="0"/>
              <a:cs typeface="Segoe UI" panose="020B0502040204020203" pitchFamily="34" charset="0"/>
            </a:rPr>
            <a:t>صفات المحلل الجيد ومبادئ عملية للتحليل السياسات</a:t>
          </a:r>
          <a:endParaRPr lang="en-US" sz="1800" b="1" dirty="0">
            <a:latin typeface="Segoe UI" panose="020B0502040204020203" pitchFamily="34" charset="0"/>
            <a:cs typeface="Segoe UI" panose="020B0502040204020203" pitchFamily="34" charset="0"/>
          </a:endParaRPr>
        </a:p>
      </dgm:t>
    </dgm:pt>
    <dgm:pt modelId="{90965C26-EEFC-4485-A4D3-EADB85D292DE}" type="parTrans" cxnId="{265599FA-CEBB-4B5E-B846-41E908375F44}">
      <dgm:prSet/>
      <dgm:spPr/>
      <dgm:t>
        <a:bodyPr/>
        <a:lstStyle/>
        <a:p>
          <a:endParaRPr lang="en-US">
            <a:latin typeface="Segoe UI" panose="020B0502040204020203" pitchFamily="34" charset="0"/>
            <a:cs typeface="Segoe UI" panose="020B0502040204020203" pitchFamily="34" charset="0"/>
          </a:endParaRPr>
        </a:p>
      </dgm:t>
    </dgm:pt>
    <dgm:pt modelId="{85C0FF50-D4E8-44CC-928D-91F9E9C10516}" type="sibTrans" cxnId="{265599FA-CEBB-4B5E-B846-41E908375F44}">
      <dgm:prSet/>
      <dgm:spPr/>
      <dgm:t>
        <a:bodyPr/>
        <a:lstStyle/>
        <a:p>
          <a:endParaRPr lang="en-US">
            <a:latin typeface="Segoe UI" panose="020B0502040204020203" pitchFamily="34" charset="0"/>
            <a:cs typeface="Segoe UI" panose="020B0502040204020203" pitchFamily="34" charset="0"/>
          </a:endParaRPr>
        </a:p>
      </dgm:t>
    </dgm:pt>
    <dgm:pt modelId="{C396954B-9768-4FC5-B51E-FCB8516E10E9}">
      <dgm:prSet phldrT="[Text]" custT="1"/>
      <dgm:spPr/>
      <dgm:t>
        <a:bodyPr/>
        <a:lstStyle/>
        <a:p>
          <a:pPr algn="ctr"/>
          <a:r>
            <a:rPr lang="ar-JO" sz="1800" b="1" dirty="0">
              <a:latin typeface="Segoe UI" panose="020B0502040204020203" pitchFamily="34" charset="0"/>
              <a:cs typeface="Segoe UI" panose="020B0502040204020203" pitchFamily="34" charset="0"/>
            </a:rPr>
            <a:t>خصائص ومعوقات  وخطوات البحث الت</a:t>
          </a:r>
          <a:r>
            <a:rPr lang="ar-JO" sz="2800" b="1" dirty="0">
              <a:latin typeface="Segoe UI" panose="020B0502040204020203" pitchFamily="34" charset="0"/>
              <a:cs typeface="Segoe UI" panose="020B0502040204020203" pitchFamily="34" charset="0"/>
            </a:rPr>
            <a:t>ربوي</a:t>
          </a:r>
          <a:endParaRPr lang="en-US" sz="2800" b="1" dirty="0">
            <a:latin typeface="Segoe UI" panose="020B0502040204020203" pitchFamily="34" charset="0"/>
            <a:cs typeface="Segoe UI" panose="020B0502040204020203" pitchFamily="34" charset="0"/>
          </a:endParaRPr>
        </a:p>
      </dgm:t>
    </dgm:pt>
    <dgm:pt modelId="{898D8AF9-5597-49B9-A299-9482AEC1143E}" type="parTrans" cxnId="{E1C59679-04D2-4939-8D6E-FB6FAD285773}">
      <dgm:prSet/>
      <dgm:spPr/>
      <dgm:t>
        <a:bodyPr/>
        <a:lstStyle/>
        <a:p>
          <a:endParaRPr lang="en-US">
            <a:latin typeface="Segoe UI" panose="020B0502040204020203" pitchFamily="34" charset="0"/>
            <a:cs typeface="Segoe UI" panose="020B0502040204020203" pitchFamily="34" charset="0"/>
          </a:endParaRPr>
        </a:p>
      </dgm:t>
    </dgm:pt>
    <dgm:pt modelId="{1A2CC9A4-5409-4907-9F2C-4B503C5A8C09}" type="sibTrans" cxnId="{E1C59679-04D2-4939-8D6E-FB6FAD285773}">
      <dgm:prSet/>
      <dgm:spPr/>
      <dgm:t>
        <a:bodyPr/>
        <a:lstStyle/>
        <a:p>
          <a:endParaRPr lang="en-US">
            <a:latin typeface="Segoe UI" panose="020B0502040204020203" pitchFamily="34" charset="0"/>
            <a:cs typeface="Segoe UI" panose="020B0502040204020203" pitchFamily="34" charset="0"/>
          </a:endParaRPr>
        </a:p>
      </dgm:t>
    </dgm:pt>
    <dgm:pt modelId="{35C06FA6-5CCA-45D6-A2C4-DA44F3A9CA7D}">
      <dgm:prSet custT="1"/>
      <dgm:spPr/>
      <dgm:t>
        <a:bodyPr/>
        <a:lstStyle/>
        <a:p>
          <a:pPr algn="ctr"/>
          <a:r>
            <a:rPr lang="ar-JO" sz="1800" b="1" dirty="0">
              <a:latin typeface="Segoe UI" panose="020B0502040204020203" pitchFamily="34" charset="0"/>
              <a:cs typeface="Segoe UI" panose="020B0502040204020203" pitchFamily="34" charset="0"/>
            </a:rPr>
            <a:t>أهمية ومستويات تحليل السياسات التعليمية</a:t>
          </a:r>
          <a:endParaRPr lang="en-US" sz="1800" b="1" dirty="0">
            <a:latin typeface="Segoe UI" panose="020B0502040204020203" pitchFamily="34" charset="0"/>
            <a:cs typeface="Segoe UI" panose="020B0502040204020203" pitchFamily="34" charset="0"/>
          </a:endParaRPr>
        </a:p>
      </dgm:t>
    </dgm:pt>
    <dgm:pt modelId="{07F5FD70-D4C1-4862-BCB7-5D06EABDD9F6}" type="parTrans" cxnId="{7378E8A8-F37A-4304-B1E3-0131A0A5254F}">
      <dgm:prSet/>
      <dgm:spPr/>
      <dgm:t>
        <a:bodyPr/>
        <a:lstStyle/>
        <a:p>
          <a:endParaRPr lang="en-US">
            <a:latin typeface="Segoe UI" panose="020B0502040204020203" pitchFamily="34" charset="0"/>
            <a:cs typeface="Segoe UI" panose="020B0502040204020203" pitchFamily="34" charset="0"/>
          </a:endParaRPr>
        </a:p>
      </dgm:t>
    </dgm:pt>
    <dgm:pt modelId="{93883FA1-414F-483C-A06D-71ABC6E26AA7}" type="sibTrans" cxnId="{7378E8A8-F37A-4304-B1E3-0131A0A5254F}">
      <dgm:prSet/>
      <dgm:spPr/>
      <dgm:t>
        <a:bodyPr/>
        <a:lstStyle/>
        <a:p>
          <a:endParaRPr lang="en-US">
            <a:latin typeface="Segoe UI" panose="020B0502040204020203" pitchFamily="34" charset="0"/>
            <a:cs typeface="Segoe UI" panose="020B0502040204020203" pitchFamily="34" charset="0"/>
          </a:endParaRPr>
        </a:p>
      </dgm:t>
    </dgm:pt>
    <dgm:pt modelId="{2ABF1495-DEB2-4896-9F0E-2FCD94D4A89A}">
      <dgm:prSet custT="1"/>
      <dgm:spPr/>
      <dgm:t>
        <a:bodyPr/>
        <a:lstStyle/>
        <a:p>
          <a:pPr algn="ctr"/>
          <a:r>
            <a:rPr lang="ar-JO" sz="1800" b="1" dirty="0">
              <a:latin typeface="Segoe UI" panose="020B0502040204020203" pitchFamily="34" charset="0"/>
              <a:cs typeface="Segoe UI" panose="020B0502040204020203" pitchFamily="34" charset="0"/>
            </a:rPr>
            <a:t>مفهوم ومقومات وأهمية البحث التربوي</a:t>
          </a:r>
          <a:endParaRPr lang="en-US" sz="1800" b="1" dirty="0">
            <a:latin typeface="Segoe UI" panose="020B0502040204020203" pitchFamily="34" charset="0"/>
            <a:cs typeface="Segoe UI" panose="020B0502040204020203" pitchFamily="34" charset="0"/>
          </a:endParaRPr>
        </a:p>
      </dgm:t>
    </dgm:pt>
    <dgm:pt modelId="{B83486EB-1454-4FF1-8ACE-965DA095E9A1}" type="parTrans" cxnId="{64773E20-EDDA-41F0-A421-344108EA1E0A}">
      <dgm:prSet/>
      <dgm:spPr/>
      <dgm:t>
        <a:bodyPr/>
        <a:lstStyle/>
        <a:p>
          <a:endParaRPr lang="en-US">
            <a:latin typeface="Segoe UI" panose="020B0502040204020203" pitchFamily="34" charset="0"/>
            <a:cs typeface="Segoe UI" panose="020B0502040204020203" pitchFamily="34" charset="0"/>
          </a:endParaRPr>
        </a:p>
      </dgm:t>
    </dgm:pt>
    <dgm:pt modelId="{9C063F44-4C6D-4A38-89F3-6237448C038E}" type="sibTrans" cxnId="{64773E20-EDDA-41F0-A421-344108EA1E0A}">
      <dgm:prSet/>
      <dgm:spPr/>
      <dgm:t>
        <a:bodyPr/>
        <a:lstStyle/>
        <a:p>
          <a:endParaRPr lang="en-US">
            <a:latin typeface="Segoe UI" panose="020B0502040204020203" pitchFamily="34" charset="0"/>
            <a:cs typeface="Segoe UI" panose="020B0502040204020203" pitchFamily="34" charset="0"/>
          </a:endParaRPr>
        </a:p>
      </dgm:t>
    </dgm:pt>
    <dgm:pt modelId="{514AB207-7CD2-4697-8FDB-9DB7AA40F6A3}" type="pres">
      <dgm:prSet presAssocID="{53E07A54-8AFF-4F0F-9AE6-C7343B5539DA}" presName="linear" presStyleCnt="0">
        <dgm:presLayoutVars>
          <dgm:dir/>
          <dgm:animLvl val="lvl"/>
          <dgm:resizeHandles val="exact"/>
        </dgm:presLayoutVars>
      </dgm:prSet>
      <dgm:spPr/>
      <dgm:t>
        <a:bodyPr/>
        <a:lstStyle/>
        <a:p>
          <a:endParaRPr lang="en-US"/>
        </a:p>
      </dgm:t>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t>
        <a:bodyPr/>
        <a:lstStyle/>
        <a:p>
          <a:endParaRPr lang="en-US"/>
        </a:p>
      </dgm:t>
    </dgm:pt>
    <dgm:pt modelId="{748DF9FA-A674-449C-B69A-8006ED6F887F}" type="pres">
      <dgm:prSet presAssocID="{9D72FEBF-79BE-4FD1-8DD5-B614E5C2704D}" presName="parentText" presStyleLbl="node1" presStyleIdx="0" presStyleCnt="5">
        <dgm:presLayoutVars>
          <dgm:chMax val="0"/>
          <dgm:bulletEnabled val="1"/>
        </dgm:presLayoutVars>
      </dgm:prSet>
      <dgm:spPr/>
      <dgm:t>
        <a:bodyPr/>
        <a:lstStyle/>
        <a:p>
          <a:endParaRPr lang="en-US"/>
        </a:p>
      </dgm:t>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t>
        <a:bodyPr/>
        <a:lstStyle/>
        <a:p>
          <a:endParaRPr lang="en-US"/>
        </a:p>
      </dgm:t>
    </dgm:pt>
    <dgm:pt modelId="{2D7F1F81-A48B-4C62-AC94-C67A5E743883}" type="pres">
      <dgm:prSet presAssocID="{35C06FA6-5CCA-45D6-A2C4-DA44F3A9CA7D}" presName="parentText" presStyleLbl="node1" presStyleIdx="1" presStyleCnt="5">
        <dgm:presLayoutVars>
          <dgm:chMax val="0"/>
          <dgm:bulletEnabled val="1"/>
        </dgm:presLayoutVars>
      </dgm:prSet>
      <dgm:spPr/>
      <dgm:t>
        <a:bodyPr/>
        <a:lstStyle/>
        <a:p>
          <a:endParaRPr lang="en-US"/>
        </a:p>
      </dgm:t>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t>
        <a:bodyPr/>
        <a:lstStyle/>
        <a:p>
          <a:endParaRPr lang="en-US"/>
        </a:p>
      </dgm:t>
    </dgm:pt>
    <dgm:pt modelId="{438E1CAA-1C97-4860-862D-12FFF4922672}" type="pres">
      <dgm:prSet presAssocID="{F278D40B-03DB-40AF-A370-84900A5F4EDA}" presName="parentText" presStyleLbl="node1" presStyleIdx="2" presStyleCnt="5">
        <dgm:presLayoutVars>
          <dgm:chMax val="0"/>
          <dgm:bulletEnabled val="1"/>
        </dgm:presLayoutVars>
      </dgm:prSet>
      <dgm:spPr/>
      <dgm:t>
        <a:bodyPr/>
        <a:lstStyle/>
        <a:p>
          <a:endParaRPr lang="en-US"/>
        </a:p>
      </dgm:t>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t>
        <a:bodyPr/>
        <a:lstStyle/>
        <a:p>
          <a:endParaRPr lang="en-US"/>
        </a:p>
      </dgm:t>
    </dgm:pt>
    <dgm:pt modelId="{46524CF5-EEA5-47DC-90D3-CE64B5E29674}" type="pres">
      <dgm:prSet presAssocID="{2ABF1495-DEB2-4896-9F0E-2FCD94D4A89A}" presName="parentText" presStyleLbl="node1" presStyleIdx="3" presStyleCnt="5">
        <dgm:presLayoutVars>
          <dgm:chMax val="0"/>
          <dgm:bulletEnabled val="1"/>
        </dgm:presLayoutVars>
      </dgm:prSet>
      <dgm:spPr/>
      <dgm:t>
        <a:bodyPr/>
        <a:lstStyle/>
        <a:p>
          <a:endParaRPr lang="en-US"/>
        </a:p>
      </dgm:t>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t>
        <a:bodyPr/>
        <a:lstStyle/>
        <a:p>
          <a:endParaRPr lang="en-US"/>
        </a:p>
      </dgm:t>
    </dgm:pt>
    <dgm:pt modelId="{EE045247-1557-48A4-83D6-D467636581B3}" type="pres">
      <dgm:prSet presAssocID="{C396954B-9768-4FC5-B51E-FCB8516E10E9}" presName="parentText" presStyleLbl="node1" presStyleIdx="4" presStyleCnt="5">
        <dgm:presLayoutVars>
          <dgm:chMax val="0"/>
          <dgm:bulletEnabled val="1"/>
        </dgm:presLayoutVars>
      </dgm:prSet>
      <dgm:spPr/>
      <dgm:t>
        <a:bodyPr/>
        <a:lstStyle/>
        <a:p>
          <a:endParaRPr lang="en-US"/>
        </a:p>
      </dgm:t>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458C9FF5-D037-4277-9720-92898E864CBC}" type="presOf" srcId="{2ABF1495-DEB2-4896-9F0E-2FCD94D4A89A}" destId="{5AF1E949-538B-4E2F-B443-C4575C46FA11}" srcOrd="0" destOrd="0" presId="urn:microsoft.com/office/officeart/2005/8/layout/list1"/>
    <dgm:cxn modelId="{A0FCA4A9-F1A0-4EC6-94B3-9AA93A4ECBEC}" type="presOf" srcId="{9D72FEBF-79BE-4FD1-8DD5-B614E5C2704D}" destId="{6358AC2F-57E0-4D51-B017-66673F741F33}"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B7048161-243D-43AC-98BE-317A4DE6DA86}" type="presOf" srcId="{F278D40B-03DB-40AF-A370-84900A5F4EDA}" destId="{438E1CAA-1C97-4860-862D-12FFF4922672}" srcOrd="1" destOrd="0" presId="urn:microsoft.com/office/officeart/2005/8/layout/list1"/>
    <dgm:cxn modelId="{E2409884-3325-4F6C-A1A7-9ECC81363911}" type="presOf" srcId="{F278D40B-03DB-40AF-A370-84900A5F4EDA}" destId="{A80DDA17-DE51-4F27-BCD6-8B9BE254A2EF}" srcOrd="0" destOrd="0" presId="urn:microsoft.com/office/officeart/2005/8/layout/list1"/>
    <dgm:cxn modelId="{59465C3F-CEEF-4597-95D3-92EB2091A4B0}" srcId="{53E07A54-8AFF-4F0F-9AE6-C7343B5539DA}" destId="{9D72FEBF-79BE-4FD1-8DD5-B614E5C2704D}" srcOrd="0" destOrd="0" parTransId="{5AF78AA8-720D-4881-A072-FF006B93F8C1}" sibTransId="{24B0291D-F9AD-40C1-895F-ACB7C8959406}"/>
    <dgm:cxn modelId="{F31988A7-8BA8-4508-8209-D315BF0A16B3}" type="presOf" srcId="{C396954B-9768-4FC5-B51E-FCB8516E10E9}" destId="{EE045247-1557-48A4-83D6-D467636581B3}" srcOrd="1" destOrd="0" presId="urn:microsoft.com/office/officeart/2005/8/layout/list1"/>
    <dgm:cxn modelId="{CC459E1C-B7E4-4A83-9311-25DA815A8165}" type="presOf" srcId="{35C06FA6-5CCA-45D6-A2C4-DA44F3A9CA7D}" destId="{2D7F1F81-A48B-4C62-AC94-C67A5E743883}" srcOrd="1"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64773E20-EDDA-41F0-A421-344108EA1E0A}" srcId="{53E07A54-8AFF-4F0F-9AE6-C7343B5539DA}" destId="{2ABF1495-DEB2-4896-9F0E-2FCD94D4A89A}" srcOrd="3" destOrd="0" parTransId="{B83486EB-1454-4FF1-8ACE-965DA095E9A1}" sibTransId="{9C063F44-4C6D-4A38-89F3-6237448C038E}"/>
    <dgm:cxn modelId="{DDD7A368-B680-4E6A-9F8E-641FD6DCD2B3}" type="presOf" srcId="{9D72FEBF-79BE-4FD1-8DD5-B614E5C2704D}" destId="{748DF9FA-A674-449C-B69A-8006ED6F887F}" srcOrd="1"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5AD25E6B-D6D7-4735-995A-D193C2FC1F04}" type="presOf" srcId="{C396954B-9768-4FC5-B51E-FCB8516E10E9}" destId="{30C791BB-4639-414C-8149-FD3DA45E2A46}" srcOrd="0"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2000" b="1" dirty="0">
              <a:latin typeface="Segoe UI" panose="020B0502040204020203" pitchFamily="34" charset="0"/>
              <a:cs typeface="Segoe UI" panose="020B0502040204020203" pitchFamily="34" charset="0"/>
            </a:rPr>
            <a:t>مفهوم تحليل السياسات التعليمية</a:t>
          </a:r>
          <a:endParaRPr lang="en-US" sz="2000" b="1" dirty="0">
            <a:latin typeface="Segoe UI" panose="020B0502040204020203" pitchFamily="34" charset="0"/>
            <a:cs typeface="Segoe UI" panose="020B0502040204020203" pitchFamily="34" charset="0"/>
          </a:endParaRPr>
        </a:p>
      </dgm:t>
    </dgm:pt>
    <dgm:pt modelId="{5AF78AA8-720D-4881-A072-FF006B93F8C1}" type="parTrans" cxnId="{59465C3F-CEEF-4597-95D3-92EB2091A4B0}">
      <dgm:prSet/>
      <dgm:spPr/>
      <dgm:t>
        <a:bodyPr/>
        <a:lstStyle/>
        <a:p>
          <a:endParaRPr lang="en-US">
            <a:latin typeface="Segoe UI" panose="020B0502040204020203" pitchFamily="34" charset="0"/>
            <a:cs typeface="Segoe UI" panose="020B0502040204020203" pitchFamily="34" charset="0"/>
          </a:endParaRPr>
        </a:p>
      </dgm:t>
    </dgm:pt>
    <dgm:pt modelId="{24B0291D-F9AD-40C1-895F-ACB7C8959406}" type="sibTrans" cxnId="{59465C3F-CEEF-4597-95D3-92EB2091A4B0}">
      <dgm:prSet/>
      <dgm:spPr/>
      <dgm:t>
        <a:bodyPr/>
        <a:lstStyle/>
        <a:p>
          <a:endParaRPr lang="en-US">
            <a:latin typeface="Segoe UI" panose="020B0502040204020203" pitchFamily="34" charset="0"/>
            <a:cs typeface="Segoe UI" panose="020B0502040204020203" pitchFamily="34" charset="0"/>
          </a:endParaRPr>
        </a:p>
      </dgm:t>
    </dgm:pt>
    <dgm:pt modelId="{F278D40B-03DB-40AF-A370-84900A5F4EDA}">
      <dgm:prSet phldrT="[Text]" custT="1"/>
      <dgm:spPr/>
      <dgm:t>
        <a:bodyPr/>
        <a:lstStyle/>
        <a:p>
          <a:pPr algn="ctr"/>
          <a:r>
            <a:rPr lang="ar-JO" sz="1800" b="1" dirty="0">
              <a:latin typeface="Segoe UI" panose="020B0502040204020203" pitchFamily="34" charset="0"/>
              <a:cs typeface="Segoe UI" panose="020B0502040204020203" pitchFamily="34" charset="0"/>
            </a:rPr>
            <a:t>صفات المحلل الجيد ومبادئ عملية للتحليل السياسات</a:t>
          </a:r>
          <a:endParaRPr lang="en-US" sz="1800" b="1" dirty="0">
            <a:latin typeface="Segoe UI" panose="020B0502040204020203" pitchFamily="34" charset="0"/>
            <a:cs typeface="Segoe UI" panose="020B0502040204020203" pitchFamily="34" charset="0"/>
          </a:endParaRPr>
        </a:p>
      </dgm:t>
    </dgm:pt>
    <dgm:pt modelId="{90965C26-EEFC-4485-A4D3-EADB85D292DE}" type="parTrans" cxnId="{265599FA-CEBB-4B5E-B846-41E908375F44}">
      <dgm:prSet/>
      <dgm:spPr/>
      <dgm:t>
        <a:bodyPr/>
        <a:lstStyle/>
        <a:p>
          <a:endParaRPr lang="en-US">
            <a:latin typeface="Segoe UI" panose="020B0502040204020203" pitchFamily="34" charset="0"/>
            <a:cs typeface="Segoe UI" panose="020B0502040204020203" pitchFamily="34" charset="0"/>
          </a:endParaRPr>
        </a:p>
      </dgm:t>
    </dgm:pt>
    <dgm:pt modelId="{85C0FF50-D4E8-44CC-928D-91F9E9C10516}" type="sibTrans" cxnId="{265599FA-CEBB-4B5E-B846-41E908375F44}">
      <dgm:prSet/>
      <dgm:spPr/>
      <dgm:t>
        <a:bodyPr/>
        <a:lstStyle/>
        <a:p>
          <a:endParaRPr lang="en-US">
            <a:latin typeface="Segoe UI" panose="020B0502040204020203" pitchFamily="34" charset="0"/>
            <a:cs typeface="Segoe UI" panose="020B0502040204020203" pitchFamily="34" charset="0"/>
          </a:endParaRPr>
        </a:p>
      </dgm:t>
    </dgm:pt>
    <dgm:pt modelId="{C396954B-9768-4FC5-B51E-FCB8516E10E9}">
      <dgm:prSet phldrT="[Text]" custT="1"/>
      <dgm:spPr/>
      <dgm:t>
        <a:bodyPr/>
        <a:lstStyle/>
        <a:p>
          <a:pPr algn="ctr"/>
          <a:r>
            <a:rPr lang="ar-JO" sz="1800" b="1" dirty="0">
              <a:latin typeface="Segoe UI" panose="020B0502040204020203" pitchFamily="34" charset="0"/>
              <a:cs typeface="Segoe UI" panose="020B0502040204020203" pitchFamily="34" charset="0"/>
            </a:rPr>
            <a:t>خصائص ومعوقات  وخطوات البحث الت</a:t>
          </a:r>
          <a:r>
            <a:rPr lang="ar-JO" sz="2800" b="1" dirty="0">
              <a:latin typeface="Segoe UI" panose="020B0502040204020203" pitchFamily="34" charset="0"/>
              <a:cs typeface="Segoe UI" panose="020B0502040204020203" pitchFamily="34" charset="0"/>
            </a:rPr>
            <a:t>ربوي</a:t>
          </a:r>
          <a:endParaRPr lang="en-US" sz="2800" b="1" dirty="0">
            <a:latin typeface="Segoe UI" panose="020B0502040204020203" pitchFamily="34" charset="0"/>
            <a:cs typeface="Segoe UI" panose="020B0502040204020203" pitchFamily="34" charset="0"/>
          </a:endParaRPr>
        </a:p>
      </dgm:t>
    </dgm:pt>
    <dgm:pt modelId="{898D8AF9-5597-49B9-A299-9482AEC1143E}" type="parTrans" cxnId="{E1C59679-04D2-4939-8D6E-FB6FAD285773}">
      <dgm:prSet/>
      <dgm:spPr/>
      <dgm:t>
        <a:bodyPr/>
        <a:lstStyle/>
        <a:p>
          <a:endParaRPr lang="en-US">
            <a:latin typeface="Segoe UI" panose="020B0502040204020203" pitchFamily="34" charset="0"/>
            <a:cs typeface="Segoe UI" panose="020B0502040204020203" pitchFamily="34" charset="0"/>
          </a:endParaRPr>
        </a:p>
      </dgm:t>
    </dgm:pt>
    <dgm:pt modelId="{1A2CC9A4-5409-4907-9F2C-4B503C5A8C09}" type="sibTrans" cxnId="{E1C59679-04D2-4939-8D6E-FB6FAD285773}">
      <dgm:prSet/>
      <dgm:spPr/>
      <dgm:t>
        <a:bodyPr/>
        <a:lstStyle/>
        <a:p>
          <a:endParaRPr lang="en-US">
            <a:latin typeface="Segoe UI" panose="020B0502040204020203" pitchFamily="34" charset="0"/>
            <a:cs typeface="Segoe UI" panose="020B0502040204020203" pitchFamily="34" charset="0"/>
          </a:endParaRPr>
        </a:p>
      </dgm:t>
    </dgm:pt>
    <dgm:pt modelId="{35C06FA6-5CCA-45D6-A2C4-DA44F3A9CA7D}">
      <dgm:prSet custT="1"/>
      <dgm:spPr/>
      <dgm:t>
        <a:bodyPr/>
        <a:lstStyle/>
        <a:p>
          <a:pPr algn="ctr"/>
          <a:r>
            <a:rPr lang="ar-JO" sz="1800" b="1" dirty="0">
              <a:latin typeface="Segoe UI" panose="020B0502040204020203" pitchFamily="34" charset="0"/>
              <a:cs typeface="Segoe UI" panose="020B0502040204020203" pitchFamily="34" charset="0"/>
            </a:rPr>
            <a:t>أهمية ومستويات تحليل السياسات التعليمية</a:t>
          </a:r>
          <a:endParaRPr lang="en-US" sz="1800" b="1" dirty="0">
            <a:latin typeface="Segoe UI" panose="020B0502040204020203" pitchFamily="34" charset="0"/>
            <a:cs typeface="Segoe UI" panose="020B0502040204020203" pitchFamily="34" charset="0"/>
          </a:endParaRPr>
        </a:p>
      </dgm:t>
    </dgm:pt>
    <dgm:pt modelId="{07F5FD70-D4C1-4862-BCB7-5D06EABDD9F6}" type="parTrans" cxnId="{7378E8A8-F37A-4304-B1E3-0131A0A5254F}">
      <dgm:prSet/>
      <dgm:spPr/>
      <dgm:t>
        <a:bodyPr/>
        <a:lstStyle/>
        <a:p>
          <a:endParaRPr lang="en-US">
            <a:latin typeface="Segoe UI" panose="020B0502040204020203" pitchFamily="34" charset="0"/>
            <a:cs typeface="Segoe UI" panose="020B0502040204020203" pitchFamily="34" charset="0"/>
          </a:endParaRPr>
        </a:p>
      </dgm:t>
    </dgm:pt>
    <dgm:pt modelId="{93883FA1-414F-483C-A06D-71ABC6E26AA7}" type="sibTrans" cxnId="{7378E8A8-F37A-4304-B1E3-0131A0A5254F}">
      <dgm:prSet/>
      <dgm:spPr/>
      <dgm:t>
        <a:bodyPr/>
        <a:lstStyle/>
        <a:p>
          <a:endParaRPr lang="en-US">
            <a:latin typeface="Segoe UI" panose="020B0502040204020203" pitchFamily="34" charset="0"/>
            <a:cs typeface="Segoe UI" panose="020B0502040204020203" pitchFamily="34" charset="0"/>
          </a:endParaRPr>
        </a:p>
      </dgm:t>
    </dgm:pt>
    <dgm:pt modelId="{2ABF1495-DEB2-4896-9F0E-2FCD94D4A89A}">
      <dgm:prSet custT="1"/>
      <dgm:spPr/>
      <dgm:t>
        <a:bodyPr/>
        <a:lstStyle/>
        <a:p>
          <a:pPr algn="ctr"/>
          <a:r>
            <a:rPr lang="ar-JO" sz="1800" b="1" dirty="0">
              <a:latin typeface="Segoe UI" panose="020B0502040204020203" pitchFamily="34" charset="0"/>
              <a:cs typeface="Segoe UI" panose="020B0502040204020203" pitchFamily="34" charset="0"/>
            </a:rPr>
            <a:t>مفهوم ومقومات وأهمية البحث التربوي</a:t>
          </a:r>
          <a:endParaRPr lang="en-US" sz="1800" b="1" dirty="0">
            <a:latin typeface="Segoe UI" panose="020B0502040204020203" pitchFamily="34" charset="0"/>
            <a:cs typeface="Segoe UI" panose="020B0502040204020203" pitchFamily="34" charset="0"/>
          </a:endParaRPr>
        </a:p>
      </dgm:t>
    </dgm:pt>
    <dgm:pt modelId="{B83486EB-1454-4FF1-8ACE-965DA095E9A1}" type="parTrans" cxnId="{64773E20-EDDA-41F0-A421-344108EA1E0A}">
      <dgm:prSet/>
      <dgm:spPr/>
      <dgm:t>
        <a:bodyPr/>
        <a:lstStyle/>
        <a:p>
          <a:endParaRPr lang="en-US">
            <a:latin typeface="Segoe UI" panose="020B0502040204020203" pitchFamily="34" charset="0"/>
            <a:cs typeface="Segoe UI" panose="020B0502040204020203" pitchFamily="34" charset="0"/>
          </a:endParaRPr>
        </a:p>
      </dgm:t>
    </dgm:pt>
    <dgm:pt modelId="{9C063F44-4C6D-4A38-89F3-6237448C038E}" type="sibTrans" cxnId="{64773E20-EDDA-41F0-A421-344108EA1E0A}">
      <dgm:prSet/>
      <dgm:spPr/>
      <dgm:t>
        <a:bodyPr/>
        <a:lstStyle/>
        <a:p>
          <a:endParaRPr lang="en-US">
            <a:latin typeface="Segoe UI" panose="020B0502040204020203" pitchFamily="34" charset="0"/>
            <a:cs typeface="Segoe UI" panose="020B0502040204020203" pitchFamily="34" charset="0"/>
          </a:endParaRPr>
        </a:p>
      </dgm:t>
    </dgm:pt>
    <dgm:pt modelId="{514AB207-7CD2-4697-8FDB-9DB7AA40F6A3}" type="pres">
      <dgm:prSet presAssocID="{53E07A54-8AFF-4F0F-9AE6-C7343B5539DA}" presName="linear" presStyleCnt="0">
        <dgm:presLayoutVars>
          <dgm:dir/>
          <dgm:animLvl val="lvl"/>
          <dgm:resizeHandles val="exact"/>
        </dgm:presLayoutVars>
      </dgm:prSet>
      <dgm:spPr/>
      <dgm:t>
        <a:bodyPr/>
        <a:lstStyle/>
        <a:p>
          <a:endParaRPr lang="en-US"/>
        </a:p>
      </dgm:t>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t>
        <a:bodyPr/>
        <a:lstStyle/>
        <a:p>
          <a:endParaRPr lang="en-US"/>
        </a:p>
      </dgm:t>
    </dgm:pt>
    <dgm:pt modelId="{748DF9FA-A674-449C-B69A-8006ED6F887F}" type="pres">
      <dgm:prSet presAssocID="{9D72FEBF-79BE-4FD1-8DD5-B614E5C2704D}" presName="parentText" presStyleLbl="node1" presStyleIdx="0" presStyleCnt="5">
        <dgm:presLayoutVars>
          <dgm:chMax val="0"/>
          <dgm:bulletEnabled val="1"/>
        </dgm:presLayoutVars>
      </dgm:prSet>
      <dgm:spPr/>
      <dgm:t>
        <a:bodyPr/>
        <a:lstStyle/>
        <a:p>
          <a:endParaRPr lang="en-US"/>
        </a:p>
      </dgm:t>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t>
        <a:bodyPr/>
        <a:lstStyle/>
        <a:p>
          <a:endParaRPr lang="en-US"/>
        </a:p>
      </dgm:t>
    </dgm:pt>
    <dgm:pt modelId="{2D7F1F81-A48B-4C62-AC94-C67A5E743883}" type="pres">
      <dgm:prSet presAssocID="{35C06FA6-5CCA-45D6-A2C4-DA44F3A9CA7D}" presName="parentText" presStyleLbl="node1" presStyleIdx="1" presStyleCnt="5">
        <dgm:presLayoutVars>
          <dgm:chMax val="0"/>
          <dgm:bulletEnabled val="1"/>
        </dgm:presLayoutVars>
      </dgm:prSet>
      <dgm:spPr/>
      <dgm:t>
        <a:bodyPr/>
        <a:lstStyle/>
        <a:p>
          <a:endParaRPr lang="en-US"/>
        </a:p>
      </dgm:t>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t>
        <a:bodyPr/>
        <a:lstStyle/>
        <a:p>
          <a:endParaRPr lang="en-US"/>
        </a:p>
      </dgm:t>
    </dgm:pt>
    <dgm:pt modelId="{438E1CAA-1C97-4860-862D-12FFF4922672}" type="pres">
      <dgm:prSet presAssocID="{F278D40B-03DB-40AF-A370-84900A5F4EDA}" presName="parentText" presStyleLbl="node1" presStyleIdx="2" presStyleCnt="5">
        <dgm:presLayoutVars>
          <dgm:chMax val="0"/>
          <dgm:bulletEnabled val="1"/>
        </dgm:presLayoutVars>
      </dgm:prSet>
      <dgm:spPr/>
      <dgm:t>
        <a:bodyPr/>
        <a:lstStyle/>
        <a:p>
          <a:endParaRPr lang="en-US"/>
        </a:p>
      </dgm:t>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t>
        <a:bodyPr/>
        <a:lstStyle/>
        <a:p>
          <a:endParaRPr lang="en-US"/>
        </a:p>
      </dgm:t>
    </dgm:pt>
    <dgm:pt modelId="{46524CF5-EEA5-47DC-90D3-CE64B5E29674}" type="pres">
      <dgm:prSet presAssocID="{2ABF1495-DEB2-4896-9F0E-2FCD94D4A89A}" presName="parentText" presStyleLbl="node1" presStyleIdx="3" presStyleCnt="5">
        <dgm:presLayoutVars>
          <dgm:chMax val="0"/>
          <dgm:bulletEnabled val="1"/>
        </dgm:presLayoutVars>
      </dgm:prSet>
      <dgm:spPr/>
      <dgm:t>
        <a:bodyPr/>
        <a:lstStyle/>
        <a:p>
          <a:endParaRPr lang="en-US"/>
        </a:p>
      </dgm:t>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t>
        <a:bodyPr/>
        <a:lstStyle/>
        <a:p>
          <a:endParaRPr lang="en-US"/>
        </a:p>
      </dgm:t>
    </dgm:pt>
    <dgm:pt modelId="{EE045247-1557-48A4-83D6-D467636581B3}" type="pres">
      <dgm:prSet presAssocID="{C396954B-9768-4FC5-B51E-FCB8516E10E9}" presName="parentText" presStyleLbl="node1" presStyleIdx="4" presStyleCnt="5">
        <dgm:presLayoutVars>
          <dgm:chMax val="0"/>
          <dgm:bulletEnabled val="1"/>
        </dgm:presLayoutVars>
      </dgm:prSet>
      <dgm:spPr/>
      <dgm:t>
        <a:bodyPr/>
        <a:lstStyle/>
        <a:p>
          <a:endParaRPr lang="en-US"/>
        </a:p>
      </dgm:t>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458C9FF5-D037-4277-9720-92898E864CBC}" type="presOf" srcId="{2ABF1495-DEB2-4896-9F0E-2FCD94D4A89A}" destId="{5AF1E949-538B-4E2F-B443-C4575C46FA11}" srcOrd="0" destOrd="0" presId="urn:microsoft.com/office/officeart/2005/8/layout/list1"/>
    <dgm:cxn modelId="{A0FCA4A9-F1A0-4EC6-94B3-9AA93A4ECBEC}" type="presOf" srcId="{9D72FEBF-79BE-4FD1-8DD5-B614E5C2704D}" destId="{6358AC2F-57E0-4D51-B017-66673F741F33}"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B7048161-243D-43AC-98BE-317A4DE6DA86}" type="presOf" srcId="{F278D40B-03DB-40AF-A370-84900A5F4EDA}" destId="{438E1CAA-1C97-4860-862D-12FFF4922672}" srcOrd="1" destOrd="0" presId="urn:microsoft.com/office/officeart/2005/8/layout/list1"/>
    <dgm:cxn modelId="{E2409884-3325-4F6C-A1A7-9ECC81363911}" type="presOf" srcId="{F278D40B-03DB-40AF-A370-84900A5F4EDA}" destId="{A80DDA17-DE51-4F27-BCD6-8B9BE254A2EF}" srcOrd="0" destOrd="0" presId="urn:microsoft.com/office/officeart/2005/8/layout/list1"/>
    <dgm:cxn modelId="{59465C3F-CEEF-4597-95D3-92EB2091A4B0}" srcId="{53E07A54-8AFF-4F0F-9AE6-C7343B5539DA}" destId="{9D72FEBF-79BE-4FD1-8DD5-B614E5C2704D}" srcOrd="0" destOrd="0" parTransId="{5AF78AA8-720D-4881-A072-FF006B93F8C1}" sibTransId="{24B0291D-F9AD-40C1-895F-ACB7C8959406}"/>
    <dgm:cxn modelId="{F31988A7-8BA8-4508-8209-D315BF0A16B3}" type="presOf" srcId="{C396954B-9768-4FC5-B51E-FCB8516E10E9}" destId="{EE045247-1557-48A4-83D6-D467636581B3}" srcOrd="1" destOrd="0" presId="urn:microsoft.com/office/officeart/2005/8/layout/list1"/>
    <dgm:cxn modelId="{CC459E1C-B7E4-4A83-9311-25DA815A8165}" type="presOf" srcId="{35C06FA6-5CCA-45D6-A2C4-DA44F3A9CA7D}" destId="{2D7F1F81-A48B-4C62-AC94-C67A5E743883}" srcOrd="1"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64773E20-EDDA-41F0-A421-344108EA1E0A}" srcId="{53E07A54-8AFF-4F0F-9AE6-C7343B5539DA}" destId="{2ABF1495-DEB2-4896-9F0E-2FCD94D4A89A}" srcOrd="3" destOrd="0" parTransId="{B83486EB-1454-4FF1-8ACE-965DA095E9A1}" sibTransId="{9C063F44-4C6D-4A38-89F3-6237448C038E}"/>
    <dgm:cxn modelId="{DDD7A368-B680-4E6A-9F8E-641FD6DCD2B3}" type="presOf" srcId="{9D72FEBF-79BE-4FD1-8DD5-B614E5C2704D}" destId="{748DF9FA-A674-449C-B69A-8006ED6F887F}" srcOrd="1"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5AD25E6B-D6D7-4735-995A-D193C2FC1F04}" type="presOf" srcId="{C396954B-9768-4FC5-B51E-FCB8516E10E9}" destId="{30C791BB-4639-414C-8149-FD3DA45E2A46}" srcOrd="0"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3186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154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167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4450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4991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7835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0985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293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8022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336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4176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1100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599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019553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1041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9848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08778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618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94995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53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5022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1043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573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9694288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352096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906557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5838917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423913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960229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1193059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6012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441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0305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723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9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138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993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1426286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662" r:id="rId19"/>
    <p:sldLayoutId id="2147483664" r:id="rId20"/>
    <p:sldLayoutId id="2147483687" r:id="rId21"/>
    <p:sldLayoutId id="2147483688" r:id="rId22"/>
    <p:sldLayoutId id="2147483689" r:id="rId23"/>
    <p:sldLayoutId id="2147483690" r:id="rId24"/>
    <p:sldLayoutId id="2147483691" r:id="rId25"/>
    <p:sldLayoutId id="2147483692" r:id="rId26"/>
    <p:sldLayoutId id="2147483693" r:id="rId27"/>
    <p:sldLayoutId id="2147483694" r:id="rId28"/>
    <p:sldLayoutId id="2147483695" r:id="rId29"/>
    <p:sldLayoutId id="2147483696" r:id="rId30"/>
    <p:sldLayoutId id="2147483697" r:id="rId31"/>
    <p:sldLayoutId id="2147483698" r:id="rId32"/>
    <p:sldLayoutId id="2147483699" r:id="rId33"/>
    <p:sldLayoutId id="2147483700" r:id="rId34"/>
    <p:sldLayoutId id="2147483701" r:id="rId35"/>
    <p:sldLayoutId id="214748370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3" Type="http://schemas.openxmlformats.org/officeDocument/2006/relationships/hyperlink" Target="https://mawdoo3.com/%D8%AA%D8%B9%D8%B1%D9%8A%D9%81_%D8%A7%D9%84%D8%B9%D9%84%D9%85#cite_note-KLox4rynyp-4" TargetMode="External"/><Relationship Id="rId2" Type="http://schemas.openxmlformats.org/officeDocument/2006/relationships/hyperlink" Target="https://abeerwasblogger.blogspot.com/2016/11/blog-post_27.html"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183337"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ELD</a:t>
            </a:r>
            <a:r>
              <a:rPr kumimoji="0" lang="ar-JO"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Prepared by Dr. </a:t>
            </a:r>
            <a:r>
              <a:rPr kumimoji="0" lang="en-US" sz="2400" b="1" i="0" u="none" strike="noStrike" kern="1200" cap="none" spc="0" normalizeH="0" baseline="0" noProof="0" dirty="0" err="1">
                <a:ln>
                  <a:noFill/>
                </a:ln>
                <a:solidFill>
                  <a:prstClr val="black"/>
                </a:solidFill>
                <a:effectLst/>
                <a:uLnTx/>
                <a:uFillTx/>
                <a:latin typeface="Segoe UI" panose="020B0502040204020203" pitchFamily="34" charset="0"/>
                <a:cs typeface="Segoe UI" panose="020B0502040204020203" pitchFamily="34" charset="0"/>
              </a:rPr>
              <a:t>Eman</a:t>
            </a: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المحاضرة  الثامنة</a:t>
            </a:r>
            <a:endParaRPr kumimoji="0" lang="en-US"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254605" y="5178426"/>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تحليل السياسات التعليمية ودور البحث التربوي</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rPr>
              <a:t>Dr. </a:t>
            </a:r>
            <a:r>
              <a:rPr kumimoji="0" lang="en-US" sz="2800" b="1" i="0" u="none" strike="noStrike" kern="1200" cap="none" spc="0" normalizeH="0" baseline="0" noProof="0" dirty="0" err="1">
                <a:ln>
                  <a:noFill/>
                </a:ln>
                <a:solidFill>
                  <a:srgbClr val="00B0F0"/>
                </a:solidFill>
                <a:effectLst/>
                <a:uLnTx/>
                <a:uFillTx/>
                <a:latin typeface="Arial" panose="020B0604020202020204" pitchFamily="34" charset="0"/>
                <a:ea typeface="+mn-ea"/>
                <a:cs typeface="Arial" panose="020B0604020202020204" pitchFamily="34" charset="0"/>
              </a:rPr>
              <a:t>Eman</a:t>
            </a:r>
            <a:r>
              <a:rPr kumimoji="0" lang="en-US" sz="28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rPr>
              <a:t> </a:t>
            </a:r>
            <a:r>
              <a:rPr kumimoji="0" lang="en-US" sz="2800" b="1" i="0" u="none" strike="noStrike" kern="1200" cap="none" spc="0" normalizeH="0" baseline="0" noProof="0" dirty="0" err="1">
                <a:ln>
                  <a:noFill/>
                </a:ln>
                <a:solidFill>
                  <a:srgbClr val="00B0F0"/>
                </a:solidFill>
                <a:effectLst/>
                <a:uLnTx/>
                <a:uFillTx/>
                <a:latin typeface="Arial" panose="020B0604020202020204" pitchFamily="34" charset="0"/>
                <a:ea typeface="+mn-ea"/>
                <a:cs typeface="Arial" panose="020B0604020202020204" pitchFamily="34" charset="0"/>
              </a:rPr>
              <a:t>ALmasri</a:t>
            </a:r>
            <a:endParaRPr kumimoji="0" lang="en-US" sz="28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p:txBody>
      </p:sp>
      <p:sp>
        <p:nvSpPr>
          <p:cNvPr id="8" name="TextBox 7">
            <a:extLst>
              <a:ext uri="{FF2B5EF4-FFF2-40B4-BE49-F238E27FC236}">
                <a16:creationId xmlns="" xmlns:a16="http://schemas.microsoft.com/office/drawing/2014/main" id="{D7EC08C9-3499-B9E4-EAAE-C6C4D6CCE6D9}"/>
              </a:ext>
            </a:extLst>
          </p:cNvPr>
          <p:cNvSpPr txBox="1"/>
          <p:nvPr/>
        </p:nvSpPr>
        <p:spPr>
          <a:xfrm>
            <a:off x="646472" y="5189220"/>
            <a:ext cx="1606530"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ELD721 </a:t>
            </a:r>
            <a:r>
              <a:rPr kumimoji="0" lang="ar-JO"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9" name="Rectangle 8">
            <a:extLst>
              <a:ext uri="{FF2B5EF4-FFF2-40B4-BE49-F238E27FC236}">
                <a16:creationId xmlns=""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 xmlns:a16="http://schemas.microsoft.com/office/drawing/2014/main"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rPr>
              <a:t>المحاضرة الثامنة</a:t>
            </a:r>
            <a:endParaRPr kumimoji="0" lang="en-US" sz="20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 xmlns:a16="http://schemas.microsoft.com/office/drawing/2014/main" id="{9D876049-8569-D86C-7083-6EE2A64A7019}"/>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 xmlns:a16="http://schemas.microsoft.com/office/drawing/2014/main" id="{25760A6C-566F-B7E3-1EEE-CB29F0CF0113}"/>
              </a:ext>
            </a:extLst>
          </p:cNvPr>
          <p:cNvSpPr txBox="1"/>
          <p:nvPr/>
        </p:nvSpPr>
        <p:spPr>
          <a:xfrm>
            <a:off x="4219144" y="1342118"/>
            <a:ext cx="3772186" cy="523220"/>
          </a:xfrm>
          <a:prstGeom prst="rect">
            <a:avLst/>
          </a:prstGeom>
          <a:noFill/>
        </p:spPr>
        <p:txBody>
          <a:bodyPr wrap="none" rtlCol="0">
            <a:spAutoFit/>
          </a:bodyPr>
          <a:lstStyle/>
          <a:p>
            <a:r>
              <a:rPr lang="ar-JO" sz="2800" b="1" dirty="0">
                <a:solidFill>
                  <a:srgbClr val="00B0F0"/>
                </a:solidFill>
                <a:latin typeface="Segoe UI" panose="020B0502040204020203" pitchFamily="34" charset="0"/>
                <a:cs typeface="Segoe UI" panose="020B0502040204020203" pitchFamily="34" charset="0"/>
              </a:rPr>
              <a:t>نتاجات المحاضرة السابقة</a:t>
            </a:r>
            <a:endParaRPr lang="ar-JO" altLang="en-US" sz="2800" b="1" dirty="0">
              <a:solidFill>
                <a:srgbClr val="00B0F0"/>
              </a:solidFill>
              <a:latin typeface="Segoe UI" panose="020B0502040204020203" pitchFamily="34" charset="0"/>
              <a:cs typeface="Segoe UI" panose="020B0502040204020203" pitchFamily="34" charset="0"/>
            </a:endParaRPr>
          </a:p>
        </p:txBody>
      </p:sp>
      <p:graphicFrame>
        <p:nvGraphicFramePr>
          <p:cNvPr id="4" name="Diagram 3">
            <a:extLst>
              <a:ext uri="{FF2B5EF4-FFF2-40B4-BE49-F238E27FC236}">
                <a16:creationId xmlns="" xmlns:a16="http://schemas.microsoft.com/office/drawing/2014/main" id="{C12CD4AA-FDA4-4C3D-A453-D05C0168B5AC}"/>
              </a:ext>
            </a:extLst>
          </p:cNvPr>
          <p:cNvGraphicFramePr/>
          <p:nvPr>
            <p:extLst>
              <p:ext uri="{D42A27DB-BD31-4B8C-83A1-F6EECF244321}">
                <p14:modId xmlns:p14="http://schemas.microsoft.com/office/powerpoint/2010/main" val="4086845322"/>
              </p:ext>
            </p:extLst>
          </p:nvPr>
        </p:nvGraphicFramePr>
        <p:xfrm>
          <a:off x="1966366" y="2138388"/>
          <a:ext cx="8128000" cy="34268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21">
            <a:extLst>
              <a:ext uri="{FF2B5EF4-FFF2-40B4-BE49-F238E27FC236}">
                <a16:creationId xmlns="" xmlns:a16="http://schemas.microsoft.com/office/drawing/2014/main" id="{2B7D597F-CA7C-032D-6BB7-C6D12D53A13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1411" y="131914"/>
            <a:ext cx="2591822" cy="1210204"/>
          </a:xfrm>
          <a:prstGeom prst="rect">
            <a:avLst/>
          </a:prstGeom>
        </p:spPr>
      </p:pic>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98167">
        <p14:prism isInverted="1"/>
      </p:transition>
    </mc:Choice>
    <mc:Fallback xmlns="">
      <p:transition spd="slow" advTm="98167">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10CDFB3D-67FC-1A88-09CC-8BA6BFE3AF21}"/>
              </a:ext>
            </a:extLst>
          </p:cNvPr>
          <p:cNvSpPr/>
          <p:nvPr/>
        </p:nvSpPr>
        <p:spPr>
          <a:xfrm>
            <a:off x="443802" y="1250491"/>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444240" y="1395080"/>
            <a:ext cx="6370320" cy="400110"/>
          </a:xfrm>
          <a:prstGeom prst="rect">
            <a:avLst/>
          </a:prstGeom>
          <a:noFill/>
        </p:spPr>
        <p:txBody>
          <a:bodyPr wrap="square" rtlCol="0">
            <a:spAutoFit/>
          </a:bodyPr>
          <a:lstStyle/>
          <a:p>
            <a:r>
              <a:rPr lang="ar-JO" sz="2000" dirty="0">
                <a:latin typeface="Alexandria SemiBold" pitchFamily="2" charset="-78"/>
                <a:cs typeface="Alexandria SemiBold" pitchFamily="2" charset="-78"/>
              </a:rPr>
              <a:t>محتوى المادة الدراسية والجدول الزّمني</a:t>
            </a:r>
            <a:endParaRPr lang="en-US" sz="2000" dirty="0">
              <a:latin typeface="Alexandria SemiBold" pitchFamily="2" charset="-78"/>
              <a:cs typeface="Alexandria SemiBold" pitchFamily="2" charset="-78"/>
            </a:endParaRPr>
          </a:p>
        </p:txBody>
      </p:sp>
      <p:graphicFrame>
        <p:nvGraphicFramePr>
          <p:cNvPr id="2" name="Table 1">
            <a:extLst>
              <a:ext uri="{FF2B5EF4-FFF2-40B4-BE49-F238E27FC236}">
                <a16:creationId xmlns=""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1719898257"/>
              </p:ext>
            </p:extLst>
          </p:nvPr>
        </p:nvGraphicFramePr>
        <p:xfrm>
          <a:off x="2203039" y="1819245"/>
          <a:ext cx="7785920" cy="4011471"/>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 xmlns:a16="http://schemas.microsoft.com/office/drawing/2014/main" val="1807025547"/>
                    </a:ext>
                  </a:extLst>
                </a:gridCol>
                <a:gridCol w="4896464">
                  <a:extLst>
                    <a:ext uri="{9D8B030D-6E8A-4147-A177-3AD203B41FA5}">
                      <a16:colId xmlns="" xmlns:a16="http://schemas.microsoft.com/office/drawing/2014/main" val="1615406851"/>
                    </a:ext>
                  </a:extLst>
                </a:gridCol>
                <a:gridCol w="988142">
                  <a:extLst>
                    <a:ext uri="{9D8B030D-6E8A-4147-A177-3AD203B41FA5}">
                      <a16:colId xmlns="" xmlns:a16="http://schemas.microsoft.com/office/drawing/2014/main" val="3921856315"/>
                    </a:ext>
                  </a:extLst>
                </a:gridCol>
                <a:gridCol w="1150373">
                  <a:extLst>
                    <a:ext uri="{9D8B030D-6E8A-4147-A177-3AD203B41FA5}">
                      <a16:colId xmlns=""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200" dirty="0">
                          <a:effectLst/>
                          <a:latin typeface="Arial" panose="020B0604020202020204" pitchFamily="34" charset="0"/>
                          <a:cs typeface="Arial" panose="020B0604020202020204" pitchFamily="34" charset="0"/>
                        </a:rPr>
                        <a:t>المحاضرة</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rtl="1">
                        <a:lnSpc>
                          <a:spcPct val="115000"/>
                        </a:lnSpc>
                        <a:spcBef>
                          <a:spcPts val="0"/>
                        </a:spcBef>
                        <a:spcAft>
                          <a:spcPts val="0"/>
                        </a:spcAft>
                      </a:pPr>
                      <a:r>
                        <a:rPr lang="ar-SA" sz="1200" dirty="0">
                          <a:effectLst/>
                          <a:latin typeface="Arial" panose="020B0604020202020204" pitchFamily="34" charset="0"/>
                          <a:cs typeface="Arial" panose="020B0604020202020204" pitchFamily="34" charset="0"/>
                        </a:rPr>
                        <a:t>الموضوع</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200" dirty="0">
                          <a:effectLst/>
                          <a:latin typeface="Arial" panose="020B0604020202020204" pitchFamily="34" charset="0"/>
                          <a:cs typeface="Arial" panose="020B0604020202020204" pitchFamily="34" charset="0"/>
                        </a:rPr>
                        <a:t>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مفهوم السياسات التعليمية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2 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خصائص السياسات التعليمية وأنواعها</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3 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التطورات التاريخية والحديثة والمنهجية للسياسات التعليمية</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4 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نظريات السياسات التعليمية</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5 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المداخل الاقتصادية لصنع السياسات التعليمية</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200" dirty="0">
                          <a:effectLst/>
                          <a:latin typeface="Arial" panose="020B0604020202020204" pitchFamily="34" charset="0"/>
                          <a:cs typeface="Arial" panose="020B0604020202020204" pitchFamily="34" charset="0"/>
                        </a:rPr>
                        <a:t>6 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200" dirty="0">
                          <a:effectLst/>
                          <a:latin typeface="Arial" panose="020B0604020202020204" pitchFamily="34" charset="0"/>
                          <a:cs typeface="Arial" panose="020B0604020202020204" pitchFamily="34" charset="0"/>
                        </a:rPr>
                        <a:t>مؤسسات صنع السياسات التعليمية</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200" dirty="0">
                          <a:effectLst/>
                          <a:latin typeface="Arial" panose="020B0604020202020204" pitchFamily="34" charset="0"/>
                          <a:cs typeface="Arial" panose="020B0604020202020204" pitchFamily="34" charset="0"/>
                        </a:rPr>
                        <a:t>7 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200" dirty="0">
                          <a:effectLst/>
                          <a:latin typeface="Arial" panose="020B0604020202020204" pitchFamily="34" charset="0"/>
                          <a:cs typeface="Arial" panose="020B0604020202020204" pitchFamily="34" charset="0"/>
                        </a:rPr>
                        <a:t>صنع السياسات التعليمية والتخطيط التربوي</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8 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تحليل السياسات التعليمية ودور البحث التربوي</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9</a:t>
                      </a:r>
                      <a:r>
                        <a:rPr lang="ar-SA" sz="1200" dirty="0">
                          <a:effectLst/>
                          <a:latin typeface="Arial" panose="020B0604020202020204" pitchFamily="34" charset="0"/>
                          <a:cs typeface="Arial" panose="020B0604020202020204" pitchFamily="34" charset="0"/>
                        </a:rPr>
                        <a:t>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200" dirty="0">
                          <a:effectLst/>
                          <a:latin typeface="Arial" panose="020B0604020202020204" pitchFamily="34" charset="0"/>
                          <a:cs typeface="Arial" panose="020B0604020202020204" pitchFamily="34" charset="0"/>
                        </a:rPr>
                        <a:t>خصخصة التعليم</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rial" panose="020B0604020202020204" pitchFamily="34" charset="0"/>
                          <a:cs typeface="Arial" panose="020B0604020202020204" pitchFamily="34" charset="0"/>
                        </a:rPr>
                        <a:t>10 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نماذج من السياسات التعليمية في الوطن العربي والعالم</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640285340"/>
                  </a:ext>
                </a:extLst>
              </a:tr>
              <a:tr h="282339">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 </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rial" panose="020B0604020202020204" pitchFamily="34" charset="0"/>
                          <a:cs typeface="Arial" panose="020B0604020202020204" pitchFamily="34" charset="0"/>
                        </a:rPr>
                        <a:t>الامتحان النهائي </a:t>
                      </a:r>
                      <a:endParaRPr lang="en-US" sz="12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125925656"/>
                  </a:ext>
                </a:extLst>
              </a:tr>
            </a:tbl>
          </a:graphicData>
        </a:graphic>
      </p:graphicFrame>
      <p:pic>
        <p:nvPicPr>
          <p:cNvPr id="4" name="Graphic 21">
            <a:extLst>
              <a:ext uri="{FF2B5EF4-FFF2-40B4-BE49-F238E27FC236}">
                <a16:creationId xmlns="" xmlns:a16="http://schemas.microsoft.com/office/drawing/2014/main" id="{96125DA0-2CE8-6BC6-66E7-C36D01D1B4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76860">
        <p14:prism isInverted="1"/>
      </p:transition>
    </mc:Choice>
    <mc:Fallback xmlns="">
      <p:transition spd="slow" advTm="17686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9E738B2D-71B2-3E58-1AAD-C82F21CF1015}"/>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773680" y="1531943"/>
            <a:ext cx="6370320" cy="400110"/>
          </a:xfrm>
          <a:prstGeom prst="rect">
            <a:avLst/>
          </a:prstGeom>
          <a:noFill/>
        </p:spPr>
        <p:txBody>
          <a:bodyPr wrap="square" rtlCol="0">
            <a:spAutoFit/>
          </a:bodyPr>
          <a:lstStyle/>
          <a:p>
            <a:pPr algn="ctr"/>
            <a:r>
              <a:rPr lang="ar-JO" sz="2000" dirty="0">
                <a:latin typeface="Alexandria SemiBold" pitchFamily="2" charset="-78"/>
                <a:cs typeface="Alexandria SemiBold" pitchFamily="2" charset="-78"/>
              </a:rPr>
              <a:t>نتاجات المحاضرة الثامنة</a:t>
            </a:r>
            <a:endParaRPr lang="en-US" sz="2000" dirty="0">
              <a:latin typeface="Alexandria SemiBold" pitchFamily="2" charset="-78"/>
              <a:cs typeface="Alexandria SemiBold" pitchFamily="2" charset="-78"/>
            </a:endParaRPr>
          </a:p>
        </p:txBody>
      </p:sp>
      <p:graphicFrame>
        <p:nvGraphicFramePr>
          <p:cNvPr id="2" name="Diagram 1">
            <a:extLst>
              <a:ext uri="{FF2B5EF4-FFF2-40B4-BE49-F238E27FC236}">
                <a16:creationId xmlns="" xmlns:a16="http://schemas.microsoft.com/office/drawing/2014/main" id="{8E3D88A7-D939-593C-3A0D-1833DA5F82D1}"/>
              </a:ext>
            </a:extLst>
          </p:cNvPr>
          <p:cNvGraphicFramePr/>
          <p:nvPr>
            <p:extLst>
              <p:ext uri="{D42A27DB-BD31-4B8C-83A1-F6EECF244321}">
                <p14:modId xmlns:p14="http://schemas.microsoft.com/office/powerpoint/2010/main" val="56164688"/>
              </p:ext>
            </p:extLst>
          </p:nvPr>
        </p:nvGraphicFramePr>
        <p:xfrm>
          <a:off x="2659453" y="2116718"/>
          <a:ext cx="8128000" cy="3885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 xmlns:a16="http://schemas.microsoft.com/office/drawing/2014/main" id="{716EC4A4-ED2C-9B79-3CFA-42EC2538DE5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4162" y="139424"/>
            <a:ext cx="2591822" cy="1210204"/>
          </a:xfrm>
          <a:prstGeom prst="rect">
            <a:avLst/>
          </a:prstGeom>
        </p:spPr>
      </p:pic>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113919">
        <p14:prism isInverted="1"/>
      </p:transition>
    </mc:Choice>
    <mc:Fallback xmlns="">
      <p:transition spd="slow" advTm="113919">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40B73DAA-D931-B36A-2C7D-0EE15B8689D6}"/>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 xmlns:a16="http://schemas.microsoft.com/office/drawing/2014/main" id="{25760A6C-566F-B7E3-1EEE-CB29F0CF0113}"/>
              </a:ext>
            </a:extLst>
          </p:cNvPr>
          <p:cNvSpPr txBox="1"/>
          <p:nvPr/>
        </p:nvSpPr>
        <p:spPr>
          <a:xfrm>
            <a:off x="9861837" y="1293018"/>
            <a:ext cx="1553630" cy="707886"/>
          </a:xfrm>
          <a:prstGeom prst="rect">
            <a:avLst/>
          </a:prstGeom>
          <a:noFill/>
        </p:spPr>
        <p:txBody>
          <a:bodyPr wrap="none" rtlCol="0">
            <a:spAutoFit/>
          </a:bodyPr>
          <a:lstStyle/>
          <a:p>
            <a:r>
              <a:rPr lang="ar-JO" sz="4000" b="1" dirty="0">
                <a:solidFill>
                  <a:srgbClr val="00B0F0"/>
                </a:solidFill>
                <a:latin typeface="Segoe UI" panose="020B0502040204020203" pitchFamily="34" charset="0"/>
                <a:cs typeface="Segoe UI" panose="020B0502040204020203" pitchFamily="34" charset="0"/>
              </a:rPr>
              <a:t>مقدمة</a:t>
            </a:r>
            <a:endParaRPr lang="ar-JO" altLang="en-US" sz="4000" b="1" dirty="0">
              <a:solidFill>
                <a:srgbClr val="00B0F0"/>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1460385" y="4809874"/>
            <a:ext cx="8839175" cy="923330"/>
          </a:xfrm>
          <a:prstGeom prst="rect">
            <a:avLst/>
          </a:prstGeom>
          <a:noFill/>
        </p:spPr>
        <p:txBody>
          <a:bodyPr wrap="square" rtlCol="0">
            <a:spAutoFit/>
          </a:bodyPr>
          <a:lstStyle/>
          <a:p>
            <a:pPr algn="just" rtl="1">
              <a:lnSpc>
                <a:spcPct val="150000"/>
              </a:lnSpc>
            </a:pPr>
            <a:r>
              <a:rPr lang="ar-JO" sz="2000" dirty="0">
                <a:latin typeface="Segoe UI" panose="020B0502040204020203" pitchFamily="34" charset="0"/>
                <a:cs typeface="Segoe UI" panose="020B0502040204020203" pitchFamily="34" charset="0"/>
              </a:rPr>
              <a:t>  </a:t>
            </a:r>
            <a:endParaRPr lang="ar-JO" dirty="0">
              <a:solidFill>
                <a:srgbClr val="333333"/>
              </a:solidFill>
              <a:latin typeface="Segoe UI" panose="020B0502040204020203" pitchFamily="34" charset="0"/>
              <a:cs typeface="Segoe UI" panose="020B0502040204020203" pitchFamily="34" charset="0"/>
            </a:endParaRPr>
          </a:p>
          <a:p>
            <a:pPr algn="r" rtl="1"/>
            <a:r>
              <a:rPr lang="ar-JO" sz="24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فماذا نقصد بتحليل السياسات التعليمية</a:t>
            </a:r>
            <a:r>
              <a:rPr lang="ar-JO" sz="2400" b="1" dirty="0">
                <a:solidFill>
                  <a:srgbClr val="0070C0"/>
                </a:solidFill>
                <a:latin typeface="Segoe UI" panose="020B0502040204020203" pitchFamily="34" charset="0"/>
                <a:ea typeface="Calibri" panose="020F0502020204030204" pitchFamily="34" charset="0"/>
                <a:cs typeface="Segoe UI" panose="020B0502040204020203" pitchFamily="34" charset="0"/>
              </a:rPr>
              <a:t> </a:t>
            </a:r>
            <a:r>
              <a:rPr lang="ar-JO" sz="24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a:t>
            </a:r>
            <a:endParaRPr lang="en-US" sz="2400" b="1" dirty="0">
              <a:solidFill>
                <a:srgbClr val="0070C0"/>
              </a:solidFill>
              <a:latin typeface="Segoe UI" panose="020B0502040204020203" pitchFamily="34" charset="0"/>
              <a:cs typeface="Segoe UI" panose="020B0502040204020203" pitchFamily="34" charset="0"/>
            </a:endParaRPr>
          </a:p>
        </p:txBody>
      </p:sp>
      <p:sp>
        <p:nvSpPr>
          <p:cNvPr id="6" name="Rectangle 2">
            <a:extLst>
              <a:ext uri="{FF2B5EF4-FFF2-40B4-BE49-F238E27FC236}">
                <a16:creationId xmlns="" xmlns:a16="http://schemas.microsoft.com/office/drawing/2014/main" id="{6B6EDF5D-7851-1156-1780-AE583F2D2C71}"/>
              </a:ext>
            </a:extLst>
          </p:cNvPr>
          <p:cNvSpPr>
            <a:spLocks noChangeArrowheads="1"/>
          </p:cNvSpPr>
          <p:nvPr/>
        </p:nvSpPr>
        <p:spPr bwMode="auto">
          <a:xfrm>
            <a:off x="1326464" y="2107333"/>
            <a:ext cx="9894309" cy="2949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3655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تعد السياسات </a:t>
            </a:r>
            <a:r>
              <a:rPr kumimoji="0" lang="ar-JO" altLang="en-US"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التعليمية</a:t>
            </a:r>
            <a:r>
              <a:rPr kumimoji="0" lang="ar-SA" altLang="en-US"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 من أهم ركائز السياسة العامة </a:t>
            </a:r>
            <a:r>
              <a:rPr kumimoji="0" lang="ar-JO" altLang="en-US"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للدولة</a:t>
            </a:r>
            <a:r>
              <a:rPr kumimoji="0" lang="ar-SA" altLang="en-US"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 </a:t>
            </a:r>
            <a:r>
              <a:rPr lang="ar-JO" b="0" i="0" dirty="0">
                <a:solidFill>
                  <a:srgbClr val="000000"/>
                </a:solidFill>
                <a:effectLst/>
                <a:latin typeface="Segoe UI" panose="020B0502040204020203" pitchFamily="34" charset="0"/>
                <a:cs typeface="Segoe UI" panose="020B0502040204020203" pitchFamily="34" charset="0"/>
              </a:rPr>
              <a:t>وقد حظي </a:t>
            </a:r>
            <a:r>
              <a:rPr lang="ar-YE" b="0" i="0" dirty="0">
                <a:solidFill>
                  <a:srgbClr val="000000"/>
                </a:solidFill>
                <a:effectLst/>
                <a:latin typeface="Segoe UI" panose="020B0502040204020203" pitchFamily="34" charset="0"/>
                <a:cs typeface="Segoe UI" panose="020B0502040204020203" pitchFamily="34" charset="0"/>
              </a:rPr>
              <a:t>موضوع السياسات </a:t>
            </a:r>
            <a:r>
              <a:rPr lang="ar-JO" b="0" i="0" dirty="0">
                <a:solidFill>
                  <a:srgbClr val="000000"/>
                </a:solidFill>
                <a:effectLst/>
                <a:latin typeface="Segoe UI" panose="020B0502040204020203" pitchFamily="34" charset="0"/>
                <a:cs typeface="Segoe UI" panose="020B0502040204020203" pitchFamily="34" charset="0"/>
              </a:rPr>
              <a:t>التعليمية</a:t>
            </a:r>
            <a:r>
              <a:rPr lang="ar-YE" b="0" i="0" dirty="0">
                <a:solidFill>
                  <a:srgbClr val="000000"/>
                </a:solidFill>
                <a:effectLst/>
                <a:latin typeface="Segoe UI" panose="020B0502040204020203" pitchFamily="34" charset="0"/>
                <a:cs typeface="Segoe UI" panose="020B0502040204020203" pitchFamily="34" charset="0"/>
              </a:rPr>
              <a:t> باهتمام الباحثين في الوطن العربي</a:t>
            </a:r>
            <a:r>
              <a:rPr lang="ar-JO" b="0" i="0" dirty="0">
                <a:solidFill>
                  <a:srgbClr val="000000"/>
                </a:solidFill>
                <a:effectLst/>
                <a:latin typeface="Segoe UI" panose="020B0502040204020203" pitchFamily="34" charset="0"/>
                <a:cs typeface="Segoe UI" panose="020B0502040204020203" pitchFamily="34" charset="0"/>
              </a:rPr>
              <a:t> عندما</a:t>
            </a:r>
            <a:r>
              <a:rPr lang="ar-YE" b="0" i="0" dirty="0">
                <a:solidFill>
                  <a:srgbClr val="000000"/>
                </a:solidFill>
                <a:effectLst/>
                <a:latin typeface="Segoe UI" panose="020B0502040204020203" pitchFamily="34" charset="0"/>
                <a:cs typeface="Segoe UI" panose="020B0502040204020203" pitchFamily="34" charset="0"/>
              </a:rPr>
              <a:t> </a:t>
            </a:r>
            <a:r>
              <a:rPr lang="ar-JO" b="0" i="0" dirty="0">
                <a:solidFill>
                  <a:srgbClr val="000000"/>
                </a:solidFill>
                <a:effectLst/>
                <a:latin typeface="Segoe UI" panose="020B0502040204020203" pitchFamily="34" charset="0"/>
                <a:cs typeface="Segoe UI" panose="020B0502040204020203" pitchFamily="34" charset="0"/>
              </a:rPr>
              <a:t>ظهرت </a:t>
            </a:r>
            <a:r>
              <a:rPr lang="ar-YE" b="0" i="0" dirty="0">
                <a:solidFill>
                  <a:srgbClr val="000000"/>
                </a:solidFill>
                <a:effectLst/>
                <a:latin typeface="Segoe UI" panose="020B0502040204020203" pitchFamily="34" charset="0"/>
                <a:cs typeface="Segoe UI" panose="020B0502040204020203" pitchFamily="34" charset="0"/>
              </a:rPr>
              <a:t>المشكلات </a:t>
            </a:r>
            <a:r>
              <a:rPr lang="ar-JO" b="0" i="0" dirty="0">
                <a:solidFill>
                  <a:srgbClr val="000000"/>
                </a:solidFill>
                <a:effectLst/>
                <a:latin typeface="Segoe UI" panose="020B0502040204020203" pitchFamily="34" charset="0"/>
                <a:cs typeface="Segoe UI" panose="020B0502040204020203" pitchFamily="34" charset="0"/>
              </a:rPr>
              <a:t>في مجال التعليم</a:t>
            </a:r>
            <a:r>
              <a:rPr lang="ar-YE" b="0" i="0" dirty="0">
                <a:solidFill>
                  <a:srgbClr val="000000"/>
                </a:solidFill>
                <a:effectLst/>
                <a:latin typeface="Segoe UI" panose="020B0502040204020203" pitchFamily="34" charset="0"/>
                <a:cs typeface="Segoe UI" panose="020B0502040204020203" pitchFamily="34" charset="0"/>
              </a:rPr>
              <a:t>، و</a:t>
            </a:r>
            <a:r>
              <a:rPr lang="ar-JO" b="0" i="0" dirty="0">
                <a:solidFill>
                  <a:srgbClr val="000000"/>
                </a:solidFill>
                <a:effectLst/>
                <a:latin typeface="Segoe UI" panose="020B0502040204020203" pitchFamily="34" charset="0"/>
                <a:cs typeface="Segoe UI" panose="020B0502040204020203" pitchFamily="34" charset="0"/>
              </a:rPr>
              <a:t>كذلك </a:t>
            </a:r>
            <a:r>
              <a:rPr lang="ar-YE" b="0" i="0" dirty="0">
                <a:solidFill>
                  <a:srgbClr val="000000"/>
                </a:solidFill>
                <a:effectLst/>
                <a:latin typeface="Segoe UI" panose="020B0502040204020203" pitchFamily="34" charset="0"/>
                <a:cs typeface="Segoe UI" panose="020B0502040204020203" pitchFamily="34" charset="0"/>
              </a:rPr>
              <a:t>زيادة الضغوط لمواجهة هذه التحديات. وانطلاق</a:t>
            </a:r>
            <a:r>
              <a:rPr lang="ar-JO" b="0" i="0" dirty="0">
                <a:solidFill>
                  <a:srgbClr val="000000"/>
                </a:solidFill>
                <a:effectLst/>
                <a:latin typeface="Segoe UI" panose="020B0502040204020203" pitchFamily="34" charset="0"/>
                <a:cs typeface="Segoe UI" panose="020B0502040204020203" pitchFamily="34" charset="0"/>
              </a:rPr>
              <a:t>ً</a:t>
            </a:r>
            <a:r>
              <a:rPr lang="ar-YE" b="0" i="0" dirty="0">
                <a:solidFill>
                  <a:srgbClr val="000000"/>
                </a:solidFill>
                <a:effectLst/>
                <a:latin typeface="Segoe UI" panose="020B0502040204020203" pitchFamily="34" charset="0"/>
                <a:cs typeface="Segoe UI" panose="020B0502040204020203" pitchFamily="34" charset="0"/>
              </a:rPr>
              <a:t>ا من أهمية سياسات التعليم لارتباطها مع خطط التنمية وحاجات المجتمع، </a:t>
            </a:r>
            <a:r>
              <a:rPr lang="ar-JO" b="0" i="0" dirty="0">
                <a:solidFill>
                  <a:srgbClr val="000000"/>
                </a:solidFill>
                <a:effectLst/>
                <a:latin typeface="Segoe UI" panose="020B0502040204020203" pitchFamily="34" charset="0"/>
                <a:cs typeface="Segoe UI" panose="020B0502040204020203" pitchFamily="34" charset="0"/>
              </a:rPr>
              <a:t>اهتم صانعوا </a:t>
            </a:r>
            <a:r>
              <a:rPr lang="ar-YE" b="0" i="0" dirty="0">
                <a:solidFill>
                  <a:srgbClr val="000000"/>
                </a:solidFill>
                <a:effectLst/>
                <a:latin typeface="Segoe UI" panose="020B0502040204020203" pitchFamily="34" charset="0"/>
                <a:cs typeface="Segoe UI" panose="020B0502040204020203" pitchFamily="34" charset="0"/>
              </a:rPr>
              <a:t>السياسات </a:t>
            </a:r>
            <a:r>
              <a:rPr lang="ar-JO" dirty="0">
                <a:solidFill>
                  <a:srgbClr val="000000"/>
                </a:solidFill>
                <a:latin typeface="Segoe UI" panose="020B0502040204020203" pitchFamily="34" charset="0"/>
                <a:cs typeface="Segoe UI" panose="020B0502040204020203" pitchFamily="34" charset="0"/>
              </a:rPr>
              <a:t>ب</a:t>
            </a:r>
            <a:r>
              <a:rPr lang="ar-YE" b="0" i="0" dirty="0">
                <a:solidFill>
                  <a:srgbClr val="000000"/>
                </a:solidFill>
                <a:effectLst/>
                <a:latin typeface="Segoe UI" panose="020B0502040204020203" pitchFamily="34" charset="0"/>
                <a:cs typeface="Segoe UI" panose="020B0502040204020203" pitchFamily="34" charset="0"/>
              </a:rPr>
              <a:t>تطوير</a:t>
            </a:r>
            <a:r>
              <a:rPr lang="ar-JO" b="0" i="0" dirty="0">
                <a:solidFill>
                  <a:srgbClr val="000000"/>
                </a:solidFill>
                <a:effectLst/>
                <a:latin typeface="Segoe UI" panose="020B0502040204020203" pitchFamily="34" charset="0"/>
                <a:cs typeface="Segoe UI" panose="020B0502040204020203" pitchFamily="34" charset="0"/>
              </a:rPr>
              <a:t>ها </a:t>
            </a:r>
            <a:r>
              <a:rPr lang="ar-YE" b="0" i="0" dirty="0">
                <a:solidFill>
                  <a:srgbClr val="000000"/>
                </a:solidFill>
                <a:effectLst/>
                <a:latin typeface="Segoe UI" panose="020B0502040204020203" pitchFamily="34" charset="0"/>
                <a:cs typeface="Segoe UI" panose="020B0502040204020203" pitchFamily="34" charset="0"/>
              </a:rPr>
              <a:t>بحيث ترتكز على عناصر رئيسة تتمثل في ربط خططها بمخطط التنمية وحاجات المجتمع، وفي التعاون مع القطاع الخاص، وفي تكامل مجهودات مؤسسات التعليم التربوي، وفي تنمية الموارد المالية اللازمة والموارد البشرية العاملة في هذا القطاع، وفي تشجيع  البحوث العلمية ودعمها، وفي إنشاء قاعدة بيانات للبحث والتطوير</a:t>
            </a:r>
            <a:r>
              <a:rPr lang="ar-JO" b="0" i="0" dirty="0">
                <a:solidFill>
                  <a:srgbClr val="000000"/>
                </a:solidFill>
                <a:effectLst/>
                <a:latin typeface="Segoe UI" panose="020B0502040204020203" pitchFamily="34" charset="0"/>
                <a:cs typeface="Segoe UI" panose="020B0502040204020203" pitchFamily="34" charset="0"/>
              </a:rPr>
              <a:t> ولا يتم ذلك إلا من خلال تحليل السياسات التعليمية .</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 xmlns:a16="http://schemas.microsoft.com/office/drawing/2014/main" id="{0D4D7B01-E026-AEB6-AC87-A11576B91D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0292" y="114306"/>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102">
        <p14:prism isInverted="1"/>
      </p:transition>
    </mc:Choice>
    <mc:Fallback xmlns="">
      <p:transition spd="slow" advTm="14410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500838DF-9399-213E-AF38-10BD49C20E9A}"/>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 xmlns:a16="http://schemas.microsoft.com/office/drawing/2014/main" id="{BC3D9100-5A72-2CF7-7DDC-6DB0CBE280DC}"/>
              </a:ext>
            </a:extLst>
          </p:cNvPr>
          <p:cNvSpPr txBox="1"/>
          <p:nvPr/>
        </p:nvSpPr>
        <p:spPr>
          <a:xfrm>
            <a:off x="3572622" y="1413560"/>
            <a:ext cx="5527343"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تحليل السياسات التعليمية</a:t>
            </a:r>
            <a:endParaRPr lang="en-US" sz="24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 xmlns:a16="http://schemas.microsoft.com/office/drawing/2014/main" id="{BB95FDC1-745B-5E08-C4A2-0B18A58E3720}"/>
              </a:ext>
            </a:extLst>
          </p:cNvPr>
          <p:cNvSpPr txBox="1"/>
          <p:nvPr/>
        </p:nvSpPr>
        <p:spPr>
          <a:xfrm>
            <a:off x="1277888" y="1701546"/>
            <a:ext cx="10054904" cy="3595536"/>
          </a:xfrm>
          <a:prstGeom prst="rect">
            <a:avLst/>
          </a:prstGeom>
          <a:noFill/>
        </p:spPr>
        <p:txBody>
          <a:bodyPr wrap="square" rtlCol="0">
            <a:spAutoFit/>
          </a:bodyPr>
          <a:lstStyle/>
          <a:p>
            <a:pPr marL="0" marR="0" algn="r" rtl="1">
              <a:lnSpc>
                <a:spcPct val="150000"/>
              </a:lnSpc>
              <a:spcBef>
                <a:spcPts val="0"/>
              </a:spcBef>
              <a:spcAft>
                <a:spcPts val="0"/>
              </a:spcAft>
            </a:pPr>
            <a:r>
              <a:rPr lang="ar-YE" sz="2400" b="0" i="0" dirty="0">
                <a:solidFill>
                  <a:srgbClr val="363D98"/>
                </a:solidFill>
                <a:effectLst/>
                <a:latin typeface="Segoe UI" panose="020B0502040204020203" pitchFamily="34" charset="0"/>
                <a:cs typeface="Segoe UI" panose="020B0502040204020203" pitchFamily="34" charset="0"/>
              </a:rPr>
              <a:t> </a:t>
            </a:r>
            <a:r>
              <a:rPr lang="ar-JO" sz="2400" b="0" i="0" dirty="0">
                <a:solidFill>
                  <a:srgbClr val="363D98"/>
                </a:solidFill>
                <a:effectLst/>
                <a:latin typeface="Segoe UI" panose="020B0502040204020203" pitchFamily="34" charset="0"/>
                <a:cs typeface="Segoe UI" panose="020B0502040204020203" pitchFamily="34" charset="0"/>
              </a:rPr>
              <a:t> </a:t>
            </a:r>
            <a:r>
              <a:rPr lang="ar-JO" sz="2800" kern="0"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حظي </a:t>
            </a:r>
            <a:r>
              <a:rPr lang="ar-JO" dirty="0">
                <a:solidFill>
                  <a:srgbClr val="000000"/>
                </a:solidFill>
                <a:latin typeface="Segoe UI" panose="020B0502040204020203" pitchFamily="34" charset="0"/>
                <a:cs typeface="Segoe UI" panose="020B0502040204020203" pitchFamily="34" charset="0"/>
              </a:rPr>
              <a:t>موضوع </a:t>
            </a:r>
            <a:r>
              <a:rPr lang="ar-SA" dirty="0">
                <a:solidFill>
                  <a:srgbClr val="000000"/>
                </a:solidFill>
                <a:latin typeface="Segoe UI" panose="020B0502040204020203" pitchFamily="34" charset="0"/>
                <a:cs typeface="Segoe UI" panose="020B0502040204020203" pitchFamily="34" charset="0"/>
              </a:rPr>
              <a:t>تحليل السياسات في السنوات الأخيرة باهتمام الأكاديميين والممارسيين وحازت على شهرة واسعه في مراكز البحوث و المؤسسات ذات العلاقه ب</a:t>
            </a:r>
            <a:r>
              <a:rPr lang="ar-JO" dirty="0">
                <a:solidFill>
                  <a:srgbClr val="000000"/>
                </a:solidFill>
                <a:latin typeface="Segoe UI" panose="020B0502040204020203" pitchFamily="34" charset="0"/>
                <a:cs typeface="Segoe UI" panose="020B0502040204020203" pitchFamily="34" charset="0"/>
              </a:rPr>
              <a:t>ا</a:t>
            </a:r>
            <a:r>
              <a:rPr lang="ar-SA" dirty="0">
                <a:solidFill>
                  <a:srgbClr val="000000"/>
                </a:solidFill>
                <a:latin typeface="Segoe UI" panose="020B0502040204020203" pitchFamily="34" charset="0"/>
                <a:cs typeface="Segoe UI" panose="020B0502040204020203" pitchFamily="34" charset="0"/>
              </a:rPr>
              <a:t>تخاذ القرارات</a:t>
            </a:r>
            <a:r>
              <a:rPr lang="ar-JO"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وأضحت عملية تحليل السياسات  تمثل مختلف جوانب الدراسات التحليليه للمشكلات </a:t>
            </a:r>
            <a:r>
              <a:rPr lang="ar-JO" dirty="0">
                <a:solidFill>
                  <a:srgbClr val="000000"/>
                </a:solidFill>
                <a:latin typeface="Segoe UI" panose="020B0502040204020203" pitchFamily="34" charset="0"/>
                <a:cs typeface="Segoe UI" panose="020B0502040204020203" pitchFamily="34" charset="0"/>
              </a:rPr>
              <a:t>التعليمية</a:t>
            </a:r>
            <a:r>
              <a:rPr lang="ar-SA" dirty="0">
                <a:solidFill>
                  <a:srgbClr val="000000"/>
                </a:solidFill>
                <a:latin typeface="Segoe UI" panose="020B0502040204020203" pitchFamily="34" charset="0"/>
                <a:cs typeface="Segoe UI" panose="020B0502040204020203" pitchFamily="34" charset="0"/>
              </a:rPr>
              <a:t> وتقويم البرامج .</a:t>
            </a:r>
            <a:endParaRPr lang="en-US" dirty="0">
              <a:solidFill>
                <a:srgbClr val="000000"/>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r>
              <a:rPr lang="ar-SA" dirty="0">
                <a:solidFill>
                  <a:srgbClr val="000000"/>
                </a:solidFill>
                <a:latin typeface="Segoe UI" panose="020B0502040204020203" pitchFamily="34" charset="0"/>
                <a:cs typeface="Segoe UI" panose="020B0502040204020203" pitchFamily="34" charset="0"/>
              </a:rPr>
              <a:t>  وعلى الرغم من التطور في أساليب </a:t>
            </a:r>
            <a:r>
              <a:rPr lang="ar-JO" dirty="0">
                <a:solidFill>
                  <a:srgbClr val="000000"/>
                </a:solidFill>
                <a:latin typeface="Segoe UI" panose="020B0502040204020203" pitchFamily="34" charset="0"/>
                <a:cs typeface="Segoe UI" panose="020B0502040204020203" pitchFamily="34" charset="0"/>
              </a:rPr>
              <a:t>البحث</a:t>
            </a:r>
            <a:r>
              <a:rPr lang="ar-SA" dirty="0">
                <a:solidFill>
                  <a:srgbClr val="000000"/>
                </a:solidFill>
                <a:latin typeface="Segoe UI" panose="020B0502040204020203" pitchFamily="34" charset="0"/>
                <a:cs typeface="Segoe UI" panose="020B0502040204020203" pitchFamily="34" charset="0"/>
              </a:rPr>
              <a:t> إلا أن تحليل السياسات لم يحتل مكانته المؤثرة لدى صناع السياسات بعد.</a:t>
            </a:r>
            <a:endParaRPr lang="en-US" dirty="0">
              <a:solidFill>
                <a:srgbClr val="000000"/>
              </a:solidFill>
              <a:latin typeface="Segoe UI" panose="020B0502040204020203" pitchFamily="34" charset="0"/>
              <a:cs typeface="Segoe UI" panose="020B0502040204020203" pitchFamily="34" charset="0"/>
            </a:endParaRPr>
          </a:p>
          <a:p>
            <a:pPr algn="r">
              <a:lnSpc>
                <a:spcPct val="150000"/>
              </a:lnSpc>
            </a:pPr>
            <a:r>
              <a:rPr lang="ar-SA" dirty="0">
                <a:solidFill>
                  <a:srgbClr val="000000"/>
                </a:solidFill>
                <a:latin typeface="Segoe UI" panose="020B0502040204020203" pitchFamily="34" charset="0"/>
                <a:cs typeface="Segoe UI" panose="020B0502040204020203" pitchFamily="34" charset="0"/>
              </a:rPr>
              <a:t> </a:t>
            </a:r>
            <a:r>
              <a:rPr lang="ar-JO" dirty="0">
                <a:solidFill>
                  <a:srgbClr val="000000"/>
                </a:solidFill>
                <a:latin typeface="Segoe UI" panose="020B0502040204020203" pitchFamily="34" charset="0"/>
                <a:cs typeface="Segoe UI" panose="020B0502040204020203" pitchFamily="34" charset="0"/>
              </a:rPr>
              <a:t>وبدأ الحديث مؤخرًا </a:t>
            </a:r>
            <a:r>
              <a:rPr lang="ar-SA" dirty="0">
                <a:solidFill>
                  <a:srgbClr val="000000"/>
                </a:solidFill>
                <a:latin typeface="Segoe UI" panose="020B0502040204020203" pitchFamily="34" charset="0"/>
                <a:cs typeface="Segoe UI" panose="020B0502040204020203" pitchFamily="34" charset="0"/>
              </a:rPr>
              <a:t>حول التأثير المحدود لعملية تحليل السياسات</a:t>
            </a:r>
            <a:r>
              <a:rPr lang="ar-JO" dirty="0">
                <a:solidFill>
                  <a:srgbClr val="000000"/>
                </a:solidFill>
                <a:latin typeface="Segoe UI" panose="020B0502040204020203" pitchFamily="34" charset="0"/>
                <a:cs typeface="Segoe UI" panose="020B0502040204020203" pitchFamily="34" charset="0"/>
              </a:rPr>
              <a:t> التعليمية ، وحتى </a:t>
            </a:r>
            <a:r>
              <a:rPr lang="ar-SA" dirty="0">
                <a:solidFill>
                  <a:srgbClr val="000000"/>
                </a:solidFill>
                <a:latin typeface="Segoe UI" panose="020B0502040204020203" pitchFamily="34" charset="0"/>
                <a:cs typeface="Segoe UI" panose="020B0502040204020203" pitchFamily="34" charset="0"/>
              </a:rPr>
              <a:t>يكون تحليل السياسات مؤثرا يجب أن لا يكون بمعزل عن التحليل العلمي</a:t>
            </a:r>
            <a:r>
              <a:rPr lang="ar-JO"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وعلى العاملين في </a:t>
            </a:r>
            <a:r>
              <a:rPr lang="ar-JO" dirty="0">
                <a:solidFill>
                  <a:srgbClr val="000000"/>
                </a:solidFill>
                <a:latin typeface="Segoe UI" panose="020B0502040204020203" pitchFamily="34" charset="0"/>
                <a:cs typeface="Segoe UI" panose="020B0502040204020203" pitchFamily="34" charset="0"/>
              </a:rPr>
              <a:t>هذا</a:t>
            </a:r>
            <a:r>
              <a:rPr lang="ar-SA" dirty="0">
                <a:solidFill>
                  <a:srgbClr val="000000"/>
                </a:solidFill>
                <a:latin typeface="Segoe UI" panose="020B0502040204020203" pitchFamily="34" charset="0"/>
                <a:cs typeface="Segoe UI" panose="020B0502040204020203" pitchFamily="34" charset="0"/>
              </a:rPr>
              <a:t> المجال  أن يفهموا أنهم جزء اساسي من </a:t>
            </a:r>
            <a:r>
              <a:rPr lang="ar-JO" dirty="0">
                <a:solidFill>
                  <a:srgbClr val="000000"/>
                </a:solidFill>
                <a:latin typeface="Segoe UI" panose="020B0502040204020203" pitchFamily="34" charset="0"/>
                <a:cs typeface="Segoe UI" panose="020B0502040204020203" pitchFamily="34" charset="0"/>
              </a:rPr>
              <a:t>عملية تحليل السياسات </a:t>
            </a:r>
            <a:r>
              <a:rPr lang="ar-SA" dirty="0">
                <a:solidFill>
                  <a:srgbClr val="000000"/>
                </a:solidFill>
                <a:latin typeface="Segoe UI" panose="020B0502040204020203" pitchFamily="34" charset="0"/>
                <a:cs typeface="Segoe UI" panose="020B0502040204020203" pitchFamily="34" charset="0"/>
              </a:rPr>
              <a:t>وهذا يتطلب الإعداد الجيد </a:t>
            </a:r>
            <a:r>
              <a:rPr lang="ar-JO" dirty="0">
                <a:solidFill>
                  <a:srgbClr val="000000"/>
                </a:solidFill>
                <a:latin typeface="Segoe UI" panose="020B0502040204020203" pitchFamily="34" charset="0"/>
                <a:cs typeface="Segoe UI" panose="020B0502040204020203" pitchFamily="34" charset="0"/>
              </a:rPr>
              <a:t>لهم سواء أكان إعدادًا تخصصيًا أم إعدادًا علميًا بحثيًا.</a:t>
            </a:r>
            <a:endParaRPr lang="en-US" dirty="0">
              <a:solidFill>
                <a:srgbClr val="00000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 xmlns:a16="http://schemas.microsoft.com/office/drawing/2014/main" id="{3899893D-7FCC-3E58-92E7-652912134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4409" y="1282323"/>
            <a:ext cx="2138236" cy="646331"/>
          </a:xfrm>
          <a:prstGeom prst="rect">
            <a:avLst/>
          </a:prstGeom>
        </p:spPr>
      </p:pic>
      <p:pic>
        <p:nvPicPr>
          <p:cNvPr id="12" name="Graphic 21">
            <a:extLst>
              <a:ext uri="{FF2B5EF4-FFF2-40B4-BE49-F238E27FC236}">
                <a16:creationId xmlns="" xmlns:a16="http://schemas.microsoft.com/office/drawing/2014/main" id="{BA21B9A5-3515-8662-394B-94659C8398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8498" y="88309"/>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3968">
        <p14:prism isInverted="1"/>
      </p:transition>
    </mc:Choice>
    <mc:Fallback xmlns="">
      <p:transition spd="slow" advTm="14396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CAD823A3-D5D5-55D0-7AE4-CCE56FC72542}"/>
              </a:ext>
            </a:extLst>
          </p:cNvPr>
          <p:cNvSpPr/>
          <p:nvPr/>
        </p:nvSpPr>
        <p:spPr>
          <a:xfrm>
            <a:off x="469996" y="1275541"/>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 xmlns:a16="http://schemas.microsoft.com/office/drawing/2014/main" id="{BC3D9100-5A72-2CF7-7DDC-6DB0CBE280DC}"/>
              </a:ext>
            </a:extLst>
          </p:cNvPr>
          <p:cNvSpPr txBox="1"/>
          <p:nvPr/>
        </p:nvSpPr>
        <p:spPr>
          <a:xfrm>
            <a:off x="3468696" y="1437702"/>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مفهوم تحليل السياسات التعليمية</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1094741" y="1903149"/>
            <a:ext cx="10054904" cy="3621504"/>
          </a:xfrm>
          <a:prstGeom prst="rect">
            <a:avLst/>
          </a:prstGeom>
          <a:noFill/>
        </p:spPr>
        <p:txBody>
          <a:bodyPr wrap="square" rtlCol="0">
            <a:spAutoFit/>
          </a:bodyPr>
          <a:lstStyle/>
          <a:p>
            <a:pPr marL="171450" marR="0" indent="-342900" algn="r" rtl="1">
              <a:lnSpc>
                <a:spcPct val="150000"/>
              </a:lnSpc>
              <a:spcBef>
                <a:spcPts val="0"/>
              </a:spcBef>
              <a:spcAft>
                <a:spcPts val="750"/>
              </a:spcAft>
              <a:buFont typeface="Wingdings" panose="05000000000000000000" pitchFamily="2" charset="2"/>
              <a:buChar char="ü"/>
            </a:pP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يُعرّف مصطلح تحليل السياسات التعليمية:  بأنه </a:t>
            </a:r>
            <a:r>
              <a:rPr lang="ar-SA" dirty="0">
                <a:latin typeface="Segoe UI" panose="020B0502040204020203" pitchFamily="34" charset="0"/>
                <a:cs typeface="Segoe UI" panose="020B0502040204020203" pitchFamily="34" charset="0"/>
              </a:rPr>
              <a:t>التركيز على طبيعة وأسباب وآثار السياسات </a:t>
            </a:r>
            <a:r>
              <a:rPr lang="ar-JO" dirty="0">
                <a:latin typeface="Segoe UI" panose="020B0502040204020203" pitchFamily="34" charset="0"/>
                <a:cs typeface="Segoe UI" panose="020B0502040204020203" pitchFamily="34" charset="0"/>
              </a:rPr>
              <a:t>التعليمية </a:t>
            </a:r>
            <a:r>
              <a:rPr lang="ar-SA" dirty="0">
                <a:latin typeface="Segoe UI" panose="020B0502040204020203" pitchFamily="34" charset="0"/>
                <a:cs typeface="Segoe UI" panose="020B0502040204020203" pitchFamily="34" charset="0"/>
              </a:rPr>
              <a:t>البديلة التي تعالج مشكلات اجتماعية محددة وفعلية</a:t>
            </a:r>
            <a:r>
              <a:rPr lang="ar-JO" dirty="0">
                <a:latin typeface="Segoe UI" panose="020B0502040204020203" pitchFamily="34"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a:p>
            <a:pPr marL="171450" marR="0" indent="-342900" algn="r" rtl="1">
              <a:lnSpc>
                <a:spcPct val="150000"/>
              </a:lnSpc>
              <a:spcBef>
                <a:spcPts val="0"/>
              </a:spcBef>
              <a:spcAft>
                <a:spcPts val="750"/>
              </a:spcAft>
              <a:buFont typeface="Wingdings" panose="05000000000000000000" pitchFamily="2" charset="2"/>
              <a:buChar char="ü"/>
            </a:pPr>
            <a:r>
              <a:rPr lang="ar-SA" dirty="0">
                <a:latin typeface="Segoe UI" panose="020B0502040204020203" pitchFamily="34" charset="0"/>
                <a:cs typeface="Segoe UI" panose="020B0502040204020203" pitchFamily="34" charset="0"/>
              </a:rPr>
              <a:t>عبارة عن محاولة متعمقة لفهم خيارات السياسات </a:t>
            </a:r>
            <a:r>
              <a:rPr lang="ar-JO" dirty="0">
                <a:latin typeface="Segoe UI" panose="020B0502040204020203" pitchFamily="34" charset="0"/>
                <a:cs typeface="Segoe UI" panose="020B0502040204020203" pitchFamily="34" charset="0"/>
              </a:rPr>
              <a:t>التعليمية</a:t>
            </a:r>
            <a:r>
              <a:rPr lang="ar-SA" dirty="0">
                <a:latin typeface="Segoe UI" panose="020B0502040204020203" pitchFamily="34" charset="0"/>
                <a:cs typeface="Segoe UI" panose="020B0502040204020203" pitchFamily="34" charset="0"/>
              </a:rPr>
              <a:t> والتحكم أو التأثير على عملية اتخاذ القرار، وذلك بتقديم معلومات حقيقية للعاملين الآخرين في المؤسسات المختلفة، ويمكن أن يتوصل محلل السياسات إلى البدائل الخاصة بالقضايا الحرجة والنتائج المتعلقة بكل مشكلة.</a:t>
            </a:r>
            <a:endParaRPr lang="ar-JO" dirty="0">
              <a:latin typeface="Segoe UI" panose="020B0502040204020203" pitchFamily="34" charset="0"/>
              <a:cs typeface="Segoe UI" panose="020B0502040204020203" pitchFamily="34" charset="0"/>
            </a:endParaRPr>
          </a:p>
          <a:p>
            <a:pPr marL="171450" marR="0" indent="-342900" algn="r" rtl="1">
              <a:lnSpc>
                <a:spcPct val="150000"/>
              </a:lnSpc>
              <a:spcBef>
                <a:spcPts val="0"/>
              </a:spcBef>
              <a:spcAft>
                <a:spcPts val="750"/>
              </a:spcAft>
              <a:buFont typeface="Wingdings" panose="05000000000000000000" pitchFamily="2" charset="2"/>
              <a:buChar char="ü"/>
            </a:pPr>
            <a:r>
              <a:rPr lang="ar-YE" dirty="0">
                <a:latin typeface="Segoe UI" panose="020B0502040204020203" pitchFamily="34" charset="0"/>
                <a:cs typeface="Segoe UI" panose="020B0502040204020203" pitchFamily="34" charset="0"/>
              </a:rPr>
              <a:t>الجهد المنظم للبحث والدراسة والتحليل لبدائل السياسات </a:t>
            </a:r>
            <a:r>
              <a:rPr lang="ar-JO" dirty="0">
                <a:latin typeface="Segoe UI" panose="020B0502040204020203" pitchFamily="34" charset="0"/>
                <a:cs typeface="Segoe UI" panose="020B0502040204020203" pitchFamily="34" charset="0"/>
              </a:rPr>
              <a:t>التعليمية</a:t>
            </a:r>
            <a:r>
              <a:rPr lang="ar-YE" dirty="0">
                <a:latin typeface="Segoe UI" panose="020B0502040204020203" pitchFamily="34" charset="0"/>
                <a:cs typeface="Segoe UI" panose="020B0502040204020203" pitchFamily="34" charset="0"/>
              </a:rPr>
              <a:t> بهدف توافر وتكامل المعلومات التي تحدد مواطن القوة والضعف في كل بديل، وذلك من خلال جمع وتفسير دلالات المعلومات, واستخدام أساليب حل المشكلات, ومحاولة استكشاف الآثار المترتبة على اختيار كل بديل من </a:t>
            </a:r>
            <a:r>
              <a:rPr lang="ar-JO" dirty="0">
                <a:latin typeface="Segoe UI" panose="020B0502040204020203" pitchFamily="34" charset="0"/>
                <a:cs typeface="Segoe UI" panose="020B0502040204020203" pitchFamily="34" charset="0"/>
              </a:rPr>
              <a:t>البدائل.</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9247905F-F3E9-6F9D-009B-851034EC0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462" y="0"/>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231075">
        <p14:prism isInverted="1"/>
      </p:transition>
    </mc:Choice>
    <mc:Fallback xmlns="">
      <p:transition spd="slow" advTm="231075">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42BFA27A-DD65-74E1-9371-454258D7B8A7}"/>
              </a:ext>
            </a:extLst>
          </p:cNvPr>
          <p:cNvSpPr/>
          <p:nvPr/>
        </p:nvSpPr>
        <p:spPr>
          <a:xfrm>
            <a:off x="448374" y="1363188"/>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873522" y="1710901"/>
            <a:ext cx="10426460" cy="4175374"/>
          </a:xfrm>
          <a:prstGeom prst="rect">
            <a:avLst/>
          </a:prstGeom>
          <a:noFill/>
        </p:spPr>
        <p:txBody>
          <a:bodyPr wrap="square" rtlCol="0">
            <a:spAutoFit/>
          </a:bodyPr>
          <a:lstStyle/>
          <a:p>
            <a:pPr marL="0" marR="0" algn="r" rtl="1">
              <a:lnSpc>
                <a:spcPct val="107000"/>
              </a:lnSpc>
              <a:spcBef>
                <a:spcPts val="0"/>
              </a:spcBef>
              <a:spcAft>
                <a:spcPts val="0"/>
              </a:spcAft>
            </a:pPr>
            <a:endParaRPr lang="ar-JO" sz="24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r" rtl="1">
              <a:lnSpc>
                <a:spcPct val="150000"/>
              </a:lnSpc>
              <a:spcBef>
                <a:spcPts val="0"/>
              </a:spcBef>
              <a:spcAft>
                <a:spcPts val="0"/>
              </a:spcAft>
            </a:pP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يتطلب من </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عملية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تحليل السياسات </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التعليمية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دراسة السياق بما يشمله من القضايا الاجتماعية والثقافية والسكانية والاقتصادية والسياسية التي من المحتمل أن تؤثر في اتخاذ القرارات، وعمليات التنفيذ في قطاع التعليم، حيث يتناول هذا التحليل الجوانب </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الآتية</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r" rtl="1">
              <a:lnSpc>
                <a:spcPct val="150000"/>
              </a:lnSpc>
              <a:spcBef>
                <a:spcPts val="0"/>
              </a:spcBef>
              <a:spcAft>
                <a:spcPts val="0"/>
              </a:spcAft>
            </a:pP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3335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1-  خلفية عامة عن الدولة .</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3335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2-  السياق السياسي.</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3335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3-  السياق الاقتصادي.</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3335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4-  قطاع التعليم.</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3335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5-</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السياق الاجتماعي والثقافي</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a:extLst>
              <a:ext uri="{FF2B5EF4-FFF2-40B4-BE49-F238E27FC236}">
                <a16:creationId xmlns="" xmlns:a16="http://schemas.microsoft.com/office/drawing/2014/main" id="{8BD10641-5775-7EF0-9D4D-5FD53569A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460" y="3408837"/>
            <a:ext cx="2190750" cy="2085975"/>
          </a:xfrm>
          <a:prstGeom prst="rect">
            <a:avLst/>
          </a:prstGeom>
        </p:spPr>
      </p:pic>
      <p:pic>
        <p:nvPicPr>
          <p:cNvPr id="10" name="Graphic 21">
            <a:extLst>
              <a:ext uri="{FF2B5EF4-FFF2-40B4-BE49-F238E27FC236}">
                <a16:creationId xmlns="" xmlns:a16="http://schemas.microsoft.com/office/drawing/2014/main" id="{8FF40C54-D689-522D-AF90-A03AF67814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0804" y="199621"/>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55487">
        <p14:prism isInverted="1"/>
      </p:transition>
    </mc:Choice>
    <mc:Fallback xmlns="">
      <p:transition spd="slow" advTm="155487">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2565FD1A-0E13-C94C-7363-621686E2018F}"/>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1565329" y="1587767"/>
            <a:ext cx="9494211" cy="3647473"/>
          </a:xfrm>
          <a:prstGeom prst="rect">
            <a:avLst/>
          </a:prstGeom>
          <a:noFill/>
        </p:spPr>
        <p:txBody>
          <a:bodyPr wrap="square" rtlCol="0">
            <a:spAutoFit/>
          </a:bodyPr>
          <a:lstStyle/>
          <a:p>
            <a:pPr algn="r" rtl="1"/>
            <a:endParaRPr lang="ar-JO" sz="1200" dirty="0">
              <a:latin typeface="Segoe UI" panose="020B0502040204020203" pitchFamily="34" charset="0"/>
              <a:cs typeface="Segoe UI" panose="020B0502040204020203" pitchFamily="34" charset="0"/>
            </a:endParaRPr>
          </a:p>
          <a:p>
            <a:pPr algn="ctr" rtl="1">
              <a:lnSpc>
                <a:spcPct val="150000"/>
              </a:lnSpc>
            </a:pPr>
            <a:r>
              <a:rPr lang="ar-JO" sz="2000" b="1" dirty="0">
                <a:solidFill>
                  <a:srgbClr val="0070C0"/>
                </a:solidFill>
                <a:latin typeface="Segoe UI" panose="020B0502040204020203" pitchFamily="34" charset="0"/>
                <a:cs typeface="Segoe UI" panose="020B0502040204020203" pitchFamily="34" charset="0"/>
              </a:rPr>
              <a:t>أهمية تحليل السياسات التعليمية</a:t>
            </a:r>
          </a:p>
          <a:p>
            <a:pPr marL="457200" marR="0" indent="-457200" algn="just" rtl="1">
              <a:lnSpc>
                <a:spcPct val="150000"/>
              </a:lnSpc>
              <a:spcBef>
                <a:spcPts val="0"/>
              </a:spcBef>
              <a:spcAft>
                <a:spcPts val="0"/>
              </a:spcAft>
              <a:buFont typeface="+mj-lt"/>
              <a:buAutoNum type="arabicPeriod"/>
            </a:pP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التعامل </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مع المشكلات الصعبة والغامضة التي قد تهدد أو تفيد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العملية التعليميةوتحقيق أهدافها.</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323850" marR="0" indent="-457200" algn="just" rtl="1">
              <a:lnSpc>
                <a:spcPct val="150000"/>
              </a:lnSpc>
              <a:spcBef>
                <a:spcPts val="0"/>
              </a:spcBef>
              <a:spcAft>
                <a:spcPts val="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فهم مستوى ونوعية الفوائد التي تحصل عليها المؤسسات الحكومية من جراء تبني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سياسات</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الجديدة أو تطوير أو حذف بعض السياسات</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323850" marR="0" indent="-457200" algn="just" rtl="1">
              <a:lnSpc>
                <a:spcPct val="150000"/>
              </a:lnSpc>
              <a:spcBef>
                <a:spcPts val="0"/>
              </a:spcBef>
              <a:spcAft>
                <a:spcPts val="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تعتبر عملية تحليل السياسات أداة، أو وسيلة لتحديد كيفية تطبيق الأهداف الديمقراطية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والمفاهيم الحديثة </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تطبيقاً جيداً في المجتمعات. </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323850" marR="0" indent="-457200" algn="just" rtl="1">
              <a:lnSpc>
                <a:spcPct val="150000"/>
              </a:lnSpc>
              <a:spcBef>
                <a:spcPts val="0"/>
              </a:spcBef>
              <a:spcAft>
                <a:spcPts val="0"/>
              </a:spcAft>
              <a:buFont typeface="+mj-lt"/>
              <a:buAutoNum type="arabicPeriod"/>
            </a:pPr>
            <a:r>
              <a:rPr lang="ar-JO" sz="1600" kern="0" dirty="0">
                <a:solidFill>
                  <a:srgbClr val="222222"/>
                </a:solidFill>
                <a:latin typeface="Segoe UI" panose="020B0502040204020203" pitchFamily="34" charset="0"/>
                <a:ea typeface="Times New Roman" panose="02020603050405020304" pitchFamily="18" charset="0"/>
                <a:cs typeface="Segoe UI" panose="020B0502040204020203" pitchFamily="34" charset="0"/>
              </a:rPr>
              <a:t>دورها الهام </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في مناقشة وتحليل القضايا السياسية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والاقتصادية والثقافية </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التي تتبناها المؤسسات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التعليمية</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gn="just" rtl="1">
              <a:lnSpc>
                <a:spcPct val="150000"/>
              </a:lnSpc>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أهمية تحليل السياسات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تظهر</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في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نت</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ئ</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ج تحليل السياسات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والذي </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يتمثل في تقديم النصيحة لصانع السياسات في شكل بيان يربط بين عمل مقترح ونتيجته المحتملة</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endParaRPr lang="ar-JO" sz="2400" b="1" dirty="0">
              <a:solidFill>
                <a:srgbClr val="0070C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81054D70-9BD5-523D-3D95-27A24F358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9418" y="232305"/>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203356">
        <p14:prism isInverted="1"/>
      </p:transition>
    </mc:Choice>
    <mc:Fallback xmlns="">
      <p:transition spd="slow" advTm="20335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FDDCE5E4-9CBF-C8EB-8A9D-1B5E7CCDE845}"/>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1704814" y="1627322"/>
            <a:ext cx="9535424" cy="3318857"/>
          </a:xfrm>
          <a:prstGeom prst="rect">
            <a:avLst/>
          </a:prstGeom>
          <a:noFill/>
        </p:spPr>
        <p:txBody>
          <a:bodyPr wrap="square" rtlCol="0">
            <a:spAutoFit/>
          </a:bodyPr>
          <a:lstStyle/>
          <a:p>
            <a:pPr algn="ctr" rtl="1"/>
            <a:r>
              <a:rPr lang="ar-JO" sz="2000" b="1" dirty="0">
                <a:solidFill>
                  <a:srgbClr val="00B0F0"/>
                </a:solidFill>
                <a:latin typeface="Segoe UI" panose="020B0502040204020203" pitchFamily="34" charset="0"/>
                <a:cs typeface="Segoe UI" panose="020B0502040204020203" pitchFamily="34" charset="0"/>
              </a:rPr>
              <a:t>مستويات تحليل السياسات التعليمية</a:t>
            </a:r>
          </a:p>
          <a:p>
            <a:pPr algn="ctr" rtl="1">
              <a:lnSpc>
                <a:spcPct val="150000"/>
              </a:lnSpc>
            </a:pPr>
            <a:endParaRPr lang="ar-JO" dirty="0">
              <a:solidFill>
                <a:srgbClr val="00B0F0"/>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تشير </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المراجع المتخصصة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إلى ثلاث مستويات رئيسية مختلفة تتمثل في :بناء، وتنفيذ، وتقويم السياسات.</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71450" algn="r" rtl="1">
              <a:lnSpc>
                <a:spcPct val="150000"/>
              </a:lnSpc>
              <a:spcBef>
                <a:spcPts val="0"/>
              </a:spcBef>
              <a:spcAft>
                <a:spcPts val="750"/>
              </a:spcAft>
            </a:pPr>
            <a:r>
              <a:rPr lang="ar-SA" u="sng"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1- </a:t>
            </a:r>
            <a:r>
              <a:rPr lang="ar-SA" b="1" u="sng"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مستوى تشكيل، أو صنع السياسات</a:t>
            </a:r>
            <a:r>
              <a:rPr lang="ar-JO" b="1" u="sng"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u="sng"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71450" algn="r" rtl="1">
              <a:lnSpc>
                <a:spcPct val="150000"/>
              </a:lnSpc>
              <a:spcBef>
                <a:spcPts val="0"/>
              </a:spcBef>
              <a:spcAft>
                <a:spcPts val="0"/>
              </a:spcAft>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وهو يمثل أهم مراحل تحليل السياسات كمدخل لصانع السياسة، أو متخذ القرار، حيث يقدم محللو السياسات الفنيين النصيحة لصانع السياسة، أو القرار بأسلوب عقلاني في إطار خطوات لحل مشكلة ما</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endParaRPr lang="en-US" sz="2400"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 xmlns:a16="http://schemas.microsoft.com/office/drawing/2014/main" id="{E369A9B3-D726-8EC2-9860-B770F7F3D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1805" y="1450253"/>
            <a:ext cx="1552704" cy="655950"/>
          </a:xfrm>
          <a:prstGeom prst="rect">
            <a:avLst/>
          </a:prstGeom>
        </p:spPr>
      </p:pic>
      <p:pic>
        <p:nvPicPr>
          <p:cNvPr id="10" name="Graphic 21">
            <a:extLst>
              <a:ext uri="{FF2B5EF4-FFF2-40B4-BE49-F238E27FC236}">
                <a16:creationId xmlns="" xmlns:a16="http://schemas.microsoft.com/office/drawing/2014/main" id="{B3AFFBA2-FB07-F865-56FA-F486ED1968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8903" y="240049"/>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7563">
        <p14:prism isInverted="1"/>
      </p:transition>
    </mc:Choice>
    <mc:Fallback xmlns="">
      <p:transition spd="slow" advTm="9756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B7E10704-DB60-B74C-ED70-4850D5E07C5F}"/>
              </a:ext>
            </a:extLst>
          </p:cNvPr>
          <p:cNvSpPr/>
          <p:nvPr/>
        </p:nvSpPr>
        <p:spPr>
          <a:xfrm>
            <a:off x="608636" y="126609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1549831" y="1544918"/>
            <a:ext cx="9650277" cy="3051797"/>
          </a:xfrm>
          <a:prstGeom prst="rect">
            <a:avLst/>
          </a:prstGeom>
          <a:noFill/>
        </p:spPr>
        <p:txBody>
          <a:bodyPr wrap="square" rtlCol="0">
            <a:spAutoFit/>
          </a:bodyPr>
          <a:lstStyle/>
          <a:p>
            <a:pPr indent="-171450" algn="r" rtl="1">
              <a:lnSpc>
                <a:spcPct val="150000"/>
              </a:lnSpc>
              <a:spcAft>
                <a:spcPts val="750"/>
              </a:spcAft>
            </a:pPr>
            <a:r>
              <a:rPr lang="ar-JO" b="1" u="sng" kern="0" dirty="0">
                <a:solidFill>
                  <a:srgbClr val="222222"/>
                </a:solidFill>
                <a:latin typeface="Segoe UI" panose="020B0502040204020203" pitchFamily="34" charset="0"/>
                <a:cs typeface="Segoe UI" panose="020B0502040204020203" pitchFamily="34" charset="0"/>
              </a:rPr>
              <a:t>2</a:t>
            </a:r>
            <a:r>
              <a:rPr lang="ar-SA" b="1" u="sng" kern="0" dirty="0">
                <a:solidFill>
                  <a:srgbClr val="222222"/>
                </a:solidFill>
                <a:latin typeface="Segoe UI" panose="020B0502040204020203" pitchFamily="34" charset="0"/>
                <a:cs typeface="Segoe UI" panose="020B0502040204020203" pitchFamily="34" charset="0"/>
              </a:rPr>
              <a:t>-</a:t>
            </a:r>
            <a:r>
              <a:rPr lang="ar-JO" b="1" u="sng" kern="0" dirty="0">
                <a:solidFill>
                  <a:srgbClr val="222222"/>
                </a:solidFill>
                <a:latin typeface="Segoe UI" panose="020B0502040204020203" pitchFamily="34" charset="0"/>
                <a:cs typeface="Segoe UI" panose="020B0502040204020203" pitchFamily="34" charset="0"/>
              </a:rPr>
              <a:t> </a:t>
            </a:r>
            <a:r>
              <a:rPr lang="ar-SA" b="1" u="sng" kern="0" dirty="0">
                <a:solidFill>
                  <a:srgbClr val="222222"/>
                </a:solidFill>
                <a:latin typeface="Segoe UI" panose="020B0502040204020203" pitchFamily="34" charset="0"/>
                <a:cs typeface="Segoe UI" panose="020B0502040204020203" pitchFamily="34" charset="0"/>
              </a:rPr>
              <a:t>مستوى تنفيذ السياسات</a:t>
            </a:r>
            <a:endParaRPr lang="en-US" b="1" u="sng" kern="0" dirty="0">
              <a:solidFill>
                <a:srgbClr val="222222"/>
              </a:solidFill>
              <a:latin typeface="Segoe UI" panose="020B0502040204020203" pitchFamily="34" charset="0"/>
              <a:cs typeface="Segoe UI" panose="020B0502040204020203" pitchFamily="34" charset="0"/>
            </a:endParaRPr>
          </a:p>
          <a:p>
            <a:pPr algn="just" rtl="1">
              <a:lnSpc>
                <a:spcPct val="150000"/>
              </a:lnSpc>
            </a:pPr>
            <a:r>
              <a:rPr lang="ar-SA" sz="18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يعتبر مستوى التنفيذ من المستويات المهمة التي يقوم بها الجهاز التنفيذي والإداري لتنفيذ السياسات لتحقيق أهدافها، وفي ذلك المستوى تقل الصراعات حول موضوع السياسة، كما يقل عدد المشاركين كما كان في مستوى تشكيل، أو صنع السياسة في بادئ الأمر، وإن كان التنفيذ يمثل استمراراً لعملية بناء، أو صنع السياسة، فمحلل السياسات ما زال دوره قائماً في تحليل مستوى التنفيذ بكل تطوراته وتداعياته، فالتنفيذ في حاجة دائمة لقرارات وسياسات للتأكد من ضمان تحقيق الأهداف المرجوة، وما يستلزم التنفيذ من موارد مادية، ومالية، وبشرية تعجل بنواتجه</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endParaRPr lang="ar-YE" sz="3600" b="1" kern="0" dirty="0">
              <a:solidFill>
                <a:srgbClr val="333333"/>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1C3EB960-73C2-6A67-7664-7CB0CE608F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3745" y="0"/>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70932">
        <p14:prism isInverted="1"/>
      </p:transition>
    </mc:Choice>
    <mc:Fallback xmlns="">
      <p:transition spd="slow" advTm="17093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516BEAB2-00B0-9399-851C-61C78AA7AC64}"/>
              </a:ext>
            </a:extLst>
          </p:cNvPr>
          <p:cNvSpPr/>
          <p:nvPr/>
        </p:nvSpPr>
        <p:spPr>
          <a:xfrm>
            <a:off x="454728" y="126928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 xmlns:a16="http://schemas.microsoft.com/office/drawing/2014/main" id="{C0D60A9B-459B-8284-662E-FE39E6A7D5BB}"/>
              </a:ext>
            </a:extLst>
          </p:cNvPr>
          <p:cNvSpPr txBox="1"/>
          <p:nvPr/>
        </p:nvSpPr>
        <p:spPr>
          <a:xfrm>
            <a:off x="871921" y="1501640"/>
            <a:ext cx="10657436" cy="3882794"/>
          </a:xfrm>
          <a:prstGeom prst="rect">
            <a:avLst/>
          </a:prstGeom>
          <a:noFill/>
        </p:spPr>
        <p:txBody>
          <a:bodyPr wrap="square" rtlCol="0">
            <a:spAutoFit/>
          </a:bodyPr>
          <a:lstStyle/>
          <a:p>
            <a:pPr algn="r" rtl="1">
              <a:lnSpc>
                <a:spcPct val="150000"/>
              </a:lnSpc>
            </a:pPr>
            <a:r>
              <a:rPr lang="ar-JO" b="1" u="sng"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3</a:t>
            </a:r>
            <a:r>
              <a:rPr lang="ar-SA" b="1" u="sng"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مستوى تقويم السياسات</a:t>
            </a:r>
            <a:endParaRPr lang="en-US" sz="2400" b="1" u="sng" kern="100" dirty="0">
              <a:effectLst/>
              <a:latin typeface="Segoe UI" panose="020B0502040204020203" pitchFamily="34" charset="0"/>
              <a:ea typeface="Times New Roman" panose="02020603050405020304" pitchFamily="18" charset="0"/>
              <a:cs typeface="Segoe UI" panose="020B0502040204020203" pitchFamily="34" charset="0"/>
            </a:endParaRPr>
          </a:p>
          <a:p>
            <a:pPr marL="0" marR="0" indent="-171450" algn="just" rtl="1">
              <a:lnSpc>
                <a:spcPct val="150000"/>
              </a:lnSpc>
              <a:spcBef>
                <a:spcPts val="0"/>
              </a:spcBef>
              <a:spcAft>
                <a:spcPts val="750"/>
              </a:spcAft>
            </a:pPr>
            <a:r>
              <a:rPr lang="ar-SA" sz="18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يعتبر التقويم المستوى الثالث والأخير في عملية تحليل السياسات بما لديها من مؤشرات ومستويات لقياس الأداء الفعلي ومقارنته بالأداء المتوقع، وعلى أية حال هذه المرحلة في عملية تحليل السياسة لها مفهوم عام يتم رؤيته، وتقويمه داخل بيئة أوسع محكومة بقواعد دستورية، ومؤسسات سياسية وثقافة والرأي العام، ولكن تتبع عملية تقويم السياسة نموذج منتظم تماماً باعتبارها قضية، أو مشكلة يتناولها النظام </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التعليمي</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لتحقيق تغيير إيجابي، وأهداف محددة، فهي تتبع مساراً قد ينقسم إلى مراحل منفصلة، تشترك في مدة معينة، أو مؤسسات مختلفة، أو مجموعة متغيرة من محللي السياسات والفنيين.</a:t>
            </a:r>
            <a:endParaRPr lang="en-US" kern="10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ويتم تقويم السياسات البديلة من خلال جمع المعلومات والبيانات التي تساعد على توضيح أسلوب، وكيفية صياغة ووصف هذه السياسات وشرح الأسباب والظروف المختلفة والكامنة وراء نجاحها، أو فشلها</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Graphic 21">
            <a:extLst>
              <a:ext uri="{FF2B5EF4-FFF2-40B4-BE49-F238E27FC236}">
                <a16:creationId xmlns="" xmlns:a16="http://schemas.microsoft.com/office/drawing/2014/main" id="{1126F1F9-B5D1-C592-6BAA-7C61E128D8B5}"/>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9549" y="62979"/>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604">
        <p14:prism isInverted="1"/>
      </p:transition>
    </mc:Choice>
    <mc:Fallback xmlns="">
      <p:transition spd="slow" advTm="166604">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6AD575B2-2F09-21C0-3803-A8640AE91769}"/>
              </a:ext>
            </a:extLst>
          </p:cNvPr>
          <p:cNvSpPr/>
          <p:nvPr/>
        </p:nvSpPr>
        <p:spPr>
          <a:xfrm>
            <a:off x="423732" y="122663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1075373" y="1473321"/>
            <a:ext cx="10279277" cy="4132350"/>
          </a:xfrm>
          <a:prstGeom prst="rect">
            <a:avLst/>
          </a:prstGeom>
          <a:noFill/>
        </p:spPr>
        <p:txBody>
          <a:bodyPr wrap="square" rtlCol="0">
            <a:spAutoFit/>
          </a:bodyPr>
          <a:lstStyle/>
          <a:p>
            <a:pPr marL="0" marR="0" algn="just" rtl="1">
              <a:lnSpc>
                <a:spcPct val="150000"/>
              </a:lnSpc>
              <a:spcBef>
                <a:spcPts val="0"/>
              </a:spcBef>
              <a:spcAft>
                <a:spcPts val="0"/>
              </a:spcAft>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صفات محلل السياسة التعليمية الجيد.</a:t>
            </a:r>
          </a:p>
          <a:p>
            <a:pPr marL="0" marR="0" algn="just" rtl="1">
              <a:lnSpc>
                <a:spcPct val="150000"/>
              </a:lnSpc>
              <a:spcBef>
                <a:spcPts val="0"/>
              </a:spcBef>
              <a:spcAft>
                <a:spcPts val="0"/>
              </a:spcAft>
            </a:pPr>
            <a:endParaRPr lang="en-US" sz="800" b="1"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JO" kern="0" dirty="0">
                <a:solidFill>
                  <a:srgbClr val="222222"/>
                </a:solidFill>
                <a:latin typeface="Segoe UI" panose="020B0502040204020203" pitchFamily="34" charset="0"/>
                <a:cs typeface="Segoe UI" panose="020B0502040204020203" pitchFamily="34" charset="0"/>
              </a:rPr>
              <a:t>1- إ</a:t>
            </a:r>
            <a:r>
              <a:rPr lang="ar-YE" kern="0" dirty="0">
                <a:solidFill>
                  <a:srgbClr val="222222"/>
                </a:solidFill>
                <a:latin typeface="Segoe UI" panose="020B0502040204020203" pitchFamily="34" charset="0"/>
                <a:cs typeface="Segoe UI" panose="020B0502040204020203" pitchFamily="34" charset="0"/>
              </a:rPr>
              <a:t>ن محلل السياسة العامة يجب ان يكون مبتك</a:t>
            </a:r>
            <a:r>
              <a:rPr lang="ar-JO" kern="0" dirty="0">
                <a:solidFill>
                  <a:srgbClr val="222222"/>
                </a:solidFill>
                <a:latin typeface="Segoe UI" panose="020B0502040204020203" pitchFamily="34" charset="0"/>
                <a:cs typeface="Segoe UI" panose="020B0502040204020203" pitchFamily="34" charset="0"/>
              </a:rPr>
              <a:t>رًا.</a:t>
            </a:r>
          </a:p>
          <a:p>
            <a:pPr algn="r" rtl="1">
              <a:lnSpc>
                <a:spcPct val="150000"/>
              </a:lnSpc>
            </a:pPr>
            <a:r>
              <a:rPr lang="ar-JO" kern="0" dirty="0">
                <a:solidFill>
                  <a:srgbClr val="222222"/>
                </a:solidFill>
                <a:latin typeface="Segoe UI" panose="020B0502040204020203" pitchFamily="34" charset="0"/>
                <a:cs typeface="Segoe UI" panose="020B0502040204020203" pitchFamily="34" charset="0"/>
              </a:rPr>
              <a:t>2- </a:t>
            </a:r>
            <a:r>
              <a:rPr lang="ar-YE" kern="0" dirty="0">
                <a:solidFill>
                  <a:srgbClr val="222222"/>
                </a:solidFill>
                <a:latin typeface="Segoe UI" panose="020B0502040204020203" pitchFamily="34" charset="0"/>
                <a:cs typeface="Segoe UI" panose="020B0502040204020203" pitchFamily="34" charset="0"/>
              </a:rPr>
              <a:t>يجب أن يكون </a:t>
            </a:r>
            <a:r>
              <a:rPr lang="ar-JO" kern="0" dirty="0">
                <a:solidFill>
                  <a:srgbClr val="222222"/>
                </a:solidFill>
                <a:latin typeface="Segoe UI" panose="020B0502040204020203" pitchFamily="34" charset="0"/>
                <a:cs typeface="Segoe UI" panose="020B0502040204020203" pitchFamily="34" charset="0"/>
              </a:rPr>
              <a:t>متبعًا </a:t>
            </a:r>
            <a:r>
              <a:rPr lang="ar-YE" kern="0" dirty="0">
                <a:solidFill>
                  <a:srgbClr val="222222"/>
                </a:solidFill>
                <a:latin typeface="Segoe UI" panose="020B0502040204020203" pitchFamily="34" charset="0"/>
                <a:cs typeface="Segoe UI" panose="020B0502040204020203" pitchFamily="34" charset="0"/>
              </a:rPr>
              <a:t>تحليل</a:t>
            </a:r>
            <a:r>
              <a:rPr lang="ar-JO" kern="0" dirty="0">
                <a:solidFill>
                  <a:srgbClr val="222222"/>
                </a:solidFill>
                <a:latin typeface="Segoe UI" panose="020B0502040204020203" pitchFamily="34" charset="0"/>
                <a:cs typeface="Segoe UI" panose="020B0502040204020203" pitchFamily="34" charset="0"/>
              </a:rPr>
              <a:t>ًا</a:t>
            </a:r>
            <a:r>
              <a:rPr lang="ar-YE" kern="0" dirty="0">
                <a:solidFill>
                  <a:srgbClr val="222222"/>
                </a:solidFill>
                <a:latin typeface="Segoe UI" panose="020B0502040204020203" pitchFamily="34" charset="0"/>
                <a:cs typeface="Segoe UI" panose="020B0502040204020203" pitchFamily="34" charset="0"/>
              </a:rPr>
              <a:t> واقعي</a:t>
            </a:r>
            <a:r>
              <a:rPr lang="ar-JO" kern="0" dirty="0">
                <a:solidFill>
                  <a:srgbClr val="222222"/>
                </a:solidFill>
                <a:latin typeface="Segoe UI" panose="020B0502040204020203" pitchFamily="34" charset="0"/>
                <a:cs typeface="Segoe UI" panose="020B0502040204020203" pitchFamily="34" charset="0"/>
              </a:rPr>
              <a:t>ًا</a:t>
            </a:r>
            <a:r>
              <a:rPr lang="ar-YE" kern="0" dirty="0">
                <a:solidFill>
                  <a:srgbClr val="222222"/>
                </a:solidFill>
                <a:latin typeface="Segoe UI" panose="020B0502040204020203" pitchFamily="34" charset="0"/>
                <a:cs typeface="Segoe UI" panose="020B0502040204020203" pitchFamily="34" charset="0"/>
              </a:rPr>
              <a:t> وعلمي</a:t>
            </a:r>
            <a:r>
              <a:rPr lang="ar-JO" kern="0" dirty="0">
                <a:solidFill>
                  <a:srgbClr val="222222"/>
                </a:solidFill>
                <a:latin typeface="Segoe UI" panose="020B0502040204020203" pitchFamily="34" charset="0"/>
                <a:cs typeface="Segoe UI" panose="020B0502040204020203" pitchFamily="34" charset="0"/>
              </a:rPr>
              <a:t>ًا</a:t>
            </a:r>
            <a:r>
              <a:rPr lang="ar-YE" kern="0" dirty="0">
                <a:solidFill>
                  <a:srgbClr val="222222"/>
                </a:solidFill>
                <a:latin typeface="Segoe UI" panose="020B0502040204020203" pitchFamily="34" charset="0"/>
                <a:cs typeface="Segoe UI" panose="020B0502040204020203" pitchFamily="34" charset="0"/>
              </a:rPr>
              <a:t> مبني</a:t>
            </a:r>
            <a:r>
              <a:rPr lang="ar-JO" kern="0" dirty="0">
                <a:solidFill>
                  <a:srgbClr val="222222"/>
                </a:solidFill>
                <a:latin typeface="Segoe UI" panose="020B0502040204020203" pitchFamily="34" charset="0"/>
                <a:cs typeface="Segoe UI" panose="020B0502040204020203" pitchFamily="34" charset="0"/>
              </a:rPr>
              <a:t>ًا</a:t>
            </a:r>
            <a:r>
              <a:rPr lang="ar-YE" kern="0" dirty="0">
                <a:solidFill>
                  <a:srgbClr val="222222"/>
                </a:solidFill>
                <a:latin typeface="Segoe UI" panose="020B0502040204020203" pitchFamily="34" charset="0"/>
                <a:cs typeface="Segoe UI" panose="020B0502040204020203" pitchFamily="34" charset="0"/>
              </a:rPr>
              <a:t> على حقائق يتم استخالصها بطريقة علمية لكل البيانات والمعلومات المتاحة</a:t>
            </a:r>
            <a:r>
              <a:rPr lang="ar-JO" kern="0" dirty="0">
                <a:solidFill>
                  <a:srgbClr val="222222"/>
                </a:solidFill>
                <a:latin typeface="Segoe UI" panose="020B0502040204020203" pitchFamily="34" charset="0"/>
                <a:cs typeface="Segoe UI" panose="020B0502040204020203" pitchFamily="34" charset="0"/>
              </a:rPr>
              <a:t>.</a:t>
            </a:r>
            <a:r>
              <a:rPr lang="ar-YE" kern="0" dirty="0">
                <a:solidFill>
                  <a:srgbClr val="222222"/>
                </a:solidFill>
                <a:latin typeface="Segoe UI" panose="020B0502040204020203" pitchFamily="34" charset="0"/>
                <a:cs typeface="Segoe UI" panose="020B0502040204020203" pitchFamily="34" charset="0"/>
              </a:rPr>
              <a:t> </a:t>
            </a:r>
            <a:endParaRPr lang="ar-JO" kern="0" dirty="0">
              <a:solidFill>
                <a:srgbClr val="222222"/>
              </a:solidFill>
              <a:latin typeface="Segoe UI" panose="020B0502040204020203" pitchFamily="34" charset="0"/>
              <a:cs typeface="Segoe UI" panose="020B0502040204020203" pitchFamily="34" charset="0"/>
            </a:endParaRPr>
          </a:p>
          <a:p>
            <a:pPr algn="r" rtl="1">
              <a:lnSpc>
                <a:spcPct val="150000"/>
              </a:lnSpc>
            </a:pPr>
            <a:r>
              <a:rPr lang="ar-JO" kern="0" dirty="0">
                <a:solidFill>
                  <a:srgbClr val="222222"/>
                </a:solidFill>
                <a:latin typeface="Segoe UI" panose="020B0502040204020203" pitchFamily="34" charset="0"/>
                <a:cs typeface="Segoe UI" panose="020B0502040204020203" pitchFamily="34" charset="0"/>
              </a:rPr>
              <a:t>3- الا</a:t>
            </a:r>
            <a:r>
              <a:rPr lang="ar-YE" kern="0" dirty="0">
                <a:solidFill>
                  <a:srgbClr val="222222"/>
                </a:solidFill>
                <a:latin typeface="Segoe UI" panose="020B0502040204020203" pitchFamily="34" charset="0"/>
                <a:cs typeface="Segoe UI" panose="020B0502040204020203" pitchFamily="34" charset="0"/>
              </a:rPr>
              <a:t>نفتاح و</a:t>
            </a:r>
            <a:r>
              <a:rPr lang="ar-JO" kern="0" dirty="0">
                <a:solidFill>
                  <a:srgbClr val="222222"/>
                </a:solidFill>
                <a:latin typeface="Segoe UI" panose="020B0502040204020203" pitchFamily="34" charset="0"/>
                <a:cs typeface="Segoe UI" panose="020B0502040204020203" pitchFamily="34" charset="0"/>
              </a:rPr>
              <a:t>ال</a:t>
            </a:r>
            <a:r>
              <a:rPr lang="ar-YE" kern="0" dirty="0">
                <a:solidFill>
                  <a:srgbClr val="222222"/>
                </a:solidFill>
                <a:latin typeface="Segoe UI" panose="020B0502040204020203" pitchFamily="34" charset="0"/>
                <a:cs typeface="Segoe UI" panose="020B0502040204020203" pitchFamily="34" charset="0"/>
              </a:rPr>
              <a:t>مرونة </a:t>
            </a:r>
            <a:r>
              <a:rPr lang="ar-JO" kern="0" dirty="0">
                <a:solidFill>
                  <a:srgbClr val="222222"/>
                </a:solidFill>
                <a:latin typeface="Segoe UI" panose="020B0502040204020203" pitchFamily="34" charset="0"/>
                <a:cs typeface="Segoe UI" panose="020B0502040204020203" pitchFamily="34" charset="0"/>
              </a:rPr>
              <a:t>وتوفر </a:t>
            </a:r>
            <a:r>
              <a:rPr lang="ar-YE" kern="0" dirty="0">
                <a:solidFill>
                  <a:srgbClr val="222222"/>
                </a:solidFill>
                <a:latin typeface="Segoe UI" panose="020B0502040204020203" pitchFamily="34" charset="0"/>
                <a:cs typeface="Segoe UI" panose="020B0502040204020203" pitchFamily="34" charset="0"/>
              </a:rPr>
              <a:t>مهارات الخطابة وا</a:t>
            </a:r>
            <a:r>
              <a:rPr lang="ar-JO" kern="0" dirty="0">
                <a:solidFill>
                  <a:srgbClr val="222222"/>
                </a:solidFill>
                <a:latin typeface="Segoe UI" panose="020B0502040204020203" pitchFamily="34" charset="0"/>
                <a:cs typeface="Segoe UI" panose="020B0502040204020203" pitchFamily="34" charset="0"/>
              </a:rPr>
              <a:t>لإ</a:t>
            </a:r>
            <a:r>
              <a:rPr lang="ar-YE" kern="0" dirty="0">
                <a:solidFill>
                  <a:srgbClr val="222222"/>
                </a:solidFill>
                <a:latin typeface="Segoe UI" panose="020B0502040204020203" pitchFamily="34" charset="0"/>
                <a:cs typeface="Segoe UI" panose="020B0502040204020203" pitchFamily="34" charset="0"/>
              </a:rPr>
              <a:t>قناع والتنظيم والفاعلية</a:t>
            </a:r>
            <a:r>
              <a:rPr lang="ar-JO" kern="0" dirty="0">
                <a:solidFill>
                  <a:srgbClr val="222222"/>
                </a:solidFill>
                <a:latin typeface="Segoe UI" panose="020B0502040204020203" pitchFamily="34" charset="0"/>
                <a:cs typeface="Segoe UI" panose="020B0502040204020203" pitchFamily="34" charset="0"/>
              </a:rPr>
              <a:t>.</a:t>
            </a:r>
          </a:p>
          <a:p>
            <a:pPr algn="r" rtl="1">
              <a:lnSpc>
                <a:spcPct val="150000"/>
              </a:lnSpc>
            </a:pPr>
            <a:r>
              <a:rPr lang="ar-JO" kern="0" dirty="0">
                <a:solidFill>
                  <a:srgbClr val="222222"/>
                </a:solidFill>
                <a:latin typeface="Segoe UI" panose="020B0502040204020203" pitchFamily="34" charset="0"/>
                <a:cs typeface="Segoe UI" panose="020B0502040204020203" pitchFamily="34" charset="0"/>
              </a:rPr>
              <a:t>4- </a:t>
            </a:r>
            <a:r>
              <a:rPr lang="ar-YE" kern="0" dirty="0">
                <a:solidFill>
                  <a:srgbClr val="222222"/>
                </a:solidFill>
                <a:latin typeface="Segoe UI" panose="020B0502040204020203" pitchFamily="34" charset="0"/>
                <a:cs typeface="Segoe UI" panose="020B0502040204020203" pitchFamily="34" charset="0"/>
              </a:rPr>
              <a:t>الكفاءة التقنية في الشخص </a:t>
            </a:r>
            <a:r>
              <a:rPr lang="ar-JO" kern="0" dirty="0">
                <a:solidFill>
                  <a:srgbClr val="222222"/>
                </a:solidFill>
                <a:latin typeface="Segoe UI" panose="020B0502040204020203" pitchFamily="34" charset="0"/>
                <a:cs typeface="Segoe UI" panose="020B0502040204020203" pitchFamily="34" charset="0"/>
              </a:rPr>
              <a:t>(</a:t>
            </a:r>
            <a:r>
              <a:rPr lang="ar-YE" kern="0" dirty="0">
                <a:solidFill>
                  <a:srgbClr val="222222"/>
                </a:solidFill>
                <a:latin typeface="Segoe UI" panose="020B0502040204020203" pitchFamily="34" charset="0"/>
                <a:cs typeface="Segoe UI" panose="020B0502040204020203" pitchFamily="34" charset="0"/>
              </a:rPr>
              <a:t> التحليل الكمي أو التحليل الكيفي</a:t>
            </a:r>
            <a:r>
              <a:rPr lang="ar-JO" kern="0" dirty="0">
                <a:solidFill>
                  <a:srgbClr val="222222"/>
                </a:solidFill>
                <a:latin typeface="Segoe UI" panose="020B0502040204020203" pitchFamily="34" charset="0"/>
                <a:cs typeface="Segoe UI" panose="020B0502040204020203" pitchFamily="34" charset="0"/>
              </a:rPr>
              <a:t> ).</a:t>
            </a:r>
          </a:p>
          <a:p>
            <a:pPr algn="r" rtl="1">
              <a:lnSpc>
                <a:spcPct val="150000"/>
              </a:lnSpc>
            </a:pPr>
            <a:r>
              <a:rPr lang="ar-JO" kern="0" dirty="0">
                <a:solidFill>
                  <a:srgbClr val="222222"/>
                </a:solidFill>
                <a:latin typeface="Segoe UI" panose="020B0502040204020203" pitchFamily="34" charset="0"/>
                <a:cs typeface="Segoe UI" panose="020B0502040204020203" pitchFamily="34" charset="0"/>
              </a:rPr>
              <a:t>5- أ</a:t>
            </a:r>
            <a:r>
              <a:rPr lang="ar-YE" kern="0" dirty="0">
                <a:solidFill>
                  <a:srgbClr val="222222"/>
                </a:solidFill>
                <a:latin typeface="Segoe UI" panose="020B0502040204020203" pitchFamily="34" charset="0"/>
                <a:cs typeface="Segoe UI" panose="020B0502040204020203" pitchFamily="34" charset="0"/>
              </a:rPr>
              <a:t>ن يركز محلل السياسة على مدخل تحليلي مهم </a:t>
            </a:r>
            <a:r>
              <a:rPr lang="ar-JO" kern="0" dirty="0">
                <a:solidFill>
                  <a:srgbClr val="222222"/>
                </a:solidFill>
                <a:latin typeface="Segoe UI" panose="020B0502040204020203" pitchFamily="34" charset="0"/>
                <a:cs typeface="Segoe UI" panose="020B0502040204020203" pitchFamily="34" charset="0"/>
              </a:rPr>
              <a:t> مثل </a:t>
            </a:r>
            <a:r>
              <a:rPr lang="ar-YE" kern="0" dirty="0">
                <a:solidFill>
                  <a:srgbClr val="222222"/>
                </a:solidFill>
                <a:latin typeface="Segoe UI" panose="020B0502040204020203" pitchFamily="34" charset="0"/>
                <a:cs typeface="Segoe UI" panose="020B0502040204020203" pitchFamily="34" charset="0"/>
              </a:rPr>
              <a:t>مدخل حل</a:t>
            </a:r>
            <a:r>
              <a:rPr lang="ar-JO" kern="0" dirty="0">
                <a:solidFill>
                  <a:srgbClr val="222222"/>
                </a:solidFill>
                <a:latin typeface="Segoe UI" panose="020B0502040204020203" pitchFamily="34" charset="0"/>
                <a:cs typeface="Segoe UI" panose="020B0502040204020203" pitchFamily="34" charset="0"/>
              </a:rPr>
              <a:t> المشكلات.</a:t>
            </a:r>
          </a:p>
          <a:p>
            <a:pPr algn="r" rtl="1">
              <a:lnSpc>
                <a:spcPct val="150000"/>
              </a:lnSpc>
            </a:pP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6- </a:t>
            </a:r>
            <a:r>
              <a:rPr lang="ar-SA"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القدرة على جمع المعلومات وتنظيمها وتوصيلها تحت وطأة محدودية الموارد والوقت</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p>
          <a:p>
            <a:pPr algn="r" rtl="1">
              <a:lnSpc>
                <a:spcPct val="150000"/>
              </a:lnSpc>
            </a:pPr>
            <a:endParaRPr lang="en-US" sz="2400" kern="0" dirty="0">
              <a:solidFill>
                <a:srgbClr val="222222"/>
              </a:solidFill>
              <a:latin typeface="Segoe UI" panose="020B0502040204020203" pitchFamily="34" charset="0"/>
              <a:cs typeface="Segoe UI" panose="020B0502040204020203" pitchFamily="34" charset="0"/>
            </a:endParaRPr>
          </a:p>
        </p:txBody>
      </p:sp>
      <p:pic>
        <p:nvPicPr>
          <p:cNvPr id="10" name="Picture 9">
            <a:extLst>
              <a:ext uri="{FF2B5EF4-FFF2-40B4-BE49-F238E27FC236}">
                <a16:creationId xmlns="" xmlns:a16="http://schemas.microsoft.com/office/drawing/2014/main" id="{097A8991-D1E8-C68C-28FD-3FAA7BB12B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923" y="1551203"/>
            <a:ext cx="2857500" cy="976713"/>
          </a:xfrm>
          <a:prstGeom prst="rect">
            <a:avLst/>
          </a:prstGeom>
        </p:spPr>
      </p:pic>
      <p:pic>
        <p:nvPicPr>
          <p:cNvPr id="11" name="Graphic 21">
            <a:extLst>
              <a:ext uri="{FF2B5EF4-FFF2-40B4-BE49-F238E27FC236}">
                <a16:creationId xmlns="" xmlns:a16="http://schemas.microsoft.com/office/drawing/2014/main" id="{96818DB0-6BBB-00FA-AFC5-5F0B1A44CC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851" y="44232"/>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80415">
        <p14:prism isInverted="1"/>
      </p:transition>
    </mc:Choice>
    <mc:Fallback xmlns="">
      <p:transition spd="slow" advTm="18041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4711B646-47D3-D1A9-8C3B-FBF21102495A}"/>
              </a:ext>
            </a:extLst>
          </p:cNvPr>
          <p:cNvSpPr/>
          <p:nvPr/>
        </p:nvSpPr>
        <p:spPr>
          <a:xfrm>
            <a:off x="443802" y="1210172"/>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643095" y="1447637"/>
            <a:ext cx="10357292" cy="4298036"/>
          </a:xfrm>
          <a:prstGeom prst="rect">
            <a:avLst/>
          </a:prstGeom>
          <a:noFill/>
        </p:spPr>
        <p:txBody>
          <a:bodyPr wrap="square" rtlCol="0">
            <a:spAutoFit/>
          </a:bodyPr>
          <a:lstStyle/>
          <a:p>
            <a:pPr marL="0" marR="0" algn="ctr" rtl="1">
              <a:lnSpc>
                <a:spcPts val="1620"/>
              </a:lnSpc>
              <a:spcBef>
                <a:spcPts val="0"/>
              </a:spcBef>
              <a:spcAft>
                <a:spcPts val="0"/>
              </a:spcAft>
            </a:pPr>
            <a:r>
              <a:rPr lang="ar-SA" sz="2000"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مبادئ عملية لمحللي السياسات</a:t>
            </a:r>
            <a:r>
              <a:rPr lang="ar-JO" sz="2000"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التعليمية</a:t>
            </a:r>
          </a:p>
          <a:p>
            <a:pPr marL="0" marR="0" algn="ctr" rtl="1">
              <a:lnSpc>
                <a:spcPct val="150000"/>
              </a:lnSpc>
              <a:spcBef>
                <a:spcPts val="0"/>
              </a:spcBef>
              <a:spcAft>
                <a:spcPts val="0"/>
              </a:spcAft>
            </a:pPr>
            <a:endParaRPr lang="ar-JO" sz="1600" dirty="0">
              <a:latin typeface="Segoe UI" panose="020B0502040204020203" pitchFamily="34"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المعرفة</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في أنواع الإجراءات السياسية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والاقتصادية والاجتماعية والثقافية</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التي يمكن اتخاذها</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التعود على التعامل مع الشك</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ضرورة التحدث بلغة الأرقام</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والمعرفة بمداخل السياسات التعليمية وخاصة المدخل الاقتصادي</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أن يكون التحليل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علميًا وموضوعيًا </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وشفافاً</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التحقق من النتائج</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ضرورة تعلم كيفية تأييد مواقف الآخرين والدفاع عنها</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التدريب</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على إعطاء </a:t>
            </a:r>
            <a:r>
              <a:rPr lang="ar-JO"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الجهات المختصة</a:t>
            </a: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تحليلاً لا قرارات</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الوعي باستحالة وجود تحليل صحيح عقلاني وكامل على الإطلاق</a:t>
            </a:r>
            <a:endParaRPr lang="en-US" sz="1600" kern="10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3" name="Graphic 21">
            <a:extLst>
              <a:ext uri="{FF2B5EF4-FFF2-40B4-BE49-F238E27FC236}">
                <a16:creationId xmlns="" xmlns:a16="http://schemas.microsoft.com/office/drawing/2014/main" id="{C9B77B90-1E6F-ED68-83F9-21A2C8BB7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305" y="0"/>
            <a:ext cx="2591822" cy="121020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98159">
        <p14:prism isInverted="1"/>
      </p:transition>
    </mc:Choice>
    <mc:Fallback xmlns="">
      <p:transition spd="slow" advTm="19815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8000DD52-E63B-7788-8791-84D2F4782060}"/>
              </a:ext>
            </a:extLst>
          </p:cNvPr>
          <p:cNvSpPr/>
          <p:nvPr/>
        </p:nvSpPr>
        <p:spPr>
          <a:xfrm>
            <a:off x="443802" y="1210204"/>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8" name="TextBox 17">
            <a:extLst>
              <a:ext uri="{FF2B5EF4-FFF2-40B4-BE49-F238E27FC236}">
                <a16:creationId xmlns="" xmlns:a16="http://schemas.microsoft.com/office/drawing/2014/main" id="{895D895A-C544-381F-36FD-E6E4DA144EED}"/>
              </a:ext>
            </a:extLst>
          </p:cNvPr>
          <p:cNvSpPr txBox="1"/>
          <p:nvPr/>
        </p:nvSpPr>
        <p:spPr>
          <a:xfrm>
            <a:off x="791570" y="1484393"/>
            <a:ext cx="10617958" cy="1060290"/>
          </a:xfrm>
          <a:prstGeom prst="rect">
            <a:avLst/>
          </a:prstGeom>
          <a:noFill/>
        </p:spPr>
        <p:txBody>
          <a:bodyPr wrap="square" rtlCol="0">
            <a:spAutoFit/>
          </a:bodyPr>
          <a:lstStyle/>
          <a:p>
            <a:pPr algn="just" rtl="1">
              <a:lnSpc>
                <a:spcPct val="150000"/>
              </a:lnSpc>
            </a:pPr>
            <a:endParaRPr lang="ar-JO" sz="2400" b="1" kern="0" dirty="0">
              <a:solidFill>
                <a:srgbClr val="00B0F0"/>
              </a:solidFill>
              <a:latin typeface="Segoe UI" panose="020B0502040204020203" pitchFamily="34" charset="0"/>
              <a:cs typeface="Segoe UI" panose="020B0502040204020203" pitchFamily="34" charset="0"/>
            </a:endParaRPr>
          </a:p>
          <a:p>
            <a:pPr algn="ctr" rtl="1">
              <a:lnSpc>
                <a:spcPct val="150000"/>
              </a:lnSpc>
            </a:pPr>
            <a:r>
              <a:rPr lang="ar-JO" sz="2000" b="1" kern="0" dirty="0">
                <a:solidFill>
                  <a:srgbClr val="00B0F0"/>
                </a:solidFill>
                <a:latin typeface="Segoe UI" panose="020B0502040204020203" pitchFamily="34" charset="0"/>
                <a:cs typeface="Segoe UI" panose="020B0502040204020203" pitchFamily="34" charset="0"/>
              </a:rPr>
              <a:t>تحليل السياسات التعليمية والبحث التربوي</a:t>
            </a:r>
          </a:p>
        </p:txBody>
      </p:sp>
      <p:pic>
        <p:nvPicPr>
          <p:cNvPr id="11" name="Picture 10">
            <a:extLst>
              <a:ext uri="{FF2B5EF4-FFF2-40B4-BE49-F238E27FC236}">
                <a16:creationId xmlns="" xmlns:a16="http://schemas.microsoft.com/office/drawing/2014/main" id="{172C18A4-55A6-85C8-E056-5722FB127E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4502" y="3555354"/>
            <a:ext cx="4223340" cy="1935710"/>
          </a:xfrm>
          <a:prstGeom prst="rect">
            <a:avLst/>
          </a:prstGeom>
        </p:spPr>
      </p:pic>
      <p:pic>
        <p:nvPicPr>
          <p:cNvPr id="15" name="Picture 14">
            <a:extLst>
              <a:ext uri="{FF2B5EF4-FFF2-40B4-BE49-F238E27FC236}">
                <a16:creationId xmlns="" xmlns:a16="http://schemas.microsoft.com/office/drawing/2014/main" id="{AE1D8A97-5F8D-2BD9-442C-97C58736FF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7123" y="2951470"/>
            <a:ext cx="4134804" cy="2018736"/>
          </a:xfrm>
          <a:prstGeom prst="rect">
            <a:avLst/>
          </a:prstGeom>
        </p:spPr>
      </p:pic>
      <p:sp>
        <p:nvSpPr>
          <p:cNvPr id="16" name="TextBox 15">
            <a:extLst>
              <a:ext uri="{FF2B5EF4-FFF2-40B4-BE49-F238E27FC236}">
                <a16:creationId xmlns="" xmlns:a16="http://schemas.microsoft.com/office/drawing/2014/main" id="{907FAFC2-1546-752A-7D24-9DD7E17A194D}"/>
              </a:ext>
            </a:extLst>
          </p:cNvPr>
          <p:cNvSpPr txBox="1"/>
          <p:nvPr/>
        </p:nvSpPr>
        <p:spPr>
          <a:xfrm>
            <a:off x="7138219" y="4350774"/>
            <a:ext cx="1076633" cy="492688"/>
          </a:xfrm>
          <a:prstGeom prst="rect">
            <a:avLst/>
          </a:prstGeom>
          <a:solidFill>
            <a:schemeClr val="bg1"/>
          </a:solidFill>
          <a:ln>
            <a:noFill/>
          </a:ln>
        </p:spPr>
        <p:txBody>
          <a:bodyPr wrap="square" rtlCol="0">
            <a:spAutoFit/>
          </a:bodyPr>
          <a:lstStyle/>
          <a:p>
            <a:endParaRPr lang="en-US" dirty="0"/>
          </a:p>
        </p:txBody>
      </p:sp>
      <p:pic>
        <p:nvPicPr>
          <p:cNvPr id="3" name="Graphic 21">
            <a:extLst>
              <a:ext uri="{FF2B5EF4-FFF2-40B4-BE49-F238E27FC236}">
                <a16:creationId xmlns="" xmlns:a16="http://schemas.microsoft.com/office/drawing/2014/main" id="{F1F9D45D-6332-A470-EE20-E5123F21AC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8591" y="0"/>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82655">
        <p14:prism isInverted="1"/>
      </p:transition>
    </mc:Choice>
    <mc:Fallback xmlns="">
      <p:transition spd="slow" advTm="82655">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7E67EA83-E605-FC7A-50B5-4FD34772A94E}"/>
              </a:ext>
            </a:extLst>
          </p:cNvPr>
          <p:cNvSpPr/>
          <p:nvPr/>
        </p:nvSpPr>
        <p:spPr>
          <a:xfrm>
            <a:off x="501224" y="1305748"/>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6278BDE9-38C4-8979-CE01-06C214593AAA}"/>
              </a:ext>
            </a:extLst>
          </p:cNvPr>
          <p:cNvSpPr txBox="1"/>
          <p:nvPr/>
        </p:nvSpPr>
        <p:spPr>
          <a:xfrm>
            <a:off x="1229954" y="1776674"/>
            <a:ext cx="10141700" cy="3462486"/>
          </a:xfrm>
          <a:prstGeom prst="rect">
            <a:avLst/>
          </a:prstGeom>
          <a:noFill/>
        </p:spPr>
        <p:txBody>
          <a:bodyPr wrap="square" rtlCol="0">
            <a:spAutoFit/>
          </a:bodyPr>
          <a:lstStyle/>
          <a:p>
            <a:pPr algn="r" rtl="1">
              <a:lnSpc>
                <a:spcPct val="150000"/>
              </a:lnSpc>
            </a:pPr>
            <a:r>
              <a:rPr lang="ar-JO" sz="2000" b="1" kern="0" dirty="0">
                <a:solidFill>
                  <a:srgbClr val="00B0F0"/>
                </a:solidFill>
                <a:latin typeface="Segoe UI" panose="020B0502040204020203" pitchFamily="34" charset="0"/>
                <a:cs typeface="Segoe UI" panose="020B0502040204020203" pitchFamily="34" charset="0"/>
              </a:rPr>
              <a:t>مفهوم البحث بشكل عام</a:t>
            </a:r>
          </a:p>
          <a:p>
            <a:pPr algn="r" rtl="1">
              <a:lnSpc>
                <a:spcPct val="150000"/>
              </a:lnSpc>
            </a:pPr>
            <a:r>
              <a:rPr lang="ar-SA"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البحث لغة:</a:t>
            </a:r>
            <a:r>
              <a:rPr lang="ar-JO"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من الفعل  بحَثَ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يبحث أي </a:t>
            </a:r>
            <a:r>
              <a:rPr lang="ar-JO" dirty="0" smtClean="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a:t>
            </a:r>
            <a:r>
              <a:rPr lang="ar-SA" dirty="0" smtClean="0">
                <a:solidFill>
                  <a:srgbClr val="000000"/>
                </a:solidFill>
                <a:effectLst/>
                <a:latin typeface="Segoe UI" panose="020B0502040204020203" pitchFamily="34" charset="0"/>
                <a:ea typeface="Calibri" panose="020F0502020204030204" pitchFamily="34" charset="0"/>
                <a:cs typeface="Segoe UI" panose="020B0502040204020203" pitchFamily="34" charset="0"/>
              </a:rPr>
              <a:t>ت</a:t>
            </a:r>
            <a:r>
              <a:rPr lang="ar-JO" dirty="0" smtClean="0">
                <a:solidFill>
                  <a:srgbClr val="000000"/>
                </a:solidFill>
                <a:latin typeface="Segoe UI" panose="020B0502040204020203" pitchFamily="34" charset="0"/>
                <a:ea typeface="Calibri" panose="020F0502020204030204" pitchFamily="34" charset="0"/>
                <a:cs typeface="Segoe UI" panose="020B0502040204020203" pitchFamily="34" charset="0"/>
              </a:rPr>
              <a:t>فيتش</a:t>
            </a:r>
            <a:r>
              <a:rPr lang="ar-SA" dirty="0" smtClean="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a:t>
            </a:r>
            <a:r>
              <a:rPr lang="ar-SA" dirty="0" smtClean="0">
                <a:solidFill>
                  <a:srgbClr val="000000"/>
                </a:solidFill>
                <a:effectLst/>
                <a:latin typeface="Segoe UI" panose="020B0502040204020203" pitchFamily="34" charset="0"/>
                <a:ea typeface="Calibri" panose="020F0502020204030204" pitchFamily="34" charset="0"/>
                <a:cs typeface="Segoe UI" panose="020B0502040204020203" pitchFamily="34" charset="0"/>
              </a:rPr>
              <a:t>تقصي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لحقيقة من الحقائق أو العلم بحقائقها. ويأتي بمعنى الاجتهاد وبذل الجهد في موضوع ما</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من أجل الوصول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لنتيجة</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50000"/>
              </a:lnSpc>
            </a:pPr>
            <a:r>
              <a:rPr lang="ar-SA"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البحث اصطلاحًا: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يفسر البحث ف</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ضوء رؤى مختلفة؛ كلها تدور حول كون البحث وسيلة للاستعلام والاستقصاء المنظم، الذي يقوم به الباحث بغرض اكتشاف معلوماتٍ جديدة أو تطوير وتصحيح</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150000"/>
              </a:lnSpc>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ومن</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هذه التعريفات بأنه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جهد</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منظم يهدف إلى اكتشاف حقائق وقواعد عامة يمكن التحقق منها مستقبلا. وهو وسيلة للدراسة يمكن بواسطتها الوصول إلى حلّ لمشكلة محدودة، وذلك عن طريق التقصي الشامل والدقيق لجميع الشواهد والأدلة، التي يمكن التحقق منها، والتي تتصل بهذه المشكلة المحددة"</a:t>
            </a:r>
            <a:endParaRPr lang="en-US"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10" name="Picture 9">
            <a:extLst>
              <a:ext uri="{FF2B5EF4-FFF2-40B4-BE49-F238E27FC236}">
                <a16:creationId xmlns="" xmlns:a16="http://schemas.microsoft.com/office/drawing/2014/main" id="{8C700562-041C-D7FA-AB1B-1D3CC18FD3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954" y="1519803"/>
            <a:ext cx="3105150" cy="790346"/>
          </a:xfrm>
          <a:prstGeom prst="rect">
            <a:avLst/>
          </a:prstGeom>
        </p:spPr>
      </p:pic>
      <p:pic>
        <p:nvPicPr>
          <p:cNvPr id="4" name="Graphic 21">
            <a:extLst>
              <a:ext uri="{FF2B5EF4-FFF2-40B4-BE49-F238E27FC236}">
                <a16:creationId xmlns="" xmlns:a16="http://schemas.microsoft.com/office/drawing/2014/main" id="{6197CA44-616A-FFEA-1A4B-D273FD4BD1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5192" y="235633"/>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90683">
        <p14:prism isInverted="1"/>
      </p:transition>
    </mc:Choice>
    <mc:Fallback xmlns="">
      <p:transition spd="slow" advTm="90683">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BB8DCC24-596E-B396-2BFA-7D3E7A60B3C4}"/>
              </a:ext>
            </a:extLst>
          </p:cNvPr>
          <p:cNvSpPr/>
          <p:nvPr/>
        </p:nvSpPr>
        <p:spPr>
          <a:xfrm>
            <a:off x="522514" y="1305410"/>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F2F0897-1643-8640-44A3-7468727F0497}"/>
              </a:ext>
            </a:extLst>
          </p:cNvPr>
          <p:cNvSpPr txBox="1"/>
          <p:nvPr/>
        </p:nvSpPr>
        <p:spPr>
          <a:xfrm>
            <a:off x="1492327" y="1559610"/>
            <a:ext cx="9847947" cy="3318537"/>
          </a:xfrm>
          <a:prstGeom prst="rect">
            <a:avLst/>
          </a:prstGeom>
          <a:noFill/>
        </p:spPr>
        <p:txBody>
          <a:bodyPr wrap="square" rtlCol="0">
            <a:spAutoFit/>
          </a:bodyPr>
          <a:lstStyle/>
          <a:p>
            <a:pPr algn="just" rtl="1">
              <a:lnSpc>
                <a:spcPct val="150000"/>
              </a:lnSpc>
            </a:pPr>
            <a:r>
              <a:rPr lang="ar-JO" sz="2400" kern="0" dirty="0">
                <a:effectLst/>
                <a:latin typeface="Segoe UI" panose="020B0502040204020203" pitchFamily="34" charset="0"/>
                <a:ea typeface="Calibri" panose="020F0502020204030204" pitchFamily="34" charset="0"/>
                <a:cs typeface="Segoe UI" panose="020B0502040204020203" pitchFamily="34" charset="0"/>
              </a:rPr>
              <a:t>        </a:t>
            </a:r>
            <a:r>
              <a:rPr lang="ar-YE" sz="2000" b="1" kern="100" dirty="0">
                <a:solidFill>
                  <a:srgbClr val="00B0F0"/>
                </a:solidFill>
                <a:latin typeface="Segoe UI" panose="020B0502040204020203" pitchFamily="34" charset="0"/>
                <a:cs typeface="Segoe UI" panose="020B0502040204020203" pitchFamily="34" charset="0"/>
              </a:rPr>
              <a:t>• </a:t>
            </a:r>
            <a:r>
              <a:rPr lang="ar-JO" sz="2000" b="1" kern="100" dirty="0">
                <a:solidFill>
                  <a:srgbClr val="00B0F0"/>
                </a:solidFill>
                <a:latin typeface="Segoe UI" panose="020B0502040204020203" pitchFamily="34" charset="0"/>
                <a:cs typeface="Segoe UI" panose="020B0502040204020203" pitchFamily="34" charset="0"/>
              </a:rPr>
              <a:t>مفهوم البحث التربوي</a:t>
            </a:r>
            <a:endParaRPr lang="ar-JO" sz="2800" b="1" kern="100" dirty="0">
              <a:solidFill>
                <a:srgbClr val="00B0F0"/>
              </a:solidFill>
              <a:latin typeface="Segoe UI" panose="020B0502040204020203" pitchFamily="34" charset="0"/>
              <a:cs typeface="Segoe UI" panose="020B0502040204020203" pitchFamily="34" charset="0"/>
            </a:endParaRPr>
          </a:p>
          <a:p>
            <a:pPr marL="457200" marR="0" algn="just" rtl="1">
              <a:lnSpc>
                <a:spcPct val="150000"/>
              </a:lnSpc>
              <a:spcBef>
                <a:spcPts val="0"/>
              </a:spcBef>
              <a:spcAft>
                <a:spcPts val="0"/>
              </a:spcAft>
              <a:tabLst>
                <a:tab pos="228600" algn="r"/>
              </a:tabLst>
            </a:pPr>
            <a:r>
              <a:rPr lang="ar-JO" sz="2800"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عرفت منظمة التعاون الاقتصادي والتنمية</a:t>
            </a:r>
            <a:r>
              <a:rPr lang="ar-JO"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والذي وضعه مجموعة من الخبراء التربويين ممن يتمتعون بسمعة عالية وشهرة دولية ليؤكد على أن "البحث التربوي هو التقصي المنهجي المنظم والأصيل وما يرتبط به من نشاطات تنموية متعلقة بالبيئات الاجتماعية والثقافية والاقتصادية والسياسية التي تعمل فيها النظم التربوية وتجرى فيها عمليات التعلم والأهداف التعليمية وعمليات تعليم وتعلم الأطفال والشباب والكبار، وعمل المعلمين، وترتيبات الموارد والتنظيم لمساندة العمل التربوي، والسياسات والاستراتيجيات لتحقيق الأهداف التربوية والنتائج الاجتماعية والثقافية والسياسية والاقتصادية".</a:t>
            </a:r>
            <a:endParaRPr lang="en-US" sz="2800"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 xmlns:a16="http://schemas.microsoft.com/office/drawing/2014/main" id="{D6004BC9-BD31-BB4E-E543-7DBBDD4A99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6416" y="235604"/>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16838">
        <p14:prism isInverted="1"/>
      </p:transition>
    </mc:Choice>
    <mc:Fallback xmlns="">
      <p:transition spd="slow" advTm="11683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934E1A56-B236-8346-D640-0AB47727C14D}"/>
              </a:ext>
            </a:extLst>
          </p:cNvPr>
          <p:cNvSpPr/>
          <p:nvPr/>
        </p:nvSpPr>
        <p:spPr>
          <a:xfrm>
            <a:off x="522515" y="1285300"/>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E663E696-5E6E-86A0-1BCC-CF18A434FEBA}"/>
              </a:ext>
            </a:extLst>
          </p:cNvPr>
          <p:cNvSpPr txBox="1"/>
          <p:nvPr/>
        </p:nvSpPr>
        <p:spPr>
          <a:xfrm>
            <a:off x="823965" y="1448932"/>
            <a:ext cx="10275769" cy="3170099"/>
          </a:xfrm>
          <a:prstGeom prst="rect">
            <a:avLst/>
          </a:prstGeom>
          <a:noFill/>
        </p:spPr>
        <p:txBody>
          <a:bodyPr wrap="square" rtlCol="0">
            <a:spAutoFit/>
          </a:bodyPr>
          <a:lstStyle/>
          <a:p>
            <a:pPr algn="ctr" rtl="1">
              <a:lnSpc>
                <a:spcPct val="150000"/>
              </a:lnSpc>
            </a:pPr>
            <a:r>
              <a:rPr lang="ar-JO" sz="2000" b="1" kern="0" dirty="0">
                <a:solidFill>
                  <a:srgbClr val="00B0F0"/>
                </a:solidFill>
                <a:latin typeface="Segoe UI" panose="020B0502040204020203" pitchFamily="34" charset="0"/>
                <a:cs typeface="Segoe UI" panose="020B0502040204020203" pitchFamily="34" charset="0"/>
              </a:rPr>
              <a:t>مقومات البحث التربوي</a:t>
            </a:r>
          </a:p>
          <a:p>
            <a:pPr marL="457200" marR="0" indent="-228600" algn="just" rtl="1">
              <a:lnSpc>
                <a:spcPct val="150000"/>
              </a:lnSpc>
              <a:spcBef>
                <a:spcPts val="0"/>
              </a:spcBef>
              <a:spcAft>
                <a:spcPts val="0"/>
              </a:spcAft>
              <a:tabLst>
                <a:tab pos="228600" algn="r"/>
              </a:tabLst>
            </a:pPr>
            <a:r>
              <a:rPr lang="ar-SA" sz="2000" dirty="0">
                <a:latin typeface="Segoe UI" panose="020B0502040204020203" pitchFamily="34" charset="0"/>
                <a:cs typeface="Segoe UI" panose="020B0502040204020203" pitchFamily="34" charset="0"/>
              </a:rPr>
              <a:t>لابد من توافر مجموعة من المقومات في البحث حتى يُطلق على البحث ( بحث تربوي)</a:t>
            </a:r>
            <a:endParaRPr lang="en-US" sz="2000" dirty="0">
              <a:latin typeface="Segoe UI" panose="020B0502040204020203" pitchFamily="34" charset="0"/>
              <a:cs typeface="Segoe UI" panose="020B0502040204020203" pitchFamily="34" charset="0"/>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Segoe UI" panose="020B0502040204020203" pitchFamily="34" charset="0"/>
                <a:cs typeface="Segoe UI" panose="020B0502040204020203" pitchFamily="34" charset="0"/>
              </a:rPr>
              <a:t>أن يجرى بطريقة علمية معتمدًا على أساليب وطرق علمية في معالجة الظواهر.</a:t>
            </a:r>
            <a:endParaRPr lang="en-US" sz="2000" dirty="0">
              <a:latin typeface="Segoe UI" panose="020B0502040204020203" pitchFamily="34" charset="0"/>
              <a:cs typeface="Segoe UI" panose="020B0502040204020203" pitchFamily="34" charset="0"/>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Segoe UI" panose="020B0502040204020203" pitchFamily="34" charset="0"/>
                <a:cs typeface="Segoe UI" panose="020B0502040204020203" pitchFamily="34" charset="0"/>
              </a:rPr>
              <a:t>أن يتم إعداد من يقوم بهذا البحث إعدادًا جيدًا داخل مؤسسات مختصة.</a:t>
            </a:r>
            <a:endParaRPr lang="en-US" sz="2000" dirty="0">
              <a:latin typeface="Segoe UI" panose="020B0502040204020203" pitchFamily="34" charset="0"/>
              <a:cs typeface="Segoe UI" panose="020B0502040204020203" pitchFamily="34" charset="0"/>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Segoe UI" panose="020B0502040204020203" pitchFamily="34" charset="0"/>
                <a:cs typeface="Segoe UI" panose="020B0502040204020203" pitchFamily="34" charset="0"/>
              </a:rPr>
              <a:t>أن يكون له أهداف تعليمية وتربوية يراد تحقيقها.</a:t>
            </a:r>
            <a:endParaRPr lang="en-US" sz="2000" dirty="0">
              <a:latin typeface="Segoe UI" panose="020B0502040204020203" pitchFamily="34" charset="0"/>
              <a:cs typeface="Segoe UI" panose="020B0502040204020203" pitchFamily="34" charset="0"/>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Segoe UI" panose="020B0502040204020203" pitchFamily="34" charset="0"/>
                <a:cs typeface="Segoe UI" panose="020B0502040204020203" pitchFamily="34" charset="0"/>
              </a:rPr>
              <a:t>أن يخضع لإجراءات و</a:t>
            </a:r>
            <a:r>
              <a:rPr lang="ar-JO" sz="2000" dirty="0">
                <a:latin typeface="Segoe UI" panose="020B0502040204020203" pitchFamily="34" charset="0"/>
                <a:cs typeface="Segoe UI" panose="020B0502040204020203" pitchFamily="34" charset="0"/>
              </a:rPr>
              <a:t>خ</a:t>
            </a:r>
            <a:r>
              <a:rPr lang="ar-SA" sz="2000" dirty="0">
                <a:latin typeface="Segoe UI" panose="020B0502040204020203" pitchFamily="34" charset="0"/>
                <a:cs typeface="Segoe UI" panose="020B0502040204020203" pitchFamily="34" charset="0"/>
              </a:rPr>
              <a:t>صائص البحث العلمي</a:t>
            </a:r>
            <a:r>
              <a:rPr lang="ar-SA"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sz="20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76627D49-AD5B-BE7B-E6DC-41550C5D9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089" y="235835"/>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44411">
        <p14:prism isInverted="1"/>
      </p:transition>
    </mc:Choice>
    <mc:Fallback xmlns="">
      <p:transition spd="slow" advTm="14441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C4E72FDD-D628-19EF-57F7-64602CEA22B4}"/>
              </a:ext>
            </a:extLst>
          </p:cNvPr>
          <p:cNvSpPr/>
          <p:nvPr/>
        </p:nvSpPr>
        <p:spPr>
          <a:xfrm>
            <a:off x="511070" y="123735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 xmlns:a16="http://schemas.microsoft.com/office/drawing/2014/main" id="{E663E696-5E6E-86A0-1BCC-CF18A434FEBA}"/>
              </a:ext>
            </a:extLst>
          </p:cNvPr>
          <p:cNvSpPr txBox="1"/>
          <p:nvPr/>
        </p:nvSpPr>
        <p:spPr>
          <a:xfrm>
            <a:off x="588463" y="1295244"/>
            <a:ext cx="10513630" cy="583814"/>
          </a:xfrm>
          <a:prstGeom prst="rect">
            <a:avLst/>
          </a:prstGeom>
          <a:noFill/>
        </p:spPr>
        <p:txBody>
          <a:bodyPr wrap="square" rtlCol="0">
            <a:spAutoFit/>
          </a:bodyPr>
          <a:lstStyle/>
          <a:p>
            <a:pPr algn="ctr" rtl="1">
              <a:lnSpc>
                <a:spcPct val="150000"/>
              </a:lnSpc>
            </a:pPr>
            <a:r>
              <a:rPr lang="ar-JO" sz="2400" b="1"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أهمية البحث التربوي</a:t>
            </a:r>
          </a:p>
        </p:txBody>
      </p:sp>
      <p:sp>
        <p:nvSpPr>
          <p:cNvPr id="3" name="TextBox 2">
            <a:extLst>
              <a:ext uri="{FF2B5EF4-FFF2-40B4-BE49-F238E27FC236}">
                <a16:creationId xmlns="" xmlns:a16="http://schemas.microsoft.com/office/drawing/2014/main" id="{F5A4C019-A807-89D1-EB1D-F884956BA4B6}"/>
              </a:ext>
            </a:extLst>
          </p:cNvPr>
          <p:cNvSpPr txBox="1"/>
          <p:nvPr/>
        </p:nvSpPr>
        <p:spPr>
          <a:xfrm>
            <a:off x="967822" y="2328684"/>
            <a:ext cx="10513630" cy="2636299"/>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mj-lt"/>
              <a:buAutoNum type="arabicPeriod"/>
              <a:tabLst>
                <a:tab pos="228600" algn="r"/>
              </a:tabLst>
            </a:pPr>
            <a:r>
              <a:rPr lang="ar-SA" dirty="0">
                <a:latin typeface="Segoe UI" panose="020B0502040204020203" pitchFamily="34" charset="0"/>
                <a:cs typeface="Segoe UI" panose="020B0502040204020203" pitchFamily="34" charset="0"/>
              </a:rPr>
              <a:t>البحث التربوي ضرورة شرعية وتربوية ووطنية فطلب العلم من الضرورات الشرعية، إذ دعت الكثير من الآيات القرآنية والأحاديث الشريفة إلى طلب العلم والبحث للتوصل للحقائق.</a:t>
            </a:r>
            <a:endParaRPr lang="en-US" dirty="0">
              <a:latin typeface="Segoe UI" panose="020B0502040204020203" pitchFamily="34" charset="0"/>
              <a:cs typeface="Segoe UI" panose="020B0502040204020203" pitchFamily="34" charset="0"/>
            </a:endParaRPr>
          </a:p>
          <a:p>
            <a:pPr marL="342900" marR="0" lvl="0" indent="-342900" algn="just" rtl="1">
              <a:lnSpc>
                <a:spcPct val="150000"/>
              </a:lnSpc>
              <a:spcBef>
                <a:spcPts val="0"/>
              </a:spcBef>
              <a:spcAft>
                <a:spcPts val="0"/>
              </a:spcAft>
              <a:buFont typeface="+mj-lt"/>
              <a:buAutoNum type="arabicPeriod"/>
              <a:tabLst>
                <a:tab pos="228600" algn="r"/>
              </a:tabLst>
            </a:pPr>
            <a:r>
              <a:rPr lang="ar-SA" dirty="0">
                <a:latin typeface="Segoe UI" panose="020B0502040204020203" pitchFamily="34" charset="0"/>
                <a:cs typeface="Segoe UI" panose="020B0502040204020203" pitchFamily="34" charset="0"/>
              </a:rPr>
              <a:t>الكشف عن المعارف التربوية المتجددة.</a:t>
            </a:r>
            <a:endParaRPr lang="en-US" dirty="0">
              <a:latin typeface="Segoe UI" panose="020B0502040204020203" pitchFamily="34" charset="0"/>
              <a:cs typeface="Segoe UI" panose="020B0502040204020203" pitchFamily="34" charset="0"/>
            </a:endParaRPr>
          </a:p>
          <a:p>
            <a:pPr marL="457200" marR="0" indent="-628650" algn="just" rtl="1">
              <a:lnSpc>
                <a:spcPct val="150000"/>
              </a:lnSpc>
              <a:spcBef>
                <a:spcPts val="0"/>
              </a:spcBef>
              <a:spcAft>
                <a:spcPts val="800"/>
              </a:spcAft>
              <a:tabLst>
                <a:tab pos="228600" algn="r"/>
              </a:tabLst>
            </a:pPr>
            <a:r>
              <a:rPr lang="ar-SA" dirty="0">
                <a:latin typeface="Segoe UI" panose="020B0502040204020203" pitchFamily="34" charset="0"/>
                <a:cs typeface="Segoe UI" panose="020B0502040204020203" pitchFamily="34" charset="0"/>
              </a:rPr>
              <a:t>يعد البحث التربوي أداة مهمة في تقدم المعرفة التربوية والانفتاح عليها، ودفع عجلة التقدم العلمي والتربوي إلى الأمام، وفي إيجاد حلول للمشكلات التي تواجهه. فالقيمة الجوهرية للبحوث العلمية التربوية تكمن في تمكين التربويين من بناء قاعدة معرفية رصينة لتخصصاتهم. </a:t>
            </a:r>
            <a:endParaRPr lang="en-US"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 xmlns:a16="http://schemas.microsoft.com/office/drawing/2014/main" id="{81B95259-9EBA-E18C-46DC-1CDEF73B5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9534" y="-6657"/>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06175">
        <p14:prism isInverted="1"/>
      </p:transition>
    </mc:Choice>
    <mc:Fallback xmlns="">
      <p:transition spd="slow" advTm="106175">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79036BE8-27EB-33F1-237A-FC6B0AD71C46}"/>
              </a:ext>
            </a:extLst>
          </p:cNvPr>
          <p:cNvSpPr/>
          <p:nvPr/>
        </p:nvSpPr>
        <p:spPr>
          <a:xfrm>
            <a:off x="473681" y="128585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1EE01C9F-D15D-AFF6-71F8-123F8164663E}"/>
              </a:ext>
            </a:extLst>
          </p:cNvPr>
          <p:cNvSpPr txBox="1"/>
          <p:nvPr/>
        </p:nvSpPr>
        <p:spPr>
          <a:xfrm>
            <a:off x="964642" y="1580109"/>
            <a:ext cx="10540721" cy="3610347"/>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600" dirty="0">
                <a:latin typeface="Segoe UI" panose="020B0502040204020203" pitchFamily="34" charset="0"/>
                <a:cs typeface="Segoe UI" panose="020B0502040204020203" pitchFamily="34" charset="0"/>
              </a:rPr>
              <a:t>    </a:t>
            </a:r>
            <a:r>
              <a:rPr lang="ar-JO" sz="2000" dirty="0">
                <a:latin typeface="Segoe UI" panose="020B0502040204020203" pitchFamily="34" charset="0"/>
                <a:cs typeface="Segoe UI" panose="020B0502040204020203" pitchFamily="34" charset="0"/>
              </a:rPr>
              <a:t>3. </a:t>
            </a:r>
            <a:r>
              <a:rPr lang="ar-SA" sz="2000" dirty="0">
                <a:latin typeface="Segoe UI" panose="020B0502040204020203" pitchFamily="34" charset="0"/>
                <a:cs typeface="Segoe UI" panose="020B0502040204020203" pitchFamily="34" charset="0"/>
              </a:rPr>
              <a:t>التعامل مع مصادر المعرفة التربوية.</a:t>
            </a:r>
            <a:r>
              <a:rPr lang="ar-JO" sz="2000" dirty="0">
                <a:latin typeface="Segoe UI" panose="020B0502040204020203" pitchFamily="34" charset="0"/>
                <a:cs typeface="Segoe UI" panose="020B0502040204020203" pitchFamily="34" charset="0"/>
              </a:rPr>
              <a:t> و</a:t>
            </a:r>
            <a:r>
              <a:rPr lang="ar-SA" sz="2000" dirty="0">
                <a:latin typeface="Segoe UI" panose="020B0502040204020203" pitchFamily="34" charset="0"/>
                <a:cs typeface="Segoe UI" panose="020B0502040204020203" pitchFamily="34" charset="0"/>
              </a:rPr>
              <a:t>اتخاذ القرار التربوي السليم.</a:t>
            </a:r>
            <a:endParaRPr lang="en-US" sz="2000" dirty="0">
              <a:latin typeface="Segoe UI" panose="020B0502040204020203" pitchFamily="34" charset="0"/>
              <a:cs typeface="Segoe UI" panose="020B0502040204020203" pitchFamily="34" charset="0"/>
            </a:endParaRPr>
          </a:p>
          <a:p>
            <a:pPr marL="457200" marR="0" indent="-628650" algn="r" rtl="1">
              <a:lnSpc>
                <a:spcPct val="150000"/>
              </a:lnSpc>
              <a:spcBef>
                <a:spcPts val="0"/>
              </a:spcBef>
              <a:spcAft>
                <a:spcPts val="800"/>
              </a:spcAft>
              <a:tabLst>
                <a:tab pos="0" algn="r"/>
              </a:tabLst>
            </a:pPr>
            <a:r>
              <a:rPr lang="ar-JO" sz="2000" dirty="0">
                <a:latin typeface="Segoe UI" panose="020B0502040204020203" pitchFamily="34" charset="0"/>
                <a:cs typeface="Segoe UI" panose="020B0502040204020203" pitchFamily="34" charset="0"/>
              </a:rPr>
              <a:t>     </a:t>
            </a:r>
            <a:r>
              <a:rPr lang="ar-SA" sz="2000" dirty="0">
                <a:latin typeface="Segoe UI" panose="020B0502040204020203" pitchFamily="34" charset="0"/>
                <a:cs typeface="Segoe UI" panose="020B0502040204020203" pitchFamily="34" charset="0"/>
              </a:rPr>
              <a:t>للبحث العلمي التربوي أهمية كبيرة في اتخاذ القرارات التربوية الرشيدة، ولهذا فقد احتلت هذه الأهمية</a:t>
            </a:r>
            <a:r>
              <a:rPr lang="ar-JO" sz="2000" dirty="0">
                <a:latin typeface="Segoe UI" panose="020B0502040204020203" pitchFamily="34" charset="0"/>
                <a:cs typeface="Segoe UI" panose="020B0502040204020203" pitchFamily="34" charset="0"/>
              </a:rPr>
              <a:t> </a:t>
            </a:r>
            <a:r>
              <a:rPr lang="ar-SA" sz="2000" dirty="0">
                <a:latin typeface="Segoe UI" panose="020B0502040204020203" pitchFamily="34" charset="0"/>
                <a:cs typeface="Segoe UI" panose="020B0502040204020203" pitchFamily="34" charset="0"/>
              </a:rPr>
              <a:t>اهتماما واضحًا في معظم المشاركات التي يعقدها المتخصصون في صياغة القرار التربوي والتأكيد على أهميته الواضحة في تزويد متخذي القرارات في مجالات التنمية بمجموعة من المعلومات العلمية الجيدة التي من خلالها سيتخذ المسؤولون قراراتهم.</a:t>
            </a:r>
            <a:endParaRPr lang="ar-JO" sz="2000" dirty="0">
              <a:latin typeface="Segoe UI" panose="020B0502040204020203" pitchFamily="34" charset="0"/>
              <a:cs typeface="Segoe UI" panose="020B0502040204020203" pitchFamily="34" charset="0"/>
            </a:endParaRPr>
          </a:p>
          <a:p>
            <a:pPr marL="457200" marR="0" indent="-628650" algn="r" rtl="1">
              <a:lnSpc>
                <a:spcPct val="150000"/>
              </a:lnSpc>
              <a:spcBef>
                <a:spcPts val="0"/>
              </a:spcBef>
              <a:spcAft>
                <a:spcPts val="800"/>
              </a:spcAft>
              <a:tabLst>
                <a:tab pos="0" algn="r"/>
              </a:tabLst>
            </a:pPr>
            <a:r>
              <a:rPr lang="ar-JO" sz="2000" dirty="0">
                <a:latin typeface="Segoe UI" panose="020B0502040204020203" pitchFamily="34" charset="0"/>
                <a:cs typeface="Segoe UI" panose="020B0502040204020203" pitchFamily="34" charset="0"/>
              </a:rPr>
              <a:t>    4. </a:t>
            </a:r>
            <a:r>
              <a:rPr lang="ar-SA" sz="2000" dirty="0">
                <a:latin typeface="Segoe UI" panose="020B0502040204020203" pitchFamily="34" charset="0"/>
                <a:cs typeface="Segoe UI" panose="020B0502040204020203" pitchFamily="34" charset="0"/>
              </a:rPr>
              <a:t>يهدف البحث التربوي إلى اكتشاف مكامن القوة والضعف في الأنظمة التربوية، وبالتالي معالجة المناطق الضعيفة ، وتطوير الأماكن القوية</a:t>
            </a:r>
            <a:r>
              <a:rPr lang="en-US" sz="2000" dirty="0">
                <a:latin typeface="Segoe UI" panose="020B0502040204020203" pitchFamily="34" charset="0"/>
                <a:cs typeface="Segoe UI" panose="020B0502040204020203" pitchFamily="34" charset="0"/>
              </a:rPr>
              <a:t>.</a:t>
            </a:r>
            <a:endParaRPr lang="en-US" sz="28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8811EAF2-FAB5-A13B-7B81-335C4AD40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3681" y="-14271"/>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98162">
        <p14:prism isInverted="1"/>
      </p:transition>
    </mc:Choice>
    <mc:Fallback xmlns="">
      <p:transition spd="slow" advTm="98162">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6169EB84-A8C0-5E15-817C-5F1F296FE5D9}"/>
              </a:ext>
            </a:extLst>
          </p:cNvPr>
          <p:cNvSpPr/>
          <p:nvPr/>
        </p:nvSpPr>
        <p:spPr>
          <a:xfrm>
            <a:off x="443802" y="120111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B3005F66-4963-5249-AF44-6666A630DE03}"/>
              </a:ext>
            </a:extLst>
          </p:cNvPr>
          <p:cNvSpPr txBox="1"/>
          <p:nvPr/>
        </p:nvSpPr>
        <p:spPr>
          <a:xfrm>
            <a:off x="723483" y="1701786"/>
            <a:ext cx="10932606" cy="3190297"/>
          </a:xfrm>
          <a:prstGeom prst="rect">
            <a:avLst/>
          </a:prstGeom>
          <a:noFill/>
        </p:spPr>
        <p:txBody>
          <a:bodyPr wrap="square" rtlCol="0">
            <a:spAutoFit/>
          </a:bodyPr>
          <a:lstStyle/>
          <a:p>
            <a:pPr marR="0" lvl="0" algn="just" rtl="1">
              <a:lnSpc>
                <a:spcPct val="150000"/>
              </a:lnSpc>
              <a:spcBef>
                <a:spcPts val="0"/>
              </a:spcBef>
              <a:spcAft>
                <a:spcPts val="800"/>
              </a:spcAft>
              <a:tabLst>
                <a:tab pos="0" algn="r"/>
              </a:tabLst>
            </a:pPr>
            <a:r>
              <a:rPr lang="ar-JO" sz="24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sz="2000" dirty="0">
                <a:latin typeface="Segoe UI" panose="020B0502040204020203" pitchFamily="34" charset="0"/>
                <a:cs typeface="Segoe UI" panose="020B0502040204020203" pitchFamily="34" charset="0"/>
              </a:rPr>
              <a:t>5. </a:t>
            </a:r>
            <a:r>
              <a:rPr lang="ar-SA" sz="2000" dirty="0">
                <a:latin typeface="Segoe UI" panose="020B0502040204020203" pitchFamily="34" charset="0"/>
                <a:cs typeface="Segoe UI" panose="020B0502040204020203" pitchFamily="34" charset="0"/>
              </a:rPr>
              <a:t>تجويد العمل التعليمي.</a:t>
            </a:r>
            <a:endParaRPr lang="en-US" sz="2000" dirty="0">
              <a:latin typeface="Segoe UI" panose="020B0502040204020203" pitchFamily="34" charset="0"/>
              <a:cs typeface="Segoe UI" panose="020B0502040204020203" pitchFamily="34" charset="0"/>
            </a:endParaRPr>
          </a:p>
          <a:p>
            <a:pPr marL="457200" marR="0" indent="171450" algn="just" rtl="1">
              <a:lnSpc>
                <a:spcPct val="150000"/>
              </a:lnSpc>
              <a:spcBef>
                <a:spcPts val="0"/>
              </a:spcBef>
              <a:spcAft>
                <a:spcPts val="800"/>
              </a:spcAft>
              <a:tabLst>
                <a:tab pos="0" algn="r"/>
              </a:tabLst>
            </a:pPr>
            <a:r>
              <a:rPr lang="ar-SA" dirty="0">
                <a:latin typeface="Segoe UI" panose="020B0502040204020203" pitchFamily="34" charset="0"/>
                <a:cs typeface="Segoe UI" panose="020B0502040204020203" pitchFamily="34" charset="0"/>
              </a:rPr>
              <a:t>إذ لا إصلاح في العمل التعليمي ولا تجويد له بدون بحث تربوي جاد، وتلك حقيقة لا يمكن إنكارها في النظرة الموضوعية للبحث، باعتباره بحثاً علميا يسهم في تنمية وتطوير العملية التعليمية وتجويدها، فهو يسهم في وضع قضايا التعليم في قائمة الأولويات المهمة المطروحة للبحث والحوار لإيجاد أفضل البدائل والاختيارت من بينها لحلها أو للتخفيف من وطأتها، وهو يستحث صانعي السياسة التعليمية على اتخاذ إجراءات معينة مدروسة لحل المشكلات التعليمية القائمة والملحة على الساحة التربوية، ويساهم في تحقيق ما يشبه الإجماع حول قضية تربوية يكثر حولها الجدل</a:t>
            </a:r>
            <a:r>
              <a:rPr lang="ar-JO" dirty="0">
                <a:latin typeface="Segoe UI" panose="020B0502040204020203" pitchFamily="34"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D254B06F-731F-C5C5-25D8-318B5094CA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9502" y="-9085"/>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52531">
        <p14:prism isInverted="1"/>
      </p:transition>
    </mc:Choice>
    <mc:Fallback xmlns="">
      <p:transition spd="slow" advTm="152531">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780731C4-BA54-F306-2C10-D9565DCDB35D}"/>
              </a:ext>
            </a:extLst>
          </p:cNvPr>
          <p:cNvSpPr/>
          <p:nvPr/>
        </p:nvSpPr>
        <p:spPr>
          <a:xfrm>
            <a:off x="443802" y="122374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1EE01C9F-D15D-AFF6-71F8-123F8164663E}"/>
              </a:ext>
            </a:extLst>
          </p:cNvPr>
          <p:cNvSpPr txBox="1"/>
          <p:nvPr/>
        </p:nvSpPr>
        <p:spPr>
          <a:xfrm>
            <a:off x="1127760" y="1704189"/>
            <a:ext cx="9705555" cy="3672480"/>
          </a:xfrm>
          <a:prstGeom prst="rect">
            <a:avLst/>
          </a:prstGeom>
          <a:noFill/>
        </p:spPr>
        <p:txBody>
          <a:bodyPr wrap="square" rtlCol="0">
            <a:spAutoFit/>
          </a:bodyPr>
          <a:lstStyle/>
          <a:p>
            <a:pPr marR="0" lvl="0" algn="just" rtl="1">
              <a:lnSpc>
                <a:spcPct val="150000"/>
              </a:lnSpc>
              <a:spcBef>
                <a:spcPts val="0"/>
              </a:spcBef>
              <a:spcAft>
                <a:spcPts val="800"/>
              </a:spcAft>
              <a:tabLst>
                <a:tab pos="-57150" algn="r"/>
                <a:tab pos="0" algn="r"/>
                <a:tab pos="228600" algn="r"/>
              </a:tabLst>
            </a:pPr>
            <a:r>
              <a:rPr lang="ar-JO" dirty="0">
                <a:latin typeface="Segoe UI" panose="020B0502040204020203" pitchFamily="34" charset="0"/>
                <a:cs typeface="Segoe UI" panose="020B0502040204020203" pitchFamily="34" charset="0"/>
              </a:rPr>
              <a:t>6. </a:t>
            </a:r>
            <a:r>
              <a:rPr lang="ar-SA" dirty="0">
                <a:latin typeface="Segoe UI" panose="020B0502040204020203" pitchFamily="34" charset="0"/>
                <a:cs typeface="Segoe UI" panose="020B0502040204020203" pitchFamily="34" charset="0"/>
              </a:rPr>
              <a:t>إعداد الباحث للعمل التربوي، </a:t>
            </a:r>
            <a:endParaRPr lang="ar-JO" dirty="0">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57150" algn="r"/>
                <a:tab pos="0" algn="r"/>
                <a:tab pos="228600" algn="r"/>
              </a:tabLst>
            </a:pPr>
            <a:r>
              <a:rPr lang="ar-SA" dirty="0">
                <a:latin typeface="Segoe UI" panose="020B0502040204020203" pitchFamily="34" charset="0"/>
                <a:cs typeface="Segoe UI" panose="020B0502040204020203" pitchFamily="34" charset="0"/>
              </a:rPr>
              <a:t>وذلك من خلال اطلاعهم على الدراسات والبحوث المتعلقة بالمجال التربوي، مما يؤدي إلى تنمية قدراتهم فيفهمون مجالات البحث التربوي وأسسه وأساليبه، ويؤدي إلى تعزيز قدرتهم على اختيار مشكلة البحث وتحديدها بدقة متناهية</a:t>
            </a:r>
            <a:r>
              <a:rPr lang="en-US" dirty="0">
                <a:latin typeface="Segoe UI" panose="020B0502040204020203" pitchFamily="34" charset="0"/>
                <a:cs typeface="Segoe UI" panose="020B0502040204020203" pitchFamily="34" charset="0"/>
              </a:rPr>
              <a:t>.</a:t>
            </a:r>
          </a:p>
          <a:p>
            <a:pPr marR="0" lvl="0" algn="just" rtl="1">
              <a:lnSpc>
                <a:spcPct val="150000"/>
              </a:lnSpc>
              <a:spcBef>
                <a:spcPts val="0"/>
              </a:spcBef>
              <a:spcAft>
                <a:spcPts val="800"/>
              </a:spcAft>
              <a:tabLst>
                <a:tab pos="-57150" algn="r"/>
                <a:tab pos="0" algn="r"/>
                <a:tab pos="228600" algn="r"/>
              </a:tabLst>
            </a:pPr>
            <a:r>
              <a:rPr lang="ar-JO" dirty="0">
                <a:latin typeface="Segoe UI" panose="020B0502040204020203" pitchFamily="34" charset="0"/>
                <a:cs typeface="Segoe UI" panose="020B0502040204020203" pitchFamily="34" charset="0"/>
              </a:rPr>
              <a:t>7. </a:t>
            </a:r>
            <a:r>
              <a:rPr lang="ar-SA" dirty="0">
                <a:latin typeface="Segoe UI" panose="020B0502040204020203" pitchFamily="34" charset="0"/>
                <a:cs typeface="Segoe UI" panose="020B0502040204020203" pitchFamily="34" charset="0"/>
              </a:rPr>
              <a:t>يساهم البحث التربوي في جعل الباحث متمكنا من القراءة التحليلية للبحوث، الأمر الذي يؤدي إلى إمكانية تلخيصها والحكم على الفائدة التي تقدمها في المجالات العلمية</a:t>
            </a:r>
            <a:r>
              <a:rPr lang="en-US" dirty="0">
                <a:latin typeface="Segoe UI" panose="020B0502040204020203" pitchFamily="34" charset="0"/>
                <a:cs typeface="Segoe UI" panose="020B0502040204020203" pitchFamily="34" charset="0"/>
              </a:rPr>
              <a:t>.</a:t>
            </a:r>
          </a:p>
          <a:p>
            <a:pPr marR="0" lvl="0" algn="just" rtl="1">
              <a:lnSpc>
                <a:spcPct val="150000"/>
              </a:lnSpc>
              <a:spcBef>
                <a:spcPts val="0"/>
              </a:spcBef>
              <a:spcAft>
                <a:spcPts val="800"/>
              </a:spcAft>
              <a:tabLst>
                <a:tab pos="-57150" algn="r"/>
                <a:tab pos="0" algn="r"/>
                <a:tab pos="228600" algn="r"/>
              </a:tabLst>
            </a:pPr>
            <a:r>
              <a:rPr lang="ar-JO" dirty="0">
                <a:latin typeface="Segoe UI" panose="020B0502040204020203" pitchFamily="34" charset="0"/>
                <a:cs typeface="Segoe UI" panose="020B0502040204020203" pitchFamily="34" charset="0"/>
              </a:rPr>
              <a:t>8. </a:t>
            </a:r>
            <a:r>
              <a:rPr lang="ar-SA" dirty="0">
                <a:latin typeface="Segoe UI" panose="020B0502040204020203" pitchFamily="34" charset="0"/>
                <a:cs typeface="Segoe UI" panose="020B0502040204020203" pitchFamily="34" charset="0"/>
              </a:rPr>
              <a:t>تساعد الباحث على تحويل الدراسة النظرية إلى دراسة عملية، فيقوم بتطبيق النظريات والفرضيات التي تعلمها على أرض الواقع</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AC6E2809-A9EF-5AD3-1F33-C0DA7B1EA3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2785" y="13545"/>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01555">
        <p14:prism isInverted="1"/>
      </p:transition>
    </mc:Choice>
    <mc:Fallback xmlns="">
      <p:transition spd="slow" advTm="101555">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DACFE517-01FC-5B89-E029-5627472F5E96}"/>
              </a:ext>
            </a:extLst>
          </p:cNvPr>
          <p:cNvSpPr/>
          <p:nvPr/>
        </p:nvSpPr>
        <p:spPr>
          <a:xfrm>
            <a:off x="510367" y="124723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1127760" y="1433193"/>
            <a:ext cx="10389053" cy="3991862"/>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effectLst/>
                <a:latin typeface="Segoe UI" panose="020B0502040204020203" pitchFamily="34" charset="0"/>
                <a:ea typeface="Calibri" panose="020F0502020204030204" pitchFamily="34" charset="0"/>
                <a:cs typeface="Segoe UI" panose="020B0502040204020203" pitchFamily="34" charset="0"/>
              </a:rPr>
              <a:t>خصائص البحث التربوي</a:t>
            </a:r>
          </a:p>
          <a:p>
            <a:pPr marL="0" marR="0" indent="-457200" algn="r" rtl="1">
              <a:lnSpc>
                <a:spcPct val="150000"/>
              </a:lnSpc>
              <a:spcBef>
                <a:spcPts val="750"/>
              </a:spcBef>
              <a:spcAft>
                <a:spcPts val="750"/>
              </a:spcAft>
            </a:pPr>
            <a:r>
              <a:rPr lang="ar-JO"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Times New Roman" panose="02020603050405020304" pitchFamily="18" charset="0"/>
                <a:cs typeface="Segoe UI" panose="020B0502040204020203" pitchFamily="34" charset="0"/>
              </a:rPr>
              <a:t>1- يجب أن يكون البحث العلمي بحث موضوعي وصادق:</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وتعتبر من أهم خصائص البحث العلمي حيث يجب أن يبتعد الباحث عن التحيز وعن إضفاء الصفة الشخصية الخاص به التي قد تسبب في تشتت أو ضياع مسار البحث، حيث يجب أن يضع الباحث هدف لبحثه بحيث يشرح جميع الحقائق والبيانات التي تدعم بحثه ودراساته، ليتم التوصل إلى نتائج البحث المدعومة بكافة الأدلة والبراهين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2- اتخاذ منهج معين للبحث العلمي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يجب أن يتبع أي بحث علمي منهج معين ويقصد بالمنهج العلمي بأنه مجموعة من الخطوات والنظم المرتبة والهادفة والتي تسير البحث ضمن نسق علمي واضح ومرتب، وهناك مناهج مختلفة كالمنهج التاريخي أو الوصفي أو التجريبي وغيرها، وبإمكان الباحث أن يتخذ أكثر من منهج واحد في البحث نفسه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30E34085-358D-05F7-B314-92A70285DA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707" y="37032"/>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84526">
        <p14:prism isInverted="1"/>
      </p:transition>
    </mc:Choice>
    <mc:Fallback xmlns="">
      <p:transition spd="slow" advTm="184526">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880178E8-2A54-4D95-6590-6EF53E2654E6}"/>
              </a:ext>
            </a:extLst>
          </p:cNvPr>
          <p:cNvSpPr/>
          <p:nvPr/>
        </p:nvSpPr>
        <p:spPr>
          <a:xfrm>
            <a:off x="494869" y="125648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 xmlns:a16="http://schemas.microsoft.com/office/drawing/2014/main" id="{1EE01C9F-D15D-AFF6-71F8-123F8164663E}"/>
              </a:ext>
            </a:extLst>
          </p:cNvPr>
          <p:cNvSpPr txBox="1"/>
          <p:nvPr/>
        </p:nvSpPr>
        <p:spPr>
          <a:xfrm>
            <a:off x="663191" y="1591257"/>
            <a:ext cx="10892280" cy="3457357"/>
          </a:xfrm>
          <a:prstGeom prst="rect">
            <a:avLst/>
          </a:prstGeom>
          <a:noFill/>
        </p:spPr>
        <p:txBody>
          <a:bodyPr wrap="square" rtlCol="0">
            <a:spAutoFit/>
          </a:bodyPr>
          <a:lstStyle/>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3- الاختبارية والدقة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يجب أن يختار الباحث مشكلة البحث بحيث تكون قابلة للاختبار والفحص أي يستطيع الباحث إجراء الاختبارات والاحصاءات اللازمة عليه من أجل التأكد من المعلومات التي تم توصل لها، وبهدف وضع نتائج دقيقة وذات موثوقية ومصداقية عالية، فهناك كثير من الظواهر التي تكون معلوماتها سرية ومن الصعب الحصول عليها لذلك يجب على الباحث الابتعاد عن الظواهر ومشاكل البحث التي سيواجه صعوبات في دراستها وفي تحصيل البيانات النوعية والكمية المتعلقة بها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4- ثبات نتائج البحث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ويقصد بهذه الخاص</a:t>
            </a:r>
            <a:r>
              <a:rPr lang="ar-JO" sz="1600" dirty="0">
                <a:effectLst/>
                <a:latin typeface="Segoe UI" panose="020B0502040204020203" pitchFamily="34" charset="0"/>
                <a:ea typeface="Calibri" panose="020F0502020204030204" pitchFamily="34" charset="0"/>
                <a:cs typeface="Segoe UI" panose="020B0502040204020203" pitchFamily="34" charset="0"/>
              </a:rPr>
              <a:t>ي</a:t>
            </a:r>
            <a:r>
              <a:rPr lang="ar-SA" sz="1600" dirty="0">
                <a:effectLst/>
                <a:latin typeface="Segoe UI" panose="020B0502040204020203" pitchFamily="34" charset="0"/>
                <a:ea typeface="Calibri" panose="020F0502020204030204" pitchFamily="34" charset="0"/>
                <a:cs typeface="Segoe UI" panose="020B0502040204020203" pitchFamily="34" charset="0"/>
              </a:rPr>
              <a:t>ة أن تكون النتائج التي توصل إليها الباحث ثابته عند إعادة دراسة البحث ولكن بشرط أن تكون شروط وظروف الدراسة نفسها، والمنهجية العلمية نفسها، بحيث أذا تم تكرار تجربة البحث نحصل على النتائج ذاتها.</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A845BF4A-8595-D368-C619-28AEFFF05B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54" y="46281"/>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21409">
        <p14:prism isInverted="1"/>
      </p:transition>
    </mc:Choice>
    <mc:Fallback xmlns="">
      <p:transition spd="slow" advTm="121409">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FF51D7A2-A7A8-CCD3-8DF2-61281B0E7E40}"/>
              </a:ext>
            </a:extLst>
          </p:cNvPr>
          <p:cNvSpPr/>
          <p:nvPr/>
        </p:nvSpPr>
        <p:spPr>
          <a:xfrm>
            <a:off x="521697" y="117065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2B44F1AA-1BD0-FF73-6B2F-F6E44C6107F8}"/>
              </a:ext>
            </a:extLst>
          </p:cNvPr>
          <p:cNvSpPr txBox="1"/>
          <p:nvPr/>
        </p:nvSpPr>
        <p:spPr>
          <a:xfrm>
            <a:off x="1180926" y="1517654"/>
            <a:ext cx="9985939" cy="4283224"/>
          </a:xfrm>
          <a:prstGeom prst="rect">
            <a:avLst/>
          </a:prstGeom>
          <a:noFill/>
        </p:spPr>
        <p:txBody>
          <a:bodyPr wrap="square" rtlCol="0">
            <a:spAutoFit/>
          </a:bodyPr>
          <a:lstStyle/>
          <a:p>
            <a:pPr marL="0" marR="0" indent="-400050" algn="r" rtl="1">
              <a:lnSpc>
                <a:spcPct val="150000"/>
              </a:lnSpc>
              <a:spcBef>
                <a:spcPts val="750"/>
              </a:spcBef>
              <a:spcAft>
                <a:spcPts val="750"/>
              </a:spcAft>
            </a:pPr>
            <a:r>
              <a:rPr lang="ar-SA" dirty="0">
                <a:effectLst/>
                <a:latin typeface="Segoe UI" panose="020B0502040204020203" pitchFamily="34" charset="0"/>
                <a:ea typeface="Times New Roman" panose="02020603050405020304" pitchFamily="18" charset="0"/>
                <a:cs typeface="Segoe UI" panose="020B0502040204020203" pitchFamily="34" charset="0"/>
              </a:rPr>
              <a:t>5</a:t>
            </a:r>
            <a:r>
              <a:rPr lang="ar-SA" sz="1600" dirty="0">
                <a:effectLst/>
                <a:latin typeface="Segoe UI" panose="020B0502040204020203" pitchFamily="34" charset="0"/>
                <a:ea typeface="Times New Roman" panose="02020603050405020304" pitchFamily="18" charset="0"/>
                <a:cs typeface="Segoe UI" panose="020B0502040204020203" pitchFamily="34" charset="0"/>
              </a:rPr>
              <a:t>- اتباع اسلوب علمي في الدراسة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11430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حيث يتم دراسة مشكلة البحث المختارة من جميع جوانبها حتى يتم أيجاد الحلول المناسبة لها، وهنا يجب على الباحث العلمي أن يتبع أسلوب وطريقة علمية يصل من خلالها إلى هدفه من البحث، وثم يجب أن تصاغ نتائج البحث أيضا بأسلوب علمي واضح.</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6- الالتزام بالقواعد العلمية المتعلقة بالكثير من الدراسات التي ستواجه الباحث</a:t>
            </a:r>
            <a:r>
              <a:rPr lang="ar-JO" sz="1600" dirty="0">
                <a:effectLst/>
                <a:latin typeface="Segoe UI" panose="020B0502040204020203" pitchFamily="34" charset="0"/>
                <a:ea typeface="Times New Roman" panose="02020603050405020304" pitchFamily="18" charset="0"/>
                <a:cs typeface="Segoe UI" panose="020B0502040204020203" pitchFamily="34" charset="0"/>
              </a:rPr>
              <a:t>:</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فعند تجاوز أي قاعدة علمية أو اهمال أي منها فذلك سيؤثر سلبا على نتائج البحث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7- الحرية الفكرية في عند اجراء البحث والانفتاح على كل المستجدات العصرية، </a:t>
            </a:r>
            <a:endParaRPr lang="ar-JO" sz="1600" dirty="0">
              <a:latin typeface="Segoe UI" panose="020B0502040204020203" pitchFamily="34" charset="0"/>
              <a:ea typeface="Times New Roman" panose="02020603050405020304" pitchFamily="18"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يجب على الباحث العلمي البحث في مشكلة البحث ومناقشتها بعيدا عن معتقداته وأفكاره </a:t>
            </a:r>
            <a:r>
              <a:rPr lang="ar-JO" sz="1600" dirty="0">
                <a:effectLst/>
                <a:latin typeface="Segoe UI" panose="020B0502040204020203" pitchFamily="34" charset="0"/>
                <a:ea typeface="Calibri" panose="020F0502020204030204" pitchFamily="34" charset="0"/>
                <a:cs typeface="Segoe UI" panose="020B0502040204020203" pitchFamily="34" charset="0"/>
              </a:rPr>
              <a:t>الخاصة والاطلاع على أفكار وتجارب الآخرين </a:t>
            </a:r>
            <a:r>
              <a:rPr lang="ar-SA" sz="1600" dirty="0">
                <a:effectLst/>
                <a:latin typeface="Segoe UI" panose="020B0502040204020203" pitchFamily="34" charset="0"/>
                <a:ea typeface="Calibri" panose="020F0502020204030204" pitchFamily="34" charset="0"/>
                <a:cs typeface="Segoe UI" panose="020B0502040204020203" pitchFamily="34" charset="0"/>
              </a:rPr>
              <a:t>حتى يتم الوصول إلى النتيجة الحقيقة.</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10E1EEE1-F432-72DB-60D4-4F8531029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776"/>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51940">
        <p14:prism isInverted="1"/>
      </p:transition>
    </mc:Choice>
    <mc:Fallback xmlns="">
      <p:transition spd="slow" advTm="15194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7EE3B7E6-EC33-425A-8934-55B9BBA5949C}"/>
              </a:ext>
            </a:extLst>
          </p:cNvPr>
          <p:cNvSpPr/>
          <p:nvPr/>
        </p:nvSpPr>
        <p:spPr>
          <a:xfrm>
            <a:off x="443802" y="1342118"/>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603359" y="1419037"/>
            <a:ext cx="10871860" cy="4750018"/>
          </a:xfrm>
          <a:prstGeom prst="rect">
            <a:avLst/>
          </a:prstGeom>
          <a:noFill/>
        </p:spPr>
        <p:txBody>
          <a:bodyPr wrap="square" rtlCol="0">
            <a:spAutoFit/>
          </a:bodyPr>
          <a:lstStyle/>
          <a:p>
            <a:pPr marL="0" marR="0" indent="-457200" algn="r" rtl="1">
              <a:lnSpc>
                <a:spcPct val="150000"/>
              </a:lnSpc>
              <a:spcBef>
                <a:spcPts val="750"/>
              </a:spcBef>
              <a:spcAft>
                <a:spcPts val="750"/>
              </a:spcAft>
            </a:pPr>
            <a:r>
              <a:rPr lang="ar-JO" dirty="0">
                <a:effectLst/>
                <a:latin typeface="Segoe UI" panose="020B0502040204020203" pitchFamily="34" charset="0"/>
                <a:ea typeface="Times New Roman" panose="02020603050405020304" pitchFamily="18" charset="0"/>
                <a:cs typeface="Segoe UI" panose="020B0502040204020203" pitchFamily="34" charset="0"/>
              </a:rPr>
              <a:t>8</a:t>
            </a:r>
            <a:r>
              <a:rPr lang="ar-SA" dirty="0">
                <a:effectLst/>
                <a:latin typeface="Segoe UI" panose="020B0502040204020203" pitchFamily="34" charset="0"/>
                <a:ea typeface="Times New Roman" panose="02020603050405020304" pitchFamily="18" charset="0"/>
                <a:cs typeface="Segoe UI" panose="020B0502040204020203" pitchFamily="34" charset="0"/>
              </a:rPr>
              <a:t>- التأني في اعتماد النتائج :</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indent="171450" algn="just" rtl="1">
              <a:lnSpc>
                <a:spcPct val="150000"/>
              </a:lnSpc>
              <a:spcBef>
                <a:spcPts val="0"/>
              </a:spcBef>
              <a:spcAft>
                <a:spcPts val="750"/>
              </a:spcAft>
            </a:pPr>
            <a:r>
              <a:rPr lang="ar-SA" dirty="0">
                <a:effectLst/>
                <a:latin typeface="Segoe UI" panose="020B0502040204020203" pitchFamily="34" charset="0"/>
                <a:ea typeface="Calibri" panose="020F0502020204030204" pitchFamily="34" charset="0"/>
                <a:cs typeface="Segoe UI" panose="020B0502040204020203" pitchFamily="34" charset="0"/>
              </a:rPr>
              <a:t>وتعتبر من أهم خصائص البحث العلمي فيجب على الباحث العلمي أن لا يتسرع في تسجيل النتائج وفي اطلاق الأحكام ووضع الملاحظات والحقائق المتعلقة ببحثه.إذ يجب على الباحث أن يتحلى بالصبر والتأني بحيث عندما يضع نتائج بحثه تكون موثوقة ومدروسة ودقيقة وصحيحة ومثبتة بالأدلة والبراهين .</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dirty="0">
                <a:effectLst/>
                <a:latin typeface="Segoe UI" panose="020B0502040204020203" pitchFamily="34" charset="0"/>
                <a:ea typeface="Times New Roman" panose="02020603050405020304" pitchFamily="18" charset="0"/>
                <a:cs typeface="Segoe UI" panose="020B0502040204020203" pitchFamily="34" charset="0"/>
              </a:rPr>
              <a:t>9- الوضوح والاختصار:</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indent="171450" algn="r" rtl="1">
              <a:lnSpc>
                <a:spcPct val="150000"/>
              </a:lnSpc>
              <a:spcBef>
                <a:spcPts val="0"/>
              </a:spcBef>
              <a:spcAft>
                <a:spcPts val="750"/>
              </a:spcAft>
            </a:pPr>
            <a:r>
              <a:rPr lang="ar-SA" dirty="0">
                <a:effectLst/>
                <a:latin typeface="Segoe UI" panose="020B0502040204020203" pitchFamily="34" charset="0"/>
                <a:ea typeface="Calibri" panose="020F0502020204030204" pitchFamily="34" charset="0"/>
                <a:cs typeface="Segoe UI" panose="020B0502040204020203" pitchFamily="34" charset="0"/>
              </a:rPr>
              <a:t>وتعتبر من الخصائص المهمة، فكما اعتمد الباحث على الوضوح وعدم الإطالة في بحثه كلما كان البحث مميز أكثر، فذلك ليس بالأمر السهل ل</a:t>
            </a:r>
            <a:r>
              <a:rPr lang="ar-JO" dirty="0">
                <a:effectLst/>
                <a:latin typeface="Segoe UI" panose="020B0502040204020203" pitchFamily="34" charset="0"/>
                <a:ea typeface="Calibri" panose="020F0502020204030204" pitchFamily="34" charset="0"/>
                <a:cs typeface="Segoe UI" panose="020B0502040204020203" pitchFamily="34" charset="0"/>
              </a:rPr>
              <a:t>أ</a:t>
            </a:r>
            <a:r>
              <a:rPr lang="ar-SA" dirty="0">
                <a:effectLst/>
                <a:latin typeface="Segoe UI" panose="020B0502040204020203" pitchFamily="34" charset="0"/>
                <a:ea typeface="Calibri" panose="020F0502020204030204" pitchFamily="34" charset="0"/>
                <a:cs typeface="Segoe UI" panose="020B0502040204020203" pitchFamily="34" charset="0"/>
              </a:rPr>
              <a:t>ن الأبحاث العلمية تأخذ الكثير من الوقت والجهد حتى يتم </a:t>
            </a:r>
            <a:r>
              <a:rPr lang="ar-JO" dirty="0">
                <a:effectLst/>
                <a:latin typeface="Segoe UI" panose="020B0502040204020203" pitchFamily="34" charset="0"/>
                <a:ea typeface="Calibri" panose="020F0502020204030204" pitchFamily="34" charset="0"/>
                <a:cs typeface="Segoe UI" panose="020B0502040204020203" pitchFamily="34" charset="0"/>
              </a:rPr>
              <a:t>إ</a:t>
            </a:r>
            <a:r>
              <a:rPr lang="ar-SA" dirty="0">
                <a:effectLst/>
                <a:latin typeface="Segoe UI" panose="020B0502040204020203" pitchFamily="34" charset="0"/>
                <a:ea typeface="Calibri" panose="020F0502020204030204" pitchFamily="34" charset="0"/>
                <a:cs typeface="Segoe UI" panose="020B0502040204020203" pitchFamily="34" charset="0"/>
              </a:rPr>
              <a:t>كمالها، وذلك يترافق مع الكثير من الدراسات والنتائج والتجارب، لكن الاختصار والتبسيط لا يقلل من أهمية الدراسات ودقتها، فيجب أن يكون الباحث دقيق في اختصار ما توصل إليه </a:t>
            </a:r>
            <a:r>
              <a:rPr lang="ar-JO" dirty="0">
                <a:effectLst/>
                <a:latin typeface="Segoe UI" panose="020B0502040204020203" pitchFamily="34" charset="0"/>
                <a:ea typeface="Calibri" panose="020F0502020204030204" pitchFamily="34" charset="0"/>
                <a:cs typeface="Segoe UI" panose="020B0502040204020203" pitchFamily="34" charset="0"/>
              </a:rPr>
              <a:t>من نتائج </a:t>
            </a:r>
            <a:r>
              <a:rPr lang="ar-SA" dirty="0">
                <a:effectLst/>
                <a:latin typeface="Segoe UI" panose="020B0502040204020203" pitchFamily="34" charset="0"/>
                <a:ea typeface="Calibri" panose="020F0502020204030204" pitchFamily="34" charset="0"/>
                <a:cs typeface="Segoe UI" panose="020B0502040204020203" pitchFamily="34" charset="0"/>
              </a:rPr>
              <a:t>وتوضيحه.</a:t>
            </a:r>
            <a:r>
              <a:rPr lang="ar-YE" sz="2200" dirty="0">
                <a:latin typeface="Segoe UI" panose="020B0502040204020203" pitchFamily="34" charset="0"/>
                <a:cs typeface="Segoe UI" panose="020B0502040204020203" pitchFamily="34" charset="0"/>
              </a:rPr>
              <a:t/>
            </a:r>
            <a:br>
              <a:rPr lang="ar-YE" sz="2200" dirty="0">
                <a:latin typeface="Segoe UI" panose="020B0502040204020203" pitchFamily="34" charset="0"/>
                <a:cs typeface="Segoe UI" panose="020B0502040204020203" pitchFamily="34" charset="0"/>
              </a:rPr>
            </a:br>
            <a:r>
              <a:rPr lang="ar-JO" sz="2200" dirty="0">
                <a:latin typeface="Segoe UI" panose="020B0502040204020203" pitchFamily="34" charset="0"/>
                <a:cs typeface="Segoe UI" panose="020B0502040204020203" pitchFamily="34" charset="0"/>
              </a:rPr>
              <a:t> </a:t>
            </a:r>
            <a:endParaRPr lang="ar-YE" sz="2200"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73B51A8B-FE7F-47B3-61D0-5371736DA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79854"/>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86705">
        <p14:prism isInverted="1"/>
      </p:transition>
    </mc:Choice>
    <mc:Fallback xmlns="">
      <p:transition spd="slow" advTm="86705">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D5A56937-EEB7-5969-C31B-F25F9B4066F0}"/>
              </a:ext>
            </a:extLst>
          </p:cNvPr>
          <p:cNvSpPr/>
          <p:nvPr/>
        </p:nvSpPr>
        <p:spPr>
          <a:xfrm>
            <a:off x="443802" y="125549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572756" y="1534991"/>
            <a:ext cx="10652565" cy="4457952"/>
          </a:xfrm>
          <a:prstGeom prst="rect">
            <a:avLst/>
          </a:prstGeom>
          <a:noFill/>
        </p:spPr>
        <p:txBody>
          <a:bodyPr wrap="square" rtlCol="0">
            <a:spAutoFit/>
          </a:bodyPr>
          <a:lstStyle/>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1</a:t>
            </a:r>
            <a:r>
              <a:rPr lang="ar-JO" sz="1600" dirty="0">
                <a:effectLst/>
                <a:latin typeface="Segoe UI" panose="020B0502040204020203" pitchFamily="34" charset="0"/>
                <a:ea typeface="Times New Roman" panose="02020603050405020304" pitchFamily="18" charset="0"/>
                <a:cs typeface="Segoe UI" panose="020B0502040204020203" pitchFamily="34" charset="0"/>
              </a:rPr>
              <a:t>0</a:t>
            </a:r>
            <a:r>
              <a:rPr lang="ar-SA" sz="1600" dirty="0">
                <a:effectLst/>
                <a:latin typeface="Segoe UI" panose="020B0502040204020203" pitchFamily="34" charset="0"/>
                <a:ea typeface="Times New Roman" panose="02020603050405020304" pitchFamily="18" charset="0"/>
                <a:cs typeface="Segoe UI" panose="020B0502040204020203" pitchFamily="34" charset="0"/>
              </a:rPr>
              <a:t>- الحجج والبراهين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34290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وتعتبر من الخصائص الضرورية في البحث العلمي، حيث ترفق النتائج بمجموعة من الأدلة والبراهين والحجج التي تؤكد صحتها ومصداقيتها، ومن الممكن أن تكون هذه الأدلة عبارة عن أرقام أو تجربة أو وصف معين وغير ذلك ما يثبت صحة النتائج، فالأبحاث العلمية بعيدة كل البعد عن الاحتمالية والشك.</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1</a:t>
            </a:r>
            <a:r>
              <a:rPr lang="ar-JO" sz="1600" dirty="0">
                <a:effectLst/>
                <a:latin typeface="Segoe UI" panose="020B0502040204020203" pitchFamily="34" charset="0"/>
                <a:ea typeface="Times New Roman" panose="02020603050405020304" pitchFamily="18" charset="0"/>
                <a:cs typeface="Segoe UI" panose="020B0502040204020203" pitchFamily="34" charset="0"/>
              </a:rPr>
              <a:t>1</a:t>
            </a:r>
            <a:r>
              <a:rPr lang="ar-SA" sz="1600" dirty="0">
                <a:effectLst/>
                <a:latin typeface="Segoe UI" panose="020B0502040204020203" pitchFamily="34" charset="0"/>
                <a:ea typeface="Times New Roman" panose="02020603050405020304" pitchFamily="18" charset="0"/>
                <a:cs typeface="Segoe UI" panose="020B0502040204020203" pitchFamily="34" charset="0"/>
              </a:rPr>
              <a:t>- التعميم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342900" algn="just"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تتميز الأبحاث العلمية بقدرتها على تعميم النتائج، بحيث تعمم نتيجة البحث على أكثر من ظاهرة مرتبطة مع بعضها ضمن الظروف المختلفة</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457200" algn="r" rtl="1">
              <a:lnSpc>
                <a:spcPct val="150000"/>
              </a:lnSpc>
              <a:spcBef>
                <a:spcPts val="750"/>
              </a:spcBef>
              <a:spcAft>
                <a:spcPts val="750"/>
              </a:spcAft>
            </a:pPr>
            <a:r>
              <a:rPr lang="ar-SA" sz="1600" dirty="0">
                <a:effectLst/>
                <a:latin typeface="Segoe UI" panose="020B0502040204020203" pitchFamily="34" charset="0"/>
                <a:ea typeface="Times New Roman" panose="02020603050405020304" pitchFamily="18" charset="0"/>
                <a:cs typeface="Segoe UI" panose="020B0502040204020203" pitchFamily="34" charset="0"/>
              </a:rPr>
              <a:t>1</a:t>
            </a:r>
            <a:r>
              <a:rPr lang="ar-JO" sz="1600" dirty="0">
                <a:effectLst/>
                <a:latin typeface="Segoe UI" panose="020B0502040204020203" pitchFamily="34" charset="0"/>
                <a:ea typeface="Times New Roman" panose="02020603050405020304" pitchFamily="18" charset="0"/>
                <a:cs typeface="Segoe UI" panose="020B0502040204020203" pitchFamily="34" charset="0"/>
              </a:rPr>
              <a:t>2</a:t>
            </a:r>
            <a:r>
              <a:rPr lang="ar-SA" sz="1600" dirty="0">
                <a:effectLst/>
                <a:latin typeface="Segoe UI" panose="020B0502040204020203" pitchFamily="34" charset="0"/>
                <a:ea typeface="Times New Roman" panose="02020603050405020304" pitchFamily="18" charset="0"/>
                <a:cs typeface="Segoe UI" panose="020B0502040204020203" pitchFamily="34" charset="0"/>
              </a:rPr>
              <a:t>- القدرة على توقع وتنبؤ المستقبل :</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p>
            <a:pPr marL="0" marR="0" indent="285750" algn="r" rtl="1">
              <a:lnSpc>
                <a:spcPct val="150000"/>
              </a:lnSpc>
              <a:spcBef>
                <a:spcPts val="0"/>
              </a:spcBef>
              <a:spcAft>
                <a:spcPts val="750"/>
              </a:spcAft>
            </a:pPr>
            <a:r>
              <a:rPr lang="ar-SA" sz="1600" dirty="0">
                <a:effectLst/>
                <a:latin typeface="Segoe UI" panose="020B0502040204020203" pitchFamily="34" charset="0"/>
                <a:ea typeface="Calibri" panose="020F0502020204030204" pitchFamily="34" charset="0"/>
                <a:cs typeface="Segoe UI" panose="020B0502040204020203" pitchFamily="34" charset="0"/>
              </a:rPr>
              <a:t>البحث العلمي لا يتوقف عند حد معين، فبعدما ينهي الباحث العلمي بحثه ويضع النتائج تتكون صورة مستقبلية للظاهرة معتمد على أسس علمية وتحليل فكري للظاهرة المدروسة.</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03B18AF1-618D-77A2-215F-FCD4A541A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419" y="45295"/>
            <a:ext cx="2591822" cy="121020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26098">
        <p14:prism isInverted="1"/>
      </p:transition>
    </mc:Choice>
    <mc:Fallback xmlns="">
      <p:transition spd="slow" advTm="126098">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11558112-9463-0E74-F71F-0769EC05E224}"/>
              </a:ext>
            </a:extLst>
          </p:cNvPr>
          <p:cNvSpPr/>
          <p:nvPr/>
        </p:nvSpPr>
        <p:spPr>
          <a:xfrm>
            <a:off x="443802" y="124660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633047" y="1330617"/>
            <a:ext cx="10653860" cy="4236737"/>
          </a:xfrm>
          <a:prstGeom prst="rect">
            <a:avLst/>
          </a:prstGeom>
          <a:noFill/>
        </p:spPr>
        <p:txBody>
          <a:bodyPr wrap="square" rtlCol="0">
            <a:spAutoFit/>
          </a:bodyPr>
          <a:lstStyle/>
          <a:p>
            <a:pPr algn="ctr" rtl="1">
              <a:lnSpc>
                <a:spcPct val="150000"/>
              </a:lnSpc>
            </a:pPr>
            <a:r>
              <a:rPr lang="ar-JO" sz="2000" b="1" dirty="0">
                <a:solidFill>
                  <a:srgbClr val="00B0F0"/>
                </a:solidFill>
                <a:latin typeface="Segoe UI" panose="020B0502040204020203" pitchFamily="34" charset="0"/>
                <a:cs typeface="Segoe UI" panose="020B0502040204020203" pitchFamily="34" charset="0"/>
              </a:rPr>
              <a:t>صفات الباحث التربوي الجيد</a:t>
            </a: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المقومات والخصائص النفسية (الموضوعية والالتزام، الجدية، والرغبة في البحث والتقصي وحب الإبداع، الثقة بالنفس،الطموح والتواضع) .</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مهارات بحثية معرفية ( القراءة، التلخيص، استخدام مراجع ومصادر المعلومات</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مناهج وطرق البحث، التحليل والتفسير والاستنتاج)</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المرونة الفكرية والانفتاح الفكر العالمي المتوافق مع قيمنا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والأمانة العلمية.</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المهارات الاجتماعية وتعني الحساسية العالية تجاه قضايا المجتمع.</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المقومات العلمية ( الالتزام بالمعايير البحثية العلمية المتعارف عليها،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خطوات البحث العلمي ومنهجيته، استخدام الأدوات المناسبة، حسن اختيار العينة)</a:t>
            </a:r>
            <a:endParaRPr lang="en-US"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C412DD28-7391-B595-BF0F-F9765A059F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089" y="26048"/>
            <a:ext cx="2591822" cy="121020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203875">
        <p14:prism isInverted="1"/>
      </p:transition>
    </mc:Choice>
    <mc:Fallback xmlns="">
      <p:transition spd="slow" advTm="203875">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B73425C7-D415-ACBD-48D3-3FA24A28AFF6}"/>
              </a:ext>
            </a:extLst>
          </p:cNvPr>
          <p:cNvSpPr/>
          <p:nvPr/>
        </p:nvSpPr>
        <p:spPr>
          <a:xfrm>
            <a:off x="511348" y="118948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1132460" y="1425943"/>
            <a:ext cx="10062173" cy="3698448"/>
          </a:xfrm>
          <a:prstGeom prst="rect">
            <a:avLst/>
          </a:prstGeom>
          <a:noFill/>
        </p:spPr>
        <p:txBody>
          <a:bodyPr wrap="square" rtlCol="0">
            <a:spAutoFit/>
          </a:bodyPr>
          <a:lstStyle/>
          <a:p>
            <a:pPr marR="0" lvl="0" algn="ctr" rtl="1">
              <a:lnSpc>
                <a:spcPct val="150000"/>
              </a:lnSpc>
              <a:spcBef>
                <a:spcPts val="0"/>
              </a:spcBef>
              <a:spcAft>
                <a:spcPts val="800"/>
              </a:spcAft>
            </a:pP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معوقات البحث التربوي </a:t>
            </a:r>
            <a:endParaRPr lang="en-US" sz="20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SA" dirty="0">
                <a:solidFill>
                  <a:srgbClr val="000000"/>
                </a:solidFill>
                <a:latin typeface="Segoe UI" panose="020B0502040204020203" pitchFamily="34" charset="0"/>
                <a:cs typeface="Segoe UI" panose="020B0502040204020203" pitchFamily="34" charset="0"/>
              </a:rPr>
              <a:t>تواجه الباحث التربوي مجموعة من المعيقات البحثية أو المشكلات أثناء إجراءه للبحث التربوي ومن أهمها: </a:t>
            </a:r>
            <a:endParaRPr lang="ar-JO" dirty="0">
              <a:solidFill>
                <a:srgbClr val="000000"/>
              </a:solidFill>
              <a:latin typeface="Segoe UI" panose="020B0502040204020203"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en-US"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عدم وجود سياسة واضحة للبحث التربوي في بلادنا العربية. </a:t>
            </a:r>
            <a:endParaRPr lang="en-US" dirty="0">
              <a:solidFill>
                <a:srgbClr val="000000"/>
              </a:solidFill>
              <a:latin typeface="Segoe UI" panose="020B0502040204020203"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latin typeface="Segoe UI" panose="020B0502040204020203" pitchFamily="34" charset="0"/>
                <a:cs typeface="Segoe UI" panose="020B0502040204020203" pitchFamily="34" charset="0"/>
              </a:rPr>
              <a:t>عدم توافر قاعدة بيانات إلكترونية مجانية حديثة يعتمد عليها الطالب وتوفر له مصادر المعلومات محليًا وعالميًا خاصة باللغة العربية في بعض المجالات البحثية. </a:t>
            </a:r>
            <a:endParaRPr lang="en-US" dirty="0">
              <a:solidFill>
                <a:srgbClr val="000000"/>
              </a:solidFill>
              <a:latin typeface="Segoe UI" panose="020B0502040204020203"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latin typeface="Segoe UI" panose="020B0502040204020203" pitchFamily="34" charset="0"/>
                <a:cs typeface="Segoe UI" panose="020B0502040204020203" pitchFamily="34" charset="0"/>
              </a:rPr>
              <a:t>قلة الكوادر البحثية المدربة والمؤهلة لممارسة العمل البحثي. </a:t>
            </a:r>
            <a:endParaRPr lang="ar-JO" dirty="0">
              <a:solidFill>
                <a:srgbClr val="000000"/>
              </a:solidFill>
              <a:latin typeface="Segoe UI" panose="020B0502040204020203" pitchFamily="34" charset="0"/>
              <a:cs typeface="Segoe UI" panose="020B0502040204020203" pitchFamily="34" charset="0"/>
            </a:endParaRPr>
          </a:p>
          <a:p>
            <a:pPr marL="457200" indent="-457200" algn="just" rtl="1">
              <a:lnSpc>
                <a:spcPct val="150000"/>
              </a:lnSpc>
              <a:spcAft>
                <a:spcPts val="800"/>
              </a:spcAft>
              <a:buFont typeface="+mj-lt"/>
              <a:buAutoNum type="arabicPeriod"/>
              <a:tabLst>
                <a:tab pos="228600" algn="r"/>
              </a:tabLst>
            </a:pPr>
            <a:r>
              <a:rPr lang="ar-SA" dirty="0">
                <a:solidFill>
                  <a:srgbClr val="000000"/>
                </a:solidFill>
                <a:latin typeface="Segoe UI" panose="020B0502040204020203" pitchFamily="34" charset="0"/>
                <a:cs typeface="Segoe UI" panose="020B0502040204020203" pitchFamily="34" charset="0"/>
              </a:rPr>
              <a:t>ضعف التفاعل بين البحث التربوي والنظام التعليمي</a:t>
            </a:r>
            <a:r>
              <a:rPr lang="ar-SA" sz="2400" dirty="0">
                <a:solidFill>
                  <a:srgbClr val="000000"/>
                </a:solidFill>
                <a:latin typeface="Segoe UI" panose="020B0502040204020203" pitchFamily="34" charset="0"/>
                <a:cs typeface="Segoe UI" panose="020B0502040204020203" pitchFamily="34" charset="0"/>
              </a:rPr>
              <a:t>. </a:t>
            </a:r>
            <a:endPar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E4D271C3-A598-9B42-A13E-B4558DFEF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429" y="-30012"/>
            <a:ext cx="2591822" cy="121020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80048">
        <p14:prism isInverted="1"/>
      </p:transition>
    </mc:Choice>
    <mc:Fallback xmlns="">
      <p:transition spd="slow" advTm="180048">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1C32E87D-09EB-02E2-F136-377460AB025E}"/>
              </a:ext>
            </a:extLst>
          </p:cNvPr>
          <p:cNvSpPr/>
          <p:nvPr/>
        </p:nvSpPr>
        <p:spPr>
          <a:xfrm>
            <a:off x="443802" y="126092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693336" y="2153657"/>
            <a:ext cx="10728349" cy="2375009"/>
          </a:xfrm>
          <a:prstGeom prst="rect">
            <a:avLst/>
          </a:prstGeom>
          <a:noFill/>
        </p:spPr>
        <p:txBody>
          <a:bodyPr wrap="square" rtlCol="0">
            <a:spAutoFit/>
          </a:bodyPr>
          <a:lstStyle/>
          <a:p>
            <a:pPr marL="0" marR="0" algn="just" rtl="1">
              <a:lnSpc>
                <a:spcPct val="150000"/>
              </a:lnSpc>
              <a:spcBef>
                <a:spcPts val="0"/>
              </a:spcBef>
              <a:spcAft>
                <a:spcPts val="800"/>
              </a:spcAft>
              <a:tabLst>
                <a:tab pos="228600" algn="r"/>
              </a:tabLs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5.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عدم كفاية الموارد المالية المخصصة للبحث وضعف تمويل الأبحاث.</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6.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ضعف التواصل بين المنتجين للبحث والمستهلكين له خاصة المؤسسات التعليمية الرائدة والمجتمع المستفيد من الأبحاث. </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7.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عدم فعالية نتائج البحث في الممارسة التربوية</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وعدم الاهتمام بتطبيق نتائج الأبحاث بعد الانتهاء من الجانب النظري وبالتالي قلة معالجتها للمشاكل التربوية وتطور التعليم </a:t>
            </a:r>
            <a:endParaRPr lang="en-US" sz="24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3FDD6EA0-E584-E0F3-EC95-45EBC4982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534" y="0"/>
            <a:ext cx="2591822" cy="121020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77988">
        <p14:prism isInverted="1"/>
      </p:transition>
    </mc:Choice>
    <mc:Fallback xmlns="">
      <p:transition spd="slow" advTm="77988">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BC61C1E7-98C4-4E95-C045-8D74A5D89AD1}"/>
              </a:ext>
            </a:extLst>
          </p:cNvPr>
          <p:cNvSpPr/>
          <p:nvPr/>
        </p:nvSpPr>
        <p:spPr>
          <a:xfrm>
            <a:off x="469995" y="118999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1008116" y="1310351"/>
            <a:ext cx="10409303" cy="4160113"/>
          </a:xfrm>
          <a:prstGeom prst="rect">
            <a:avLst/>
          </a:prstGeom>
          <a:noFill/>
        </p:spPr>
        <p:txBody>
          <a:bodyPr wrap="square" rtlCol="0">
            <a:spAutoFit/>
          </a:bodyPr>
          <a:lstStyle/>
          <a:p>
            <a:pPr algn="ctr" rtl="1">
              <a:lnSpc>
                <a:spcPct val="150000"/>
              </a:lnSpc>
            </a:pPr>
            <a:r>
              <a:rPr lang="ar-JO" sz="2400" b="1" dirty="0">
                <a:solidFill>
                  <a:srgbClr val="00B0F0"/>
                </a:solidFill>
                <a:latin typeface="Segoe UI" panose="020B0502040204020203" pitchFamily="34" charset="0"/>
                <a:cs typeface="Segoe UI" panose="020B0502040204020203" pitchFamily="34" charset="0"/>
              </a:rPr>
              <a:t> خطوات البحث التربوي</a:t>
            </a:r>
            <a:endParaRPr lang="ar-JO" sz="2000" b="1" dirty="0">
              <a:solidFill>
                <a:srgbClr val="00B0F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JO"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اختلف العلماء في خطوات البحث العلمي فمنهم من حددها بعشرة ومنهم ذكر سبع خطوات واتفق أغلبهم على خمس خطوات رئيسة ومن هذه الخطوات ما يأتي:</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اختيار ميدان وموضوع البحث الذي يود القيام به</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مسح الميدان ومشكلاته لغرض فهم مشكلة البحث </a:t>
            </a:r>
            <a:endParaRPr lang="ar-JO" dirty="0">
              <a:latin typeface="Segoe UI" panose="020B0502040204020203" pitchFamily="34" charset="0"/>
              <a:ea typeface="Calibri" panose="020F0502020204030204"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تطوير قائمة بيبليوغرافية تناول مشكلة البحث</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صياغة المشكلة وتحديدها</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تمييز عناصر المشكلة وعزلها عن بعضها</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2B4EA03E-8A5C-1CB0-C515-90A8AEC379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091" y="-86254"/>
            <a:ext cx="2591822" cy="1210204"/>
          </a:xfrm>
          <a:prstGeom prst="rect">
            <a:avLst/>
          </a:prstGeom>
        </p:spPr>
      </p:pic>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12536">
        <p14:prism isInverted="1"/>
      </p:transition>
    </mc:Choice>
    <mc:Fallback xmlns="">
      <p:transition spd="slow" advTm="112536">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B8E2EC42-E313-9BF2-44A1-86A46FDD9BF7}"/>
              </a:ext>
            </a:extLst>
          </p:cNvPr>
          <p:cNvSpPr/>
          <p:nvPr/>
        </p:nvSpPr>
        <p:spPr>
          <a:xfrm>
            <a:off x="449580" y="123458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1018798" y="1565041"/>
            <a:ext cx="10534373" cy="4031873"/>
          </a:xfrm>
          <a:prstGeom prst="rect">
            <a:avLst/>
          </a:prstGeom>
          <a:noFill/>
        </p:spPr>
        <p:txBody>
          <a:bodyPr wrap="square" rtlCol="0">
            <a:spAutoFit/>
          </a:bodyPr>
          <a:lstStyle/>
          <a:p>
            <a:pPr algn="ctr" rtl="1">
              <a:lnSpc>
                <a:spcPct val="150000"/>
              </a:lnSpc>
            </a:pPr>
            <a:r>
              <a:rPr lang="ar-JO" b="1" dirty="0">
                <a:solidFill>
                  <a:srgbClr val="00B0F0"/>
                </a:solidFill>
                <a:latin typeface="Segoe UI" panose="020B0502040204020203" pitchFamily="34" charset="0"/>
                <a:cs typeface="Segoe UI" panose="020B0502040204020203" pitchFamily="34" charset="0"/>
              </a:rPr>
              <a:t> خطوات البحث التربوي</a:t>
            </a:r>
          </a:p>
          <a:p>
            <a:pPr marL="0" marR="0" algn="just" rtl="1">
              <a:lnSpc>
                <a:spcPct val="150000"/>
              </a:lnSpc>
              <a:spcBef>
                <a:spcPts val="0"/>
              </a:spcBef>
              <a:spcAft>
                <a:spcPts val="800"/>
              </a:spcAft>
              <a:tabLst>
                <a:tab pos="228600" algn="r"/>
              </a:tabLs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6. </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تصنيف عناصر المشكلة تبعاً لعلاقتها المباشرة وغير المباشرة بالمعلومات التي</a:t>
            </a:r>
            <a:r>
              <a:rPr lang="ar-JO" dirty="0">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يتم جمعها</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7.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تحديد البيانات المطلوبة في ضوء عناصر المشكلة</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8.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التأكد من توفر البيانات المطلوبة</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9.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اختبار قابلية حل المشكلة</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tabLst>
                <a:tab pos="228600" algn="r"/>
              </a:tabLs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10.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جمع البيانات والمعلومات</a:t>
            </a:r>
            <a:endPar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50000"/>
              </a:lnSpc>
              <a:spcAft>
                <a:spcPts val="800"/>
              </a:spcAft>
              <a:tabLst>
                <a:tab pos="228600" algn="r"/>
              </a:tabLst>
            </a:pPr>
            <a:r>
              <a:rPr lang="ar-JO" dirty="0">
                <a:solidFill>
                  <a:srgbClr val="000000"/>
                </a:solidFill>
                <a:latin typeface="Segoe UI" panose="020B0502040204020203" pitchFamily="34" charset="0"/>
                <a:cs typeface="Segoe UI" panose="020B0502040204020203" pitchFamily="34" charset="0"/>
              </a:rPr>
              <a:t>11. </a:t>
            </a:r>
            <a:r>
              <a:rPr lang="ar-SA" dirty="0">
                <a:solidFill>
                  <a:srgbClr val="000000"/>
                </a:solidFill>
                <a:latin typeface="Segoe UI" panose="020B0502040204020203" pitchFamily="34" charset="0"/>
                <a:cs typeface="Segoe UI" panose="020B0502040204020203" pitchFamily="34" charset="0"/>
              </a:rPr>
              <a:t> تنظيم البيانات لتكون جاهزة للتحليل</a:t>
            </a:r>
            <a:r>
              <a:rPr lang="en-US" dirty="0">
                <a:solidFill>
                  <a:srgbClr val="000000"/>
                </a:solidFill>
                <a:latin typeface="Segoe UI" panose="020B0502040204020203" pitchFamily="34" charset="0"/>
                <a:cs typeface="Segoe UI" panose="020B0502040204020203" pitchFamily="34" charset="0"/>
              </a:rPr>
              <a:t>.</a:t>
            </a:r>
          </a:p>
          <a:p>
            <a:pPr indent="-171450" algn="just" rtl="1">
              <a:lnSpc>
                <a:spcPct val="150000"/>
              </a:lnSpc>
              <a:spcAft>
                <a:spcPts val="800"/>
              </a:spcAft>
              <a:tabLst>
                <a:tab pos="228600" algn="r"/>
              </a:tabLst>
            </a:pPr>
            <a:r>
              <a:rPr lang="ar-JO" dirty="0">
                <a:solidFill>
                  <a:srgbClr val="000000"/>
                </a:solidFill>
                <a:latin typeface="Segoe UI" panose="020B0502040204020203" pitchFamily="34" charset="0"/>
                <a:cs typeface="Segoe UI" panose="020B0502040204020203" pitchFamily="34" charset="0"/>
              </a:rPr>
              <a:t>12. </a:t>
            </a:r>
            <a:r>
              <a:rPr lang="en-US"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تحليل وتفسير البيانات</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dirty="0">
                <a:solidFill>
                  <a:srgbClr val="000000"/>
                </a:solidFill>
                <a:latin typeface="Segoe UI" panose="020B0502040204020203" pitchFamily="34" charset="0"/>
                <a:cs typeface="Segoe UI" panose="020B0502040204020203" pitchFamily="34" charset="0"/>
              </a:rPr>
              <a:t>عرض النتائج والخروج بالتوصيات.</a:t>
            </a:r>
            <a:endParaRPr lang="en-US"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 xmlns:a16="http://schemas.microsoft.com/office/drawing/2014/main" id="{88A981D0-F66C-CEE5-5466-3313758AA6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797" y="-10107"/>
            <a:ext cx="2591822" cy="1210204"/>
          </a:xfrm>
          <a:prstGeom prst="rect">
            <a:avLst/>
          </a:prstGeom>
        </p:spPr>
      </p:pic>
    </p:spTree>
    <p:extLst>
      <p:ext uri="{BB962C8B-B14F-4D97-AF65-F5344CB8AC3E}">
        <p14:creationId xmlns:p14="http://schemas.microsoft.com/office/powerpoint/2010/main" val="2395200621"/>
      </p:ext>
    </p:extLst>
  </p:cSld>
  <p:clrMapOvr>
    <a:masterClrMapping/>
  </p:clrMapOvr>
  <mc:AlternateContent xmlns:mc="http://schemas.openxmlformats.org/markup-compatibility/2006" xmlns:p14="http://schemas.microsoft.com/office/powerpoint/2010/main">
    <mc:Choice Requires="p14">
      <p:transition spd="slow" p14:dur="1600" advTm="110019">
        <p14:prism isInverted="1"/>
      </p:transition>
    </mc:Choice>
    <mc:Fallback xmlns="">
      <p:transition spd="slow" advTm="110019">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2E726E03-ED4F-7223-A9DB-9F6D65965DE2}"/>
              </a:ext>
            </a:extLst>
          </p:cNvPr>
          <p:cNvSpPr/>
          <p:nvPr/>
        </p:nvSpPr>
        <p:spPr>
          <a:xfrm>
            <a:off x="443801" y="121460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 xmlns:a16="http://schemas.microsoft.com/office/drawing/2014/main" id="{E9080746-5912-5A9F-A0CE-239DE8EDA1EF}"/>
              </a:ext>
            </a:extLst>
          </p:cNvPr>
          <p:cNvSpPr txBox="1"/>
          <p:nvPr/>
        </p:nvSpPr>
        <p:spPr>
          <a:xfrm>
            <a:off x="925992" y="1722150"/>
            <a:ext cx="10340011" cy="3426259"/>
          </a:xfrm>
          <a:prstGeom prst="rect">
            <a:avLst/>
          </a:prstGeom>
          <a:noFill/>
        </p:spPr>
        <p:txBody>
          <a:bodyPr wrap="square" rtlCol="0">
            <a:spAutoFit/>
          </a:bodyPr>
          <a:lstStyle/>
          <a:p>
            <a:pPr algn="ctr"/>
            <a:r>
              <a:rPr lang="ar-JO" sz="2800"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خاتمة</a:t>
            </a:r>
            <a:endParaRPr lang="ar-JO"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sz="2000"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يمثل</a:t>
            </a:r>
            <a:r>
              <a:rPr lang="ar-JO" b="0" i="0" u="none" strike="noStrike" baseline="0"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تحليل </a:t>
            </a:r>
            <a:r>
              <a:rPr lang="ar-JO" dirty="0">
                <a:latin typeface="Segoe UI" panose="020B0502040204020203" pitchFamily="34" charset="0"/>
                <a:cs typeface="Segoe UI" panose="020B0502040204020203" pitchFamily="34" charset="0"/>
              </a:rPr>
              <a:t>السياسات التعليمية </a:t>
            </a:r>
            <a:r>
              <a:rPr lang="ar-YE" dirty="0">
                <a:latin typeface="Segoe UI" panose="020B0502040204020203" pitchFamily="34" charset="0"/>
                <a:cs typeface="Segoe UI" panose="020B0502040204020203" pitchFamily="34" charset="0"/>
              </a:rPr>
              <a:t>أداة قوية للتخفيف من </a:t>
            </a:r>
            <a:r>
              <a:rPr lang="ar-JO" dirty="0">
                <a:latin typeface="Segoe UI" panose="020B0502040204020203" pitchFamily="34" charset="0"/>
                <a:cs typeface="Segoe UI" panose="020B0502040204020203" pitchFamily="34" charset="0"/>
              </a:rPr>
              <a:t>التحديات التي تواجه</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التعليم</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وتسهم في حل </a:t>
            </a:r>
            <a:r>
              <a:rPr lang="ar-YE" dirty="0">
                <a:latin typeface="Segoe UI" panose="020B0502040204020203" pitchFamily="34" charset="0"/>
                <a:cs typeface="Segoe UI" panose="020B0502040204020203" pitchFamily="34" charset="0"/>
              </a:rPr>
              <a:t>المشكل</a:t>
            </a:r>
            <a:r>
              <a:rPr lang="ar-JO" dirty="0">
                <a:latin typeface="Segoe UI" panose="020B0502040204020203" pitchFamily="34" charset="0"/>
                <a:cs typeface="Segoe UI" panose="020B0502040204020203" pitchFamily="34" charset="0"/>
              </a:rPr>
              <a:t>ات</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ال</a:t>
            </a:r>
            <a:r>
              <a:rPr lang="ar-YE" dirty="0">
                <a:latin typeface="Segoe UI" panose="020B0502040204020203" pitchFamily="34" charset="0"/>
                <a:cs typeface="Segoe UI" panose="020B0502040204020203" pitchFamily="34" charset="0"/>
              </a:rPr>
              <a:t>اجتماعي</a:t>
            </a:r>
            <a:r>
              <a:rPr lang="ar-JO" dirty="0">
                <a:latin typeface="Segoe UI" panose="020B0502040204020203" pitchFamily="34" charset="0"/>
                <a:cs typeface="Segoe UI" panose="020B0502040204020203" pitchFamily="34" charset="0"/>
              </a:rPr>
              <a:t>ة</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والاقتصادية والصناعية ومواكبة تطورات العصر</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في حالة بناء التحليل وفقًا ل</a:t>
            </a:r>
            <a:r>
              <a:rPr lang="ar-YE" dirty="0">
                <a:latin typeface="Segoe UI" panose="020B0502040204020203" pitchFamily="34" charset="0"/>
                <a:cs typeface="Segoe UI" panose="020B0502040204020203" pitchFamily="34" charset="0"/>
              </a:rPr>
              <a:t>معايير </a:t>
            </a:r>
            <a:r>
              <a:rPr lang="ar-JO" dirty="0">
                <a:latin typeface="Segoe UI" panose="020B0502040204020203" pitchFamily="34" charset="0"/>
                <a:cs typeface="Segoe UI" panose="020B0502040204020203" pitchFamily="34" charset="0"/>
              </a:rPr>
              <a:t>علمية </a:t>
            </a:r>
            <a:r>
              <a:rPr lang="ar-YE" dirty="0">
                <a:latin typeface="Segoe UI" panose="020B0502040204020203" pitchFamily="34" charset="0"/>
                <a:cs typeface="Segoe UI" panose="020B0502040204020203" pitchFamily="34" charset="0"/>
              </a:rPr>
              <a:t>متعارف عليها لازمة لحل </a:t>
            </a:r>
            <a:r>
              <a:rPr lang="ar-JO" dirty="0">
                <a:latin typeface="Segoe UI" panose="020B0502040204020203" pitchFamily="34" charset="0"/>
                <a:cs typeface="Segoe UI" panose="020B0502040204020203" pitchFamily="34" charset="0"/>
              </a:rPr>
              <a:t>الإشكاليات</a:t>
            </a:r>
            <a:r>
              <a:rPr lang="ar-YE" dirty="0">
                <a:latin typeface="Segoe UI" panose="020B0502040204020203" pitchFamily="34" charset="0"/>
                <a:cs typeface="Segoe UI" panose="020B0502040204020203" pitchFamily="34" charset="0"/>
              </a:rPr>
              <a:t> عبر تطبيق خطوات </a:t>
            </a:r>
            <a:r>
              <a:rPr lang="ar-JO" dirty="0">
                <a:latin typeface="Segoe UI" panose="020B0502040204020203" pitchFamily="34" charset="0"/>
                <a:cs typeface="Segoe UI" panose="020B0502040204020203" pitchFamily="34" charset="0"/>
              </a:rPr>
              <a:t>ممنهجة</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مثل </a:t>
            </a:r>
            <a:r>
              <a:rPr lang="ar-YE" dirty="0">
                <a:latin typeface="Segoe UI" panose="020B0502040204020203" pitchFamily="34" charset="0"/>
                <a:cs typeface="Segoe UI" panose="020B0502040204020203" pitchFamily="34" charset="0"/>
              </a:rPr>
              <a:t>جمع معلومات موثوقة وموضوعية، </a:t>
            </a:r>
            <a:r>
              <a:rPr lang="ar-JO" dirty="0">
                <a:latin typeface="Segoe UI" panose="020B0502040204020203" pitchFamily="34" charset="0"/>
                <a:cs typeface="Segoe UI" panose="020B0502040204020203" pitchFamily="34" charset="0"/>
              </a:rPr>
              <a:t>و</a:t>
            </a:r>
            <a:r>
              <a:rPr lang="ar-YE" dirty="0">
                <a:latin typeface="Segoe UI" panose="020B0502040204020203" pitchFamily="34" charset="0"/>
                <a:cs typeface="Segoe UI" panose="020B0502040204020203" pitchFamily="34" charset="0"/>
              </a:rPr>
              <a:t>التفكير في مجموعة من الحلول </a:t>
            </a:r>
            <a:r>
              <a:rPr lang="ar-JO" dirty="0">
                <a:latin typeface="Segoe UI" panose="020B0502040204020203" pitchFamily="34" charset="0"/>
                <a:cs typeface="Segoe UI" panose="020B0502040204020203" pitchFamily="34" charset="0"/>
              </a:rPr>
              <a:t>واختبارها </a:t>
            </a:r>
            <a:r>
              <a:rPr lang="ar-YE" dirty="0">
                <a:latin typeface="Segoe UI" panose="020B0502040204020203" pitchFamily="34" charset="0"/>
                <a:cs typeface="Segoe UI" panose="020B0502040204020203" pitchFamily="34" charset="0"/>
              </a:rPr>
              <a:t>قبل </a:t>
            </a:r>
            <a:r>
              <a:rPr lang="ar-JO" dirty="0">
                <a:latin typeface="Segoe UI" panose="020B0502040204020203" pitchFamily="34" charset="0"/>
                <a:cs typeface="Segoe UI" panose="020B0502040204020203" pitchFamily="34" charset="0"/>
              </a:rPr>
              <a:t>ال</a:t>
            </a:r>
            <a:r>
              <a:rPr lang="ar-YE" dirty="0">
                <a:latin typeface="Segoe UI" panose="020B0502040204020203" pitchFamily="34" charset="0"/>
                <a:cs typeface="Segoe UI" panose="020B0502040204020203" pitchFamily="34" charset="0"/>
              </a:rPr>
              <a:t>اختيار</a:t>
            </a: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لذلك يجب على ا</a:t>
            </a:r>
            <a:r>
              <a:rPr lang="ar-YE" dirty="0">
                <a:latin typeface="Segoe UI" panose="020B0502040204020203" pitchFamily="34" charset="0"/>
                <a:cs typeface="Segoe UI" panose="020B0502040204020203" pitchFamily="34" charset="0"/>
              </a:rPr>
              <a:t>لمحللين والباحثين أن </a:t>
            </a:r>
            <a:r>
              <a:rPr lang="ar-JO" dirty="0">
                <a:latin typeface="Segoe UI" panose="020B0502040204020203" pitchFamily="34" charset="0"/>
                <a:cs typeface="Segoe UI" panose="020B0502040204020203" pitchFamily="34" charset="0"/>
              </a:rPr>
              <a:t>يمتلكوا حججًا وأدلة قوية على اختيار السياسات المعنية </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بقصد تحقيق </a:t>
            </a:r>
            <a:r>
              <a:rPr lang="ar-YE" dirty="0">
                <a:latin typeface="Segoe UI" panose="020B0502040204020203" pitchFamily="34" charset="0"/>
                <a:cs typeface="Segoe UI" panose="020B0502040204020203" pitchFamily="34" charset="0"/>
              </a:rPr>
              <a:t>مساندة الإعلام والجمهور</a:t>
            </a:r>
            <a:r>
              <a:rPr lang="ar-JO" dirty="0">
                <a:latin typeface="Segoe UI" panose="020B0502040204020203" pitchFamily="34" charset="0"/>
                <a:cs typeface="Segoe UI" panose="020B0502040204020203" pitchFamily="34" charset="0"/>
              </a:rPr>
              <a:t> و</a:t>
            </a:r>
            <a:r>
              <a:rPr lang="ar-YE" dirty="0">
                <a:latin typeface="Segoe UI" panose="020B0502040204020203" pitchFamily="34" charset="0"/>
                <a:cs typeface="Segoe UI" panose="020B0502040204020203" pitchFamily="34" charset="0"/>
              </a:rPr>
              <a:t>المجتمع المدني </a:t>
            </a:r>
            <a:r>
              <a:rPr lang="ar-JO" dirty="0">
                <a:latin typeface="Segoe UI" panose="020B0502040204020203" pitchFamily="34" charset="0"/>
                <a:cs typeface="Segoe UI" panose="020B0502040204020203" pitchFamily="34" charset="0"/>
              </a:rPr>
              <a:t>لهذه السياسة. و</a:t>
            </a:r>
            <a:r>
              <a:rPr lang="ar-YE" dirty="0">
                <a:latin typeface="Segoe UI" panose="020B0502040204020203" pitchFamily="34" charset="0"/>
                <a:cs typeface="Segoe UI" panose="020B0502040204020203" pitchFamily="34" charset="0"/>
              </a:rPr>
              <a:t>أن تسد </a:t>
            </a:r>
            <a:r>
              <a:rPr lang="ar-JO" dirty="0">
                <a:latin typeface="Segoe UI" panose="020B0502040204020203" pitchFamily="34" charset="0"/>
                <a:cs typeface="Segoe UI" panose="020B0502040204020203" pitchFamily="34" charset="0"/>
              </a:rPr>
              <a:t>الفجوة</a:t>
            </a:r>
            <a:r>
              <a:rPr lang="ar-YE" dirty="0">
                <a:latin typeface="Segoe UI" panose="020B0502040204020203" pitchFamily="34" charset="0"/>
                <a:cs typeface="Segoe UI" panose="020B0502040204020203" pitchFamily="34" charset="0"/>
              </a:rPr>
              <a:t> بين </a:t>
            </a:r>
            <a:r>
              <a:rPr lang="ar-JO" dirty="0">
                <a:latin typeface="Segoe UI" panose="020B0502040204020203" pitchFamily="34" charset="0"/>
                <a:cs typeface="Segoe UI" panose="020B0502040204020203" pitchFamily="34" charset="0"/>
              </a:rPr>
              <a:t>محللي السياسات وصانعيها وبين المستفيدين منها وتقنعهم بأهميتها في تحقيق أهداف التعليم والتنمية الشاملة.</a:t>
            </a:r>
            <a:endParaRPr lang="ar-YE" b="0" i="0" u="none" strike="noStrike" baseline="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 xmlns:a16="http://schemas.microsoft.com/office/drawing/2014/main" id="{61AE8C30-66F8-9E50-59CA-2F7AA6FEB5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72" y="0"/>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25108">
        <p14:prism isInverted="1"/>
      </p:transition>
    </mc:Choice>
    <mc:Fallback xmlns="">
      <p:transition spd="slow" advTm="125108">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 xmlns:a16="http://schemas.microsoft.com/office/drawing/2014/main" id="{A02E18BC-C128-1E7E-BDE2-51CF5F157778}"/>
              </a:ext>
            </a:extLst>
          </p:cNvPr>
          <p:cNvSpPr/>
          <p:nvPr/>
        </p:nvSpPr>
        <p:spPr>
          <a:xfrm>
            <a:off x="443802" y="1210204"/>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Arial" panose="020B0604020202020204" pitchFamily="34" charset="0"/>
                <a:cs typeface="Arial" panose="020B0604020202020204" pitchFamily="34" charset="0"/>
              </a:rPr>
              <a:t>نتاجات المحاضرة الثامنة</a:t>
            </a:r>
            <a:endParaRPr lang="en-US" sz="2400" dirty="0">
              <a:latin typeface="Arial" panose="020B0604020202020204" pitchFamily="34" charset="0"/>
              <a:cs typeface="Arial" panose="020B0604020202020204" pitchFamily="34" charset="0"/>
            </a:endParaRPr>
          </a:p>
        </p:txBody>
      </p:sp>
      <p:graphicFrame>
        <p:nvGraphicFramePr>
          <p:cNvPr id="4" name="Diagram 3">
            <a:extLst>
              <a:ext uri="{FF2B5EF4-FFF2-40B4-BE49-F238E27FC236}">
                <a16:creationId xmlns="" xmlns:a16="http://schemas.microsoft.com/office/drawing/2014/main" id="{13047046-6733-565D-4C23-A62BD63E3A7D}"/>
              </a:ext>
            </a:extLst>
          </p:cNvPr>
          <p:cNvGraphicFramePr/>
          <p:nvPr>
            <p:extLst>
              <p:ext uri="{D42A27DB-BD31-4B8C-83A1-F6EECF244321}">
                <p14:modId xmlns:p14="http://schemas.microsoft.com/office/powerpoint/2010/main" val="677925606"/>
              </p:ext>
            </p:extLst>
          </p:nvPr>
        </p:nvGraphicFramePr>
        <p:xfrm>
          <a:off x="2031999" y="1970836"/>
          <a:ext cx="8128000" cy="3885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 xmlns:a16="http://schemas.microsoft.com/office/drawing/2014/main" id="{42ADD134-6F5D-CF06-F0EB-7635CD3C469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903" y="0"/>
            <a:ext cx="2591822" cy="1210204"/>
          </a:xfrm>
          <a:prstGeom prst="rect">
            <a:avLst/>
          </a:prstGeom>
        </p:spPr>
      </p:pic>
    </p:spTree>
    <p:extLst>
      <p:ext uri="{BB962C8B-B14F-4D97-AF65-F5344CB8AC3E}">
        <p14:creationId xmlns:p14="http://schemas.microsoft.com/office/powerpoint/2010/main" val="2231373170"/>
      </p:ext>
    </p:extLst>
  </p:cSld>
  <p:clrMapOvr>
    <a:masterClrMapping/>
  </p:clrMapOvr>
  <mc:AlternateContent xmlns:mc="http://schemas.openxmlformats.org/markup-compatibility/2006" xmlns:p14="http://schemas.microsoft.com/office/powerpoint/2010/main">
    <mc:Choice Requires="p14">
      <p:transition spd="slow" p14:dur="1600" advTm="77654">
        <p14:prism isInverted="1"/>
      </p:transition>
    </mc:Choice>
    <mc:Fallback xmlns="">
      <p:transition spd="slow" advTm="77654">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4BC774B7-B080-500E-38C6-D4FDC74601D9}"/>
              </a:ext>
            </a:extLst>
          </p:cNvPr>
          <p:cNvSpPr/>
          <p:nvPr/>
        </p:nvSpPr>
        <p:spPr>
          <a:xfrm>
            <a:off x="469995" y="1256750"/>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C9CF143-F92C-63B3-D63E-FC85245276B6}"/>
              </a:ext>
            </a:extLst>
          </p:cNvPr>
          <p:cNvSpPr txBox="1"/>
          <p:nvPr/>
        </p:nvSpPr>
        <p:spPr>
          <a:xfrm>
            <a:off x="860644" y="1490104"/>
            <a:ext cx="10523095" cy="3811300"/>
          </a:xfrm>
          <a:prstGeom prst="rect">
            <a:avLst/>
          </a:prstGeom>
          <a:noFill/>
        </p:spPr>
        <p:txBody>
          <a:bodyPr wrap="square" rtlCol="0">
            <a:spAutoFit/>
          </a:bodyPr>
          <a:lstStyle/>
          <a:p>
            <a:pPr marL="233680" marR="0" indent="-270510" algn="just" rtl="1">
              <a:lnSpc>
                <a:spcPct val="150000"/>
              </a:lnSpc>
              <a:spcBef>
                <a:spcPts val="0"/>
              </a:spcBef>
              <a:spcAft>
                <a:spcPts val="800"/>
              </a:spcAft>
            </a:pPr>
            <a:r>
              <a:rPr lang="ar-JO" sz="1600" dirty="0">
                <a:latin typeface="Arial" panose="020B0604020202020204" pitchFamily="34" charset="0"/>
                <a:cs typeface="Arial" panose="020B0604020202020204" pitchFamily="34" charset="0"/>
              </a:rPr>
              <a:t>المراجع</a:t>
            </a:r>
          </a:p>
          <a:p>
            <a:pPr marL="233680" marR="0" indent="-270510" algn="just" rtl="1">
              <a:lnSpc>
                <a:spcPct val="150000"/>
              </a:lnSpc>
              <a:spcBef>
                <a:spcPts val="0"/>
              </a:spcBef>
              <a:spcAft>
                <a:spcPts val="800"/>
              </a:spcAft>
            </a:pPr>
            <a:r>
              <a:rPr lang="ar-JO" sz="1400" dirty="0">
                <a:latin typeface="Arial" panose="020B0604020202020204" pitchFamily="34" charset="0"/>
                <a:cs typeface="Arial" panose="020B0604020202020204" pitchFamily="34" charset="0"/>
              </a:rPr>
              <a:t>حمود، محمد (2021).</a:t>
            </a:r>
            <a:r>
              <a:rPr lang="ar-JO" sz="1400" b="1" dirty="0">
                <a:latin typeface="Arial" panose="020B0604020202020204" pitchFamily="34" charset="0"/>
                <a:cs typeface="Arial" panose="020B0604020202020204" pitchFamily="34" charset="0"/>
              </a:rPr>
              <a:t>تحليل </a:t>
            </a:r>
            <a:r>
              <a:rPr lang="ar-YE" sz="1400" b="1" dirty="0">
                <a:latin typeface="Arial" panose="020B0604020202020204" pitchFamily="34" charset="0"/>
                <a:cs typeface="Arial" panose="020B0604020202020204" pitchFamily="34" charset="0"/>
              </a:rPr>
              <a:t>السياسات العامة وصفات ومهارات </a:t>
            </a:r>
            <a:r>
              <a:rPr lang="ar-JO" sz="1400" b="1" dirty="0">
                <a:latin typeface="Arial" panose="020B0604020202020204" pitchFamily="34" charset="0"/>
                <a:cs typeface="Arial" panose="020B0604020202020204" pitchFamily="34" charset="0"/>
              </a:rPr>
              <a:t>المحلل</a:t>
            </a:r>
            <a:r>
              <a:rPr lang="ar-YE" sz="1400" b="1" dirty="0">
                <a:latin typeface="Arial" panose="020B0604020202020204" pitchFamily="34" charset="0"/>
                <a:cs typeface="Arial" panose="020B0604020202020204" pitchFamily="34" charset="0"/>
              </a:rPr>
              <a:t> السياسي الناجح</a:t>
            </a:r>
            <a:r>
              <a:rPr lang="ar-JO" sz="1400" dirty="0">
                <a:latin typeface="Arial" panose="020B0604020202020204" pitchFamily="34" charset="0"/>
                <a:cs typeface="Arial" panose="020B0604020202020204" pitchFamily="34" charset="0"/>
              </a:rPr>
              <a:t>،م</a:t>
            </a:r>
            <a:r>
              <a:rPr lang="ar-YE" sz="1400" dirty="0">
                <a:latin typeface="Arial" panose="020B0604020202020204" pitchFamily="34" charset="0"/>
                <a:cs typeface="Arial" panose="020B0604020202020204" pitchFamily="34" charset="0"/>
              </a:rPr>
              <a:t>جلة كلية القانون للعلوم القانونية والسياسية/المجلد </a:t>
            </a:r>
            <a:r>
              <a:rPr lang="ar-JO" sz="1400" dirty="0">
                <a:latin typeface="Arial" panose="020B0604020202020204" pitchFamily="34" charset="0"/>
                <a:cs typeface="Arial" panose="020B0604020202020204" pitchFamily="34" charset="0"/>
              </a:rPr>
              <a:t>(10)</a:t>
            </a:r>
            <a:r>
              <a:rPr lang="ar-YE" sz="1400" dirty="0">
                <a:latin typeface="Arial" panose="020B0604020202020204" pitchFamily="34" charset="0"/>
                <a:cs typeface="Arial" panose="020B0604020202020204" pitchFamily="34" charset="0"/>
              </a:rPr>
              <a:t>العدد </a:t>
            </a:r>
            <a:r>
              <a:rPr lang="ar-JO" sz="1400" dirty="0">
                <a:latin typeface="Arial" panose="020B0604020202020204" pitchFamily="34" charset="0"/>
                <a:cs typeface="Arial" panose="020B0604020202020204" pitchFamily="34" charset="0"/>
              </a:rPr>
              <a:t>37.</a:t>
            </a:r>
          </a:p>
          <a:p>
            <a:pPr marL="233680" marR="0" indent="-270510" algn="just" rtl="1">
              <a:lnSpc>
                <a:spcPct val="150000"/>
              </a:lnSpc>
              <a:spcBef>
                <a:spcPts val="0"/>
              </a:spcBef>
              <a:spcAft>
                <a:spcPts val="800"/>
              </a:spcAft>
            </a:pPr>
            <a:r>
              <a:rPr lang="ar-JO" sz="1400" dirty="0">
                <a:latin typeface="Arial" panose="020B0604020202020204" pitchFamily="34" charset="0"/>
                <a:cs typeface="Arial" panose="020B0604020202020204" pitchFamily="34" charset="0"/>
              </a:rPr>
              <a:t>تلخيص كتاب تحليل السياسات التربوية وتخطيط التعليم . إشراف نجاة الصائغ</a:t>
            </a:r>
          </a:p>
          <a:p>
            <a:pPr marL="233680" marR="0" indent="-270510" rtl="1">
              <a:lnSpc>
                <a:spcPct val="150000"/>
              </a:lnSpc>
              <a:spcBef>
                <a:spcPts val="0"/>
              </a:spcBef>
              <a:spcAft>
                <a:spcPts val="800"/>
              </a:spcAft>
            </a:pPr>
            <a:r>
              <a:rPr lang="en-US" sz="1600" dirty="0">
                <a:latin typeface="Arial" panose="020B0604020202020204" pitchFamily="34" charset="0"/>
                <a:cs typeface="Arial" panose="020B0604020202020204" pitchFamily="34" charset="0"/>
                <a:hlinkClick r:id="rId2"/>
              </a:rPr>
              <a:t>https://abeerwasblogger.blogspot.com/2016/11/blog-post_27.html</a:t>
            </a:r>
            <a:endParaRPr lang="ar-JO" sz="1600" dirty="0">
              <a:latin typeface="Arial" panose="020B0604020202020204" pitchFamily="34" charset="0"/>
              <a:cs typeface="Arial" panose="020B0604020202020204" pitchFamily="34" charset="0"/>
            </a:endParaRPr>
          </a:p>
          <a:p>
            <a:pPr marL="342900" marR="0" lvl="0" indent="-342900" algn="r" rtl="1">
              <a:lnSpc>
                <a:spcPct val="150000"/>
              </a:lnSpc>
              <a:spcBef>
                <a:spcPts val="0"/>
              </a:spcBef>
              <a:spcAft>
                <a:spcPts val="800"/>
              </a:spcAft>
              <a:buFont typeface="Times New Roman" panose="02020603050405020304" pitchFamily="18" charset="0"/>
              <a:buChar char="-"/>
              <a:tabLst>
                <a:tab pos="628650" algn="l"/>
              </a:tabLst>
            </a:pPr>
            <a:r>
              <a:rPr lang="ar-SA" sz="1400" dirty="0">
                <a:effectLst/>
                <a:latin typeface="Arial" panose="020B0604020202020204" pitchFamily="34" charset="0"/>
                <a:ea typeface="Calibri" panose="020F0502020204030204" pitchFamily="34" charset="0"/>
                <a:cs typeface="Arial" panose="020B0604020202020204" pitchFamily="34" charset="0"/>
              </a:rPr>
              <a:t>المهدي، مجدي صلاح، (2019). </a:t>
            </a:r>
            <a:r>
              <a:rPr lang="ar-SA" sz="1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مناهج البحث التربوي ط1، </a:t>
            </a:r>
            <a:r>
              <a:rPr lang="ar-SA" sz="1400" dirty="0">
                <a:effectLst/>
                <a:latin typeface="Arial" panose="020B0604020202020204" pitchFamily="34" charset="0"/>
                <a:ea typeface="Calibri" panose="020F0502020204030204" pitchFamily="34" charset="0"/>
                <a:cs typeface="Arial" panose="020B0604020202020204" pitchFamily="34" charset="0"/>
              </a:rPr>
              <a:t>دار الفكر العربي، القاهرة: مصر.</a:t>
            </a: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gn="r" rtl="1">
              <a:lnSpc>
                <a:spcPct val="150000"/>
              </a:lnSpc>
              <a:spcBef>
                <a:spcPts val="0"/>
              </a:spcBef>
              <a:spcAft>
                <a:spcPts val="800"/>
              </a:spcAft>
              <a:buFont typeface="Times New Roman" panose="02020603050405020304" pitchFamily="18" charset="0"/>
              <a:buChar char="-"/>
              <a:tabLst>
                <a:tab pos="628650" algn="l"/>
              </a:tabLst>
            </a:pPr>
            <a:r>
              <a:rPr lang="ar-SA" sz="1400" dirty="0">
                <a:effectLst/>
                <a:latin typeface="Arial" panose="020B0604020202020204" pitchFamily="34" charset="0"/>
                <a:ea typeface="Calibri" panose="020F0502020204030204" pitchFamily="34" charset="0"/>
                <a:cs typeface="Arial" panose="020B0604020202020204" pitchFamily="34" charset="0"/>
              </a:rPr>
              <a:t>النعيمي، محمد، والبياتي، عبدالجبار، وخليفة، غازي، ( 2014). </a:t>
            </a:r>
            <a:r>
              <a:rPr lang="ar-SA" sz="1400" b="1" dirty="0">
                <a:effectLst/>
                <a:latin typeface="Arial" panose="020B0604020202020204" pitchFamily="34" charset="0"/>
                <a:ea typeface="Calibri" panose="020F0502020204030204" pitchFamily="34" charset="0"/>
                <a:cs typeface="Arial" panose="020B0604020202020204" pitchFamily="34" charset="0"/>
              </a:rPr>
              <a:t>طرق ومناهج البحث العلمي</a:t>
            </a:r>
            <a:r>
              <a:rPr lang="ar-SA" sz="1400" dirty="0">
                <a:effectLst/>
                <a:latin typeface="Arial" panose="020B0604020202020204" pitchFamily="34" charset="0"/>
                <a:ea typeface="Calibri" panose="020F0502020204030204" pitchFamily="34" charset="0"/>
                <a:cs typeface="Arial" panose="020B0604020202020204" pitchFamily="34" charset="0"/>
              </a:rPr>
              <a:t>.الوراق للنشر والتوزيع: عمان، الأردن.</a:t>
            </a: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Times New Roman" panose="02020603050405020304" pitchFamily="18" charset="0"/>
              <a:buChar char="-"/>
              <a:tabLst>
                <a:tab pos="228600" algn="r"/>
              </a:tabLst>
            </a:pPr>
            <a:r>
              <a:rPr lang="ar-SA"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محمد، طارق (2020). تعريف العلم. تم الاسترجاع 10/7/2023</a:t>
            </a: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228600" marR="0" indent="-114300" algn="just" rtl="1">
              <a:lnSpc>
                <a:spcPct val="150000"/>
              </a:lnSpc>
              <a:spcBef>
                <a:spcPts val="0"/>
              </a:spcBef>
              <a:spcAft>
                <a:spcPts val="800"/>
              </a:spcAft>
              <a:tabLst>
                <a:tab pos="228600" algn="r"/>
              </a:tabLst>
            </a:pPr>
            <a:r>
              <a:rPr lang="en-US" sz="14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https://mawdoo3.com/%D8%AA%D8%B9%D8%B1%D9%8A%D9%81_%D8%A7%D9%84%D8%B9%D9%84%D9%85#cite_note-KLox4rynyp-4</a:t>
            </a: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p:txBody>
      </p:sp>
      <p:sp>
        <p:nvSpPr>
          <p:cNvPr id="10" name="AutoShape 3">
            <a:extLst>
              <a:ext uri="{FF2B5EF4-FFF2-40B4-BE49-F238E27FC236}">
                <a16:creationId xmlns=""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 xmlns:a16="http://schemas.microsoft.com/office/drawing/2014/main" id="{6A691F02-BF1E-6A94-BD32-DAE7DE0971E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9012" y="-21771"/>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59202">
        <p14:prism isInverted="1"/>
      </p:transition>
    </mc:Choice>
    <mc:Fallback xmlns="">
      <p:transition spd="slow" advTm="59202">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8B6B7FD2-E825-382F-79FE-4CA0C71DE93E}"/>
              </a:ext>
            </a:extLst>
          </p:cNvPr>
          <p:cNvSpPr/>
          <p:nvPr/>
        </p:nvSpPr>
        <p:spPr>
          <a:xfrm>
            <a:off x="615402" y="122778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430296" y="1273183"/>
            <a:ext cx="5312123"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lang="ar-JO" b="1" dirty="0">
                <a:solidFill>
                  <a:schemeClr val="tx1"/>
                </a:solidFill>
                <a:effectLst/>
                <a:latin typeface="Alexandria Light" pitchFamily="2" charset="-78"/>
                <a:ea typeface="Simplified Arabic" panose="02020603050405020304" pitchFamily="18" charset="-78"/>
                <a:cs typeface="Alexandria Light" pitchFamily="2" charset="-78"/>
              </a:rPr>
              <a:t>سياسات التعليم</a:t>
            </a:r>
            <a:r>
              <a:rPr lang="ar-JO" dirty="0">
                <a:solidFill>
                  <a:schemeClr val="tx1"/>
                </a:solidFill>
                <a:effectLst/>
                <a:latin typeface="Alexandria Light" pitchFamily="2" charset="-78"/>
                <a:ea typeface="Simplified Arabic" panose="02020603050405020304" pitchFamily="18" charset="-78"/>
                <a:cs typeface="Alexandria Light" pitchFamily="2" charset="-78"/>
              </a:rPr>
              <a:t>، مكتبة الرشد: الرياض.</a:t>
            </a:r>
          </a:p>
          <a:p>
            <a:pPr algn="r">
              <a:lnSpc>
                <a:spcPct val="115000"/>
              </a:lnSpc>
            </a:pPr>
            <a:endParaRPr lang="ar-JO" sz="2000" dirty="0">
              <a:solidFill>
                <a:srgbClr val="000000"/>
              </a:solidFill>
              <a:effectLst/>
              <a:ea typeface="Times New Roman" panose="02020603050405020304" pitchFamily="18" charset="0"/>
              <a:cs typeface="Simplified Arabic" panose="02020603050405020304" pitchFamily="18" charset="-78"/>
            </a:endParaRPr>
          </a:p>
          <a:p>
            <a:pPr algn="r">
              <a:lnSpc>
                <a:spcPct val="115000"/>
              </a:lnSpc>
            </a:pPr>
            <a:r>
              <a:rPr lang="ar-SA" dirty="0">
                <a:solidFill>
                  <a:schemeClr val="tx1"/>
                </a:solidFill>
                <a:latin typeface="Alexandria Light" pitchFamily="2" charset="-78"/>
                <a:cs typeface="Alexandria Light" pitchFamily="2" charset="-78"/>
              </a:rPr>
              <a:t>الحسين, أحمد (2002). مدخل إلى تحليل السياسات العامة، المركز العلمي للدراسات السياسية.</a:t>
            </a:r>
            <a:endParaRPr lang="en-US" dirty="0">
              <a:solidFill>
                <a:schemeClr val="tx1"/>
              </a:solidFill>
              <a:latin typeface="Alexandria Light" pitchFamily="2" charset="-78"/>
              <a:cs typeface="Alexandria Light"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R="0" algn="r">
              <a:lnSpc>
                <a:spcPct val="115000"/>
              </a:lnSpc>
              <a:spcBef>
                <a:spcPts val="0"/>
              </a:spcBef>
              <a:spcAft>
                <a:spcPts val="0"/>
              </a:spcAft>
            </a:pPr>
            <a:r>
              <a:rPr lang="en-GB" dirty="0" err="1">
                <a:solidFill>
                  <a:schemeClr val="tx1"/>
                </a:solidFill>
                <a:latin typeface="Alexandria Light" pitchFamily="2" charset="-78"/>
                <a:cs typeface="Alexandria Light" pitchFamily="2" charset="-78"/>
              </a:rPr>
              <a:t>Tagler</a:t>
            </a:r>
            <a:r>
              <a:rPr lang="en-GB" dirty="0">
                <a:solidFill>
                  <a:schemeClr val="tx1"/>
                </a:solidFill>
                <a:latin typeface="Alexandria Light" pitchFamily="2" charset="-78"/>
                <a:cs typeface="Alexandria Light" pitchFamily="2" charset="-78"/>
              </a:rPr>
              <a:t>, Sandra (1997) Educational Policy and Politics of Change, New fetter lane, England.</a:t>
            </a:r>
            <a:endParaRPr lang="ar-JO" dirty="0">
              <a:solidFill>
                <a:schemeClr val="tx1"/>
              </a:solidFill>
              <a:latin typeface="Alexandria Light" pitchFamily="2" charset="-78"/>
              <a:cs typeface="Alexandria Light"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8200094" y="606467"/>
            <a:ext cx="3198987" cy="369332"/>
          </a:xfrm>
          <a:prstGeom prst="rect">
            <a:avLst/>
          </a:prstGeom>
          <a:noFill/>
        </p:spPr>
        <p:txBody>
          <a:bodyPr wrap="square" rtlCol="0">
            <a:spAutoFit/>
          </a:bodyPr>
          <a:lstStyle/>
          <a:p>
            <a:pPr algn="ctr"/>
            <a:r>
              <a:rPr lang="ar-JO" b="1" dirty="0">
                <a:solidFill>
                  <a:srgbClr val="4472C4"/>
                </a:solidFill>
                <a:latin typeface="Alexandria SemiBold" pitchFamily="2" charset="-78"/>
                <a:cs typeface="Alexandria SemiBold" pitchFamily="2" charset="-78"/>
              </a:rPr>
              <a:t>مراجع المادة المعتمدة </a:t>
            </a:r>
            <a:endParaRPr lang="en-US" b="1" dirty="0">
              <a:solidFill>
                <a:srgbClr val="4472C4"/>
              </a:solidFill>
              <a:latin typeface="Alexandria SemiBold" pitchFamily="2" charset="-78"/>
              <a:cs typeface="Alexandria SemiBold" pitchFamily="2" charset="-78"/>
            </a:endParaRPr>
          </a:p>
        </p:txBody>
      </p:sp>
      <p:sp>
        <p:nvSpPr>
          <p:cNvPr id="15" name="Rectangle: Top Corners Rounded 14">
            <a:extLst>
              <a:ext uri="{FF2B5EF4-FFF2-40B4-BE49-F238E27FC236}">
                <a16:creationId xmlns="" xmlns:a16="http://schemas.microsoft.com/office/drawing/2014/main" id="{3DC374E1-6AE2-24D8-536E-D71A408C19A5}"/>
              </a:ext>
            </a:extLst>
          </p:cNvPr>
          <p:cNvSpPr/>
          <p:nvPr/>
        </p:nvSpPr>
        <p:spPr>
          <a:xfrm>
            <a:off x="803868" y="1307417"/>
            <a:ext cx="5138081"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 xmlns:a16="http://schemas.microsoft.com/office/drawing/2014/main" id="{2C4E3086-A3D0-8AF5-49BA-D01E44980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 xmlns:a16="http://schemas.microsoft.com/office/drawing/2014/main" id="{2C41C50D-484C-8622-A008-27D7076D0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714" y="52288"/>
            <a:ext cx="2591822" cy="1210204"/>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904779" y="3153101"/>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6850</TotalTime>
  <Words>2497</Words>
  <Application>Microsoft Office PowerPoint</Application>
  <PresentationFormat>Widescreen</PresentationFormat>
  <Paragraphs>249</Paragraphs>
  <Slides>38</Slides>
  <Notes>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Alexandria Light</vt:lpstr>
      <vt:lpstr>Alexandria SemiBold</vt:lpstr>
      <vt:lpstr>Arial</vt:lpstr>
      <vt:lpstr>Calibri</vt:lpstr>
      <vt:lpstr>Calibri Light</vt:lpstr>
      <vt:lpstr>Segoe UI</vt:lpstr>
      <vt:lpstr>Simplified Arabic</vt:lpstr>
      <vt:lpstr>Times New Roman</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998</cp:revision>
  <dcterms:created xsi:type="dcterms:W3CDTF">2023-04-29T09:08:23Z</dcterms:created>
  <dcterms:modified xsi:type="dcterms:W3CDTF">2026-03-30T15:08:36Z</dcterms:modified>
</cp:coreProperties>
</file>