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700" r:id="rId5"/>
    <p:sldId id="701" r:id="rId6"/>
    <p:sldId id="633" r:id="rId7"/>
    <p:sldId id="638" r:id="rId8"/>
    <p:sldId id="879" r:id="rId9"/>
    <p:sldId id="880" r:id="rId10"/>
    <p:sldId id="881" r:id="rId11"/>
    <p:sldId id="882" r:id="rId12"/>
    <p:sldId id="883" r:id="rId13"/>
    <p:sldId id="915" r:id="rId14"/>
    <p:sldId id="884" r:id="rId15"/>
    <p:sldId id="885" r:id="rId16"/>
    <p:sldId id="886" r:id="rId17"/>
    <p:sldId id="887" r:id="rId18"/>
    <p:sldId id="888" r:id="rId19"/>
    <p:sldId id="889" r:id="rId20"/>
    <p:sldId id="890" r:id="rId21"/>
    <p:sldId id="891" r:id="rId22"/>
    <p:sldId id="892" r:id="rId23"/>
    <p:sldId id="916" r:id="rId24"/>
    <p:sldId id="929" r:id="rId25"/>
    <p:sldId id="918" r:id="rId26"/>
    <p:sldId id="898" r:id="rId27"/>
    <p:sldId id="920" r:id="rId28"/>
    <p:sldId id="900" r:id="rId29"/>
    <p:sldId id="911" r:id="rId30"/>
    <p:sldId id="912" r:id="rId31"/>
    <p:sldId id="919" r:id="rId32"/>
    <p:sldId id="893" r:id="rId33"/>
    <p:sldId id="917" r:id="rId34"/>
    <p:sldId id="894" r:id="rId35"/>
    <p:sldId id="895" r:id="rId36"/>
    <p:sldId id="896" r:id="rId37"/>
    <p:sldId id="897" r:id="rId38"/>
    <p:sldId id="904" r:id="rId39"/>
    <p:sldId id="922" r:id="rId40"/>
    <p:sldId id="921" r:id="rId41"/>
    <p:sldId id="923" r:id="rId42"/>
    <p:sldId id="924" r:id="rId43"/>
    <p:sldId id="925" r:id="rId44"/>
    <p:sldId id="926" r:id="rId45"/>
    <p:sldId id="927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879"/>
            <p14:sldId id="880"/>
            <p14:sldId id="881"/>
            <p14:sldId id="882"/>
            <p14:sldId id="883"/>
            <p14:sldId id="915"/>
            <p14:sldId id="884"/>
            <p14:sldId id="885"/>
            <p14:sldId id="886"/>
            <p14:sldId id="887"/>
            <p14:sldId id="888"/>
            <p14:sldId id="889"/>
            <p14:sldId id="890"/>
            <p14:sldId id="891"/>
            <p14:sldId id="892"/>
            <p14:sldId id="916"/>
            <p14:sldId id="929"/>
            <p14:sldId id="918"/>
            <p14:sldId id="898"/>
            <p14:sldId id="920"/>
            <p14:sldId id="900"/>
            <p14:sldId id="911"/>
            <p14:sldId id="912"/>
            <p14:sldId id="919"/>
            <p14:sldId id="893"/>
            <p14:sldId id="917"/>
            <p14:sldId id="894"/>
            <p14:sldId id="895"/>
            <p14:sldId id="896"/>
            <p14:sldId id="897"/>
            <p14:sldId id="904"/>
            <p14:sldId id="922"/>
            <p14:sldId id="921"/>
            <p14:sldId id="923"/>
            <p14:sldId id="924"/>
            <p14:sldId id="925"/>
            <p14:sldId id="926"/>
            <p14:sldId id="9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AEEF"/>
    <a:srgbClr val="F58221"/>
    <a:srgbClr val="852F4A"/>
    <a:srgbClr val="8E5A6D"/>
    <a:srgbClr val="FFD200"/>
    <a:srgbClr val="203E5F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353" autoAdjust="0"/>
  </p:normalViewPr>
  <p:slideViewPr>
    <p:cSldViewPr snapToGrid="0">
      <p:cViewPr varScale="1">
        <p:scale>
          <a:sx n="68" d="100"/>
          <a:sy n="68" d="100"/>
        </p:scale>
        <p:origin x="12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26BD6-4162-46FD-9ECB-279E7A285F2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7E0313-43EF-4788-9DC4-E4E4951E9526}">
      <dgm:prSet/>
      <dgm:spPr/>
      <dgm:t>
        <a:bodyPr/>
        <a:lstStyle/>
        <a:p>
          <a:r>
            <a:rPr lang="en-US" dirty="0"/>
            <a:t>In a multitasking OS, a process is assigned a </a:t>
          </a:r>
          <a:r>
            <a:rPr lang="en-US" b="1" dirty="0"/>
            <a:t>state</a:t>
          </a:r>
          <a:r>
            <a:rPr lang="en-US" dirty="0"/>
            <a:t> that reflects its immediate resource needs (CPU time, I/O, etc.).</a:t>
          </a:r>
        </a:p>
      </dgm:t>
    </dgm:pt>
    <dgm:pt modelId="{E24DE1E4-FFFC-42D8-A7A0-C944FE1C68D4}" type="parTrans" cxnId="{A98BC60D-A9A4-450C-A901-759FEFD66A2C}">
      <dgm:prSet/>
      <dgm:spPr/>
      <dgm:t>
        <a:bodyPr/>
        <a:lstStyle/>
        <a:p>
          <a:endParaRPr lang="en-US"/>
        </a:p>
      </dgm:t>
    </dgm:pt>
    <dgm:pt modelId="{2C8CBEDE-CB68-4434-B0F8-F1FE42D6E15C}" type="sibTrans" cxnId="{A98BC60D-A9A4-450C-A901-759FEFD66A2C}">
      <dgm:prSet/>
      <dgm:spPr/>
      <dgm:t>
        <a:bodyPr/>
        <a:lstStyle/>
        <a:p>
          <a:endParaRPr lang="en-US"/>
        </a:p>
      </dgm:t>
    </dgm:pt>
    <dgm:pt modelId="{6A1E0DFD-1398-4097-89EF-7391FD8B722B}">
      <dgm:prSet/>
      <dgm:spPr/>
      <dgm:t>
        <a:bodyPr/>
        <a:lstStyle/>
        <a:p>
          <a:pPr rtl="0"/>
          <a:r>
            <a:rPr lang="en-US" b="1" dirty="0"/>
            <a:t>Key States and Transitions:</a:t>
          </a:r>
          <a:endParaRPr lang="en-US" dirty="0"/>
        </a:p>
      </dgm:t>
    </dgm:pt>
    <dgm:pt modelId="{D7ABC7FC-448C-47E9-ADBB-78BEC5881778}" type="parTrans" cxnId="{F8316C45-3E01-49E5-A97C-56DD4DFE29E7}">
      <dgm:prSet/>
      <dgm:spPr/>
      <dgm:t>
        <a:bodyPr/>
        <a:lstStyle/>
        <a:p>
          <a:endParaRPr lang="en-US"/>
        </a:p>
      </dgm:t>
    </dgm:pt>
    <dgm:pt modelId="{16E67671-465A-44B6-8D7B-38FA221C60A0}" type="sibTrans" cxnId="{F8316C45-3E01-49E5-A97C-56DD4DFE29E7}">
      <dgm:prSet/>
      <dgm:spPr/>
      <dgm:t>
        <a:bodyPr/>
        <a:lstStyle/>
        <a:p>
          <a:endParaRPr lang="en-US"/>
        </a:p>
      </dgm:t>
    </dgm:pt>
    <dgm:pt modelId="{0DC0C53D-90B9-433C-B04C-1DFA79AF2997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(new):</a:t>
          </a:r>
          <a:r>
            <a:rPr lang="en-US" dirty="0"/>
            <a:t> Initial state after </a:t>
          </a:r>
          <a:r>
            <a:rPr lang="en-US" b="1" dirty="0"/>
            <a:t>fork</a:t>
          </a:r>
          <a:r>
            <a:rPr lang="en-US" dirty="0"/>
            <a:t>.</a:t>
          </a:r>
        </a:p>
      </dgm:t>
    </dgm:pt>
    <dgm:pt modelId="{2A5CA316-72C7-4115-A571-C92CA002735A}" type="parTrans" cxnId="{1EF55BA9-1DBC-410E-B208-9CFCF822921D}">
      <dgm:prSet/>
      <dgm:spPr/>
      <dgm:t>
        <a:bodyPr/>
        <a:lstStyle/>
        <a:p>
          <a:endParaRPr lang="en-US"/>
        </a:p>
      </dgm:t>
    </dgm:pt>
    <dgm:pt modelId="{4698E465-0657-4E2A-82FE-F617C63C63D4}" type="sibTrans" cxnId="{1EF55BA9-1DBC-410E-B208-9CFCF822921D}">
      <dgm:prSet/>
      <dgm:spPr/>
      <dgm:t>
        <a:bodyPr/>
        <a:lstStyle/>
        <a:p>
          <a:endParaRPr lang="en-US"/>
        </a:p>
      </dgm:t>
    </dgm:pt>
    <dgm:pt modelId="{4AE7E91A-89AE-40EB-BEE6-78FBF28D8D9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Runnable (ready):</a:t>
          </a:r>
          <a:r>
            <a:rPr lang="en-US" dirty="0"/>
            <a:t> Process is ready to run and waiting for the </a:t>
          </a:r>
          <a:r>
            <a:rPr lang="en-US" b="1" dirty="0"/>
            <a:t>CPU scheduler</a:t>
          </a:r>
          <a:r>
            <a:rPr lang="en-US" dirty="0"/>
            <a:t>.</a:t>
          </a:r>
        </a:p>
      </dgm:t>
    </dgm:pt>
    <dgm:pt modelId="{9600389E-5320-47C8-8823-B8AD19969252}" type="parTrans" cxnId="{1F55F76B-3E66-48BD-A0F9-3C74B10D26F0}">
      <dgm:prSet/>
      <dgm:spPr/>
      <dgm:t>
        <a:bodyPr/>
        <a:lstStyle/>
        <a:p>
          <a:endParaRPr lang="en-US"/>
        </a:p>
      </dgm:t>
    </dgm:pt>
    <dgm:pt modelId="{A34D90EC-CC83-4A1B-8A34-7CE0A0068009}" type="sibTrans" cxnId="{1F55F76B-3E66-48BD-A0F9-3C74B10D26F0}">
      <dgm:prSet/>
      <dgm:spPr/>
      <dgm:t>
        <a:bodyPr/>
        <a:lstStyle/>
        <a:p>
          <a:endParaRPr lang="en-US"/>
        </a:p>
      </dgm:t>
    </dgm:pt>
    <dgm:pt modelId="{3A59D404-1024-46AB-A2CD-555FD8560D64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Running (user/kernel):</a:t>
          </a:r>
          <a:r>
            <a:rPr lang="en-US" dirty="0"/>
            <a:t> The process is currently executing instructions on the CPU.</a:t>
          </a:r>
        </a:p>
      </dgm:t>
    </dgm:pt>
    <dgm:pt modelId="{AE7F2BB6-F185-4A91-95F5-9B1B8E6B4271}" type="parTrans" cxnId="{21C7CA00-588E-4CAD-A767-D0EA1CD09B63}">
      <dgm:prSet/>
      <dgm:spPr/>
      <dgm:t>
        <a:bodyPr/>
        <a:lstStyle/>
        <a:p>
          <a:endParaRPr lang="en-US"/>
        </a:p>
      </dgm:t>
    </dgm:pt>
    <dgm:pt modelId="{EA1D400B-B7D0-4582-A364-39D1FFD5A496}" type="sibTrans" cxnId="{21C7CA00-588E-4CAD-A767-D0EA1CD09B63}">
      <dgm:prSet/>
      <dgm:spPr/>
      <dgm:t>
        <a:bodyPr/>
        <a:lstStyle/>
        <a:p>
          <a:endParaRPr lang="en-US"/>
        </a:p>
      </dgm:t>
    </dgm:pt>
    <dgm:pt modelId="{C69F5637-246B-4612-ACBB-C13132038FCC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Sleeping (S, D, K):</a:t>
          </a:r>
          <a:r>
            <a:rPr lang="en-US" dirty="0"/>
            <a:t> The process is temporarily inactive, waiting for a resource or an </a:t>
          </a:r>
          <a:r>
            <a:rPr lang="en-US" b="1" dirty="0"/>
            <a:t>event</a:t>
          </a:r>
          <a:r>
            <a:rPr lang="en-US" dirty="0"/>
            <a:t>.</a:t>
          </a:r>
        </a:p>
      </dgm:t>
    </dgm:pt>
    <dgm:pt modelId="{BA4FA033-21FE-4285-A4F1-DA3A355ACF5A}" type="parTrans" cxnId="{25C08CC9-6633-40C8-8BA6-1CAE7D6F3513}">
      <dgm:prSet/>
      <dgm:spPr/>
      <dgm:t>
        <a:bodyPr/>
        <a:lstStyle/>
        <a:p>
          <a:endParaRPr lang="en-US"/>
        </a:p>
      </dgm:t>
    </dgm:pt>
    <dgm:pt modelId="{C6BA2AA9-F62B-46F7-97C3-0E664F884C50}" type="sibTrans" cxnId="{25C08CC9-6633-40C8-8BA6-1CAE7D6F3513}">
      <dgm:prSet/>
      <dgm:spPr/>
      <dgm:t>
        <a:bodyPr/>
        <a:lstStyle/>
        <a:p>
          <a:endParaRPr lang="en-US"/>
        </a:p>
      </dgm:t>
    </dgm:pt>
    <dgm:pt modelId="{E5C92990-5CFF-4115-BEDD-6C71BFE2E5EE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Stopped (T):</a:t>
          </a:r>
          <a:r>
            <a:rPr lang="en-US" dirty="0"/>
            <a:t> The process is temporarily suspended (</a:t>
          </a:r>
          <a:r>
            <a:rPr lang="en-US" b="1" dirty="0"/>
            <a:t>suspend</a:t>
          </a:r>
          <a:r>
            <a:rPr lang="en-US" dirty="0"/>
            <a:t>) but can be </a:t>
          </a:r>
          <a:r>
            <a:rPr lang="en-US" b="1" dirty="0"/>
            <a:t>resumed</a:t>
          </a:r>
          <a:r>
            <a:rPr lang="en-US" dirty="0"/>
            <a:t>.</a:t>
          </a:r>
        </a:p>
      </dgm:t>
    </dgm:pt>
    <dgm:pt modelId="{38B75460-19F9-4819-BC33-FD5013E6EC0B}" type="parTrans" cxnId="{ACF45504-BB49-4150-9557-C23AE06E8698}">
      <dgm:prSet/>
      <dgm:spPr/>
      <dgm:t>
        <a:bodyPr/>
        <a:lstStyle/>
        <a:p>
          <a:endParaRPr lang="en-US"/>
        </a:p>
      </dgm:t>
    </dgm:pt>
    <dgm:pt modelId="{E7824AC5-DC40-4CC9-B26D-9B10CF9A2A6D}" type="sibTrans" cxnId="{ACF45504-BB49-4150-9557-C23AE06E8698}">
      <dgm:prSet/>
      <dgm:spPr/>
      <dgm:t>
        <a:bodyPr/>
        <a:lstStyle/>
        <a:p>
          <a:endParaRPr lang="en-US"/>
        </a:p>
      </dgm:t>
    </dgm:pt>
    <dgm:pt modelId="{13C9FD8E-E734-423C-820F-3E686BAADAEF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US" b="1" dirty="0"/>
            <a:t>Zombie (Z):</a:t>
          </a:r>
          <a:r>
            <a:rPr lang="en-US" dirty="0"/>
            <a:t> The process has finished execution (</a:t>
          </a:r>
          <a:r>
            <a:rPr lang="en-US" b="1" dirty="0"/>
            <a:t>exit</a:t>
          </a:r>
          <a:r>
            <a:rPr lang="en-US" dirty="0"/>
            <a:t>) but its entry remains in</a:t>
          </a:r>
          <a:r>
            <a:rPr lang="ar-IQ" dirty="0"/>
            <a:t> </a:t>
          </a:r>
          <a:r>
            <a:rPr lang="en-US" dirty="0"/>
            <a:t>the</a:t>
          </a:r>
          <a:r>
            <a:rPr lang="ar-IQ" dirty="0"/>
            <a:t> </a:t>
          </a:r>
          <a:r>
            <a:rPr lang="en-US" dirty="0"/>
            <a:t>process table until the </a:t>
          </a:r>
          <a:r>
            <a:rPr lang="en-US" b="1" dirty="0"/>
            <a:t>parent process</a:t>
          </a:r>
          <a:r>
            <a:rPr lang="en-US" dirty="0"/>
            <a:t> cleans it up (</a:t>
          </a:r>
          <a:r>
            <a:rPr lang="en-US" b="1" dirty="0"/>
            <a:t>reap</a:t>
          </a:r>
          <a:r>
            <a:rPr lang="en-US" dirty="0"/>
            <a:t>).</a:t>
          </a:r>
        </a:p>
      </dgm:t>
    </dgm:pt>
    <dgm:pt modelId="{86AD920C-6E36-4EA4-8C65-1CB438E1D486}" type="parTrans" cxnId="{CF546CCE-F334-4D04-B36F-6E1E2A80D569}">
      <dgm:prSet/>
      <dgm:spPr/>
      <dgm:t>
        <a:bodyPr/>
        <a:lstStyle/>
        <a:p>
          <a:endParaRPr lang="en-US"/>
        </a:p>
      </dgm:t>
    </dgm:pt>
    <dgm:pt modelId="{4BE4F02A-DBF1-478B-A2EA-D1BFDB43B896}" type="sibTrans" cxnId="{CF546CCE-F334-4D04-B36F-6E1E2A80D569}">
      <dgm:prSet/>
      <dgm:spPr/>
      <dgm:t>
        <a:bodyPr/>
        <a:lstStyle/>
        <a:p>
          <a:endParaRPr lang="en-US"/>
        </a:p>
      </dgm:t>
    </dgm:pt>
    <dgm:pt modelId="{F2E2F0AA-8557-40A4-A449-27778BB645BF}" type="pres">
      <dgm:prSet presAssocID="{DA226BD6-4162-46FD-9ECB-279E7A285F23}" presName="linear" presStyleCnt="0">
        <dgm:presLayoutVars>
          <dgm:animLvl val="lvl"/>
          <dgm:resizeHandles val="exact"/>
        </dgm:presLayoutVars>
      </dgm:prSet>
      <dgm:spPr/>
    </dgm:pt>
    <dgm:pt modelId="{19517C6B-F343-4A6E-ABF9-4A5C18EFF932}" type="pres">
      <dgm:prSet presAssocID="{C77E0313-43EF-4788-9DC4-E4E4951E952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F02D19A-C82F-46E8-9DDD-CB0FDD5F947B}" type="pres">
      <dgm:prSet presAssocID="{2C8CBEDE-CB68-4434-B0F8-F1FE42D6E15C}" presName="spacer" presStyleCnt="0"/>
      <dgm:spPr/>
    </dgm:pt>
    <dgm:pt modelId="{B86EA4CC-3AA1-4EDE-B418-41E24656FBE3}" type="pres">
      <dgm:prSet presAssocID="{6A1E0DFD-1398-4097-89EF-7391FD8B722B}" presName="parentText" presStyleLbl="node1" presStyleIdx="1" presStyleCnt="2" custScaleX="50724" custLinFactNeighborX="-31917" custLinFactNeighborY="-1616">
        <dgm:presLayoutVars>
          <dgm:chMax val="0"/>
          <dgm:bulletEnabled val="1"/>
        </dgm:presLayoutVars>
      </dgm:prSet>
      <dgm:spPr/>
    </dgm:pt>
    <dgm:pt modelId="{6FB2F6A3-D1F2-4BD8-875E-5193511CAD1C}" type="pres">
      <dgm:prSet presAssocID="{6A1E0DFD-1398-4097-89EF-7391FD8B722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1C7CA00-588E-4CAD-A767-D0EA1CD09B63}" srcId="{6A1E0DFD-1398-4097-89EF-7391FD8B722B}" destId="{3A59D404-1024-46AB-A2CD-555FD8560D64}" srcOrd="2" destOrd="0" parTransId="{AE7F2BB6-F185-4A91-95F5-9B1B8E6B4271}" sibTransId="{EA1D400B-B7D0-4582-A364-39D1FFD5A496}"/>
    <dgm:cxn modelId="{ACF45504-BB49-4150-9557-C23AE06E8698}" srcId="{6A1E0DFD-1398-4097-89EF-7391FD8B722B}" destId="{E5C92990-5CFF-4115-BEDD-6C71BFE2E5EE}" srcOrd="4" destOrd="0" parTransId="{38B75460-19F9-4819-BC33-FD5013E6EC0B}" sibTransId="{E7824AC5-DC40-4CC9-B26D-9B10CF9A2A6D}"/>
    <dgm:cxn modelId="{A98BC60D-A9A4-450C-A901-759FEFD66A2C}" srcId="{DA226BD6-4162-46FD-9ECB-279E7A285F23}" destId="{C77E0313-43EF-4788-9DC4-E4E4951E9526}" srcOrd="0" destOrd="0" parTransId="{E24DE1E4-FFFC-42D8-A7A0-C944FE1C68D4}" sibTransId="{2C8CBEDE-CB68-4434-B0F8-F1FE42D6E15C}"/>
    <dgm:cxn modelId="{F8316C45-3E01-49E5-A97C-56DD4DFE29E7}" srcId="{DA226BD6-4162-46FD-9ECB-279E7A285F23}" destId="{6A1E0DFD-1398-4097-89EF-7391FD8B722B}" srcOrd="1" destOrd="0" parTransId="{D7ABC7FC-448C-47E9-ADBB-78BEC5881778}" sibTransId="{16E67671-465A-44B6-8D7B-38FA221C60A0}"/>
    <dgm:cxn modelId="{1F55F76B-3E66-48BD-A0F9-3C74B10D26F0}" srcId="{6A1E0DFD-1398-4097-89EF-7391FD8B722B}" destId="{4AE7E91A-89AE-40EB-BEE6-78FBF28D8D9D}" srcOrd="1" destOrd="0" parTransId="{9600389E-5320-47C8-8823-B8AD19969252}" sibTransId="{A34D90EC-CC83-4A1B-8A34-7CE0A0068009}"/>
    <dgm:cxn modelId="{E3F3BE6E-ACA0-40E9-B950-4D3613B0FF61}" type="presOf" srcId="{4AE7E91A-89AE-40EB-BEE6-78FBF28D8D9D}" destId="{6FB2F6A3-D1F2-4BD8-875E-5193511CAD1C}" srcOrd="0" destOrd="1" presId="urn:microsoft.com/office/officeart/2005/8/layout/vList2"/>
    <dgm:cxn modelId="{DE594B71-10F3-4029-9D5F-172CBE27DBF0}" type="presOf" srcId="{0DC0C53D-90B9-433C-B04C-1DFA79AF2997}" destId="{6FB2F6A3-D1F2-4BD8-875E-5193511CAD1C}" srcOrd="0" destOrd="0" presId="urn:microsoft.com/office/officeart/2005/8/layout/vList2"/>
    <dgm:cxn modelId="{A4B6159A-5451-4611-B8F6-944AD8E8F90C}" type="presOf" srcId="{6A1E0DFD-1398-4097-89EF-7391FD8B722B}" destId="{B86EA4CC-3AA1-4EDE-B418-41E24656FBE3}" srcOrd="0" destOrd="0" presId="urn:microsoft.com/office/officeart/2005/8/layout/vList2"/>
    <dgm:cxn modelId="{50B5D29E-A51C-4BC3-8463-9AD99D5BC2DF}" type="presOf" srcId="{DA226BD6-4162-46FD-9ECB-279E7A285F23}" destId="{F2E2F0AA-8557-40A4-A449-27778BB645BF}" srcOrd="0" destOrd="0" presId="urn:microsoft.com/office/officeart/2005/8/layout/vList2"/>
    <dgm:cxn modelId="{1EF55BA9-1DBC-410E-B208-9CFCF822921D}" srcId="{6A1E0DFD-1398-4097-89EF-7391FD8B722B}" destId="{0DC0C53D-90B9-433C-B04C-1DFA79AF2997}" srcOrd="0" destOrd="0" parTransId="{2A5CA316-72C7-4115-A571-C92CA002735A}" sibTransId="{4698E465-0657-4E2A-82FE-F617C63C63D4}"/>
    <dgm:cxn modelId="{04FD59C8-8331-4B84-AA5B-B239491CF94D}" type="presOf" srcId="{E5C92990-5CFF-4115-BEDD-6C71BFE2E5EE}" destId="{6FB2F6A3-D1F2-4BD8-875E-5193511CAD1C}" srcOrd="0" destOrd="4" presId="urn:microsoft.com/office/officeart/2005/8/layout/vList2"/>
    <dgm:cxn modelId="{25C08CC9-6633-40C8-8BA6-1CAE7D6F3513}" srcId="{6A1E0DFD-1398-4097-89EF-7391FD8B722B}" destId="{C69F5637-246B-4612-ACBB-C13132038FCC}" srcOrd="3" destOrd="0" parTransId="{BA4FA033-21FE-4285-A4F1-DA3A355ACF5A}" sibTransId="{C6BA2AA9-F62B-46F7-97C3-0E664F884C50}"/>
    <dgm:cxn modelId="{CF546CCE-F334-4D04-B36F-6E1E2A80D569}" srcId="{6A1E0DFD-1398-4097-89EF-7391FD8B722B}" destId="{13C9FD8E-E734-423C-820F-3E686BAADAEF}" srcOrd="5" destOrd="0" parTransId="{86AD920C-6E36-4EA4-8C65-1CB438E1D486}" sibTransId="{4BE4F02A-DBF1-478B-A2EA-D1BFDB43B896}"/>
    <dgm:cxn modelId="{F478D5D4-8767-4E29-B8B6-C4843CCA5DA4}" type="presOf" srcId="{13C9FD8E-E734-423C-820F-3E686BAADAEF}" destId="{6FB2F6A3-D1F2-4BD8-875E-5193511CAD1C}" srcOrd="0" destOrd="5" presId="urn:microsoft.com/office/officeart/2005/8/layout/vList2"/>
    <dgm:cxn modelId="{1BD879D6-294B-451D-827A-21A8B96A6BCB}" type="presOf" srcId="{C69F5637-246B-4612-ACBB-C13132038FCC}" destId="{6FB2F6A3-D1F2-4BD8-875E-5193511CAD1C}" srcOrd="0" destOrd="3" presId="urn:microsoft.com/office/officeart/2005/8/layout/vList2"/>
    <dgm:cxn modelId="{61AC4ADA-7DF7-4896-BFDD-E15095F9ECCA}" type="presOf" srcId="{C77E0313-43EF-4788-9DC4-E4E4951E9526}" destId="{19517C6B-F343-4A6E-ABF9-4A5C18EFF932}" srcOrd="0" destOrd="0" presId="urn:microsoft.com/office/officeart/2005/8/layout/vList2"/>
    <dgm:cxn modelId="{7CFF7CFE-E9DC-440E-B37B-0234C168AA34}" type="presOf" srcId="{3A59D404-1024-46AB-A2CD-555FD8560D64}" destId="{6FB2F6A3-D1F2-4BD8-875E-5193511CAD1C}" srcOrd="0" destOrd="2" presId="urn:microsoft.com/office/officeart/2005/8/layout/vList2"/>
    <dgm:cxn modelId="{F2C18B6F-C7EB-4266-A266-949D563221E1}" type="presParOf" srcId="{F2E2F0AA-8557-40A4-A449-27778BB645BF}" destId="{19517C6B-F343-4A6E-ABF9-4A5C18EFF932}" srcOrd="0" destOrd="0" presId="urn:microsoft.com/office/officeart/2005/8/layout/vList2"/>
    <dgm:cxn modelId="{D3593EF9-72E9-4281-BF48-C946D67D7829}" type="presParOf" srcId="{F2E2F0AA-8557-40A4-A449-27778BB645BF}" destId="{1F02D19A-C82F-46E8-9DDD-CB0FDD5F947B}" srcOrd="1" destOrd="0" presId="urn:microsoft.com/office/officeart/2005/8/layout/vList2"/>
    <dgm:cxn modelId="{47A8C0ED-3F3B-403A-B01D-C81E0DC840A2}" type="presParOf" srcId="{F2E2F0AA-8557-40A4-A449-27778BB645BF}" destId="{B86EA4CC-3AA1-4EDE-B418-41E24656FBE3}" srcOrd="2" destOrd="0" presId="urn:microsoft.com/office/officeart/2005/8/layout/vList2"/>
    <dgm:cxn modelId="{A1739D11-D61C-48BC-B3F1-3BB36E1F8463}" type="presParOf" srcId="{F2E2F0AA-8557-40A4-A449-27778BB645BF}" destId="{6FB2F6A3-D1F2-4BD8-875E-5193511CAD1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517C6B-F343-4A6E-ABF9-4A5C18EFF932}">
      <dsp:nvSpPr>
        <dsp:cNvPr id="0" name=""/>
        <dsp:cNvSpPr/>
      </dsp:nvSpPr>
      <dsp:spPr>
        <a:xfrm>
          <a:off x="0" y="143825"/>
          <a:ext cx="6507268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In a multitasking OS, a process is assigned a </a:t>
          </a:r>
          <a:r>
            <a:rPr lang="en-US" sz="1900" b="1" kern="1200" dirty="0"/>
            <a:t>state</a:t>
          </a:r>
          <a:r>
            <a:rPr lang="en-US" sz="1900" kern="1200" dirty="0"/>
            <a:t> that reflects its immediate resource needs (CPU time, I/O, etc.).</a:t>
          </a:r>
        </a:p>
      </dsp:txBody>
      <dsp:txXfrm>
        <a:off x="36896" y="180721"/>
        <a:ext cx="6433476" cy="682028"/>
      </dsp:txXfrm>
    </dsp:sp>
    <dsp:sp modelId="{B86EA4CC-3AA1-4EDE-B418-41E24656FBE3}">
      <dsp:nvSpPr>
        <dsp:cNvPr id="0" name=""/>
        <dsp:cNvSpPr/>
      </dsp:nvSpPr>
      <dsp:spPr>
        <a:xfrm>
          <a:off x="0" y="915595"/>
          <a:ext cx="3300746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Key States and Transitions:</a:t>
          </a:r>
          <a:endParaRPr lang="en-US" sz="1900" kern="1200" dirty="0"/>
        </a:p>
      </dsp:txBody>
      <dsp:txXfrm>
        <a:off x="36896" y="952491"/>
        <a:ext cx="3226954" cy="682028"/>
      </dsp:txXfrm>
    </dsp:sp>
    <dsp:sp modelId="{6FB2F6A3-D1F2-4BD8-875E-5193511CAD1C}">
      <dsp:nvSpPr>
        <dsp:cNvPr id="0" name=""/>
        <dsp:cNvSpPr/>
      </dsp:nvSpPr>
      <dsp:spPr>
        <a:xfrm>
          <a:off x="0" y="1710185"/>
          <a:ext cx="6507268" cy="2399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606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(new):</a:t>
          </a:r>
          <a:r>
            <a:rPr lang="en-US" sz="1500" kern="1200" dirty="0"/>
            <a:t> Initial state after </a:t>
          </a:r>
          <a:r>
            <a:rPr lang="en-US" sz="1500" b="1" kern="1200" dirty="0"/>
            <a:t>fork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Runnable (ready):</a:t>
          </a:r>
          <a:r>
            <a:rPr lang="en-US" sz="1500" kern="1200" dirty="0"/>
            <a:t> Process is ready to run and waiting for the </a:t>
          </a:r>
          <a:r>
            <a:rPr lang="en-US" sz="1500" b="1" kern="1200" dirty="0"/>
            <a:t>CPU scheduler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Running (user/kernel):</a:t>
          </a:r>
          <a:r>
            <a:rPr lang="en-US" sz="1500" kern="1200" dirty="0"/>
            <a:t> The process is currently executing instructions on the CPU.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Sleeping (S, D, K):</a:t>
          </a:r>
          <a:r>
            <a:rPr lang="en-US" sz="1500" kern="1200" dirty="0"/>
            <a:t> The process is temporarily inactive, waiting for a resource or an </a:t>
          </a:r>
          <a:r>
            <a:rPr lang="en-US" sz="1500" b="1" kern="1200" dirty="0"/>
            <a:t>event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Stopped (T):</a:t>
          </a:r>
          <a:r>
            <a:rPr lang="en-US" sz="1500" kern="1200" dirty="0"/>
            <a:t> The process is temporarily suspended (</a:t>
          </a:r>
          <a:r>
            <a:rPr lang="en-US" sz="1500" b="1" kern="1200" dirty="0"/>
            <a:t>suspend</a:t>
          </a:r>
          <a:r>
            <a:rPr lang="en-US" sz="1500" kern="1200" dirty="0"/>
            <a:t>) but can be </a:t>
          </a:r>
          <a:r>
            <a:rPr lang="en-US" sz="1500" b="1" kern="1200" dirty="0"/>
            <a:t>resumed</a:t>
          </a:r>
          <a:r>
            <a:rPr lang="en-US" sz="1500" kern="1200" dirty="0"/>
            <a:t>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AutoNum type="arabicPeriod"/>
          </a:pPr>
          <a:r>
            <a:rPr lang="en-US" sz="1500" b="1" kern="1200" dirty="0"/>
            <a:t>Zombie (Z):</a:t>
          </a:r>
          <a:r>
            <a:rPr lang="en-US" sz="1500" kern="1200" dirty="0"/>
            <a:t> The process has finished execution (</a:t>
          </a:r>
          <a:r>
            <a:rPr lang="en-US" sz="1500" b="1" kern="1200" dirty="0"/>
            <a:t>exit</a:t>
          </a:r>
          <a:r>
            <a:rPr lang="en-US" sz="1500" kern="1200" dirty="0"/>
            <a:t>) but its entry remains in</a:t>
          </a:r>
          <a:r>
            <a:rPr lang="ar-IQ" sz="1500" kern="1200" dirty="0"/>
            <a:t> </a:t>
          </a:r>
          <a:r>
            <a:rPr lang="en-US" sz="1500" kern="1200" dirty="0"/>
            <a:t>the</a:t>
          </a:r>
          <a:r>
            <a:rPr lang="ar-IQ" sz="1500" kern="1200" dirty="0"/>
            <a:t> </a:t>
          </a:r>
          <a:r>
            <a:rPr lang="en-US" sz="1500" kern="1200" dirty="0"/>
            <a:t>process table until the </a:t>
          </a:r>
          <a:r>
            <a:rPr lang="en-US" sz="1500" b="1" kern="1200" dirty="0"/>
            <a:t>parent process</a:t>
          </a:r>
          <a:r>
            <a:rPr lang="en-US" sz="1500" kern="1200" dirty="0"/>
            <a:t> cleans it up (</a:t>
          </a:r>
          <a:r>
            <a:rPr lang="en-US" sz="1500" b="1" kern="1200" dirty="0"/>
            <a:t>reap</a:t>
          </a:r>
          <a:r>
            <a:rPr lang="en-US" sz="1500" kern="1200" dirty="0"/>
            <a:t>).</a:t>
          </a:r>
        </a:p>
      </dsp:txBody>
      <dsp:txXfrm>
        <a:off x="0" y="1710185"/>
        <a:ext cx="6507268" cy="2399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54F5A-DC10-EC25-964F-06B973EE7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601F18-62D2-E399-A8EC-E30F38C0C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2DFAD-8402-18E4-79E4-D78EE1F49C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8FBD4F-4F4E-4D8D-BF9C-1B238408B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920A-7A71-B001-3FAC-32DB0B6AF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AB7A17-F4FF-F4B9-6AD1-B5E0D8FDD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113AB-6B32-8591-0249-7BD37074D5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algn="r" rtl="1">
              <a:lnSpc>
                <a:spcPct val="115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3CAC-7EAB-1045-7C3A-3E7926ABEE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23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35974-7A48-7E13-3ECD-B3C68F51C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028CB0-DF12-F49F-0725-6DEEDB8132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81BC45-7D7E-5D11-4692-E03D044BDC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666CCF-D018-2D30-72F5-868287B9B4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3860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541D7-A781-2D68-89F3-3507A6704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5EE45E-209B-9FB4-ADE8-184C7AF4E5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30D440-6F28-4CCF-5C78-8496FBF190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55EEC-D656-4D0A-A661-636850043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365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0F64D-B8D4-110D-ED28-1006AB78E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EC2D11-1E3D-5F3A-B18D-6D263B0AFD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A708F-774A-8DB1-0121-079BA2AE2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4D41A7-46D2-27F8-B09A-AD16B77568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523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76782-CD39-16B2-BA88-6E73B52A7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304B4-6F96-DAB5-1C74-39E61C2E7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DAF4B3-CC70-4206-875F-04084A394B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2132F9-BEFB-88C2-AA55-3691EFF9BB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428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8645A-8D00-982E-5FCA-07E21F393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E86229-A3E7-CC44-E61B-122AEBC95C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B57D36-BDF9-7433-0BEC-4513FED71B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34F455-ADD0-40A2-AC97-BC7CF20FE7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422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1815A-2C76-3D2E-661E-B03627186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3F85B4-E77D-BC83-F211-506CA49F59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0A6368-9301-C1FD-D30F-E0563826D1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4652B-2FEE-773D-0D11-5EF031D0B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83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54194-8D68-EADA-DDFD-820E56DCA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D4E3A3-7BD8-467A-0A16-F9F2149780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F274A-7167-5B24-1AB5-ACDB0076A7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40D2A4-2B24-B858-F0E7-3974AF36F5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6408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5276B-194E-1557-C9D6-7854D151F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D8D0CF-2009-A996-59FC-D1FA266497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5BC82D-195D-200B-4E98-774A3C2B58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1CD711-D4A8-50F0-78BB-3D2EBF82B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8412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B6F11-78E4-A8E5-3864-AC7CE1825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E4FAA5-28CB-0409-848F-A5DA1FC10E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7CF548-9AE9-BADA-A225-7146A60A0D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8D387-0867-DFC9-D2C9-1FF0B90668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49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71E30-B9C3-8D10-6687-941C3216A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71C701-6B30-8D1F-FDF9-08E69B0678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ED862-534A-5F99-3B72-13C8CBD993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7ECB07-D415-A426-16EC-F63FB8647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3578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58C8A4-A016-23A8-E040-0ADA236F3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D280E9-CFA5-D93B-A72D-E813647731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D861C-2EE3-0C50-C725-C6C08BAAB9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6471F-765C-0CA4-8944-317863DEA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616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E9456-6F6A-4F15-B220-97BD4F149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7A8A52-AA88-11F8-081D-D69EA0F90C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9EF762-A27C-E13A-BF1A-5C18D1127A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86CFB-8EB4-F05E-11C9-7C11FF3598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9799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4D2CD-44D5-837C-7060-4C74A49A8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115BE4-2DB6-9269-DEE0-E0F7D6AA79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7E8823-0A1C-130C-C058-1405A57109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F6155-BE0F-8695-3E3D-B5CEC68CE1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471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5CBB9-2592-1585-C19C-6C38EA166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A605F-87D1-61FD-404F-E84FDC9C2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EEF015-C496-BD33-4F8B-74BBDAAEC1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21AFCF-E878-E19B-7FF0-0849894795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5891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D9A54-5146-E04F-3C67-69B1DC073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4AD11C-42DB-4D73-6C02-DD19F15290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CE55EF-A5F6-3C60-B29E-95A668D181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DFA04-67ED-2C67-8CDD-B8ABA84C2A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7255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9E05E-B27B-C922-3255-2D7F01759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92BFB4-61FE-866B-3AA2-509D51B00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B31195-119E-67BF-6051-B1E411F67B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EE47A4-535D-61B5-0D03-C97EBD02D9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7798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AF6439-A9FD-4EA8-87ED-F7EEA144C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0EE0AC-4633-0C90-03F5-3307227279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FE50D4-2832-840F-94A7-E949CD8C45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BA54F9-79B8-ACA4-0BCD-8C8D4E35CD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953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88D03E-1789-3FEA-3948-1A4E8CD0AD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880F7-608E-8C7D-0ABD-C0E4A0B581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367AF6-1E6C-E002-513E-5607378AB8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848AFB-4777-ED09-4A1D-3C5DD5B337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430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A6A19E-6A2A-2F57-CD54-C6FBB277F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AC5FD7-F810-4516-A3C2-A0A79C9CF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946CFC-6DE2-B4A0-83B4-50F3820650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A342A-C7B4-B4A9-6D69-75DD4C67B4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7646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085608-B223-44E4-9DEE-A8DB64A68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CB4018-F1C8-961F-C219-625CF52E4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D142CF-8A23-D26D-D481-1FFD8F72B5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385E7F-1E5A-D79C-1849-46BEA12E9C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842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0BDBF-0134-9463-B2E5-81498B546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506BB-B23B-08CA-5695-4C51989685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AC6E86-0226-01C1-8C3D-4223A1D8C4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2B4FF-E864-1F85-488C-14BDC81818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325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D593F-0484-E0FC-91D7-17AD37CB2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5D3D34-7BF0-2218-F756-BF3BAE2C94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715E17-2814-FD91-CFC8-104F5F1DBA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39B00-9481-5694-669F-DFB19540A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8052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8FD354-0285-8EDF-8A7E-ABA189F02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74713-743D-164F-3D62-D3327BC12F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129A50-C36C-BE6F-817B-35055A0A7C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8D9C8C-90CC-69D4-22BB-9A5F68C258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8377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4AD9B0-759F-7C97-C703-325C057C5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4D607B-D2C2-F46E-81C5-D8345AEE4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48A86AA-05B4-446D-99F4-23E5A67B01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987073-B077-E1EE-BBF1-1DFF658A1B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2192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5BC83-CB09-B2BB-062F-7AECBF8FB8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9101EE-32BC-EF49-C655-9836F74E65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70DC3-7E13-5B18-A990-C8C5B8558C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6A544-6F41-884A-175B-4FF60A5966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869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F3F12-A68A-842B-B985-5B54E2CA1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DE6F36-9A1C-427C-45F0-F1CBD38C64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8577D0-DA25-08B4-BEBB-3127A35A4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A8E638-0AC3-8FAB-6975-F15D57FB9F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903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2EEA-0369-49A3-29FC-020D27D4F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92C2E5-DFEF-AD67-59A4-6FC9273E0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1AA06C-83F3-FDA6-9490-EA2741D130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53789F-C2B6-2DD5-4B4E-1643993DEE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8673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757A4-1B38-7FC3-DB0F-386241D4E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8E1AC8-6D76-CEC5-8590-943967BFD0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7FDE39-721F-7D12-118E-1AABCD0DA3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E60C1D-3A28-C7AA-20F6-86784A40F2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81118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0B69D-15D7-CDC6-EBF2-069FE5A4C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CE1AE-F08E-4530-C5B6-37C38F67D1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60EDD1-998B-F415-0CF4-F038AEC99C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7CEDC1-E60A-4831-8F6F-5C1126982C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674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FBB61-F21F-81F6-FCA0-DB7D92B67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3449B-DC25-B8E7-5AB2-21366B6C33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A75ECC-492A-15AF-40F2-8F1890E29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7EA6A8-8F5A-C3D6-1C6A-B6C9F593EA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6978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B3C36-3930-DD01-B260-CA4E1AB93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5C617A-D714-6A8B-FA31-1B6908DDA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96E90-266B-2CFE-FC2D-347D619F41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6E0B3-C3DC-6872-721C-75328D3363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0139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81BCD-738B-54EC-61C2-FA3C7EB4A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650606-1638-D4C7-7A0E-6817F9DDF7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686C0-09E5-71EF-B9F2-92D7A2531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9B0E18-B0B0-1B45-0DB8-60F37C3D9F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67900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C24F6F-1E37-7A55-1203-D12DB3BFE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983267-9D99-BF22-C7AE-0A360DABEA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35202A-3288-D824-D0B3-F109CE8581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3D2222-A651-8232-E4FA-6A7598508E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005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3B9B8-7610-EC95-01F4-5B968D4CD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342F8D-232D-351F-5DC5-DAB1426B57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5E8C3E-921D-877F-77A6-CDC14BD144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4C4BF4-1168-723D-ECED-7DD324A87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61084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659FDC-98A1-5164-DC25-76AF402D6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0C0654-3F6D-1FF5-EC2F-586D4AE5ED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B9B083-5F6F-5818-55D2-0CAC20BB63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BE65D-8AB8-EEC4-9CA7-14588DC12F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53652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523BC-7268-41C6-2369-B77F73189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03261-5CF9-23E8-E430-53909F46E6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D02BAD-71CF-09EB-B76B-51BE86AFAB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73BB89-BD6A-E736-5A08-4698B71254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686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4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7.png"/><Relationship Id="rId9" Type="http://schemas.microsoft.com/office/2007/relationships/diagramDrawing" Target="../diagrams/drawing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6.wdp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microsoft.com/office/2007/relationships/hdphoto" Target="../media/hdphoto5.wdp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7.wdp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8.wdp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5065092" y="4764057"/>
            <a:ext cx="595977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pPr algn="ctr"/>
            <a:r>
              <a:rPr lang="en-US" sz="2200" b="1" dirty="0">
                <a:latin typeface="Alexandria" charset="0"/>
                <a:cs typeface="Alexandria" charset="0"/>
              </a:rPr>
              <a:t>File Permission Control and Process Management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75504" y="1926986"/>
            <a:ext cx="10660283" cy="270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List file system permissions on files and directories, and interpret the effect of those permissions on access by users and groups.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 Change the permissions and ownership of files with command-line tools.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 Control the default permissions of user-created files, explain the effect of special permissions, and use special and default permissions to set the group owner of files that are created in a directory.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456834" y="1028817"/>
            <a:ext cx="16161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2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5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553662" y="2286334"/>
            <a:ext cx="9638338" cy="2072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Control Access to Files</a:t>
            </a:r>
            <a:r>
              <a:rPr lang="ar-IQ" sz="2800" dirty="0"/>
              <a:t> </a:t>
            </a:r>
            <a:r>
              <a:rPr lang="en-US" sz="2800" dirty="0"/>
              <a:t>with Linux system permissions</a:t>
            </a:r>
          </a:p>
          <a:p>
            <a:pPr marL="457200" indent="-45720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en-US" sz="2800" dirty="0"/>
              <a:t>Monitoring and Managing Linux Processes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97A574-06F2-2561-36FF-F8E7C498BD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4A94D1C-8A0B-0F98-0D7E-0ACC66BF52EA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671B139-495A-18D4-39F7-354CCC7886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299180D-F216-809F-9C11-38BB6FC1515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F67730-1C95-877B-D905-8909016B303B}"/>
              </a:ext>
            </a:extLst>
          </p:cNvPr>
          <p:cNvSpPr/>
          <p:nvPr/>
        </p:nvSpPr>
        <p:spPr>
          <a:xfrm flipV="1">
            <a:off x="2626178" y="455181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CC05579-D641-2F8B-C212-41FAED0E2D00}"/>
              </a:ext>
            </a:extLst>
          </p:cNvPr>
          <p:cNvSpPr txBox="1"/>
          <p:nvPr/>
        </p:nvSpPr>
        <p:spPr>
          <a:xfrm>
            <a:off x="6046786" y="1535274"/>
            <a:ext cx="612090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100" b="1" dirty="0"/>
              <a:t>Control Access to Files with Linux system permissions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51AA08-087B-40AC-C4A1-9617F71FF9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C1314-222D-791F-FC0A-78B22FE2D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27865-8258-4204-ADB6-4034A0CB2043}"/>
              </a:ext>
            </a:extLst>
          </p:cNvPr>
          <p:cNvSpPr/>
          <p:nvPr/>
        </p:nvSpPr>
        <p:spPr>
          <a:xfrm>
            <a:off x="617280" y="1685495"/>
            <a:ext cx="10911106" cy="4298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EBC5FD-57C5-FA32-A8F2-8FEA9A13818B}"/>
              </a:ext>
            </a:extLst>
          </p:cNvPr>
          <p:cNvSpPr txBox="1"/>
          <p:nvPr/>
        </p:nvSpPr>
        <p:spPr>
          <a:xfrm>
            <a:off x="1029024" y="1050367"/>
            <a:ext cx="65986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file system permissions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CDFB00-E67E-97C5-BFB9-27753EE2F5F9}"/>
              </a:ext>
            </a:extLst>
          </p:cNvPr>
          <p:cNvSpPr txBox="1"/>
          <p:nvPr/>
        </p:nvSpPr>
        <p:spPr>
          <a:xfrm>
            <a:off x="775504" y="1926986"/>
            <a:ext cx="10660283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Access to files is controlled by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file permissions.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The system is designed to be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simple, flexible, and easy to apply.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•  </a:t>
            </a:r>
            <a:r>
              <a:rPr lang="en-US" sz="2000" b="0" i="0" u="none" strike="noStrike" baseline="0" dirty="0">
                <a:solidFill>
                  <a:schemeClr val="accent4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Permissions are applied across three distinct categories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of users: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1.	The owning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User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(The creator/owner).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2.	The owning 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Group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(A single primary group).</a:t>
            </a:r>
          </a:p>
          <a:p>
            <a:pPr lvl="1"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3.	</a:t>
            </a: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Other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Users (Everyone else on the system).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Permissions Hierarchy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Rule: Specific permissions override general ones. The User permission overrides the Group permission, which overrides the Other permission.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109CFE-A7A8-5F68-D0E8-51E0476B0B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2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883EE-0A69-5A82-3DEE-F7951293F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F90326-B30F-DE76-FD07-DD20DA89473C}"/>
              </a:ext>
            </a:extLst>
          </p:cNvPr>
          <p:cNvSpPr/>
          <p:nvPr/>
        </p:nvSpPr>
        <p:spPr>
          <a:xfrm>
            <a:off x="650092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98189-EFBF-F233-9508-D2D6A2B766D7}"/>
              </a:ext>
            </a:extLst>
          </p:cNvPr>
          <p:cNvSpPr txBox="1"/>
          <p:nvPr/>
        </p:nvSpPr>
        <p:spPr>
          <a:xfrm>
            <a:off x="650092" y="1068307"/>
            <a:ext cx="87747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GROUP PERMISSIONS: Enabling Collaboration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16D5E0-1CA5-2854-BE2C-8FEF8905526C}"/>
              </a:ext>
            </a:extLst>
          </p:cNvPr>
          <p:cNvSpPr txBox="1"/>
          <p:nvPr/>
        </p:nvSpPr>
        <p:spPr>
          <a:xfrm>
            <a:off x="775504" y="1926986"/>
            <a:ext cx="106602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4">
                    <a:lumMod val="50000"/>
                  </a:schemeClr>
                </a:solidFill>
              </a:rPr>
              <a:t>Scenario</a:t>
            </a:r>
            <a:r>
              <a:rPr lang="en-US" sz="2000" b="1" dirty="0"/>
              <a:t>:</a:t>
            </a:r>
            <a:r>
              <a:rPr lang="en-US" sz="2000" dirty="0"/>
              <a:t> Users </a:t>
            </a:r>
            <a:r>
              <a:rPr lang="en-US" sz="2000" b="1" dirty="0" err="1"/>
              <a:t>joshua</a:t>
            </a:r>
            <a:r>
              <a:rPr lang="en-US" sz="2000" dirty="0"/>
              <a:t> and </a:t>
            </a:r>
            <a:r>
              <a:rPr lang="en-US" sz="2000" b="1" dirty="0" err="1"/>
              <a:t>allison</a:t>
            </a:r>
            <a:r>
              <a:rPr lang="en-US" sz="2000" dirty="0"/>
              <a:t> need to collaborate on files.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Shared Group: </a:t>
            </a:r>
            <a:r>
              <a:rPr lang="en-US" sz="2000" dirty="0"/>
              <a:t>The common group between them is </a:t>
            </a:r>
            <a:r>
              <a:rPr lang="en-US" sz="2000" b="1" dirty="0"/>
              <a:t>web</a:t>
            </a:r>
            <a:r>
              <a:rPr lang="en-US" sz="2000" dirty="0"/>
              <a:t> (The intersection point).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Implementation: </a:t>
            </a:r>
            <a:r>
              <a:rPr lang="en-US" sz="2000" dirty="0"/>
              <a:t>Files are </a:t>
            </a:r>
            <a:r>
              <a:rPr lang="en-US" sz="2000" b="1" dirty="0"/>
              <a:t>associated with the group web</a:t>
            </a:r>
            <a:r>
              <a:rPr lang="en-US" sz="2000" dirty="0"/>
              <a:t>.</a:t>
            </a:r>
          </a:p>
          <a:p>
            <a:r>
              <a:rPr lang="en-US" sz="2000" dirty="0"/>
              <a:t> </a:t>
            </a:r>
          </a:p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Goal: </a:t>
            </a:r>
            <a:r>
              <a:rPr lang="en-US" sz="2000" dirty="0"/>
              <a:t>By setting appropriate </a:t>
            </a:r>
            <a:r>
              <a:rPr lang="en-US" sz="2000" dirty="0">
                <a:solidFill>
                  <a:schemeClr val="accent4">
                    <a:lumMod val="50000"/>
                  </a:schemeClr>
                </a:solidFill>
              </a:rPr>
              <a:t>Group Permissions</a:t>
            </a:r>
            <a:r>
              <a:rPr lang="en-US" sz="2000" dirty="0"/>
              <a:t>, both users gain the necessary access to the files.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48F15-8936-36A7-0F00-98E1BB595B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4ECEC0-4760-5908-28F1-CD196C001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4942" y="4217530"/>
            <a:ext cx="2712281" cy="203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4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F9022-34BF-FC4B-7822-04051A33B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8C3A17-14EB-A30F-FD62-664F2FEDF014}"/>
              </a:ext>
            </a:extLst>
          </p:cNvPr>
          <p:cNvSpPr/>
          <p:nvPr/>
        </p:nvSpPr>
        <p:spPr>
          <a:xfrm>
            <a:off x="617280" y="1685495"/>
            <a:ext cx="10656462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FB9EB-E43C-6818-419D-CE3BE489914F}"/>
              </a:ext>
            </a:extLst>
          </p:cNvPr>
          <p:cNvSpPr txBox="1"/>
          <p:nvPr/>
        </p:nvSpPr>
        <p:spPr>
          <a:xfrm>
            <a:off x="775504" y="1010752"/>
            <a:ext cx="8649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Permissions on Files and Directories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DCEC13-3259-5427-BCDD-1D2412CFFC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47024D-24E2-ACAB-D4D6-A3A68A6DE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414" y="2133333"/>
            <a:ext cx="9842194" cy="337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96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54CDD-C926-5DB6-656E-407FA6F25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D14856-1328-D649-7464-BB21E82584C5}"/>
              </a:ext>
            </a:extLst>
          </p:cNvPr>
          <p:cNvSpPr/>
          <p:nvPr/>
        </p:nvSpPr>
        <p:spPr>
          <a:xfrm>
            <a:off x="617280" y="1685495"/>
            <a:ext cx="10911106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125B26-E114-625A-242B-E368CA489166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D81813-44A6-C014-E803-1E8059C18850}"/>
              </a:ext>
            </a:extLst>
          </p:cNvPr>
          <p:cNvSpPr txBox="1"/>
          <p:nvPr/>
        </p:nvSpPr>
        <p:spPr>
          <a:xfrm>
            <a:off x="816981" y="1622305"/>
            <a:ext cx="1066028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Default File Permission Assignment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File Owner and Group: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Owner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(User)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The user who created the file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rw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Owner (student) permissions - read and write, no execute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Group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The user's primary group (from /</a:t>
            </a:r>
            <a:r>
              <a:rPr kumimoji="0" lang="en-US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etc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/passwd)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</a:t>
            </a:r>
            <a:r>
              <a:rPr lang="en-US" altLang="en-US" sz="2000" b="1" dirty="0">
                <a:solidFill>
                  <a:schemeClr val="accent4">
                    <a:lumMod val="50000"/>
                  </a:schemeClr>
                </a:solidFill>
                <a:latin typeface="Alexandria"/>
              </a:rPr>
              <a:t>w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</a:t>
            </a:r>
            <a:r>
              <a:rPr lang="en-US" altLang="en-US" b="1" dirty="0">
                <a:solidFill>
                  <a:srgbClr val="44546A">
                    <a:lumMod val="75000"/>
                  </a:srgbClr>
                </a:solidFill>
                <a:latin typeface="Alexandria"/>
              </a:rPr>
              <a:t>Group (student)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permissions </a:t>
            </a:r>
            <a:r>
              <a:rPr lang="en-US" altLang="en-US" b="1" dirty="0">
                <a:solidFill>
                  <a:srgbClr val="44546A">
                    <a:lumMod val="75000"/>
                  </a:srgbClr>
                </a:solidFill>
                <a:latin typeface="Alexandria"/>
              </a:rPr>
              <a:t>- read and write, no execute</a:t>
            </a: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Others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Everyone else on the system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r--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Others permissions - read only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377BFA-5824-8CF7-D538-EF191398B7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DC1F279-E7F7-FA71-C9ED-8126D65BC5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85" t="27094" r="339"/>
          <a:stretch>
            <a:fillRect/>
          </a:stretch>
        </p:blipFill>
        <p:spPr>
          <a:xfrm>
            <a:off x="6629450" y="2650271"/>
            <a:ext cx="4560815" cy="18569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23A1AE-D206-70F4-80A1-9612731C66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29450" y="4913686"/>
            <a:ext cx="4560815" cy="51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08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7A2EF-6328-DF7B-8F3C-6BE98A458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5A658E-7D21-AE27-5F6E-708ED1BEA72E}"/>
              </a:ext>
            </a:extLst>
          </p:cNvPr>
          <p:cNvSpPr/>
          <p:nvPr/>
        </p:nvSpPr>
        <p:spPr>
          <a:xfrm>
            <a:off x="640447" y="1721350"/>
            <a:ext cx="10911106" cy="44722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6A96F7-20BA-86DE-7EC2-A4AA7EDEC638}"/>
              </a:ext>
            </a:extLst>
          </p:cNvPr>
          <p:cNvSpPr txBox="1"/>
          <p:nvPr/>
        </p:nvSpPr>
        <p:spPr>
          <a:xfrm>
            <a:off x="617280" y="1068307"/>
            <a:ext cx="96081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759F39-5693-B819-B6D0-74E68496AC25}"/>
              </a:ext>
            </a:extLst>
          </p:cNvPr>
          <p:cNvSpPr txBox="1"/>
          <p:nvPr/>
        </p:nvSpPr>
        <p:spPr>
          <a:xfrm>
            <a:off x="816981" y="1622305"/>
            <a:ext cx="9408409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/>
              <a:t>To prevent the descent into the directory and see the expanded listing of the directory itself, add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-d</a:t>
            </a:r>
            <a:r>
              <a:rPr lang="en-US" dirty="0"/>
              <a:t> option to ls: </a:t>
            </a:r>
            <a:endParaRPr lang="ar-EG" dirty="0"/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074BE6-9352-A4CA-04D9-DA220B4646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E35CE43-FDE5-5899-3CA1-A2BF8653DF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390" y="2628105"/>
            <a:ext cx="8367512" cy="316158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C802D1C-262E-5A85-90EE-611FF494F904}"/>
              </a:ext>
            </a:extLst>
          </p:cNvPr>
          <p:cNvSpPr/>
          <p:nvPr/>
        </p:nvSpPr>
        <p:spPr>
          <a:xfrm>
            <a:off x="3034145" y="2857337"/>
            <a:ext cx="395053" cy="25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63DD43-0D41-58FA-EE2B-A4EB8871E78D}"/>
              </a:ext>
            </a:extLst>
          </p:cNvPr>
          <p:cNvCxnSpPr>
            <a:cxnSpLocks/>
          </p:cNvCxnSpPr>
          <p:nvPr/>
        </p:nvCxnSpPr>
        <p:spPr>
          <a:xfrm flipH="1">
            <a:off x="1361209" y="3293919"/>
            <a:ext cx="914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639CCE0-F5CC-1624-B307-45294DE04AF1}"/>
              </a:ext>
            </a:extLst>
          </p:cNvPr>
          <p:cNvCxnSpPr/>
          <p:nvPr/>
        </p:nvCxnSpPr>
        <p:spPr>
          <a:xfrm>
            <a:off x="1215736" y="2953517"/>
            <a:ext cx="145473" cy="2275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4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89FD7-21CB-DA8D-4D4C-9C477AB55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1EE3B2-AFCD-9123-DB4D-9B362D9420FA}"/>
              </a:ext>
            </a:extLst>
          </p:cNvPr>
          <p:cNvSpPr/>
          <p:nvPr/>
        </p:nvSpPr>
        <p:spPr>
          <a:xfrm>
            <a:off x="617280" y="1685495"/>
            <a:ext cx="10911106" cy="4445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69BB7B-17FA-47D0-7CB4-34FB2F387402}"/>
              </a:ext>
            </a:extLst>
          </p:cNvPr>
          <p:cNvSpPr txBox="1"/>
          <p:nvPr/>
        </p:nvSpPr>
        <p:spPr>
          <a:xfrm>
            <a:off x="617280" y="1068307"/>
            <a:ext cx="96112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View File and Directory Permissions and Ownership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2D8D478-D64E-8802-EE4C-1DDD9E3B7666}"/>
              </a:ext>
            </a:extLst>
          </p:cNvPr>
          <p:cNvSpPr txBox="1"/>
          <p:nvPr/>
        </p:nvSpPr>
        <p:spPr>
          <a:xfrm>
            <a:off x="821167" y="1838022"/>
            <a:ext cx="5729205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EXAMPLES: </a:t>
            </a:r>
            <a:r>
              <a:rPr lang="en-US" sz="20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LINUX USER, GROUP, OTHER CONCEPTS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66CB18-AE7B-D1DC-4A4E-BE8FB249E7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E1A412-3D5B-76CF-9785-8415A61A46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0422" y="2514408"/>
            <a:ext cx="7477237" cy="331838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52905AB-2988-EE78-2FE0-BA9E84C6E02C}"/>
              </a:ext>
            </a:extLst>
          </p:cNvPr>
          <p:cNvSpPr/>
          <p:nvPr/>
        </p:nvSpPr>
        <p:spPr>
          <a:xfrm>
            <a:off x="2327564" y="2992582"/>
            <a:ext cx="2337955" cy="263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D3911A-50F2-C337-8CB4-F5E17708B663}"/>
              </a:ext>
            </a:extLst>
          </p:cNvPr>
          <p:cNvSpPr/>
          <p:nvPr/>
        </p:nvSpPr>
        <p:spPr>
          <a:xfrm>
            <a:off x="2369128" y="4620491"/>
            <a:ext cx="3356264" cy="26377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06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CCA9D-8A02-97FD-4266-70F6A9172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1F5E41-7321-496E-D84E-05DA9B594354}"/>
              </a:ext>
            </a:extLst>
          </p:cNvPr>
          <p:cNvSpPr/>
          <p:nvPr/>
        </p:nvSpPr>
        <p:spPr>
          <a:xfrm>
            <a:off x="200148" y="1511604"/>
            <a:ext cx="11783843" cy="47509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37519-7BBA-5581-70DE-F6F486C6A6A1}"/>
              </a:ext>
            </a:extLst>
          </p:cNvPr>
          <p:cNvSpPr txBox="1"/>
          <p:nvPr/>
        </p:nvSpPr>
        <p:spPr>
          <a:xfrm>
            <a:off x="339831" y="801702"/>
            <a:ext cx="73252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 File Permission Control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8D47944-7123-BF58-E7D9-A914F7D85FC7}"/>
              </a:ext>
            </a:extLst>
          </p:cNvPr>
          <p:cNvSpPr txBox="1"/>
          <p:nvPr/>
        </p:nvSpPr>
        <p:spPr>
          <a:xfrm>
            <a:off x="200148" y="1736376"/>
            <a:ext cx="11783842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The main purpose of the Purpose</a:t>
            </a:r>
            <a:r>
              <a:rPr kumimoji="0" lang="en-US" altLang="en-US" sz="1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</a:t>
            </a:r>
            <a:r>
              <a:rPr kumimoji="0" lang="en-US" alt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: Secure files/directories by modifying access rights for users, groups, and others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1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Permission Basics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Entities</a:t>
            </a:r>
            <a:r>
              <a:rPr kumimoji="0" lang="en-US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Owner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Group</a:t>
            </a:r>
          </a:p>
          <a:p>
            <a:pPr marL="800100" marR="0" lvl="1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Others</a:t>
            </a:r>
          </a:p>
          <a:p>
            <a:pPr lvl="1">
              <a:lnSpc>
                <a:spcPct val="150000"/>
              </a:lnSpc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→ all (user + group + others)</a:t>
            </a:r>
          </a:p>
          <a:p>
            <a:pPr marL="342900" lvl="0" indent="-342900">
              <a:buFont typeface="Wingdings" panose="05000000000000000000" pitchFamily="2" charset="2"/>
              <a:buChar char="§"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Three Permissions</a:t>
            </a: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en-US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Read (4)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Write (2)                                                           </a:t>
            </a:r>
            <a:r>
              <a:rPr lang="en-US" b="1" dirty="0">
                <a:solidFill>
                  <a:prstClr val="black"/>
                </a:solidFill>
              </a:rPr>
              <a:t>[</a:t>
            </a:r>
            <a:r>
              <a:rPr lang="en-US" b="1" dirty="0">
                <a:solidFill>
                  <a:schemeClr val="accent2"/>
                </a:solidFill>
              </a:rPr>
              <a:t>rwx</a:t>
            </a:r>
            <a:r>
              <a:rPr lang="en-US" b="1" dirty="0"/>
              <a:t>]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x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= Execute (1)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9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56B803-DD2E-9F6E-1F99-750603C204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85CF68-CE6F-6302-CAA4-A12D415DD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398" y="4677871"/>
            <a:ext cx="2879797" cy="1337049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A2AC7559-2C32-DBB6-3B00-FC65A3B6FA6E}"/>
              </a:ext>
            </a:extLst>
          </p:cNvPr>
          <p:cNvSpPr/>
          <p:nvPr/>
        </p:nvSpPr>
        <p:spPr>
          <a:xfrm>
            <a:off x="6292418" y="5222141"/>
            <a:ext cx="682804" cy="24938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6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37907-7232-50DA-9B55-A36419124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BB864B-87B4-8662-F758-1E39EC051C4C}"/>
              </a:ext>
            </a:extLst>
          </p:cNvPr>
          <p:cNvSpPr/>
          <p:nvPr/>
        </p:nvSpPr>
        <p:spPr>
          <a:xfrm>
            <a:off x="617280" y="1529242"/>
            <a:ext cx="10911106" cy="47633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2D1D5B-7C57-D402-1044-FEEA7BD85B4B}"/>
              </a:ext>
            </a:extLst>
          </p:cNvPr>
          <p:cNvSpPr txBox="1"/>
          <p:nvPr/>
        </p:nvSpPr>
        <p:spPr>
          <a:xfrm>
            <a:off x="617280" y="852133"/>
            <a:ext cx="71694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Change File and Directory Permissions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327ED95-4406-AA1B-0FC7-BD437947C830}"/>
              </a:ext>
            </a:extLst>
          </p:cNvPr>
          <p:cNvSpPr txBox="1"/>
          <p:nvPr/>
        </p:nvSpPr>
        <p:spPr>
          <a:xfrm>
            <a:off x="742691" y="1621399"/>
            <a:ext cx="10660283" cy="4579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dirty="0">
                <a:latin typeface="Alexandria"/>
              </a:rPr>
              <a:t>What is </a:t>
            </a:r>
            <a:r>
              <a:rPr lang="en-US" altLang="en-US" sz="1900" b="1" dirty="0">
                <a:solidFill>
                  <a:schemeClr val="accent2"/>
                </a:solidFill>
                <a:latin typeface="Alexandria"/>
              </a:rPr>
              <a:t>chmod</a:t>
            </a:r>
            <a:r>
              <a:rPr lang="en-US" altLang="en-US" sz="1900" b="1" dirty="0">
                <a:latin typeface="Alexandria"/>
              </a:rPr>
              <a:t>?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1900" b="1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2"/>
                </a:solidFill>
                <a:latin typeface="Alexandria"/>
              </a:rPr>
              <a:t>chmod</a:t>
            </a:r>
            <a:r>
              <a:rPr lang="en-US" altLang="en-US" sz="1900" dirty="0">
                <a:latin typeface="Alexandria"/>
              </a:rPr>
              <a:t> stands for </a:t>
            </a:r>
            <a:r>
              <a:rPr lang="en-US" altLang="en-US" sz="1900" b="1" dirty="0">
                <a:solidFill>
                  <a:schemeClr val="accent6"/>
                </a:solidFill>
                <a:latin typeface="Alexandria"/>
              </a:rPr>
              <a:t>Ch</a:t>
            </a:r>
            <a:r>
              <a:rPr lang="en-US" altLang="en-US" sz="1900" dirty="0">
                <a:solidFill>
                  <a:schemeClr val="accent6"/>
                </a:solidFill>
                <a:latin typeface="Alexandria"/>
              </a:rPr>
              <a:t>ange </a:t>
            </a:r>
            <a:r>
              <a:rPr lang="en-US" altLang="en-US" sz="1900" b="1" dirty="0">
                <a:solidFill>
                  <a:schemeClr val="accent6"/>
                </a:solidFill>
                <a:latin typeface="Alexandria"/>
              </a:rPr>
              <a:t>Mod</a:t>
            </a:r>
            <a:r>
              <a:rPr lang="en-US" altLang="en-US" sz="1900" dirty="0">
                <a:solidFill>
                  <a:schemeClr val="accent6"/>
                </a:solidFill>
                <a:latin typeface="Alexandria"/>
              </a:rPr>
              <a:t>e </a:t>
            </a:r>
            <a:r>
              <a:rPr lang="en-US" altLang="en-US" sz="1900" dirty="0">
                <a:latin typeface="Alexandria"/>
              </a:rPr>
              <a:t>— it’s the command used in Linux to set file and directory permissions.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19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1900" b="1" u="sng" dirty="0">
                <a:latin typeface="Alexandria"/>
              </a:rPr>
              <a:t>Symbolic Mode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+</a:t>
            </a:r>
            <a:r>
              <a:rPr lang="en-US" altLang="en-US" sz="1900" dirty="0">
                <a:latin typeface="Alexandria"/>
              </a:rPr>
              <a:t>   Adds the given permission(s) without changing existing ones.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-</a:t>
            </a:r>
            <a:r>
              <a:rPr lang="en-US" altLang="en-US" sz="1900" dirty="0">
                <a:latin typeface="Alexandria"/>
              </a:rPr>
              <a:t>  Removes the given permission(s) but leaves others unchanged.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=</a:t>
            </a:r>
            <a:r>
              <a:rPr lang="en-US" altLang="en-US" sz="1900" dirty="0">
                <a:latin typeface="Alexandria"/>
              </a:rPr>
              <a:t>   Replaces all permissions for the category with exactly what you specify.</a:t>
            </a:r>
            <a:endParaRPr lang="en-US" altLang="en-US" sz="1900" b="1" u="sng" dirty="0">
              <a:latin typeface="Alexandria"/>
            </a:endParaRP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</a:t>
            </a:r>
            <a:r>
              <a:rPr lang="en-US" altLang="en-US" sz="1900" b="1" dirty="0" err="1">
                <a:solidFill>
                  <a:schemeClr val="accent1"/>
                </a:solidFill>
                <a:latin typeface="Alexandria"/>
              </a:rPr>
              <a:t>u+x</a:t>
            </a: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 file.txt     </a:t>
            </a:r>
            <a:r>
              <a:rPr lang="en-US" altLang="en-US" sz="1900" dirty="0">
                <a:latin typeface="Alexandria"/>
              </a:rPr>
              <a:t># Add execute for user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g-w file.txt     </a:t>
            </a:r>
            <a:r>
              <a:rPr lang="en-US" altLang="en-US" sz="1900" dirty="0">
                <a:latin typeface="Alexandria"/>
              </a:rPr>
              <a:t># Remove write for group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o=r file.txt     </a:t>
            </a:r>
            <a:r>
              <a:rPr lang="en-US" altLang="en-US" sz="1900" dirty="0">
                <a:latin typeface="Alexandria"/>
              </a:rPr>
              <a:t># Set read only for others</a:t>
            </a:r>
          </a:p>
          <a:p>
            <a:pPr marL="34290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chmod </a:t>
            </a:r>
            <a:r>
              <a:rPr lang="en-US" altLang="en-US" sz="1900" b="1" dirty="0" err="1">
                <a:solidFill>
                  <a:schemeClr val="accent1"/>
                </a:solidFill>
                <a:latin typeface="Alexandria"/>
              </a:rPr>
              <a:t>a+rw</a:t>
            </a:r>
            <a:r>
              <a:rPr lang="en-US" altLang="en-US" sz="1900" b="1" dirty="0">
                <a:solidFill>
                  <a:schemeClr val="accent1"/>
                </a:solidFill>
                <a:latin typeface="Alexandria"/>
              </a:rPr>
              <a:t> file.txt    </a:t>
            </a:r>
            <a:r>
              <a:rPr lang="en-US" altLang="en-US" sz="1900" dirty="0">
                <a:latin typeface="Alexandria"/>
              </a:rPr>
              <a:t># Add read/write for everyone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682348-3DE1-49BC-9F11-21679B9436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AC55A-9320-1E2D-C356-C0FEF1CE7A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CC141E-C200-8FFD-631C-3999F9D437E3}"/>
              </a:ext>
            </a:extLst>
          </p:cNvPr>
          <p:cNvSpPr/>
          <p:nvPr/>
        </p:nvSpPr>
        <p:spPr>
          <a:xfrm>
            <a:off x="617280" y="1685495"/>
            <a:ext cx="8921575" cy="47360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8537CB-7B0A-97B8-75A2-0869527C27E3}"/>
              </a:ext>
            </a:extLst>
          </p:cNvPr>
          <p:cNvSpPr txBox="1"/>
          <p:nvPr/>
        </p:nvSpPr>
        <p:spPr>
          <a:xfrm>
            <a:off x="617280" y="1020485"/>
            <a:ext cx="74395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 Change File and Directory Permissions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FE89030-D679-3ECE-3AFA-E8D715D2003C}"/>
              </a:ext>
            </a:extLst>
          </p:cNvPr>
          <p:cNvSpPr txBox="1"/>
          <p:nvPr/>
        </p:nvSpPr>
        <p:spPr>
          <a:xfrm>
            <a:off x="775504" y="1926986"/>
            <a:ext cx="106602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chemeClr val="accent2"/>
                </a:solidFill>
                <a:latin typeface="Alexandria"/>
              </a:rPr>
              <a:t>chmod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0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altLang="en-US" sz="2000" b="1" u="sng" dirty="0">
                <a:latin typeface="Alexandria"/>
              </a:rPr>
              <a:t>Numeric Mode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endParaRPr lang="en-US" altLang="en-US" sz="2000" b="1" u="sng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latin typeface="Alexandria"/>
              </a:rPr>
              <a:t>Uses numbers:</a:t>
            </a:r>
            <a:endParaRPr lang="en-US" altLang="en-US" sz="2000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 </a:t>
            </a:r>
            <a:r>
              <a:rPr lang="en-US" altLang="en-US" sz="2000" b="1" dirty="0">
                <a:solidFill>
                  <a:srgbClr val="002060"/>
                </a:solidFill>
                <a:latin typeface="Alexandria"/>
              </a:rPr>
              <a:t>r = 4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w = 2,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3">
                    <a:lumMod val="50000"/>
                  </a:schemeClr>
                </a:solidFill>
                <a:latin typeface="Alexandria"/>
              </a:rPr>
              <a:t>x = 1 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, </a:t>
            </a:r>
            <a:r>
              <a:rPr lang="ar-IQ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</a:t>
            </a:r>
            <a:r>
              <a:rPr lang="en-US" altLang="en-US" sz="2000" b="1" dirty="0">
                <a:solidFill>
                  <a:srgbClr val="669BBC"/>
                </a:solidFill>
                <a:latin typeface="Alexandria"/>
              </a:rPr>
              <a:t>- =</a:t>
            </a:r>
            <a:r>
              <a:rPr lang="ar-IQ" altLang="en-US" sz="2000" b="1" dirty="0">
                <a:solidFill>
                  <a:srgbClr val="669BBC"/>
                </a:solidFill>
                <a:latin typeface="Alexandria"/>
              </a:rPr>
              <a:t> </a:t>
            </a:r>
            <a:r>
              <a:rPr lang="en-US" altLang="en-US" sz="2000" b="1" dirty="0">
                <a:solidFill>
                  <a:srgbClr val="669BBC"/>
                </a:solidFill>
                <a:latin typeface="Alexandria"/>
              </a:rPr>
              <a:t>0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Alexandria"/>
              </a:rPr>
              <a:t>       </a:t>
            </a:r>
            <a:r>
              <a:rPr lang="en-US" altLang="en-US" sz="2000" dirty="0">
                <a:latin typeface="Alexandria"/>
              </a:rPr>
              <a:t>Sum them to get permission values.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2000" dirty="0">
              <a:latin typeface="Alexandria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                  chmod 754 lab.txt</a:t>
            </a:r>
            <a:r>
              <a:rPr lang="ar-IQ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</a:t>
            </a:r>
            <a:r>
              <a:rPr lang="en-US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                                            </a:t>
            </a:r>
            <a:r>
              <a:rPr lang="ar-IQ" altLang="en-US" sz="2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 </a:t>
            </a:r>
            <a:endParaRPr lang="en-US" altLang="en-US" sz="2000" dirty="0">
              <a:latin typeface="Alexandria"/>
            </a:endParaRP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7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6"/>
                </a:solidFill>
                <a:latin typeface="Alexandria"/>
              </a:rPr>
              <a:t>user</a:t>
            </a:r>
            <a:r>
              <a:rPr lang="en-US" altLang="en-US" sz="2000" dirty="0">
                <a:latin typeface="Alexandria"/>
              </a:rPr>
              <a:t>: 4+2+1 = </a:t>
            </a:r>
            <a:r>
              <a:rPr lang="en-US" altLang="en-US" sz="2000" b="1" dirty="0">
                <a:solidFill>
                  <a:schemeClr val="accent6"/>
                </a:solidFill>
                <a:latin typeface="Alexandria"/>
              </a:rPr>
              <a:t>rwx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5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group</a:t>
            </a:r>
            <a:r>
              <a:rPr lang="en-US" altLang="en-US" sz="2000" dirty="0">
                <a:latin typeface="Alexandria"/>
              </a:rPr>
              <a:t>: 4+0+1 = </a:t>
            </a:r>
            <a:r>
              <a:rPr lang="en-US" altLang="en-US" sz="20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r-x</a:t>
            </a:r>
          </a:p>
          <a:p>
            <a:pPr marL="342900" lvl="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lang="en-US" altLang="en-US" sz="2000" dirty="0">
                <a:latin typeface="Alexandria"/>
              </a:rPr>
              <a:t>    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4</a:t>
            </a:r>
            <a:r>
              <a:rPr lang="en-US" altLang="en-US" sz="2000" dirty="0">
                <a:latin typeface="Alexandria"/>
              </a:rPr>
              <a:t> → </a:t>
            </a:r>
            <a:r>
              <a:rPr lang="en-US" altLang="en-US" sz="2000" dirty="0">
                <a:solidFill>
                  <a:schemeClr val="accent4">
                    <a:lumMod val="75000"/>
                  </a:schemeClr>
                </a:solidFill>
                <a:latin typeface="Alexandria"/>
              </a:rPr>
              <a:t>others</a:t>
            </a:r>
            <a:r>
              <a:rPr lang="en-US" altLang="en-US" sz="2000" dirty="0">
                <a:latin typeface="Alexandria"/>
              </a:rPr>
              <a:t>: 4+0+0 = </a:t>
            </a:r>
            <a:r>
              <a:rPr lang="en-US" altLang="en-US" sz="2000" b="1" dirty="0">
                <a:solidFill>
                  <a:schemeClr val="accent4">
                    <a:lumMod val="75000"/>
                  </a:schemeClr>
                </a:solidFill>
                <a:latin typeface="Alexandria"/>
              </a:rPr>
              <a:t>r--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44945A-E3CD-6F84-96F2-BF810678D1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88CFCD0-5943-1DE8-A8D6-57E019C0045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37063" y="4194014"/>
            <a:ext cx="3801695" cy="3168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CEF3D2-1611-B592-758E-A8654AEA6B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17770" y="5489982"/>
            <a:ext cx="4001058" cy="276264"/>
          </a:xfrm>
          <a:prstGeom prst="rect">
            <a:avLst/>
          </a:prstGeom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256F492E-93A9-E5C7-C2BB-7598A6E05A7F}"/>
              </a:ext>
            </a:extLst>
          </p:cNvPr>
          <p:cNvSpPr/>
          <p:nvPr/>
        </p:nvSpPr>
        <p:spPr>
          <a:xfrm>
            <a:off x="5924976" y="4534389"/>
            <a:ext cx="342048" cy="962631"/>
          </a:xfrm>
          <a:prstGeom prst="down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62B4C9-B90A-B715-E4A4-6B93B37C68A3}"/>
              </a:ext>
            </a:extLst>
          </p:cNvPr>
          <p:cNvSpPr/>
          <p:nvPr/>
        </p:nvSpPr>
        <p:spPr>
          <a:xfrm>
            <a:off x="4031674" y="5628114"/>
            <a:ext cx="823852" cy="21238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Arrow: Bent-Up 12">
            <a:extLst>
              <a:ext uri="{FF2B5EF4-FFF2-40B4-BE49-F238E27FC236}">
                <a16:creationId xmlns:a16="http://schemas.microsoft.com/office/drawing/2014/main" id="{552181BB-1FC0-B292-E42D-8D8F67F2F7FE}"/>
              </a:ext>
            </a:extLst>
          </p:cNvPr>
          <p:cNvSpPr/>
          <p:nvPr/>
        </p:nvSpPr>
        <p:spPr>
          <a:xfrm rot="10800000" flipV="1">
            <a:off x="3356263" y="5331832"/>
            <a:ext cx="596297" cy="376075"/>
          </a:xfrm>
          <a:prstGeom prst="bentUpArrow">
            <a:avLst>
              <a:gd name="adj1" fmla="val 28846"/>
              <a:gd name="adj2" fmla="val 25000"/>
              <a:gd name="adj3" fmla="val 2500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37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2A28B-7871-C5B0-1701-844A46E66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B20F45-C5C4-7A8F-8F97-994269B9560C}"/>
              </a:ext>
            </a:extLst>
          </p:cNvPr>
          <p:cNvSpPr/>
          <p:nvPr/>
        </p:nvSpPr>
        <p:spPr>
          <a:xfrm>
            <a:off x="1029024" y="1685495"/>
            <a:ext cx="9611267" cy="44555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A2C8B0-6F9B-E37B-FEB6-5AA583CD5113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File Permission Control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18906E-9C9D-7DEB-DD6F-0EC1F4A8D2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53E5C1-2DD8-21D8-A19D-6E95B4425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215" y="1811696"/>
            <a:ext cx="5166496" cy="420313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79B6C4C-7D84-EDD5-A771-1194A60DC014}"/>
              </a:ext>
            </a:extLst>
          </p:cNvPr>
          <p:cNvSpPr/>
          <p:nvPr/>
        </p:nvSpPr>
        <p:spPr>
          <a:xfrm>
            <a:off x="2372589" y="3429000"/>
            <a:ext cx="1544784" cy="11014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</a:rPr>
              <a:t>chmod</a:t>
            </a:r>
          </a:p>
        </p:txBody>
      </p:sp>
    </p:spTree>
    <p:extLst>
      <p:ext uri="{BB962C8B-B14F-4D97-AF65-F5344CB8AC3E}">
        <p14:creationId xmlns:p14="http://schemas.microsoft.com/office/powerpoint/2010/main" val="309472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79CEE-5E9A-5C7D-941F-1630B43F0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3310CB-FDCF-068F-1392-36E23144125C}"/>
              </a:ext>
            </a:extLst>
          </p:cNvPr>
          <p:cNvSpPr/>
          <p:nvPr/>
        </p:nvSpPr>
        <p:spPr>
          <a:xfrm>
            <a:off x="640447" y="2124490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A0FD06-6652-4B16-2901-97AD6FAB9BA8}"/>
              </a:ext>
            </a:extLst>
          </p:cNvPr>
          <p:cNvSpPr txBox="1"/>
          <p:nvPr/>
        </p:nvSpPr>
        <p:spPr>
          <a:xfrm>
            <a:off x="803245" y="1423029"/>
            <a:ext cx="90180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FILE/DIRECTORY OWNERSHIP MANAGEMENT (</a:t>
            </a:r>
            <a:r>
              <a:rPr lang="en-US" sz="2600" b="1" i="0" dirty="0" err="1">
                <a:solidFill>
                  <a:schemeClr val="accent2"/>
                </a:solidFill>
                <a:effectLst/>
                <a:latin typeface="Nunito" pitchFamily="2" charset="0"/>
              </a:rPr>
              <a:t>chown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2262AA2-F5CD-F4EB-6414-6B8EC9B55576}"/>
              </a:ext>
            </a:extLst>
          </p:cNvPr>
          <p:cNvSpPr txBox="1"/>
          <p:nvPr/>
        </p:nvSpPr>
        <p:spPr>
          <a:xfrm>
            <a:off x="765858" y="2333508"/>
            <a:ext cx="10660283" cy="3125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Change the file's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User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 or </a:t>
            </a: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</a:rPr>
              <a:t>Group</a:t>
            </a:r>
            <a:r>
              <a:rPr lang="en-US" sz="1900" dirty="0">
                <a:solidFill>
                  <a:schemeClr val="accent2">
                    <a:lumMod val="50000"/>
                  </a:schemeClr>
                </a:solidFill>
              </a:rPr>
              <a:t> owner to manage access for collaboration</a:t>
            </a:r>
            <a:r>
              <a:rPr lang="en-US" sz="19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Files are initially owned by the </a:t>
            </a:r>
            <a:r>
              <a:rPr lang="en-US" sz="1900" b="1" dirty="0"/>
              <a:t>creator user </a:t>
            </a:r>
            <a:r>
              <a:rPr lang="en-US" sz="1900" dirty="0"/>
              <a:t>and their </a:t>
            </a:r>
            <a:r>
              <a:rPr lang="en-US" sz="1900" b="1" dirty="0"/>
              <a:t>primary group</a:t>
            </a:r>
            <a:r>
              <a:rPr lang="en-US" sz="1900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/>
              <a:t>Key Command:</a:t>
            </a:r>
            <a:r>
              <a:rPr lang="en-US" sz="1900" dirty="0"/>
              <a:t> Use </a:t>
            </a:r>
            <a:r>
              <a:rPr lang="en-US" sz="1900" b="1" dirty="0" err="1">
                <a:solidFill>
                  <a:schemeClr val="accent2"/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/>
              <a:t> (change owner).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900" b="1" dirty="0">
                <a:solidFill>
                  <a:srgbClr val="C00000"/>
                </a:solidFill>
              </a:rPr>
              <a:t>Practical Examples:</a:t>
            </a:r>
            <a:endParaRPr lang="en-US" sz="1900" dirty="0">
              <a:solidFill>
                <a:srgbClr val="C00000"/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User Owner: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student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foofile</a:t>
            </a:r>
            <a:endParaRPr lang="en-US" sz="1900" dirty="0">
              <a:solidFill>
                <a:schemeClr val="accent4">
                  <a:lumMod val="75000"/>
                </a:schemeClr>
              </a:solidFill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Recursively: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-R student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foodir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900" dirty="0"/>
              <a:t>(Applies to all sub-contents).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Change Group Only:</a:t>
            </a:r>
            <a:r>
              <a:rPr lang="en-US" sz="1900" dirty="0"/>
              <a:t>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chown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 :admins </a:t>
            </a:r>
            <a:r>
              <a:rPr lang="en-US" sz="1900" dirty="0" err="1">
                <a:solidFill>
                  <a:schemeClr val="accent4">
                    <a:lumMod val="75000"/>
                  </a:schemeClr>
                </a:solidFill>
                <a:latin typeface="Courier New" panose="02070309020205020404" pitchFamily="49" charset="0"/>
              </a:rPr>
              <a:t>foodir</a:t>
            </a:r>
            <a:r>
              <a:rPr lang="en-US" sz="190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1900" dirty="0"/>
              <a:t>(Use a colon </a:t>
            </a:r>
            <a:r>
              <a:rPr lang="en-US" sz="1900" dirty="0">
                <a:latin typeface="Courier New" panose="02070309020205020404" pitchFamily="49" charset="0"/>
              </a:rPr>
              <a:t>:</a:t>
            </a:r>
            <a:r>
              <a:rPr lang="en-US" sz="1900" dirty="0"/>
              <a:t> before the group name).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8F3290-697E-1B48-2282-CBBAE71FA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EDFFCE-8FCE-05BD-DEC4-F5A8B7F08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4258" y="3115109"/>
            <a:ext cx="2267266" cy="4001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D7AA86-0660-36CC-DD12-D6F1D517A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4258" y="3682250"/>
            <a:ext cx="1838582" cy="3620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64DBB7-CB1A-92F9-1ABD-D2E1FA4D83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4258" y="4203173"/>
            <a:ext cx="1733792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9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54852-1C5D-13BB-D0CE-44CE5A1A7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BC22B-B482-CC20-6B19-436880C04B78}"/>
              </a:ext>
            </a:extLst>
          </p:cNvPr>
          <p:cNvSpPr/>
          <p:nvPr/>
        </p:nvSpPr>
        <p:spPr>
          <a:xfrm>
            <a:off x="617280" y="1685495"/>
            <a:ext cx="10911106" cy="44330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BDFA06-0887-FB55-2C35-6B697F1944A4}"/>
              </a:ext>
            </a:extLst>
          </p:cNvPr>
          <p:cNvSpPr txBox="1"/>
          <p:nvPr/>
        </p:nvSpPr>
        <p:spPr>
          <a:xfrm>
            <a:off x="617280" y="1036539"/>
            <a:ext cx="888262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FILE/DIRECTORY OWNERSHIP MANAGEMENT (</a:t>
            </a:r>
            <a:r>
              <a:rPr kumimoji="0" lang="en-US" sz="2600" b="1" i="0" u="none" strike="noStrike" kern="1200" cap="none" spc="0" normalizeH="0" baseline="0" noProof="0" dirty="0" err="1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chown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C3579F7-FC0E-F4B5-CD27-7CD1F604EDA6}"/>
              </a:ext>
            </a:extLst>
          </p:cNvPr>
          <p:cNvSpPr txBox="1"/>
          <p:nvPr/>
        </p:nvSpPr>
        <p:spPr>
          <a:xfrm>
            <a:off x="775504" y="1926986"/>
            <a:ext cx="10660283" cy="3788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Change User &amp; Group Together: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Use the syntax </a:t>
            </a:r>
            <a:r>
              <a:rPr lang="en-US" b="1" dirty="0" err="1">
                <a:latin typeface="Courier New" panose="02070309020205020404" pitchFamily="49" charset="0"/>
              </a:rPr>
              <a:t>owner:group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i="1" dirty="0"/>
              <a:t>Example:</a:t>
            </a:r>
            <a:r>
              <a:rPr lang="en-US" dirty="0"/>
              <a:t> </a:t>
            </a:r>
            <a:r>
              <a:rPr lang="en-US" dirty="0" err="1">
                <a:latin typeface="Courier New" panose="02070309020205020404" pitchFamily="49" charset="0"/>
              </a:rPr>
              <a:t>chown</a:t>
            </a:r>
            <a:r>
              <a:rPr lang="en-US" dirty="0">
                <a:latin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</a:rPr>
              <a:t>visitor:guests</a:t>
            </a:r>
            <a:r>
              <a:rPr lang="en-US" dirty="0">
                <a:latin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</a:rPr>
              <a:t>foodir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Privileges for Ownership Change: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File Owner:</a:t>
            </a:r>
            <a:r>
              <a:rPr lang="en-US" dirty="0"/>
              <a:t> Only the </a:t>
            </a:r>
            <a:r>
              <a:rPr lang="en-US" b="1" dirty="0"/>
              <a:t>root</a:t>
            </a:r>
            <a:r>
              <a:rPr lang="en-US" dirty="0"/>
              <a:t> user can change the file's primary owner.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Group Owner:</a:t>
            </a:r>
            <a:r>
              <a:rPr lang="en-US" dirty="0"/>
              <a:t> Can be changed by </a:t>
            </a:r>
            <a:r>
              <a:rPr lang="en-US" b="1" dirty="0"/>
              <a:t>root</a:t>
            </a:r>
            <a:r>
              <a:rPr lang="en-US" dirty="0"/>
              <a:t> OR the file's current owner.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Group Granting Rules: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Root</a:t>
            </a:r>
            <a:r>
              <a:rPr lang="en-US" dirty="0"/>
              <a:t> can set group ownership to </a:t>
            </a:r>
            <a:r>
              <a:rPr lang="en-US" i="1" dirty="0"/>
              <a:t>any</a:t>
            </a:r>
            <a:r>
              <a:rPr lang="en-US" dirty="0"/>
              <a:t> group on the system.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Non-root</a:t>
            </a:r>
            <a:r>
              <a:rPr lang="en-US" dirty="0"/>
              <a:t> users can only set group ownership to groups they are currently a member of.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2CAFD7-F049-B32B-4BD6-F05E21B749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3ABB85-C725-8395-C9DC-6E489303C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2516" y="2129450"/>
            <a:ext cx="5045824" cy="712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24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15A11-88B0-03B8-E7AB-605076E12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FA0E5D-EC85-4622-8B67-083A31D7D0BA}"/>
              </a:ext>
            </a:extLst>
          </p:cNvPr>
          <p:cNvSpPr/>
          <p:nvPr/>
        </p:nvSpPr>
        <p:spPr>
          <a:xfrm>
            <a:off x="524681" y="1602475"/>
            <a:ext cx="10911106" cy="4690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17AFE0-0FB1-CED0-F8F9-644B2832E414}"/>
              </a:ext>
            </a:extLst>
          </p:cNvPr>
          <p:cNvSpPr txBox="1"/>
          <p:nvPr/>
        </p:nvSpPr>
        <p:spPr>
          <a:xfrm>
            <a:off x="756213" y="1067899"/>
            <a:ext cx="999066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Manage Default Permissions and File:</a:t>
            </a:r>
            <a:r>
              <a:rPr lang="ar-IQ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Access</a:t>
            </a:r>
            <a:r>
              <a:rPr lang="ar-IQ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 </a:t>
            </a:r>
            <a:r>
              <a:rPr lang="en-US" sz="2600" dirty="0">
                <a:solidFill>
                  <a:schemeClr val="accent2">
                    <a:lumMod val="50000"/>
                  </a:schemeClr>
                </a:solidFill>
              </a:rPr>
              <a:t>Special Permissions</a:t>
            </a:r>
            <a:endParaRPr lang="en-US" sz="2600" b="1" i="0" dirty="0">
              <a:solidFill>
                <a:schemeClr val="accent2">
                  <a:lumMod val="50000"/>
                </a:schemeClr>
              </a:solidFill>
              <a:effectLst/>
              <a:latin typeface="Nunito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D83990-A508-268D-6AB4-B0C3B60E20A7}"/>
              </a:ext>
            </a:extLst>
          </p:cNvPr>
          <p:cNvSpPr txBox="1"/>
          <p:nvPr/>
        </p:nvSpPr>
        <p:spPr>
          <a:xfrm>
            <a:off x="650092" y="1602476"/>
            <a:ext cx="10660283" cy="4618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rgbClr val="C00000"/>
                </a:solidFill>
              </a:rPr>
              <a:t>setuid</a:t>
            </a:r>
            <a:r>
              <a:rPr lang="en-US" b="1" dirty="0"/>
              <a:t> / </a:t>
            </a:r>
            <a:r>
              <a:rPr lang="en-US" b="1" dirty="0" err="1">
                <a:solidFill>
                  <a:schemeClr val="accent2"/>
                </a:solidFill>
              </a:rPr>
              <a:t>setgid</a:t>
            </a:r>
            <a:r>
              <a:rPr lang="en-US" b="1" dirty="0"/>
              <a:t> on Executable Files: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Command runs with the permissions of the file's owner/group, not the user executing it (e.g., the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Courier New" panose="02070309020205020404" pitchFamily="49" charset="0"/>
              </a:rPr>
              <a:t>passwd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</a:rPr>
              <a:t> command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s</a:t>
            </a:r>
            <a:r>
              <a:rPr lang="en-US" dirty="0"/>
              <a:t> (or </a:t>
            </a:r>
            <a:r>
              <a:rPr lang="en-US" b="1" dirty="0"/>
              <a:t>S</a:t>
            </a:r>
            <a:r>
              <a:rPr lang="en-US" dirty="0"/>
              <a:t>) in the user/group execute position.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sticky bit on Directories: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Restricts file deletion: Only the file's owner (or </a:t>
            </a:r>
            <a:r>
              <a:rPr lang="en-US" b="1" dirty="0"/>
              <a:t>root</a:t>
            </a:r>
            <a:r>
              <a:rPr lang="en-US" dirty="0"/>
              <a:t>) can delete files inside the directory (e.g., </a:t>
            </a:r>
            <a:r>
              <a:rPr lang="en-US" dirty="0">
                <a:latin typeface="Courier New" panose="02070309020205020404" pitchFamily="49" charset="0"/>
              </a:rPr>
              <a:t>/</a:t>
            </a:r>
            <a:r>
              <a:rPr lang="en-US" b="1" dirty="0" err="1">
                <a:latin typeface="Courier New" panose="02070309020205020404" pitchFamily="49" charset="0"/>
              </a:rPr>
              <a:t>tmp</a:t>
            </a:r>
            <a:r>
              <a:rPr lang="en-US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t</a:t>
            </a:r>
            <a:r>
              <a:rPr lang="en-US" dirty="0"/>
              <a:t> (or </a:t>
            </a:r>
            <a:r>
              <a:rPr lang="en-US" b="1" dirty="0"/>
              <a:t>T</a:t>
            </a:r>
            <a:r>
              <a:rPr lang="en-US" dirty="0"/>
              <a:t>) in the </a:t>
            </a:r>
            <a:r>
              <a:rPr lang="en-US" b="1" dirty="0"/>
              <a:t>other</a:t>
            </a:r>
            <a:r>
              <a:rPr lang="en-US" dirty="0"/>
              <a:t> execute position.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err="1">
                <a:solidFill>
                  <a:schemeClr val="accent2"/>
                </a:solidFill>
              </a:rPr>
              <a:t>setgid</a:t>
            </a:r>
            <a:r>
              <a:rPr lang="en-US" b="1" dirty="0"/>
              <a:t> on Directories: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New files created inside the directory </a:t>
            </a:r>
            <a:r>
              <a:rPr lang="en-US" b="1" dirty="0"/>
              <a:t>inherit the directory's group ownership</a:t>
            </a:r>
            <a:r>
              <a:rPr lang="en-US" dirty="0"/>
              <a:t>, which is crucial for </a:t>
            </a:r>
            <a:r>
              <a:rPr lang="en-US" b="1" dirty="0"/>
              <a:t>group collaboration</a:t>
            </a:r>
            <a:r>
              <a:rPr lang="en-US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Indicated by </a:t>
            </a:r>
            <a:r>
              <a:rPr lang="en-US" b="1" dirty="0"/>
              <a:t>s</a:t>
            </a:r>
            <a:r>
              <a:rPr lang="en-US" dirty="0"/>
              <a:t> (or </a:t>
            </a:r>
            <a:r>
              <a:rPr lang="en-US" b="1" dirty="0"/>
              <a:t>S</a:t>
            </a:r>
            <a:r>
              <a:rPr lang="en-US" dirty="0"/>
              <a:t>) in the </a:t>
            </a:r>
            <a:r>
              <a:rPr lang="en-US" b="1" dirty="0"/>
              <a:t>group</a:t>
            </a:r>
            <a:r>
              <a:rPr lang="en-US" dirty="0"/>
              <a:t> execute position.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1748DF-9235-B32A-7300-0D6A4B82F1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38F51CB-0223-8D48-FB58-98DC652452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94171" y="4349834"/>
            <a:ext cx="4199371" cy="3432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C81012-D7B2-0A34-D491-D374726D5F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94171" y="2555314"/>
            <a:ext cx="5016204" cy="34327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AA561E0-B7A0-0BAD-F616-A6596ED3FC82}"/>
              </a:ext>
            </a:extLst>
          </p:cNvPr>
          <p:cNvSpPr/>
          <p:nvPr/>
        </p:nvSpPr>
        <p:spPr>
          <a:xfrm>
            <a:off x="6558562" y="2878131"/>
            <a:ext cx="45719" cy="1130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9C1AA8-423B-1322-9AD6-F7F87E804292}"/>
              </a:ext>
            </a:extLst>
          </p:cNvPr>
          <p:cNvSpPr/>
          <p:nvPr/>
        </p:nvSpPr>
        <p:spPr>
          <a:xfrm>
            <a:off x="7073104" y="4693108"/>
            <a:ext cx="45719" cy="11300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1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98C4F-3652-761F-FE56-75B62D4A5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A8E7DF-EC49-A22B-0A5B-E25B5DFB917E}"/>
              </a:ext>
            </a:extLst>
          </p:cNvPr>
          <p:cNvSpPr/>
          <p:nvPr/>
        </p:nvSpPr>
        <p:spPr>
          <a:xfrm>
            <a:off x="617280" y="1685495"/>
            <a:ext cx="10671609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C7E8E8-31B4-D650-2080-4C72EFF4215F}"/>
              </a:ext>
            </a:extLst>
          </p:cNvPr>
          <p:cNvSpPr txBox="1"/>
          <p:nvPr/>
        </p:nvSpPr>
        <p:spPr>
          <a:xfrm>
            <a:off x="814534" y="1109310"/>
            <a:ext cx="103163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Special Permissions 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on Files and Directories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E8145E-F121-2995-7444-06291AC3CF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67C3AC-A891-87E9-B8F0-7FF6D29546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4552" y="2015330"/>
            <a:ext cx="9076271" cy="386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9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A86E0-40AF-C1AF-409B-3373ED109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2B631A-D58C-F4FB-011C-DD1E04E2013B}"/>
              </a:ext>
            </a:extLst>
          </p:cNvPr>
          <p:cNvSpPr/>
          <p:nvPr/>
        </p:nvSpPr>
        <p:spPr>
          <a:xfrm>
            <a:off x="910792" y="1679832"/>
            <a:ext cx="8854098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7B8091-429A-4E24-B4AD-4D97D01051D0}"/>
              </a:ext>
            </a:extLst>
          </p:cNvPr>
          <p:cNvSpPr txBox="1"/>
          <p:nvPr/>
        </p:nvSpPr>
        <p:spPr>
          <a:xfrm>
            <a:off x="814534" y="1109310"/>
            <a:ext cx="103163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 Effects of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Special Permissions </a:t>
            </a:r>
            <a:r>
              <a:rPr lang="en-US" sz="2600" b="1" i="0" dirty="0">
                <a:solidFill>
                  <a:srgbClr val="273239"/>
                </a:solidFill>
                <a:effectLst/>
                <a:latin typeface="Nunito" pitchFamily="2" charset="0"/>
              </a:rPr>
              <a:t>on Files and Directories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4E108-8CD4-1FC6-EF96-EBB6EDEEEE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AEE027-5A61-7574-920D-7C04E22281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7555" y="1843844"/>
            <a:ext cx="6752401" cy="419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40F8BFEA-C20B-00BE-C766-555739837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C523EF-9614-685E-17C5-F664B7593AF4}"/>
              </a:ext>
            </a:extLst>
          </p:cNvPr>
          <p:cNvSpPr/>
          <p:nvPr/>
        </p:nvSpPr>
        <p:spPr>
          <a:xfrm>
            <a:off x="617280" y="1345306"/>
            <a:ext cx="10908676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F625A6-A5B1-1579-711C-CE20C16BB449}"/>
              </a:ext>
            </a:extLst>
          </p:cNvPr>
          <p:cNvSpPr txBox="1"/>
          <p:nvPr/>
        </p:nvSpPr>
        <p:spPr>
          <a:xfrm>
            <a:off x="865673" y="1556810"/>
            <a:ext cx="106602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File ownership permissions </a:t>
            </a:r>
            <a:r>
              <a:rPr lang="en-US" u="sng" dirty="0"/>
              <a:t>have three categories</a:t>
            </a:r>
            <a:r>
              <a:rPr lang="en-US" dirty="0"/>
              <a:t>. A </a:t>
            </a:r>
            <a:r>
              <a:rPr lang="en-US" b="1" dirty="0"/>
              <a:t>file is owned by a user</a:t>
            </a:r>
            <a:r>
              <a:rPr lang="en-US" dirty="0"/>
              <a:t>, a </a:t>
            </a:r>
            <a:r>
              <a:rPr lang="en-US" b="1" dirty="0"/>
              <a:t>single group</a:t>
            </a:r>
            <a:r>
              <a:rPr lang="en-US" dirty="0"/>
              <a:t>, and </a:t>
            </a:r>
          </a:p>
          <a:p>
            <a:pPr>
              <a:buNone/>
            </a:pPr>
            <a:r>
              <a:rPr lang="en-US" b="1" dirty="0"/>
              <a:t>other users</a:t>
            </a:r>
            <a:r>
              <a:rPr lang="en-US" dirty="0"/>
              <a:t>. </a:t>
            </a:r>
            <a:endParaRPr lang="ar-IQ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The most specific permission applies</a:t>
            </a:r>
            <a:r>
              <a:rPr lang="en-US" dirty="0"/>
              <a:t>. User permissions override group permissions </a:t>
            </a:r>
          </a:p>
          <a:p>
            <a:pPr>
              <a:buNone/>
            </a:pPr>
            <a:r>
              <a:rPr lang="en-US" dirty="0"/>
              <a:t>and group permissions override other permissions. </a:t>
            </a:r>
            <a:endParaRPr lang="ar-IQ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• The ls command -l option expands the file listing to include both the file permissions and </a:t>
            </a:r>
          </a:p>
          <a:p>
            <a:pPr>
              <a:buNone/>
            </a:pPr>
            <a:r>
              <a:rPr lang="en-US" dirty="0"/>
              <a:t>ownership. </a:t>
            </a:r>
          </a:p>
          <a:p>
            <a:pPr>
              <a:buNone/>
            </a:pPr>
            <a:r>
              <a:rPr lang="en-US" dirty="0"/>
              <a:t>• The chmod command changes file permissions from the command line. </a:t>
            </a:r>
          </a:p>
          <a:p>
            <a:pPr>
              <a:buNone/>
            </a:pPr>
            <a:r>
              <a:rPr lang="en-US" dirty="0"/>
              <a:t>• The chmod command can use one of two methods to represent permissions: symbolic or octal.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chown</a:t>
            </a:r>
            <a:r>
              <a:rPr lang="en-US" dirty="0"/>
              <a:t> command changes file ownership. The </a:t>
            </a:r>
            <a:r>
              <a:rPr lang="en-US" dirty="0" err="1"/>
              <a:t>chown</a:t>
            </a:r>
            <a:r>
              <a:rPr lang="en-US" dirty="0"/>
              <a:t> command -R option recursively </a:t>
            </a:r>
          </a:p>
          <a:p>
            <a:pPr>
              <a:buNone/>
            </a:pPr>
            <a:r>
              <a:rPr lang="en-US" dirty="0"/>
              <a:t>changes the ownership of a directory tree.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umask</a:t>
            </a:r>
            <a:r>
              <a:rPr lang="en-US" dirty="0"/>
              <a:t> command without arguments displays the current </a:t>
            </a:r>
            <a:r>
              <a:rPr lang="en-US" dirty="0" err="1"/>
              <a:t>umask</a:t>
            </a:r>
            <a:r>
              <a:rPr lang="en-US" dirty="0"/>
              <a:t> value of the shell. Every </a:t>
            </a:r>
          </a:p>
          <a:p>
            <a:pPr>
              <a:buNone/>
            </a:pPr>
            <a:r>
              <a:rPr lang="en-US" dirty="0"/>
              <a:t>process on the system has a </a:t>
            </a:r>
            <a:r>
              <a:rPr lang="en-US" dirty="0" err="1"/>
              <a:t>umask</a:t>
            </a:r>
            <a:r>
              <a:rPr lang="en-US" dirty="0"/>
              <a:t>. The default </a:t>
            </a:r>
            <a:r>
              <a:rPr lang="en-US" dirty="0" err="1"/>
              <a:t>umask</a:t>
            </a:r>
            <a:r>
              <a:rPr lang="en-US" dirty="0"/>
              <a:t> values for Bash are defined in the </a:t>
            </a:r>
          </a:p>
          <a:p>
            <a:pPr>
              <a:buNone/>
            </a:pPr>
            <a:r>
              <a:rPr lang="en-US" dirty="0"/>
              <a:t>/</a:t>
            </a:r>
            <a:r>
              <a:rPr lang="en-US" dirty="0" err="1"/>
              <a:t>etc</a:t>
            </a:r>
            <a:r>
              <a:rPr lang="en-US" dirty="0"/>
              <a:t>/profile and /</a:t>
            </a:r>
            <a:r>
              <a:rPr lang="en-US" dirty="0" err="1"/>
              <a:t>etc</a:t>
            </a:r>
            <a:r>
              <a:rPr lang="en-US" dirty="0"/>
              <a:t>/</a:t>
            </a:r>
            <a:r>
              <a:rPr lang="en-US" dirty="0" err="1"/>
              <a:t>bashrc</a:t>
            </a:r>
            <a:r>
              <a:rPr lang="en-US" dirty="0"/>
              <a:t> files. </a:t>
            </a:r>
          </a:p>
          <a:p>
            <a:pPr>
              <a:buNone/>
            </a:pPr>
            <a:r>
              <a:rPr lang="en-US" dirty="0"/>
              <a:t>• The </a:t>
            </a:r>
            <a:r>
              <a:rPr lang="en-US" dirty="0" err="1"/>
              <a:t>suid</a:t>
            </a:r>
            <a:r>
              <a:rPr lang="en-US" dirty="0"/>
              <a:t>, </a:t>
            </a:r>
            <a:r>
              <a:rPr lang="en-US" dirty="0" err="1"/>
              <a:t>sgid</a:t>
            </a:r>
            <a:r>
              <a:rPr lang="en-US" dirty="0"/>
              <a:t>, and sticky special permissions provide additional access-related features to </a:t>
            </a:r>
          </a:p>
          <a:p>
            <a:pPr>
              <a:buNone/>
            </a:pPr>
            <a:r>
              <a:rPr lang="en-US" dirty="0"/>
              <a:t>files.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F68E36-4641-8DE6-BE39-D5602B15A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945148-6789-2291-0561-A2E2E115BD62}"/>
              </a:ext>
            </a:extLst>
          </p:cNvPr>
          <p:cNvSpPr txBox="1"/>
          <p:nvPr/>
        </p:nvSpPr>
        <p:spPr>
          <a:xfrm>
            <a:off x="970844" y="747111"/>
            <a:ext cx="6096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600" b="1" dirty="0">
                <a:solidFill>
                  <a:srgbClr val="273239"/>
                </a:solidFill>
                <a:latin typeface="Nunito" pitchFamily="2" charset="0"/>
              </a:rPr>
              <a:t>Control Access to Files</a:t>
            </a:r>
            <a:r>
              <a:rPr lang="ar-IQ" sz="2600" b="1" dirty="0">
                <a:solidFill>
                  <a:srgbClr val="273239"/>
                </a:solidFill>
                <a:latin typeface="Nunito" pitchFamily="2" charset="0"/>
              </a:rPr>
              <a:t> </a:t>
            </a:r>
            <a:endParaRPr lang="en-US" sz="2600" b="1" dirty="0">
              <a:solidFill>
                <a:srgbClr val="273239"/>
              </a:solidFill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23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4D6AE-6C07-1413-EF6A-44719D669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EFBDE98-6F55-BE0C-E4AF-68EA35D19F6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C79BB42-EA34-6AF7-A73D-C5CDD8605D2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22BF768-5022-88E0-6EDC-2FEAEF4527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E65105E-11C6-F2CE-4859-06B991900FB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1ACEE66-12FB-F2FE-683D-062C973C5834}"/>
              </a:ext>
            </a:extLst>
          </p:cNvPr>
          <p:cNvSpPr txBox="1"/>
          <p:nvPr/>
        </p:nvSpPr>
        <p:spPr>
          <a:xfrm>
            <a:off x="5820182" y="1414185"/>
            <a:ext cx="63718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600" dirty="0"/>
              <a:t>Monitoring and Managing Linux Processes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F049391-1384-E77E-4DAB-4D5FBC4F01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8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8A661-41DF-C517-D9BE-499BF107E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CC92F4-ABFC-47AB-FF99-B6EA34EA5544}"/>
              </a:ext>
            </a:extLst>
          </p:cNvPr>
          <p:cNvSpPr/>
          <p:nvPr/>
        </p:nvSpPr>
        <p:spPr>
          <a:xfrm>
            <a:off x="630374" y="1259554"/>
            <a:ext cx="10477894" cy="503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DDAE9B-C4E2-6135-7701-E8302DACDA88}"/>
              </a:ext>
            </a:extLst>
          </p:cNvPr>
          <p:cNvSpPr txBox="1"/>
          <p:nvPr/>
        </p:nvSpPr>
        <p:spPr>
          <a:xfrm>
            <a:off x="938713" y="705556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WHAT IS A </a:t>
            </a:r>
            <a:r>
              <a:rPr lang="en-US" sz="3000" b="1" i="0" dirty="0">
                <a:solidFill>
                  <a:schemeClr val="accent2">
                    <a:lumMod val="75000"/>
                  </a:schemeClr>
                </a:solidFill>
                <a:effectLst/>
                <a:latin typeface="Nunito" pitchFamily="2" charset="0"/>
              </a:rPr>
              <a:t>PROCESS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8FED5E-03E8-70B8-80B9-AC3C80DC778B}"/>
              </a:ext>
            </a:extLst>
          </p:cNvPr>
          <p:cNvSpPr txBox="1"/>
          <p:nvPr/>
        </p:nvSpPr>
        <p:spPr>
          <a:xfrm>
            <a:off x="901344" y="1257278"/>
            <a:ext cx="10351944" cy="5035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Definition:</a:t>
            </a:r>
            <a:r>
              <a:rPr lang="en-US" dirty="0"/>
              <a:t> A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process</a:t>
            </a:r>
            <a:r>
              <a:rPr lang="en-US" dirty="0"/>
              <a:t> is a running instance of an executable program.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Key Components </a:t>
            </a:r>
            <a:r>
              <a:rPr lang="en-US" b="1" dirty="0"/>
              <a:t>(A Process Includes):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An </a:t>
            </a:r>
            <a:r>
              <a:rPr lang="en-US" b="1" dirty="0"/>
              <a:t>address space</a:t>
            </a:r>
            <a:r>
              <a:rPr lang="en-US" dirty="0"/>
              <a:t> (allocated memory).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Security properties</a:t>
            </a:r>
            <a:r>
              <a:rPr lang="en-US" dirty="0"/>
              <a:t> (ownership and privileges).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Execution threads</a:t>
            </a:r>
            <a:r>
              <a:rPr lang="en-US" dirty="0"/>
              <a:t> of program code.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/>
              <a:t>process state</a:t>
            </a:r>
            <a:r>
              <a:rPr lang="en-US" dirty="0"/>
              <a:t> (Running, Sleeping, Stopped, etc.).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Process Environment</a:t>
            </a:r>
            <a:r>
              <a:rPr lang="en-US" b="1" dirty="0"/>
              <a:t>:</a:t>
            </a:r>
            <a:r>
              <a:rPr lang="en-US" dirty="0"/>
              <a:t> Includes </a:t>
            </a:r>
            <a:r>
              <a:rPr lang="en-US" b="1" dirty="0"/>
              <a:t>variables</a:t>
            </a:r>
            <a:r>
              <a:rPr lang="en-US" dirty="0"/>
              <a:t>, a </a:t>
            </a:r>
            <a:r>
              <a:rPr lang="en-US" b="1" dirty="0"/>
              <a:t>scheduling context</a:t>
            </a:r>
            <a:r>
              <a:rPr lang="en-US" dirty="0"/>
              <a:t>, and allocated </a:t>
            </a:r>
            <a:r>
              <a:rPr lang="en-US" b="1" dirty="0"/>
              <a:t>system resources</a:t>
            </a:r>
            <a:r>
              <a:rPr lang="en-US" dirty="0"/>
              <a:t> (like file descriptors and network ports).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Process Creation </a:t>
            </a:r>
            <a:r>
              <a:rPr lang="en-US" b="1" dirty="0"/>
              <a:t>(The Hierarchy):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 </a:t>
            </a:r>
            <a:r>
              <a:rPr lang="en-US" b="1" dirty="0"/>
              <a:t>parent</a:t>
            </a:r>
            <a:r>
              <a:rPr lang="en-US" dirty="0"/>
              <a:t> process uses </a:t>
            </a:r>
            <a:r>
              <a:rPr lang="en-US" b="1" dirty="0"/>
              <a:t>fork</a:t>
            </a:r>
            <a:r>
              <a:rPr lang="en-US" dirty="0"/>
              <a:t> to create a </a:t>
            </a:r>
            <a:r>
              <a:rPr lang="en-US" b="1" dirty="0"/>
              <a:t>child</a:t>
            </a:r>
            <a:r>
              <a:rPr lang="en-US" dirty="0"/>
              <a:t> process structure.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Each process is assigned a unique </a:t>
            </a:r>
            <a:r>
              <a:rPr lang="en-US" b="1" dirty="0"/>
              <a:t>PID</a:t>
            </a:r>
            <a:r>
              <a:rPr lang="en-US" dirty="0"/>
              <a:t> and has a </a:t>
            </a:r>
            <a:r>
              <a:rPr lang="en-US" b="1" dirty="0"/>
              <a:t>PPID</a:t>
            </a:r>
            <a:r>
              <a:rPr lang="en-US" dirty="0"/>
              <a:t> (Parent's PID).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7030A0"/>
                </a:solidFill>
              </a:rPr>
              <a:t>All processes </a:t>
            </a:r>
            <a:r>
              <a:rPr lang="en-US" dirty="0"/>
              <a:t>descend from </a:t>
            </a:r>
            <a:r>
              <a:rPr lang="en-US" b="1" dirty="0" err="1">
                <a:solidFill>
                  <a:srgbClr val="7030A0"/>
                </a:solidFill>
              </a:rPr>
              <a:t>systemd</a:t>
            </a:r>
            <a:r>
              <a:rPr lang="ar-IQ" b="1" dirty="0">
                <a:solidFill>
                  <a:srgbClr val="7030A0"/>
                </a:solidFill>
              </a:rPr>
              <a:t> </a:t>
            </a:r>
            <a:r>
              <a:rPr lang="en-US" b="1" dirty="0">
                <a:solidFill>
                  <a:srgbClr val="7030A0"/>
                </a:solidFill>
              </a:rPr>
              <a:t>(</a:t>
            </a:r>
            <a:r>
              <a:rPr lang="en-US" b="1" dirty="0"/>
              <a:t>PID</a:t>
            </a:r>
            <a:r>
              <a:rPr lang="ar-IQ" b="1" dirty="0"/>
              <a:t>:</a:t>
            </a:r>
            <a:r>
              <a:rPr lang="en-US" b="1" dirty="0">
                <a:solidFill>
                  <a:srgbClr val="7030A0"/>
                </a:solidFill>
              </a:rPr>
              <a:t>1)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/>
              <a:t>(the first system process).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67C799-B6C4-ED9E-76B5-59E35452E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44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F6D5F7-5BD6-318A-BCAC-525BE8600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369E4E-4AFD-4D91-F46D-CC707F015074}"/>
              </a:ext>
            </a:extLst>
          </p:cNvPr>
          <p:cNvSpPr/>
          <p:nvPr/>
        </p:nvSpPr>
        <p:spPr>
          <a:xfrm>
            <a:off x="311175" y="1259554"/>
            <a:ext cx="11569650" cy="50330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90209F-74A8-05C3-D086-D65E897684FB}"/>
              </a:ext>
            </a:extLst>
          </p:cNvPr>
          <p:cNvSpPr txBox="1"/>
          <p:nvPr/>
        </p:nvSpPr>
        <p:spPr>
          <a:xfrm>
            <a:off x="469265" y="662680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PROCESS STATES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3B7A58-5932-1A1F-F7D6-51B1E5BC27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6730A83-F712-B479-5564-22F8A96E5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3358" y="2405136"/>
            <a:ext cx="4899377" cy="2741911"/>
          </a:xfrm>
          <a:prstGeom prst="rect">
            <a:avLst/>
          </a:prstGeom>
        </p:spPr>
      </p:pic>
      <p:graphicFrame>
        <p:nvGraphicFramePr>
          <p:cNvPr id="52" name="TextBox 47">
            <a:extLst>
              <a:ext uri="{FF2B5EF4-FFF2-40B4-BE49-F238E27FC236}">
                <a16:creationId xmlns:a16="http://schemas.microsoft.com/office/drawing/2014/main" id="{ABFB6330-4220-143A-09C1-44ED0232A4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2083884"/>
              </p:ext>
            </p:extLst>
          </p:nvPr>
        </p:nvGraphicFramePr>
        <p:xfrm>
          <a:off x="469265" y="1345306"/>
          <a:ext cx="6507268" cy="425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45897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5F71C-6B7E-ADFA-CDA7-14202A049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271767-D689-6D1C-2AFD-AEA45D21C5C3}"/>
              </a:ext>
            </a:extLst>
          </p:cNvPr>
          <p:cNvSpPr txBox="1"/>
          <p:nvPr/>
        </p:nvSpPr>
        <p:spPr>
          <a:xfrm>
            <a:off x="782508" y="406901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Process States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76EA78-3132-2A9F-CE46-EE1FE2D364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1D12FA-41E7-B3DC-0AB8-85EE928EEC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4384" y="990781"/>
            <a:ext cx="7431487" cy="559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22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6C0CB-F75D-7ED4-757B-AE0749FE7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006982-45E6-0615-C686-6EBE6A8A0171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208A6-9D90-DF4C-8D22-EB73E7B218D9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933813-7B61-B195-C6FF-D5B00680D045}"/>
              </a:ext>
            </a:extLst>
          </p:cNvPr>
          <p:cNvSpPr txBox="1"/>
          <p:nvPr/>
        </p:nvSpPr>
        <p:spPr>
          <a:xfrm>
            <a:off x="868103" y="1944397"/>
            <a:ext cx="10660283" cy="399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LISTING PROCESSES: The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/>
              <a:t> Command</a:t>
            </a:r>
            <a:endParaRPr lang="en-US" sz="19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dirty="0"/>
              <a:t>The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dirty="0"/>
              <a:t> command is the primary tool for listing current processes on the system.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dirty="0"/>
              <a:t> provides detailed information, including: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UID</a:t>
            </a:r>
            <a:r>
              <a:rPr lang="en-US" sz="1900" dirty="0"/>
              <a:t> (User Identification) to determine privileges.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PID</a:t>
            </a:r>
            <a:r>
              <a:rPr lang="en-US" sz="1900" dirty="0"/>
              <a:t> (Process Identification) for unique tracking.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CPU and real time</a:t>
            </a:r>
            <a:r>
              <a:rPr lang="en-US" sz="1900" dirty="0"/>
              <a:t> already expended.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Memory allocation</a:t>
            </a:r>
            <a:r>
              <a:rPr lang="en-US" sz="1900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The </a:t>
            </a:r>
            <a:r>
              <a:rPr lang="en-US" sz="1900" b="1" dirty="0"/>
              <a:t>controlling terminal</a:t>
            </a:r>
            <a:r>
              <a:rPr lang="en-US" sz="1900" dirty="0"/>
              <a:t> (location of </a:t>
            </a:r>
            <a:r>
              <a:rPr lang="en-US" sz="1900" b="1" dirty="0"/>
              <a:t>STDOUT</a:t>
            </a:r>
            <a:r>
              <a:rPr lang="en-US" sz="1900" dirty="0"/>
              <a:t>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The current </a:t>
            </a:r>
            <a:r>
              <a:rPr lang="en-US" sz="1900" b="1" dirty="0"/>
              <a:t>process state</a:t>
            </a:r>
            <a:r>
              <a:rPr lang="en-US" sz="19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1710A-3DEA-04FB-5BC1-4433E39A97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4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FF390-083D-8BAD-3868-F2CFEC6A5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5DE3BF-FBB7-74A2-A622-750325B363E0}"/>
              </a:ext>
            </a:extLst>
          </p:cNvPr>
          <p:cNvSpPr/>
          <p:nvPr/>
        </p:nvSpPr>
        <p:spPr>
          <a:xfrm>
            <a:off x="617279" y="1643577"/>
            <a:ext cx="11263545" cy="46490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970B16F-0CA2-F1C9-9519-85F561677B68}"/>
              </a:ext>
            </a:extLst>
          </p:cNvPr>
          <p:cNvSpPr txBox="1"/>
          <p:nvPr/>
        </p:nvSpPr>
        <p:spPr>
          <a:xfrm>
            <a:off x="775504" y="1926986"/>
            <a:ext cx="10987518" cy="3564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1900" b="1" dirty="0"/>
              <a:t>LISTING PROCESSES: </a:t>
            </a: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/>
              <a:t> Options</a:t>
            </a:r>
            <a:endParaRPr lang="en-US" sz="19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>
                <a:latin typeface="Courier New" panose="02070309020205020404" pitchFamily="49" charset="0"/>
              </a:rPr>
              <a:t> aux</a:t>
            </a:r>
            <a:r>
              <a:rPr lang="en-US" sz="1900" b="1" dirty="0"/>
              <a:t> (Common Display):</a:t>
            </a:r>
            <a:endParaRPr lang="en-US" sz="19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Displays </a:t>
            </a:r>
            <a:r>
              <a:rPr lang="en-US" sz="1900" b="1" dirty="0"/>
              <a:t>all processes</a:t>
            </a:r>
            <a:r>
              <a:rPr lang="en-US" sz="1900" dirty="0"/>
              <a:t> on the system.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Includes processes </a:t>
            </a:r>
            <a:r>
              <a:rPr lang="en-US" sz="1900" b="1" dirty="0"/>
              <a:t>without a controlling terminal</a:t>
            </a:r>
            <a:r>
              <a:rPr lang="en-US" sz="1900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</a:t>
            </a:r>
            <a:r>
              <a:rPr lang="en-US" sz="1900" b="1" dirty="0">
                <a:latin typeface="Courier New" panose="02070309020205020404" pitchFamily="49" charset="0"/>
              </a:rPr>
              <a:t> lax</a:t>
            </a:r>
            <a:r>
              <a:rPr lang="en-US" sz="1900" b="1" dirty="0"/>
              <a:t> (Long, Detailed Display):</a:t>
            </a:r>
            <a:endParaRPr lang="en-US" sz="19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Provides </a:t>
            </a:r>
            <a:r>
              <a:rPr lang="en-US" sz="1900" b="1" dirty="0"/>
              <a:t>more technical detail</a:t>
            </a:r>
            <a:r>
              <a:rPr lang="en-US" sz="1900" dirty="0"/>
              <a:t>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dirty="0"/>
              <a:t>May display </a:t>
            </a:r>
            <a:r>
              <a:rPr lang="en-US" sz="1900" b="1" dirty="0"/>
              <a:t>faster</a:t>
            </a:r>
            <a:r>
              <a:rPr lang="en-US" sz="1900" dirty="0"/>
              <a:t> because it avoids looking up the username.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900" b="1" dirty="0"/>
              <a:t>UNIX Equivalent:</a:t>
            </a:r>
            <a:r>
              <a:rPr lang="en-US" sz="1900" dirty="0"/>
              <a:t> The options </a:t>
            </a:r>
            <a:r>
              <a:rPr lang="en-US" sz="1900" b="1" dirty="0">
                <a:latin typeface="Courier New" panose="02070309020205020404" pitchFamily="49" charset="0"/>
              </a:rPr>
              <a:t>-</a:t>
            </a:r>
            <a:r>
              <a:rPr lang="en-US" sz="1900" b="1" dirty="0" err="1">
                <a:latin typeface="Courier New" panose="02070309020205020404" pitchFamily="49" charset="0"/>
              </a:rPr>
              <a:t>ef</a:t>
            </a:r>
            <a:r>
              <a:rPr lang="en-US" sz="1900" dirty="0"/>
              <a:t> provide similar functionality for displaying all processes.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3FF25B-98DC-55F0-FB19-1D48A78B1C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7F061B-BDA8-347D-7264-D9F7689925AE}"/>
              </a:ext>
            </a:extLst>
          </p:cNvPr>
          <p:cNvSpPr txBox="1"/>
          <p:nvPr/>
        </p:nvSpPr>
        <p:spPr>
          <a:xfrm>
            <a:off x="775504" y="1089578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LISTING PROCESSES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E5F9D8-2535-B70F-85A5-B9A124B1B7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7007" y="2033705"/>
            <a:ext cx="5796015" cy="6959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C95CDD-2D76-5DB6-DA58-3D27490A47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71201" y="3129743"/>
            <a:ext cx="4722811" cy="137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5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43FD0-7EE7-039A-A5E8-89B9BE6689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563D1FC-B718-EF9C-2C3E-1CAFC9E590D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A69A9AE-0F6F-1070-8722-9797FDD0659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EAAA206-A622-7B10-7DC8-48CCB4BD1E8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9621428-E33C-73EB-9108-E368432BB63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418017B-2138-3E81-D29E-B2C417FA5FDD}"/>
              </a:ext>
            </a:extLst>
          </p:cNvPr>
          <p:cNvSpPr txBox="1"/>
          <p:nvPr/>
        </p:nvSpPr>
        <p:spPr>
          <a:xfrm>
            <a:off x="7748398" y="1389174"/>
            <a:ext cx="23864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b="1" dirty="0"/>
              <a:t>Controlling Jobs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4EA7249-EACA-BE45-620C-EFE4113CEE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E4B1F-1983-A4DC-B530-00014F04F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8E8E17-3D7C-292D-2297-095F9CF1DC09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84C365-5D55-20F5-A3BA-304B73B9F4EC}"/>
              </a:ext>
            </a:extLst>
          </p:cNvPr>
          <p:cNvSpPr txBox="1"/>
          <p:nvPr/>
        </p:nvSpPr>
        <p:spPr>
          <a:xfrm>
            <a:off x="1029024" y="1050367"/>
            <a:ext cx="8649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JOBS AND SESSIONS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657568-EE79-EDEC-B4AF-0F8F78E2232D}"/>
              </a:ext>
            </a:extLst>
          </p:cNvPr>
          <p:cNvSpPr txBox="1"/>
          <p:nvPr/>
        </p:nvSpPr>
        <p:spPr>
          <a:xfrm>
            <a:off x="765858" y="1995557"/>
            <a:ext cx="10660283" cy="359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Job Control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: A feature of the shell that enables a single shell instance to manage and run multiple commands.</a:t>
            </a:r>
            <a:endParaRPr lang="ar-IQ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200" b="1" i="0" u="none" strike="noStrike" baseline="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job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created for every command or pipeline entered at the shell prompt.</a:t>
            </a:r>
            <a:endParaRPr lang="ar-IQ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2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i="0" u="none" strike="noStrike" baseline="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 Group</a:t>
            </a:r>
            <a:r>
              <a:rPr lang="en-US" sz="22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: All processes associated with a single job/pipeline are members of the same process group.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C622EE-170F-E5D9-DFAB-34F810FBA5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7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C71B1-D807-8F93-AE7D-CA886B91C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534AFA-242D-D363-CD81-DE171ADD726B}"/>
              </a:ext>
            </a:extLst>
          </p:cNvPr>
          <p:cNvSpPr/>
          <p:nvPr/>
        </p:nvSpPr>
        <p:spPr>
          <a:xfrm>
            <a:off x="617280" y="1685495"/>
            <a:ext cx="10911106" cy="4512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8DB99B-CD0E-5FF8-19A3-D74FB66A3B77}"/>
              </a:ext>
            </a:extLst>
          </p:cNvPr>
          <p:cNvSpPr txBox="1"/>
          <p:nvPr/>
        </p:nvSpPr>
        <p:spPr>
          <a:xfrm>
            <a:off x="617280" y="1078154"/>
            <a:ext cx="10660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8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6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0388DE9-AC6C-4605-7E3D-07FFDD54A944}"/>
              </a:ext>
            </a:extLst>
          </p:cNvPr>
          <p:cNvSpPr txBox="1"/>
          <p:nvPr/>
        </p:nvSpPr>
        <p:spPr>
          <a:xfrm>
            <a:off x="765858" y="1995557"/>
            <a:ext cx="10660283" cy="368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Start any command or pipeline in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by adding an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ampersand (&amp;)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at the end of the command line.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Shell Output: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bash shell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immediately provides two identifiers: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2000" b="1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job number</a:t>
            </a:r>
            <a:r>
              <a:rPr lang="en-US" sz="2000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(unique to the current session).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PID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2000" kern="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Process ID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of the new child process.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2000" kern="0" dirty="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·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Result: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The shell prompt immediately returns, allowing the user to execute new commands while the job runs non-interactively in the </a:t>
            </a:r>
            <a:r>
              <a:rPr lang="en-US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</a:t>
            </a:r>
            <a:r>
              <a:rPr lang="en-US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C6508F-F9C1-6EE5-24D8-2D7438F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34375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D323D2-F78A-E737-9CAD-586834E00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974" y="3709647"/>
            <a:ext cx="4112582" cy="6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15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9E0DA-8582-71A8-4FB9-B8532A11F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C2F562-48AA-67DD-2630-AE170C7F9F12}"/>
              </a:ext>
            </a:extLst>
          </p:cNvPr>
          <p:cNvSpPr/>
          <p:nvPr/>
        </p:nvSpPr>
        <p:spPr>
          <a:xfrm>
            <a:off x="1478844" y="1601374"/>
            <a:ext cx="8398934" cy="48107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E276C8-5D96-8E03-941B-06D9A338E0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68908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95CBC5-3915-3AEA-BAF6-19BAAE65A3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276" y="1738244"/>
            <a:ext cx="6205480" cy="45252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38E45B-FA99-55E2-6BAD-150B7B86228D}"/>
              </a:ext>
            </a:extLst>
          </p:cNvPr>
          <p:cNvSpPr txBox="1"/>
          <p:nvPr/>
        </p:nvSpPr>
        <p:spPr>
          <a:xfrm>
            <a:off x="931315" y="1023646"/>
            <a:ext cx="10660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5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5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E2F85E-64B5-744E-73BF-024A4DDAB4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1456" y="5066050"/>
            <a:ext cx="3353268" cy="84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5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14248-84DA-0681-8A36-4B531CB13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4EAA8B-616B-43DD-7ABC-B3DC08CEBCA1}"/>
              </a:ext>
            </a:extLst>
          </p:cNvPr>
          <p:cNvSpPr/>
          <p:nvPr/>
        </p:nvSpPr>
        <p:spPr>
          <a:xfrm>
            <a:off x="524681" y="1654732"/>
            <a:ext cx="10911106" cy="46378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90313BE-EBAB-3830-07EC-1E2FDBFD5CE4}"/>
              </a:ext>
            </a:extLst>
          </p:cNvPr>
          <p:cNvSpPr txBox="1"/>
          <p:nvPr/>
        </p:nvSpPr>
        <p:spPr>
          <a:xfrm>
            <a:off x="775504" y="1666214"/>
            <a:ext cx="10660283" cy="3276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The </a:t>
            </a:r>
            <a:r>
              <a:rPr lang="en-US" sz="2000" b="1" dirty="0">
                <a:solidFill>
                  <a:schemeClr val="accent2"/>
                </a:solidFill>
                <a:latin typeface="Courier New" panose="02070309020205020404" pitchFamily="49" charset="0"/>
              </a:rPr>
              <a:t>ps j</a:t>
            </a:r>
            <a:r>
              <a:rPr lang="en-US" sz="2000" dirty="0">
                <a:solidFill>
                  <a:schemeClr val="accent2"/>
                </a:solidFill>
              </a:rPr>
              <a:t> </a:t>
            </a:r>
            <a:r>
              <a:rPr lang="en-US" sz="2000" b="1" dirty="0"/>
              <a:t>command</a:t>
            </a:r>
            <a:r>
              <a:rPr lang="en-US" sz="2000" dirty="0"/>
              <a:t> is used to display detailed information about running jobs and processes.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Key Identifiers:</a:t>
            </a:r>
            <a:endParaRPr lang="en-US" sz="2000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PGID</a:t>
            </a:r>
            <a:r>
              <a:rPr lang="en-US" sz="2000" b="1" dirty="0"/>
              <a:t>:</a:t>
            </a:r>
            <a:r>
              <a:rPr lang="en-US" sz="2000" dirty="0"/>
              <a:t> The Process Group ID, which is the PID of the </a:t>
            </a:r>
            <a:r>
              <a:rPr lang="en-US" sz="2000" b="1" dirty="0"/>
              <a:t>process group leader</a:t>
            </a:r>
            <a:r>
              <a:rPr lang="en-US" sz="2000" dirty="0"/>
              <a:t> (the first process in the job's pipeline).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SID</a:t>
            </a:r>
            <a:r>
              <a:rPr lang="en-US" sz="2000" b="1" dirty="0"/>
              <a:t>:</a:t>
            </a:r>
            <a:r>
              <a:rPr lang="en-US" sz="2000" dirty="0"/>
              <a:t> The Session ID, which is the PID of the </a:t>
            </a:r>
            <a:r>
              <a:rPr lang="en-US" sz="2000" b="1" dirty="0"/>
              <a:t>session leader</a:t>
            </a:r>
            <a:r>
              <a:rPr lang="en-US" sz="2000" dirty="0"/>
              <a:t> (the controlling interactive shell).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Process State (STAT):</a:t>
            </a:r>
            <a:r>
              <a:rPr lang="en-US" sz="2000" dirty="0"/>
              <a:t> The </a:t>
            </a:r>
            <a:r>
              <a:rPr lang="en-US" sz="2000" b="1" dirty="0"/>
              <a:t>STAT</a:t>
            </a:r>
            <a:r>
              <a:rPr lang="en-US" sz="2000" dirty="0"/>
              <a:t> field indicates the process state. For the suspended example, the state is </a:t>
            </a:r>
            <a:r>
              <a:rPr lang="en-US" sz="2000" b="1" dirty="0"/>
              <a:t>T</a:t>
            </a:r>
            <a:r>
              <a:rPr lang="en-US" sz="2000" dirty="0"/>
              <a:t> (for Suspended/Stopped).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8C848F-A290-B0D6-8977-D3FFF3360A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C6D5DE5-F185-EF9B-76A3-01551E8B2065}"/>
              </a:ext>
            </a:extLst>
          </p:cNvPr>
          <p:cNvSpPr txBox="1"/>
          <p:nvPr/>
        </p:nvSpPr>
        <p:spPr>
          <a:xfrm>
            <a:off x="524681" y="1106779"/>
            <a:ext cx="1066028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2500" b="1" i="0" dirty="0">
                <a:solidFill>
                  <a:srgbClr val="273239"/>
                </a:solidFill>
                <a:effectLst/>
                <a:latin typeface="Nunito" pitchFamily="2" charset="0"/>
              </a:rPr>
              <a:t> Control Access to Files:  </a:t>
            </a:r>
            <a:r>
              <a:rPr lang="en-US" sz="2500" b="1" i="0" dirty="0">
                <a:solidFill>
                  <a:schemeClr val="accent2">
                    <a:lumMod val="50000"/>
                  </a:schemeClr>
                </a:solidFill>
                <a:effectLst/>
                <a:latin typeface="Nunito" pitchFamily="2" charset="0"/>
              </a:rPr>
              <a:t>RUNNING JOBS IN THE BACKGROUND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82B1CB-09F0-F6DE-58E5-F02EC853C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850" y="4556500"/>
            <a:ext cx="6335009" cy="139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3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65213-C3D6-A1A2-0C2E-F95A8ED6A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43A1D-B13F-A45F-6DF8-8AC0C4341899}"/>
              </a:ext>
            </a:extLst>
          </p:cNvPr>
          <p:cNvSpPr/>
          <p:nvPr/>
        </p:nvSpPr>
        <p:spPr>
          <a:xfrm>
            <a:off x="617280" y="1685495"/>
            <a:ext cx="10911106" cy="4523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8F1B9D-A8CC-5970-AC72-67E8C4C3BDE7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KILLING</a:t>
            </a:r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453D618-DCA9-F71E-3F93-92887E10BFDA}"/>
              </a:ext>
            </a:extLst>
          </p:cNvPr>
          <p:cNvSpPr txBox="1"/>
          <p:nvPr/>
        </p:nvSpPr>
        <p:spPr>
          <a:xfrm>
            <a:off x="868103" y="1734374"/>
            <a:ext cx="10660283" cy="442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 Definition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is a software interrupt delivered to an executing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 Purpose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Signals report events or notifications to the program.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</a:pP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900" b="1" dirty="0">
                <a:solidFill>
                  <a:schemeClr val="accent4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Sources of Signals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error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within the program.</a:t>
            </a: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external event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(e.g., I/O request, timer expiration).</a:t>
            </a:r>
          </a:p>
          <a:p>
            <a:pPr marL="800100" lvl="1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explicit request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(e.g., a signal-sending command or keyboard sequence).</a:t>
            </a:r>
            <a:endParaRPr lang="ar-IQ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SzPts val="1000"/>
              <a:tabLst>
                <a:tab pos="457200" algn="l"/>
              </a:tabLst>
            </a:pPr>
            <a:endParaRPr lang="en-US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System administrators use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fundamental signals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(like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HUP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SIGHUP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for routine </a:t>
            </a:r>
            <a:r>
              <a:rPr lang="en-US" sz="19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 management</a:t>
            </a:r>
            <a:r>
              <a:rPr lang="en-US" sz="1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BE1A07-3D06-35B6-526F-D55C6A2E82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3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B314D-0443-2F05-EDCA-1E857AA99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3CBA0DE-5FC4-CBB4-3A1F-9758695D1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2753B90-FF29-A3B8-FCF8-856E1D689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0297" y="272166"/>
            <a:ext cx="7363083" cy="602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2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F5EEC2-6E5E-B529-9830-D96CB1EE8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C108E3-8BE9-9275-240D-C362C83F665A}"/>
              </a:ext>
            </a:extLst>
          </p:cNvPr>
          <p:cNvSpPr/>
          <p:nvPr/>
        </p:nvSpPr>
        <p:spPr>
          <a:xfrm>
            <a:off x="617280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D1EB00-0313-FDFF-7247-655639A06F32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SENDING SIGNALS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1B6732-0CC1-DD5C-5E14-8E890418880A}"/>
              </a:ext>
            </a:extLst>
          </p:cNvPr>
          <p:cNvSpPr txBox="1"/>
          <p:nvPr/>
        </p:nvSpPr>
        <p:spPr>
          <a:xfrm>
            <a:off x="775504" y="1926986"/>
            <a:ext cx="10660283" cy="43853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Foreground Control (Keyboard):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Use key combinations for immediate action on the foreground process: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Ctrl+z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suspend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Ctrl+c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kill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(terminate).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Ctrl+\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core dump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Background Control (Command):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9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Signalling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background processes requires a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signal-sending command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kill Command: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Sends a specified signal (by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name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or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number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to a process using its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PID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It is used for </a:t>
            </a:r>
            <a:r>
              <a:rPr lang="en-US" sz="1900" i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all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signals, not just killing.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Permissions: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You can kill your own processes, but </a:t>
            </a:r>
            <a:r>
              <a:rPr lang="en-US" sz="19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root privilege</a:t>
            </a:r>
            <a:r>
              <a:rPr lang="en-US" sz="19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is required to kill processes owned by other users.</a:t>
            </a:r>
            <a:endParaRPr lang="en-US" sz="19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43AAB2-7E57-1B8B-6278-D435CF631D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CC321E-6B18-4546-65CA-0BF9DF529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3148" y="2409071"/>
            <a:ext cx="6068272" cy="140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1FBED-2411-94C4-258C-2032BDDD2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393C60-E29D-7B46-6B80-3888556BDA20}"/>
              </a:ext>
            </a:extLst>
          </p:cNvPr>
          <p:cNvSpPr/>
          <p:nvPr/>
        </p:nvSpPr>
        <p:spPr>
          <a:xfrm>
            <a:off x="617280" y="1685495"/>
            <a:ext cx="10911106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E23F71-9E3C-028A-AA18-3A0FD7BDE75B}"/>
              </a:ext>
            </a:extLst>
          </p:cNvPr>
          <p:cNvSpPr txBox="1"/>
          <p:nvPr/>
        </p:nvSpPr>
        <p:spPr>
          <a:xfrm>
            <a:off x="1029024" y="1050367"/>
            <a:ext cx="53134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Controlling Processes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788B8E-1C1E-1F03-C82E-BE44EEDD60B0}"/>
              </a:ext>
            </a:extLst>
          </p:cNvPr>
          <p:cNvSpPr txBox="1"/>
          <p:nvPr/>
        </p:nvSpPr>
        <p:spPr>
          <a:xfrm>
            <a:off x="775504" y="1926986"/>
            <a:ext cx="10660283" cy="270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Controlling Processes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-9 </a:t>
            </a:r>
            <a:r>
              <a:rPr lang="en-US" altLang="en-US" sz="2400" b="1" dirty="0">
                <a:solidFill>
                  <a:srgbClr val="4472C4"/>
                </a:solidFill>
                <a:latin typeface="Alexandria"/>
              </a:rPr>
              <a:t>1234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       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Force kill by PID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pkill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 -f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"pattern"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Kill by process name/pattern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-STOP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1234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Pause process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kill -CONT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1234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# Resume process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74CFBD-8704-3468-3C5C-5B40967821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6A957-DFD1-4761-046B-9834C1C7E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17A13B-44B9-726D-DED7-62068E20E609}"/>
              </a:ext>
            </a:extLst>
          </p:cNvPr>
          <p:cNvSpPr/>
          <p:nvPr/>
        </p:nvSpPr>
        <p:spPr>
          <a:xfrm>
            <a:off x="617280" y="1574226"/>
            <a:ext cx="10874629" cy="46071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DB26AA-CAFA-B7B2-47B1-E90FC1217A2F}"/>
              </a:ext>
            </a:extLst>
          </p:cNvPr>
          <p:cNvSpPr txBox="1"/>
          <p:nvPr/>
        </p:nvSpPr>
        <p:spPr>
          <a:xfrm>
            <a:off x="775505" y="930624"/>
            <a:ext cx="80975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LOGGING USERS OUT ADMINISTRATIVELY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9CC6BA9-CCD2-4346-0018-709DF2406CCA}"/>
              </a:ext>
            </a:extLst>
          </p:cNvPr>
          <p:cNvSpPr txBox="1"/>
          <p:nvPr/>
        </p:nvSpPr>
        <p:spPr>
          <a:xfrm>
            <a:off x="775505" y="1744319"/>
            <a:ext cx="10874628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Command:</a:t>
            </a:r>
            <a:r>
              <a:rPr lang="en-US" dirty="0"/>
              <a:t>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w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b="1" dirty="0"/>
              <a:t>command</a:t>
            </a:r>
            <a:r>
              <a:rPr lang="en-US" b="1" dirty="0">
                <a:solidFill>
                  <a:schemeClr val="accent2"/>
                </a:solidFill>
              </a:rPr>
              <a:t> </a:t>
            </a:r>
            <a:r>
              <a:rPr lang="en-US" dirty="0"/>
              <a:t>shows users currently logged into the system and their </a:t>
            </a:r>
            <a:r>
              <a:rPr lang="en-US" b="1" dirty="0"/>
              <a:t>cumulative activities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Location Identification:</a:t>
            </a:r>
            <a:r>
              <a:rPr lang="en-US" dirty="0"/>
              <a:t> Use the </a:t>
            </a:r>
            <a:r>
              <a:rPr lang="en-US" b="1" dirty="0"/>
              <a:t>TTY</a:t>
            </a:r>
            <a:r>
              <a:rPr lang="en-US" dirty="0"/>
              <a:t> and </a:t>
            </a:r>
            <a:r>
              <a:rPr lang="en-US" b="1" dirty="0"/>
              <a:t>FROM</a:t>
            </a:r>
            <a:r>
              <a:rPr lang="en-US" dirty="0"/>
              <a:t> columns to determine the user's location.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Terminal Types (TTY):</a:t>
            </a:r>
            <a:endParaRPr lang="en-US" dirty="0"/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Courier New" panose="02070309020205020404" pitchFamily="49" charset="0"/>
              </a:rPr>
              <a:t>pts/N</a:t>
            </a:r>
            <a:r>
              <a:rPr lang="en-US" dirty="0"/>
              <a:t> (pseudo-terminal) for graphical environment windows.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 err="1">
                <a:latin typeface="Courier New" panose="02070309020205020404" pitchFamily="49" charset="0"/>
              </a:rPr>
              <a:t>ttyn</a:t>
            </a:r>
            <a:r>
              <a:rPr lang="en-US" dirty="0"/>
              <a:t> for system console or direct device.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dirty="0"/>
              <a:t>Remote Users:</a:t>
            </a:r>
            <a:r>
              <a:rPr lang="en-US" dirty="0"/>
              <a:t> Remote connections show the connecting system name in the </a:t>
            </a:r>
            <a:r>
              <a:rPr lang="en-US" b="1" dirty="0"/>
              <a:t>FROM</a:t>
            </a:r>
            <a:r>
              <a:rPr lang="en-US" dirty="0"/>
              <a:t> column when the </a:t>
            </a:r>
            <a:r>
              <a:rPr lang="en-US" b="1" dirty="0">
                <a:solidFill>
                  <a:schemeClr val="accent2"/>
                </a:solidFill>
                <a:latin typeface="Courier New" panose="02070309020205020404" pitchFamily="49" charset="0"/>
              </a:rPr>
              <a:t>-f</a:t>
            </a:r>
            <a:r>
              <a:rPr lang="en-US" dirty="0"/>
              <a:t> option is used.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A33161-34C9-38E5-A804-C9F3B641D9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9C0CF-440D-0BB8-7CB6-7004A5C475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8500" y="4297058"/>
            <a:ext cx="6337944" cy="163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A9F33-2CC4-1D56-A583-23DA22A60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B60DF8-A5DB-FC9F-9172-A78F663010DD}"/>
              </a:ext>
            </a:extLst>
          </p:cNvPr>
          <p:cNvSpPr/>
          <p:nvPr/>
        </p:nvSpPr>
        <p:spPr>
          <a:xfrm>
            <a:off x="617280" y="1351969"/>
            <a:ext cx="10911106" cy="49406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E38C6A-C2CC-1052-252D-12669AB4DC80}"/>
              </a:ext>
            </a:extLst>
          </p:cNvPr>
          <p:cNvSpPr txBox="1"/>
          <p:nvPr/>
        </p:nvSpPr>
        <p:spPr>
          <a:xfrm>
            <a:off x="617280" y="699202"/>
            <a:ext cx="531349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100" b="1" i="0" dirty="0">
                <a:solidFill>
                  <a:srgbClr val="273239"/>
                </a:solidFill>
                <a:effectLst/>
                <a:latin typeface="Nunito" pitchFamily="2" charset="0"/>
              </a:rPr>
              <a:t> Monitor Process Activity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79B309B-1E50-60B9-F389-0B1F9380961E}"/>
              </a:ext>
            </a:extLst>
          </p:cNvPr>
          <p:cNvSpPr txBox="1"/>
          <p:nvPr/>
        </p:nvSpPr>
        <p:spPr>
          <a:xfrm>
            <a:off x="859923" y="1462227"/>
            <a:ext cx="10660283" cy="4619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b="1" dirty="0"/>
              <a:t>LOAD AVERAGE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</a:t>
            </a: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load average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/>
              <a:t>metric is calculated by the Linux kernel as an </a:t>
            </a:r>
            <a:r>
              <a:rPr lang="en-US" b="1" dirty="0"/>
              <a:t>exponential moving average</a:t>
            </a:r>
            <a:r>
              <a:rPr lang="en-US" dirty="0"/>
              <a:t> of the </a:t>
            </a:r>
            <a:r>
              <a:rPr lang="en-US" b="1" dirty="0"/>
              <a:t>load number</a:t>
            </a:r>
            <a:r>
              <a:rPr lang="en-US" dirty="0"/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4">
                    <a:lumMod val="50000"/>
                  </a:schemeClr>
                </a:solidFill>
              </a:rPr>
              <a:t>Load Number</a:t>
            </a:r>
            <a:r>
              <a:rPr lang="en-US" b="1" dirty="0"/>
              <a:t>:</a:t>
            </a:r>
            <a:r>
              <a:rPr lang="en-US" dirty="0"/>
              <a:t> This is a </a:t>
            </a:r>
            <a:r>
              <a:rPr lang="en-US" b="1" dirty="0"/>
              <a:t>cumulative CPU count</a:t>
            </a:r>
            <a:r>
              <a:rPr lang="en-US" dirty="0"/>
              <a:t> of </a:t>
            </a:r>
            <a:r>
              <a:rPr lang="en-US" b="1" dirty="0"/>
              <a:t>active system resource requests</a:t>
            </a:r>
            <a:r>
              <a:rPr lang="en-US" dirty="0"/>
              <a:t> (running threads and threads waiting for I/O).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b="1" dirty="0"/>
              <a:t>load number</a:t>
            </a:r>
            <a:r>
              <a:rPr lang="en-US" dirty="0"/>
              <a:t> calculation runs every five seconds by default, accumulating and averaging active requests for all CPUs.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Exponential Moving Average</a:t>
            </a:r>
            <a:r>
              <a:rPr lang="en-US" b="1" dirty="0"/>
              <a:t> (EMA):</a:t>
            </a:r>
            <a:r>
              <a:rPr lang="en-US" dirty="0"/>
              <a:t> A mathematical formula used to smooth out data highs and lows, increase the significance of current activity, and decrease the quality of aging data.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Displayed Values:</a:t>
            </a:r>
            <a:r>
              <a:rPr lang="en-US" dirty="0"/>
              <a:t> The </a:t>
            </a:r>
            <a:r>
              <a:rPr lang="en-US" b="1" dirty="0"/>
              <a:t>load average</a:t>
            </a:r>
            <a:r>
              <a:rPr lang="en-US" dirty="0"/>
              <a:t> collectively refers to the three displayed values, which represent the system activity data averaged for the last </a:t>
            </a:r>
            <a:r>
              <a:rPr lang="en-US" b="1" dirty="0"/>
              <a:t>1, 5, and 15 minutes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0EC1B4-821A-599C-81F4-B0952F9D29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34AAF-09F5-B6BF-95D7-BDCC096E1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C924F2-474E-1BFF-3060-6A5DDC671436}"/>
              </a:ext>
            </a:extLst>
          </p:cNvPr>
          <p:cNvSpPr/>
          <p:nvPr/>
        </p:nvSpPr>
        <p:spPr>
          <a:xfrm>
            <a:off x="617279" y="1512711"/>
            <a:ext cx="10953831" cy="47799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8D4356-33E7-EF6C-D9CD-A398FD6F5260}"/>
              </a:ext>
            </a:extLst>
          </p:cNvPr>
          <p:cNvSpPr txBox="1"/>
          <p:nvPr/>
        </p:nvSpPr>
        <p:spPr>
          <a:xfrm>
            <a:off x="742691" y="958713"/>
            <a:ext cx="90858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Understanding the Linux load average calculation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68CE870-DF4C-4A5C-E1D9-CAEED94AC2B0}"/>
              </a:ext>
            </a:extLst>
          </p:cNvPr>
          <p:cNvSpPr txBox="1"/>
          <p:nvPr/>
        </p:nvSpPr>
        <p:spPr>
          <a:xfrm>
            <a:off x="742691" y="1748218"/>
            <a:ext cx="107268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Load Representation:</a:t>
            </a:r>
            <a:r>
              <a:rPr lang="en-US" dirty="0"/>
              <a:t> The </a:t>
            </a:r>
            <a:r>
              <a:rPr lang="en-US" b="1" dirty="0"/>
              <a:t>load average</a:t>
            </a:r>
            <a:r>
              <a:rPr lang="en-US" dirty="0"/>
              <a:t> represents the perceived system load, based on expected service wait times for </a:t>
            </a:r>
            <a:r>
              <a:rPr lang="en-US" b="1" dirty="0"/>
              <a:t>CPU, disk, and network I/O</a:t>
            </a:r>
            <a:r>
              <a:rPr lang="en-US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Active Tasks</a:t>
            </a:r>
            <a:r>
              <a:rPr lang="en-US" b="1" dirty="0"/>
              <a:t>:</a:t>
            </a:r>
            <a:r>
              <a:rPr lang="en-US" dirty="0"/>
              <a:t> Linux counts not only processes but also </a:t>
            </a:r>
            <a:r>
              <a:rPr lang="en-US" b="1" dirty="0"/>
              <a:t>threads individually</a:t>
            </a:r>
            <a:r>
              <a:rPr lang="en-US" dirty="0"/>
              <a:t> as separate tasks.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Threads counted include those </a:t>
            </a:r>
            <a:r>
              <a:rPr lang="en-US" b="1" dirty="0"/>
              <a:t>running (R)</a:t>
            </a:r>
            <a:r>
              <a:rPr lang="en-US" dirty="0"/>
              <a:t> and those </a:t>
            </a:r>
            <a:r>
              <a:rPr lang="en-US" b="1" dirty="0"/>
              <a:t>waiting for I/O resources (D)</a:t>
            </a:r>
            <a:r>
              <a:rPr lang="en-US" dirty="0"/>
              <a:t>, which corresponds to the </a:t>
            </a:r>
            <a:r>
              <a:rPr lang="en-US" b="1" dirty="0"/>
              <a:t>Uninterruptable Sleeping</a:t>
            </a:r>
            <a:r>
              <a:rPr lang="en-US" dirty="0"/>
              <a:t> state.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/>
              <a:t>Load Number Calculation:</a:t>
            </a:r>
            <a:r>
              <a:rPr lang="en-US" dirty="0"/>
              <a:t> The </a:t>
            </a:r>
            <a:r>
              <a:rPr lang="en-US" b="1" dirty="0"/>
              <a:t>load number</a:t>
            </a:r>
            <a:r>
              <a:rPr lang="en-US" dirty="0"/>
              <a:t> is a </a:t>
            </a:r>
            <a:r>
              <a:rPr lang="en-US" b="1" dirty="0"/>
              <a:t>global calculation</a:t>
            </a:r>
            <a:r>
              <a:rPr lang="en-US" dirty="0"/>
              <a:t> summed for all CPUs, ensuring an accurate cumulative count even if tasks reschedule to different CPUs after sleep.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CPU Counting</a:t>
            </a:r>
            <a:r>
              <a:rPr lang="en-US" b="1" dirty="0"/>
              <a:t>:</a:t>
            </a:r>
            <a:r>
              <a:rPr lang="en-US" dirty="0"/>
              <a:t> Linux counts each </a:t>
            </a:r>
            <a:r>
              <a:rPr lang="en-US" b="1" dirty="0"/>
              <a:t>physical CPU core</a:t>
            </a:r>
            <a:r>
              <a:rPr lang="en-US" dirty="0"/>
              <a:t> and </a:t>
            </a:r>
            <a:r>
              <a:rPr lang="en-US" b="1" dirty="0" err="1"/>
              <a:t>hyperthread</a:t>
            </a:r>
            <a:r>
              <a:rPr lang="en-US" dirty="0"/>
              <a:t> as a separate </a:t>
            </a:r>
            <a:r>
              <a:rPr lang="en-US" b="1" dirty="0"/>
              <a:t>individual CPU</a:t>
            </a:r>
            <a:r>
              <a:rPr lang="en-US" dirty="0"/>
              <a:t> with independent request queues.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The number of logical CPUs can be viewed via </a:t>
            </a:r>
            <a:r>
              <a:rPr lang="en-US" dirty="0">
                <a:latin typeface="Courier New" panose="02070309020205020404" pitchFamily="49" charset="0"/>
              </a:rPr>
              <a:t>/proc/</a:t>
            </a:r>
            <a:r>
              <a:rPr lang="en-US" dirty="0" err="1">
                <a:latin typeface="Courier New" panose="02070309020205020404" pitchFamily="49" charset="0"/>
              </a:rPr>
              <a:t>cpuinfo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2986A5-E87C-7D1E-290E-EE61DA529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94E88F-D160-1ED2-A72E-2A8C80B118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7335" y="4610540"/>
            <a:ext cx="5563376" cy="15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3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9AD89B-82FA-9BED-BECF-0E3323A2C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D1E76A-640F-F95D-E576-21C8C3E1AB56}"/>
              </a:ext>
            </a:extLst>
          </p:cNvPr>
          <p:cNvSpPr/>
          <p:nvPr/>
        </p:nvSpPr>
        <p:spPr>
          <a:xfrm>
            <a:off x="617280" y="1685495"/>
            <a:ext cx="1091110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BBD979-1A65-7664-CB24-A69C8E47ED0B}"/>
              </a:ext>
            </a:extLst>
          </p:cNvPr>
          <p:cNvSpPr txBox="1"/>
          <p:nvPr/>
        </p:nvSpPr>
        <p:spPr>
          <a:xfrm>
            <a:off x="617280" y="1014184"/>
            <a:ext cx="65909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 Interpret Load Average Values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2E70D7A-E8B8-6E1E-EF08-7614B4011D05}"/>
              </a:ext>
            </a:extLst>
          </p:cNvPr>
          <p:cNvSpPr txBox="1"/>
          <p:nvPr/>
        </p:nvSpPr>
        <p:spPr>
          <a:xfrm>
            <a:off x="742691" y="1802808"/>
            <a:ext cx="10660283" cy="3452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Values Meaning: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The three displayed values represent the </a:t>
            </a:r>
            <a:r>
              <a:rPr lang="en-US" b="1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weighted values</a:t>
            </a:r>
            <a:r>
              <a:rPr lang="en-US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over the last </a:t>
            </a:r>
            <a:r>
              <a:rPr lang="en-US" b="1" kern="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1, 5, and 15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minutes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Monitoring Tools: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Commands </a:t>
            </a:r>
            <a:r>
              <a:rPr lang="en-US" kern="0" dirty="0">
                <a:latin typeface="Times New Roman" panose="02020603050405020304" pitchFamily="18" charset="0"/>
                <a:cs typeface="Arial" panose="020B0604020202020204" pitchFamily="34" charset="0"/>
              </a:rPr>
              <a:t>like </a:t>
            </a:r>
            <a:r>
              <a:rPr lang="en-US" b="1" kern="0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top, uptime, w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and the </a:t>
            </a:r>
            <a:r>
              <a:rPr lang="en-US" b="1" kern="0" dirty="0">
                <a:solidFill>
                  <a:schemeClr val="accent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gnome-system-monitor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display the load average values.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Per-CPU Calculation: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To determine if the system is experiencing significant waiting, the displayed load average should be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divided by the number of logical CPUs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 the system.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indent="-342900">
              <a:lnSpc>
                <a:spcPct val="115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Interpretation Threshold: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value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below 1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indicates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satisfactory resource utilization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and minimal wait times.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 value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above 1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indicates </a:t>
            </a:r>
            <a:r>
              <a:rPr lang="en-US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resource saturation</a:t>
            </a:r>
            <a:r>
              <a:rPr lang="en-US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and some amount of service waiting times.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46B010-44E8-08F8-EFB2-DF9F62F47D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84C182-7AFA-5ACD-A4EA-8CE7C02CDA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74109" y="5372156"/>
            <a:ext cx="8843781" cy="75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4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B2928-ADBD-58DD-B05A-0F4F8CCC6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75D725-D5D9-668A-7F0A-885AC41D6D38}"/>
              </a:ext>
            </a:extLst>
          </p:cNvPr>
          <p:cNvSpPr/>
          <p:nvPr/>
        </p:nvSpPr>
        <p:spPr>
          <a:xfrm>
            <a:off x="666044" y="1685495"/>
            <a:ext cx="10862342" cy="4704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67A223-EBA3-BC75-7E3D-DE3769A04E37}"/>
              </a:ext>
            </a:extLst>
          </p:cNvPr>
          <p:cNvSpPr txBox="1"/>
          <p:nvPr/>
        </p:nvSpPr>
        <p:spPr>
          <a:xfrm>
            <a:off x="1029023" y="1050367"/>
            <a:ext cx="73360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REAL-TIME PROCESS MONITORING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7DEB7B-3FAC-3375-4DFD-296A2B23DB41}"/>
              </a:ext>
            </a:extLst>
          </p:cNvPr>
          <p:cNvSpPr txBox="1"/>
          <p:nvPr/>
        </p:nvSpPr>
        <p:spPr>
          <a:xfrm>
            <a:off x="775504" y="1926986"/>
            <a:ext cx="10660283" cy="419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rtl="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program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provides a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dynamic view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the system's processes.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Output: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It displays a summary header followed by a process or thread list, similar to the information provided by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Dynamic Nature: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Unlike the static output of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ps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continuously refreshes at a configurable interval.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Features: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b="1" dirty="0"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top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allows for column reordering, sorting, and highlighting, and user configurations can be saved.</a:t>
            </a:r>
          </a:p>
          <a:p>
            <a:pPr marL="342900" marR="0" lvl="0" indent="-342900">
              <a:lnSpc>
                <a:spcPct val="150000"/>
              </a:lnSpc>
              <a:buFont typeface="Wingdings" panose="05000000000000000000" pitchFamily="2" charset="2"/>
              <a:buChar char=""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Default Columns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Recognizable columns include the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Process ID (PID)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the </a:t>
            </a: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User name (USER)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which is the process owner.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42A5EF-D63F-D1A7-8145-0DF3EC6E1F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92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3F13B-0BB2-9B9D-FD80-C4509D253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76DE5C-7F46-1CD9-714D-C6A90F798C53}"/>
              </a:ext>
            </a:extLst>
          </p:cNvPr>
          <p:cNvSpPr/>
          <p:nvPr/>
        </p:nvSpPr>
        <p:spPr>
          <a:xfrm>
            <a:off x="617280" y="1685495"/>
            <a:ext cx="10911106" cy="44895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3EBB2A-DD98-A661-5443-A3C77B68B590}"/>
              </a:ext>
            </a:extLst>
          </p:cNvPr>
          <p:cNvSpPr txBox="1"/>
          <p:nvPr/>
        </p:nvSpPr>
        <p:spPr>
          <a:xfrm>
            <a:off x="775504" y="1926986"/>
            <a:ext cx="10660283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US" sz="2000" b="1" i="0" u="none" strike="noStrike" baseline="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process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a running instance of an executable program. Processes are assigned a state, which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can </a:t>
            </a:r>
            <a:r>
              <a:rPr lang="en-US" sz="2000" b="0" i="0" u="none" strike="noStrike" baseline="0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 running, sleeping, stopped, or zombie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command lists processes.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Each terminal has its own session and can have a foreground process and independent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background processes. The jobs command displays processes within a terminal session.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000" b="1" i="0" u="none" strike="noStrike" baseline="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signal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is a software interrupt that reports events to an executing program.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kill, </a:t>
            </a:r>
            <a:r>
              <a:rPr lang="en-US" sz="2000" b="1" i="0" u="none" strike="noStrike" baseline="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pkill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 algn="just">
              <a:lnSpc>
                <a:spcPct val="150000"/>
              </a:lnSpc>
            </a:pP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000" b="1" i="0" u="none" strike="noStrike" baseline="0" dirty="0" err="1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killall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commands use signals to control processes.</a:t>
            </a:r>
            <a:endParaRPr lang="ar-IQ" sz="2000" b="0" i="0" u="none" strike="noStrike" baseline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b="1" i="0" u="none" strike="noStrike" baseline="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Load average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is an estimate of how busy the system is. To display load average values, you can</a:t>
            </a:r>
          </a:p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use the 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top, uptime, </a:t>
            </a:r>
            <a:r>
              <a:rPr lang="en-US" sz="200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000" b="1" i="0" u="none" strike="noStrike" baseline="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 </a:t>
            </a:r>
            <a:r>
              <a:rPr lang="en-US" sz="20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command.</a:t>
            </a:r>
            <a:endParaRPr lang="en-US" sz="19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C5ED88-BEE2-B1C3-7940-0E4758385F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2C798D-E374-DFF7-27B7-F08154396D64}"/>
              </a:ext>
            </a:extLst>
          </p:cNvPr>
          <p:cNvSpPr txBox="1"/>
          <p:nvPr/>
        </p:nvSpPr>
        <p:spPr>
          <a:xfrm>
            <a:off x="1029023" y="1050367"/>
            <a:ext cx="7336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i="0" dirty="0">
                <a:solidFill>
                  <a:srgbClr val="273239"/>
                </a:solidFill>
                <a:effectLst/>
                <a:latin typeface="Nunito" pitchFamily="2" charset="0"/>
              </a:rPr>
              <a:t>Linux Processes: </a:t>
            </a:r>
            <a:r>
              <a:rPr lang="en-US" sz="3200" dirty="0">
                <a:solidFill>
                  <a:schemeClr val="tx2"/>
                </a:solidFill>
              </a:rPr>
              <a:t>Process Control</a:t>
            </a:r>
            <a:endParaRPr lang="en-US" sz="3000" b="1" i="0" dirty="0">
              <a:solidFill>
                <a:schemeClr val="tx2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d13aca44-ef33-4cf4-9980-7f0b00e6eeb9"/>
    <ds:schemaRef ds:uri="http://purl.org/dc/elements/1.1/"/>
    <ds:schemaRef ds:uri="http://purl.org/dc/terms/"/>
    <ds:schemaRef ds:uri="http://schemas.openxmlformats.org/package/2006/metadata/core-properties"/>
    <ds:schemaRef ds:uri="49100919-8a76-4266-be0c-7dc583902cb4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23267</TotalTime>
  <Words>2884</Words>
  <Application>Microsoft Office PowerPoint</Application>
  <PresentationFormat>Widescreen</PresentationFormat>
  <Paragraphs>320</Paragraphs>
  <Slides>43</Slides>
  <Notes>43</Notes>
  <HiddenSlides>1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523</cp:revision>
  <dcterms:created xsi:type="dcterms:W3CDTF">2023-04-29T09:08:00Z</dcterms:created>
  <dcterms:modified xsi:type="dcterms:W3CDTF">2026-02-03T22:23:09Z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