
<file path=[Content_Types].xml><?xml version="1.0" encoding="utf-8"?>
<Types xmlns="http://schemas.openxmlformats.org/package/2006/content-types">
  <Default Extension="png" ContentType="image/png"/>
  <Default Extension="svg" ContentType="image/svg+xml"/>
  <Default Extension="wma" ContentType="audio/x-ms-wma"/>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tags/tag3.xml" ContentType="application/vnd.openxmlformats-officedocument.presentationml.tags+xml"/>
  <Override PartName="/ppt/notesSlides/notesSlide11.xml" ContentType="application/vnd.openxmlformats-officedocument.presentationml.notesSlide+xml"/>
  <Override PartName="/ppt/tags/tag4.xml" ContentType="application/vnd.openxmlformats-officedocument.presentationml.tags+xml"/>
  <Override PartName="/ppt/notesSlides/notesSlide12.xml" ContentType="application/vnd.openxmlformats-officedocument.presentationml.notesSlide+xml"/>
  <Override PartName="/ppt/tags/tag5.xml" ContentType="application/vnd.openxmlformats-officedocument.presentationml.tags+xml"/>
  <Override PartName="/ppt/notesSlides/notesSlide13.xml" ContentType="application/vnd.openxmlformats-officedocument.presentationml.notesSlide+xml"/>
  <Override PartName="/ppt/tags/tag6.xml" ContentType="application/vnd.openxmlformats-officedocument.presentationml.tags+xml"/>
  <Override PartName="/ppt/notesSlides/notesSlide14.xml" ContentType="application/vnd.openxmlformats-officedocument.presentationml.notesSlide+xml"/>
  <Override PartName="/ppt/tags/tag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8.xml" ContentType="application/vnd.openxmlformats-officedocument.presentationml.tags+xml"/>
  <Override PartName="/ppt/notesSlides/notesSlide17.xml" ContentType="application/vnd.openxmlformats-officedocument.presentationml.notesSlide+xml"/>
  <Override PartName="/ppt/tags/tag9.xml" ContentType="application/vnd.openxmlformats-officedocument.presentationml.tags+xml"/>
  <Override PartName="/ppt/notesSlides/notesSlide18.xml" ContentType="application/vnd.openxmlformats-officedocument.presentationml.notesSlide+xml"/>
  <Override PartName="/ppt/tags/tag10.xml" ContentType="application/vnd.openxmlformats-officedocument.presentationml.tags+xml"/>
  <Override PartName="/ppt/notesSlides/notesSlide19.xml" ContentType="application/vnd.openxmlformats-officedocument.presentationml.notesSlide+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notesSlides/notesSlide21.xml" ContentType="application/vnd.openxmlformats-officedocument.presentationml.notesSlide+xml"/>
  <Override PartName="/ppt/tags/tag13.xml" ContentType="application/vnd.openxmlformats-officedocument.presentationml.tags+xml"/>
  <Override PartName="/ppt/notesSlides/notesSlide22.xml" ContentType="application/vnd.openxmlformats-officedocument.presentationml.notesSlide+xml"/>
  <Override PartName="/ppt/tags/tag14.xml" ContentType="application/vnd.openxmlformats-officedocument.presentationml.tags+xml"/>
  <Override PartName="/ppt/notesSlides/notesSlide23.xml" ContentType="application/vnd.openxmlformats-officedocument.presentationml.notesSlide+xml"/>
  <Override PartName="/ppt/tags/tag15.xml" ContentType="application/vnd.openxmlformats-officedocument.presentationml.tags+xml"/>
  <Override PartName="/ppt/notesSlides/notesSlide24.xml" ContentType="application/vnd.openxmlformats-officedocument.presentationml.notesSlide+xml"/>
  <Override PartName="/ppt/tags/tag16.xml" ContentType="application/vnd.openxmlformats-officedocument.presentationml.tags+xml"/>
  <Override PartName="/ppt/notesSlides/notesSlide25.xml" ContentType="application/vnd.openxmlformats-officedocument.presentationml.notesSlide+xml"/>
  <Override PartName="/ppt/tags/tag17.xml" ContentType="application/vnd.openxmlformats-officedocument.presentationml.tags+xml"/>
  <Override PartName="/ppt/notesSlides/notesSlide26.xml" ContentType="application/vnd.openxmlformats-officedocument.presentationml.notesSlide+xml"/>
  <Override PartName="/ppt/tags/tag18.xml" ContentType="application/vnd.openxmlformats-officedocument.presentationml.tags+xml"/>
  <Override PartName="/ppt/notesSlides/notesSlide27.xml" ContentType="application/vnd.openxmlformats-officedocument.presentationml.notesSlide+xml"/>
  <Override PartName="/ppt/tags/tag19.xml" ContentType="application/vnd.openxmlformats-officedocument.presentationml.tags+xml"/>
  <Override PartName="/ppt/notesSlides/notesSlide28.xml" ContentType="application/vnd.openxmlformats-officedocument.presentationml.notesSlide+xml"/>
  <Override PartName="/ppt/tags/tag20.xml" ContentType="application/vnd.openxmlformats-officedocument.presentationml.tags+xml"/>
  <Override PartName="/ppt/notesSlides/notesSlide29.xml" ContentType="application/vnd.openxmlformats-officedocument.presentationml.notesSlide+xml"/>
  <Override PartName="/ppt/tags/tag21.xml" ContentType="application/vnd.openxmlformats-officedocument.presentationml.tags+xml"/>
  <Override PartName="/ppt/notesSlides/notesSlide30.xml" ContentType="application/vnd.openxmlformats-officedocument.presentationml.notesSlide+xml"/>
  <Override PartName="/ppt/tags/tag22.xml" ContentType="application/vnd.openxmlformats-officedocument.presentationml.tags+xml"/>
  <Override PartName="/ppt/notesSlides/notesSlide31.xml" ContentType="application/vnd.openxmlformats-officedocument.presentationml.notesSlide+xml"/>
  <Override PartName="/ppt/tags/tag23.xml" ContentType="application/vnd.openxmlformats-officedocument.presentationml.tags+xml"/>
  <Override PartName="/ppt/notesSlides/notesSlide32.xml" ContentType="application/vnd.openxmlformats-officedocument.presentationml.notesSlide+xml"/>
  <Override PartName="/ppt/tags/tag24.xml" ContentType="application/vnd.openxmlformats-officedocument.presentationml.tags+xml"/>
  <Override PartName="/ppt/notesSlides/notesSlide33.xml" ContentType="application/vnd.openxmlformats-officedocument.presentationml.notesSlide+xml"/>
  <Override PartName="/ppt/tags/tag25.xml" ContentType="application/vnd.openxmlformats-officedocument.presentationml.tags+xml"/>
  <Override PartName="/ppt/notesSlides/notesSlide34.xml" ContentType="application/vnd.openxmlformats-officedocument.presentationml.notesSlide+xml"/>
  <Override PartName="/ppt/tags/tag26.xml" ContentType="application/vnd.openxmlformats-officedocument.presentationml.tags+xml"/>
  <Override PartName="/ppt/notesSlides/notesSlide35.xml" ContentType="application/vnd.openxmlformats-officedocument.presentationml.notesSlide+xml"/>
  <Override PartName="/ppt/tags/tag27.xml" ContentType="application/vnd.openxmlformats-officedocument.presentationml.tags+xml"/>
  <Override PartName="/ppt/notesSlides/notesSlide36.xml" ContentType="application/vnd.openxmlformats-officedocument.presentationml.notesSlide+xml"/>
  <Override PartName="/ppt/tags/tag28.xml" ContentType="application/vnd.openxmlformats-officedocument.presentationml.tags+xml"/>
  <Override PartName="/ppt/notesSlides/notesSlide37.xml" ContentType="application/vnd.openxmlformats-officedocument.presentationml.notesSlide+xml"/>
  <Override PartName="/ppt/tags/tag29.xml" ContentType="application/vnd.openxmlformats-officedocument.presentationml.tags+xml"/>
  <Override PartName="/ppt/notesSlides/notesSlide38.xml" ContentType="application/vnd.openxmlformats-officedocument.presentationml.notesSlide+xml"/>
  <Override PartName="/ppt/tags/tag30.xml" ContentType="application/vnd.openxmlformats-officedocument.presentationml.tags+xml"/>
  <Override PartName="/ppt/notesSlides/notesSlide39.xml" ContentType="application/vnd.openxmlformats-officedocument.presentationml.notesSlide+xml"/>
  <Override PartName="/ppt/tags/tag31.xml" ContentType="application/vnd.openxmlformats-officedocument.presentationml.tags+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9" r:id="rId2"/>
  </p:sldMasterIdLst>
  <p:notesMasterIdLst>
    <p:notesMasterId r:id="rId44"/>
  </p:notesMasterIdLst>
  <p:sldIdLst>
    <p:sldId id="716" r:id="rId3"/>
    <p:sldId id="753" r:id="rId4"/>
    <p:sldId id="754" r:id="rId5"/>
    <p:sldId id="722" r:id="rId6"/>
    <p:sldId id="494" r:id="rId7"/>
    <p:sldId id="717" r:id="rId8"/>
    <p:sldId id="719" r:id="rId9"/>
    <p:sldId id="720" r:id="rId10"/>
    <p:sldId id="721" r:id="rId11"/>
    <p:sldId id="491" r:id="rId12"/>
    <p:sldId id="723" r:id="rId13"/>
    <p:sldId id="724" r:id="rId14"/>
    <p:sldId id="725" r:id="rId15"/>
    <p:sldId id="726" r:id="rId16"/>
    <p:sldId id="727" r:id="rId17"/>
    <p:sldId id="502" r:id="rId18"/>
    <p:sldId id="728" r:id="rId19"/>
    <p:sldId id="729" r:id="rId20"/>
    <p:sldId id="730" r:id="rId21"/>
    <p:sldId id="731" r:id="rId22"/>
    <p:sldId id="732" r:id="rId23"/>
    <p:sldId id="733" r:id="rId24"/>
    <p:sldId id="734" r:id="rId25"/>
    <p:sldId id="735" r:id="rId26"/>
    <p:sldId id="736" r:id="rId27"/>
    <p:sldId id="737" r:id="rId28"/>
    <p:sldId id="738" r:id="rId29"/>
    <p:sldId id="739" r:id="rId30"/>
    <p:sldId id="740" r:id="rId31"/>
    <p:sldId id="741" r:id="rId32"/>
    <p:sldId id="742" r:id="rId33"/>
    <p:sldId id="747" r:id="rId34"/>
    <p:sldId id="750" r:id="rId35"/>
    <p:sldId id="748" r:id="rId36"/>
    <p:sldId id="749" r:id="rId37"/>
    <p:sldId id="751" r:id="rId38"/>
    <p:sldId id="745" r:id="rId39"/>
    <p:sldId id="743" r:id="rId40"/>
    <p:sldId id="744" r:id="rId41"/>
    <p:sldId id="75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974" y="28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1BEF94-FF47-4BBE-AB6F-925B632FD91D}" type="datetimeFigureOut">
              <a:rPr lang="en-US" smtClean="0"/>
              <a:t>6/9/2023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63D95-F520-45C2-A369-4A8C85E8A383}" type="slidenum">
              <a:rPr lang="en-US" smtClean="0"/>
              <a:t>‹#›</a:t>
            </a:fld>
            <a:endParaRPr lang="en-US"/>
          </a:p>
        </p:txBody>
      </p:sp>
    </p:spTree>
    <p:extLst>
      <p:ext uri="{BB962C8B-B14F-4D97-AF65-F5344CB8AC3E}">
        <p14:creationId xmlns:p14="http://schemas.microsoft.com/office/powerpoint/2010/main" val="1760718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298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1433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6556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2983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76045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19893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05738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70625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19932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28141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91261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53723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63368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68114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69553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39408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00643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6158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0999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59482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94734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59490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8769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06515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79609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86437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7128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6159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59054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70992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53116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89126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56081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76390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65946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92103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34789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50854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0228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3381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5622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0646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58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9178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4622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5515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2877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7280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3529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28851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3358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65393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70261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46299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41053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15076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02866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18310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5299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08982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04777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6491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714975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73240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7577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4644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7392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22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9212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1.jp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174458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99550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audio" Target="../media/media1.wma"/><Relationship Id="rId7" Type="http://schemas.openxmlformats.org/officeDocument/2006/relationships/image" Target="../media/image6.png"/><Relationship Id="rId2" Type="http://schemas.microsoft.com/office/2007/relationships/media" Target="../media/media1.wma"/><Relationship Id="rId1" Type="http://schemas.openxmlformats.org/officeDocument/2006/relationships/tags" Target="../tags/tag1.xml"/><Relationship Id="rId6" Type="http://schemas.openxmlformats.org/officeDocument/2006/relationships/image" Target="../media/image3.png"/><Relationship Id="rId11" Type="http://schemas.openxmlformats.org/officeDocument/2006/relationships/image" Target="../media/image11.png"/><Relationship Id="rId5" Type="http://schemas.openxmlformats.org/officeDocument/2006/relationships/notesSlide" Target="../notesSlides/notesSlide4.xml"/><Relationship Id="rId10" Type="http://schemas.openxmlformats.org/officeDocument/2006/relationships/image" Target="../media/image9.svg"/><Relationship Id="rId4" Type="http://schemas.openxmlformats.org/officeDocument/2006/relationships/slideLayout" Target="../slideLayouts/slideLayout13.xml"/><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hyperlink" Target="https://ar.wikipedia.org/wiki/%D8%B4%D8%A8%D9%83%D8%A9_%D8%AD%D8%A7%D8%B3%D9%88%D8%A8" TargetMode="External"/><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10.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11.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6.jpeg"/></Relationships>
</file>

<file path=ppt/slides/_rels/slide1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12.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7.jpeg"/></Relationships>
</file>

<file path=ppt/slides/_rels/slide1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13.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5.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14.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6.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15.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17.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8.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9.jpeg"/></Relationships>
</file>

<file path=ppt/slides/_rels/slide1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18.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9.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19.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0.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20.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0.jpeg"/></Relationships>
</file>

<file path=ppt/slides/_rels/slide2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21.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1.png"/></Relationships>
</file>

<file path=ppt/slides/_rels/slide2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22.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23.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24.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5.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25.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6.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2.jpg"/></Relationships>
</file>

<file path=ppt/slides/_rels/slide2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26.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3.jpeg"/></Relationships>
</file>

<file path=ppt/slides/_rels/slide2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27.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8.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28.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9.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29.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0.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4.jpg"/></Relationships>
</file>

<file path=ppt/slides/_rels/slide3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0.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5.jpeg"/></Relationships>
</file>

<file path=ppt/slides/_rels/slide3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1.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6.jpeg"/></Relationships>
</file>

<file path=ppt/slides/_rels/slide3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2.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3.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4.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5.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5.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6.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6.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7.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8.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7.jpg"/></Relationships>
</file>

<file path=ppt/slides/_rels/slide3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8.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9.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9.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30.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40.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3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9.png"/><Relationship Id="rId7" Type="http://schemas.openxmlformats.org/officeDocument/2006/relationships/image" Target="../media/image4.png"/><Relationship Id="rId2" Type="http://schemas.openxmlformats.org/officeDocument/2006/relationships/image" Target="../media/image28.jpeg"/><Relationship Id="rId1" Type="http://schemas.openxmlformats.org/officeDocument/2006/relationships/slideLayout" Target="../slideLayouts/slideLayout29.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rPr>
              <a:t>إعداد الدكتورة : أسماء رويعي</a:t>
            </a:r>
            <a:endParaRPr kumimoji="0" lang="en-US" sz="3600" b="0"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8056"/>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4887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EG" sz="4400" b="1" dirty="0">
                <a:solidFill>
                  <a:srgbClr val="8E5A6D"/>
                </a:solidFill>
                <a:latin typeface="Tajawal Medium" panose="00000600000000000000" pitchFamily="2" charset="-78"/>
                <a:cs typeface="Tajawal Medium" panose="00000600000000000000" pitchFamily="2" charset="-78"/>
              </a:rPr>
              <a:t>مقرر الجرائم السيبرانية</a:t>
            </a:r>
            <a:endParaRPr kumimoji="0" lang="en-US" sz="44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394850" y="515610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2D3956"/>
                </a:solidFill>
                <a:latin typeface="Tajawal Medium" panose="00000600000000000000" pitchFamily="2" charset="-78"/>
                <a:cs typeface="Tajawal Medium" panose="00000600000000000000" pitchFamily="2" charset="-78"/>
              </a:rPr>
              <a:t>المحاضرة الأولي</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2" name="TextBox 1">
            <a:extLst>
              <a:ext uri="{FF2B5EF4-FFF2-40B4-BE49-F238E27FC236}">
                <a16:creationId xmlns:a16="http://schemas.microsoft.com/office/drawing/2014/main" id="{5B63D937-B95F-4A78-B654-89753A3238A5}"/>
              </a:ext>
            </a:extLst>
          </p:cNvPr>
          <p:cNvSpPr txBox="1"/>
          <p:nvPr/>
        </p:nvSpPr>
        <p:spPr>
          <a:xfrm>
            <a:off x="7068230" y="5925988"/>
            <a:ext cx="4440890" cy="461665"/>
          </a:xfrm>
          <a:prstGeom prst="rect">
            <a:avLst/>
          </a:prstGeom>
          <a:noFill/>
        </p:spPr>
        <p:txBody>
          <a:bodyPr wrap="square" rtlCol="0">
            <a:spAutoFit/>
          </a:bodyPr>
          <a:lstStyle/>
          <a:p>
            <a:r>
              <a:rPr lang="ar-EG" sz="2400" dirty="0"/>
              <a:t>ما هية الجريمة والسيبرانية والمعلوماتية </a:t>
            </a:r>
            <a:endParaRPr lang="en-US" sz="2400" dirty="0"/>
          </a:p>
        </p:txBody>
      </p:sp>
    </p:spTree>
    <p:extLst>
      <p:ext uri="{BB962C8B-B14F-4D97-AF65-F5344CB8AC3E}">
        <p14:creationId xmlns:p14="http://schemas.microsoft.com/office/powerpoint/2010/main" val="38429256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r>
              <a:rPr lang="ar-EG" sz="4400" b="1" dirty="0">
                <a:solidFill>
                  <a:srgbClr val="4472C4"/>
                </a:solidFill>
                <a:latin typeface="Times New Roman" panose="02020603050405020304" pitchFamily="18" charset="0"/>
                <a:ea typeface="Times New Roman" panose="02020603050405020304" pitchFamily="18" charset="0"/>
                <a:cs typeface="Helvetica" panose="020B0604020202020204" pitchFamily="34" charset="0"/>
              </a:rPr>
              <a:t>مقدمة عامة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علي المقرر</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CFE83B91-9B81-4DFA-877C-3ED2C451F5F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69072" y="1743828"/>
            <a:ext cx="5055516" cy="3370344"/>
          </a:xfrm>
          <a:prstGeom prst="rect">
            <a:avLst/>
          </a:prstGeom>
        </p:spPr>
      </p:pic>
    </p:spTree>
    <p:extLst>
      <p:ext uri="{BB962C8B-B14F-4D97-AF65-F5344CB8AC3E}">
        <p14:creationId xmlns:p14="http://schemas.microsoft.com/office/powerpoint/2010/main" val="83845028"/>
      </p:ext>
    </p:extLst>
  </p:cSld>
  <p:clrMapOvr>
    <a:masterClrMapping/>
  </p:clrMapOvr>
  <p:transition spd="slow" advTm="11506">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9" name="Rounded Rectangle 5">
            <a:extLst>
              <a:ext uri="{FF2B5EF4-FFF2-40B4-BE49-F238E27FC236}">
                <a16:creationId xmlns:a16="http://schemas.microsoft.com/office/drawing/2014/main" id="{E964C638-E285-4045-8E74-B5F0239373D0}"/>
              </a:ext>
            </a:extLst>
          </p:cNvPr>
          <p:cNvSpPr/>
          <p:nvPr/>
        </p:nvSpPr>
        <p:spPr>
          <a:xfrm>
            <a:off x="7388560" y="1664088"/>
            <a:ext cx="3612176"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cs typeface="Cascadia Code" panose="020B0609020000020004" pitchFamily="49" charset="0"/>
              </a:rPr>
              <a:t>ماهية الجريمة والسيبرانية</a:t>
            </a:r>
          </a:p>
        </p:txBody>
      </p:sp>
      <p:sp>
        <p:nvSpPr>
          <p:cNvPr id="10" name="Rounded Rectangle 12">
            <a:extLst>
              <a:ext uri="{FF2B5EF4-FFF2-40B4-BE49-F238E27FC236}">
                <a16:creationId xmlns:a16="http://schemas.microsoft.com/office/drawing/2014/main" id="{6B43F2CA-8CCA-48FD-A5DF-D641735E3C40}"/>
              </a:ext>
            </a:extLst>
          </p:cNvPr>
          <p:cNvSpPr/>
          <p:nvPr/>
        </p:nvSpPr>
        <p:spPr>
          <a:xfrm>
            <a:off x="1394255" y="3339752"/>
            <a:ext cx="3714029" cy="152702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rPr>
              <a:t>ماهية المعلوماتية</a:t>
            </a:r>
          </a:p>
        </p:txBody>
      </p:sp>
      <p:sp>
        <p:nvSpPr>
          <p:cNvPr id="13" name="Oval 12">
            <a:extLst>
              <a:ext uri="{FF2B5EF4-FFF2-40B4-BE49-F238E27FC236}">
                <a16:creationId xmlns:a16="http://schemas.microsoft.com/office/drawing/2014/main" id="{27376E63-A78A-BD8F-1A56-52837C863F12}"/>
              </a:ext>
            </a:extLst>
          </p:cNvPr>
          <p:cNvSpPr/>
          <p:nvPr/>
        </p:nvSpPr>
        <p:spPr>
          <a:xfrm>
            <a:off x="4472735" y="1890593"/>
            <a:ext cx="3449521" cy="211873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Calibri" panose="020F0502020204030204"/>
                <a:ea typeface="Calibri" panose="020F0502020204030204" pitchFamily="34" charset="0"/>
                <a:cs typeface="Calibri" panose="020F0502020204030204" pitchFamily="34" charset="0"/>
              </a:rPr>
              <a:t>المحاور الرئيسية للمحاضرة</a:t>
            </a: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 </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4788877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3245225" y="1898556"/>
            <a:ext cx="6104410"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lvl="0" algn="ctr" rtl="1"/>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المحور الأول </a:t>
            </a:r>
          </a:p>
          <a:p>
            <a:pPr lvl="0" algn="ctr" rtl="1"/>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 ما هية الجريمة  والسيبرانية</a:t>
            </a:r>
            <a:endParaRPr kumimoji="0" lang="ar-EG" sz="3200" b="1" i="0" u="none" strike="noStrike" kern="1200" cap="none" spc="0" normalizeH="0" baseline="0" noProof="0" dirty="0">
              <a:ln>
                <a:noFill/>
              </a:ln>
              <a:solidFill>
                <a:srgbClr val="FF0000"/>
              </a:solidFill>
              <a:effectLst/>
              <a:uLnTx/>
              <a:uFillTx/>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2558490221"/>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4"/>
                </p:tgtEl>
              </p:cMediaNode>
            </p:audio>
          </p:childTnLst>
        </p:cTn>
      </p:par>
    </p:tnLst>
    <p:bldLst>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5682055" y="2664624"/>
            <a:ext cx="4417929" cy="2246769"/>
          </a:xfrm>
          <a:prstGeom prst="rect">
            <a:avLst/>
          </a:prstGeom>
          <a:noFill/>
        </p:spPr>
        <p:txBody>
          <a:bodyPr wrap="square" rtlCol="0">
            <a:spAutoFit/>
          </a:bodyPr>
          <a:lstStyle/>
          <a:p>
            <a:pPr algn="just" rtl="1"/>
            <a:r>
              <a:rPr lang="ar-SA" sz="2800" dirty="0">
                <a:solidFill>
                  <a:srgbClr val="444444"/>
                </a:solidFill>
                <a:ea typeface="Calibri" panose="020F0502020204030204" pitchFamily="34" charset="0"/>
                <a:cs typeface="Calibri" panose="020F0502020204030204" pitchFamily="34" charset="0"/>
              </a:rPr>
              <a:t>الجريمة السيبرانية تتكون من كلمتين هما الجريمة والسيبرانية ، لذا سنبدأ بتعريف ماهية الجريمة أولا، ويليها ماهية السيبرانية وما يتعلق بها من مصطلحات :</a:t>
            </a:r>
            <a:endParaRPr lang="en-US" sz="2800" dirty="0"/>
          </a:p>
        </p:txBody>
      </p:sp>
      <p:pic>
        <p:nvPicPr>
          <p:cNvPr id="8" name="Picture 7">
            <a:extLst>
              <a:ext uri="{FF2B5EF4-FFF2-40B4-BE49-F238E27FC236}">
                <a16:creationId xmlns:a16="http://schemas.microsoft.com/office/drawing/2014/main" id="{F2E43F48-C28D-48F7-AE28-A28D351F22C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67538" y="1972235"/>
            <a:ext cx="4383741" cy="2939158"/>
          </a:xfrm>
          <a:prstGeom prst="rect">
            <a:avLst/>
          </a:prstGeom>
        </p:spPr>
      </p:pic>
    </p:spTree>
    <p:extLst>
      <p:ext uri="{BB962C8B-B14F-4D97-AF65-F5344CB8AC3E}">
        <p14:creationId xmlns:p14="http://schemas.microsoft.com/office/powerpoint/2010/main" val="2315709771"/>
      </p:ext>
    </p:extLst>
  </p:cSld>
  <p:clrMapOvr>
    <a:masterClrMapping/>
  </p:clrMapOvr>
  <p:transition spd="slow" advTm="11506">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531396" y="1658497"/>
            <a:ext cx="5730016" cy="1384995"/>
          </a:xfrm>
          <a:prstGeom prst="rect">
            <a:avLst/>
          </a:prstGeom>
          <a:noFill/>
        </p:spPr>
        <p:txBody>
          <a:bodyPr wrap="square" rtlCol="0">
            <a:spAutoFit/>
          </a:bodyPr>
          <a:lstStyle/>
          <a:p>
            <a:pPr lvl="0" algn="just" rtl="1"/>
            <a:r>
              <a:rPr lang="ar-SA" sz="2800" dirty="0">
                <a:solidFill>
                  <a:srgbClr val="444444"/>
                </a:solidFill>
                <a:ea typeface="Calibri" panose="020F0502020204030204" pitchFamily="34" charset="0"/>
                <a:cs typeface="Calibri" panose="020F0502020204030204" pitchFamily="34" charset="0"/>
              </a:rPr>
              <a:t>هي كل فعل أو إمتناع عن فعل يضر بمصلحة اجتماعية حماها المشرع بقواعد تجرمه وتعاقب عليه جزائيا</a:t>
            </a:r>
            <a:r>
              <a:rPr lang="ar-EG" sz="2800" dirty="0">
                <a:solidFill>
                  <a:srgbClr val="444444"/>
                </a:solidFill>
                <a:ea typeface="Calibri" panose="020F0502020204030204" pitchFamily="34" charset="0"/>
                <a:cs typeface="Calibri" panose="020F0502020204030204" pitchFamily="34" charset="0"/>
              </a:rPr>
              <a: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52CCDAFA-349D-4804-9FC1-515BF520DE4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73052" y="2762619"/>
            <a:ext cx="4312024" cy="2398563"/>
          </a:xfrm>
          <a:prstGeom prst="rect">
            <a:avLst/>
          </a:prstGeom>
        </p:spPr>
      </p:pic>
      <p:sp>
        <p:nvSpPr>
          <p:cNvPr id="13" name="Oval 12">
            <a:extLst>
              <a:ext uri="{FF2B5EF4-FFF2-40B4-BE49-F238E27FC236}">
                <a16:creationId xmlns:a16="http://schemas.microsoft.com/office/drawing/2014/main" id="{430DA7C8-A0D6-41AD-9774-5E2CBFA74397}"/>
              </a:ext>
            </a:extLst>
          </p:cNvPr>
          <p:cNvSpPr/>
          <p:nvPr/>
        </p:nvSpPr>
        <p:spPr>
          <a:xfrm>
            <a:off x="7235185" y="1375766"/>
            <a:ext cx="3267816" cy="2398563"/>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FF0000"/>
                </a:solidFill>
                <a:latin typeface="Calibri"/>
                <a:cs typeface="Arial" panose="020B0604020202020204" pitchFamily="34" charset="0"/>
              </a:rPr>
              <a:t>أ. تعريف الجريمة</a:t>
            </a:r>
            <a:endPar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031907847"/>
      </p:ext>
    </p:extLst>
  </p:cSld>
  <p:clrMapOvr>
    <a:masterClrMapping/>
  </p:clrMapOvr>
  <p:transition spd="slow" advTm="11506">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531396" y="1658497"/>
            <a:ext cx="5730016" cy="1915974"/>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srgbClr val="444444"/>
                </a:solidFill>
                <a:effectLst/>
                <a:uLnTx/>
                <a:uFillTx/>
                <a:latin typeface="Calibri" panose="020F0502020204030204" pitchFamily="34" charset="0"/>
                <a:ea typeface="Calibri" panose="020F0502020204030204" pitchFamily="34" charset="0"/>
                <a:cs typeface="Calibri" panose="020F0502020204030204" pitchFamily="34" charset="0"/>
              </a:rPr>
              <a:t>أن (</a:t>
            </a:r>
            <a:r>
              <a:rPr kumimoji="0" lang="en-US" sz="2800" b="0" i="0" u="none" strike="noStrike" kern="1200" cap="none" spc="0" normalizeH="0" baseline="0" noProof="0" dirty="0">
                <a:ln>
                  <a:noFill/>
                </a:ln>
                <a:solidFill>
                  <a:srgbClr val="444444"/>
                </a:solidFill>
                <a:effectLst/>
                <a:uLnTx/>
                <a:uFillTx/>
                <a:latin typeface="Calibri" panose="020F0502020204030204" pitchFamily="34" charset="0"/>
                <a:ea typeface="Calibri" panose="020F0502020204030204" pitchFamily="34" charset="0"/>
                <a:cs typeface="Calibri" panose="020F0502020204030204" pitchFamily="34" charset="0"/>
              </a:rPr>
              <a:t>cyber</a:t>
            </a:r>
            <a:r>
              <a:rPr kumimoji="0" lang="ar-SA" sz="2800" b="0" i="0" u="none" strike="noStrike" kern="1200" cap="none" spc="0" normalizeH="0" baseline="0" noProof="0" dirty="0">
                <a:ln>
                  <a:noFill/>
                </a:ln>
                <a:solidFill>
                  <a:srgbClr val="444444"/>
                </a:solidFill>
                <a:effectLst/>
                <a:uLnTx/>
                <a:uFillTx/>
                <a:latin typeface="Calibri" panose="020F0502020204030204" pitchFamily="34" charset="0"/>
                <a:ea typeface="Calibri" panose="020F0502020204030204" pitchFamily="34" charset="0"/>
                <a:cs typeface="Calibri" panose="020F0502020204030204" pitchFamily="34" charset="0"/>
              </a:rPr>
              <a:t>) كلمة انجليزية ، ولقد عرَّف قاموس أكسفورد كلمة سيبراني، هي أو </a:t>
            </a:r>
            <a:r>
              <a:rPr kumimoji="0" lang="en-US" sz="2800" b="0" i="0" u="none" strike="noStrike" kern="1200" cap="none" spc="0" normalizeH="0" baseline="0" noProof="0" dirty="0">
                <a:ln>
                  <a:noFill/>
                </a:ln>
                <a:solidFill>
                  <a:srgbClr val="444444"/>
                </a:solidFill>
                <a:effectLst/>
                <a:uLnTx/>
                <a:uFillTx/>
                <a:latin typeface="Calibri" panose="020F0502020204030204" pitchFamily="34" charset="0"/>
                <a:ea typeface="Calibri" panose="020F0502020204030204" pitchFamily="34" charset="0"/>
                <a:cs typeface="Calibri" panose="020F0502020204030204" pitchFamily="34" charset="0"/>
              </a:rPr>
              <a:t>Cyber</a:t>
            </a:r>
            <a:r>
              <a:rPr kumimoji="0" lang="ar-SA" sz="2800" b="0" i="0" u="none" strike="noStrike" kern="1200" cap="none" spc="0" normalizeH="0" baseline="0" noProof="0" dirty="0">
                <a:ln>
                  <a:noFill/>
                </a:ln>
                <a:solidFill>
                  <a:srgbClr val="444444"/>
                </a:solidFill>
                <a:effectLst/>
                <a:uLnTx/>
                <a:uFillTx/>
                <a:latin typeface="Calibri" panose="020F0502020204030204" pitchFamily="34" charset="0"/>
                <a:ea typeface="Calibri" panose="020F0502020204030204" pitchFamily="34" charset="0"/>
                <a:cs typeface="Calibri" panose="020F0502020204030204" pitchFamily="34" charset="0"/>
              </a:rPr>
              <a:t> ، بأنها صفة لأي شيء مرتبط بثقافة الحواسيب أو تقنية المعلومات أو الواقع الافتراضي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58D067B3-73FA-4FFB-85B5-58EDECDA265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08490" y="3574471"/>
            <a:ext cx="9394511" cy="1998337"/>
          </a:xfrm>
          <a:prstGeom prst="rect">
            <a:avLst/>
          </a:prstGeom>
        </p:spPr>
      </p:pic>
      <p:sp>
        <p:nvSpPr>
          <p:cNvPr id="13" name="Oval 12">
            <a:extLst>
              <a:ext uri="{FF2B5EF4-FFF2-40B4-BE49-F238E27FC236}">
                <a16:creationId xmlns:a16="http://schemas.microsoft.com/office/drawing/2014/main" id="{430DA7C8-A0D6-41AD-9774-5E2CBFA74397}"/>
              </a:ext>
            </a:extLst>
          </p:cNvPr>
          <p:cNvSpPr/>
          <p:nvPr/>
        </p:nvSpPr>
        <p:spPr>
          <a:xfrm>
            <a:off x="7235185" y="1375766"/>
            <a:ext cx="3267816" cy="2398563"/>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FF0000"/>
                </a:solidFill>
                <a:latin typeface="Calibri"/>
                <a:cs typeface="Arial" panose="020B0604020202020204" pitchFamily="34" charset="0"/>
              </a:rPr>
              <a:t>ب.</a:t>
            </a: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تعريف اللغوي لكلمة السيبرانية</a:t>
            </a:r>
          </a:p>
          <a:p>
            <a:pPr lvl="0" algn="ctr">
              <a:defRPr/>
            </a:pPr>
            <a:r>
              <a:rPr lang="en-US" sz="2800" dirty="0">
                <a:solidFill>
                  <a:srgbClr val="7030A0"/>
                </a:solidFill>
                <a:latin typeface="Calibri" panose="020F0502020204030204" pitchFamily="34" charset="0"/>
                <a:ea typeface="Calibri" panose="020F0502020204030204" pitchFamily="34" charset="0"/>
              </a:rPr>
              <a:t>cyber</a:t>
            </a:r>
            <a:endPar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086337986"/>
      </p:ext>
    </p:extLst>
  </p:cSld>
  <p:clrMapOvr>
    <a:masterClrMapping/>
  </p:clrMapOvr>
  <p:transition spd="slow" advTm="11506">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415417" y="2204739"/>
            <a:ext cx="5730016" cy="2156231"/>
          </a:xfrm>
          <a:prstGeom prst="rect">
            <a:avLst/>
          </a:prstGeom>
          <a:noFill/>
        </p:spPr>
        <p:txBody>
          <a:bodyPr wrap="square" rtlCol="0">
            <a:spAutoFit/>
          </a:bodyPr>
          <a:lstStyle/>
          <a:p>
            <a:pPr algn="just" rtl="1">
              <a:lnSpc>
                <a:spcPct val="107000"/>
              </a:lnSpc>
              <a:spcAft>
                <a:spcPts val="800"/>
              </a:spcAft>
            </a:pPr>
            <a:r>
              <a:rPr lang="ar-SA" sz="2000" dirty="0">
                <a:solidFill>
                  <a:srgbClr val="444444"/>
                </a:solidFill>
                <a:latin typeface="Calibri" panose="020F0502020204030204" pitchFamily="34" charset="0"/>
                <a:ea typeface="Calibri" panose="020F0502020204030204" pitchFamily="34" charset="0"/>
                <a:cs typeface="Calibri" panose="020F0502020204030204" pitchFamily="34" charset="0"/>
              </a:rPr>
              <a:t> هو الوسط الذي تتواجد فيه </a:t>
            </a:r>
            <a:r>
              <a:rPr lang="ar-SA" sz="2000" dirty="0">
                <a:solidFill>
                  <a:srgbClr val="444444"/>
                </a:solidFill>
                <a:latin typeface="Calibri" panose="020F0502020204030204" pitchFamily="34" charset="0"/>
                <a:ea typeface="Calibri" panose="020F0502020204030204" pitchFamily="34" charset="0"/>
                <a:cs typeface="Calibri" panose="020F0502020204030204" pitchFamily="34" charset="0"/>
                <a:hlinkClick r:id="rId8" tooltip="شبكة حاسوب">
                  <a:extLst>
                    <a:ext uri="{A12FA001-AC4F-418D-AE19-62706E023703}">
                      <ahyp:hlinkClr xmlns:ahyp="http://schemas.microsoft.com/office/drawing/2018/hyperlinkcolor" val="tx"/>
                    </a:ext>
                  </a:extLst>
                </a:hlinkClick>
              </a:rPr>
              <a:t>شبكات الحاسوب</a:t>
            </a:r>
            <a:r>
              <a:rPr lang="en-US" sz="2000" dirty="0">
                <a:solidFill>
                  <a:srgbClr val="444444"/>
                </a:solidFill>
                <a:latin typeface="Calibri" panose="020F0502020204030204" pitchFamily="34" charset="0"/>
                <a:ea typeface="Calibri" panose="020F0502020204030204" pitchFamily="34" charset="0"/>
                <a:cs typeface="Calibri" panose="020F0502020204030204" pitchFamily="34" charset="0"/>
              </a:rPr>
              <a:t> </a:t>
            </a:r>
            <a:r>
              <a:rPr lang="ar-SA" sz="2000" dirty="0">
                <a:solidFill>
                  <a:srgbClr val="444444"/>
                </a:solidFill>
                <a:latin typeface="Calibri" panose="020F0502020204030204" pitchFamily="34" charset="0"/>
                <a:ea typeface="Calibri" panose="020F0502020204030204" pitchFamily="34" charset="0"/>
                <a:cs typeface="Calibri" panose="020F0502020204030204" pitchFamily="34" charset="0"/>
              </a:rPr>
              <a:t>ويحصل من خلالها التواصل الإلكتروني</a:t>
            </a:r>
            <a:r>
              <a:rPr lang="en-US" sz="2000" dirty="0">
                <a:solidFill>
                  <a:srgbClr val="444444"/>
                </a:solidFill>
                <a:latin typeface="Calibri" panose="020F0502020204030204" pitchFamily="34" charset="0"/>
                <a:ea typeface="Calibri" panose="020F0502020204030204" pitchFamily="34" charset="0"/>
                <a:cs typeface="Calibri" panose="020F050202020403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000" dirty="0">
                <a:solidFill>
                  <a:srgbClr val="444444"/>
                </a:solidFill>
                <a:latin typeface="Calibri" panose="020F0502020204030204" pitchFamily="34" charset="0"/>
                <a:ea typeface="Calibri" panose="020F0502020204030204" pitchFamily="34" charset="0"/>
                <a:cs typeface="Calibri" panose="020F0502020204030204" pitchFamily="34" charset="0"/>
              </a:rPr>
              <a:t> وبمفهوم أشمل </a:t>
            </a:r>
            <a:r>
              <a:rPr lang="ar-SA" sz="2000" u="sng" dirty="0">
                <a:solidFill>
                  <a:srgbClr val="444444"/>
                </a:solidFill>
                <a:latin typeface="Calibri" panose="020F0502020204030204" pitchFamily="34" charset="0"/>
                <a:ea typeface="Calibri" panose="020F0502020204030204" pitchFamily="34" charset="0"/>
                <a:cs typeface="Calibri" panose="020F0502020204030204" pitchFamily="34" charset="0"/>
              </a:rPr>
              <a:t>يعرف بأنه مجال مركَب مادي وغير مادي يشمل مجموعة من العناصر </a:t>
            </a:r>
            <a:r>
              <a:rPr lang="ar-SA" sz="2000" dirty="0">
                <a:solidFill>
                  <a:srgbClr val="444444"/>
                </a:solidFill>
                <a:latin typeface="Calibri" panose="020F0502020204030204" pitchFamily="34" charset="0"/>
                <a:ea typeface="Calibri" panose="020F0502020204030204" pitchFamily="34" charset="0"/>
                <a:cs typeface="Calibri" panose="020F0502020204030204" pitchFamily="34" charset="0"/>
              </a:rPr>
              <a:t>هي: أجهزة الكمبيوتر، أنظمة الشبكات والبرمجيات، حوسبة المعلومات، نقل وتخزين البيانات والمعلومات، ومستخدمي كل هذه العناصر.</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3" name="Oval 12">
            <a:extLst>
              <a:ext uri="{FF2B5EF4-FFF2-40B4-BE49-F238E27FC236}">
                <a16:creationId xmlns:a16="http://schemas.microsoft.com/office/drawing/2014/main" id="{430DA7C8-A0D6-41AD-9774-5E2CBFA74397}"/>
              </a:ext>
            </a:extLst>
          </p:cNvPr>
          <p:cNvSpPr/>
          <p:nvPr/>
        </p:nvSpPr>
        <p:spPr>
          <a:xfrm>
            <a:off x="7186424" y="1857350"/>
            <a:ext cx="3267816" cy="2398563"/>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800" b="1" dirty="0">
                <a:solidFill>
                  <a:srgbClr val="FF0000"/>
                </a:solidFill>
                <a:latin typeface="Calibri"/>
                <a:cs typeface="Arial" panose="020B0604020202020204" pitchFamily="34" charset="0"/>
              </a:rPr>
              <a:t>ت. مفهوم الفضاء السيبراني </a:t>
            </a:r>
            <a:r>
              <a:rPr lang="en-US" sz="2800" b="1" dirty="0">
                <a:solidFill>
                  <a:srgbClr val="FF0000"/>
                </a:solidFill>
                <a:latin typeface="Calibri"/>
                <a:cs typeface="Arial" panose="020B0604020202020204" pitchFamily="34" charset="0"/>
              </a:rPr>
              <a:t>Cyberspace</a:t>
            </a:r>
            <a:endParaRPr lang="ar-EG" sz="2800" b="1" dirty="0">
              <a:solidFill>
                <a:srgbClr val="FF0000"/>
              </a:solidFill>
              <a:latin typeface="Calibri"/>
              <a:cs typeface="Arial" panose="020B0604020202020204" pitchFamily="34" charset="0"/>
            </a:endParaRPr>
          </a:p>
        </p:txBody>
      </p:sp>
    </p:spTree>
    <p:extLst>
      <p:ext uri="{BB962C8B-B14F-4D97-AF65-F5344CB8AC3E}">
        <p14:creationId xmlns:p14="http://schemas.microsoft.com/office/powerpoint/2010/main" val="197115758"/>
      </p:ext>
    </p:extLst>
  </p:cSld>
  <p:clrMapOvr>
    <a:masterClrMapping/>
  </p:clrMapOvr>
  <p:transition spd="slow" advTm="11506">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415417" y="2204739"/>
            <a:ext cx="5730016" cy="736355"/>
          </a:xfrm>
          <a:prstGeom prst="rect">
            <a:avLst/>
          </a:prstGeom>
          <a:noFill/>
        </p:spPr>
        <p:txBody>
          <a:bodyPr wrap="square" rtlCol="0">
            <a:spAutoFit/>
          </a:bodyPr>
          <a:lstStyle/>
          <a:p>
            <a:pPr lvl="0" algn="just" rtl="1">
              <a:lnSpc>
                <a:spcPct val="107000"/>
              </a:lnSpc>
              <a:spcAft>
                <a:spcPts val="800"/>
              </a:spcAft>
            </a:pPr>
            <a:r>
              <a:rPr lang="ar-SA" sz="2000">
                <a:solidFill>
                  <a:srgbClr val="444444"/>
                </a:solidFill>
                <a:ea typeface="Calibri" panose="020F0502020204030204" pitchFamily="34" charset="0"/>
                <a:cs typeface="Calibri" panose="020F0502020204030204" pitchFamily="34" charset="0"/>
              </a:rPr>
              <a:t> الأمن السيبراني هو عملية حماية الأنظمة والشبكات والبرامج ضد الهجمات الرقمية. </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3" name="Oval 12">
            <a:extLst>
              <a:ext uri="{FF2B5EF4-FFF2-40B4-BE49-F238E27FC236}">
                <a16:creationId xmlns:a16="http://schemas.microsoft.com/office/drawing/2014/main" id="{430DA7C8-A0D6-41AD-9774-5E2CBFA74397}"/>
              </a:ext>
            </a:extLst>
          </p:cNvPr>
          <p:cNvSpPr/>
          <p:nvPr/>
        </p:nvSpPr>
        <p:spPr>
          <a:xfrm>
            <a:off x="7090348" y="1605335"/>
            <a:ext cx="3196583" cy="193516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400" b="1" dirty="0">
                <a:solidFill>
                  <a:srgbClr val="FF0000"/>
                </a:solidFill>
                <a:ea typeface="Calibri" panose="020F0502020204030204" pitchFamily="34" charset="0"/>
                <a:cs typeface="Calibri" panose="020F0502020204030204" pitchFamily="34" charset="0"/>
              </a:rPr>
              <a:t>ث .</a:t>
            </a:r>
            <a:r>
              <a:rPr lang="ar-SA" sz="2400" b="1" dirty="0">
                <a:solidFill>
                  <a:srgbClr val="FF0000"/>
                </a:solidFill>
                <a:ea typeface="Calibri" panose="020F0502020204030204" pitchFamily="34" charset="0"/>
                <a:cs typeface="Calibri" panose="020F0502020204030204" pitchFamily="34" charset="0"/>
              </a:rPr>
              <a:t>الأمن السيبراني:</a:t>
            </a:r>
            <a:endParaRPr kumimoji="0" lang="ar-EG" sz="2400" b="1" i="0" u="none" strike="noStrike" kern="1200" cap="none" spc="0" normalizeH="0" baseline="0" noProof="0" dirty="0">
              <a:ln>
                <a:noFill/>
              </a:ln>
              <a:solidFill>
                <a:srgbClr val="FF0000"/>
              </a:solidFill>
              <a:effectLst/>
              <a:uLnTx/>
              <a:uFillTx/>
              <a:latin typeface="Calibri"/>
              <a:cs typeface="Arial" panose="020B0604020202020204" pitchFamily="34" charset="0"/>
            </a:endParaRPr>
          </a:p>
        </p:txBody>
      </p:sp>
      <p:pic>
        <p:nvPicPr>
          <p:cNvPr id="3" name="Picture 2">
            <a:extLst>
              <a:ext uri="{FF2B5EF4-FFF2-40B4-BE49-F238E27FC236}">
                <a16:creationId xmlns:a16="http://schemas.microsoft.com/office/drawing/2014/main" id="{70CA3766-B794-4890-BA65-FB8DB8D3CA4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08490" y="2941092"/>
            <a:ext cx="4672875" cy="2631716"/>
          </a:xfrm>
          <a:prstGeom prst="rect">
            <a:avLst/>
          </a:prstGeom>
        </p:spPr>
      </p:pic>
    </p:spTree>
    <p:extLst>
      <p:ext uri="{BB962C8B-B14F-4D97-AF65-F5344CB8AC3E}">
        <p14:creationId xmlns:p14="http://schemas.microsoft.com/office/powerpoint/2010/main" val="3086157491"/>
      </p:ext>
    </p:extLst>
  </p:cSld>
  <p:clrMapOvr>
    <a:masterClrMapping/>
  </p:clrMapOvr>
  <p:transition spd="slow" advTm="11506">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4133452" y="2019744"/>
            <a:ext cx="5605131"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Calibri"/>
                <a:cs typeface="Arial" panose="020B0604020202020204" pitchFamily="34" charset="0"/>
              </a:rPr>
              <a:t>المحور الثاني</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Calibri"/>
                <a:cs typeface="Arial" panose="020B0604020202020204" pitchFamily="34" charset="0"/>
              </a:rPr>
              <a:t>ماهية المعلوماتية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1210779236"/>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17B7722-F7B3-4C11-AFCC-DFE3AE267C70}"/>
              </a:ext>
            </a:extLst>
          </p:cNvPr>
          <p:cNvSpPr/>
          <p:nvPr/>
        </p:nvSpPr>
        <p:spPr>
          <a:xfrm>
            <a:off x="5020235" y="1630420"/>
            <a:ext cx="5996818" cy="138056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DF0E70-4198-4883-9352-0257BBB3BED6}"/>
              </a:ext>
            </a:extLst>
          </p:cNvPr>
          <p:cNvSpPr txBox="1"/>
          <p:nvPr/>
        </p:nvSpPr>
        <p:spPr>
          <a:xfrm>
            <a:off x="5513294" y="2017059"/>
            <a:ext cx="5503759" cy="993926"/>
          </a:xfrm>
          <a:prstGeom prst="rect">
            <a:avLst/>
          </a:prstGeom>
          <a:noFill/>
        </p:spPr>
        <p:txBody>
          <a:bodyPr wrap="square" rtlCol="0">
            <a:spAutoFit/>
          </a:bodyPr>
          <a:lstStyle/>
          <a:p>
            <a:pPr algn="just" rtl="1">
              <a:lnSpc>
                <a:spcPct val="107000"/>
              </a:lnSpc>
              <a:spcAft>
                <a:spcPts val="500"/>
              </a:spcAft>
            </a:pPr>
            <a:r>
              <a:rPr lang="ar-SA" sz="2800" dirty="0">
                <a:solidFill>
                  <a:srgbClr val="444444"/>
                </a:solidFill>
                <a:latin typeface="Calibri" panose="020F0502020204030204" pitchFamily="34" charset="0"/>
                <a:ea typeface="Calibri" panose="020F0502020204030204" pitchFamily="34" charset="0"/>
                <a:cs typeface="Calibri" panose="020F0502020204030204" pitchFamily="34" charset="0"/>
              </a:rPr>
              <a:t>المعلوماتية بنيت علي مكونات</a:t>
            </a:r>
            <a:r>
              <a:rPr lang="ar-EG" sz="2800" dirty="0">
                <a:solidFill>
                  <a:srgbClr val="444444"/>
                </a:solidFill>
                <a:latin typeface="Calibri" panose="020F0502020204030204" pitchFamily="34" charset="0"/>
                <a:ea typeface="Calibri" panose="020F0502020204030204" pitchFamily="34" charset="0"/>
                <a:cs typeface="Calibri" panose="020F0502020204030204" pitchFamily="34" charset="0"/>
              </a:rPr>
              <a:t> </a:t>
            </a:r>
            <a:r>
              <a:rPr lang="ar-SA" sz="2800" dirty="0">
                <a:solidFill>
                  <a:srgbClr val="444444"/>
                </a:solidFill>
                <a:latin typeface="Calibri" panose="020F0502020204030204" pitchFamily="34" charset="0"/>
                <a:ea typeface="Calibri" panose="020F0502020204030204" pitchFamily="34" charset="0"/>
                <a:cs typeface="Calibri" panose="020F0502020204030204" pitchFamily="34" charset="0"/>
              </a:rPr>
              <a:t>هي المعلومات و الكمبيوتر والاتصالات.</a:t>
            </a:r>
            <a:endParaRPr lang="en-US" sz="2800" dirty="0">
              <a:latin typeface="Calibri" panose="020F0502020204030204" pitchFamily="34" charset="0"/>
              <a:ea typeface="Calibri" panose="020F0502020204030204" pitchFamily="34" charset="0"/>
              <a:cs typeface="Arial" panose="020B0604020202020204" pitchFamily="34" charset="0"/>
            </a:endParaRPr>
          </a:p>
        </p:txBody>
      </p:sp>
      <p:pic>
        <p:nvPicPr>
          <p:cNvPr id="1026" name="Picture 2" descr="5 معلومات مهمة عن تقنية المعلومات">
            <a:extLst>
              <a:ext uri="{FF2B5EF4-FFF2-40B4-BE49-F238E27FC236}">
                <a16:creationId xmlns:a16="http://schemas.microsoft.com/office/drawing/2014/main" id="{DFE1F44D-7EEC-4563-8FD9-26BACE32C22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4194" y="2600355"/>
            <a:ext cx="6256794" cy="297245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61068247"/>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1988556" y="1285191"/>
            <a:ext cx="4412241" cy="3952431"/>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457200" marR="0" algn="ctr" rtl="1">
              <a:spcBef>
                <a:spcPts val="0"/>
              </a:spcBef>
              <a:spcAft>
                <a:spcPts val="500"/>
              </a:spcAft>
            </a:pPr>
            <a:r>
              <a:rPr lang="ar-SA" sz="4000" dirty="0">
                <a:solidFill>
                  <a:srgbClr val="FF0000"/>
                </a:solidFill>
                <a:latin typeface="Times New Roman" panose="02020603050405020304" pitchFamily="18" charset="0"/>
                <a:ea typeface="Calibri" panose="020F0502020204030204" pitchFamily="34" charset="0"/>
                <a:cs typeface="Calibri" panose="020F0502020204030204" pitchFamily="34" charset="0"/>
              </a:rPr>
              <a:t>تعريف المعلومات وتعريف البيانات وخصائصهما </a:t>
            </a:r>
            <a:endParaRPr kumimoji="0" lang="ar-EG" sz="4000" b="1" i="0" u="none" strike="noStrike" kern="1200" cap="none" spc="0" normalizeH="0" baseline="0" noProof="0" dirty="0">
              <a:ln>
                <a:noFill/>
              </a:ln>
              <a:solidFill>
                <a:srgbClr val="FF0000"/>
              </a:solidFill>
              <a:effectLst/>
              <a:uLnTx/>
              <a:uFillTx/>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4098" name="Picture 2" descr="تعريف المعلومات وأهم أشكالها">
            <a:extLst>
              <a:ext uri="{FF2B5EF4-FFF2-40B4-BE49-F238E27FC236}">
                <a16:creationId xmlns:a16="http://schemas.microsoft.com/office/drawing/2014/main" id="{FBD8DFDF-996E-445D-8B56-1FD4D037DEC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76551" y="1767379"/>
            <a:ext cx="4795641" cy="298805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00573027"/>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030719" y="2069275"/>
            <a:ext cx="9032700" cy="2677656"/>
          </a:xfrm>
          <a:prstGeom prst="rect">
            <a:avLst/>
          </a:prstGeom>
          <a:solidFill>
            <a:schemeClr val="bg1"/>
          </a:solidFill>
        </p:spPr>
        <p:txBody>
          <a:bodyPr wrap="square" rtlCol="0">
            <a:spAutoFit/>
          </a:bodyPr>
          <a:lstStyle/>
          <a:p>
            <a:pPr marL="285750" indent="-285750" algn="just" rtl="1">
              <a:buFont typeface="Arial" panose="020B0604020202020204" pitchFamily="34" charset="0"/>
              <a:buChar char="•"/>
            </a:pPr>
            <a:r>
              <a:rPr lang="ar-SA" sz="2400" dirty="0">
                <a:latin typeface="Times New Roman" panose="02020603050405020304" pitchFamily="18" charset="0"/>
                <a:ea typeface="Calibri" panose="020F0502020204030204" pitchFamily="34" charset="0"/>
                <a:cs typeface="Calibri" panose="020F0502020204030204" pitchFamily="34" charset="0"/>
              </a:rPr>
              <a:t>المعلومات </a:t>
            </a:r>
            <a:r>
              <a:rPr lang="ar-SA" sz="2400" dirty="0">
                <a:solidFill>
                  <a:srgbClr val="FF0000"/>
                </a:solidFill>
                <a:latin typeface="Times New Roman" panose="02020603050405020304" pitchFamily="18" charset="0"/>
                <a:ea typeface="Calibri" panose="020F0502020204030204" pitchFamily="34" charset="0"/>
                <a:cs typeface="Calibri" panose="020F0502020204030204" pitchFamily="34" charset="0"/>
              </a:rPr>
              <a:t>مورد لا يقل ولا ينضب</a:t>
            </a:r>
            <a:r>
              <a:rPr lang="ar-SA" sz="2400" dirty="0">
                <a:latin typeface="Times New Roman" panose="02020603050405020304" pitchFamily="18" charset="0"/>
                <a:ea typeface="Calibri" panose="020F0502020204030204" pitchFamily="34" charset="0"/>
                <a:cs typeface="Calibri" panose="020F0502020204030204" pitchFamily="34" charset="0"/>
              </a:rPr>
              <a:t>، تتزايد </a:t>
            </a:r>
            <a:r>
              <a:rPr lang="ar-SA" sz="2400" dirty="0">
                <a:solidFill>
                  <a:srgbClr val="FF0000"/>
                </a:solidFill>
                <a:latin typeface="Times New Roman" panose="02020603050405020304" pitchFamily="18" charset="0"/>
                <a:ea typeface="Calibri" panose="020F0502020204030204" pitchFamily="34" charset="0"/>
                <a:cs typeface="Calibri" panose="020F0502020204030204" pitchFamily="34" charset="0"/>
              </a:rPr>
              <a:t>ولا تتناقص بالاستخدام أو الاستهلاك</a:t>
            </a:r>
            <a:r>
              <a:rPr lang="ar-EG" sz="2400" dirty="0">
                <a:latin typeface="Times New Roman" panose="02020603050405020304" pitchFamily="18" charset="0"/>
                <a:ea typeface="Calibri" panose="020F0502020204030204" pitchFamily="34" charset="0"/>
                <a:cs typeface="Calibri" panose="020F0502020204030204" pitchFamily="34" charset="0"/>
              </a:rPr>
              <a:t>.</a:t>
            </a:r>
          </a:p>
          <a:p>
            <a:pPr marL="285750" indent="-285750" algn="just" rtl="1">
              <a:buFont typeface="Arial" panose="020B0604020202020204" pitchFamily="34" charset="0"/>
              <a:buChar char="•"/>
            </a:pPr>
            <a:r>
              <a:rPr lang="ar-SA" sz="2400" dirty="0">
                <a:latin typeface="Times New Roman" panose="02020603050405020304" pitchFamily="18" charset="0"/>
                <a:ea typeface="Calibri" panose="020F0502020204030204" pitchFamily="34" charset="0"/>
                <a:cs typeface="Calibri" panose="020F0502020204030204" pitchFamily="34" charset="0"/>
              </a:rPr>
              <a:t>وترتبط بالزمان والمكان وتتفاعل مع التطور، </a:t>
            </a:r>
            <a:r>
              <a:rPr lang="ar-SA" sz="2400" dirty="0">
                <a:solidFill>
                  <a:srgbClr val="FF0000"/>
                </a:solidFill>
                <a:latin typeface="Times New Roman" panose="02020603050405020304" pitchFamily="18" charset="0"/>
                <a:ea typeface="Calibri" panose="020F0502020204030204" pitchFamily="34" charset="0"/>
                <a:cs typeface="Calibri" panose="020F0502020204030204" pitchFamily="34" charset="0"/>
              </a:rPr>
              <a:t>وعلي متلقيها ومدي علاقتها بحاجته تتوقف - إلي حد كبير - قيمتها . </a:t>
            </a:r>
            <a:endParaRPr lang="ar-EG" sz="2400" dirty="0">
              <a:solidFill>
                <a:srgbClr val="FF0000"/>
              </a:solidFill>
              <a:latin typeface="Times New Roman" panose="02020603050405020304" pitchFamily="18" charset="0"/>
              <a:ea typeface="Calibri" panose="020F0502020204030204" pitchFamily="34" charset="0"/>
              <a:cs typeface="Calibri" panose="020F0502020204030204" pitchFamily="34" charset="0"/>
            </a:endParaRPr>
          </a:p>
          <a:p>
            <a:pPr marL="285750" indent="-285750" algn="just" rtl="1">
              <a:buFont typeface="Arial" panose="020B0604020202020204" pitchFamily="34" charset="0"/>
              <a:buChar char="•"/>
            </a:pPr>
            <a:r>
              <a:rPr lang="ar-SA" sz="2400" dirty="0">
                <a:latin typeface="Times New Roman" panose="02020603050405020304" pitchFamily="18" charset="0"/>
                <a:ea typeface="Calibri" panose="020F0502020204030204" pitchFamily="34" charset="0"/>
                <a:cs typeface="Calibri" panose="020F0502020204030204" pitchFamily="34" charset="0"/>
              </a:rPr>
              <a:t>وهي في هذه الحقبة مفتاح للموارد الأخرى، وهي مصدر </a:t>
            </a:r>
            <a:r>
              <a:rPr lang="ar-SA" sz="2400" dirty="0">
                <a:solidFill>
                  <a:srgbClr val="FF0000"/>
                </a:solidFill>
                <a:latin typeface="Times New Roman" panose="02020603050405020304" pitchFamily="18" charset="0"/>
                <a:ea typeface="Calibri" panose="020F0502020204030204" pitchFamily="34" charset="0"/>
                <a:cs typeface="Calibri" panose="020F0502020204030204" pitchFamily="34" charset="0"/>
              </a:rPr>
              <a:t>قوة اقتصادية وسياسية </a:t>
            </a:r>
            <a:r>
              <a:rPr lang="ar-SA" sz="2400" dirty="0">
                <a:latin typeface="Times New Roman" panose="02020603050405020304" pitchFamily="18" charset="0"/>
                <a:ea typeface="Calibri" panose="020F0502020204030204" pitchFamily="34" charset="0"/>
                <a:cs typeface="Calibri" panose="020F0502020204030204" pitchFamily="34" charset="0"/>
              </a:rPr>
              <a:t>لمن يحسن جمعها وتنسيقها واستخدامها</a:t>
            </a:r>
            <a:r>
              <a:rPr lang="ar-EG" sz="2400" dirty="0">
                <a:latin typeface="Times New Roman" panose="02020603050405020304" pitchFamily="18" charset="0"/>
                <a:ea typeface="Calibri" panose="020F0502020204030204" pitchFamily="34" charset="0"/>
                <a:cs typeface="Calibri" panose="020F0502020204030204" pitchFamily="34" charset="0"/>
              </a:rPr>
              <a:t>.</a:t>
            </a:r>
          </a:p>
          <a:p>
            <a:pPr marL="285750" indent="-285750" algn="just" rtl="1">
              <a:buFont typeface="Arial" panose="020B0604020202020204" pitchFamily="34" charset="0"/>
              <a:buChar char="•"/>
            </a:pPr>
            <a:r>
              <a:rPr lang="ar-SA" sz="2400" dirty="0">
                <a:latin typeface="Times New Roman" panose="02020603050405020304" pitchFamily="18" charset="0"/>
                <a:ea typeface="Calibri" panose="020F0502020204030204" pitchFamily="34" charset="0"/>
                <a:cs typeface="Calibri" panose="020F0502020204030204" pitchFamily="34" charset="0"/>
              </a:rPr>
              <a:t>وصار تدفقها و انسيابها بمثابة النبض و العصب لجهود التنمية والتحديث والرقي المعرفي والحضاري، وبات الوعي بأهميتها مظهرا ومقياسا لتقدم الدول</a:t>
            </a:r>
            <a:r>
              <a:rPr lang="ar-EG" sz="2400" dirty="0">
                <a:latin typeface="Times New Roman" panose="02020603050405020304" pitchFamily="18" charset="0"/>
                <a:ea typeface="Calibri" panose="020F0502020204030204" pitchFamily="34" charset="0"/>
                <a:cs typeface="Calibri" panose="020F0502020204030204" pitchFamily="34" charset="0"/>
              </a:rPr>
              <a:t>.</a:t>
            </a:r>
            <a:r>
              <a:rPr lang="ar-SA" sz="2400" dirty="0">
                <a:latin typeface="Times New Roman" panose="02020603050405020304" pitchFamily="18" charset="0"/>
                <a:ea typeface="Calibri" panose="020F0502020204030204" pitchFamily="34" charset="0"/>
                <a:cs typeface="Calibri" panose="020F0502020204030204" pitchFamily="34" charset="0"/>
              </a:rPr>
              <a:t> </a:t>
            </a:r>
            <a:endParaRPr lang="ar-EG" sz="2400" dirty="0">
              <a:latin typeface="Times New Roman" panose="02020603050405020304" pitchFamily="18" charset="0"/>
              <a:ea typeface="Calibri" panose="020F0502020204030204" pitchFamily="34" charset="0"/>
              <a:cs typeface="Calibri" panose="020F0502020204030204" pitchFamily="34" charset="0"/>
            </a:endParaRPr>
          </a:p>
        </p:txBody>
      </p:sp>
    </p:spTree>
    <p:custDataLst>
      <p:tags r:id="rId1"/>
    </p:custDataLst>
    <p:extLst>
      <p:ext uri="{BB962C8B-B14F-4D97-AF65-F5344CB8AC3E}">
        <p14:creationId xmlns:p14="http://schemas.microsoft.com/office/powerpoint/2010/main" val="3534411379"/>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030719" y="1664773"/>
            <a:ext cx="9032700" cy="3539430"/>
          </a:xfrm>
          <a:prstGeom prst="rect">
            <a:avLst/>
          </a:prstGeom>
          <a:solidFill>
            <a:schemeClr val="bg1"/>
          </a:solidFill>
        </p:spPr>
        <p:txBody>
          <a:bodyPr wrap="square" rtlCol="0">
            <a:spAutoFit/>
          </a:bodyPr>
          <a:lstStyle/>
          <a:p>
            <a:pPr marL="342900" indent="-342900" algn="just" rtl="1">
              <a:buFont typeface="Arial" panose="020B0604020202020204" pitchFamily="34" charset="0"/>
              <a:buChar char="•"/>
            </a:pPr>
            <a:r>
              <a:rPr lang="ar-SA" sz="2800" dirty="0">
                <a:latin typeface="Times New Roman" panose="02020603050405020304" pitchFamily="18" charset="0"/>
                <a:ea typeface="Calibri" panose="020F0502020204030204" pitchFamily="34" charset="0"/>
                <a:cs typeface="Calibri" panose="020F0502020204030204" pitchFamily="34" charset="0"/>
              </a:rPr>
              <a:t>وتعتبر المعلومة شيئا </a:t>
            </a:r>
            <a:r>
              <a:rPr lang="ar-SA" sz="2800" dirty="0">
                <a:solidFill>
                  <a:srgbClr val="FF0000"/>
                </a:solidFill>
                <a:latin typeface="Times New Roman" panose="02020603050405020304" pitchFamily="18" charset="0"/>
                <a:ea typeface="Calibri" panose="020F0502020204030204" pitchFamily="34" charset="0"/>
                <a:cs typeface="Calibri" panose="020F0502020204030204" pitchFamily="34" charset="0"/>
              </a:rPr>
              <a:t>غير ماد</a:t>
            </a:r>
            <a:r>
              <a:rPr lang="ar-EG" sz="2800" dirty="0">
                <a:solidFill>
                  <a:srgbClr val="FF0000"/>
                </a:solidFill>
                <a:latin typeface="Times New Roman" panose="02020603050405020304" pitchFamily="18" charset="0"/>
                <a:ea typeface="Calibri" panose="020F0502020204030204" pitchFamily="34" charset="0"/>
                <a:cs typeface="Calibri" panose="020F0502020204030204" pitchFamily="34" charset="0"/>
              </a:rPr>
              <a:t>ي</a:t>
            </a:r>
            <a:r>
              <a:rPr lang="ar-EG" sz="2800" dirty="0">
                <a:latin typeface="Times New Roman" panose="02020603050405020304" pitchFamily="18" charset="0"/>
                <a:ea typeface="Calibri" panose="020F0502020204030204" pitchFamily="34" charset="0"/>
                <a:cs typeface="Calibri" panose="020F0502020204030204" pitchFamily="34" charset="0"/>
              </a:rPr>
              <a:t>.</a:t>
            </a:r>
          </a:p>
          <a:p>
            <a:pPr algn="just" rtl="1"/>
            <a:endParaRPr lang="ar-EG" sz="2800" dirty="0">
              <a:latin typeface="Times New Roman" panose="02020603050405020304" pitchFamily="18" charset="0"/>
              <a:ea typeface="Calibri" panose="020F0502020204030204" pitchFamily="34" charset="0"/>
              <a:cs typeface="Calibri" panose="020F0502020204030204" pitchFamily="34" charset="0"/>
            </a:endParaRPr>
          </a:p>
          <a:p>
            <a:pPr marL="342900" indent="-342900" algn="just" rtl="1">
              <a:buFont typeface="Arial" panose="020B0604020202020204" pitchFamily="34" charset="0"/>
              <a:buChar char="•"/>
            </a:pPr>
            <a:r>
              <a:rPr lang="ar-SA" sz="2800" dirty="0">
                <a:latin typeface="Times New Roman" panose="02020603050405020304" pitchFamily="18" charset="0"/>
                <a:ea typeface="Calibri" panose="020F0502020204030204" pitchFamily="34" charset="0"/>
                <a:cs typeface="Calibri" panose="020F0502020204030204" pitchFamily="34" charset="0"/>
              </a:rPr>
              <a:t>والمعلومة تكون منتجا أو سعلة </a:t>
            </a:r>
            <a:r>
              <a:rPr lang="ar-SA" sz="2800"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مستقلة </a:t>
            </a:r>
            <a:r>
              <a:rPr lang="ar-SA" sz="2800" dirty="0">
                <a:latin typeface="Times New Roman" panose="02020603050405020304" pitchFamily="18" charset="0"/>
                <a:ea typeface="Calibri" panose="020F0502020204030204" pitchFamily="34" charset="0"/>
                <a:cs typeface="Calibri" panose="020F0502020204030204" pitchFamily="34" charset="0"/>
              </a:rPr>
              <a:t>عن الخدمة التي قد تكون المعلومة محلا لها</a:t>
            </a:r>
            <a:r>
              <a:rPr lang="ar-EG" sz="2800" dirty="0">
                <a:latin typeface="Times New Roman" panose="02020603050405020304" pitchFamily="18" charset="0"/>
                <a:ea typeface="Calibri" panose="020F0502020204030204" pitchFamily="34" charset="0"/>
                <a:cs typeface="Calibri" panose="020F0502020204030204" pitchFamily="34" charset="0"/>
              </a:rPr>
              <a:t>.</a:t>
            </a:r>
          </a:p>
          <a:p>
            <a:pPr algn="just" rtl="1"/>
            <a:endParaRPr lang="ar-EG" sz="2800" dirty="0">
              <a:latin typeface="Times New Roman" panose="02020603050405020304" pitchFamily="18" charset="0"/>
              <a:ea typeface="Calibri" panose="020F0502020204030204" pitchFamily="34" charset="0"/>
              <a:cs typeface="Calibri" panose="020F0502020204030204" pitchFamily="34" charset="0"/>
            </a:endParaRPr>
          </a:p>
          <a:p>
            <a:pPr marL="285750" lvl="0" indent="-285750" algn="just" rtl="1">
              <a:buFont typeface="Arial" panose="020B0604020202020204" pitchFamily="34" charset="0"/>
              <a:buChar char="•"/>
            </a:pPr>
            <a:r>
              <a:rPr lang="ar-SA" sz="2800" dirty="0">
                <a:solidFill>
                  <a:prstClr val="black"/>
                </a:solidFill>
                <a:latin typeface="Times New Roman" panose="02020603050405020304" pitchFamily="18" charset="0"/>
                <a:ea typeface="Calibri" panose="020F0502020204030204" pitchFamily="34" charset="0"/>
                <a:cs typeface="Calibri" panose="020F0502020204030204" pitchFamily="34" charset="0"/>
              </a:rPr>
              <a:t>وفي الحقيقة أن معظم المشتغلين بدراسة وقياس الأفكار الاجتماعية يؤكدون أن "</a:t>
            </a:r>
            <a:r>
              <a:rPr lang="ar-SA" sz="2800" dirty="0">
                <a:solidFill>
                  <a:srgbClr val="FF0000"/>
                </a:solidFill>
                <a:latin typeface="Times New Roman" panose="02020603050405020304" pitchFamily="18" charset="0"/>
                <a:ea typeface="Calibri" panose="020F0502020204030204" pitchFamily="34" charset="0"/>
                <a:cs typeface="Calibri" panose="020F0502020204030204" pitchFamily="34" charset="0"/>
              </a:rPr>
              <a:t>المعلومات" "قوة</a:t>
            </a:r>
            <a:r>
              <a:rPr lang="ar-SA" sz="2800" dirty="0">
                <a:solidFill>
                  <a:prstClr val="black"/>
                </a:solidFill>
                <a:latin typeface="Times New Roman" panose="02020603050405020304" pitchFamily="18" charset="0"/>
                <a:ea typeface="Calibri" panose="020F0502020204030204" pitchFamily="34" charset="0"/>
                <a:cs typeface="Calibri" panose="020F0502020204030204" pitchFamily="34" charset="0"/>
              </a:rPr>
              <a:t>" يمكن استخدامها كأداة تحكم للتأثير علي سلوكيات الأفراد في المجتمع .</a:t>
            </a:r>
          </a:p>
        </p:txBody>
      </p:sp>
    </p:spTree>
    <p:custDataLst>
      <p:tags r:id="rId1"/>
    </p:custDataLst>
    <p:extLst>
      <p:ext uri="{BB962C8B-B14F-4D97-AF65-F5344CB8AC3E}">
        <p14:creationId xmlns:p14="http://schemas.microsoft.com/office/powerpoint/2010/main" val="3203889744"/>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41112" y="129684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6703343" y="1974921"/>
            <a:ext cx="3847545" cy="2650868"/>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lang="ar-EG" sz="4000" b="1" dirty="0">
              <a:solidFill>
                <a:srgbClr val="FF0000"/>
              </a:solidFill>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srgbClr val="FF0000"/>
                </a:solidFill>
                <a:latin typeface="Times New Roman" panose="02020603050405020304" pitchFamily="18" charset="0"/>
                <a:ea typeface="Calibri" panose="020F0502020204030204" pitchFamily="34" charset="0"/>
                <a:cs typeface="Calibri" panose="020F0502020204030204" pitchFamily="34" charset="0"/>
              </a:rPr>
              <a:t>أهمية دراسة المعلومات والبيانات</a:t>
            </a:r>
            <a:r>
              <a:rPr kumimoji="0" lang="ar-SA" sz="4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 </a:t>
            </a:r>
            <a:endPar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3074" name="Picture 2" descr="حقائق معلومات صور (@FactsWorldArab) / Twitter">
            <a:extLst>
              <a:ext uri="{FF2B5EF4-FFF2-40B4-BE49-F238E27FC236}">
                <a16:creationId xmlns:a16="http://schemas.microsoft.com/office/drawing/2014/main" id="{B7EA5156-E421-49AE-9474-DF272A59333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57400" y="1535649"/>
            <a:ext cx="3810000" cy="3810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4106049"/>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789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9" name="Rounded Rectangle 5">
            <a:extLst>
              <a:ext uri="{FF2B5EF4-FFF2-40B4-BE49-F238E27FC236}">
                <a16:creationId xmlns:a16="http://schemas.microsoft.com/office/drawing/2014/main" id="{E964C638-E285-4045-8E74-B5F0239373D0}"/>
              </a:ext>
            </a:extLst>
          </p:cNvPr>
          <p:cNvSpPr/>
          <p:nvPr/>
        </p:nvSpPr>
        <p:spPr>
          <a:xfrm>
            <a:off x="7388560" y="1664088"/>
            <a:ext cx="3612176"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dirty="0">
                <a:solidFill>
                  <a:schemeClr val="tx1"/>
                </a:solidFill>
                <a:latin typeface="Calibri"/>
                <a:cs typeface="PT Bold Heading" pitchFamily="2" charset="-78"/>
              </a:rPr>
              <a:t>المحل الذي يقع عليه الإعتداء</a:t>
            </a:r>
            <a:endParaRPr kumimoji="0" lang="ar-EG" sz="2800" i="0" u="none" strike="noStrike" kern="1200" cap="none" spc="0" normalizeH="0" baseline="0" noProof="0" dirty="0">
              <a:ln>
                <a:noFill/>
              </a:ln>
              <a:solidFill>
                <a:schemeClr val="tx1"/>
              </a:solidFill>
              <a:effectLst/>
              <a:uLnTx/>
              <a:uFillTx/>
              <a:latin typeface="Calibri"/>
              <a:cs typeface="PT Bold Heading" pitchFamily="2" charset="-78"/>
            </a:endParaRPr>
          </a:p>
        </p:txBody>
      </p:sp>
      <p:sp>
        <p:nvSpPr>
          <p:cNvPr id="10" name="Rounded Rectangle 12">
            <a:extLst>
              <a:ext uri="{FF2B5EF4-FFF2-40B4-BE49-F238E27FC236}">
                <a16:creationId xmlns:a16="http://schemas.microsoft.com/office/drawing/2014/main" id="{6B43F2CA-8CCA-48FD-A5DF-D641735E3C40}"/>
              </a:ext>
            </a:extLst>
          </p:cNvPr>
          <p:cNvSpPr/>
          <p:nvPr/>
        </p:nvSpPr>
        <p:spPr>
          <a:xfrm>
            <a:off x="1292401" y="1684932"/>
            <a:ext cx="3714029" cy="152702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chemeClr val="tx1"/>
                </a:solidFill>
                <a:latin typeface="Calibri"/>
                <a:cs typeface="PT Bold Heading" pitchFamily="2" charset="-78"/>
              </a:rPr>
              <a:t>مدي حاجة متلاقيها وعلاقته بها</a:t>
            </a:r>
            <a:endParaRPr kumimoji="0" lang="ar-EG" sz="2800" b="1" i="0" u="none" strike="noStrike" kern="1200" cap="none" spc="0" normalizeH="0" baseline="0" noProof="0" dirty="0">
              <a:ln>
                <a:noFill/>
              </a:ln>
              <a:solidFill>
                <a:schemeClr val="tx1"/>
              </a:solidFill>
              <a:effectLst/>
              <a:uLnTx/>
              <a:uFillTx/>
              <a:latin typeface="Calibri"/>
              <a:cs typeface="PT Bold Heading" pitchFamily="2" charset="-78"/>
            </a:endParaRPr>
          </a:p>
        </p:txBody>
      </p:sp>
      <p:sp>
        <p:nvSpPr>
          <p:cNvPr id="11" name="Rounded Rectangle 12">
            <a:extLst>
              <a:ext uri="{FF2B5EF4-FFF2-40B4-BE49-F238E27FC236}">
                <a16:creationId xmlns:a16="http://schemas.microsoft.com/office/drawing/2014/main" id="{04F267CE-3974-E1BB-0DF3-0E4EF5D5651C}"/>
              </a:ext>
            </a:extLst>
          </p:cNvPr>
          <p:cNvSpPr/>
          <p:nvPr/>
        </p:nvSpPr>
        <p:spPr>
          <a:xfrm>
            <a:off x="3792852" y="4075317"/>
            <a:ext cx="4606296" cy="1328188"/>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FF0000"/>
              </a:solidFill>
              <a:effectLst/>
              <a:uLnTx/>
              <a:uFillTx/>
              <a:latin typeface="Calibri"/>
              <a:ea typeface="+mn-ea"/>
              <a:cs typeface="PT Bold Heading"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dirty="0">
                <a:solidFill>
                  <a:schemeClr val="tx1"/>
                </a:solidFill>
                <a:latin typeface="Calibri"/>
                <a:cs typeface="PT Bold Heading" pitchFamily="2" charset="-78"/>
              </a:rPr>
              <a:t>إختلاف مصطلح المعلومات عن مصطلح البيانات علي الرغم من وجود علاقة بينهما</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Calibri"/>
              <a:cs typeface="PT Bold Heading" pitchFamily="2" charset="-78"/>
            </a:endParaRPr>
          </a:p>
        </p:txBody>
      </p:sp>
      <p:sp>
        <p:nvSpPr>
          <p:cNvPr id="13" name="Oval 12">
            <a:extLst>
              <a:ext uri="{FF2B5EF4-FFF2-40B4-BE49-F238E27FC236}">
                <a16:creationId xmlns:a16="http://schemas.microsoft.com/office/drawing/2014/main" id="{27376E63-A78A-BD8F-1A56-52837C863F12}"/>
              </a:ext>
            </a:extLst>
          </p:cNvPr>
          <p:cNvSpPr/>
          <p:nvPr/>
        </p:nvSpPr>
        <p:spPr>
          <a:xfrm>
            <a:off x="3939040" y="2076079"/>
            <a:ext cx="4516911" cy="211873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3200" b="1" dirty="0">
                <a:solidFill>
                  <a:srgbClr val="FF0000"/>
                </a:solidFill>
                <a:ea typeface="Calibri" panose="020F0502020204030204" pitchFamily="34" charset="0"/>
                <a:cs typeface="Calibri" panose="020F0502020204030204" pitchFamily="34" charset="0"/>
              </a:rPr>
              <a:t>أهمية دراسة التفرقة بين المعلومات والبيانات </a:t>
            </a:r>
            <a:endParaRPr kumimoji="0" lang="ar-EG" sz="3200" b="1" i="0" u="none" strike="noStrike" kern="1200" cap="none" spc="0" normalizeH="0" baseline="0" noProof="0" dirty="0">
              <a:ln>
                <a:noFill/>
              </a:ln>
              <a:solidFill>
                <a:srgbClr val="FF0000"/>
              </a:solidFill>
              <a:effectLst/>
              <a:uLnTx/>
              <a:uFillTx/>
              <a:latin typeface="Calibri"/>
              <a:cs typeface="Arial" panose="020B0604020202020204" pitchFamily="34" charset="0"/>
            </a:endParaRPr>
          </a:p>
        </p:txBody>
      </p:sp>
    </p:spTree>
    <p:extLst>
      <p:ext uri="{BB962C8B-B14F-4D97-AF65-F5344CB8AC3E}">
        <p14:creationId xmlns:p14="http://schemas.microsoft.com/office/powerpoint/2010/main" val="36271818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5575" y="1508748"/>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2282119" y="2396263"/>
            <a:ext cx="5687506" cy="2193668"/>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457200" lvl="0" algn="ctr" rtl="1">
              <a:spcAft>
                <a:spcPts val="500"/>
              </a:spcAft>
            </a:pPr>
            <a:r>
              <a:rPr lang="ar-SA" sz="4000" b="1" dirty="0">
                <a:solidFill>
                  <a:schemeClr val="accent1"/>
                </a:solidFill>
                <a:ea typeface="Calibri" panose="020F0502020204030204" pitchFamily="34" charset="0"/>
                <a:cs typeface="Calibri" panose="020F0502020204030204" pitchFamily="34" charset="0"/>
              </a:rPr>
              <a:t>تعريف المعلومات</a:t>
            </a:r>
            <a:endParaRPr kumimoji="0" lang="ar-EG" sz="4000" b="1" i="0" u="none" strike="noStrike" kern="1200" cap="none" spc="0" normalizeH="0" baseline="0" noProof="0" dirty="0">
              <a:ln>
                <a:noFill/>
              </a:ln>
              <a:solidFill>
                <a:schemeClr val="accent1"/>
              </a:solidFill>
              <a:effectLst/>
              <a:uLnTx/>
              <a:uFillTx/>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2050" name="Picture 2" descr="تعريف تقنية المعلومات">
            <a:extLst>
              <a:ext uri="{FF2B5EF4-FFF2-40B4-BE49-F238E27FC236}">
                <a16:creationId xmlns:a16="http://schemas.microsoft.com/office/drawing/2014/main" id="{44CA5F73-FA44-4C45-A293-00906B52D53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136357" y="2008095"/>
            <a:ext cx="3204451" cy="354105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5156729"/>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030719" y="2069275"/>
            <a:ext cx="9032700" cy="3108543"/>
          </a:xfrm>
          <a:prstGeom prst="rect">
            <a:avLst/>
          </a:prstGeom>
          <a:solidFill>
            <a:schemeClr val="bg1"/>
          </a:solidFill>
        </p:spPr>
        <p:txBody>
          <a:bodyPr wrap="square" rtlCol="0">
            <a:spAutoFit/>
          </a:bodyPr>
          <a:lstStyle/>
          <a:p>
            <a:pPr lvl="0" algn="ctr" rtl="1"/>
            <a:r>
              <a:rPr lang="ar-SA" sz="2800" b="1" dirty="0">
                <a:solidFill>
                  <a:schemeClr val="accent1"/>
                </a:solidFill>
                <a:latin typeface="Times New Roman" panose="02020603050405020304" pitchFamily="18" charset="0"/>
                <a:ea typeface="Calibri" panose="020F0502020204030204" pitchFamily="34" charset="0"/>
                <a:cs typeface="Calibri" panose="020F0502020204030204" pitchFamily="34" charset="0"/>
              </a:rPr>
              <a:t>أ . تعريف كلمة المعلومات لغويا:</a:t>
            </a:r>
          </a:p>
          <a:p>
            <a:pPr lvl="0" algn="just" rtl="1"/>
            <a:r>
              <a:rPr lang="ar-SA" sz="2000" dirty="0">
                <a:solidFill>
                  <a:prstClr val="black"/>
                </a:solidFill>
                <a:ea typeface="Calibri" panose="020F0502020204030204" pitchFamily="34" charset="0"/>
                <a:cs typeface="Calibri" panose="020F0502020204030204" pitchFamily="34" charset="0"/>
              </a:rPr>
              <a:t>      </a:t>
            </a:r>
            <a:r>
              <a:rPr lang="ar-SA" sz="2400" dirty="0">
                <a:solidFill>
                  <a:prstClr val="black"/>
                </a:solidFill>
                <a:ea typeface="Calibri" panose="020F0502020204030204" pitchFamily="34" charset="0"/>
                <a:cs typeface="Calibri" panose="020F0502020204030204" pitchFamily="34" charset="0"/>
              </a:rPr>
              <a:t>المعلومات من حيث مدلولها اللغوي مشتقة من المادة اللغوية </a:t>
            </a:r>
            <a:r>
              <a:rPr lang="ar-SA" sz="2400" dirty="0">
                <a:solidFill>
                  <a:srgbClr val="FF0000"/>
                </a:solidFill>
                <a:ea typeface="Calibri" panose="020F0502020204030204" pitchFamily="34" charset="0"/>
                <a:cs typeface="Calibri" panose="020F0502020204030204" pitchFamily="34" charset="0"/>
              </a:rPr>
              <a:t>( ع ل م)</a:t>
            </a:r>
            <a:r>
              <a:rPr lang="ar-SA" sz="2400" dirty="0">
                <a:solidFill>
                  <a:prstClr val="black"/>
                </a:solidFill>
                <a:ea typeface="Calibri" panose="020F0502020204030204" pitchFamily="34" charset="0"/>
                <a:cs typeface="Calibri" panose="020F0502020204030204" pitchFamily="34" charset="0"/>
              </a:rPr>
              <a:t>، وتتسم هذه المادة بثراء مفرداتها وتنوع معاني هذه المفردات ؛ فمن معاني هذه المفردات ما يتصل </a:t>
            </a:r>
            <a:r>
              <a:rPr lang="ar-SA" sz="2400" dirty="0">
                <a:solidFill>
                  <a:srgbClr val="FF0000"/>
                </a:solidFill>
                <a:ea typeface="Calibri" panose="020F0502020204030204" pitchFamily="34" charset="0"/>
                <a:cs typeface="Calibri" panose="020F0502020204030204" pitchFamily="34" charset="0"/>
              </a:rPr>
              <a:t>بالعلم، والإدراك ، و اليقين ، والإرشاد ، والإعلام، والشهرة والتميز والتيسير وتحديد المعالم والمعرفة والتعليم، والدراية</a:t>
            </a:r>
            <a:r>
              <a:rPr lang="ar-SA" sz="2400" dirty="0">
                <a:solidFill>
                  <a:prstClr val="black"/>
                </a:solidFill>
                <a:ea typeface="Calibri" panose="020F0502020204030204" pitchFamily="34" charset="0"/>
                <a:cs typeface="Calibri" panose="020F0502020204030204" pitchFamily="34" charset="0"/>
              </a:rPr>
              <a:t>.... إلي آخر ذلك من المعاني المتصلة بوظائف العقل، وكلمة </a:t>
            </a:r>
            <a:r>
              <a:rPr lang="en-US" sz="2400" dirty="0">
                <a:solidFill>
                  <a:prstClr val="black"/>
                </a:solidFill>
                <a:ea typeface="Calibri" panose="020F0502020204030204" pitchFamily="34" charset="0"/>
                <a:cs typeface="Calibri" panose="020F0502020204030204" pitchFamily="34" charset="0"/>
              </a:rPr>
              <a:t>Information </a:t>
            </a:r>
            <a:r>
              <a:rPr lang="ar-EG" sz="2400" dirty="0">
                <a:solidFill>
                  <a:prstClr val="black"/>
                </a:solidFill>
                <a:ea typeface="Calibri" panose="020F0502020204030204" pitchFamily="34" charset="0"/>
                <a:cs typeface="Calibri" panose="020F0502020204030204" pitchFamily="34" charset="0"/>
              </a:rPr>
              <a:t> </a:t>
            </a:r>
            <a:r>
              <a:rPr lang="ar-SA" sz="2400" dirty="0">
                <a:solidFill>
                  <a:prstClr val="black"/>
                </a:solidFill>
                <a:ea typeface="Calibri" panose="020F0502020204030204" pitchFamily="34" charset="0"/>
                <a:cs typeface="Calibri" panose="020F0502020204030204" pitchFamily="34" charset="0"/>
              </a:rPr>
              <a:t>هي المقابل الإنجليزي لكلمة معلومات، وهذه الكلمة الإنجليزية مشتقة من اللاتينية</a:t>
            </a:r>
            <a:r>
              <a:rPr lang="en-US" sz="2400" dirty="0" err="1">
                <a:solidFill>
                  <a:prstClr val="black"/>
                </a:solidFill>
                <a:ea typeface="Calibri" panose="020F0502020204030204" pitchFamily="34" charset="0"/>
                <a:cs typeface="Calibri" panose="020F0502020204030204" pitchFamily="34" charset="0"/>
              </a:rPr>
              <a:t>Informalio</a:t>
            </a:r>
            <a:r>
              <a:rPr lang="en-US" sz="2400" dirty="0">
                <a:solidFill>
                  <a:prstClr val="black"/>
                </a:solidFill>
                <a:ea typeface="Calibri" panose="020F0502020204030204" pitchFamily="34" charset="0"/>
                <a:cs typeface="Calibri" panose="020F0502020204030204" pitchFamily="34" charset="0"/>
              </a:rPr>
              <a:t> </a:t>
            </a:r>
            <a:r>
              <a:rPr lang="ar-EG" sz="2400" dirty="0">
                <a:solidFill>
                  <a:prstClr val="black"/>
                </a:solidFill>
                <a:ea typeface="Calibri" panose="020F0502020204030204" pitchFamily="34" charset="0"/>
                <a:cs typeface="Calibri" panose="020F0502020204030204" pitchFamily="34" charset="0"/>
              </a:rPr>
              <a:t> </a:t>
            </a:r>
            <a:r>
              <a:rPr lang="ar-SA" sz="2400" dirty="0">
                <a:solidFill>
                  <a:prstClr val="black"/>
                </a:solidFill>
                <a:ea typeface="Calibri" panose="020F0502020204030204" pitchFamily="34" charset="0"/>
                <a:cs typeface="Calibri" panose="020F0502020204030204" pitchFamily="34" charset="0"/>
              </a:rPr>
              <a:t>لكي تدل على فحوي عملية الاتصال لتوصيل رسالة أو إشارة من شخص أو جماعة لأخرى. </a:t>
            </a:r>
            <a:endParaRPr lang="ar-SA" sz="2000" dirty="0">
              <a:solidFill>
                <a:prstClr val="black"/>
              </a:solidFill>
              <a:ea typeface="Calibri" panose="020F0502020204030204" pitchFamily="34" charset="0"/>
              <a:cs typeface="Calibri" panose="020F0502020204030204" pitchFamily="34" charset="0"/>
            </a:endParaRPr>
          </a:p>
        </p:txBody>
      </p:sp>
    </p:spTree>
    <p:custDataLst>
      <p:tags r:id="rId1"/>
    </p:custDataLst>
    <p:extLst>
      <p:ext uri="{BB962C8B-B14F-4D97-AF65-F5344CB8AC3E}">
        <p14:creationId xmlns:p14="http://schemas.microsoft.com/office/powerpoint/2010/main" val="2201900072"/>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030719" y="2069275"/>
            <a:ext cx="9032700" cy="2431435"/>
          </a:xfrm>
          <a:prstGeom prst="rect">
            <a:avLst/>
          </a:prstGeom>
          <a:solidFill>
            <a:schemeClr val="bg1"/>
          </a:solidFill>
        </p:spPr>
        <p:txBody>
          <a:bodyPr wrap="square" rtlCol="0">
            <a:spAutoFit/>
          </a:bodyPr>
          <a:lstStyle/>
          <a:p>
            <a:pPr algn="just" rtl="1"/>
            <a:r>
              <a:rPr lang="ar-SA" sz="3200" b="1" dirty="0">
                <a:solidFill>
                  <a:schemeClr val="accent1"/>
                </a:solidFill>
                <a:latin typeface="Times New Roman" panose="02020603050405020304" pitchFamily="18" charset="0"/>
                <a:ea typeface="Calibri" panose="020F0502020204030204" pitchFamily="34" charset="0"/>
                <a:cs typeface="Calibri" panose="020F0502020204030204" pitchFamily="34" charset="0"/>
              </a:rPr>
              <a:t>ب . تعريف كلمة المعلومات اصطلاحيا</a:t>
            </a:r>
            <a:r>
              <a:rPr lang="en-US" sz="3200" b="1" dirty="0">
                <a:solidFill>
                  <a:schemeClr val="accent1"/>
                </a:solidFill>
                <a:latin typeface="Times New Roman" panose="02020603050405020304" pitchFamily="18" charset="0"/>
                <a:ea typeface="Times New Roman" panose="02020603050405020304" pitchFamily="18" charset="0"/>
              </a:rPr>
              <a:t>:</a:t>
            </a:r>
            <a:endParaRPr lang="ar-EG" sz="3200" b="1" dirty="0">
              <a:solidFill>
                <a:schemeClr val="accent1"/>
              </a:solidFill>
              <a:latin typeface="Times New Roman" panose="02020603050405020304" pitchFamily="18" charset="0"/>
              <a:ea typeface="Times New Roman" panose="02020603050405020304" pitchFamily="18" charset="0"/>
            </a:endParaRPr>
          </a:p>
          <a:p>
            <a:pPr algn="just" rtl="1"/>
            <a:endParaRPr lang="ar-EG" b="1" dirty="0">
              <a:latin typeface="Times New Roman" panose="02020603050405020304" pitchFamily="18" charset="0"/>
              <a:ea typeface="Times New Roman" panose="02020603050405020304" pitchFamily="18" charset="0"/>
            </a:endParaRPr>
          </a:p>
          <a:p>
            <a:pPr algn="just" rtl="1"/>
            <a:r>
              <a:rPr lang="ar-EG" sz="2800" b="1" dirty="0">
                <a:latin typeface="Times New Roman" panose="02020603050405020304" pitchFamily="18" charset="0"/>
                <a:ea typeface="Calibri" panose="020F0502020204030204" pitchFamily="34" charset="0"/>
                <a:cs typeface="Calibri" panose="020F0502020204030204" pitchFamily="34" charset="0"/>
              </a:rPr>
              <a:t>إ</a:t>
            </a:r>
            <a:r>
              <a:rPr lang="ar-SA" sz="2800" b="1" dirty="0">
                <a:latin typeface="Times New Roman" panose="02020603050405020304" pitchFamily="18" charset="0"/>
                <a:ea typeface="Calibri" panose="020F0502020204030204" pitchFamily="34" charset="0"/>
                <a:cs typeface="Calibri" panose="020F0502020204030204" pitchFamily="34" charset="0"/>
              </a:rPr>
              <a:t>ن المعلومات </a:t>
            </a:r>
            <a:r>
              <a:rPr lang="ar-SA" sz="28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ظاهرة أساسية</a:t>
            </a:r>
            <a:r>
              <a:rPr lang="ar-SA" sz="2800" b="1" dirty="0">
                <a:latin typeface="Times New Roman" panose="02020603050405020304" pitchFamily="18" charset="0"/>
                <a:ea typeface="Calibri" panose="020F0502020204030204" pitchFamily="34" charset="0"/>
                <a:cs typeface="Calibri" panose="020F0502020204030204" pitchFamily="34" charset="0"/>
              </a:rPr>
              <a:t>، والمعلومات </a:t>
            </a:r>
            <a:r>
              <a:rPr lang="ar-SA" sz="28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مادة أولية</a:t>
            </a:r>
            <a:r>
              <a:rPr lang="ar-SA" sz="2800" b="1" dirty="0">
                <a:latin typeface="Times New Roman" panose="02020603050405020304" pitchFamily="18" charset="0"/>
                <a:ea typeface="Calibri" panose="020F0502020204030204" pitchFamily="34" charset="0"/>
                <a:cs typeface="Calibri" panose="020F0502020204030204" pitchFamily="34" charset="0"/>
              </a:rPr>
              <a:t>، والمعلومات مورد لاغني عنه، والمعلومة هي تعبير يستهدف جعل رسالة قابلة للتوصيل للغير، بفضل علامة  أو إشارة من شأنها أن توصل المعلومة للغير .</a:t>
            </a:r>
            <a:endParaRPr lang="en-US" sz="2800" dirty="0">
              <a:latin typeface="Times New Roman" panose="02020603050405020304" pitchFamily="18" charset="0"/>
              <a:ea typeface="Times New Roman" panose="02020603050405020304" pitchFamily="18" charset="0"/>
            </a:endParaRPr>
          </a:p>
          <a:p>
            <a:pPr algn="just" rtl="1"/>
            <a:endParaRPr lang="en-US" dirty="0">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521335714"/>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021754" y="2069275"/>
            <a:ext cx="9032700" cy="3114955"/>
          </a:xfrm>
          <a:prstGeom prst="rect">
            <a:avLst/>
          </a:prstGeom>
          <a:solidFill>
            <a:schemeClr val="bg1"/>
          </a:solidFill>
        </p:spPr>
        <p:txBody>
          <a:bodyPr wrap="square" rtlCol="0">
            <a:spAutoFit/>
          </a:bodyPr>
          <a:lstStyle/>
          <a:p>
            <a:pPr marL="457200" indent="-457200" algn="just" rtl="1">
              <a:buFont typeface="Arial" panose="020B0604020202020204" pitchFamily="34" charset="0"/>
              <a:buChar char="•"/>
            </a:pPr>
            <a:r>
              <a:rPr lang="ar-SA" sz="2800" b="1" dirty="0">
                <a:solidFill>
                  <a:schemeClr val="accent1"/>
                </a:solidFill>
                <a:latin typeface="Times New Roman" panose="02020603050405020304" pitchFamily="18" charset="0"/>
                <a:ea typeface="Calibri" panose="020F0502020204030204" pitchFamily="34" charset="0"/>
                <a:cs typeface="Calibri" panose="020F0502020204030204" pitchFamily="34" charset="0"/>
              </a:rPr>
              <a:t>خصائص المعلومات:</a:t>
            </a:r>
            <a:endParaRPr lang="ar-EG" sz="2800" b="1" dirty="0">
              <a:solidFill>
                <a:schemeClr val="accent1"/>
              </a:solidFill>
              <a:latin typeface="Times New Roman" panose="02020603050405020304" pitchFamily="18" charset="0"/>
              <a:ea typeface="Calibri" panose="020F0502020204030204" pitchFamily="34" charset="0"/>
              <a:cs typeface="Calibri" panose="020F0502020204030204" pitchFamily="34" charset="0"/>
            </a:endParaRPr>
          </a:p>
          <a:p>
            <a:pPr algn="just" rtl="1"/>
            <a:r>
              <a:rPr lang="ar-SA" sz="24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أ. التوقيت:</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4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ب. الدقة:</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4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ج. الصلاحية:</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4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 ح. التنوع والتعدد:</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4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خ. الوضوح:</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4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د. استقلال المعلومات عن دعامتها المادية :</a:t>
            </a:r>
            <a:endParaRPr lang="ar-EG" sz="2400" b="1" dirty="0">
              <a:solidFill>
                <a:srgbClr val="FF0000"/>
              </a:solidFill>
              <a:latin typeface="Times New Roman" panose="02020603050405020304" pitchFamily="18" charset="0"/>
              <a:ea typeface="Calibri" panose="020F0502020204030204" pitchFamily="34" charset="0"/>
              <a:cs typeface="Calibri" panose="020F0502020204030204" pitchFamily="34" charset="0"/>
            </a:endParaRPr>
          </a:p>
          <a:p>
            <a:pPr algn="just" rtl="1">
              <a:lnSpc>
                <a:spcPct val="107000"/>
              </a:lnSpc>
              <a:spcAft>
                <a:spcPts val="500"/>
              </a:spcAft>
            </a:pPr>
            <a:r>
              <a:rPr lang="ar-SA" sz="24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ذ. الدمج :</a:t>
            </a:r>
            <a:endParaRPr lang="en-US" sz="2400" b="1" dirty="0">
              <a:solidFill>
                <a:srgbClr val="FF0000"/>
              </a:solidFill>
              <a:latin typeface="Times New Roman" panose="02020603050405020304" pitchFamily="18" charset="0"/>
              <a:ea typeface="Calibri" panose="020F0502020204030204" pitchFamily="34" charset="0"/>
              <a:cs typeface="Calibri" panose="020F0502020204030204" pitchFamily="34" charset="0"/>
            </a:endParaRPr>
          </a:p>
        </p:txBody>
      </p:sp>
      <p:pic>
        <p:nvPicPr>
          <p:cNvPr id="5122" name="Picture 2" descr="كيف يعمل تعلم الالة بصورة مبسطة - Epsilon AI">
            <a:extLst>
              <a:ext uri="{FF2B5EF4-FFF2-40B4-BE49-F238E27FC236}">
                <a16:creationId xmlns:a16="http://schemas.microsoft.com/office/drawing/2014/main" id="{0B905072-F1C5-4EFF-A353-6EF610457DD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21754" y="2069275"/>
            <a:ext cx="4253540" cy="313025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89395607"/>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5575" y="1508748"/>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0" name="Picture 9">
            <a:extLst>
              <a:ext uri="{FF2B5EF4-FFF2-40B4-BE49-F238E27FC236}">
                <a16:creationId xmlns:a16="http://schemas.microsoft.com/office/drawing/2014/main" id="{CE8E7BCE-E3A4-4ADD-8A3A-4CA8F977DFDA}"/>
              </a:ext>
            </a:extLst>
          </p:cNvPr>
          <p:cNvPicPr>
            <a:picLocks noChangeAspect="1"/>
          </p:cNvPicPr>
          <p:nvPr/>
        </p:nvPicPr>
        <p:blipFill>
          <a:blip r:embed="rId9"/>
          <a:stretch>
            <a:fillRect/>
          </a:stretch>
        </p:blipFill>
        <p:spPr>
          <a:xfrm>
            <a:off x="2913529" y="1801905"/>
            <a:ext cx="7897905" cy="3280207"/>
          </a:xfrm>
          <a:prstGeom prst="rect">
            <a:avLst/>
          </a:prstGeom>
        </p:spPr>
      </p:pic>
      <p:sp>
        <p:nvSpPr>
          <p:cNvPr id="2" name="TextBox 1">
            <a:extLst>
              <a:ext uri="{FF2B5EF4-FFF2-40B4-BE49-F238E27FC236}">
                <a16:creationId xmlns:a16="http://schemas.microsoft.com/office/drawing/2014/main" id="{B54FB52D-0344-421E-AAD7-2AEBD62C86E6}"/>
              </a:ext>
            </a:extLst>
          </p:cNvPr>
          <p:cNvSpPr txBox="1"/>
          <p:nvPr/>
        </p:nvSpPr>
        <p:spPr>
          <a:xfrm>
            <a:off x="2913528" y="2189820"/>
            <a:ext cx="7897905" cy="2144241"/>
          </a:xfrm>
          <a:prstGeom prst="rect">
            <a:avLst/>
          </a:prstGeom>
          <a:noFill/>
        </p:spPr>
        <p:txBody>
          <a:bodyPr wrap="square" rtlCol="0">
            <a:spAutoFit/>
          </a:bodyPr>
          <a:lstStyle/>
          <a:p>
            <a:pPr algn="just" rtl="1">
              <a:lnSpc>
                <a:spcPct val="107000"/>
              </a:lnSpc>
              <a:spcAft>
                <a:spcPts val="500"/>
              </a:spcAft>
            </a:pPr>
            <a:r>
              <a:rPr lang="ar-SA" sz="2400" b="1" dirty="0">
                <a:latin typeface="Calibri" panose="020F0502020204030204" pitchFamily="34" charset="0"/>
                <a:ea typeface="Calibri" panose="020F0502020204030204" pitchFamily="34" charset="0"/>
                <a:cs typeface="Calibri" panose="020F0502020204030204" pitchFamily="34" charset="0"/>
              </a:rPr>
              <a:t>ولكي تكون المعلومة محلا للجريمة يجب أن يتوافر فيها الخواص التالية علي غرار الخصائص السابق ذكرها :</a:t>
            </a:r>
            <a:endParaRPr lang="ar-EG" sz="2400" b="1" dirty="0">
              <a:latin typeface="Calibri" panose="020F0502020204030204" pitchFamily="34" charset="0"/>
              <a:ea typeface="Calibri" panose="020F0502020204030204" pitchFamily="34" charset="0"/>
              <a:cs typeface="Calibri" panose="020F0502020204030204" pitchFamily="34" charset="0"/>
            </a:endParaRPr>
          </a:p>
          <a:p>
            <a:pPr algn="r" rtl="1">
              <a:lnSpc>
                <a:spcPct val="107000"/>
              </a:lnSpc>
              <a:spcAft>
                <a:spcPts val="500"/>
              </a:spcAft>
            </a:pPr>
            <a:endParaRPr lang="en-US"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gn="r" rtl="1">
              <a:lnSpc>
                <a:spcPct val="107000"/>
              </a:lnSpc>
              <a:spcAft>
                <a:spcPts val="500"/>
              </a:spcAft>
            </a:pP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12" name="Rectangle 9">
            <a:extLst>
              <a:ext uri="{FF2B5EF4-FFF2-40B4-BE49-F238E27FC236}">
                <a16:creationId xmlns:a16="http://schemas.microsoft.com/office/drawing/2014/main" id="{FCC5DA47-8467-406B-8901-81161A6923EC}"/>
              </a:ext>
            </a:extLst>
          </p:cNvPr>
          <p:cNvSpPr>
            <a:spLocks noChangeArrowheads="1"/>
          </p:cNvSpPr>
          <p:nvPr/>
        </p:nvSpPr>
        <p:spPr bwMode="auto">
          <a:xfrm>
            <a:off x="7485529" y="3261940"/>
            <a:ext cx="2253054" cy="1544445"/>
          </a:xfrm>
          <a:prstGeom prst="rect">
            <a:avLst/>
          </a:prstGeom>
          <a:gradFill rotWithShape="1">
            <a:gsLst>
              <a:gs pos="0">
                <a:srgbClr val="626680"/>
              </a:gs>
              <a:gs pos="50000">
                <a:sysClr val="window" lastClr="FFFFFF"/>
              </a:gs>
              <a:gs pos="100000">
                <a:srgbClr val="626680"/>
              </a:gs>
            </a:gsLst>
            <a:lin ang="5400000" scaled="1"/>
          </a:gradFill>
          <a:ln w="9525">
            <a:noFill/>
            <a:miter lim="800000"/>
            <a:headEnd/>
            <a:tailEnd/>
          </a:ln>
          <a:effectLst/>
          <a:scene3d>
            <a:camera prst="legacyObliqueTopRight"/>
            <a:lightRig rig="legacyFlat3" dir="b"/>
          </a:scene3d>
          <a:sp3d extrusionH="430200" prstMaterial="legacyMatte">
            <a:bevelT w="13500" h="13500" prst="angle"/>
            <a:bevelB w="13500" h="13500" prst="angle"/>
            <a:extrusionClr>
              <a:srgbClr val="626680"/>
            </a:extrusionClr>
          </a:sp3d>
        </p:spPr>
        <p:txBody>
          <a:bodyPr wrap="none" anchor="ctr">
            <a:flatTx/>
          </a:bodyPr>
          <a:lstStyle/>
          <a:p>
            <a:pPr marL="0" marR="0" lvl="0" indent="0" algn="ctr" defTabSz="1097280" rtl="1" eaLnBrk="1" fontAlgn="auto" latinLnBrk="0" hangingPunct="1">
              <a:lnSpc>
                <a:spcPct val="100000"/>
              </a:lnSpc>
              <a:spcBef>
                <a:spcPts val="0"/>
              </a:spcBef>
              <a:spcAft>
                <a:spcPts val="0"/>
              </a:spcAft>
              <a:buClrTx/>
              <a:buSzTx/>
              <a:buFontTx/>
              <a:buNone/>
              <a:tabLst/>
              <a:defRPr/>
            </a:pPr>
            <a:r>
              <a:rPr kumimoji="0" lang="ar-EG" sz="2175" b="1" i="0" u="none" strike="noStrike" kern="0" cap="none" spc="0" normalizeH="0" baseline="0" noProof="0" dirty="0">
                <a:ln>
                  <a:noFill/>
                </a:ln>
                <a:solidFill>
                  <a:prstClr val="black"/>
                </a:solidFill>
                <a:effectLst/>
                <a:highlight>
                  <a:srgbClr val="FFFF00"/>
                </a:highlight>
                <a:uLnTx/>
                <a:uFillTx/>
              </a:rPr>
              <a:t>أ. التحديد والإبتكار</a:t>
            </a:r>
            <a:endParaRPr kumimoji="0" lang="en-US" sz="2175" b="1" i="0" u="none" strike="noStrike" kern="0" cap="none" spc="0" normalizeH="0" baseline="0" noProof="0" dirty="0">
              <a:ln>
                <a:noFill/>
              </a:ln>
              <a:solidFill>
                <a:prstClr val="black"/>
              </a:solidFill>
              <a:effectLst/>
              <a:highlight>
                <a:srgbClr val="FFFF00"/>
              </a:highlight>
              <a:uLnTx/>
              <a:uFillTx/>
            </a:endParaRPr>
          </a:p>
        </p:txBody>
      </p:sp>
      <p:sp>
        <p:nvSpPr>
          <p:cNvPr id="14" name="Rectangle 8">
            <a:extLst>
              <a:ext uri="{FF2B5EF4-FFF2-40B4-BE49-F238E27FC236}">
                <a16:creationId xmlns:a16="http://schemas.microsoft.com/office/drawing/2014/main" id="{239324BF-4D63-46CA-9324-9EBAC573FD9E}"/>
              </a:ext>
            </a:extLst>
          </p:cNvPr>
          <p:cNvSpPr>
            <a:spLocks noChangeArrowheads="1"/>
          </p:cNvSpPr>
          <p:nvPr/>
        </p:nvSpPr>
        <p:spPr bwMode="auto">
          <a:xfrm>
            <a:off x="3546243" y="3300403"/>
            <a:ext cx="2486319" cy="1589563"/>
          </a:xfrm>
          <a:prstGeom prst="rect">
            <a:avLst/>
          </a:prstGeom>
          <a:gradFill rotWithShape="1">
            <a:gsLst>
              <a:gs pos="0">
                <a:srgbClr val="55586F"/>
              </a:gs>
              <a:gs pos="50000">
                <a:sysClr val="window" lastClr="FFFFFF"/>
              </a:gs>
              <a:gs pos="100000">
                <a:srgbClr val="55586F"/>
              </a:gs>
            </a:gsLst>
            <a:lin ang="5400000" scaled="1"/>
          </a:gradFill>
          <a:ln w="9525">
            <a:noFill/>
            <a:miter lim="800000"/>
            <a:headEnd/>
            <a:tailEnd/>
          </a:ln>
          <a:effectLst/>
          <a:scene3d>
            <a:camera prst="legacyObliqueTopRight"/>
            <a:lightRig rig="legacyFlat3" dir="b"/>
          </a:scene3d>
          <a:sp3d extrusionH="430200" prstMaterial="legacyMatte">
            <a:bevelT w="13500" h="13500" prst="angle"/>
            <a:bevelB w="13500" h="13500" prst="angle"/>
            <a:extrusionClr>
              <a:srgbClr val="55586F"/>
            </a:extrusionClr>
          </a:sp3d>
        </p:spPr>
        <p:txBody>
          <a:bodyPr wrap="none" anchor="ctr">
            <a:flatTx/>
          </a:bodyPr>
          <a:lstStyle/>
          <a:p>
            <a:pPr marL="0" marR="0" lvl="0" indent="0" algn="ctr" defTabSz="1097280" rtl="1" eaLnBrk="1" fontAlgn="auto" latinLnBrk="0" hangingPunct="1">
              <a:lnSpc>
                <a:spcPct val="100000"/>
              </a:lnSpc>
              <a:spcBef>
                <a:spcPts val="0"/>
              </a:spcBef>
              <a:spcAft>
                <a:spcPts val="0"/>
              </a:spcAft>
              <a:buClrTx/>
              <a:buSzTx/>
              <a:buFontTx/>
              <a:buNone/>
              <a:tabLst/>
              <a:defRPr/>
            </a:pPr>
            <a:r>
              <a:rPr kumimoji="0" lang="ar-EG" sz="2175" b="1" i="0" u="none" strike="noStrike" kern="0" cap="none" spc="0" normalizeH="0" baseline="0" noProof="0" dirty="0">
                <a:ln>
                  <a:noFill/>
                </a:ln>
                <a:solidFill>
                  <a:prstClr val="black"/>
                </a:solidFill>
                <a:effectLst/>
                <a:highlight>
                  <a:srgbClr val="FFFF00"/>
                </a:highlight>
                <a:uLnTx/>
                <a:uFillTx/>
              </a:rPr>
              <a:t>ب. السرية والإستئثار</a:t>
            </a:r>
            <a:r>
              <a:rPr kumimoji="0" lang="en-US" sz="2175" b="1" i="0" u="none" strike="noStrike" kern="0" cap="none" spc="0" normalizeH="0" baseline="0" noProof="0" dirty="0">
                <a:ln>
                  <a:noFill/>
                </a:ln>
                <a:solidFill>
                  <a:prstClr val="black"/>
                </a:solidFill>
                <a:effectLst/>
                <a:highlight>
                  <a:srgbClr val="FFFF00"/>
                </a:highlight>
                <a:uLnTx/>
                <a:uFillTx/>
              </a:rPr>
              <a:t> </a:t>
            </a:r>
          </a:p>
        </p:txBody>
      </p:sp>
    </p:spTree>
    <p:custDataLst>
      <p:tags r:id="rId1"/>
    </p:custDataLst>
    <p:extLst>
      <p:ext uri="{BB962C8B-B14F-4D97-AF65-F5344CB8AC3E}">
        <p14:creationId xmlns:p14="http://schemas.microsoft.com/office/powerpoint/2010/main" val="640102921"/>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3561575" y="1738676"/>
            <a:ext cx="5578695" cy="108609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457200" marR="0" lvl="0" indent="0" algn="ctr" defTabSz="914400" rtl="1" eaLnBrk="1" fontAlgn="auto" latinLnBrk="0" hangingPunct="1">
              <a:lnSpc>
                <a:spcPct val="100000"/>
              </a:lnSpc>
              <a:spcBef>
                <a:spcPts val="0"/>
              </a:spcBef>
              <a:spcAft>
                <a:spcPts val="500"/>
              </a:spcAft>
              <a:buClrTx/>
              <a:buSzTx/>
              <a:buFontTx/>
              <a:buNone/>
              <a:tabLst/>
              <a:defRPr/>
            </a:pPr>
            <a:r>
              <a:rPr kumimoji="0" lang="ar-SA" sz="40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cs typeface="Calibri" panose="020F0502020204030204" pitchFamily="34" charset="0"/>
              </a:rPr>
              <a:t>تعريف ال</a:t>
            </a:r>
            <a:r>
              <a:rPr kumimoji="0" lang="ar-EG" sz="40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cs typeface="Calibri" panose="020F0502020204030204" pitchFamily="34" charset="0"/>
              </a:rPr>
              <a:t>بيانات</a:t>
            </a:r>
            <a:endParaRPr kumimoji="0" lang="ar-EG" sz="40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7C541652-6307-4792-A952-8F2AD38C8EE9}"/>
              </a:ext>
            </a:extLst>
          </p:cNvPr>
          <p:cNvSpPr txBox="1"/>
          <p:nvPr/>
        </p:nvSpPr>
        <p:spPr>
          <a:xfrm>
            <a:off x="1834572" y="3017501"/>
            <a:ext cx="9032700" cy="2308324"/>
          </a:xfrm>
          <a:prstGeom prst="rect">
            <a:avLst/>
          </a:prstGeom>
          <a:solidFill>
            <a:schemeClr val="bg1"/>
          </a:solidFill>
        </p:spPr>
        <p:txBody>
          <a:bodyPr wrap="square" rtlCol="0">
            <a:spAutoFit/>
          </a:bodyPr>
          <a:lstStyle/>
          <a:p>
            <a:pPr algn="just" rtl="1"/>
            <a:r>
              <a:rPr lang="ar-SA" sz="2400" dirty="0">
                <a:ea typeface="Calibri" panose="020F0502020204030204" pitchFamily="34" charset="0"/>
                <a:cs typeface="Calibri" panose="020F0502020204030204" pitchFamily="34" charset="0"/>
              </a:rPr>
              <a:t>فكلمة "بيانات" مشتقة من كلمة </a:t>
            </a:r>
            <a:r>
              <a:rPr lang="ar-SA" sz="2400" dirty="0">
                <a:solidFill>
                  <a:srgbClr val="FF0000"/>
                </a:solidFill>
                <a:ea typeface="Calibri" panose="020F0502020204030204" pitchFamily="34" charset="0"/>
                <a:cs typeface="Calibri" panose="020F0502020204030204" pitchFamily="34" charset="0"/>
              </a:rPr>
              <a:t>(بين)</a:t>
            </a:r>
            <a:r>
              <a:rPr lang="ar-SA" sz="2400" dirty="0">
                <a:ea typeface="Calibri" panose="020F0502020204030204" pitchFamily="34" charset="0"/>
                <a:cs typeface="Calibri" panose="020F0502020204030204" pitchFamily="34" charset="0"/>
              </a:rPr>
              <a:t> وهي </a:t>
            </a:r>
            <a:r>
              <a:rPr lang="ar-SA" sz="2400" dirty="0">
                <a:solidFill>
                  <a:srgbClr val="FF0000"/>
                </a:solidFill>
                <a:ea typeface="Calibri" panose="020F0502020204030204" pitchFamily="34" charset="0"/>
                <a:cs typeface="Calibri" panose="020F0502020204030204" pitchFamily="34" charset="0"/>
              </a:rPr>
              <a:t>( البيان ) </a:t>
            </a:r>
            <a:r>
              <a:rPr lang="ar-SA" sz="2400" dirty="0">
                <a:ea typeface="Calibri" panose="020F0502020204030204" pitchFamily="34" charset="0"/>
                <a:cs typeface="Calibri" panose="020F0502020204030204" pitchFamily="34" charset="0"/>
              </a:rPr>
              <a:t>أي ما يتبين به الدلالة. وبذلك تمثل </a:t>
            </a:r>
            <a:r>
              <a:rPr lang="ar-SA" sz="2400" dirty="0">
                <a:solidFill>
                  <a:srgbClr val="FF0000"/>
                </a:solidFill>
                <a:ea typeface="Calibri" panose="020F0502020204030204" pitchFamily="34" charset="0"/>
                <a:cs typeface="Calibri" panose="020F0502020204030204" pitchFamily="34" charset="0"/>
              </a:rPr>
              <a:t>الحقائق، أو البراهين، أو الآراء، أو الرموز، أو الإحصاءات الخ </a:t>
            </a:r>
            <a:r>
              <a:rPr lang="ar-SA" sz="2400" dirty="0">
                <a:ea typeface="Calibri" panose="020F0502020204030204" pitchFamily="34" charset="0"/>
                <a:cs typeface="Calibri" panose="020F0502020204030204" pitchFamily="34" charset="0"/>
              </a:rPr>
              <a:t>؛ وتكون في صورة أعداد</a:t>
            </a:r>
            <a:r>
              <a:rPr lang="ar-EG" sz="2400" dirty="0">
                <a:ea typeface="Calibri" panose="020F0502020204030204" pitchFamily="34" charset="0"/>
                <a:cs typeface="Calibri" panose="020F0502020204030204" pitchFamily="34" charset="0"/>
              </a:rPr>
              <a:t>           </a:t>
            </a:r>
            <a:r>
              <a:rPr lang="ar-SA" sz="2400" dirty="0">
                <a:ea typeface="Calibri" panose="020F0502020204030204" pitchFamily="34" charset="0"/>
                <a:cs typeface="Calibri" panose="020F0502020204030204" pitchFamily="34" charset="0"/>
              </a:rPr>
              <a:t> أو كلمات رموز مكونة من أرقام أو حروف أبجدية أو رموز خاصة، وهي تصف فكرة،</a:t>
            </a:r>
            <a:r>
              <a:rPr lang="ar-EG" sz="2400" dirty="0">
                <a:ea typeface="Calibri" panose="020F0502020204030204" pitchFamily="34" charset="0"/>
                <a:cs typeface="Calibri" panose="020F0502020204030204" pitchFamily="34" charset="0"/>
              </a:rPr>
              <a:t>            </a:t>
            </a:r>
            <a:r>
              <a:rPr lang="ar-SA" sz="2400" dirty="0">
                <a:ea typeface="Calibri" panose="020F0502020204030204" pitchFamily="34" charset="0"/>
                <a:cs typeface="Calibri" panose="020F0502020204030204" pitchFamily="34" charset="0"/>
              </a:rPr>
              <a:t> أو موضوعا، أو حدثا أو هدفا أو أي حقائق أخرى، وهي لا علاقة بين بعضها ببعض كما أنها لم تفسر أو تستخدم أي ليس لها معني حقيقي، ولا تؤثر في رد الفعل    أو السلوك لدى من يستقبلها .</a:t>
            </a:r>
            <a:endParaRPr lang="en-US" sz="2400" dirty="0">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677386512"/>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030719" y="1428065"/>
            <a:ext cx="9032700" cy="3970318"/>
          </a:xfrm>
          <a:prstGeom prst="rect">
            <a:avLst/>
          </a:prstGeom>
          <a:solidFill>
            <a:schemeClr val="bg1"/>
          </a:solidFill>
        </p:spPr>
        <p:txBody>
          <a:bodyPr wrap="square" rtlCol="0">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800" b="1" i="0" u="none" strike="noStrike" kern="12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cs typeface="Calibri" panose="020F0502020204030204" pitchFamily="34" charset="0"/>
              </a:rPr>
              <a:t> خصائص ال</a:t>
            </a:r>
            <a:r>
              <a:rPr kumimoji="0" lang="ar-EG" sz="2800" b="1" i="0" u="none" strike="noStrike" kern="12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cs typeface="Calibri" panose="020F0502020204030204" pitchFamily="34" charset="0"/>
              </a:rPr>
              <a:t>بيانات</a:t>
            </a:r>
            <a:r>
              <a:rPr kumimoji="0" lang="ar-SA" sz="2800" b="1" i="0" u="none" strike="noStrike" kern="12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cs typeface="Calibri" panose="020F0502020204030204" pitchFamily="34" charset="0"/>
              </a:rPr>
              <a:t>:</a:t>
            </a:r>
            <a:endParaRPr lang="ar-EG" sz="2800" b="1" dirty="0">
              <a:solidFill>
                <a:srgbClr val="4472C4"/>
              </a:solidFill>
              <a:latin typeface="Times New Roman" panose="02020603050405020304" pitchFamily="18" charset="0"/>
              <a:ea typeface="Calibri" panose="020F0502020204030204" pitchFamily="34" charset="0"/>
              <a:cs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800" dirty="0">
                <a:latin typeface="Calibri" panose="020F0502020204030204" pitchFamily="34" charset="0"/>
                <a:ea typeface="Calibri" panose="020F0502020204030204" pitchFamily="34" charset="0"/>
                <a:cs typeface="Calibri" panose="020F0502020204030204" pitchFamily="34" charset="0"/>
              </a:rPr>
              <a:t>يجب أن تكون البيانات على درجة كبيرة من </a:t>
            </a:r>
            <a:r>
              <a:rPr lang="ar-SA" sz="2800" dirty="0">
                <a:solidFill>
                  <a:srgbClr val="FF0000"/>
                </a:solidFill>
                <a:latin typeface="Calibri" panose="020F0502020204030204" pitchFamily="34" charset="0"/>
                <a:ea typeface="Calibri" panose="020F0502020204030204" pitchFamily="34" charset="0"/>
                <a:cs typeface="Calibri" panose="020F0502020204030204" pitchFamily="34" charset="0"/>
              </a:rPr>
              <a:t>الدقة وخالية </a:t>
            </a:r>
            <a:r>
              <a:rPr lang="ar-SA" sz="2800" dirty="0">
                <a:latin typeface="Calibri" panose="020F0502020204030204" pitchFamily="34" charset="0"/>
                <a:ea typeface="Calibri" panose="020F0502020204030204" pitchFamily="34" charset="0"/>
                <a:cs typeface="Calibri" panose="020F0502020204030204" pitchFamily="34" charset="0"/>
              </a:rPr>
              <a:t>من الأخطاء.</a:t>
            </a:r>
            <a:endParaRPr lang="ar-EG" sz="2800" dirty="0">
              <a:latin typeface="Calibri" panose="020F0502020204030204" pitchFamily="34" charset="0"/>
              <a:ea typeface="Calibri" panose="020F0502020204030204" pitchFamily="34" charset="0"/>
              <a:cs typeface="Arial" panose="020B060402020202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800" dirty="0">
                <a:latin typeface="Calibri" panose="020F0502020204030204" pitchFamily="34" charset="0"/>
                <a:ea typeface="Calibri" panose="020F0502020204030204" pitchFamily="34" charset="0"/>
                <a:cs typeface="Calibri" panose="020F0502020204030204" pitchFamily="34" charset="0"/>
              </a:rPr>
              <a:t>يجب أن تكون البيانات </a:t>
            </a:r>
            <a:r>
              <a:rPr lang="ar-SA" sz="2800" dirty="0">
                <a:solidFill>
                  <a:srgbClr val="FF0000"/>
                </a:solidFill>
                <a:latin typeface="Calibri" panose="020F0502020204030204" pitchFamily="34" charset="0"/>
                <a:ea typeface="Calibri" panose="020F0502020204030204" pitchFamily="34" charset="0"/>
                <a:cs typeface="Calibri" panose="020F0502020204030204" pitchFamily="34" charset="0"/>
              </a:rPr>
              <a:t>ممثلة</a:t>
            </a:r>
            <a:r>
              <a:rPr lang="ar-SA" sz="2800" dirty="0">
                <a:latin typeface="Calibri" panose="020F0502020204030204" pitchFamily="34" charset="0"/>
                <a:ea typeface="Calibri" panose="020F0502020204030204" pitchFamily="34" charset="0"/>
                <a:cs typeface="Calibri" panose="020F0502020204030204" pitchFamily="34" charset="0"/>
              </a:rPr>
              <a:t> لواقع الأشياء؛ حتى تعبر عن حقيقة ملموسة.</a:t>
            </a:r>
            <a:endParaRPr lang="ar-EG" sz="2800" dirty="0">
              <a:latin typeface="Calibri" panose="020F0502020204030204" pitchFamily="34" charset="0"/>
              <a:ea typeface="Calibri" panose="020F0502020204030204" pitchFamily="34" charset="0"/>
              <a:cs typeface="Arial" panose="020B060402020202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800" dirty="0">
                <a:latin typeface="Calibri" panose="020F0502020204030204" pitchFamily="34" charset="0"/>
                <a:ea typeface="Calibri" panose="020F0502020204030204" pitchFamily="34" charset="0"/>
                <a:cs typeface="Calibri" panose="020F0502020204030204" pitchFamily="34" charset="0"/>
              </a:rPr>
              <a:t>يجب أن تكون البيانات </a:t>
            </a:r>
            <a:r>
              <a:rPr lang="ar-SA" sz="2800" dirty="0">
                <a:solidFill>
                  <a:srgbClr val="FF0000"/>
                </a:solidFill>
                <a:latin typeface="Calibri" panose="020F0502020204030204" pitchFamily="34" charset="0"/>
                <a:ea typeface="Calibri" panose="020F0502020204030204" pitchFamily="34" charset="0"/>
                <a:cs typeface="Calibri" panose="020F0502020204030204" pitchFamily="34" charset="0"/>
              </a:rPr>
              <a:t>شاملة</a:t>
            </a:r>
            <a:r>
              <a:rPr lang="ar-SA" sz="2800" dirty="0">
                <a:latin typeface="Calibri" panose="020F0502020204030204" pitchFamily="34" charset="0"/>
                <a:ea typeface="Calibri" panose="020F0502020204030204" pitchFamily="34" charset="0"/>
                <a:cs typeface="Calibri" panose="020F0502020204030204" pitchFamily="34" charset="0"/>
              </a:rPr>
              <a:t> دون تفصيل زائد، ودون إيجاز يضيع معناها.</a:t>
            </a:r>
            <a:endParaRPr lang="ar-EG" sz="2800" dirty="0">
              <a:latin typeface="Calibri" panose="020F0502020204030204" pitchFamily="34" charset="0"/>
              <a:ea typeface="Calibri" panose="020F0502020204030204" pitchFamily="34" charset="0"/>
              <a:cs typeface="Arial" panose="020B060402020202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800" dirty="0">
                <a:latin typeface="Calibri" panose="020F0502020204030204" pitchFamily="34" charset="0"/>
                <a:ea typeface="Calibri" panose="020F0502020204030204" pitchFamily="34" charset="0"/>
                <a:cs typeface="Calibri" panose="020F0502020204030204" pitchFamily="34" charset="0"/>
              </a:rPr>
              <a:t>يجب أن تكون البيانات </a:t>
            </a:r>
            <a:r>
              <a:rPr lang="ar-SA" sz="2800" dirty="0">
                <a:solidFill>
                  <a:srgbClr val="FF0000"/>
                </a:solidFill>
                <a:latin typeface="Calibri" panose="020F0502020204030204" pitchFamily="34" charset="0"/>
                <a:ea typeface="Calibri" panose="020F0502020204030204" pitchFamily="34" charset="0"/>
                <a:cs typeface="Calibri" panose="020F0502020204030204" pitchFamily="34" charset="0"/>
              </a:rPr>
              <a:t>متسقة </a:t>
            </a:r>
            <a:r>
              <a:rPr lang="ar-SA" sz="2800" dirty="0">
                <a:latin typeface="Calibri" panose="020F0502020204030204" pitchFamily="34" charset="0"/>
                <a:ea typeface="Calibri" panose="020F0502020204030204" pitchFamily="34" charset="0"/>
                <a:cs typeface="Calibri" panose="020F0502020204030204" pitchFamily="34" charset="0"/>
              </a:rPr>
              <a:t>فيما بينها دون تعارض أو تناقض.</a:t>
            </a:r>
            <a:endParaRPr lang="ar-EG" sz="2800" dirty="0">
              <a:latin typeface="Calibri" panose="020F0502020204030204" pitchFamily="34" charset="0"/>
              <a:ea typeface="Calibri" panose="020F0502020204030204" pitchFamily="34" charset="0"/>
              <a:cs typeface="Arial" panose="020B060402020202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800" dirty="0">
                <a:latin typeface="Calibri" panose="020F0502020204030204" pitchFamily="34" charset="0"/>
                <a:ea typeface="Calibri" panose="020F0502020204030204" pitchFamily="34" charset="0"/>
                <a:cs typeface="Calibri" panose="020F0502020204030204" pitchFamily="34" charset="0"/>
              </a:rPr>
              <a:t>يجب أن تكون البيانات </a:t>
            </a:r>
            <a:r>
              <a:rPr lang="ar-SA" sz="2800" dirty="0">
                <a:solidFill>
                  <a:srgbClr val="FF0000"/>
                </a:solidFill>
                <a:latin typeface="Calibri" panose="020F0502020204030204" pitchFamily="34" charset="0"/>
                <a:ea typeface="Calibri" panose="020F0502020204030204" pitchFamily="34" charset="0"/>
                <a:cs typeface="Calibri" panose="020F0502020204030204" pitchFamily="34" charset="0"/>
              </a:rPr>
              <a:t>مناسبة</a:t>
            </a:r>
            <a:r>
              <a:rPr lang="ar-SA" sz="2800" dirty="0">
                <a:latin typeface="Calibri" panose="020F0502020204030204" pitchFamily="34" charset="0"/>
                <a:ea typeface="Calibri" panose="020F0502020204030204" pitchFamily="34" charset="0"/>
                <a:cs typeface="Calibri" panose="020F0502020204030204" pitchFamily="34" charset="0"/>
              </a:rPr>
              <a:t> زمنيا للاستخدام.</a:t>
            </a:r>
            <a:endParaRPr lang="en-US" sz="2800" dirty="0">
              <a:latin typeface="Calibri" panose="020F0502020204030204" pitchFamily="34" charset="0"/>
              <a:ea typeface="Calibri" panose="020F0502020204030204" pitchFamily="34"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Tree>
    <p:custDataLst>
      <p:tags r:id="rId1"/>
    </p:custDataLst>
    <p:extLst>
      <p:ext uri="{BB962C8B-B14F-4D97-AF65-F5344CB8AC3E}">
        <p14:creationId xmlns:p14="http://schemas.microsoft.com/office/powerpoint/2010/main" val="2606481806"/>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3561575" y="1738676"/>
            <a:ext cx="5578695" cy="108609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457200" marR="0" lvl="0" indent="0" algn="ctr" defTabSz="914400" rtl="1" eaLnBrk="1" fontAlgn="auto" latinLnBrk="0" hangingPunct="1">
              <a:lnSpc>
                <a:spcPct val="100000"/>
              </a:lnSpc>
              <a:spcBef>
                <a:spcPts val="0"/>
              </a:spcBef>
              <a:spcAft>
                <a:spcPts val="500"/>
              </a:spcAft>
              <a:buClrTx/>
              <a:buSzTx/>
              <a:buFontTx/>
              <a:buNone/>
              <a:tabLst/>
              <a:defRPr/>
            </a:pPr>
            <a:r>
              <a:rPr lang="ar-EG" sz="4000" b="1" dirty="0">
                <a:solidFill>
                  <a:srgbClr val="4472C4"/>
                </a:solidFill>
                <a:latin typeface="Calibri" panose="020F0502020204030204"/>
                <a:ea typeface="Calibri" panose="020F0502020204030204" pitchFamily="34" charset="0"/>
                <a:cs typeface="Calibri" panose="020F0502020204030204" pitchFamily="34" charset="0"/>
              </a:rPr>
              <a:t>ملحوظه هامة</a:t>
            </a:r>
            <a:endParaRPr kumimoji="0" lang="ar-EG" sz="40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7C541652-6307-4792-A952-8F2AD38C8EE9}"/>
              </a:ext>
            </a:extLst>
          </p:cNvPr>
          <p:cNvSpPr txBox="1"/>
          <p:nvPr/>
        </p:nvSpPr>
        <p:spPr>
          <a:xfrm>
            <a:off x="1834572" y="3017501"/>
            <a:ext cx="9032700" cy="707886"/>
          </a:xfrm>
          <a:prstGeom prst="rect">
            <a:avLst/>
          </a:prstGeom>
          <a:solidFill>
            <a:schemeClr val="bg1"/>
          </a:solidFill>
        </p:spPr>
        <p:txBody>
          <a:bodyPr wrap="square" rtlCol="0">
            <a:spAutoFit/>
          </a:bodyPr>
          <a:lstStyle/>
          <a:p>
            <a:pPr lvl="0" algn="ctr" rtl="1"/>
            <a:r>
              <a:rPr lang="ar-EG" sz="4000" dirty="0">
                <a:solidFill>
                  <a:srgbClr val="FF0000"/>
                </a:solidFill>
                <a:ea typeface="Calibri" panose="020F0502020204030204" pitchFamily="34" charset="0"/>
                <a:cs typeface="Calibri" panose="020F0502020204030204" pitchFamily="34" charset="0"/>
              </a:rPr>
              <a:t>إ</a:t>
            </a:r>
            <a:r>
              <a:rPr lang="ar-SA" sz="4000" dirty="0">
                <a:solidFill>
                  <a:srgbClr val="FF0000"/>
                </a:solidFill>
                <a:ea typeface="Calibri" panose="020F0502020204030204" pitchFamily="34" charset="0"/>
                <a:cs typeface="Calibri" panose="020F0502020204030204" pitchFamily="34" charset="0"/>
              </a:rPr>
              <a:t>ن علاقة البيانات بالمعلومات ذات طبيعة دورية</a:t>
            </a:r>
            <a:endParaRPr kumimoji="0" lang="en-US" sz="4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44344997"/>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9F9EDF0E-DEC1-4581-9DE7-356E93C57BE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47778" y="1703238"/>
            <a:ext cx="7429500" cy="3451517"/>
          </a:xfrm>
          <a:prstGeom prst="rect">
            <a:avLst/>
          </a:prstGeom>
        </p:spPr>
      </p:pic>
    </p:spTree>
    <p:custDataLst>
      <p:tags r:id="rId1"/>
    </p:custDataLst>
    <p:extLst>
      <p:ext uri="{BB962C8B-B14F-4D97-AF65-F5344CB8AC3E}">
        <p14:creationId xmlns:p14="http://schemas.microsoft.com/office/powerpoint/2010/main" val="302444097"/>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5619"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7601371" y="2204736"/>
            <a:ext cx="3540563" cy="2193668"/>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457200" marR="0" lvl="0" indent="0" algn="ctr" defTabSz="914400" rtl="1" eaLnBrk="1" fontAlgn="auto" latinLnBrk="0" hangingPunct="1">
              <a:lnSpc>
                <a:spcPct val="100000"/>
              </a:lnSpc>
              <a:spcBef>
                <a:spcPts val="0"/>
              </a:spcBef>
              <a:spcAft>
                <a:spcPts val="500"/>
              </a:spcAft>
              <a:buClrTx/>
              <a:buSzTx/>
              <a:buFontTx/>
              <a:buNone/>
              <a:tabLst/>
              <a:defRPr/>
            </a:pPr>
            <a:r>
              <a:rPr lang="ar-EG" sz="4000" b="1" noProof="0" dirty="0">
                <a:solidFill>
                  <a:srgbClr val="4472C4"/>
                </a:solidFill>
                <a:latin typeface="Calibri" panose="020F0502020204030204"/>
                <a:ea typeface="Calibri" panose="020F0502020204030204" pitchFamily="34" charset="0"/>
                <a:cs typeface="Calibri" panose="020F0502020204030204" pitchFamily="34" charset="0"/>
              </a:rPr>
              <a:t>أنواع المعلومات</a:t>
            </a:r>
            <a:endParaRPr kumimoji="0" lang="ar-EG" sz="40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8194" name="Picture 2" descr="صور تكنولوجيا المعلومات الحديثة بالمجالات المختلفة">
            <a:extLst>
              <a:ext uri="{FF2B5EF4-FFF2-40B4-BE49-F238E27FC236}">
                <a16:creationId xmlns:a16="http://schemas.microsoft.com/office/drawing/2014/main" id="{968388F1-AA20-489A-8F43-6280B643A65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02640" y="1983341"/>
            <a:ext cx="5140117" cy="289131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22222754"/>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030719" y="1704486"/>
            <a:ext cx="9032700" cy="3576492"/>
          </a:xfrm>
          <a:prstGeom prst="rect">
            <a:avLst/>
          </a:prstGeom>
          <a:solidFill>
            <a:schemeClr val="bg1"/>
          </a:solidFill>
        </p:spPr>
        <p:txBody>
          <a:bodyPr wrap="square" rtlCol="0">
            <a:spAutoFit/>
          </a:bodyPr>
          <a:lstStyle/>
          <a:p>
            <a:pPr algn="ctr" rtl="1">
              <a:lnSpc>
                <a:spcPct val="107000"/>
              </a:lnSpc>
              <a:spcAft>
                <a:spcPts val="500"/>
              </a:spcAft>
            </a:pPr>
            <a:r>
              <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rPr>
              <a:t>أ. أنواع المعلومات بصفة عامة:</a:t>
            </a:r>
            <a:endParaRPr lang="ar-EG"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a:p>
            <a:pPr lvl="0" algn="just" rtl="1"/>
            <a:endParaRPr lang="ar-EG" sz="2400" dirty="0">
              <a:latin typeface="Times New Roman" panose="02020603050405020304" pitchFamily="18" charset="0"/>
              <a:ea typeface="Calibri" panose="020F0502020204030204" pitchFamily="34" charset="0"/>
              <a:cs typeface="Calibri" panose="020F0502020204030204" pitchFamily="34" charset="0"/>
            </a:endParaRPr>
          </a:p>
          <a:p>
            <a:pPr lvl="0" algn="just" rtl="1"/>
            <a:r>
              <a:rPr lang="ar-SA" sz="3200" dirty="0">
                <a:latin typeface="Times New Roman" panose="02020603050405020304" pitchFamily="18" charset="0"/>
                <a:ea typeface="Calibri" panose="020F0502020204030204" pitchFamily="34" charset="0"/>
                <a:cs typeface="Calibri" panose="020F0502020204030204" pitchFamily="34" charset="0"/>
              </a:rPr>
              <a:t>الطائفة الأولي: المعلومات الاسمية:</a:t>
            </a:r>
            <a:endParaRPr lang="ar-EG" sz="3200" dirty="0">
              <a:latin typeface="Times New Roman" panose="02020603050405020304" pitchFamily="18" charset="0"/>
              <a:ea typeface="Calibri" panose="020F0502020204030204" pitchFamily="34" charset="0"/>
              <a:cs typeface="Calibri" panose="020F0502020204030204" pitchFamily="34" charset="0"/>
            </a:endParaRPr>
          </a:p>
          <a:p>
            <a:pPr lvl="0" algn="just" rtl="1"/>
            <a:r>
              <a:rPr lang="ar-EG" sz="3600" dirty="0">
                <a:solidFill>
                  <a:srgbClr val="FF0000"/>
                </a:solidFill>
                <a:ea typeface="Calibri" panose="020F0502020204030204" pitchFamily="34" charset="0"/>
                <a:cs typeface="Calibri" panose="020F0502020204030204" pitchFamily="34" charset="0"/>
              </a:rPr>
              <a:t>1. </a:t>
            </a:r>
            <a:r>
              <a:rPr lang="ar-SA" sz="3200" dirty="0">
                <a:solidFill>
                  <a:srgbClr val="FF0000"/>
                </a:solidFill>
                <a:ea typeface="Calibri" panose="020F0502020204030204" pitchFamily="34" charset="0"/>
                <a:cs typeface="Calibri" panose="020F0502020204030204" pitchFamily="34" charset="0"/>
              </a:rPr>
              <a:t>المعلومات الموضوعية: </a:t>
            </a:r>
            <a:endParaRPr lang="ar-EG" sz="3200" dirty="0">
              <a:solidFill>
                <a:srgbClr val="FF0000"/>
              </a:solidFill>
              <a:ea typeface="Calibri" panose="020F0502020204030204" pitchFamily="34" charset="0"/>
              <a:cs typeface="Calibri" panose="020F0502020204030204" pitchFamily="34" charset="0"/>
            </a:endParaRPr>
          </a:p>
          <a:p>
            <a:pPr lvl="0" algn="just" rtl="1"/>
            <a:r>
              <a:rPr lang="ar-EG" sz="3200" dirty="0">
                <a:solidFill>
                  <a:srgbClr val="FF0000"/>
                </a:solidFill>
                <a:latin typeface="Calibri" panose="020F0502020204030204" pitchFamily="34" charset="0"/>
                <a:ea typeface="Calibri" panose="020F0502020204030204" pitchFamily="34" charset="0"/>
                <a:cs typeface="Calibri" panose="020F0502020204030204" pitchFamily="34" charset="0"/>
              </a:rPr>
              <a:t>2. </a:t>
            </a:r>
            <a:r>
              <a:rPr kumimoji="0" lang="ar-EG" sz="3200"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Calibri" panose="020F0502020204030204" pitchFamily="34" charset="0"/>
              </a:rPr>
              <a:t> </a:t>
            </a:r>
            <a:r>
              <a:rPr lang="ar-SA" sz="3200" dirty="0">
                <a:solidFill>
                  <a:srgbClr val="FF0000"/>
                </a:solidFill>
                <a:ea typeface="Calibri" panose="020F0502020204030204" pitchFamily="34" charset="0"/>
                <a:cs typeface="Calibri" panose="020F0502020204030204" pitchFamily="34" charset="0"/>
              </a:rPr>
              <a:t>المعلومات الشخصية: </a:t>
            </a:r>
            <a:endParaRPr lang="ar-EG" sz="3200" dirty="0">
              <a:solidFill>
                <a:srgbClr val="FF0000"/>
              </a:solidFill>
              <a:ea typeface="Calibri" panose="020F0502020204030204" pitchFamily="34" charset="0"/>
              <a:cs typeface="Calibri" panose="020F0502020204030204" pitchFamily="34" charset="0"/>
            </a:endParaRPr>
          </a:p>
          <a:p>
            <a:pPr algn="just" rtl="1"/>
            <a:r>
              <a:rPr lang="ar-SA" sz="3200" dirty="0">
                <a:latin typeface="Times New Roman" panose="02020603050405020304" pitchFamily="18" charset="0"/>
                <a:ea typeface="Calibri" panose="020F0502020204030204" pitchFamily="34" charset="0"/>
                <a:cs typeface="Calibri" panose="020F0502020204030204" pitchFamily="34" charset="0"/>
              </a:rPr>
              <a:t>الطائفة الثانية: المعلومات المتعلقة بالمصنفات الفكرية</a:t>
            </a:r>
            <a:r>
              <a:rPr lang="en-US" sz="2800" dirty="0">
                <a:latin typeface="Times New Roman" panose="02020603050405020304" pitchFamily="18" charset="0"/>
                <a:ea typeface="Times New Roman" panose="02020603050405020304" pitchFamily="18" charset="0"/>
              </a:rPr>
              <a:t> :</a:t>
            </a:r>
          </a:p>
          <a:p>
            <a:pPr algn="just" rtl="1"/>
            <a:r>
              <a:rPr lang="ar-SA" sz="3200" dirty="0">
                <a:latin typeface="Times New Roman" panose="02020603050405020304" pitchFamily="18" charset="0"/>
                <a:ea typeface="Calibri" panose="020F0502020204030204" pitchFamily="34" charset="0"/>
                <a:cs typeface="Calibri" panose="020F0502020204030204" pitchFamily="34" charset="0"/>
              </a:rPr>
              <a:t>الطائفة الثالثة: المعلومات المباحة :</a:t>
            </a:r>
            <a:endParaRPr lang="en-US" sz="3200" dirty="0">
              <a:latin typeface="Times New Roman" panose="02020603050405020304" pitchFamily="18" charset="0"/>
              <a:ea typeface="Calibri" panose="020F0502020204030204" pitchFamily="34" charset="0"/>
              <a:cs typeface="Calibri" panose="020F0502020204030204" pitchFamily="34" charset="0"/>
            </a:endParaRPr>
          </a:p>
        </p:txBody>
      </p:sp>
    </p:spTree>
    <p:custDataLst>
      <p:tags r:id="rId1"/>
    </p:custDataLst>
    <p:extLst>
      <p:ext uri="{BB962C8B-B14F-4D97-AF65-F5344CB8AC3E}">
        <p14:creationId xmlns:p14="http://schemas.microsoft.com/office/powerpoint/2010/main" val="1526694905"/>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825646" y="1997836"/>
            <a:ext cx="7555044" cy="2862322"/>
          </a:xfrm>
          <a:prstGeom prst="rect">
            <a:avLst/>
          </a:prstGeom>
          <a:solidFill>
            <a:schemeClr val="bg1"/>
          </a:solidFill>
        </p:spPr>
        <p:txBody>
          <a:bodyPr wrap="square" rtlCol="0">
            <a:spAutoFit/>
          </a:bodyPr>
          <a:lstStyle/>
          <a:p>
            <a:pPr algn="ctr" rtl="1"/>
            <a:r>
              <a:rPr lang="ar-SA" sz="2800" b="1" dirty="0">
                <a:solidFill>
                  <a:srgbClr val="00B0F0"/>
                </a:solidFill>
                <a:latin typeface="Times New Roman" panose="02020603050405020304" pitchFamily="18" charset="0"/>
                <a:ea typeface="Calibri" panose="020F0502020204030204" pitchFamily="34" charset="0"/>
                <a:cs typeface="Calibri" panose="020F0502020204030204" pitchFamily="34" charset="0"/>
              </a:rPr>
              <a:t>ب.</a:t>
            </a:r>
            <a:r>
              <a:rPr lang="en-US" sz="2800" b="1" dirty="0">
                <a:solidFill>
                  <a:srgbClr val="00B0F0"/>
                </a:solidFill>
                <a:latin typeface="Times New Roman" panose="02020603050405020304" pitchFamily="18" charset="0"/>
                <a:ea typeface="Times New Roman" panose="02020603050405020304" pitchFamily="18" charset="0"/>
              </a:rPr>
              <a:t> </a:t>
            </a:r>
            <a:r>
              <a:rPr lang="en-US" sz="2800" b="1" dirty="0" err="1">
                <a:solidFill>
                  <a:srgbClr val="00B0F0"/>
                </a:solidFill>
                <a:latin typeface="Times New Roman" panose="02020603050405020304" pitchFamily="18" charset="0"/>
                <a:ea typeface="Times New Roman" panose="02020603050405020304" pitchFamily="18" charset="0"/>
              </a:rPr>
              <a:t>أنواع</a:t>
            </a:r>
            <a:r>
              <a:rPr lang="en-US" sz="2800" b="1" dirty="0">
                <a:solidFill>
                  <a:srgbClr val="00B0F0"/>
                </a:solidFill>
                <a:latin typeface="Times New Roman" panose="02020603050405020304" pitchFamily="18" charset="0"/>
                <a:ea typeface="Times New Roman" panose="02020603050405020304" pitchFamily="18" charset="0"/>
              </a:rPr>
              <a:t> </a:t>
            </a:r>
            <a:r>
              <a:rPr lang="en-US" sz="2800" b="1" dirty="0" err="1">
                <a:solidFill>
                  <a:srgbClr val="00B0F0"/>
                </a:solidFill>
                <a:latin typeface="Times New Roman" panose="02020603050405020304" pitchFamily="18" charset="0"/>
                <a:ea typeface="Times New Roman" panose="02020603050405020304" pitchFamily="18" charset="0"/>
              </a:rPr>
              <a:t>المعلومات</a:t>
            </a:r>
            <a:r>
              <a:rPr lang="en-US" sz="2800" b="1" dirty="0">
                <a:solidFill>
                  <a:srgbClr val="00B0F0"/>
                </a:solidFill>
                <a:latin typeface="Times New Roman" panose="02020603050405020304" pitchFamily="18" charset="0"/>
                <a:ea typeface="Times New Roman" panose="02020603050405020304" pitchFamily="18" charset="0"/>
              </a:rPr>
              <a:t> </a:t>
            </a:r>
            <a:r>
              <a:rPr lang="en-US" sz="2800" b="1" dirty="0" err="1">
                <a:solidFill>
                  <a:srgbClr val="00B0F0"/>
                </a:solidFill>
                <a:latin typeface="Times New Roman" panose="02020603050405020304" pitchFamily="18" charset="0"/>
                <a:ea typeface="Times New Roman" panose="02020603050405020304" pitchFamily="18" charset="0"/>
              </a:rPr>
              <a:t>من</a:t>
            </a:r>
            <a:r>
              <a:rPr lang="en-US" sz="2800" b="1" dirty="0">
                <a:solidFill>
                  <a:srgbClr val="00B0F0"/>
                </a:solidFill>
                <a:latin typeface="Times New Roman" panose="02020603050405020304" pitchFamily="18" charset="0"/>
                <a:ea typeface="Times New Roman" panose="02020603050405020304" pitchFamily="18" charset="0"/>
              </a:rPr>
              <a:t> </a:t>
            </a:r>
            <a:r>
              <a:rPr lang="en-US" sz="2800" b="1" dirty="0" err="1">
                <a:solidFill>
                  <a:srgbClr val="00B0F0"/>
                </a:solidFill>
                <a:latin typeface="Times New Roman" panose="02020603050405020304" pitchFamily="18" charset="0"/>
                <a:ea typeface="Times New Roman" panose="02020603050405020304" pitchFamily="18" charset="0"/>
              </a:rPr>
              <a:t>حيث</a:t>
            </a:r>
            <a:r>
              <a:rPr lang="en-US" sz="2800" b="1" dirty="0">
                <a:solidFill>
                  <a:srgbClr val="00B0F0"/>
                </a:solidFill>
                <a:latin typeface="Times New Roman" panose="02020603050405020304" pitchFamily="18" charset="0"/>
                <a:ea typeface="Times New Roman" panose="02020603050405020304" pitchFamily="18" charset="0"/>
              </a:rPr>
              <a:t> </a:t>
            </a:r>
            <a:r>
              <a:rPr lang="en-US" sz="2800" b="1" dirty="0" err="1">
                <a:solidFill>
                  <a:srgbClr val="00B0F0"/>
                </a:solidFill>
                <a:latin typeface="Times New Roman" panose="02020603050405020304" pitchFamily="18" charset="0"/>
                <a:ea typeface="Times New Roman" panose="02020603050405020304" pitchFamily="18" charset="0"/>
              </a:rPr>
              <a:t>طبيعتها</a:t>
            </a:r>
            <a:r>
              <a:rPr lang="en-US" sz="2800" b="1" dirty="0">
                <a:solidFill>
                  <a:srgbClr val="00B0F0"/>
                </a:solidFill>
                <a:latin typeface="Times New Roman" panose="02020603050405020304" pitchFamily="18" charset="0"/>
                <a:ea typeface="Times New Roman" panose="02020603050405020304" pitchFamily="18" charset="0"/>
              </a:rPr>
              <a:t> </a:t>
            </a:r>
            <a:r>
              <a:rPr lang="en-US" sz="2800" b="1" dirty="0" err="1">
                <a:solidFill>
                  <a:srgbClr val="00B0F0"/>
                </a:solidFill>
                <a:latin typeface="Times New Roman" panose="02020603050405020304" pitchFamily="18" charset="0"/>
                <a:ea typeface="Times New Roman" panose="02020603050405020304" pitchFamily="18" charset="0"/>
              </a:rPr>
              <a:t>القانونية</a:t>
            </a:r>
            <a:r>
              <a:rPr lang="en-US" sz="2800" b="1" dirty="0">
                <a:solidFill>
                  <a:srgbClr val="00B0F0"/>
                </a:solidFill>
                <a:latin typeface="Times New Roman" panose="02020603050405020304" pitchFamily="18" charset="0"/>
                <a:ea typeface="Times New Roman" panose="02020603050405020304" pitchFamily="18" charset="0"/>
              </a:rPr>
              <a:t>:</a:t>
            </a:r>
            <a:endParaRPr lang="en-US" sz="2800" dirty="0">
              <a:solidFill>
                <a:srgbClr val="00B0F0"/>
              </a:solidFill>
              <a:latin typeface="Times New Roman" panose="02020603050405020304" pitchFamily="18" charset="0"/>
              <a:ea typeface="Times New Roman" panose="02020603050405020304" pitchFamily="18" charset="0"/>
            </a:endParaRPr>
          </a:p>
          <a:p>
            <a:pPr algn="just" rtl="1"/>
            <a:endParaRPr lang="ar-EG" sz="2400" b="1" dirty="0">
              <a:latin typeface="Times New Roman" panose="02020603050405020304" pitchFamily="18" charset="0"/>
              <a:ea typeface="Calibri" panose="020F0502020204030204" pitchFamily="34" charset="0"/>
              <a:cs typeface="Calibri" panose="020F0502020204030204" pitchFamily="34" charset="0"/>
            </a:endParaRPr>
          </a:p>
          <a:p>
            <a:pPr algn="just" rtl="1"/>
            <a:r>
              <a:rPr lang="ar-SA" sz="2400" b="1" dirty="0">
                <a:latin typeface="Times New Roman" panose="02020603050405020304" pitchFamily="18" charset="0"/>
                <a:ea typeface="Calibri" panose="020F0502020204030204" pitchFamily="34" charset="0"/>
                <a:cs typeface="Calibri" panose="020F0502020204030204" pitchFamily="34" charset="0"/>
              </a:rPr>
              <a:t>الفئة الأولى : المعلومات المحظور نشرها ومنها :</a:t>
            </a:r>
            <a:endParaRPr lang="ar-EG" sz="2400" b="1" dirty="0">
              <a:latin typeface="Times New Roman" panose="02020603050405020304" pitchFamily="18" charset="0"/>
              <a:ea typeface="Calibri" panose="020F0502020204030204" pitchFamily="34" charset="0"/>
              <a:cs typeface="Calibri" panose="020F0502020204030204" pitchFamily="34" charset="0"/>
            </a:endParaRPr>
          </a:p>
          <a:p>
            <a:pPr algn="just" rtl="1"/>
            <a:endParaRPr lang="en-US" sz="2000" dirty="0">
              <a:latin typeface="Times New Roman" panose="02020603050405020304" pitchFamily="18" charset="0"/>
              <a:ea typeface="Times New Roman" panose="02020603050405020304" pitchFamily="18" charset="0"/>
            </a:endParaRPr>
          </a:p>
          <a:p>
            <a:pPr lvl="0" algn="just" rtl="1"/>
            <a:r>
              <a:rPr lang="ar-EG" sz="2400" b="1" dirty="0">
                <a:ea typeface="Calibri" panose="020F0502020204030204" pitchFamily="34" charset="0"/>
                <a:cs typeface="Calibri" panose="020F0502020204030204" pitchFamily="34" charset="0"/>
              </a:rPr>
              <a:t> </a:t>
            </a:r>
            <a:r>
              <a:rPr lang="ar-EG" sz="2000" b="1" dirty="0">
                <a:solidFill>
                  <a:srgbClr val="FF0000"/>
                </a:solidFill>
                <a:ea typeface="Calibri" panose="020F0502020204030204" pitchFamily="34" charset="0"/>
                <a:cs typeface="Calibri" panose="020F0502020204030204" pitchFamily="34" charset="0"/>
              </a:rPr>
              <a:t>أ. ا</a:t>
            </a:r>
            <a:r>
              <a:rPr lang="ar-SA" sz="2000" b="1" dirty="0">
                <a:solidFill>
                  <a:srgbClr val="FF0000"/>
                </a:solidFill>
                <a:ea typeface="Calibri" panose="020F0502020204030204" pitchFamily="34" charset="0"/>
                <a:cs typeface="Calibri" panose="020F0502020204030204" pitchFamily="34" charset="0"/>
              </a:rPr>
              <a:t>لمعلومات المتعلقة بأسرار الدفاع</a:t>
            </a:r>
            <a:r>
              <a:rPr lang="ar-EG" sz="2000" b="1" dirty="0">
                <a:solidFill>
                  <a:srgbClr val="FF0000"/>
                </a:solidFill>
                <a:ea typeface="Calibri" panose="020F0502020204030204" pitchFamily="34" charset="0"/>
                <a:cs typeface="Calibri" panose="020F0502020204030204" pitchFamily="34" charset="0"/>
              </a:rPr>
              <a:t>:</a:t>
            </a:r>
          </a:p>
          <a:p>
            <a:pPr lvl="0" algn="just" rtl="1"/>
            <a:r>
              <a:rPr kumimoji="0" lang="ar-EG" sz="20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Calibri" panose="020F0502020204030204" pitchFamily="34" charset="0"/>
              </a:rPr>
              <a:t>ب. </a:t>
            </a:r>
            <a:r>
              <a:rPr lang="ar-SA" sz="2000" b="1" dirty="0">
                <a:solidFill>
                  <a:srgbClr val="FF0000"/>
                </a:solidFill>
                <a:ea typeface="Calibri" panose="020F0502020204030204" pitchFamily="34" charset="0"/>
                <a:cs typeface="Calibri" panose="020F0502020204030204" pitchFamily="34" charset="0"/>
              </a:rPr>
              <a:t>المعلومات المرتبطة بالتحقيقات الأولية</a:t>
            </a:r>
            <a:r>
              <a:rPr lang="ar-EG" sz="2000" b="1" dirty="0">
                <a:solidFill>
                  <a:srgbClr val="FF0000"/>
                </a:solidFill>
                <a:ea typeface="Calibri" panose="020F0502020204030204" pitchFamily="34" charset="0"/>
                <a:cs typeface="Calibri" panose="020F0502020204030204" pitchFamily="34" charset="0"/>
              </a:rPr>
              <a:t>:</a:t>
            </a:r>
          </a:p>
          <a:p>
            <a:pPr lvl="0" algn="just" rtl="1"/>
            <a:r>
              <a:rPr lang="ar-EG" sz="2000" b="1" dirty="0">
                <a:solidFill>
                  <a:srgbClr val="FF0000"/>
                </a:solidFill>
                <a:ea typeface="Calibri" panose="020F0502020204030204" pitchFamily="34" charset="0"/>
                <a:cs typeface="Calibri" panose="020F0502020204030204" pitchFamily="34" charset="0"/>
              </a:rPr>
              <a:t>ج. </a:t>
            </a:r>
            <a:r>
              <a:rPr lang="ar-SA" sz="2000" b="1" dirty="0">
                <a:solidFill>
                  <a:srgbClr val="FF0000"/>
                </a:solidFill>
                <a:ea typeface="Calibri" panose="020F0502020204030204" pitchFamily="34" charset="0"/>
                <a:cs typeface="Calibri" panose="020F0502020204030204" pitchFamily="34" charset="0"/>
              </a:rPr>
              <a:t>المعلومات المرتبطة بالفرد في حياته الشخصية</a:t>
            </a:r>
            <a:r>
              <a:rPr lang="ar-EG" sz="2000" b="1" dirty="0">
                <a:solidFill>
                  <a:srgbClr val="FF0000"/>
                </a:solidFill>
                <a:ea typeface="Calibri" panose="020F0502020204030204" pitchFamily="34" charset="0"/>
                <a:cs typeface="Calibri" panose="020F0502020204030204" pitchFamily="34" charset="0"/>
              </a:rPr>
              <a:t>:</a:t>
            </a:r>
          </a:p>
          <a:p>
            <a:pPr lvl="0" algn="just" rtl="1"/>
            <a:endParaRPr lang="ar-EG" sz="2000" b="1" dirty="0">
              <a:solidFill>
                <a:srgbClr val="FF0000"/>
              </a:solidFill>
              <a:ea typeface="Calibri" panose="020F0502020204030204" pitchFamily="34" charset="0"/>
              <a:cs typeface="Calibri" panose="020F0502020204030204" pitchFamily="34" charset="0"/>
            </a:endParaRPr>
          </a:p>
        </p:txBody>
      </p:sp>
    </p:spTree>
    <p:custDataLst>
      <p:tags r:id="rId1"/>
    </p:custDataLst>
    <p:extLst>
      <p:ext uri="{BB962C8B-B14F-4D97-AF65-F5344CB8AC3E}">
        <p14:creationId xmlns:p14="http://schemas.microsoft.com/office/powerpoint/2010/main" val="2428996894"/>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030719" y="1704486"/>
            <a:ext cx="9032700" cy="3491597"/>
          </a:xfrm>
          <a:prstGeom prst="rect">
            <a:avLst/>
          </a:prstGeom>
          <a:solidFill>
            <a:schemeClr val="bg1"/>
          </a:solidFill>
        </p:spPr>
        <p:txBody>
          <a:bodyPr wrap="square" rtlCol="0">
            <a:spAutoFit/>
          </a:bodyPr>
          <a:lstStyle/>
          <a:p>
            <a:pPr lvl="0" algn="just" rtl="1">
              <a:lnSpc>
                <a:spcPct val="107000"/>
              </a:lnSpc>
              <a:spcAft>
                <a:spcPts val="500"/>
              </a:spcAft>
            </a:pPr>
            <a:r>
              <a:rPr lang="ar-SA" sz="2000" b="1" dirty="0">
                <a:solidFill>
                  <a:prstClr val="black"/>
                </a:solidFill>
                <a:latin typeface="Calibri" panose="020F0502020204030204" pitchFamily="34" charset="0"/>
                <a:ea typeface="Calibri" panose="020F0502020204030204" pitchFamily="34" charset="0"/>
                <a:cs typeface="Calibri" panose="020F0502020204030204" pitchFamily="34" charset="0"/>
              </a:rPr>
              <a:t>الفئة الثانية: المعلومات القابلة للاطلاع بشرط أو المعلومات المقيدة :</a:t>
            </a:r>
            <a:endParaRPr lang="ar-EG" sz="2000" b="1" dirty="0">
              <a:solidFill>
                <a:prstClr val="black"/>
              </a:solidFill>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rgbClr val="FF0000"/>
                </a:solidFill>
                <a:latin typeface="Calibri" panose="020F0502020204030204" pitchFamily="34" charset="0"/>
                <a:ea typeface="Calibri" panose="020F0502020204030204" pitchFamily="34" charset="0"/>
                <a:cs typeface="Calibri" panose="020F0502020204030204" pitchFamily="34" charset="0"/>
              </a:rPr>
              <a:t>المعلومات المصرفية.</a:t>
            </a:r>
            <a:endParaRPr lang="en-US" sz="16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rgbClr val="FF0000"/>
                </a:solidFill>
                <a:latin typeface="Calibri" panose="020F0502020204030204" pitchFamily="34" charset="0"/>
                <a:ea typeface="Calibri" panose="020F0502020204030204" pitchFamily="34" charset="0"/>
                <a:cs typeface="Calibri" panose="020F0502020204030204" pitchFamily="34" charset="0"/>
              </a:rPr>
              <a:t>المعلومات الشخصية .</a:t>
            </a:r>
            <a:endParaRPr lang="en-US" sz="16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rgbClr val="FF0000"/>
                </a:solidFill>
                <a:latin typeface="Calibri" panose="020F0502020204030204" pitchFamily="34" charset="0"/>
                <a:ea typeface="Calibri" panose="020F0502020204030204" pitchFamily="34" charset="0"/>
                <a:cs typeface="Calibri" panose="020F0502020204030204" pitchFamily="34" charset="0"/>
              </a:rPr>
              <a:t>المعطيات والمراسلات الدبلوماسية السرية </a:t>
            </a:r>
            <a:endParaRPr lang="ar-EG" sz="2000" b="1"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pPr marR="0" lvl="0" algn="just"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cs typeface="Calibri" panose="020F0502020204030204" pitchFamily="34" charset="0"/>
              </a:rPr>
              <a:t>وتلك المتعلقة بمصلحة الدولة العليا</a:t>
            </a:r>
            <a:r>
              <a:rPr lang="ar-EG" sz="2000" b="1" dirty="0">
                <a:solidFill>
                  <a:srgbClr val="FF0000"/>
                </a:solidFill>
                <a:latin typeface="Calibri" panose="020F0502020204030204" pitchFamily="34" charset="0"/>
                <a:ea typeface="Calibri" panose="020F0502020204030204" pitchFamily="34" charset="0"/>
                <a:cs typeface="Calibri" panose="020F0502020204030204" pitchFamily="34" charset="0"/>
              </a:rPr>
              <a:t>.</a:t>
            </a:r>
            <a:r>
              <a:rPr lang="ar-SA" sz="2000" b="1" dirty="0">
                <a:solidFill>
                  <a:srgbClr val="FF0000"/>
                </a:solidFill>
                <a:latin typeface="Calibri" panose="020F0502020204030204" pitchFamily="34" charset="0"/>
                <a:ea typeface="Calibri" panose="020F0502020204030204" pitchFamily="34" charset="0"/>
                <a:cs typeface="Calibri" panose="020F0502020204030204" pitchFamily="34" charset="0"/>
              </a:rPr>
              <a:t> </a:t>
            </a:r>
            <a:endParaRPr lang="ar-EG" sz="2000" b="1"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pPr marR="0" lvl="0" algn="just" rtl="1">
              <a:lnSpc>
                <a:spcPct val="107000"/>
              </a:lnSpc>
              <a:spcBef>
                <a:spcPts val="0"/>
              </a:spcBef>
              <a:spcAft>
                <a:spcPts val="500"/>
              </a:spcAft>
            </a:pPr>
            <a:r>
              <a:rPr lang="ar-EG" sz="2000" b="1" dirty="0">
                <a:solidFill>
                  <a:srgbClr val="FF0000"/>
                </a:solidFill>
                <a:latin typeface="Calibri" panose="020F0502020204030204" pitchFamily="34" charset="0"/>
                <a:ea typeface="Calibri" panose="020F0502020204030204" pitchFamily="34" charset="0"/>
                <a:cs typeface="Calibri" panose="020F0502020204030204" pitchFamily="34" charset="0"/>
              </a:rPr>
              <a:t>4.  </a:t>
            </a:r>
            <a:r>
              <a:rPr lang="ar-SA" sz="2000" b="1" dirty="0">
                <a:solidFill>
                  <a:srgbClr val="FF0000"/>
                </a:solidFill>
                <a:latin typeface="Calibri" panose="020F0502020204030204" pitchFamily="34" charset="0"/>
                <a:ea typeface="Calibri" panose="020F0502020204030204" pitchFamily="34" charset="0"/>
                <a:cs typeface="Calibri" panose="020F0502020204030204" pitchFamily="34" charset="0"/>
              </a:rPr>
              <a:t>المعلومات المالية:</a:t>
            </a:r>
            <a:endParaRPr lang="ar-EG" sz="2000" b="1"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pPr algn="just" rtl="1">
              <a:lnSpc>
                <a:spcPct val="107000"/>
              </a:lnSpc>
              <a:spcAft>
                <a:spcPts val="500"/>
              </a:spcAft>
            </a:pPr>
            <a:r>
              <a:rPr lang="ar-EG" sz="2000" b="1" dirty="0">
                <a:solidFill>
                  <a:srgbClr val="FF0000"/>
                </a:solidFill>
                <a:latin typeface="Calibri" panose="020F0502020204030204" pitchFamily="34" charset="0"/>
                <a:ea typeface="Calibri" panose="020F0502020204030204" pitchFamily="34" charset="0"/>
                <a:cs typeface="Calibri" panose="020F0502020204030204" pitchFamily="34" charset="0"/>
              </a:rPr>
              <a:t>5. </a:t>
            </a:r>
            <a:r>
              <a:rPr lang="ar-SA" sz="2000" b="1" dirty="0">
                <a:solidFill>
                  <a:srgbClr val="FF0000"/>
                </a:solidFill>
                <a:latin typeface="Calibri" panose="020F0502020204030204" pitchFamily="34" charset="0"/>
                <a:ea typeface="Calibri" panose="020F0502020204030204" pitchFamily="34" charset="0"/>
                <a:cs typeface="Calibri" panose="020F0502020204030204" pitchFamily="34" charset="0"/>
              </a:rPr>
              <a:t>المعلومات التجارية و الصناعية:</a:t>
            </a:r>
            <a:endParaRPr lang="ar-EG" sz="2000" b="1"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pPr marR="0" lvl="0" algn="just" rtl="1">
              <a:lnSpc>
                <a:spcPct val="107000"/>
              </a:lnSpc>
              <a:spcBef>
                <a:spcPts val="0"/>
              </a:spcBef>
              <a:spcAft>
                <a:spcPts val="500"/>
              </a:spcAft>
            </a:pPr>
            <a:r>
              <a:rPr lang="ar-EG" sz="2000" b="1" dirty="0">
                <a:solidFill>
                  <a:srgbClr val="FF0000"/>
                </a:solidFill>
                <a:latin typeface="Calibri" panose="020F0502020204030204" pitchFamily="34" charset="0"/>
                <a:ea typeface="Calibri" panose="020F0502020204030204" pitchFamily="34" charset="0"/>
                <a:cs typeface="Calibri" panose="020F0502020204030204" pitchFamily="34" charset="0"/>
              </a:rPr>
              <a:t>6. </a:t>
            </a:r>
            <a:r>
              <a:rPr lang="ar-SA" sz="2000" b="1" dirty="0">
                <a:solidFill>
                  <a:srgbClr val="FF0000"/>
                </a:solidFill>
                <a:latin typeface="Calibri" panose="020F0502020204030204" pitchFamily="34" charset="0"/>
                <a:ea typeface="Calibri" panose="020F0502020204030204" pitchFamily="34" charset="0"/>
                <a:cs typeface="Calibri" panose="020F0502020204030204" pitchFamily="34" charset="0"/>
              </a:rPr>
              <a:t>الأسرار الداخلية للشركات :</a:t>
            </a:r>
            <a:endParaRPr lang="ar-EG" sz="2000" b="1" dirty="0">
              <a:solidFill>
                <a:prstClr val="black"/>
              </a:solidFill>
              <a:latin typeface="Calibri" panose="020F0502020204030204" pitchFamily="34" charset="0"/>
              <a:ea typeface="Calibri" panose="020F0502020204030204" pitchFamily="34" charset="0"/>
              <a:cs typeface="Calibri" panose="020F0502020204030204" pitchFamily="34" charset="0"/>
            </a:endParaRPr>
          </a:p>
          <a:p>
            <a:pPr lvl="0" algn="just" rtl="1">
              <a:lnSpc>
                <a:spcPct val="107000"/>
              </a:lnSpc>
              <a:spcAft>
                <a:spcPts val="500"/>
              </a:spcAft>
            </a:pPr>
            <a:endParaRPr lang="en-US" sz="16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4C04B88-58D9-4763-ACB9-B865347FD06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113280" y="2107419"/>
            <a:ext cx="4765040" cy="3000375"/>
          </a:xfrm>
          <a:prstGeom prst="rect">
            <a:avLst/>
          </a:prstGeom>
        </p:spPr>
      </p:pic>
    </p:spTree>
    <p:custDataLst>
      <p:tags r:id="rId1"/>
    </p:custDataLst>
    <p:extLst>
      <p:ext uri="{BB962C8B-B14F-4D97-AF65-F5344CB8AC3E}">
        <p14:creationId xmlns:p14="http://schemas.microsoft.com/office/powerpoint/2010/main" val="3149656778"/>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5619" y="1285188"/>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2282118" y="2448476"/>
            <a:ext cx="3722744" cy="2193668"/>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lang="ar-EG" sz="4000" b="1" dirty="0">
              <a:solidFill>
                <a:srgbClr val="FF0000"/>
              </a:solidFill>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srgbClr val="4472C4"/>
                </a:solidFill>
                <a:latin typeface="Calibri" panose="020F0502020204030204"/>
                <a:ea typeface="Calibri" panose="020F0502020204030204" pitchFamily="34" charset="0"/>
                <a:cs typeface="Calibri" panose="020F0502020204030204" pitchFamily="34" charset="0"/>
              </a:rPr>
              <a:t>صور المعلومات</a:t>
            </a:r>
            <a:endParaRPr kumimoji="0" lang="ar-EG" sz="40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2290" name="Picture 2" descr="تكنولوجيا المعلومات تطلق أولى اللقاءات الثنائية مع الصناعات الغذائية لتطويرها">
            <a:extLst>
              <a:ext uri="{FF2B5EF4-FFF2-40B4-BE49-F238E27FC236}">
                <a16:creationId xmlns:a16="http://schemas.microsoft.com/office/drawing/2014/main" id="{21DB829D-F4C7-49DF-872A-E70F9C3C583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87139" y="1696730"/>
            <a:ext cx="4762500" cy="30384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58584774"/>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030719" y="1899173"/>
            <a:ext cx="8627288" cy="2549801"/>
          </a:xfrm>
          <a:prstGeom prst="rect">
            <a:avLst/>
          </a:prstGeom>
          <a:solidFill>
            <a:schemeClr val="bg1"/>
          </a:solidFill>
        </p:spPr>
        <p:txBody>
          <a:bodyPr wrap="square" rtlCol="0">
            <a:spAutoFit/>
          </a:bodyPr>
          <a:lstStyle/>
          <a:p>
            <a:pPr marL="0" marR="0" lvl="0" indent="0" algn="ctr" defTabSz="914400" rtl="1" eaLnBrk="1" fontAlgn="auto" latinLnBrk="0" hangingPunct="1">
              <a:lnSpc>
                <a:spcPct val="107000"/>
              </a:lnSpc>
              <a:spcBef>
                <a:spcPts val="0"/>
              </a:spcBef>
              <a:spcAft>
                <a:spcPts val="500"/>
              </a:spcAft>
              <a:buClrTx/>
              <a:buSzTx/>
              <a:buFontTx/>
              <a:buNone/>
              <a:tabLst/>
              <a:defRPr/>
            </a:pPr>
            <a:r>
              <a:rPr lang="ar-EG" sz="2800" b="1" dirty="0">
                <a:solidFill>
                  <a:srgbClr val="00B0F0"/>
                </a:solidFill>
                <a:latin typeface="Calibri" panose="020F0502020204030204" pitchFamily="34" charset="0"/>
                <a:ea typeface="Calibri" panose="020F0502020204030204" pitchFamily="34" charset="0"/>
                <a:cs typeface="Calibri" panose="020F0502020204030204" pitchFamily="34" charset="0"/>
              </a:rPr>
              <a:t>تعريف المعلوماتية</a:t>
            </a:r>
            <a:endParaRPr kumimoji="0" lang="ar-EG" sz="2800" b="1" i="0" u="none" strike="noStrike" kern="1200" cap="none" spc="0" normalizeH="0" baseline="0" noProof="0" dirty="0">
              <a:ln>
                <a:noFill/>
              </a:ln>
              <a:solidFill>
                <a:srgbClr val="00B0F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1" eaLnBrk="1" fontAlgn="auto" latinLnBrk="0" hangingPunct="1">
              <a:lnSpc>
                <a:spcPct val="107000"/>
              </a:lnSpc>
              <a:spcBef>
                <a:spcPts val="0"/>
              </a:spcBef>
              <a:spcAft>
                <a:spcPts val="500"/>
              </a:spcAft>
              <a:buClrTx/>
              <a:buSzTx/>
              <a:buFontTx/>
              <a:buNone/>
              <a:tabLst/>
              <a:defRPr/>
            </a:pPr>
            <a:endParaRPr kumimoji="0" lang="ar-EG" sz="20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Calibri" panose="020F0502020204030204" pitchFamily="34" charset="0"/>
            </a:endParaRPr>
          </a:p>
          <a:p>
            <a:pPr algn="r" rtl="1"/>
            <a:r>
              <a:rPr lang="ar-EG" sz="2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أ. </a:t>
            </a:r>
            <a:r>
              <a:rPr lang="ar-SA" sz="2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المعلوماتية هي تقنية المعلومات :</a:t>
            </a:r>
            <a:endParaRPr lang="ar-EG" sz="2000" b="1" dirty="0">
              <a:solidFill>
                <a:srgbClr val="FF0000"/>
              </a:solidFill>
              <a:latin typeface="Times New Roman" panose="02020603050405020304" pitchFamily="18" charset="0"/>
              <a:ea typeface="Calibri" panose="020F0502020204030204" pitchFamily="34" charset="0"/>
              <a:cs typeface="Calibri" panose="020F0502020204030204" pitchFamily="34" charset="0"/>
            </a:endParaRPr>
          </a:p>
          <a:p>
            <a:pPr algn="r" rtl="1"/>
            <a:endParaRPr lang="ar-EG" sz="2000" b="1" dirty="0">
              <a:solidFill>
                <a:srgbClr val="FF0000"/>
              </a:solidFill>
              <a:latin typeface="Times New Roman" panose="02020603050405020304" pitchFamily="18" charset="0"/>
              <a:ea typeface="Calibri" panose="020F0502020204030204" pitchFamily="34" charset="0"/>
              <a:cs typeface="Calibri" panose="020F0502020204030204" pitchFamily="34" charset="0"/>
            </a:endParaRPr>
          </a:p>
          <a:p>
            <a:pPr algn="r" rtl="1"/>
            <a:r>
              <a:rPr lang="ar-EG" sz="2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ب. </a:t>
            </a:r>
            <a:r>
              <a:rPr lang="ar-SA" sz="2000" b="1" dirty="0">
                <a:solidFill>
                  <a:srgbClr val="FF0000"/>
                </a:solidFill>
                <a:ea typeface="Calibri" panose="020F0502020204030204" pitchFamily="34" charset="0"/>
                <a:cs typeface="Calibri" panose="020F0502020204030204" pitchFamily="34" charset="0"/>
              </a:rPr>
              <a:t>المعلوماتية هي علم المعلومات :</a:t>
            </a:r>
            <a:endParaRPr lang="ar-EG" sz="2000" b="1" dirty="0">
              <a:solidFill>
                <a:srgbClr val="FF0000"/>
              </a:solidFill>
              <a:ea typeface="Calibri" panose="020F0502020204030204" pitchFamily="34" charset="0"/>
              <a:cs typeface="Calibri" panose="020F0502020204030204" pitchFamily="34" charset="0"/>
            </a:endParaRPr>
          </a:p>
          <a:p>
            <a:pPr algn="r" rtl="1"/>
            <a:endParaRPr lang="ar-EG" sz="2000" b="1" dirty="0">
              <a:solidFill>
                <a:srgbClr val="FF0000"/>
              </a:solidFill>
              <a:ea typeface="Calibri" panose="020F0502020204030204" pitchFamily="34" charset="0"/>
              <a:cs typeface="Calibri" panose="020F0502020204030204" pitchFamily="34" charset="0"/>
            </a:endParaRPr>
          </a:p>
          <a:p>
            <a:pPr algn="just" rtl="1"/>
            <a:r>
              <a:rPr lang="ar-SA" sz="2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ج . المعلوماتية هي نظام المعلومات :</a:t>
            </a:r>
            <a:endParaRPr lang="en-US" sz="2000" dirty="0">
              <a:solidFill>
                <a:srgbClr val="FF0000"/>
              </a:solidFill>
              <a:latin typeface="Times New Roman" panose="02020603050405020304" pitchFamily="18" charset="0"/>
              <a:ea typeface="Times New Roman" panose="02020603050405020304" pitchFamily="18" charset="0"/>
            </a:endParaRPr>
          </a:p>
        </p:txBody>
      </p:sp>
      <p:pic>
        <p:nvPicPr>
          <p:cNvPr id="16386" name="Picture 2" descr="Lovepik- صورة AI-400120977 id توضيح بحث - صور معلومات الإنترنت">
            <a:extLst>
              <a:ext uri="{FF2B5EF4-FFF2-40B4-BE49-F238E27FC236}">
                <a16:creationId xmlns:a16="http://schemas.microsoft.com/office/drawing/2014/main" id="{9766ED96-D0B9-460A-BBF0-A07653269EF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82117" y="2488758"/>
            <a:ext cx="3919900" cy="189022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4946422"/>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53874" y="1222167"/>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447778" y="1904223"/>
            <a:ext cx="8627288" cy="3049553"/>
          </a:xfrm>
          <a:prstGeom prst="rect">
            <a:avLst/>
          </a:prstGeom>
          <a:solidFill>
            <a:schemeClr val="bg1"/>
          </a:solid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أ. </a:t>
            </a:r>
            <a:r>
              <a:rPr kumimoji="0" lang="ar-SA"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المعلوماتية هي تقنية المعلومات :</a:t>
            </a:r>
            <a:endPar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endParaRPr>
          </a:p>
          <a:p>
            <a:pPr algn="just" rtl="1"/>
            <a:r>
              <a:rPr lang="ar-SA" sz="2400" dirty="0">
                <a:latin typeface="Times New Roman" panose="02020603050405020304" pitchFamily="18" charset="0"/>
                <a:ea typeface="Calibri" panose="020F0502020204030204" pitchFamily="34" charset="0"/>
                <a:cs typeface="Calibri" panose="020F0502020204030204" pitchFamily="34" charset="0"/>
              </a:rPr>
              <a:t>عند كثرين المعلوماتية هي تقنية المعلومات ، و توجد نماذج كثيرة لتعريف تقنية المعلومات ومنها:</a:t>
            </a:r>
            <a:endParaRPr lang="ar-EG" sz="2400" dirty="0">
              <a:latin typeface="Times New Roman" panose="02020603050405020304" pitchFamily="18" charset="0"/>
              <a:ea typeface="Calibri" panose="020F0502020204030204" pitchFamily="34" charset="0"/>
              <a:cs typeface="Calibri" panose="020F0502020204030204" pitchFamily="34" charset="0"/>
            </a:endParaRPr>
          </a:p>
          <a:p>
            <a:pPr algn="just" rtl="1"/>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Symbol" panose="05050102010706020507" pitchFamily="18" charset="2"/>
              <a:buChar char=""/>
            </a:pPr>
            <a:r>
              <a:rPr lang="ar-SA" sz="2400" dirty="0">
                <a:latin typeface="Times New Roman" panose="02020603050405020304" pitchFamily="18" charset="0"/>
                <a:ea typeface="Calibri" panose="020F0502020204030204" pitchFamily="34" charset="0"/>
                <a:cs typeface="Calibri" panose="020F0502020204030204" pitchFamily="34" charset="0"/>
              </a:rPr>
              <a:t>اقتناء المعلومات المنطوقة والتصويرية والنصية، والرقمية، ومعالجتها، وتخزينها، وبثها بواسطة الاتصال عن بعد مبني علي الإلكترونيات المصغرة </a:t>
            </a:r>
            <a:r>
              <a:rPr lang="ar-SA" sz="2000" dirty="0">
                <a:latin typeface="Times New Roman" panose="02020603050405020304" pitchFamily="18" charset="0"/>
                <a:ea typeface="Calibri" panose="020F0502020204030204" pitchFamily="34" charset="0"/>
                <a:cs typeface="Calibri" panose="020F0502020204030204" pitchFamily="34" charset="0"/>
              </a:rPr>
              <a:t>.</a:t>
            </a:r>
            <a:endParaRPr lang="en-US" dirty="0">
              <a:latin typeface="Times New Roman" panose="02020603050405020304" pitchFamily="18" charset="0"/>
              <a:ea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endParaRPr>
          </a:p>
        </p:txBody>
      </p:sp>
    </p:spTree>
    <p:custDataLst>
      <p:tags r:id="rId1"/>
    </p:custDataLst>
    <p:extLst>
      <p:ext uri="{BB962C8B-B14F-4D97-AF65-F5344CB8AC3E}">
        <p14:creationId xmlns:p14="http://schemas.microsoft.com/office/powerpoint/2010/main" val="3575298909"/>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364674" y="2318813"/>
            <a:ext cx="8627288" cy="2741776"/>
          </a:xfrm>
          <a:prstGeom prst="rect">
            <a:avLst/>
          </a:prstGeom>
          <a:solidFill>
            <a:schemeClr val="bg1"/>
          </a:solidFill>
        </p:spPr>
        <p:txBody>
          <a:bodyPr wrap="square" rtlCol="0">
            <a:spAutoFit/>
          </a:bodyPr>
          <a:lstStyle/>
          <a:p>
            <a:pPr marL="342900" marR="0" lvl="0" indent="-342900" algn="just" rtl="1">
              <a:spcBef>
                <a:spcPts val="0"/>
              </a:spcBef>
              <a:spcAft>
                <a:spcPts val="500"/>
              </a:spcAft>
              <a:buFont typeface="Symbol" panose="05050102010706020507" pitchFamily="18" charset="2"/>
              <a:buChar char=""/>
            </a:pPr>
            <a:r>
              <a:rPr lang="ar-SA" sz="2400" dirty="0">
                <a:latin typeface="Times New Roman" panose="02020603050405020304" pitchFamily="18" charset="0"/>
                <a:ea typeface="Calibri" panose="020F0502020204030204" pitchFamily="34" charset="0"/>
                <a:cs typeface="Calibri" panose="020F0502020204030204" pitchFamily="34" charset="0"/>
              </a:rPr>
              <a:t>الأنظمة العلمية، والتقنية والهندسية والطرق الإدارية المستخدمة في التعامل مع المعلومات ومعالجتها واستخداماتها، والحاسبات وتفاعلها مع الإنسان والآلات والأمور الاجتماعية، والاقتصادية، والثقافية المرتبطة بذلك.</a:t>
            </a:r>
            <a:endParaRPr lang="en-US" sz="2400" dirty="0">
              <a:latin typeface="Times New Roman" panose="02020603050405020304" pitchFamily="18" charset="0"/>
              <a:ea typeface="Calibri" panose="020F0502020204030204" pitchFamily="34" charset="0"/>
              <a:cs typeface="Calibri" panose="020F0502020204030204" pitchFamily="34" charset="0"/>
            </a:endParaRPr>
          </a:p>
          <a:p>
            <a:pPr marL="342900" marR="0" lvl="0" indent="-342900" algn="just" rtl="1">
              <a:spcBef>
                <a:spcPts val="0"/>
              </a:spcBef>
              <a:spcAft>
                <a:spcPts val="500"/>
              </a:spcAft>
              <a:buFont typeface="Symbol" panose="05050102010706020507" pitchFamily="18" charset="2"/>
              <a:buChar char=""/>
            </a:pPr>
            <a:r>
              <a:rPr lang="ar-SA" sz="2400" dirty="0">
                <a:latin typeface="Times New Roman" panose="02020603050405020304" pitchFamily="18" charset="0"/>
                <a:ea typeface="Calibri" panose="020F0502020204030204" pitchFamily="34" charset="0"/>
                <a:cs typeface="Calibri" panose="020F0502020204030204" pitchFamily="34" charset="0"/>
              </a:rPr>
              <a:t>و</a:t>
            </a:r>
            <a:r>
              <a:rPr lang="en-US" sz="2400" dirty="0" err="1">
                <a:latin typeface="Times New Roman" panose="02020603050405020304" pitchFamily="18" charset="0"/>
                <a:ea typeface="Calibri" panose="020F0502020204030204" pitchFamily="34" charset="0"/>
                <a:cs typeface="Calibri" panose="020F0502020204030204" pitchFamily="34" charset="0"/>
              </a:rPr>
              <a:t>تعني</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تقنية</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المعلومات</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جمع</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المعلومات</a:t>
            </a:r>
            <a:r>
              <a:rPr lang="en-US" sz="2400" dirty="0">
                <a:latin typeface="Times New Roman" panose="02020603050405020304" pitchFamily="18" charset="0"/>
                <a:ea typeface="Calibri" panose="020F0502020204030204" pitchFamily="34" charset="0"/>
                <a:cs typeface="Calibri" panose="020F0502020204030204" pitchFamily="34" charset="0"/>
              </a:rPr>
              <a:t> و </a:t>
            </a:r>
            <a:r>
              <a:rPr lang="en-US" sz="2400" dirty="0" err="1">
                <a:latin typeface="Times New Roman" panose="02020603050405020304" pitchFamily="18" charset="0"/>
                <a:ea typeface="Calibri" panose="020F0502020204030204" pitchFamily="34" charset="0"/>
                <a:cs typeface="Calibri" panose="020F0502020204030204" pitchFamily="34" charset="0"/>
              </a:rPr>
              <a:t>تخزينها</a:t>
            </a:r>
            <a:r>
              <a:rPr lang="en-US" sz="2400" dirty="0">
                <a:latin typeface="Times New Roman" panose="02020603050405020304" pitchFamily="18" charset="0"/>
                <a:ea typeface="Calibri" panose="020F0502020204030204" pitchFamily="34" charset="0"/>
                <a:cs typeface="Calibri" panose="020F0502020204030204" pitchFamily="34" charset="0"/>
              </a:rPr>
              <a:t> و </a:t>
            </a:r>
            <a:r>
              <a:rPr lang="en-US" sz="2400" dirty="0" err="1">
                <a:latin typeface="Times New Roman" panose="02020603050405020304" pitchFamily="18" charset="0"/>
                <a:ea typeface="Calibri" panose="020F0502020204030204" pitchFamily="34" charset="0"/>
                <a:cs typeface="Calibri" panose="020F0502020204030204" pitchFamily="34" charset="0"/>
              </a:rPr>
              <a:t>معالجتها</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وبثها</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الاستفادة</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منها</a:t>
            </a:r>
            <a:r>
              <a:rPr lang="ar-EG" sz="2400" dirty="0">
                <a:latin typeface="Times New Roman" panose="02020603050405020304" pitchFamily="18" charset="0"/>
                <a:ea typeface="Calibri" panose="020F0502020204030204" pitchFamily="34" charset="0"/>
                <a:cs typeface="Calibri" panose="020F0502020204030204" pitchFamily="34" charset="0"/>
              </a:rPr>
              <a:t>.</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وهي</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لا</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تقتصر</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علي</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الأجهزة</a:t>
            </a:r>
            <a:r>
              <a:rPr lang="en-US" sz="2400" dirty="0">
                <a:latin typeface="Times New Roman" panose="02020603050405020304" pitchFamily="18" charset="0"/>
                <a:ea typeface="Calibri" panose="020F0502020204030204" pitchFamily="34" charset="0"/>
                <a:cs typeface="Calibri" panose="020F0502020204030204" pitchFamily="34" charset="0"/>
              </a:rPr>
              <a:t>، و </a:t>
            </a:r>
            <a:r>
              <a:rPr lang="en-US" sz="2400" dirty="0" err="1">
                <a:latin typeface="Times New Roman" panose="02020603050405020304" pitchFamily="18" charset="0"/>
                <a:ea typeface="Calibri" panose="020F0502020204030204" pitchFamily="34" charset="0"/>
                <a:cs typeface="Calibri" panose="020F0502020204030204" pitchFamily="34" charset="0"/>
              </a:rPr>
              <a:t>البرامج</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بل</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تسلم</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بأهمية</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الإنسان</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والأهداف</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التي</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يضعها</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لهذه</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التقنية</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والقيم</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التي</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أملت</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هذه</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الاختيارات</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ومعايير</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التقويم</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لمعرفة</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ما</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إذا</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كان</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يتحكم</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فيها</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ويستفيد</a:t>
            </a:r>
            <a:r>
              <a:rPr lang="en-US" sz="2400" dirty="0">
                <a:latin typeface="Times New Roman" panose="02020603050405020304" pitchFamily="18" charset="0"/>
                <a:ea typeface="Calibri" panose="020F0502020204030204" pitchFamily="34" charset="0"/>
                <a:cs typeface="Calibri" panose="020F0502020204030204" pitchFamily="34" charset="0"/>
              </a:rPr>
              <a:t> </a:t>
            </a:r>
            <a:r>
              <a:rPr lang="en-US" sz="2400" dirty="0" err="1">
                <a:latin typeface="Times New Roman" panose="02020603050405020304" pitchFamily="18" charset="0"/>
                <a:ea typeface="Calibri" panose="020F0502020204030204" pitchFamily="34" charset="0"/>
                <a:cs typeface="Calibri" panose="020F0502020204030204" pitchFamily="34" charset="0"/>
              </a:rPr>
              <a:t>منها</a:t>
            </a:r>
            <a:r>
              <a:rPr lang="en-US" sz="2400" dirty="0">
                <a:latin typeface="Times New Roman" panose="02020603050405020304" pitchFamily="18" charset="0"/>
                <a:ea typeface="Calibri" panose="020F0502020204030204" pitchFamily="34" charset="0"/>
                <a:cs typeface="Calibri" panose="020F0502020204030204" pitchFamily="34" charset="0"/>
              </a:rPr>
              <a:t>. </a:t>
            </a:r>
          </a:p>
        </p:txBody>
      </p:sp>
    </p:spTree>
    <p:custDataLst>
      <p:tags r:id="rId1"/>
    </p:custDataLst>
    <p:extLst>
      <p:ext uri="{BB962C8B-B14F-4D97-AF65-F5344CB8AC3E}">
        <p14:creationId xmlns:p14="http://schemas.microsoft.com/office/powerpoint/2010/main" val="1643629606"/>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030719" y="1899173"/>
            <a:ext cx="8901441" cy="2492990"/>
          </a:xfrm>
          <a:prstGeom prst="rect">
            <a:avLst/>
          </a:prstGeom>
          <a:solidFill>
            <a:schemeClr val="bg1"/>
          </a:solidFill>
        </p:spPr>
        <p:txBody>
          <a:bodyPr wrap="square" rtlCol="0">
            <a:spAutoFit/>
          </a:bodyPr>
          <a:lstStyle/>
          <a:p>
            <a:pPr algn="just" rtl="1"/>
            <a:r>
              <a:rPr lang="ar-SA"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ب . المعلوماتية هي علم المعلومات :</a:t>
            </a:r>
            <a:endPar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endParaRPr>
          </a:p>
          <a:p>
            <a:pPr lvl="0" algn="just" rtl="1"/>
            <a:r>
              <a:rPr lang="ar-EG" sz="2000" dirty="0">
                <a:latin typeface="Times New Roman" panose="02020603050405020304" pitchFamily="18" charset="0"/>
                <a:ea typeface="Calibri" panose="020F0502020204030204" pitchFamily="34" charset="0"/>
                <a:cs typeface="Calibri" panose="020F0502020204030204" pitchFamily="34" charset="0"/>
              </a:rPr>
              <a:t>    </a:t>
            </a:r>
            <a:r>
              <a:rPr lang="ar-SA" sz="2800" dirty="0">
                <a:latin typeface="Times New Roman" panose="02020603050405020304" pitchFamily="18" charset="0"/>
                <a:ea typeface="Calibri" panose="020F0502020204030204" pitchFamily="34" charset="0"/>
                <a:cs typeface="Calibri" panose="020F0502020204030204" pitchFamily="34" charset="0"/>
              </a:rPr>
              <a:t>المعلوماتية هي العلم الذي يهتم بدراسة الأساليب الفنية المنظمة لمعالجة البيانات من أجل الحصول علي المعلومات، بما في ذلك النظريات والتقنيات التي تتعلق بتمثيل، وتخزين، وتوزيع، واسترجاع المعلومات</a:t>
            </a:r>
            <a:r>
              <a:rPr lang="ar-SA" sz="2000" dirty="0">
                <a:latin typeface="Times New Roman" panose="02020603050405020304" pitchFamily="18" charset="0"/>
                <a:ea typeface="Calibri" panose="020F0502020204030204" pitchFamily="34" charset="0"/>
                <a:cs typeface="Calibri" panose="020F0502020204030204" pitchFamily="34" charset="0"/>
              </a:rPr>
              <a:t>.</a:t>
            </a:r>
            <a:endPar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endParaRPr>
          </a:p>
        </p:txBody>
      </p:sp>
    </p:spTree>
    <p:custDataLst>
      <p:tags r:id="rId1"/>
    </p:custDataLst>
    <p:extLst>
      <p:ext uri="{BB962C8B-B14F-4D97-AF65-F5344CB8AC3E}">
        <p14:creationId xmlns:p14="http://schemas.microsoft.com/office/powerpoint/2010/main" val="1181570608"/>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282118" y="1911889"/>
            <a:ext cx="8627288" cy="2862322"/>
          </a:xfrm>
          <a:prstGeom prst="rect">
            <a:avLst/>
          </a:prstGeom>
          <a:solidFill>
            <a:schemeClr val="bg1"/>
          </a:solidFill>
        </p:spPr>
        <p:txBody>
          <a:bodyPr wrap="square" rtlCol="0">
            <a:spAutoFit/>
          </a:bodyPr>
          <a:lstStyle/>
          <a:p>
            <a:pPr algn="just" rtl="1"/>
            <a:r>
              <a:rPr lang="ar-SA"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ج . المعلوماتية هي نظام المعلومات :</a:t>
            </a:r>
            <a:endPar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endParaRPr>
          </a:p>
          <a:p>
            <a:pPr algn="just" rtl="1"/>
            <a:endParaRPr lang="en-US" sz="2000" dirty="0">
              <a:latin typeface="Times New Roman" panose="02020603050405020304" pitchFamily="18" charset="0"/>
              <a:ea typeface="Times New Roman" panose="02020603050405020304" pitchFamily="18" charset="0"/>
            </a:endParaRPr>
          </a:p>
          <a:p>
            <a:pPr algn="just" rtl="1"/>
            <a:r>
              <a:rPr lang="ar-SA" sz="2400" dirty="0">
                <a:latin typeface="Times New Roman" panose="02020603050405020304" pitchFamily="18" charset="0"/>
                <a:ea typeface="Calibri" panose="020F0502020204030204" pitchFamily="34" charset="0"/>
                <a:cs typeface="Calibri" panose="020F0502020204030204" pitchFamily="34" charset="0"/>
              </a:rPr>
              <a:t>    </a:t>
            </a:r>
            <a:r>
              <a:rPr lang="ar-SA" sz="3200" dirty="0">
                <a:latin typeface="Times New Roman" panose="02020603050405020304" pitchFamily="18" charset="0"/>
                <a:ea typeface="Calibri" panose="020F0502020204030204" pitchFamily="34" charset="0"/>
                <a:cs typeface="Calibri" panose="020F0502020204030204" pitchFamily="34" charset="0"/>
              </a:rPr>
              <a:t>المعلوماتية هي نظام المعلومات الذي يحتوي علي عدد من العناصر التي تتفاعل فيما بينها ومع محيطها بهدف جمع البيانات و معالجتها حاسوبيا وإنتاج، وبث المعلومات لمن يحتاجها لصنع القرارات.</a:t>
            </a:r>
            <a:endParaRPr lang="en-US" sz="3200" dirty="0">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27695112"/>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22887" y="133774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282118" y="2430049"/>
            <a:ext cx="8627288" cy="1569660"/>
          </a:xfrm>
          <a:prstGeom prst="rect">
            <a:avLst/>
          </a:prstGeom>
          <a:solidFill>
            <a:schemeClr val="bg1"/>
          </a:solidFill>
        </p:spPr>
        <p:txBody>
          <a:bodyPr wrap="square" rtlCol="0">
            <a:spAutoFit/>
          </a:bodyPr>
          <a:lstStyle/>
          <a:p>
            <a:pPr lvl="0" algn="just" rtl="1"/>
            <a:r>
              <a:rPr lang="ar-SA" sz="3200" dirty="0">
                <a:solidFill>
                  <a:srgbClr val="FF0000"/>
                </a:solidFill>
                <a:ea typeface="Calibri" panose="020F0502020204030204" pitchFamily="34" charset="0"/>
                <a:cs typeface="Calibri" panose="020F0502020204030204" pitchFamily="34" charset="0"/>
              </a:rPr>
              <a:t>ونستنتج من هذا التعريف أن نظام المعلومات يقبل موارد البيانات كمدخلات ويقوم بمعالجتها كمنتجات معلومات هي المخرجات.</a:t>
            </a:r>
            <a:endParaRPr kumimoji="0" lang="en-US" sz="32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558711428"/>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EB26A173-D8B7-4EFD-8D3C-15576552FAB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182683" y="2099143"/>
            <a:ext cx="8680286" cy="2846567"/>
          </a:xfrm>
          <a:prstGeom prst="rect">
            <a:avLst/>
          </a:prstGeom>
        </p:spPr>
      </p:pic>
    </p:spTree>
    <p:custDataLst>
      <p:tags r:id="rId1"/>
    </p:custDataLst>
    <p:extLst>
      <p:ext uri="{BB962C8B-B14F-4D97-AF65-F5344CB8AC3E}">
        <p14:creationId xmlns:p14="http://schemas.microsoft.com/office/powerpoint/2010/main" val="4194480271"/>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3164621" y="1718609"/>
            <a:ext cx="6877878" cy="1417992"/>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457200" marR="0" lvl="0" indent="0" algn="ctr" defTabSz="914400" rtl="1" eaLnBrk="1" fontAlgn="auto" latinLnBrk="0" hangingPunct="1">
              <a:lnSpc>
                <a:spcPct val="100000"/>
              </a:lnSpc>
              <a:spcBef>
                <a:spcPts val="0"/>
              </a:spcBef>
              <a:spcAft>
                <a:spcPts val="500"/>
              </a:spcAft>
              <a:buClrTx/>
              <a:buSzTx/>
              <a:buFontTx/>
              <a:buNone/>
              <a:tabLst/>
              <a:defRPr/>
            </a:pPr>
            <a:r>
              <a:rPr lang="ar-EG" sz="4000" b="1" dirty="0">
                <a:solidFill>
                  <a:srgbClr val="4472C4"/>
                </a:solidFill>
                <a:latin typeface="Calibri" panose="020F0502020204030204"/>
                <a:ea typeface="Calibri" panose="020F0502020204030204" pitchFamily="34" charset="0"/>
                <a:cs typeface="Calibri" panose="020F0502020204030204" pitchFamily="34" charset="0"/>
              </a:rPr>
              <a:t>المستفاد من تلك التعريفات السابقة</a:t>
            </a:r>
            <a:endParaRPr kumimoji="0" lang="ar-EG" sz="40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7C541652-6307-4792-A952-8F2AD38C8EE9}"/>
              </a:ext>
            </a:extLst>
          </p:cNvPr>
          <p:cNvSpPr txBox="1"/>
          <p:nvPr/>
        </p:nvSpPr>
        <p:spPr>
          <a:xfrm>
            <a:off x="1834572" y="3017501"/>
            <a:ext cx="9032700" cy="1569660"/>
          </a:xfrm>
          <a:prstGeom prst="rect">
            <a:avLst/>
          </a:prstGeom>
          <a:solidFill>
            <a:schemeClr val="bg1"/>
          </a:solidFill>
        </p:spPr>
        <p:txBody>
          <a:bodyPr wrap="square" rtlCol="0">
            <a:spAutoFit/>
          </a:bodyPr>
          <a:lstStyle/>
          <a:p>
            <a:pPr marL="342900" lvl="0" indent="-342900" algn="just" rtl="1">
              <a:buFont typeface="Arial" panose="020B0604020202020204" pitchFamily="34" charset="0"/>
              <a:buChar char="•"/>
            </a:pPr>
            <a:r>
              <a:rPr lang="ar-SA" sz="2400" b="1" dirty="0">
                <a:latin typeface="Times New Roman" panose="02020603050405020304" pitchFamily="18" charset="0"/>
                <a:ea typeface="Calibri" panose="020F0502020204030204" pitchFamily="34" charset="0"/>
                <a:cs typeface="Calibri" panose="020F0502020204030204" pitchFamily="34" charset="0"/>
              </a:rPr>
              <a:t>أن الفرق بين البيانات والمعلومات هو أن الأولى عبارة عن المعلومة </a:t>
            </a:r>
            <a:r>
              <a:rPr lang="ar-SA" sz="24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قبل تجهيزها</a:t>
            </a:r>
            <a:r>
              <a:rPr lang="ar-SA" sz="2400" b="1" dirty="0">
                <a:latin typeface="Times New Roman" panose="02020603050405020304" pitchFamily="18" charset="0"/>
                <a:ea typeface="Calibri" panose="020F0502020204030204" pitchFamily="34" charset="0"/>
                <a:cs typeface="Calibri" panose="020F0502020204030204" pitchFamily="34" charset="0"/>
              </a:rPr>
              <a:t>،</a:t>
            </a:r>
            <a:r>
              <a:rPr lang="ar-EG" sz="2400" b="1" dirty="0">
                <a:latin typeface="Times New Roman" panose="02020603050405020304" pitchFamily="18" charset="0"/>
                <a:ea typeface="Calibri" panose="020F0502020204030204" pitchFamily="34" charset="0"/>
                <a:cs typeface="Calibri" panose="020F0502020204030204" pitchFamily="34" charset="0"/>
              </a:rPr>
              <a:t>     </a:t>
            </a:r>
            <a:r>
              <a:rPr lang="ar-SA" sz="2400" b="1" dirty="0">
                <a:latin typeface="Times New Roman" panose="02020603050405020304" pitchFamily="18" charset="0"/>
                <a:ea typeface="Calibri" panose="020F0502020204030204" pitchFamily="34" charset="0"/>
                <a:cs typeface="Calibri" panose="020F0502020204030204" pitchFamily="34" charset="0"/>
              </a:rPr>
              <a:t> أو تأهيلها، للنقل، أو المعالجة الفنية، عبر تقنية حديثة كالحاسب الآلي</a:t>
            </a:r>
            <a:r>
              <a:rPr lang="ar-EG" sz="2400" b="1" dirty="0">
                <a:latin typeface="Times New Roman" panose="02020603050405020304" pitchFamily="18" charset="0"/>
                <a:ea typeface="Calibri" panose="020F0502020204030204" pitchFamily="34" charset="0"/>
                <a:cs typeface="Calibri" panose="020F0502020204030204" pitchFamily="34" charset="0"/>
              </a:rPr>
              <a:t> </a:t>
            </a:r>
            <a:r>
              <a:rPr lang="ar-SA" sz="2400" b="1" dirty="0">
                <a:latin typeface="Times New Roman" panose="02020603050405020304" pitchFamily="18" charset="0"/>
                <a:ea typeface="Calibri" panose="020F0502020204030204" pitchFamily="34" charset="0"/>
                <a:cs typeface="Calibri" panose="020F0502020204030204" pitchFamily="34" charset="0"/>
              </a:rPr>
              <a:t>أو شبكة المعلومات ، وأن الأخيرة وهي المعلومة عبارة عن البيان، أو البيانات </a:t>
            </a:r>
            <a:r>
              <a:rPr lang="ar-SA" sz="24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بعد تجهيزها</a:t>
            </a:r>
            <a:r>
              <a:rPr lang="ar-SA" sz="2400" b="1" dirty="0">
                <a:latin typeface="Times New Roman" panose="02020603050405020304" pitchFamily="18" charset="0"/>
                <a:ea typeface="Calibri" panose="020F0502020204030204" pitchFamily="34" charset="0"/>
                <a:cs typeface="Calibri" panose="020F0502020204030204" pitchFamily="34" charset="0"/>
              </a:rPr>
              <a:t>، ومعالجتها والتعامل معها تقنياً وفنيا؛ فالمعلومة هي بيان في صورة مبتكرة . </a:t>
            </a:r>
            <a:endParaRPr lang="ar-EG" sz="2400" dirty="0">
              <a:solidFill>
                <a:srgbClr val="FF0000"/>
              </a:solidFill>
              <a:latin typeface="Calibri" panose="020F0502020204030204"/>
              <a:ea typeface="Calibri" panose="020F0502020204030204" pitchFamily="34" charset="0"/>
              <a:cs typeface="Calibri" panose="020F0502020204030204" pitchFamily="34" charset="0"/>
            </a:endParaRPr>
          </a:p>
        </p:txBody>
      </p:sp>
    </p:spTree>
    <p:custDataLst>
      <p:tags r:id="rId1"/>
    </p:custDataLst>
    <p:extLst>
      <p:ext uri="{BB962C8B-B14F-4D97-AF65-F5344CB8AC3E}">
        <p14:creationId xmlns:p14="http://schemas.microsoft.com/office/powerpoint/2010/main" val="2712360740"/>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2" name="TextBox 11">
            <a:extLst>
              <a:ext uri="{FF2B5EF4-FFF2-40B4-BE49-F238E27FC236}">
                <a16:creationId xmlns:a16="http://schemas.microsoft.com/office/drawing/2014/main" id="{7C541652-6307-4792-A952-8F2AD38C8EE9}"/>
              </a:ext>
            </a:extLst>
          </p:cNvPr>
          <p:cNvSpPr txBox="1"/>
          <p:nvPr/>
        </p:nvSpPr>
        <p:spPr>
          <a:xfrm>
            <a:off x="1834573" y="2368283"/>
            <a:ext cx="9032700" cy="2554545"/>
          </a:xfrm>
          <a:prstGeom prst="rect">
            <a:avLst/>
          </a:prstGeom>
          <a:solidFill>
            <a:schemeClr val="bg1"/>
          </a:solidFill>
        </p:spPr>
        <p:txBody>
          <a:bodyPr wrap="square" rtlCol="0">
            <a:spAutoFit/>
          </a:bodyPr>
          <a:lstStyle/>
          <a:p>
            <a:pPr lvl="0" algn="just" rtl="1"/>
            <a:r>
              <a:rPr lang="ar-SA" sz="2400" b="1" dirty="0">
                <a:latin typeface="Times New Roman" panose="02020603050405020304" pitchFamily="18" charset="0"/>
                <a:ea typeface="Calibri" panose="020F0502020204030204" pitchFamily="34" charset="0"/>
                <a:cs typeface="Calibri" panose="020F0502020204030204" pitchFamily="34" charset="0"/>
              </a:rPr>
              <a:t> </a:t>
            </a:r>
            <a:r>
              <a:rPr lang="ar-SA" sz="3200" b="1" dirty="0">
                <a:latin typeface="Times New Roman" panose="02020603050405020304" pitchFamily="18" charset="0"/>
                <a:ea typeface="Calibri" panose="020F0502020204030204" pitchFamily="34" charset="0"/>
                <a:cs typeface="Calibri" panose="020F0502020204030204" pitchFamily="34" charset="0"/>
              </a:rPr>
              <a:t>والمعلوماتية تضم كافة البيانات والمعلومات التي تم تأهيلها ومعالجتها، وكذلك الوسائل والأساليب والأدوات التقنية الحديثة التي ترتبط ، وتتعامل مع تلك البيانات والمعلومات فالمعلوماتية هي الوعاء الواسع الذي يشمل كل ما يتعلق بالواقع المعلوماتي وما يرتبط به من تقنيات حديثة. </a:t>
            </a:r>
            <a:endParaRPr kumimoji="0" lang="ar-EG" sz="3200" b="0"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endParaRPr>
          </a:p>
        </p:txBody>
      </p:sp>
    </p:spTree>
    <p:custDataLst>
      <p:tags r:id="rId1"/>
    </p:custDataLst>
    <p:extLst>
      <p:ext uri="{BB962C8B-B14F-4D97-AF65-F5344CB8AC3E}">
        <p14:creationId xmlns:p14="http://schemas.microsoft.com/office/powerpoint/2010/main" val="3831246633"/>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2" name="TextBox 11">
            <a:extLst>
              <a:ext uri="{FF2B5EF4-FFF2-40B4-BE49-F238E27FC236}">
                <a16:creationId xmlns:a16="http://schemas.microsoft.com/office/drawing/2014/main" id="{7C541652-6307-4792-A952-8F2AD38C8EE9}"/>
              </a:ext>
            </a:extLst>
          </p:cNvPr>
          <p:cNvSpPr txBox="1"/>
          <p:nvPr/>
        </p:nvSpPr>
        <p:spPr>
          <a:xfrm>
            <a:off x="1834573" y="2276449"/>
            <a:ext cx="9032700" cy="2554545"/>
          </a:xfrm>
          <a:prstGeom prst="rect">
            <a:avLst/>
          </a:prstGeom>
          <a:solidFill>
            <a:schemeClr val="bg1"/>
          </a:solidFill>
        </p:spPr>
        <p:txBody>
          <a:bodyPr wrap="square" rtlCol="0">
            <a:spAutoFit/>
          </a:bodyPr>
          <a:lstStyle/>
          <a:p>
            <a:pPr lvl="0" algn="just" rtl="1"/>
            <a:r>
              <a:rPr lang="ar-SA" sz="3200" dirty="0">
                <a:latin typeface="Times New Roman" panose="02020603050405020304" pitchFamily="18" charset="0"/>
                <a:ea typeface="Calibri" panose="020F0502020204030204" pitchFamily="34" charset="0"/>
                <a:cs typeface="Calibri" panose="020F0502020204030204" pitchFamily="34" charset="0"/>
              </a:rPr>
              <a:t> </a:t>
            </a:r>
            <a:r>
              <a:rPr lang="ar-EG" sz="3200" dirty="0">
                <a:latin typeface="Times New Roman" panose="02020603050405020304" pitchFamily="18" charset="0"/>
                <a:ea typeface="Calibri" panose="020F0502020204030204" pitchFamily="34" charset="0"/>
                <a:cs typeface="Calibri" panose="020F0502020204030204" pitchFamily="34" charset="0"/>
              </a:rPr>
              <a:t>     </a:t>
            </a:r>
            <a:r>
              <a:rPr lang="ar-SA" sz="3200" dirty="0">
                <a:solidFill>
                  <a:srgbClr val="FF0000"/>
                </a:solidFill>
                <a:latin typeface="Times New Roman" panose="02020603050405020304" pitchFamily="18" charset="0"/>
                <a:ea typeface="Calibri" panose="020F0502020204030204" pitchFamily="34" charset="0"/>
                <a:cs typeface="Calibri" panose="020F0502020204030204" pitchFamily="34" charset="0"/>
              </a:rPr>
              <a:t>ومن هذا المنطلق يمكن القول بأن كل معلوماتية هي معلومة، وبيان، وحاسوب، وشبكة معلومات، وأن العكس غير صحيح. </a:t>
            </a:r>
            <a:r>
              <a:rPr lang="ar-SA" sz="3200" dirty="0">
                <a:latin typeface="Times New Roman" panose="02020603050405020304" pitchFamily="18" charset="0"/>
                <a:ea typeface="Calibri" panose="020F0502020204030204" pitchFamily="34" charset="0"/>
                <a:cs typeface="Calibri" panose="020F0502020204030204" pitchFamily="34" charset="0"/>
              </a:rPr>
              <a:t>وأصبحت المعلوماتية من أهم مصادر الثورات القومية في الوقت الحالي، وفي المستقبل لحياة الشعوب، نظرا لتأثيرها المباشر علي الاقتصاد القومي لأي دولة وشرط ضروري لتقدمها. </a:t>
            </a:r>
            <a:endParaRPr kumimoji="0" lang="ar-EG" sz="3200" b="0"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endParaRPr>
          </a:p>
        </p:txBody>
      </p:sp>
    </p:spTree>
    <p:custDataLst>
      <p:tags r:id="rId1"/>
    </p:custDataLst>
    <p:extLst>
      <p:ext uri="{BB962C8B-B14F-4D97-AF65-F5344CB8AC3E}">
        <p14:creationId xmlns:p14="http://schemas.microsoft.com/office/powerpoint/2010/main" val="289119970"/>
      </p:ext>
    </p:extLst>
  </p:cSld>
  <p:clrMapOvr>
    <a:masterClrMapping/>
  </p:clrMapOvr>
  <mc:AlternateContent xmlns:mc="http://schemas.openxmlformats.org/markup-compatibility/2006" xmlns:p14="http://schemas.microsoft.com/office/powerpoint/2010/main">
    <mc:Choice Requires="p14">
      <p:transition spd="slow" p14:dur="2000" advTm="3912"/>
    </mc:Choice>
    <mc:Fallback xmlns="">
      <p:transition spd="slow" advTm="391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0.7|0.8"/>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0.7|0.8"/>
</p:tagLst>
</file>

<file path=ppt/tags/tag16.xml><?xml version="1.0" encoding="utf-8"?>
<p:tagLst xmlns:a="http://schemas.openxmlformats.org/drawingml/2006/main" xmlns:r="http://schemas.openxmlformats.org/officeDocument/2006/relationships" xmlns:p="http://schemas.openxmlformats.org/presentationml/2006/main">
  <p:tag name="TIMING" val="|0.7|0.8"/>
</p:tagLst>
</file>

<file path=ppt/tags/tag17.xml><?xml version="1.0" encoding="utf-8"?>
<p:tagLst xmlns:a="http://schemas.openxmlformats.org/drawingml/2006/main" xmlns:r="http://schemas.openxmlformats.org/officeDocument/2006/relationships" xmlns:p="http://schemas.openxmlformats.org/presentationml/2006/main">
  <p:tag name="TIMING" val="|0.7|0.8"/>
</p:tagLst>
</file>

<file path=ppt/tags/tag18.xml><?xml version="1.0" encoding="utf-8"?>
<p:tagLst xmlns:a="http://schemas.openxmlformats.org/drawingml/2006/main" xmlns:r="http://schemas.openxmlformats.org/officeDocument/2006/relationships" xmlns:p="http://schemas.openxmlformats.org/presentationml/2006/main">
  <p:tag name="TIMING" val="|0.7|0.8"/>
</p:tagLst>
</file>

<file path=ppt/tags/tag19.xml><?xml version="1.0" encoding="utf-8"?>
<p:tagLst xmlns:a="http://schemas.openxmlformats.org/drawingml/2006/main" xmlns:r="http://schemas.openxmlformats.org/officeDocument/2006/relationships" xmlns:p="http://schemas.openxmlformats.org/presentationml/2006/main">
  <p:tag name="TIMING" val="|0.7|0.8"/>
</p:tagLst>
</file>

<file path=ppt/tags/tag20.xml><?xml version="1.0" encoding="utf-8"?>
<p:tagLst xmlns:a="http://schemas.openxmlformats.org/drawingml/2006/main" xmlns:r="http://schemas.openxmlformats.org/officeDocument/2006/relationships" xmlns:p="http://schemas.openxmlformats.org/presentationml/2006/main">
  <p:tag name="TIMING" val="|0.7|0.8"/>
</p:tagLst>
</file>

<file path=ppt/tags/tag21.xml><?xml version="1.0" encoding="utf-8"?>
<p:tagLst xmlns:a="http://schemas.openxmlformats.org/drawingml/2006/main" xmlns:r="http://schemas.openxmlformats.org/officeDocument/2006/relationships" xmlns:p="http://schemas.openxmlformats.org/presentationml/2006/main">
  <p:tag name="TIMING" val="|0.7|0.8"/>
</p:tagLst>
</file>

<file path=ppt/tags/tag22.xml><?xml version="1.0" encoding="utf-8"?>
<p:tagLst xmlns:a="http://schemas.openxmlformats.org/drawingml/2006/main" xmlns:r="http://schemas.openxmlformats.org/officeDocument/2006/relationships" xmlns:p="http://schemas.openxmlformats.org/presentationml/2006/main">
  <p:tag name="TIMING" val="|0.7|0.8"/>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0.7|0.8"/>
</p:tagLst>
</file>

<file path=ppt/tags/tag27.xml><?xml version="1.0" encoding="utf-8"?>
<p:tagLst xmlns:a="http://schemas.openxmlformats.org/drawingml/2006/main" xmlns:r="http://schemas.openxmlformats.org/officeDocument/2006/relationships" xmlns:p="http://schemas.openxmlformats.org/presentationml/2006/main">
  <p:tag name="TIMING" val="|0.7|0.8"/>
</p:tagLst>
</file>

<file path=ppt/tags/tag28.xml><?xml version="1.0" encoding="utf-8"?>
<p:tagLst xmlns:a="http://schemas.openxmlformats.org/drawingml/2006/main" xmlns:r="http://schemas.openxmlformats.org/officeDocument/2006/relationships" xmlns:p="http://schemas.openxmlformats.org/presentationml/2006/main">
  <p:tag name="TIMING" val="|0.7|0.8"/>
</p:tagLst>
</file>

<file path=ppt/tags/tag29.xml><?xml version="1.0" encoding="utf-8"?>
<p:tagLst xmlns:a="http://schemas.openxmlformats.org/drawingml/2006/main" xmlns:r="http://schemas.openxmlformats.org/officeDocument/2006/relationships" xmlns:p="http://schemas.openxmlformats.org/presentationml/2006/main">
  <p:tag name="TIMING" val="|0.7|0.8"/>
</p:tagLst>
</file>

<file path=ppt/tags/tag30.xml><?xml version="1.0" encoding="utf-8"?>
<p:tagLst xmlns:a="http://schemas.openxmlformats.org/drawingml/2006/main" xmlns:r="http://schemas.openxmlformats.org/officeDocument/2006/relationships" xmlns:p="http://schemas.openxmlformats.org/presentationml/2006/main">
  <p:tag name="TIMING" val="|0.7|0.8"/>
</p:tagLst>
</file>

<file path=ppt/tags/tag31.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Frosted Glass">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343</TotalTime>
  <Words>1331</Words>
  <Application>Microsoft Office PowerPoint</Application>
  <PresentationFormat>Widescreen</PresentationFormat>
  <Paragraphs>311</Paragraphs>
  <Slides>41</Slides>
  <Notes>40</Notes>
  <HiddenSlides>0</HiddenSlides>
  <MMClips>1</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41</vt:i4>
      </vt:variant>
    </vt:vector>
  </HeadingPairs>
  <TitlesOfParts>
    <vt:vector size="53" baseType="lpstr">
      <vt:lpstr>Arial</vt:lpstr>
      <vt:lpstr>Calibri</vt:lpstr>
      <vt:lpstr>Calibri Light</vt:lpstr>
      <vt:lpstr>Cascadia Code</vt:lpstr>
      <vt:lpstr>Glory</vt:lpstr>
      <vt:lpstr>Helvetica</vt:lpstr>
      <vt:lpstr>PT Bold Heading</vt:lpstr>
      <vt:lpstr>Symbol</vt:lpstr>
      <vt:lpstr>Tajawal Medium</vt:lpstr>
      <vt:lpstr>Times New Roman</vt:lpstr>
      <vt:lpstr>1_Office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Asmaa</cp:lastModifiedBy>
  <cp:revision>37</cp:revision>
  <dcterms:created xsi:type="dcterms:W3CDTF">2023-05-24T11:04:12Z</dcterms:created>
  <dcterms:modified xsi:type="dcterms:W3CDTF">2023-06-09T04:38:20Z</dcterms:modified>
</cp:coreProperties>
</file>