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2"/>
  </p:notesMasterIdLst>
  <p:sldIdLst>
    <p:sldId id="480" r:id="rId5"/>
    <p:sldId id="303" r:id="rId6"/>
    <p:sldId id="271" r:id="rId7"/>
    <p:sldId id="313" r:id="rId8"/>
    <p:sldId id="520" r:id="rId9"/>
    <p:sldId id="521" r:id="rId10"/>
    <p:sldId id="522" r:id="rId11"/>
    <p:sldId id="523" r:id="rId12"/>
    <p:sldId id="524" r:id="rId13"/>
    <p:sldId id="525" r:id="rId14"/>
    <p:sldId id="526" r:id="rId15"/>
    <p:sldId id="527" r:id="rId16"/>
    <p:sldId id="528" r:id="rId17"/>
    <p:sldId id="529" r:id="rId18"/>
    <p:sldId id="530" r:id="rId19"/>
    <p:sldId id="531" r:id="rId20"/>
    <p:sldId id="532" r:id="rId21"/>
    <p:sldId id="533" r:id="rId22"/>
    <p:sldId id="534" r:id="rId23"/>
    <p:sldId id="535" r:id="rId24"/>
    <p:sldId id="536" r:id="rId25"/>
    <p:sldId id="537" r:id="rId26"/>
    <p:sldId id="538" r:id="rId27"/>
    <p:sldId id="539" r:id="rId28"/>
    <p:sldId id="540" r:id="rId29"/>
    <p:sldId id="541" r:id="rId30"/>
    <p:sldId id="349"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20"/>
            <p14:sldId id="521"/>
            <p14:sldId id="522"/>
            <p14:sldId id="523"/>
            <p14:sldId id="524"/>
            <p14:sldId id="525"/>
            <p14:sldId id="526"/>
            <p14:sldId id="527"/>
            <p14:sldId id="528"/>
            <p14:sldId id="529"/>
            <p14:sldId id="530"/>
            <p14:sldId id="531"/>
            <p14:sldId id="532"/>
            <p14:sldId id="533"/>
            <p14:sldId id="534"/>
            <p14:sldId id="535"/>
            <p14:sldId id="536"/>
            <p14:sldId id="537"/>
            <p14:sldId id="538"/>
            <p14:sldId id="539"/>
            <p14:sldId id="540"/>
            <p14:sldId id="54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04" autoAdjust="0"/>
    <p:restoredTop sz="94660"/>
  </p:normalViewPr>
  <p:slideViewPr>
    <p:cSldViewPr snapToGrid="0">
      <p:cViewPr varScale="1">
        <p:scale>
          <a:sx n="79" d="100"/>
          <a:sy n="79" d="100"/>
        </p:scale>
        <p:origin x="84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38"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37"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1749D5-BB95-7505-48D8-11FA8716FFB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7022096-026E-348E-2853-1A79F3AF171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9099C2D-69B7-17E3-3F23-AAC21B3DE26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D08517F-9B9B-7F02-04C4-EE27D9A7202C}"/>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7247593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F98C79-306E-2818-ADBB-B133E0E7F9C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A6CE551-55FE-14CB-E46D-C55C7496148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1619B3-F88A-FDD7-7ECE-F3ED992AEAC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C594BDC-4BE7-D1A0-2866-4755394E29F3}"/>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0759970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28C8E-D94C-A424-658E-5CD58C689F3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4BC774D-8701-E001-B8F0-35214C0121B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19F9B74-0D6E-03A5-E38C-C8AF49CBEBE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4021CF7E-FD74-F1B9-11A7-37D1D1A020CD}"/>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0324178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CAC078-67F6-894D-857D-FD0421FC35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7F6484-F331-12FA-9D6B-73113B72649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822EE0-DEDB-989C-8DDD-793DC69AC17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D248AB8-B5E8-6D5C-053D-E8BEAEFBD2FB}"/>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6740122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534DF1-2F0D-4883-78F3-BB3BF56780B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7FBA28E-B76C-A9D9-46BD-99FC90C9209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3034F4A-B22A-7556-4011-966383FAF3E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09120BD-50EC-E989-5096-A1799E846554}"/>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2606401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D4C96D-898E-15C5-D4B3-2F726B39C9D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3454656-1D4F-C010-BD8B-D69B134F01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4E693DC-3AC8-5B26-859B-95952073780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AB24592-3B1B-5BDD-656A-468853E8E4D8}"/>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5904128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459A5B-2223-6851-B771-ABEF6E6D27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B4F173-0FD2-C9F7-2ED7-1BB2845A7DE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BFA48DF-0F86-A5D5-7A4E-50234F56550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0136499-40E3-6950-D65B-73A500EB55C5}"/>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4032041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A446CD-94BE-F368-309F-A7F6EE8831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6DBEFD-9AA8-1881-74DE-AD145B8F045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13C83F-0D91-DB33-52FD-F418D4136E1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4B98BB97-535B-0C4D-B7F2-99D6BF19EB98}"/>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6269920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FFDCF2-1A77-E00A-A1A3-77507752ADA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2A47B75-5D09-E71E-D52C-7D89A2696C6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2278C1-3F73-6102-88ED-8C912364203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D9D5A7C5-9F93-CCFE-5985-930A2727A33C}"/>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5093702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B7A7FF-EE50-0916-68A0-2A96343E57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812223-5EF0-CE9C-8756-420806BB666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1FFBC27-D1A4-867A-6777-EED3CAB2E80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94FD06C-2E9F-D1AF-2240-8FD58C7B5B7C}"/>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9893070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7A6BB8-092C-7EE0-1620-6F592F1653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6E74ADF-CD26-6DC1-DDD5-B9BAF8604B4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6D7450E-810D-A756-E617-6A670A079B4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9DFBE6D-0039-B98A-A492-5401F11C8DF5}"/>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805162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6.xml"/><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Ahmad Muhammad</a:t>
            </a:r>
          </a:p>
        </p:txBody>
      </p:sp>
      <p:sp>
        <p:nvSpPr>
          <p:cNvPr id="31" name="TextBox 30"/>
          <p:cNvSpPr txBox="1"/>
          <p:nvPr/>
        </p:nvSpPr>
        <p:spPr>
          <a:xfrm>
            <a:off x="194617" y="2347575"/>
            <a:ext cx="5231945"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Master Of Real Estate</a:t>
            </a:r>
          </a:p>
          <a:p>
            <a:r>
              <a:rPr lang="en-US" sz="4400" b="1" dirty="0">
                <a:solidFill>
                  <a:srgbClr val="00B0F0"/>
                </a:solidFill>
                <a:latin typeface="Alexandria" charset="0"/>
                <a:cs typeface="Alexandria" charset="0"/>
              </a:rPr>
              <a:t>Management</a:t>
            </a:r>
          </a:p>
        </p:txBody>
      </p:sp>
      <p:sp>
        <p:nvSpPr>
          <p:cNvPr id="34" name="Rectangle: Rounded Corners 33"/>
          <p:cNvSpPr/>
          <p:nvPr/>
        </p:nvSpPr>
        <p:spPr>
          <a:xfrm>
            <a:off x="194617" y="581212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Orientation Lecture</a:t>
            </a:r>
          </a:p>
        </p:txBody>
      </p:sp>
      <p:sp>
        <p:nvSpPr>
          <p:cNvPr id="46" name="TextBox 45"/>
          <p:cNvSpPr txBox="1"/>
          <p:nvPr/>
        </p:nvSpPr>
        <p:spPr>
          <a:xfrm>
            <a:off x="329269" y="5104240"/>
            <a:ext cx="2995244" cy="707886"/>
          </a:xfrm>
          <a:prstGeom prst="rect">
            <a:avLst/>
          </a:prstGeom>
          <a:noFill/>
        </p:spPr>
        <p:txBody>
          <a:bodyPr wrap="none" rtlCol="0">
            <a:spAutoFit/>
          </a:bodyPr>
          <a:lstStyle/>
          <a:p>
            <a:pPr lvl="0"/>
            <a:r>
              <a:rPr lang="en-US" sz="2000" dirty="0">
                <a:latin typeface="Alexandria"/>
              </a:rPr>
              <a:t>MKT600</a:t>
            </a:r>
          </a:p>
          <a:p>
            <a:pPr lvl="0"/>
            <a:r>
              <a:rPr lang="en-US" sz="2000" dirty="0">
                <a:latin typeface="Alexandria"/>
              </a:rPr>
              <a:t>Digital Marketing Concepts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Orientation Lecture</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Ahmad Muhammad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E77995CF-A97E-2ED8-4C56-4FFD606CEECD}"/>
              </a:ext>
            </a:extLst>
          </p:cNvPr>
          <p:cNvSpPr txBox="1"/>
          <p:nvPr/>
        </p:nvSpPr>
        <p:spPr>
          <a:xfrm>
            <a:off x="6390992" y="2673364"/>
            <a:ext cx="5231945"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Master Of Real Estate</a:t>
            </a:r>
          </a:p>
          <a:p>
            <a:r>
              <a:rPr lang="en-US" sz="4400" b="1" dirty="0">
                <a:solidFill>
                  <a:srgbClr val="00B0F0"/>
                </a:solidFill>
                <a:latin typeface="Alexandria" charset="0"/>
                <a:cs typeface="Alexandria" charset="0"/>
              </a:rPr>
              <a:t>Management</a:t>
            </a:r>
          </a:p>
        </p:txBody>
      </p:sp>
      <p:sp>
        <p:nvSpPr>
          <p:cNvPr id="7" name="TextBox 6">
            <a:extLst>
              <a:ext uri="{FF2B5EF4-FFF2-40B4-BE49-F238E27FC236}">
                <a16:creationId xmlns:a16="http://schemas.microsoft.com/office/drawing/2014/main" id="{A5D3DCC8-CE4E-0313-BA44-0C26C3EE4B4E}"/>
              </a:ext>
            </a:extLst>
          </p:cNvPr>
          <p:cNvSpPr txBox="1"/>
          <p:nvPr/>
        </p:nvSpPr>
        <p:spPr>
          <a:xfrm>
            <a:off x="6384738" y="4873773"/>
            <a:ext cx="2995244" cy="707886"/>
          </a:xfrm>
          <a:prstGeom prst="rect">
            <a:avLst/>
          </a:prstGeom>
          <a:noFill/>
        </p:spPr>
        <p:txBody>
          <a:bodyPr wrap="none" rtlCol="0">
            <a:spAutoFit/>
          </a:bodyPr>
          <a:lstStyle/>
          <a:p>
            <a:pPr lvl="0"/>
            <a:r>
              <a:rPr lang="en-US" sz="2000" dirty="0">
                <a:latin typeface="Alexandria"/>
              </a:rPr>
              <a:t>MKT600</a:t>
            </a:r>
          </a:p>
          <a:p>
            <a:pPr lvl="0"/>
            <a:r>
              <a:rPr lang="en-US" sz="2000" dirty="0">
                <a:latin typeface="Alexandria"/>
              </a:rPr>
              <a:t>Digital Marketing Concepts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1339" y="1259391"/>
            <a:ext cx="2261645" cy="400110"/>
          </a:xfrm>
          <a:prstGeom prst="rect">
            <a:avLst/>
          </a:prstGeom>
          <a:noFill/>
        </p:spPr>
        <p:txBody>
          <a:bodyPr wrap="none" rtlCol="0">
            <a:spAutoFit/>
          </a:bodyPr>
          <a:lstStyle/>
          <a:p>
            <a:r>
              <a:rPr lang="en-US" sz="2000" b="1" dirty="0">
                <a:solidFill>
                  <a:srgbClr val="00B0F0"/>
                </a:solidFill>
                <a:latin typeface="Alexandria" charset="0"/>
                <a:cs typeface="Alexandria" charset="0"/>
              </a:rPr>
              <a:t>Orientation Lecture</a:t>
            </a:r>
          </a:p>
        </p:txBody>
      </p:sp>
      <p:sp>
        <p:nvSpPr>
          <p:cNvPr id="42" name="TextBox 41"/>
          <p:cNvSpPr txBox="1"/>
          <p:nvPr/>
        </p:nvSpPr>
        <p:spPr>
          <a:xfrm>
            <a:off x="4989881" y="1290169"/>
            <a:ext cx="1039219" cy="738664"/>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Orientation Lecture</a:t>
            </a:r>
          </a:p>
          <a:p>
            <a:pPr algn="ctr"/>
            <a:endParaRPr lang="en-US" sz="1400"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Orientation Lecture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321085"/>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Today, we witness a pivotal moment in the history of the real estate sector. The digital world is no longer perceived merely as a complementary channel; it has become the primary environment where opportunities are discovered, reputations are built, and the earliest—and most consequential—decisions are made. The fundamental behavioral shift of consumers—where most property seekers begin their journey online—has completely redrawn the competitive landscape. Competition is no longer limited to property location or design quality; it now extends to appearing in top search engine results, capturing attention in content-saturated screens, and building digital trust that endures throughout the client’s lifecycle.</a:t>
            </a: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4" name="Google Shape;8618;p58">
            <a:extLst>
              <a:ext uri="{FF2B5EF4-FFF2-40B4-BE49-F238E27FC236}">
                <a16:creationId xmlns:a16="http://schemas.microsoft.com/office/drawing/2014/main" id="{9BED4396-51B6-6CF7-2FD0-318B8AB0C964}"/>
              </a:ext>
            </a:extLst>
          </p:cNvPr>
          <p:cNvGrpSpPr/>
          <p:nvPr/>
        </p:nvGrpSpPr>
        <p:grpSpPr>
          <a:xfrm>
            <a:off x="7426749" y="1457392"/>
            <a:ext cx="443449" cy="442257"/>
            <a:chOff x="944600" y="3981825"/>
            <a:chExt cx="297750" cy="296950"/>
          </a:xfrm>
        </p:grpSpPr>
        <p:sp>
          <p:nvSpPr>
            <p:cNvPr id="7" name="Google Shape;8619;p58">
              <a:extLst>
                <a:ext uri="{FF2B5EF4-FFF2-40B4-BE49-F238E27FC236}">
                  <a16:creationId xmlns:a16="http://schemas.microsoft.com/office/drawing/2014/main" id="{49E3A913-AC9A-8D57-132A-AF01FFE74F71}"/>
                </a:ext>
              </a:extLst>
            </p:cNvPr>
            <p:cNvSpPr/>
            <p:nvPr/>
          </p:nvSpPr>
          <p:spPr>
            <a:xfrm>
              <a:off x="944600" y="3981825"/>
              <a:ext cx="297750" cy="296950"/>
            </a:xfrm>
            <a:custGeom>
              <a:avLst/>
              <a:gdLst/>
              <a:ahLst/>
              <a:cxnLst/>
              <a:rect l="l" t="t" r="r" b="b"/>
              <a:pathLst>
                <a:path w="11910" h="11878" extrusionOk="0">
                  <a:moveTo>
                    <a:pt x="6333" y="1418"/>
                  </a:moveTo>
                  <a:cubicBezTo>
                    <a:pt x="8539" y="1575"/>
                    <a:pt x="10303" y="3340"/>
                    <a:pt x="10461" y="5545"/>
                  </a:cubicBezTo>
                  <a:lnTo>
                    <a:pt x="10146" y="5545"/>
                  </a:lnTo>
                  <a:cubicBezTo>
                    <a:pt x="9957" y="5545"/>
                    <a:pt x="9799" y="5702"/>
                    <a:pt x="9799" y="5892"/>
                  </a:cubicBezTo>
                  <a:cubicBezTo>
                    <a:pt x="9799" y="6081"/>
                    <a:pt x="9957" y="6238"/>
                    <a:pt x="10146" y="6238"/>
                  </a:cubicBezTo>
                  <a:lnTo>
                    <a:pt x="10461" y="6238"/>
                  </a:lnTo>
                  <a:cubicBezTo>
                    <a:pt x="10303" y="8443"/>
                    <a:pt x="8539" y="10239"/>
                    <a:pt x="6333" y="10397"/>
                  </a:cubicBezTo>
                  <a:lnTo>
                    <a:pt x="6333" y="10082"/>
                  </a:lnTo>
                  <a:cubicBezTo>
                    <a:pt x="6333" y="9861"/>
                    <a:pt x="6176" y="9704"/>
                    <a:pt x="5955" y="9704"/>
                  </a:cubicBezTo>
                  <a:cubicBezTo>
                    <a:pt x="5766" y="9704"/>
                    <a:pt x="5609" y="9861"/>
                    <a:pt x="5609" y="10082"/>
                  </a:cubicBezTo>
                  <a:lnTo>
                    <a:pt x="5609" y="10397"/>
                  </a:lnTo>
                  <a:cubicBezTo>
                    <a:pt x="3403" y="10239"/>
                    <a:pt x="1639" y="8443"/>
                    <a:pt x="1482" y="6238"/>
                  </a:cubicBezTo>
                  <a:lnTo>
                    <a:pt x="1797" y="6238"/>
                  </a:lnTo>
                  <a:cubicBezTo>
                    <a:pt x="1986" y="6238"/>
                    <a:pt x="2143" y="6081"/>
                    <a:pt x="2143" y="5892"/>
                  </a:cubicBezTo>
                  <a:cubicBezTo>
                    <a:pt x="2143" y="5702"/>
                    <a:pt x="1986" y="5545"/>
                    <a:pt x="1797" y="5545"/>
                  </a:cubicBezTo>
                  <a:lnTo>
                    <a:pt x="1482" y="5545"/>
                  </a:lnTo>
                  <a:cubicBezTo>
                    <a:pt x="1639" y="3340"/>
                    <a:pt x="3403" y="1575"/>
                    <a:pt x="5609" y="1418"/>
                  </a:cubicBezTo>
                  <a:lnTo>
                    <a:pt x="5609" y="1733"/>
                  </a:lnTo>
                  <a:cubicBezTo>
                    <a:pt x="5609" y="1922"/>
                    <a:pt x="5766" y="2079"/>
                    <a:pt x="5955" y="2079"/>
                  </a:cubicBezTo>
                  <a:cubicBezTo>
                    <a:pt x="6176" y="2079"/>
                    <a:pt x="6333" y="1922"/>
                    <a:pt x="6333" y="1733"/>
                  </a:cubicBezTo>
                  <a:lnTo>
                    <a:pt x="6333" y="1418"/>
                  </a:lnTo>
                  <a:close/>
                  <a:moveTo>
                    <a:pt x="5955" y="0"/>
                  </a:moveTo>
                  <a:cubicBezTo>
                    <a:pt x="5766" y="0"/>
                    <a:pt x="5609" y="126"/>
                    <a:pt x="5609" y="347"/>
                  </a:cubicBezTo>
                  <a:lnTo>
                    <a:pt x="5609" y="725"/>
                  </a:lnTo>
                  <a:cubicBezTo>
                    <a:pt x="2994" y="882"/>
                    <a:pt x="946" y="2962"/>
                    <a:pt x="757" y="5576"/>
                  </a:cubicBezTo>
                  <a:lnTo>
                    <a:pt x="379" y="5576"/>
                  </a:lnTo>
                  <a:cubicBezTo>
                    <a:pt x="158" y="5576"/>
                    <a:pt x="1" y="5734"/>
                    <a:pt x="1" y="5923"/>
                  </a:cubicBezTo>
                  <a:cubicBezTo>
                    <a:pt x="1" y="6112"/>
                    <a:pt x="158" y="6270"/>
                    <a:pt x="379" y="6270"/>
                  </a:cubicBezTo>
                  <a:lnTo>
                    <a:pt x="757" y="6270"/>
                  </a:lnTo>
                  <a:cubicBezTo>
                    <a:pt x="915" y="8884"/>
                    <a:pt x="2994" y="10932"/>
                    <a:pt x="5609" y="11121"/>
                  </a:cubicBezTo>
                  <a:lnTo>
                    <a:pt x="5609" y="11531"/>
                  </a:lnTo>
                  <a:cubicBezTo>
                    <a:pt x="5609" y="11720"/>
                    <a:pt x="5766" y="11877"/>
                    <a:pt x="5955" y="11877"/>
                  </a:cubicBezTo>
                  <a:cubicBezTo>
                    <a:pt x="6176" y="11877"/>
                    <a:pt x="6333" y="11720"/>
                    <a:pt x="6333" y="11531"/>
                  </a:cubicBezTo>
                  <a:lnTo>
                    <a:pt x="6333" y="11121"/>
                  </a:lnTo>
                  <a:cubicBezTo>
                    <a:pt x="8917" y="10964"/>
                    <a:pt x="10965" y="8884"/>
                    <a:pt x="11154" y="6270"/>
                  </a:cubicBezTo>
                  <a:lnTo>
                    <a:pt x="11563" y="6270"/>
                  </a:lnTo>
                  <a:cubicBezTo>
                    <a:pt x="11752" y="6270"/>
                    <a:pt x="11910" y="6112"/>
                    <a:pt x="11910" y="5923"/>
                  </a:cubicBezTo>
                  <a:cubicBezTo>
                    <a:pt x="11910" y="5734"/>
                    <a:pt x="11752" y="5576"/>
                    <a:pt x="11563" y="5576"/>
                  </a:cubicBezTo>
                  <a:lnTo>
                    <a:pt x="11154" y="5576"/>
                  </a:lnTo>
                  <a:cubicBezTo>
                    <a:pt x="10996" y="2962"/>
                    <a:pt x="8917" y="914"/>
                    <a:pt x="6333" y="725"/>
                  </a:cubicBezTo>
                  <a:lnTo>
                    <a:pt x="6333" y="347"/>
                  </a:lnTo>
                  <a:cubicBezTo>
                    <a:pt x="6333" y="126"/>
                    <a:pt x="6176" y="0"/>
                    <a:pt x="59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620;p58">
              <a:extLst>
                <a:ext uri="{FF2B5EF4-FFF2-40B4-BE49-F238E27FC236}">
                  <a16:creationId xmlns:a16="http://schemas.microsoft.com/office/drawing/2014/main" id="{40C5F1C8-5308-E4CE-CFA0-32A679B312E2}"/>
                </a:ext>
              </a:extLst>
            </p:cNvPr>
            <p:cNvSpPr/>
            <p:nvPr/>
          </p:nvSpPr>
          <p:spPr>
            <a:xfrm>
              <a:off x="1058025" y="4155875"/>
              <a:ext cx="72500" cy="52000"/>
            </a:xfrm>
            <a:custGeom>
              <a:avLst/>
              <a:gdLst/>
              <a:ahLst/>
              <a:cxnLst/>
              <a:rect l="l" t="t" r="r" b="b"/>
              <a:pathLst>
                <a:path w="2900" h="2080" extrusionOk="0">
                  <a:moveTo>
                    <a:pt x="1418" y="1"/>
                  </a:moveTo>
                  <a:cubicBezTo>
                    <a:pt x="851" y="1"/>
                    <a:pt x="316" y="347"/>
                    <a:pt x="127" y="914"/>
                  </a:cubicBezTo>
                  <a:cubicBezTo>
                    <a:pt x="1" y="1166"/>
                    <a:pt x="1" y="1450"/>
                    <a:pt x="95" y="1765"/>
                  </a:cubicBezTo>
                  <a:cubicBezTo>
                    <a:pt x="473" y="1954"/>
                    <a:pt x="946" y="2080"/>
                    <a:pt x="1418" y="2080"/>
                  </a:cubicBezTo>
                  <a:cubicBezTo>
                    <a:pt x="1891" y="2080"/>
                    <a:pt x="2332" y="1954"/>
                    <a:pt x="2773" y="1765"/>
                  </a:cubicBezTo>
                  <a:cubicBezTo>
                    <a:pt x="2899" y="1387"/>
                    <a:pt x="2805" y="946"/>
                    <a:pt x="2616" y="599"/>
                  </a:cubicBezTo>
                  <a:cubicBezTo>
                    <a:pt x="2332" y="221"/>
                    <a:pt x="1891" y="1"/>
                    <a:pt x="141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8621;p58">
              <a:extLst>
                <a:ext uri="{FF2B5EF4-FFF2-40B4-BE49-F238E27FC236}">
                  <a16:creationId xmlns:a16="http://schemas.microsoft.com/office/drawing/2014/main" id="{807168D2-C2EF-0AE9-D00D-8276A2964805}"/>
                </a:ext>
              </a:extLst>
            </p:cNvPr>
            <p:cNvSpPr/>
            <p:nvPr/>
          </p:nvSpPr>
          <p:spPr>
            <a:xfrm>
              <a:off x="1076150" y="4103900"/>
              <a:ext cx="35475" cy="35475"/>
            </a:xfrm>
            <a:custGeom>
              <a:avLst/>
              <a:gdLst/>
              <a:ahLst/>
              <a:cxnLst/>
              <a:rect l="l" t="t" r="r" b="b"/>
              <a:pathLst>
                <a:path w="1419" h="1419" extrusionOk="0">
                  <a:moveTo>
                    <a:pt x="693" y="0"/>
                  </a:moveTo>
                  <a:cubicBezTo>
                    <a:pt x="315" y="0"/>
                    <a:pt x="0" y="315"/>
                    <a:pt x="0" y="693"/>
                  </a:cubicBezTo>
                  <a:cubicBezTo>
                    <a:pt x="0" y="1103"/>
                    <a:pt x="315" y="1418"/>
                    <a:pt x="693" y="1418"/>
                  </a:cubicBezTo>
                  <a:cubicBezTo>
                    <a:pt x="1103" y="1355"/>
                    <a:pt x="1418" y="1040"/>
                    <a:pt x="1418" y="693"/>
                  </a:cubicBezTo>
                  <a:cubicBezTo>
                    <a:pt x="1418" y="315"/>
                    <a:pt x="1103" y="0"/>
                    <a:pt x="69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622;p58">
              <a:extLst>
                <a:ext uri="{FF2B5EF4-FFF2-40B4-BE49-F238E27FC236}">
                  <a16:creationId xmlns:a16="http://schemas.microsoft.com/office/drawing/2014/main" id="{D4339B0C-43B4-2905-2526-B9327075B9A8}"/>
                </a:ext>
              </a:extLst>
            </p:cNvPr>
            <p:cNvSpPr/>
            <p:nvPr/>
          </p:nvSpPr>
          <p:spPr>
            <a:xfrm>
              <a:off x="1016275" y="4051125"/>
              <a:ext cx="155975" cy="137075"/>
            </a:xfrm>
            <a:custGeom>
              <a:avLst/>
              <a:gdLst/>
              <a:ahLst/>
              <a:cxnLst/>
              <a:rect l="l" t="t" r="r" b="b"/>
              <a:pathLst>
                <a:path w="6239" h="5483" extrusionOk="0">
                  <a:moveTo>
                    <a:pt x="3088" y="1"/>
                  </a:moveTo>
                  <a:cubicBezTo>
                    <a:pt x="1356" y="1"/>
                    <a:pt x="1" y="1387"/>
                    <a:pt x="1" y="3120"/>
                  </a:cubicBezTo>
                  <a:cubicBezTo>
                    <a:pt x="1" y="4033"/>
                    <a:pt x="379" y="4852"/>
                    <a:pt x="1041" y="5451"/>
                  </a:cubicBezTo>
                  <a:cubicBezTo>
                    <a:pt x="1041" y="5262"/>
                    <a:pt x="1104" y="5041"/>
                    <a:pt x="1167" y="4852"/>
                  </a:cubicBezTo>
                  <a:cubicBezTo>
                    <a:pt x="1324" y="4380"/>
                    <a:pt x="1671" y="4002"/>
                    <a:pt x="2112" y="3750"/>
                  </a:cubicBezTo>
                  <a:cubicBezTo>
                    <a:pt x="1891" y="3498"/>
                    <a:pt x="1734" y="3151"/>
                    <a:pt x="1734" y="2804"/>
                  </a:cubicBezTo>
                  <a:cubicBezTo>
                    <a:pt x="1734" y="2048"/>
                    <a:pt x="2364" y="1418"/>
                    <a:pt x="3088" y="1418"/>
                  </a:cubicBezTo>
                  <a:cubicBezTo>
                    <a:pt x="3845" y="1418"/>
                    <a:pt x="4475" y="2048"/>
                    <a:pt x="4475" y="2804"/>
                  </a:cubicBezTo>
                  <a:cubicBezTo>
                    <a:pt x="4475" y="3151"/>
                    <a:pt x="4317" y="3529"/>
                    <a:pt x="4097" y="3750"/>
                  </a:cubicBezTo>
                  <a:cubicBezTo>
                    <a:pt x="4349" y="3907"/>
                    <a:pt x="4632" y="4128"/>
                    <a:pt x="4790" y="4411"/>
                  </a:cubicBezTo>
                  <a:cubicBezTo>
                    <a:pt x="4979" y="4726"/>
                    <a:pt x="5105" y="5073"/>
                    <a:pt x="5136" y="5482"/>
                  </a:cubicBezTo>
                  <a:cubicBezTo>
                    <a:pt x="5766" y="4884"/>
                    <a:pt x="6207" y="4096"/>
                    <a:pt x="6207" y="3151"/>
                  </a:cubicBezTo>
                  <a:cubicBezTo>
                    <a:pt x="6239" y="1418"/>
                    <a:pt x="4821" y="1"/>
                    <a:pt x="308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8F9F72-E4F9-6B7C-8CE5-EAFB1ED9C8E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F099EEC5-CC57-17D0-D544-6BE897BE1C1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010D9E6A-133E-30F1-0510-84B8C52A555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8A23A217-07A7-C1F3-C7D5-B9782990697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C617419A-6EB5-2459-E515-5D84FD3BE721}"/>
              </a:ext>
            </a:extLst>
          </p:cNvPr>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Orientation Lecture</a:t>
            </a:r>
          </a:p>
        </p:txBody>
      </p:sp>
      <p:sp>
        <p:nvSpPr>
          <p:cNvPr id="28" name="Rectangle 27">
            <a:extLst>
              <a:ext uri="{FF2B5EF4-FFF2-40B4-BE49-F238E27FC236}">
                <a16:creationId xmlns:a16="http://schemas.microsoft.com/office/drawing/2014/main" id="{662B1464-DE9F-CD73-7890-405CCCD6F0C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DC814265-DD02-002A-5BA0-DB76FA9FAF5F}"/>
              </a:ext>
            </a:extLst>
          </p:cNvPr>
          <p:cNvSpPr txBox="1"/>
          <p:nvPr/>
        </p:nvSpPr>
        <p:spPr>
          <a:xfrm>
            <a:off x="3598250" y="2495028"/>
            <a:ext cx="8417320" cy="1997919"/>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Within this context, the course “Concepts of Digital Marketing in Real Estate” presents itself as a scientific and foundational entry point to understanding and applying this new language. It does not merely address transient technical tools; rather, it explores the strategic philosophy underpinning the success of any real estate entity in the modern era. You will learn how the role of the property manager has evolved from an executive administrative function into a strategic marketing role—capable of managing a tangible asset (the property unit) through virtual tools (digital platforms).</a:t>
            </a:r>
          </a:p>
        </p:txBody>
      </p:sp>
      <p:sp>
        <p:nvSpPr>
          <p:cNvPr id="33" name="TextBox 32">
            <a:extLst>
              <a:ext uri="{FF2B5EF4-FFF2-40B4-BE49-F238E27FC236}">
                <a16:creationId xmlns:a16="http://schemas.microsoft.com/office/drawing/2014/main" id="{254386CE-FCC6-11B8-1956-6DFA555FE920}"/>
              </a:ext>
            </a:extLst>
          </p:cNvPr>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pic>
        <p:nvPicPr>
          <p:cNvPr id="6" name="Graphic 21">
            <a:extLst>
              <a:ext uri="{FF2B5EF4-FFF2-40B4-BE49-F238E27FC236}">
                <a16:creationId xmlns:a16="http://schemas.microsoft.com/office/drawing/2014/main" id="{4D7AC59E-A3AD-439C-4195-9ED032BD03A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4" name="Google Shape;8618;p58">
            <a:extLst>
              <a:ext uri="{FF2B5EF4-FFF2-40B4-BE49-F238E27FC236}">
                <a16:creationId xmlns:a16="http://schemas.microsoft.com/office/drawing/2014/main" id="{6C9BF47A-8A69-550D-E28C-C7E7CB070AF2}"/>
              </a:ext>
            </a:extLst>
          </p:cNvPr>
          <p:cNvGrpSpPr/>
          <p:nvPr/>
        </p:nvGrpSpPr>
        <p:grpSpPr>
          <a:xfrm>
            <a:off x="7426749" y="1457392"/>
            <a:ext cx="443449" cy="442257"/>
            <a:chOff x="944600" y="3981825"/>
            <a:chExt cx="297750" cy="296950"/>
          </a:xfrm>
        </p:grpSpPr>
        <p:sp>
          <p:nvSpPr>
            <p:cNvPr id="7" name="Google Shape;8619;p58">
              <a:extLst>
                <a:ext uri="{FF2B5EF4-FFF2-40B4-BE49-F238E27FC236}">
                  <a16:creationId xmlns:a16="http://schemas.microsoft.com/office/drawing/2014/main" id="{010E09C5-420B-1DB8-36C5-8D714AF412ED}"/>
                </a:ext>
              </a:extLst>
            </p:cNvPr>
            <p:cNvSpPr/>
            <p:nvPr/>
          </p:nvSpPr>
          <p:spPr>
            <a:xfrm>
              <a:off x="944600" y="3981825"/>
              <a:ext cx="297750" cy="296950"/>
            </a:xfrm>
            <a:custGeom>
              <a:avLst/>
              <a:gdLst/>
              <a:ahLst/>
              <a:cxnLst/>
              <a:rect l="l" t="t" r="r" b="b"/>
              <a:pathLst>
                <a:path w="11910" h="11878" extrusionOk="0">
                  <a:moveTo>
                    <a:pt x="6333" y="1418"/>
                  </a:moveTo>
                  <a:cubicBezTo>
                    <a:pt x="8539" y="1575"/>
                    <a:pt x="10303" y="3340"/>
                    <a:pt x="10461" y="5545"/>
                  </a:cubicBezTo>
                  <a:lnTo>
                    <a:pt x="10146" y="5545"/>
                  </a:lnTo>
                  <a:cubicBezTo>
                    <a:pt x="9957" y="5545"/>
                    <a:pt x="9799" y="5702"/>
                    <a:pt x="9799" y="5892"/>
                  </a:cubicBezTo>
                  <a:cubicBezTo>
                    <a:pt x="9799" y="6081"/>
                    <a:pt x="9957" y="6238"/>
                    <a:pt x="10146" y="6238"/>
                  </a:cubicBezTo>
                  <a:lnTo>
                    <a:pt x="10461" y="6238"/>
                  </a:lnTo>
                  <a:cubicBezTo>
                    <a:pt x="10303" y="8443"/>
                    <a:pt x="8539" y="10239"/>
                    <a:pt x="6333" y="10397"/>
                  </a:cubicBezTo>
                  <a:lnTo>
                    <a:pt x="6333" y="10082"/>
                  </a:lnTo>
                  <a:cubicBezTo>
                    <a:pt x="6333" y="9861"/>
                    <a:pt x="6176" y="9704"/>
                    <a:pt x="5955" y="9704"/>
                  </a:cubicBezTo>
                  <a:cubicBezTo>
                    <a:pt x="5766" y="9704"/>
                    <a:pt x="5609" y="9861"/>
                    <a:pt x="5609" y="10082"/>
                  </a:cubicBezTo>
                  <a:lnTo>
                    <a:pt x="5609" y="10397"/>
                  </a:lnTo>
                  <a:cubicBezTo>
                    <a:pt x="3403" y="10239"/>
                    <a:pt x="1639" y="8443"/>
                    <a:pt x="1482" y="6238"/>
                  </a:cubicBezTo>
                  <a:lnTo>
                    <a:pt x="1797" y="6238"/>
                  </a:lnTo>
                  <a:cubicBezTo>
                    <a:pt x="1986" y="6238"/>
                    <a:pt x="2143" y="6081"/>
                    <a:pt x="2143" y="5892"/>
                  </a:cubicBezTo>
                  <a:cubicBezTo>
                    <a:pt x="2143" y="5702"/>
                    <a:pt x="1986" y="5545"/>
                    <a:pt x="1797" y="5545"/>
                  </a:cubicBezTo>
                  <a:lnTo>
                    <a:pt x="1482" y="5545"/>
                  </a:lnTo>
                  <a:cubicBezTo>
                    <a:pt x="1639" y="3340"/>
                    <a:pt x="3403" y="1575"/>
                    <a:pt x="5609" y="1418"/>
                  </a:cubicBezTo>
                  <a:lnTo>
                    <a:pt x="5609" y="1733"/>
                  </a:lnTo>
                  <a:cubicBezTo>
                    <a:pt x="5609" y="1922"/>
                    <a:pt x="5766" y="2079"/>
                    <a:pt x="5955" y="2079"/>
                  </a:cubicBezTo>
                  <a:cubicBezTo>
                    <a:pt x="6176" y="2079"/>
                    <a:pt x="6333" y="1922"/>
                    <a:pt x="6333" y="1733"/>
                  </a:cubicBezTo>
                  <a:lnTo>
                    <a:pt x="6333" y="1418"/>
                  </a:lnTo>
                  <a:close/>
                  <a:moveTo>
                    <a:pt x="5955" y="0"/>
                  </a:moveTo>
                  <a:cubicBezTo>
                    <a:pt x="5766" y="0"/>
                    <a:pt x="5609" y="126"/>
                    <a:pt x="5609" y="347"/>
                  </a:cubicBezTo>
                  <a:lnTo>
                    <a:pt x="5609" y="725"/>
                  </a:lnTo>
                  <a:cubicBezTo>
                    <a:pt x="2994" y="882"/>
                    <a:pt x="946" y="2962"/>
                    <a:pt x="757" y="5576"/>
                  </a:cubicBezTo>
                  <a:lnTo>
                    <a:pt x="379" y="5576"/>
                  </a:lnTo>
                  <a:cubicBezTo>
                    <a:pt x="158" y="5576"/>
                    <a:pt x="1" y="5734"/>
                    <a:pt x="1" y="5923"/>
                  </a:cubicBezTo>
                  <a:cubicBezTo>
                    <a:pt x="1" y="6112"/>
                    <a:pt x="158" y="6270"/>
                    <a:pt x="379" y="6270"/>
                  </a:cubicBezTo>
                  <a:lnTo>
                    <a:pt x="757" y="6270"/>
                  </a:lnTo>
                  <a:cubicBezTo>
                    <a:pt x="915" y="8884"/>
                    <a:pt x="2994" y="10932"/>
                    <a:pt x="5609" y="11121"/>
                  </a:cubicBezTo>
                  <a:lnTo>
                    <a:pt x="5609" y="11531"/>
                  </a:lnTo>
                  <a:cubicBezTo>
                    <a:pt x="5609" y="11720"/>
                    <a:pt x="5766" y="11877"/>
                    <a:pt x="5955" y="11877"/>
                  </a:cubicBezTo>
                  <a:cubicBezTo>
                    <a:pt x="6176" y="11877"/>
                    <a:pt x="6333" y="11720"/>
                    <a:pt x="6333" y="11531"/>
                  </a:cubicBezTo>
                  <a:lnTo>
                    <a:pt x="6333" y="11121"/>
                  </a:lnTo>
                  <a:cubicBezTo>
                    <a:pt x="8917" y="10964"/>
                    <a:pt x="10965" y="8884"/>
                    <a:pt x="11154" y="6270"/>
                  </a:cubicBezTo>
                  <a:lnTo>
                    <a:pt x="11563" y="6270"/>
                  </a:lnTo>
                  <a:cubicBezTo>
                    <a:pt x="11752" y="6270"/>
                    <a:pt x="11910" y="6112"/>
                    <a:pt x="11910" y="5923"/>
                  </a:cubicBezTo>
                  <a:cubicBezTo>
                    <a:pt x="11910" y="5734"/>
                    <a:pt x="11752" y="5576"/>
                    <a:pt x="11563" y="5576"/>
                  </a:cubicBezTo>
                  <a:lnTo>
                    <a:pt x="11154" y="5576"/>
                  </a:lnTo>
                  <a:cubicBezTo>
                    <a:pt x="10996" y="2962"/>
                    <a:pt x="8917" y="914"/>
                    <a:pt x="6333" y="725"/>
                  </a:cubicBezTo>
                  <a:lnTo>
                    <a:pt x="6333" y="347"/>
                  </a:lnTo>
                  <a:cubicBezTo>
                    <a:pt x="6333" y="126"/>
                    <a:pt x="6176" y="0"/>
                    <a:pt x="59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620;p58">
              <a:extLst>
                <a:ext uri="{FF2B5EF4-FFF2-40B4-BE49-F238E27FC236}">
                  <a16:creationId xmlns:a16="http://schemas.microsoft.com/office/drawing/2014/main" id="{D1DC1721-E55D-2BEB-2E54-2A8C9C2AE747}"/>
                </a:ext>
              </a:extLst>
            </p:cNvPr>
            <p:cNvSpPr/>
            <p:nvPr/>
          </p:nvSpPr>
          <p:spPr>
            <a:xfrm>
              <a:off x="1058025" y="4155875"/>
              <a:ext cx="72500" cy="52000"/>
            </a:xfrm>
            <a:custGeom>
              <a:avLst/>
              <a:gdLst/>
              <a:ahLst/>
              <a:cxnLst/>
              <a:rect l="l" t="t" r="r" b="b"/>
              <a:pathLst>
                <a:path w="2900" h="2080" extrusionOk="0">
                  <a:moveTo>
                    <a:pt x="1418" y="1"/>
                  </a:moveTo>
                  <a:cubicBezTo>
                    <a:pt x="851" y="1"/>
                    <a:pt x="316" y="347"/>
                    <a:pt x="127" y="914"/>
                  </a:cubicBezTo>
                  <a:cubicBezTo>
                    <a:pt x="1" y="1166"/>
                    <a:pt x="1" y="1450"/>
                    <a:pt x="95" y="1765"/>
                  </a:cubicBezTo>
                  <a:cubicBezTo>
                    <a:pt x="473" y="1954"/>
                    <a:pt x="946" y="2080"/>
                    <a:pt x="1418" y="2080"/>
                  </a:cubicBezTo>
                  <a:cubicBezTo>
                    <a:pt x="1891" y="2080"/>
                    <a:pt x="2332" y="1954"/>
                    <a:pt x="2773" y="1765"/>
                  </a:cubicBezTo>
                  <a:cubicBezTo>
                    <a:pt x="2899" y="1387"/>
                    <a:pt x="2805" y="946"/>
                    <a:pt x="2616" y="599"/>
                  </a:cubicBezTo>
                  <a:cubicBezTo>
                    <a:pt x="2332" y="221"/>
                    <a:pt x="1891" y="1"/>
                    <a:pt x="141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8621;p58">
              <a:extLst>
                <a:ext uri="{FF2B5EF4-FFF2-40B4-BE49-F238E27FC236}">
                  <a16:creationId xmlns:a16="http://schemas.microsoft.com/office/drawing/2014/main" id="{74278EB8-97B9-1B29-11F6-CF3A16BFC484}"/>
                </a:ext>
              </a:extLst>
            </p:cNvPr>
            <p:cNvSpPr/>
            <p:nvPr/>
          </p:nvSpPr>
          <p:spPr>
            <a:xfrm>
              <a:off x="1076150" y="4103900"/>
              <a:ext cx="35475" cy="35475"/>
            </a:xfrm>
            <a:custGeom>
              <a:avLst/>
              <a:gdLst/>
              <a:ahLst/>
              <a:cxnLst/>
              <a:rect l="l" t="t" r="r" b="b"/>
              <a:pathLst>
                <a:path w="1419" h="1419" extrusionOk="0">
                  <a:moveTo>
                    <a:pt x="693" y="0"/>
                  </a:moveTo>
                  <a:cubicBezTo>
                    <a:pt x="315" y="0"/>
                    <a:pt x="0" y="315"/>
                    <a:pt x="0" y="693"/>
                  </a:cubicBezTo>
                  <a:cubicBezTo>
                    <a:pt x="0" y="1103"/>
                    <a:pt x="315" y="1418"/>
                    <a:pt x="693" y="1418"/>
                  </a:cubicBezTo>
                  <a:cubicBezTo>
                    <a:pt x="1103" y="1355"/>
                    <a:pt x="1418" y="1040"/>
                    <a:pt x="1418" y="693"/>
                  </a:cubicBezTo>
                  <a:cubicBezTo>
                    <a:pt x="1418" y="315"/>
                    <a:pt x="1103" y="0"/>
                    <a:pt x="69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622;p58">
              <a:extLst>
                <a:ext uri="{FF2B5EF4-FFF2-40B4-BE49-F238E27FC236}">
                  <a16:creationId xmlns:a16="http://schemas.microsoft.com/office/drawing/2014/main" id="{C761151B-D201-E96C-26FB-AFB83B36FC0E}"/>
                </a:ext>
              </a:extLst>
            </p:cNvPr>
            <p:cNvSpPr/>
            <p:nvPr/>
          </p:nvSpPr>
          <p:spPr>
            <a:xfrm>
              <a:off x="1016275" y="4051125"/>
              <a:ext cx="155975" cy="137075"/>
            </a:xfrm>
            <a:custGeom>
              <a:avLst/>
              <a:gdLst/>
              <a:ahLst/>
              <a:cxnLst/>
              <a:rect l="l" t="t" r="r" b="b"/>
              <a:pathLst>
                <a:path w="6239" h="5483" extrusionOk="0">
                  <a:moveTo>
                    <a:pt x="3088" y="1"/>
                  </a:moveTo>
                  <a:cubicBezTo>
                    <a:pt x="1356" y="1"/>
                    <a:pt x="1" y="1387"/>
                    <a:pt x="1" y="3120"/>
                  </a:cubicBezTo>
                  <a:cubicBezTo>
                    <a:pt x="1" y="4033"/>
                    <a:pt x="379" y="4852"/>
                    <a:pt x="1041" y="5451"/>
                  </a:cubicBezTo>
                  <a:cubicBezTo>
                    <a:pt x="1041" y="5262"/>
                    <a:pt x="1104" y="5041"/>
                    <a:pt x="1167" y="4852"/>
                  </a:cubicBezTo>
                  <a:cubicBezTo>
                    <a:pt x="1324" y="4380"/>
                    <a:pt x="1671" y="4002"/>
                    <a:pt x="2112" y="3750"/>
                  </a:cubicBezTo>
                  <a:cubicBezTo>
                    <a:pt x="1891" y="3498"/>
                    <a:pt x="1734" y="3151"/>
                    <a:pt x="1734" y="2804"/>
                  </a:cubicBezTo>
                  <a:cubicBezTo>
                    <a:pt x="1734" y="2048"/>
                    <a:pt x="2364" y="1418"/>
                    <a:pt x="3088" y="1418"/>
                  </a:cubicBezTo>
                  <a:cubicBezTo>
                    <a:pt x="3845" y="1418"/>
                    <a:pt x="4475" y="2048"/>
                    <a:pt x="4475" y="2804"/>
                  </a:cubicBezTo>
                  <a:cubicBezTo>
                    <a:pt x="4475" y="3151"/>
                    <a:pt x="4317" y="3529"/>
                    <a:pt x="4097" y="3750"/>
                  </a:cubicBezTo>
                  <a:cubicBezTo>
                    <a:pt x="4349" y="3907"/>
                    <a:pt x="4632" y="4128"/>
                    <a:pt x="4790" y="4411"/>
                  </a:cubicBezTo>
                  <a:cubicBezTo>
                    <a:pt x="4979" y="4726"/>
                    <a:pt x="5105" y="5073"/>
                    <a:pt x="5136" y="5482"/>
                  </a:cubicBezTo>
                  <a:cubicBezTo>
                    <a:pt x="5766" y="4884"/>
                    <a:pt x="6207" y="4096"/>
                    <a:pt x="6207" y="3151"/>
                  </a:cubicBezTo>
                  <a:cubicBezTo>
                    <a:pt x="6239" y="1418"/>
                    <a:pt x="4821" y="1"/>
                    <a:pt x="308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2779140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DE5475-2EAA-8C6C-2325-85A4147B797F}"/>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278125D-5A09-8FD1-D0D2-082554AFF2F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69A5B547-93FC-3ABC-EEA3-5F5F1EFE1BF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0D0C92CC-7CD2-AA13-02E2-82CC48FB234D}"/>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1B530849-C4BD-6510-69F4-4415D55F6B5D}"/>
              </a:ext>
            </a:extLst>
          </p:cNvPr>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Orientation Lecture</a:t>
            </a:r>
          </a:p>
        </p:txBody>
      </p:sp>
      <p:sp>
        <p:nvSpPr>
          <p:cNvPr id="28" name="Rectangle 27">
            <a:extLst>
              <a:ext uri="{FF2B5EF4-FFF2-40B4-BE49-F238E27FC236}">
                <a16:creationId xmlns:a16="http://schemas.microsoft.com/office/drawing/2014/main" id="{831EB582-A529-13A0-4B26-05BDF79C477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AB08370-4307-C991-27F2-B3289D24BD40}"/>
              </a:ext>
            </a:extLst>
          </p:cNvPr>
          <p:cNvSpPr txBox="1"/>
          <p:nvPr/>
        </p:nvSpPr>
        <p:spPr>
          <a:xfrm>
            <a:off x="3598250" y="2495028"/>
            <a:ext cx="8417320" cy="1997919"/>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The course will focus on tracing the “digital journey of the real estate client”—from the moment of awareness, through research and comparison, to the stage of contact and decision-making. We will examine how strategies such as Search Engine Optimization (SEO) and specialized content marketing can establish a real estate entity as a trusted reference guiding this journey. Furthermore, we will analyze how platforms such as Google Ads and social media enable unprecedented precision in targeting segments based on intentions, behaviors, and demographic attributes—transforming marketing budgets from generic spending into measurable, intelligent investments.</a:t>
            </a:r>
          </a:p>
        </p:txBody>
      </p:sp>
      <p:sp>
        <p:nvSpPr>
          <p:cNvPr id="33" name="TextBox 32">
            <a:extLst>
              <a:ext uri="{FF2B5EF4-FFF2-40B4-BE49-F238E27FC236}">
                <a16:creationId xmlns:a16="http://schemas.microsoft.com/office/drawing/2014/main" id="{8D72D5F7-C9BD-A143-4664-1A04520EF661}"/>
              </a:ext>
            </a:extLst>
          </p:cNvPr>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pic>
        <p:nvPicPr>
          <p:cNvPr id="6" name="Graphic 21">
            <a:extLst>
              <a:ext uri="{FF2B5EF4-FFF2-40B4-BE49-F238E27FC236}">
                <a16:creationId xmlns:a16="http://schemas.microsoft.com/office/drawing/2014/main" id="{B3EC4074-527C-30D4-EA01-F94C479918C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4" name="Google Shape;8618;p58">
            <a:extLst>
              <a:ext uri="{FF2B5EF4-FFF2-40B4-BE49-F238E27FC236}">
                <a16:creationId xmlns:a16="http://schemas.microsoft.com/office/drawing/2014/main" id="{88DE17FB-8D13-3577-E07F-A315FC10B2BC}"/>
              </a:ext>
            </a:extLst>
          </p:cNvPr>
          <p:cNvGrpSpPr/>
          <p:nvPr/>
        </p:nvGrpSpPr>
        <p:grpSpPr>
          <a:xfrm>
            <a:off x="7426749" y="1457392"/>
            <a:ext cx="443449" cy="442257"/>
            <a:chOff x="944600" y="3981825"/>
            <a:chExt cx="297750" cy="296950"/>
          </a:xfrm>
        </p:grpSpPr>
        <p:sp>
          <p:nvSpPr>
            <p:cNvPr id="7" name="Google Shape;8619;p58">
              <a:extLst>
                <a:ext uri="{FF2B5EF4-FFF2-40B4-BE49-F238E27FC236}">
                  <a16:creationId xmlns:a16="http://schemas.microsoft.com/office/drawing/2014/main" id="{1A6E4A37-369B-9C1D-6620-3D4EF71E13E1}"/>
                </a:ext>
              </a:extLst>
            </p:cNvPr>
            <p:cNvSpPr/>
            <p:nvPr/>
          </p:nvSpPr>
          <p:spPr>
            <a:xfrm>
              <a:off x="944600" y="3981825"/>
              <a:ext cx="297750" cy="296950"/>
            </a:xfrm>
            <a:custGeom>
              <a:avLst/>
              <a:gdLst/>
              <a:ahLst/>
              <a:cxnLst/>
              <a:rect l="l" t="t" r="r" b="b"/>
              <a:pathLst>
                <a:path w="11910" h="11878" extrusionOk="0">
                  <a:moveTo>
                    <a:pt x="6333" y="1418"/>
                  </a:moveTo>
                  <a:cubicBezTo>
                    <a:pt x="8539" y="1575"/>
                    <a:pt x="10303" y="3340"/>
                    <a:pt x="10461" y="5545"/>
                  </a:cubicBezTo>
                  <a:lnTo>
                    <a:pt x="10146" y="5545"/>
                  </a:lnTo>
                  <a:cubicBezTo>
                    <a:pt x="9957" y="5545"/>
                    <a:pt x="9799" y="5702"/>
                    <a:pt x="9799" y="5892"/>
                  </a:cubicBezTo>
                  <a:cubicBezTo>
                    <a:pt x="9799" y="6081"/>
                    <a:pt x="9957" y="6238"/>
                    <a:pt x="10146" y="6238"/>
                  </a:cubicBezTo>
                  <a:lnTo>
                    <a:pt x="10461" y="6238"/>
                  </a:lnTo>
                  <a:cubicBezTo>
                    <a:pt x="10303" y="8443"/>
                    <a:pt x="8539" y="10239"/>
                    <a:pt x="6333" y="10397"/>
                  </a:cubicBezTo>
                  <a:lnTo>
                    <a:pt x="6333" y="10082"/>
                  </a:lnTo>
                  <a:cubicBezTo>
                    <a:pt x="6333" y="9861"/>
                    <a:pt x="6176" y="9704"/>
                    <a:pt x="5955" y="9704"/>
                  </a:cubicBezTo>
                  <a:cubicBezTo>
                    <a:pt x="5766" y="9704"/>
                    <a:pt x="5609" y="9861"/>
                    <a:pt x="5609" y="10082"/>
                  </a:cubicBezTo>
                  <a:lnTo>
                    <a:pt x="5609" y="10397"/>
                  </a:lnTo>
                  <a:cubicBezTo>
                    <a:pt x="3403" y="10239"/>
                    <a:pt x="1639" y="8443"/>
                    <a:pt x="1482" y="6238"/>
                  </a:cubicBezTo>
                  <a:lnTo>
                    <a:pt x="1797" y="6238"/>
                  </a:lnTo>
                  <a:cubicBezTo>
                    <a:pt x="1986" y="6238"/>
                    <a:pt x="2143" y="6081"/>
                    <a:pt x="2143" y="5892"/>
                  </a:cubicBezTo>
                  <a:cubicBezTo>
                    <a:pt x="2143" y="5702"/>
                    <a:pt x="1986" y="5545"/>
                    <a:pt x="1797" y="5545"/>
                  </a:cubicBezTo>
                  <a:lnTo>
                    <a:pt x="1482" y="5545"/>
                  </a:lnTo>
                  <a:cubicBezTo>
                    <a:pt x="1639" y="3340"/>
                    <a:pt x="3403" y="1575"/>
                    <a:pt x="5609" y="1418"/>
                  </a:cubicBezTo>
                  <a:lnTo>
                    <a:pt x="5609" y="1733"/>
                  </a:lnTo>
                  <a:cubicBezTo>
                    <a:pt x="5609" y="1922"/>
                    <a:pt x="5766" y="2079"/>
                    <a:pt x="5955" y="2079"/>
                  </a:cubicBezTo>
                  <a:cubicBezTo>
                    <a:pt x="6176" y="2079"/>
                    <a:pt x="6333" y="1922"/>
                    <a:pt x="6333" y="1733"/>
                  </a:cubicBezTo>
                  <a:lnTo>
                    <a:pt x="6333" y="1418"/>
                  </a:lnTo>
                  <a:close/>
                  <a:moveTo>
                    <a:pt x="5955" y="0"/>
                  </a:moveTo>
                  <a:cubicBezTo>
                    <a:pt x="5766" y="0"/>
                    <a:pt x="5609" y="126"/>
                    <a:pt x="5609" y="347"/>
                  </a:cubicBezTo>
                  <a:lnTo>
                    <a:pt x="5609" y="725"/>
                  </a:lnTo>
                  <a:cubicBezTo>
                    <a:pt x="2994" y="882"/>
                    <a:pt x="946" y="2962"/>
                    <a:pt x="757" y="5576"/>
                  </a:cubicBezTo>
                  <a:lnTo>
                    <a:pt x="379" y="5576"/>
                  </a:lnTo>
                  <a:cubicBezTo>
                    <a:pt x="158" y="5576"/>
                    <a:pt x="1" y="5734"/>
                    <a:pt x="1" y="5923"/>
                  </a:cubicBezTo>
                  <a:cubicBezTo>
                    <a:pt x="1" y="6112"/>
                    <a:pt x="158" y="6270"/>
                    <a:pt x="379" y="6270"/>
                  </a:cubicBezTo>
                  <a:lnTo>
                    <a:pt x="757" y="6270"/>
                  </a:lnTo>
                  <a:cubicBezTo>
                    <a:pt x="915" y="8884"/>
                    <a:pt x="2994" y="10932"/>
                    <a:pt x="5609" y="11121"/>
                  </a:cubicBezTo>
                  <a:lnTo>
                    <a:pt x="5609" y="11531"/>
                  </a:lnTo>
                  <a:cubicBezTo>
                    <a:pt x="5609" y="11720"/>
                    <a:pt x="5766" y="11877"/>
                    <a:pt x="5955" y="11877"/>
                  </a:cubicBezTo>
                  <a:cubicBezTo>
                    <a:pt x="6176" y="11877"/>
                    <a:pt x="6333" y="11720"/>
                    <a:pt x="6333" y="11531"/>
                  </a:cubicBezTo>
                  <a:lnTo>
                    <a:pt x="6333" y="11121"/>
                  </a:lnTo>
                  <a:cubicBezTo>
                    <a:pt x="8917" y="10964"/>
                    <a:pt x="10965" y="8884"/>
                    <a:pt x="11154" y="6270"/>
                  </a:cubicBezTo>
                  <a:lnTo>
                    <a:pt x="11563" y="6270"/>
                  </a:lnTo>
                  <a:cubicBezTo>
                    <a:pt x="11752" y="6270"/>
                    <a:pt x="11910" y="6112"/>
                    <a:pt x="11910" y="5923"/>
                  </a:cubicBezTo>
                  <a:cubicBezTo>
                    <a:pt x="11910" y="5734"/>
                    <a:pt x="11752" y="5576"/>
                    <a:pt x="11563" y="5576"/>
                  </a:cubicBezTo>
                  <a:lnTo>
                    <a:pt x="11154" y="5576"/>
                  </a:lnTo>
                  <a:cubicBezTo>
                    <a:pt x="10996" y="2962"/>
                    <a:pt x="8917" y="914"/>
                    <a:pt x="6333" y="725"/>
                  </a:cubicBezTo>
                  <a:lnTo>
                    <a:pt x="6333" y="347"/>
                  </a:lnTo>
                  <a:cubicBezTo>
                    <a:pt x="6333" y="126"/>
                    <a:pt x="6176" y="0"/>
                    <a:pt x="59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620;p58">
              <a:extLst>
                <a:ext uri="{FF2B5EF4-FFF2-40B4-BE49-F238E27FC236}">
                  <a16:creationId xmlns:a16="http://schemas.microsoft.com/office/drawing/2014/main" id="{C39F9647-21A1-C14E-5A91-678DF27BC211}"/>
                </a:ext>
              </a:extLst>
            </p:cNvPr>
            <p:cNvSpPr/>
            <p:nvPr/>
          </p:nvSpPr>
          <p:spPr>
            <a:xfrm>
              <a:off x="1058025" y="4155875"/>
              <a:ext cx="72500" cy="52000"/>
            </a:xfrm>
            <a:custGeom>
              <a:avLst/>
              <a:gdLst/>
              <a:ahLst/>
              <a:cxnLst/>
              <a:rect l="l" t="t" r="r" b="b"/>
              <a:pathLst>
                <a:path w="2900" h="2080" extrusionOk="0">
                  <a:moveTo>
                    <a:pt x="1418" y="1"/>
                  </a:moveTo>
                  <a:cubicBezTo>
                    <a:pt x="851" y="1"/>
                    <a:pt x="316" y="347"/>
                    <a:pt x="127" y="914"/>
                  </a:cubicBezTo>
                  <a:cubicBezTo>
                    <a:pt x="1" y="1166"/>
                    <a:pt x="1" y="1450"/>
                    <a:pt x="95" y="1765"/>
                  </a:cubicBezTo>
                  <a:cubicBezTo>
                    <a:pt x="473" y="1954"/>
                    <a:pt x="946" y="2080"/>
                    <a:pt x="1418" y="2080"/>
                  </a:cubicBezTo>
                  <a:cubicBezTo>
                    <a:pt x="1891" y="2080"/>
                    <a:pt x="2332" y="1954"/>
                    <a:pt x="2773" y="1765"/>
                  </a:cubicBezTo>
                  <a:cubicBezTo>
                    <a:pt x="2899" y="1387"/>
                    <a:pt x="2805" y="946"/>
                    <a:pt x="2616" y="599"/>
                  </a:cubicBezTo>
                  <a:cubicBezTo>
                    <a:pt x="2332" y="221"/>
                    <a:pt x="1891" y="1"/>
                    <a:pt x="141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8621;p58">
              <a:extLst>
                <a:ext uri="{FF2B5EF4-FFF2-40B4-BE49-F238E27FC236}">
                  <a16:creationId xmlns:a16="http://schemas.microsoft.com/office/drawing/2014/main" id="{7D623354-1A70-3E4A-3EAC-03544E3F6D5C}"/>
                </a:ext>
              </a:extLst>
            </p:cNvPr>
            <p:cNvSpPr/>
            <p:nvPr/>
          </p:nvSpPr>
          <p:spPr>
            <a:xfrm>
              <a:off x="1076150" y="4103900"/>
              <a:ext cx="35475" cy="35475"/>
            </a:xfrm>
            <a:custGeom>
              <a:avLst/>
              <a:gdLst/>
              <a:ahLst/>
              <a:cxnLst/>
              <a:rect l="l" t="t" r="r" b="b"/>
              <a:pathLst>
                <a:path w="1419" h="1419" extrusionOk="0">
                  <a:moveTo>
                    <a:pt x="693" y="0"/>
                  </a:moveTo>
                  <a:cubicBezTo>
                    <a:pt x="315" y="0"/>
                    <a:pt x="0" y="315"/>
                    <a:pt x="0" y="693"/>
                  </a:cubicBezTo>
                  <a:cubicBezTo>
                    <a:pt x="0" y="1103"/>
                    <a:pt x="315" y="1418"/>
                    <a:pt x="693" y="1418"/>
                  </a:cubicBezTo>
                  <a:cubicBezTo>
                    <a:pt x="1103" y="1355"/>
                    <a:pt x="1418" y="1040"/>
                    <a:pt x="1418" y="693"/>
                  </a:cubicBezTo>
                  <a:cubicBezTo>
                    <a:pt x="1418" y="315"/>
                    <a:pt x="1103" y="0"/>
                    <a:pt x="69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622;p58">
              <a:extLst>
                <a:ext uri="{FF2B5EF4-FFF2-40B4-BE49-F238E27FC236}">
                  <a16:creationId xmlns:a16="http://schemas.microsoft.com/office/drawing/2014/main" id="{77901586-893A-7960-FD44-F8F76ABF7148}"/>
                </a:ext>
              </a:extLst>
            </p:cNvPr>
            <p:cNvSpPr/>
            <p:nvPr/>
          </p:nvSpPr>
          <p:spPr>
            <a:xfrm>
              <a:off x="1016275" y="4051125"/>
              <a:ext cx="155975" cy="137075"/>
            </a:xfrm>
            <a:custGeom>
              <a:avLst/>
              <a:gdLst/>
              <a:ahLst/>
              <a:cxnLst/>
              <a:rect l="l" t="t" r="r" b="b"/>
              <a:pathLst>
                <a:path w="6239" h="5483" extrusionOk="0">
                  <a:moveTo>
                    <a:pt x="3088" y="1"/>
                  </a:moveTo>
                  <a:cubicBezTo>
                    <a:pt x="1356" y="1"/>
                    <a:pt x="1" y="1387"/>
                    <a:pt x="1" y="3120"/>
                  </a:cubicBezTo>
                  <a:cubicBezTo>
                    <a:pt x="1" y="4033"/>
                    <a:pt x="379" y="4852"/>
                    <a:pt x="1041" y="5451"/>
                  </a:cubicBezTo>
                  <a:cubicBezTo>
                    <a:pt x="1041" y="5262"/>
                    <a:pt x="1104" y="5041"/>
                    <a:pt x="1167" y="4852"/>
                  </a:cubicBezTo>
                  <a:cubicBezTo>
                    <a:pt x="1324" y="4380"/>
                    <a:pt x="1671" y="4002"/>
                    <a:pt x="2112" y="3750"/>
                  </a:cubicBezTo>
                  <a:cubicBezTo>
                    <a:pt x="1891" y="3498"/>
                    <a:pt x="1734" y="3151"/>
                    <a:pt x="1734" y="2804"/>
                  </a:cubicBezTo>
                  <a:cubicBezTo>
                    <a:pt x="1734" y="2048"/>
                    <a:pt x="2364" y="1418"/>
                    <a:pt x="3088" y="1418"/>
                  </a:cubicBezTo>
                  <a:cubicBezTo>
                    <a:pt x="3845" y="1418"/>
                    <a:pt x="4475" y="2048"/>
                    <a:pt x="4475" y="2804"/>
                  </a:cubicBezTo>
                  <a:cubicBezTo>
                    <a:pt x="4475" y="3151"/>
                    <a:pt x="4317" y="3529"/>
                    <a:pt x="4097" y="3750"/>
                  </a:cubicBezTo>
                  <a:cubicBezTo>
                    <a:pt x="4349" y="3907"/>
                    <a:pt x="4632" y="4128"/>
                    <a:pt x="4790" y="4411"/>
                  </a:cubicBezTo>
                  <a:cubicBezTo>
                    <a:pt x="4979" y="4726"/>
                    <a:pt x="5105" y="5073"/>
                    <a:pt x="5136" y="5482"/>
                  </a:cubicBezTo>
                  <a:cubicBezTo>
                    <a:pt x="5766" y="4884"/>
                    <a:pt x="6207" y="4096"/>
                    <a:pt x="6207" y="3151"/>
                  </a:cubicBezTo>
                  <a:cubicBezTo>
                    <a:pt x="6239" y="1418"/>
                    <a:pt x="4821" y="1"/>
                    <a:pt x="308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9283506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9DEC3E-9DFA-380D-8FD3-462D4487C59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190F78CB-DCA4-81F5-65AB-E863516ABB63}"/>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B924C558-F5DB-F8B5-204B-CFC1978EAA5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A2EED5CF-6696-D3AA-94B8-E39CA716C85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2E9C220E-0DC1-F798-8C72-564B73235014}"/>
              </a:ext>
            </a:extLst>
          </p:cNvPr>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Orientation Lecture</a:t>
            </a:r>
          </a:p>
        </p:txBody>
      </p:sp>
      <p:sp>
        <p:nvSpPr>
          <p:cNvPr id="28" name="Rectangle 27">
            <a:extLst>
              <a:ext uri="{FF2B5EF4-FFF2-40B4-BE49-F238E27FC236}">
                <a16:creationId xmlns:a16="http://schemas.microsoft.com/office/drawing/2014/main" id="{B82D320E-8CE7-1AEB-9BE9-20AD3285ACA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2979EFD0-15DF-C8D9-115C-2179BA8797FC}"/>
              </a:ext>
            </a:extLst>
          </p:cNvPr>
          <p:cNvSpPr txBox="1"/>
          <p:nvPr/>
        </p:nvSpPr>
        <p:spPr>
          <a:xfrm>
            <a:off x="3598250" y="2495028"/>
            <a:ext cx="8417320" cy="1351588"/>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Most importantly, the course will connect every digital tool to tangible outcomes in property management: accelerating unit rentals, enhancing the brand value of residential complexes or management firms, and generating a stable flow of potential clients—ultimately translating into financial stability and increased market value of managed assets.</a:t>
            </a:r>
          </a:p>
        </p:txBody>
      </p:sp>
      <p:sp>
        <p:nvSpPr>
          <p:cNvPr id="33" name="TextBox 32">
            <a:extLst>
              <a:ext uri="{FF2B5EF4-FFF2-40B4-BE49-F238E27FC236}">
                <a16:creationId xmlns:a16="http://schemas.microsoft.com/office/drawing/2014/main" id="{22E8AEF1-123C-ECCD-270B-DCF35BBB42F5}"/>
              </a:ext>
            </a:extLst>
          </p:cNvPr>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pic>
        <p:nvPicPr>
          <p:cNvPr id="6" name="Graphic 21">
            <a:extLst>
              <a:ext uri="{FF2B5EF4-FFF2-40B4-BE49-F238E27FC236}">
                <a16:creationId xmlns:a16="http://schemas.microsoft.com/office/drawing/2014/main" id="{72814C53-75F0-767A-A398-BC58366F760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4" name="Google Shape;8618;p58">
            <a:extLst>
              <a:ext uri="{FF2B5EF4-FFF2-40B4-BE49-F238E27FC236}">
                <a16:creationId xmlns:a16="http://schemas.microsoft.com/office/drawing/2014/main" id="{EA40FE04-41C0-D342-23FF-7B8C10A0A3E2}"/>
              </a:ext>
            </a:extLst>
          </p:cNvPr>
          <p:cNvGrpSpPr/>
          <p:nvPr/>
        </p:nvGrpSpPr>
        <p:grpSpPr>
          <a:xfrm>
            <a:off x="7426749" y="1457392"/>
            <a:ext cx="443449" cy="442257"/>
            <a:chOff x="944600" y="3981825"/>
            <a:chExt cx="297750" cy="296950"/>
          </a:xfrm>
        </p:grpSpPr>
        <p:sp>
          <p:nvSpPr>
            <p:cNvPr id="7" name="Google Shape;8619;p58">
              <a:extLst>
                <a:ext uri="{FF2B5EF4-FFF2-40B4-BE49-F238E27FC236}">
                  <a16:creationId xmlns:a16="http://schemas.microsoft.com/office/drawing/2014/main" id="{BB9443F1-6974-B94F-94B1-FB0D75615D82}"/>
                </a:ext>
              </a:extLst>
            </p:cNvPr>
            <p:cNvSpPr/>
            <p:nvPr/>
          </p:nvSpPr>
          <p:spPr>
            <a:xfrm>
              <a:off x="944600" y="3981825"/>
              <a:ext cx="297750" cy="296950"/>
            </a:xfrm>
            <a:custGeom>
              <a:avLst/>
              <a:gdLst/>
              <a:ahLst/>
              <a:cxnLst/>
              <a:rect l="l" t="t" r="r" b="b"/>
              <a:pathLst>
                <a:path w="11910" h="11878" extrusionOk="0">
                  <a:moveTo>
                    <a:pt x="6333" y="1418"/>
                  </a:moveTo>
                  <a:cubicBezTo>
                    <a:pt x="8539" y="1575"/>
                    <a:pt x="10303" y="3340"/>
                    <a:pt x="10461" y="5545"/>
                  </a:cubicBezTo>
                  <a:lnTo>
                    <a:pt x="10146" y="5545"/>
                  </a:lnTo>
                  <a:cubicBezTo>
                    <a:pt x="9957" y="5545"/>
                    <a:pt x="9799" y="5702"/>
                    <a:pt x="9799" y="5892"/>
                  </a:cubicBezTo>
                  <a:cubicBezTo>
                    <a:pt x="9799" y="6081"/>
                    <a:pt x="9957" y="6238"/>
                    <a:pt x="10146" y="6238"/>
                  </a:cubicBezTo>
                  <a:lnTo>
                    <a:pt x="10461" y="6238"/>
                  </a:lnTo>
                  <a:cubicBezTo>
                    <a:pt x="10303" y="8443"/>
                    <a:pt x="8539" y="10239"/>
                    <a:pt x="6333" y="10397"/>
                  </a:cubicBezTo>
                  <a:lnTo>
                    <a:pt x="6333" y="10082"/>
                  </a:lnTo>
                  <a:cubicBezTo>
                    <a:pt x="6333" y="9861"/>
                    <a:pt x="6176" y="9704"/>
                    <a:pt x="5955" y="9704"/>
                  </a:cubicBezTo>
                  <a:cubicBezTo>
                    <a:pt x="5766" y="9704"/>
                    <a:pt x="5609" y="9861"/>
                    <a:pt x="5609" y="10082"/>
                  </a:cubicBezTo>
                  <a:lnTo>
                    <a:pt x="5609" y="10397"/>
                  </a:lnTo>
                  <a:cubicBezTo>
                    <a:pt x="3403" y="10239"/>
                    <a:pt x="1639" y="8443"/>
                    <a:pt x="1482" y="6238"/>
                  </a:cubicBezTo>
                  <a:lnTo>
                    <a:pt x="1797" y="6238"/>
                  </a:lnTo>
                  <a:cubicBezTo>
                    <a:pt x="1986" y="6238"/>
                    <a:pt x="2143" y="6081"/>
                    <a:pt x="2143" y="5892"/>
                  </a:cubicBezTo>
                  <a:cubicBezTo>
                    <a:pt x="2143" y="5702"/>
                    <a:pt x="1986" y="5545"/>
                    <a:pt x="1797" y="5545"/>
                  </a:cubicBezTo>
                  <a:lnTo>
                    <a:pt x="1482" y="5545"/>
                  </a:lnTo>
                  <a:cubicBezTo>
                    <a:pt x="1639" y="3340"/>
                    <a:pt x="3403" y="1575"/>
                    <a:pt x="5609" y="1418"/>
                  </a:cubicBezTo>
                  <a:lnTo>
                    <a:pt x="5609" y="1733"/>
                  </a:lnTo>
                  <a:cubicBezTo>
                    <a:pt x="5609" y="1922"/>
                    <a:pt x="5766" y="2079"/>
                    <a:pt x="5955" y="2079"/>
                  </a:cubicBezTo>
                  <a:cubicBezTo>
                    <a:pt x="6176" y="2079"/>
                    <a:pt x="6333" y="1922"/>
                    <a:pt x="6333" y="1733"/>
                  </a:cubicBezTo>
                  <a:lnTo>
                    <a:pt x="6333" y="1418"/>
                  </a:lnTo>
                  <a:close/>
                  <a:moveTo>
                    <a:pt x="5955" y="0"/>
                  </a:moveTo>
                  <a:cubicBezTo>
                    <a:pt x="5766" y="0"/>
                    <a:pt x="5609" y="126"/>
                    <a:pt x="5609" y="347"/>
                  </a:cubicBezTo>
                  <a:lnTo>
                    <a:pt x="5609" y="725"/>
                  </a:lnTo>
                  <a:cubicBezTo>
                    <a:pt x="2994" y="882"/>
                    <a:pt x="946" y="2962"/>
                    <a:pt x="757" y="5576"/>
                  </a:cubicBezTo>
                  <a:lnTo>
                    <a:pt x="379" y="5576"/>
                  </a:lnTo>
                  <a:cubicBezTo>
                    <a:pt x="158" y="5576"/>
                    <a:pt x="1" y="5734"/>
                    <a:pt x="1" y="5923"/>
                  </a:cubicBezTo>
                  <a:cubicBezTo>
                    <a:pt x="1" y="6112"/>
                    <a:pt x="158" y="6270"/>
                    <a:pt x="379" y="6270"/>
                  </a:cubicBezTo>
                  <a:lnTo>
                    <a:pt x="757" y="6270"/>
                  </a:lnTo>
                  <a:cubicBezTo>
                    <a:pt x="915" y="8884"/>
                    <a:pt x="2994" y="10932"/>
                    <a:pt x="5609" y="11121"/>
                  </a:cubicBezTo>
                  <a:lnTo>
                    <a:pt x="5609" y="11531"/>
                  </a:lnTo>
                  <a:cubicBezTo>
                    <a:pt x="5609" y="11720"/>
                    <a:pt x="5766" y="11877"/>
                    <a:pt x="5955" y="11877"/>
                  </a:cubicBezTo>
                  <a:cubicBezTo>
                    <a:pt x="6176" y="11877"/>
                    <a:pt x="6333" y="11720"/>
                    <a:pt x="6333" y="11531"/>
                  </a:cubicBezTo>
                  <a:lnTo>
                    <a:pt x="6333" y="11121"/>
                  </a:lnTo>
                  <a:cubicBezTo>
                    <a:pt x="8917" y="10964"/>
                    <a:pt x="10965" y="8884"/>
                    <a:pt x="11154" y="6270"/>
                  </a:cubicBezTo>
                  <a:lnTo>
                    <a:pt x="11563" y="6270"/>
                  </a:lnTo>
                  <a:cubicBezTo>
                    <a:pt x="11752" y="6270"/>
                    <a:pt x="11910" y="6112"/>
                    <a:pt x="11910" y="5923"/>
                  </a:cubicBezTo>
                  <a:cubicBezTo>
                    <a:pt x="11910" y="5734"/>
                    <a:pt x="11752" y="5576"/>
                    <a:pt x="11563" y="5576"/>
                  </a:cubicBezTo>
                  <a:lnTo>
                    <a:pt x="11154" y="5576"/>
                  </a:lnTo>
                  <a:cubicBezTo>
                    <a:pt x="10996" y="2962"/>
                    <a:pt x="8917" y="914"/>
                    <a:pt x="6333" y="725"/>
                  </a:cubicBezTo>
                  <a:lnTo>
                    <a:pt x="6333" y="347"/>
                  </a:lnTo>
                  <a:cubicBezTo>
                    <a:pt x="6333" y="126"/>
                    <a:pt x="6176" y="0"/>
                    <a:pt x="59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620;p58">
              <a:extLst>
                <a:ext uri="{FF2B5EF4-FFF2-40B4-BE49-F238E27FC236}">
                  <a16:creationId xmlns:a16="http://schemas.microsoft.com/office/drawing/2014/main" id="{39524C31-D956-15C1-201C-4C2EDA668937}"/>
                </a:ext>
              </a:extLst>
            </p:cNvPr>
            <p:cNvSpPr/>
            <p:nvPr/>
          </p:nvSpPr>
          <p:spPr>
            <a:xfrm>
              <a:off x="1058025" y="4155875"/>
              <a:ext cx="72500" cy="52000"/>
            </a:xfrm>
            <a:custGeom>
              <a:avLst/>
              <a:gdLst/>
              <a:ahLst/>
              <a:cxnLst/>
              <a:rect l="l" t="t" r="r" b="b"/>
              <a:pathLst>
                <a:path w="2900" h="2080" extrusionOk="0">
                  <a:moveTo>
                    <a:pt x="1418" y="1"/>
                  </a:moveTo>
                  <a:cubicBezTo>
                    <a:pt x="851" y="1"/>
                    <a:pt x="316" y="347"/>
                    <a:pt x="127" y="914"/>
                  </a:cubicBezTo>
                  <a:cubicBezTo>
                    <a:pt x="1" y="1166"/>
                    <a:pt x="1" y="1450"/>
                    <a:pt x="95" y="1765"/>
                  </a:cubicBezTo>
                  <a:cubicBezTo>
                    <a:pt x="473" y="1954"/>
                    <a:pt x="946" y="2080"/>
                    <a:pt x="1418" y="2080"/>
                  </a:cubicBezTo>
                  <a:cubicBezTo>
                    <a:pt x="1891" y="2080"/>
                    <a:pt x="2332" y="1954"/>
                    <a:pt x="2773" y="1765"/>
                  </a:cubicBezTo>
                  <a:cubicBezTo>
                    <a:pt x="2899" y="1387"/>
                    <a:pt x="2805" y="946"/>
                    <a:pt x="2616" y="599"/>
                  </a:cubicBezTo>
                  <a:cubicBezTo>
                    <a:pt x="2332" y="221"/>
                    <a:pt x="1891" y="1"/>
                    <a:pt x="141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8621;p58">
              <a:extLst>
                <a:ext uri="{FF2B5EF4-FFF2-40B4-BE49-F238E27FC236}">
                  <a16:creationId xmlns:a16="http://schemas.microsoft.com/office/drawing/2014/main" id="{30A812FF-A0B6-EB99-77C3-C790A1CFDF68}"/>
                </a:ext>
              </a:extLst>
            </p:cNvPr>
            <p:cNvSpPr/>
            <p:nvPr/>
          </p:nvSpPr>
          <p:spPr>
            <a:xfrm>
              <a:off x="1076150" y="4103900"/>
              <a:ext cx="35475" cy="35475"/>
            </a:xfrm>
            <a:custGeom>
              <a:avLst/>
              <a:gdLst/>
              <a:ahLst/>
              <a:cxnLst/>
              <a:rect l="l" t="t" r="r" b="b"/>
              <a:pathLst>
                <a:path w="1419" h="1419" extrusionOk="0">
                  <a:moveTo>
                    <a:pt x="693" y="0"/>
                  </a:moveTo>
                  <a:cubicBezTo>
                    <a:pt x="315" y="0"/>
                    <a:pt x="0" y="315"/>
                    <a:pt x="0" y="693"/>
                  </a:cubicBezTo>
                  <a:cubicBezTo>
                    <a:pt x="0" y="1103"/>
                    <a:pt x="315" y="1418"/>
                    <a:pt x="693" y="1418"/>
                  </a:cubicBezTo>
                  <a:cubicBezTo>
                    <a:pt x="1103" y="1355"/>
                    <a:pt x="1418" y="1040"/>
                    <a:pt x="1418" y="693"/>
                  </a:cubicBezTo>
                  <a:cubicBezTo>
                    <a:pt x="1418" y="315"/>
                    <a:pt x="1103" y="0"/>
                    <a:pt x="69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622;p58">
              <a:extLst>
                <a:ext uri="{FF2B5EF4-FFF2-40B4-BE49-F238E27FC236}">
                  <a16:creationId xmlns:a16="http://schemas.microsoft.com/office/drawing/2014/main" id="{82D99F6B-B4B8-0B56-7344-784B3886D0A1}"/>
                </a:ext>
              </a:extLst>
            </p:cNvPr>
            <p:cNvSpPr/>
            <p:nvPr/>
          </p:nvSpPr>
          <p:spPr>
            <a:xfrm>
              <a:off x="1016275" y="4051125"/>
              <a:ext cx="155975" cy="137075"/>
            </a:xfrm>
            <a:custGeom>
              <a:avLst/>
              <a:gdLst/>
              <a:ahLst/>
              <a:cxnLst/>
              <a:rect l="l" t="t" r="r" b="b"/>
              <a:pathLst>
                <a:path w="6239" h="5483" extrusionOk="0">
                  <a:moveTo>
                    <a:pt x="3088" y="1"/>
                  </a:moveTo>
                  <a:cubicBezTo>
                    <a:pt x="1356" y="1"/>
                    <a:pt x="1" y="1387"/>
                    <a:pt x="1" y="3120"/>
                  </a:cubicBezTo>
                  <a:cubicBezTo>
                    <a:pt x="1" y="4033"/>
                    <a:pt x="379" y="4852"/>
                    <a:pt x="1041" y="5451"/>
                  </a:cubicBezTo>
                  <a:cubicBezTo>
                    <a:pt x="1041" y="5262"/>
                    <a:pt x="1104" y="5041"/>
                    <a:pt x="1167" y="4852"/>
                  </a:cubicBezTo>
                  <a:cubicBezTo>
                    <a:pt x="1324" y="4380"/>
                    <a:pt x="1671" y="4002"/>
                    <a:pt x="2112" y="3750"/>
                  </a:cubicBezTo>
                  <a:cubicBezTo>
                    <a:pt x="1891" y="3498"/>
                    <a:pt x="1734" y="3151"/>
                    <a:pt x="1734" y="2804"/>
                  </a:cubicBezTo>
                  <a:cubicBezTo>
                    <a:pt x="1734" y="2048"/>
                    <a:pt x="2364" y="1418"/>
                    <a:pt x="3088" y="1418"/>
                  </a:cubicBezTo>
                  <a:cubicBezTo>
                    <a:pt x="3845" y="1418"/>
                    <a:pt x="4475" y="2048"/>
                    <a:pt x="4475" y="2804"/>
                  </a:cubicBezTo>
                  <a:cubicBezTo>
                    <a:pt x="4475" y="3151"/>
                    <a:pt x="4317" y="3529"/>
                    <a:pt x="4097" y="3750"/>
                  </a:cubicBezTo>
                  <a:cubicBezTo>
                    <a:pt x="4349" y="3907"/>
                    <a:pt x="4632" y="4128"/>
                    <a:pt x="4790" y="4411"/>
                  </a:cubicBezTo>
                  <a:cubicBezTo>
                    <a:pt x="4979" y="4726"/>
                    <a:pt x="5105" y="5073"/>
                    <a:pt x="5136" y="5482"/>
                  </a:cubicBezTo>
                  <a:cubicBezTo>
                    <a:pt x="5766" y="4884"/>
                    <a:pt x="6207" y="4096"/>
                    <a:pt x="6207" y="3151"/>
                  </a:cubicBezTo>
                  <a:cubicBezTo>
                    <a:pt x="6239" y="1418"/>
                    <a:pt x="4821" y="1"/>
                    <a:pt x="308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6918668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954D85-5EB7-55D8-EA6C-708B9B3350B6}"/>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C2D231B-DD71-E67A-08A3-601CA421C2E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6BE92F66-7D15-F833-CD22-F0A4916B66E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4552886-6F28-D926-5A37-DE9D8F5677C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ECA21A9E-584A-2DC5-5C51-98B07CB05162}"/>
              </a:ext>
            </a:extLst>
          </p:cNvPr>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Orientation Lecture</a:t>
            </a:r>
          </a:p>
        </p:txBody>
      </p:sp>
      <p:sp>
        <p:nvSpPr>
          <p:cNvPr id="28" name="Rectangle 27">
            <a:extLst>
              <a:ext uri="{FF2B5EF4-FFF2-40B4-BE49-F238E27FC236}">
                <a16:creationId xmlns:a16="http://schemas.microsoft.com/office/drawing/2014/main" id="{367AE130-22B0-9F23-A8F6-F9B0E9DCB68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F3852E2-3FDC-B06E-6F50-45421A64473E}"/>
              </a:ext>
            </a:extLst>
          </p:cNvPr>
          <p:cNvSpPr txBox="1"/>
          <p:nvPr/>
        </p:nvSpPr>
        <p:spPr>
          <a:xfrm>
            <a:off x="3598250" y="2495028"/>
            <a:ext cx="8417320" cy="1351588"/>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This course is an invitation to recognize the digital marketplace as the primary market, and mastering its tools as the optimal preparation to become leaders and innovators in the future of real estate management. The saying “If your business cannot be found on Google, it probably does not exist” explains the importance of including this course within the Master’s program in Real Estate Management.</a:t>
            </a:r>
          </a:p>
        </p:txBody>
      </p:sp>
      <p:sp>
        <p:nvSpPr>
          <p:cNvPr id="33" name="TextBox 32">
            <a:extLst>
              <a:ext uri="{FF2B5EF4-FFF2-40B4-BE49-F238E27FC236}">
                <a16:creationId xmlns:a16="http://schemas.microsoft.com/office/drawing/2014/main" id="{844F219F-8C8E-FC8E-6C41-59E4858A1461}"/>
              </a:ext>
            </a:extLst>
          </p:cNvPr>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pic>
        <p:nvPicPr>
          <p:cNvPr id="6" name="Graphic 21">
            <a:extLst>
              <a:ext uri="{FF2B5EF4-FFF2-40B4-BE49-F238E27FC236}">
                <a16:creationId xmlns:a16="http://schemas.microsoft.com/office/drawing/2014/main" id="{01E05424-5637-BE92-ECBF-4C63A585214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4" name="Google Shape;8618;p58">
            <a:extLst>
              <a:ext uri="{FF2B5EF4-FFF2-40B4-BE49-F238E27FC236}">
                <a16:creationId xmlns:a16="http://schemas.microsoft.com/office/drawing/2014/main" id="{B4A41D01-F6CF-1CB5-A294-2AC31686A50B}"/>
              </a:ext>
            </a:extLst>
          </p:cNvPr>
          <p:cNvGrpSpPr/>
          <p:nvPr/>
        </p:nvGrpSpPr>
        <p:grpSpPr>
          <a:xfrm>
            <a:off x="7426749" y="1457392"/>
            <a:ext cx="443449" cy="442257"/>
            <a:chOff x="944600" y="3981825"/>
            <a:chExt cx="297750" cy="296950"/>
          </a:xfrm>
        </p:grpSpPr>
        <p:sp>
          <p:nvSpPr>
            <p:cNvPr id="7" name="Google Shape;8619;p58">
              <a:extLst>
                <a:ext uri="{FF2B5EF4-FFF2-40B4-BE49-F238E27FC236}">
                  <a16:creationId xmlns:a16="http://schemas.microsoft.com/office/drawing/2014/main" id="{5BF13824-787B-4CF0-DD80-460A7E10B2CA}"/>
                </a:ext>
              </a:extLst>
            </p:cNvPr>
            <p:cNvSpPr/>
            <p:nvPr/>
          </p:nvSpPr>
          <p:spPr>
            <a:xfrm>
              <a:off x="944600" y="3981825"/>
              <a:ext cx="297750" cy="296950"/>
            </a:xfrm>
            <a:custGeom>
              <a:avLst/>
              <a:gdLst/>
              <a:ahLst/>
              <a:cxnLst/>
              <a:rect l="l" t="t" r="r" b="b"/>
              <a:pathLst>
                <a:path w="11910" h="11878" extrusionOk="0">
                  <a:moveTo>
                    <a:pt x="6333" y="1418"/>
                  </a:moveTo>
                  <a:cubicBezTo>
                    <a:pt x="8539" y="1575"/>
                    <a:pt x="10303" y="3340"/>
                    <a:pt x="10461" y="5545"/>
                  </a:cubicBezTo>
                  <a:lnTo>
                    <a:pt x="10146" y="5545"/>
                  </a:lnTo>
                  <a:cubicBezTo>
                    <a:pt x="9957" y="5545"/>
                    <a:pt x="9799" y="5702"/>
                    <a:pt x="9799" y="5892"/>
                  </a:cubicBezTo>
                  <a:cubicBezTo>
                    <a:pt x="9799" y="6081"/>
                    <a:pt x="9957" y="6238"/>
                    <a:pt x="10146" y="6238"/>
                  </a:cubicBezTo>
                  <a:lnTo>
                    <a:pt x="10461" y="6238"/>
                  </a:lnTo>
                  <a:cubicBezTo>
                    <a:pt x="10303" y="8443"/>
                    <a:pt x="8539" y="10239"/>
                    <a:pt x="6333" y="10397"/>
                  </a:cubicBezTo>
                  <a:lnTo>
                    <a:pt x="6333" y="10082"/>
                  </a:lnTo>
                  <a:cubicBezTo>
                    <a:pt x="6333" y="9861"/>
                    <a:pt x="6176" y="9704"/>
                    <a:pt x="5955" y="9704"/>
                  </a:cubicBezTo>
                  <a:cubicBezTo>
                    <a:pt x="5766" y="9704"/>
                    <a:pt x="5609" y="9861"/>
                    <a:pt x="5609" y="10082"/>
                  </a:cubicBezTo>
                  <a:lnTo>
                    <a:pt x="5609" y="10397"/>
                  </a:lnTo>
                  <a:cubicBezTo>
                    <a:pt x="3403" y="10239"/>
                    <a:pt x="1639" y="8443"/>
                    <a:pt x="1482" y="6238"/>
                  </a:cubicBezTo>
                  <a:lnTo>
                    <a:pt x="1797" y="6238"/>
                  </a:lnTo>
                  <a:cubicBezTo>
                    <a:pt x="1986" y="6238"/>
                    <a:pt x="2143" y="6081"/>
                    <a:pt x="2143" y="5892"/>
                  </a:cubicBezTo>
                  <a:cubicBezTo>
                    <a:pt x="2143" y="5702"/>
                    <a:pt x="1986" y="5545"/>
                    <a:pt x="1797" y="5545"/>
                  </a:cubicBezTo>
                  <a:lnTo>
                    <a:pt x="1482" y="5545"/>
                  </a:lnTo>
                  <a:cubicBezTo>
                    <a:pt x="1639" y="3340"/>
                    <a:pt x="3403" y="1575"/>
                    <a:pt x="5609" y="1418"/>
                  </a:cubicBezTo>
                  <a:lnTo>
                    <a:pt x="5609" y="1733"/>
                  </a:lnTo>
                  <a:cubicBezTo>
                    <a:pt x="5609" y="1922"/>
                    <a:pt x="5766" y="2079"/>
                    <a:pt x="5955" y="2079"/>
                  </a:cubicBezTo>
                  <a:cubicBezTo>
                    <a:pt x="6176" y="2079"/>
                    <a:pt x="6333" y="1922"/>
                    <a:pt x="6333" y="1733"/>
                  </a:cubicBezTo>
                  <a:lnTo>
                    <a:pt x="6333" y="1418"/>
                  </a:lnTo>
                  <a:close/>
                  <a:moveTo>
                    <a:pt x="5955" y="0"/>
                  </a:moveTo>
                  <a:cubicBezTo>
                    <a:pt x="5766" y="0"/>
                    <a:pt x="5609" y="126"/>
                    <a:pt x="5609" y="347"/>
                  </a:cubicBezTo>
                  <a:lnTo>
                    <a:pt x="5609" y="725"/>
                  </a:lnTo>
                  <a:cubicBezTo>
                    <a:pt x="2994" y="882"/>
                    <a:pt x="946" y="2962"/>
                    <a:pt x="757" y="5576"/>
                  </a:cubicBezTo>
                  <a:lnTo>
                    <a:pt x="379" y="5576"/>
                  </a:lnTo>
                  <a:cubicBezTo>
                    <a:pt x="158" y="5576"/>
                    <a:pt x="1" y="5734"/>
                    <a:pt x="1" y="5923"/>
                  </a:cubicBezTo>
                  <a:cubicBezTo>
                    <a:pt x="1" y="6112"/>
                    <a:pt x="158" y="6270"/>
                    <a:pt x="379" y="6270"/>
                  </a:cubicBezTo>
                  <a:lnTo>
                    <a:pt x="757" y="6270"/>
                  </a:lnTo>
                  <a:cubicBezTo>
                    <a:pt x="915" y="8884"/>
                    <a:pt x="2994" y="10932"/>
                    <a:pt x="5609" y="11121"/>
                  </a:cubicBezTo>
                  <a:lnTo>
                    <a:pt x="5609" y="11531"/>
                  </a:lnTo>
                  <a:cubicBezTo>
                    <a:pt x="5609" y="11720"/>
                    <a:pt x="5766" y="11877"/>
                    <a:pt x="5955" y="11877"/>
                  </a:cubicBezTo>
                  <a:cubicBezTo>
                    <a:pt x="6176" y="11877"/>
                    <a:pt x="6333" y="11720"/>
                    <a:pt x="6333" y="11531"/>
                  </a:cubicBezTo>
                  <a:lnTo>
                    <a:pt x="6333" y="11121"/>
                  </a:lnTo>
                  <a:cubicBezTo>
                    <a:pt x="8917" y="10964"/>
                    <a:pt x="10965" y="8884"/>
                    <a:pt x="11154" y="6270"/>
                  </a:cubicBezTo>
                  <a:lnTo>
                    <a:pt x="11563" y="6270"/>
                  </a:lnTo>
                  <a:cubicBezTo>
                    <a:pt x="11752" y="6270"/>
                    <a:pt x="11910" y="6112"/>
                    <a:pt x="11910" y="5923"/>
                  </a:cubicBezTo>
                  <a:cubicBezTo>
                    <a:pt x="11910" y="5734"/>
                    <a:pt x="11752" y="5576"/>
                    <a:pt x="11563" y="5576"/>
                  </a:cubicBezTo>
                  <a:lnTo>
                    <a:pt x="11154" y="5576"/>
                  </a:lnTo>
                  <a:cubicBezTo>
                    <a:pt x="10996" y="2962"/>
                    <a:pt x="8917" y="914"/>
                    <a:pt x="6333" y="725"/>
                  </a:cubicBezTo>
                  <a:lnTo>
                    <a:pt x="6333" y="347"/>
                  </a:lnTo>
                  <a:cubicBezTo>
                    <a:pt x="6333" y="126"/>
                    <a:pt x="6176" y="0"/>
                    <a:pt x="59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620;p58">
              <a:extLst>
                <a:ext uri="{FF2B5EF4-FFF2-40B4-BE49-F238E27FC236}">
                  <a16:creationId xmlns:a16="http://schemas.microsoft.com/office/drawing/2014/main" id="{2C29E62B-3CA0-4AA1-A59D-C43131DBADA8}"/>
                </a:ext>
              </a:extLst>
            </p:cNvPr>
            <p:cNvSpPr/>
            <p:nvPr/>
          </p:nvSpPr>
          <p:spPr>
            <a:xfrm>
              <a:off x="1058025" y="4155875"/>
              <a:ext cx="72500" cy="52000"/>
            </a:xfrm>
            <a:custGeom>
              <a:avLst/>
              <a:gdLst/>
              <a:ahLst/>
              <a:cxnLst/>
              <a:rect l="l" t="t" r="r" b="b"/>
              <a:pathLst>
                <a:path w="2900" h="2080" extrusionOk="0">
                  <a:moveTo>
                    <a:pt x="1418" y="1"/>
                  </a:moveTo>
                  <a:cubicBezTo>
                    <a:pt x="851" y="1"/>
                    <a:pt x="316" y="347"/>
                    <a:pt x="127" y="914"/>
                  </a:cubicBezTo>
                  <a:cubicBezTo>
                    <a:pt x="1" y="1166"/>
                    <a:pt x="1" y="1450"/>
                    <a:pt x="95" y="1765"/>
                  </a:cubicBezTo>
                  <a:cubicBezTo>
                    <a:pt x="473" y="1954"/>
                    <a:pt x="946" y="2080"/>
                    <a:pt x="1418" y="2080"/>
                  </a:cubicBezTo>
                  <a:cubicBezTo>
                    <a:pt x="1891" y="2080"/>
                    <a:pt x="2332" y="1954"/>
                    <a:pt x="2773" y="1765"/>
                  </a:cubicBezTo>
                  <a:cubicBezTo>
                    <a:pt x="2899" y="1387"/>
                    <a:pt x="2805" y="946"/>
                    <a:pt x="2616" y="599"/>
                  </a:cubicBezTo>
                  <a:cubicBezTo>
                    <a:pt x="2332" y="221"/>
                    <a:pt x="1891" y="1"/>
                    <a:pt x="141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8621;p58">
              <a:extLst>
                <a:ext uri="{FF2B5EF4-FFF2-40B4-BE49-F238E27FC236}">
                  <a16:creationId xmlns:a16="http://schemas.microsoft.com/office/drawing/2014/main" id="{95735CCE-4426-D892-0F6A-F5DDF8FFC440}"/>
                </a:ext>
              </a:extLst>
            </p:cNvPr>
            <p:cNvSpPr/>
            <p:nvPr/>
          </p:nvSpPr>
          <p:spPr>
            <a:xfrm>
              <a:off x="1076150" y="4103900"/>
              <a:ext cx="35475" cy="35475"/>
            </a:xfrm>
            <a:custGeom>
              <a:avLst/>
              <a:gdLst/>
              <a:ahLst/>
              <a:cxnLst/>
              <a:rect l="l" t="t" r="r" b="b"/>
              <a:pathLst>
                <a:path w="1419" h="1419" extrusionOk="0">
                  <a:moveTo>
                    <a:pt x="693" y="0"/>
                  </a:moveTo>
                  <a:cubicBezTo>
                    <a:pt x="315" y="0"/>
                    <a:pt x="0" y="315"/>
                    <a:pt x="0" y="693"/>
                  </a:cubicBezTo>
                  <a:cubicBezTo>
                    <a:pt x="0" y="1103"/>
                    <a:pt x="315" y="1418"/>
                    <a:pt x="693" y="1418"/>
                  </a:cubicBezTo>
                  <a:cubicBezTo>
                    <a:pt x="1103" y="1355"/>
                    <a:pt x="1418" y="1040"/>
                    <a:pt x="1418" y="693"/>
                  </a:cubicBezTo>
                  <a:cubicBezTo>
                    <a:pt x="1418" y="315"/>
                    <a:pt x="1103" y="0"/>
                    <a:pt x="69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622;p58">
              <a:extLst>
                <a:ext uri="{FF2B5EF4-FFF2-40B4-BE49-F238E27FC236}">
                  <a16:creationId xmlns:a16="http://schemas.microsoft.com/office/drawing/2014/main" id="{0A97CB07-299B-422D-5B6E-437B3A8F94F3}"/>
                </a:ext>
              </a:extLst>
            </p:cNvPr>
            <p:cNvSpPr/>
            <p:nvPr/>
          </p:nvSpPr>
          <p:spPr>
            <a:xfrm>
              <a:off x="1016275" y="4051125"/>
              <a:ext cx="155975" cy="137075"/>
            </a:xfrm>
            <a:custGeom>
              <a:avLst/>
              <a:gdLst/>
              <a:ahLst/>
              <a:cxnLst/>
              <a:rect l="l" t="t" r="r" b="b"/>
              <a:pathLst>
                <a:path w="6239" h="5483" extrusionOk="0">
                  <a:moveTo>
                    <a:pt x="3088" y="1"/>
                  </a:moveTo>
                  <a:cubicBezTo>
                    <a:pt x="1356" y="1"/>
                    <a:pt x="1" y="1387"/>
                    <a:pt x="1" y="3120"/>
                  </a:cubicBezTo>
                  <a:cubicBezTo>
                    <a:pt x="1" y="4033"/>
                    <a:pt x="379" y="4852"/>
                    <a:pt x="1041" y="5451"/>
                  </a:cubicBezTo>
                  <a:cubicBezTo>
                    <a:pt x="1041" y="5262"/>
                    <a:pt x="1104" y="5041"/>
                    <a:pt x="1167" y="4852"/>
                  </a:cubicBezTo>
                  <a:cubicBezTo>
                    <a:pt x="1324" y="4380"/>
                    <a:pt x="1671" y="4002"/>
                    <a:pt x="2112" y="3750"/>
                  </a:cubicBezTo>
                  <a:cubicBezTo>
                    <a:pt x="1891" y="3498"/>
                    <a:pt x="1734" y="3151"/>
                    <a:pt x="1734" y="2804"/>
                  </a:cubicBezTo>
                  <a:cubicBezTo>
                    <a:pt x="1734" y="2048"/>
                    <a:pt x="2364" y="1418"/>
                    <a:pt x="3088" y="1418"/>
                  </a:cubicBezTo>
                  <a:cubicBezTo>
                    <a:pt x="3845" y="1418"/>
                    <a:pt x="4475" y="2048"/>
                    <a:pt x="4475" y="2804"/>
                  </a:cubicBezTo>
                  <a:cubicBezTo>
                    <a:pt x="4475" y="3151"/>
                    <a:pt x="4317" y="3529"/>
                    <a:pt x="4097" y="3750"/>
                  </a:cubicBezTo>
                  <a:cubicBezTo>
                    <a:pt x="4349" y="3907"/>
                    <a:pt x="4632" y="4128"/>
                    <a:pt x="4790" y="4411"/>
                  </a:cubicBezTo>
                  <a:cubicBezTo>
                    <a:pt x="4979" y="4726"/>
                    <a:pt x="5105" y="5073"/>
                    <a:pt x="5136" y="5482"/>
                  </a:cubicBezTo>
                  <a:cubicBezTo>
                    <a:pt x="5766" y="4884"/>
                    <a:pt x="6207" y="4096"/>
                    <a:pt x="6207" y="3151"/>
                  </a:cubicBezTo>
                  <a:cubicBezTo>
                    <a:pt x="6239" y="1418"/>
                    <a:pt x="4821" y="1"/>
                    <a:pt x="308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2947773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D718F6-6D83-CB81-68CC-73584A057635}"/>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8A84472F-1098-F59A-34D6-26931D868AA3}"/>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76028162-71C2-E0D9-623F-B545A676CD01}"/>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4F62FC43-D98C-A8D9-047D-BA70A1AA768C}"/>
              </a:ext>
            </a:extLst>
          </p:cNvPr>
          <p:cNvSpPr txBox="1"/>
          <p:nvPr/>
        </p:nvSpPr>
        <p:spPr>
          <a:xfrm>
            <a:off x="6944248" y="3996751"/>
            <a:ext cx="4113898"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Course Modules</a:t>
            </a:r>
          </a:p>
        </p:txBody>
      </p:sp>
      <p:sp>
        <p:nvSpPr>
          <p:cNvPr id="18" name="Rectangle 17">
            <a:extLst>
              <a:ext uri="{FF2B5EF4-FFF2-40B4-BE49-F238E27FC236}">
                <a16:creationId xmlns:a16="http://schemas.microsoft.com/office/drawing/2014/main" id="{8FF5E1FD-4B57-358F-B988-DDB43D2CDB4E}"/>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5F0D9051-670D-1DBC-6D81-B8114994B578}"/>
              </a:ext>
            </a:extLst>
          </p:cNvPr>
          <p:cNvSpPr txBox="1"/>
          <p:nvPr/>
        </p:nvSpPr>
        <p:spPr>
          <a:xfrm>
            <a:off x="5665047" y="3704363"/>
            <a:ext cx="1153195" cy="58477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Orientation Lecture</a:t>
            </a:r>
          </a:p>
        </p:txBody>
      </p:sp>
      <p:sp>
        <p:nvSpPr>
          <p:cNvPr id="29" name="Rectangle 28">
            <a:extLst>
              <a:ext uri="{FF2B5EF4-FFF2-40B4-BE49-F238E27FC236}">
                <a16:creationId xmlns:a16="http://schemas.microsoft.com/office/drawing/2014/main" id="{69FAC37D-98DC-227A-23DA-2C106772DE6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213932D-B9E1-6A47-7607-B05D6B7522E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D5149EE-6818-CE3D-F5B5-7C8082E8AF20}"/>
              </a:ext>
            </a:extLst>
          </p:cNvPr>
          <p:cNvSpPr txBox="1"/>
          <p:nvPr/>
        </p:nvSpPr>
        <p:spPr>
          <a:xfrm>
            <a:off x="1199515" y="1895311"/>
            <a:ext cx="4458977" cy="1997919"/>
          </a:xfrm>
          <a:prstGeom prst="rect">
            <a:avLst/>
          </a:prstGeom>
          <a:noFill/>
        </p:spPr>
        <p:txBody>
          <a:bodyPr wrap="square" rtlCol="0">
            <a:spAutoFit/>
          </a:bodyPr>
          <a:lstStyle/>
          <a:p>
            <a:pPr algn="just">
              <a:lnSpc>
                <a:spcPct val="150000"/>
              </a:lnSpc>
            </a:pPr>
            <a:r>
              <a:rPr lang="en-US" sz="1400" dirty="0">
                <a:latin typeface="Alexandria"/>
              </a:rPr>
              <a:t>To build a comprehensive scientific methodology for understanding digital marketing in real estate, the course chapters are designed as a progressive and interconnected learning journey. Each chapter provides a vital building block in comprehending the complex digital ecosystem—not as isolated tools, but as an integrated strategic fabric.</a:t>
            </a:r>
          </a:p>
        </p:txBody>
      </p:sp>
      <p:sp>
        <p:nvSpPr>
          <p:cNvPr id="4" name="Google Shape;6210;p53">
            <a:extLst>
              <a:ext uri="{FF2B5EF4-FFF2-40B4-BE49-F238E27FC236}">
                <a16:creationId xmlns:a16="http://schemas.microsoft.com/office/drawing/2014/main" id="{97CFA4EB-B72A-335A-8B78-0B4E416549AF}"/>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836653514"/>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815464-446F-3F64-9E9A-9E9DA25BEB3C}"/>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DDB8D5F9-3B92-5ACD-9F62-EDBC4485DD10}"/>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E22E9E62-AFDC-60C8-E60A-5DDC601EAF1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56B969A4-33CF-5F15-FE47-A8C4C3EA4982}"/>
              </a:ext>
            </a:extLst>
          </p:cNvPr>
          <p:cNvSpPr txBox="1"/>
          <p:nvPr/>
        </p:nvSpPr>
        <p:spPr>
          <a:xfrm>
            <a:off x="6944248" y="3996751"/>
            <a:ext cx="4113898"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Course Modules</a:t>
            </a:r>
          </a:p>
        </p:txBody>
      </p:sp>
      <p:sp>
        <p:nvSpPr>
          <p:cNvPr id="18" name="Rectangle 17">
            <a:extLst>
              <a:ext uri="{FF2B5EF4-FFF2-40B4-BE49-F238E27FC236}">
                <a16:creationId xmlns:a16="http://schemas.microsoft.com/office/drawing/2014/main" id="{BA1DA51A-50E1-54CB-B6D6-1DFE2701217E}"/>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57A10945-3720-CF17-CE17-7B5FED3F4698}"/>
              </a:ext>
            </a:extLst>
          </p:cNvPr>
          <p:cNvSpPr txBox="1"/>
          <p:nvPr/>
        </p:nvSpPr>
        <p:spPr>
          <a:xfrm>
            <a:off x="5665047" y="3704363"/>
            <a:ext cx="1153195" cy="58477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Orientation Lecture</a:t>
            </a:r>
          </a:p>
        </p:txBody>
      </p:sp>
      <p:sp>
        <p:nvSpPr>
          <p:cNvPr id="29" name="Rectangle 28">
            <a:extLst>
              <a:ext uri="{FF2B5EF4-FFF2-40B4-BE49-F238E27FC236}">
                <a16:creationId xmlns:a16="http://schemas.microsoft.com/office/drawing/2014/main" id="{95A61BDC-3C1D-CDC4-32BB-DD03F491DCE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3FC4BD3-F0D0-311E-5EBB-7C4EE47876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E78D9C4-4EBA-FED1-8057-68803975492C}"/>
              </a:ext>
            </a:extLst>
          </p:cNvPr>
          <p:cNvSpPr txBox="1"/>
          <p:nvPr/>
        </p:nvSpPr>
        <p:spPr>
          <a:xfrm>
            <a:off x="1199515" y="1895311"/>
            <a:ext cx="4458977" cy="2321085"/>
          </a:xfrm>
          <a:prstGeom prst="rect">
            <a:avLst/>
          </a:prstGeom>
          <a:noFill/>
        </p:spPr>
        <p:txBody>
          <a:bodyPr wrap="square" rtlCol="0">
            <a:spAutoFit/>
          </a:bodyPr>
          <a:lstStyle/>
          <a:p>
            <a:pPr algn="just">
              <a:lnSpc>
                <a:spcPct val="150000"/>
              </a:lnSpc>
            </a:pPr>
            <a:r>
              <a:rPr lang="en-US" sz="1400" b="1" dirty="0">
                <a:latin typeface="Alexandria"/>
              </a:rPr>
              <a:t>1. Introduction to Digital Marketing in Real Estate: </a:t>
            </a:r>
          </a:p>
          <a:p>
            <a:pPr algn="just">
              <a:lnSpc>
                <a:spcPct val="150000"/>
              </a:lnSpc>
            </a:pPr>
            <a:r>
              <a:rPr lang="en-US" sz="1400" dirty="0">
                <a:latin typeface="Alexandria"/>
              </a:rPr>
              <a:t>Establishes the fundamental mindset shift: from perceiving digitization as a technical option to understanding it as a new market reality. It analyzes how digital tools redefine market relationships, where “value” is first perceived through screens and “trust” is built in the virtual space before physical contracts.</a:t>
            </a:r>
          </a:p>
        </p:txBody>
      </p:sp>
      <p:sp>
        <p:nvSpPr>
          <p:cNvPr id="4" name="Google Shape;6210;p53">
            <a:extLst>
              <a:ext uri="{FF2B5EF4-FFF2-40B4-BE49-F238E27FC236}">
                <a16:creationId xmlns:a16="http://schemas.microsoft.com/office/drawing/2014/main" id="{281DD775-6A48-D7C2-2527-FDD27846695B}"/>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6" name="Google Shape;5364;p51">
            <a:extLst>
              <a:ext uri="{FF2B5EF4-FFF2-40B4-BE49-F238E27FC236}">
                <a16:creationId xmlns:a16="http://schemas.microsoft.com/office/drawing/2014/main" id="{1CFF3B4A-64FD-2F8F-0557-A59DCBE03F9C}"/>
              </a:ext>
            </a:extLst>
          </p:cNvPr>
          <p:cNvGrpSpPr/>
          <p:nvPr/>
        </p:nvGrpSpPr>
        <p:grpSpPr>
          <a:xfrm>
            <a:off x="5093882" y="1801787"/>
            <a:ext cx="378592" cy="442612"/>
            <a:chOff x="-48237000" y="2342650"/>
            <a:chExt cx="256800" cy="300225"/>
          </a:xfrm>
        </p:grpSpPr>
        <p:sp>
          <p:nvSpPr>
            <p:cNvPr id="7" name="Google Shape;5365;p51">
              <a:extLst>
                <a:ext uri="{FF2B5EF4-FFF2-40B4-BE49-F238E27FC236}">
                  <a16:creationId xmlns:a16="http://schemas.microsoft.com/office/drawing/2014/main" id="{7C9E15B0-2937-F189-CFCC-4BDD07E1638C}"/>
                </a:ext>
              </a:extLst>
            </p:cNvPr>
            <p:cNvSpPr/>
            <p:nvPr/>
          </p:nvSpPr>
          <p:spPr>
            <a:xfrm>
              <a:off x="-48237000" y="2342650"/>
              <a:ext cx="256800" cy="300225"/>
            </a:xfrm>
            <a:custGeom>
              <a:avLst/>
              <a:gdLst/>
              <a:ahLst/>
              <a:cxnLst/>
              <a:rect l="l" t="t" r="r" b="b"/>
              <a:pathLst>
                <a:path w="10272" h="12009" extrusionOk="0">
                  <a:moveTo>
                    <a:pt x="4507" y="679"/>
                  </a:moveTo>
                  <a:cubicBezTo>
                    <a:pt x="4774" y="679"/>
                    <a:pt x="5048" y="706"/>
                    <a:pt x="5325" y="762"/>
                  </a:cubicBezTo>
                  <a:cubicBezTo>
                    <a:pt x="6774" y="1077"/>
                    <a:pt x="7940" y="2274"/>
                    <a:pt x="8255" y="3723"/>
                  </a:cubicBezTo>
                  <a:cubicBezTo>
                    <a:pt x="8381" y="4227"/>
                    <a:pt x="8381" y="4763"/>
                    <a:pt x="8318" y="5267"/>
                  </a:cubicBezTo>
                  <a:cubicBezTo>
                    <a:pt x="8318" y="5330"/>
                    <a:pt x="8318" y="5424"/>
                    <a:pt x="8350" y="5487"/>
                  </a:cubicBezTo>
                  <a:lnTo>
                    <a:pt x="9263" y="7220"/>
                  </a:lnTo>
                  <a:cubicBezTo>
                    <a:pt x="9389" y="7441"/>
                    <a:pt x="9232" y="7756"/>
                    <a:pt x="8980" y="7756"/>
                  </a:cubicBezTo>
                  <a:lnTo>
                    <a:pt x="8034" y="7756"/>
                  </a:lnTo>
                  <a:cubicBezTo>
                    <a:pt x="7845" y="7756"/>
                    <a:pt x="7688" y="7913"/>
                    <a:pt x="7688" y="8102"/>
                  </a:cubicBezTo>
                  <a:lnTo>
                    <a:pt x="7688" y="9867"/>
                  </a:lnTo>
                  <a:lnTo>
                    <a:pt x="5892" y="9867"/>
                  </a:lnTo>
                  <a:cubicBezTo>
                    <a:pt x="5703" y="9867"/>
                    <a:pt x="5546" y="10024"/>
                    <a:pt x="5546" y="10213"/>
                  </a:cubicBezTo>
                  <a:lnTo>
                    <a:pt x="5546" y="11284"/>
                  </a:lnTo>
                  <a:lnTo>
                    <a:pt x="2049" y="11284"/>
                  </a:lnTo>
                  <a:lnTo>
                    <a:pt x="2049" y="7693"/>
                  </a:lnTo>
                  <a:cubicBezTo>
                    <a:pt x="2049" y="7598"/>
                    <a:pt x="2017" y="7504"/>
                    <a:pt x="1923" y="7441"/>
                  </a:cubicBezTo>
                  <a:cubicBezTo>
                    <a:pt x="1103" y="6685"/>
                    <a:pt x="631" y="5645"/>
                    <a:pt x="631" y="4542"/>
                  </a:cubicBezTo>
                  <a:cubicBezTo>
                    <a:pt x="631" y="2387"/>
                    <a:pt x="2372" y="679"/>
                    <a:pt x="4507" y="679"/>
                  </a:cubicBezTo>
                  <a:close/>
                  <a:moveTo>
                    <a:pt x="4570" y="0"/>
                  </a:moveTo>
                  <a:cubicBezTo>
                    <a:pt x="2059" y="0"/>
                    <a:pt x="1" y="1999"/>
                    <a:pt x="1" y="4542"/>
                  </a:cubicBezTo>
                  <a:cubicBezTo>
                    <a:pt x="1" y="5802"/>
                    <a:pt x="505" y="7000"/>
                    <a:pt x="1418" y="7850"/>
                  </a:cubicBezTo>
                  <a:lnTo>
                    <a:pt x="1418" y="11631"/>
                  </a:lnTo>
                  <a:cubicBezTo>
                    <a:pt x="1418" y="11851"/>
                    <a:pt x="1576" y="12009"/>
                    <a:pt x="1765" y="12009"/>
                  </a:cubicBezTo>
                  <a:lnTo>
                    <a:pt x="5987" y="12009"/>
                  </a:lnTo>
                  <a:cubicBezTo>
                    <a:pt x="6176" y="12009"/>
                    <a:pt x="6333" y="11851"/>
                    <a:pt x="6333" y="11631"/>
                  </a:cubicBezTo>
                  <a:lnTo>
                    <a:pt x="6333" y="10591"/>
                  </a:lnTo>
                  <a:lnTo>
                    <a:pt x="8097" y="10591"/>
                  </a:lnTo>
                  <a:cubicBezTo>
                    <a:pt x="8287" y="10591"/>
                    <a:pt x="8444" y="10434"/>
                    <a:pt x="8444" y="10213"/>
                  </a:cubicBezTo>
                  <a:lnTo>
                    <a:pt x="8444" y="8449"/>
                  </a:lnTo>
                  <a:lnTo>
                    <a:pt x="9043" y="8449"/>
                  </a:lnTo>
                  <a:cubicBezTo>
                    <a:pt x="9799" y="8417"/>
                    <a:pt x="10271" y="7598"/>
                    <a:pt x="9925" y="6874"/>
                  </a:cubicBezTo>
                  <a:lnTo>
                    <a:pt x="9043" y="5267"/>
                  </a:lnTo>
                  <a:cubicBezTo>
                    <a:pt x="9137" y="4700"/>
                    <a:pt x="9137" y="4164"/>
                    <a:pt x="9011" y="3597"/>
                  </a:cubicBezTo>
                  <a:cubicBezTo>
                    <a:pt x="8665" y="1864"/>
                    <a:pt x="7247" y="510"/>
                    <a:pt x="5546" y="100"/>
                  </a:cubicBezTo>
                  <a:cubicBezTo>
                    <a:pt x="5215" y="33"/>
                    <a:pt x="4889" y="0"/>
                    <a:pt x="457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5366;p51">
              <a:extLst>
                <a:ext uri="{FF2B5EF4-FFF2-40B4-BE49-F238E27FC236}">
                  <a16:creationId xmlns:a16="http://schemas.microsoft.com/office/drawing/2014/main" id="{E865762C-C7AF-1D4B-1F23-E73DA787E03F}"/>
                </a:ext>
              </a:extLst>
            </p:cNvPr>
            <p:cNvSpPr/>
            <p:nvPr/>
          </p:nvSpPr>
          <p:spPr>
            <a:xfrm>
              <a:off x="-48195250" y="2377425"/>
              <a:ext cx="144150" cy="140225"/>
            </a:xfrm>
            <a:custGeom>
              <a:avLst/>
              <a:gdLst/>
              <a:ahLst/>
              <a:cxnLst/>
              <a:rect l="l" t="t" r="r" b="b"/>
              <a:pathLst>
                <a:path w="5766" h="5609" extrusionOk="0">
                  <a:moveTo>
                    <a:pt x="3214" y="757"/>
                  </a:moveTo>
                  <a:lnTo>
                    <a:pt x="3214" y="883"/>
                  </a:lnTo>
                  <a:cubicBezTo>
                    <a:pt x="3214" y="1040"/>
                    <a:pt x="3277" y="1135"/>
                    <a:pt x="3435" y="1198"/>
                  </a:cubicBezTo>
                  <a:cubicBezTo>
                    <a:pt x="3624" y="1261"/>
                    <a:pt x="3844" y="1387"/>
                    <a:pt x="4002" y="1513"/>
                  </a:cubicBezTo>
                  <a:cubicBezTo>
                    <a:pt x="4061" y="1553"/>
                    <a:pt x="4146" y="1593"/>
                    <a:pt x="4233" y="1593"/>
                  </a:cubicBezTo>
                  <a:cubicBezTo>
                    <a:pt x="4283" y="1593"/>
                    <a:pt x="4333" y="1579"/>
                    <a:pt x="4380" y="1545"/>
                  </a:cubicBezTo>
                  <a:lnTo>
                    <a:pt x="4506" y="1482"/>
                  </a:lnTo>
                  <a:lnTo>
                    <a:pt x="4852" y="2049"/>
                  </a:lnTo>
                  <a:lnTo>
                    <a:pt x="4726" y="2143"/>
                  </a:lnTo>
                  <a:cubicBezTo>
                    <a:pt x="4632" y="2206"/>
                    <a:pt x="4537" y="2364"/>
                    <a:pt x="4569" y="2490"/>
                  </a:cubicBezTo>
                  <a:cubicBezTo>
                    <a:pt x="4632" y="2710"/>
                    <a:pt x="4632" y="2899"/>
                    <a:pt x="4569" y="3120"/>
                  </a:cubicBezTo>
                  <a:cubicBezTo>
                    <a:pt x="4537" y="3277"/>
                    <a:pt x="4632" y="3403"/>
                    <a:pt x="4726" y="3466"/>
                  </a:cubicBezTo>
                  <a:lnTo>
                    <a:pt x="4852" y="3561"/>
                  </a:lnTo>
                  <a:lnTo>
                    <a:pt x="4506" y="4159"/>
                  </a:lnTo>
                  <a:lnTo>
                    <a:pt x="4380" y="4065"/>
                  </a:lnTo>
                  <a:cubicBezTo>
                    <a:pt x="4323" y="4037"/>
                    <a:pt x="4260" y="4021"/>
                    <a:pt x="4199" y="4021"/>
                  </a:cubicBezTo>
                  <a:cubicBezTo>
                    <a:pt x="4125" y="4021"/>
                    <a:pt x="4054" y="4044"/>
                    <a:pt x="4002" y="4096"/>
                  </a:cubicBezTo>
                  <a:cubicBezTo>
                    <a:pt x="3844" y="4254"/>
                    <a:pt x="3624" y="4348"/>
                    <a:pt x="3435" y="4411"/>
                  </a:cubicBezTo>
                  <a:cubicBezTo>
                    <a:pt x="3277" y="4475"/>
                    <a:pt x="3214" y="4632"/>
                    <a:pt x="3214" y="4727"/>
                  </a:cubicBezTo>
                  <a:lnTo>
                    <a:pt x="3214" y="4853"/>
                  </a:lnTo>
                  <a:lnTo>
                    <a:pt x="2489" y="4853"/>
                  </a:lnTo>
                  <a:lnTo>
                    <a:pt x="2489" y="4727"/>
                  </a:lnTo>
                  <a:cubicBezTo>
                    <a:pt x="2489" y="4569"/>
                    <a:pt x="2426" y="4475"/>
                    <a:pt x="2269" y="4411"/>
                  </a:cubicBezTo>
                  <a:cubicBezTo>
                    <a:pt x="2048" y="4348"/>
                    <a:pt x="1859" y="4222"/>
                    <a:pt x="1702" y="4096"/>
                  </a:cubicBezTo>
                  <a:cubicBezTo>
                    <a:pt x="1622" y="4057"/>
                    <a:pt x="1530" y="4017"/>
                    <a:pt x="1449" y="4017"/>
                  </a:cubicBezTo>
                  <a:cubicBezTo>
                    <a:pt x="1402" y="4017"/>
                    <a:pt x="1358" y="4030"/>
                    <a:pt x="1324" y="4065"/>
                  </a:cubicBezTo>
                  <a:lnTo>
                    <a:pt x="1198" y="4159"/>
                  </a:lnTo>
                  <a:lnTo>
                    <a:pt x="851" y="3561"/>
                  </a:lnTo>
                  <a:lnTo>
                    <a:pt x="946" y="3466"/>
                  </a:lnTo>
                  <a:cubicBezTo>
                    <a:pt x="1072" y="3403"/>
                    <a:pt x="1166" y="3246"/>
                    <a:pt x="1103" y="3120"/>
                  </a:cubicBezTo>
                  <a:cubicBezTo>
                    <a:pt x="1072" y="2899"/>
                    <a:pt x="1072" y="2710"/>
                    <a:pt x="1103" y="2490"/>
                  </a:cubicBezTo>
                  <a:cubicBezTo>
                    <a:pt x="1166" y="2332"/>
                    <a:pt x="1072" y="2206"/>
                    <a:pt x="946" y="2143"/>
                  </a:cubicBezTo>
                  <a:lnTo>
                    <a:pt x="851" y="2049"/>
                  </a:lnTo>
                  <a:lnTo>
                    <a:pt x="1198" y="1482"/>
                  </a:lnTo>
                  <a:lnTo>
                    <a:pt x="1324" y="1545"/>
                  </a:lnTo>
                  <a:cubicBezTo>
                    <a:pt x="1366" y="1573"/>
                    <a:pt x="1421" y="1588"/>
                    <a:pt x="1481" y="1588"/>
                  </a:cubicBezTo>
                  <a:cubicBezTo>
                    <a:pt x="1553" y="1588"/>
                    <a:pt x="1632" y="1565"/>
                    <a:pt x="1702" y="1513"/>
                  </a:cubicBezTo>
                  <a:cubicBezTo>
                    <a:pt x="1859" y="1356"/>
                    <a:pt x="2048" y="1261"/>
                    <a:pt x="2269" y="1198"/>
                  </a:cubicBezTo>
                  <a:cubicBezTo>
                    <a:pt x="2426" y="1135"/>
                    <a:pt x="2489" y="977"/>
                    <a:pt x="2489" y="883"/>
                  </a:cubicBezTo>
                  <a:lnTo>
                    <a:pt x="2489" y="757"/>
                  </a:lnTo>
                  <a:close/>
                  <a:moveTo>
                    <a:pt x="2174" y="1"/>
                  </a:moveTo>
                  <a:cubicBezTo>
                    <a:pt x="1985" y="1"/>
                    <a:pt x="1828" y="158"/>
                    <a:pt x="1828" y="379"/>
                  </a:cubicBezTo>
                  <a:lnTo>
                    <a:pt x="1828" y="599"/>
                  </a:lnTo>
                  <a:cubicBezTo>
                    <a:pt x="1702" y="631"/>
                    <a:pt x="1576" y="725"/>
                    <a:pt x="1513" y="788"/>
                  </a:cubicBezTo>
                  <a:lnTo>
                    <a:pt x="1324" y="694"/>
                  </a:lnTo>
                  <a:cubicBezTo>
                    <a:pt x="1265" y="658"/>
                    <a:pt x="1192" y="641"/>
                    <a:pt x="1122" y="641"/>
                  </a:cubicBezTo>
                  <a:cubicBezTo>
                    <a:pt x="1004" y="641"/>
                    <a:pt x="890" y="690"/>
                    <a:pt x="851" y="788"/>
                  </a:cubicBezTo>
                  <a:lnTo>
                    <a:pt x="126" y="2017"/>
                  </a:lnTo>
                  <a:cubicBezTo>
                    <a:pt x="63" y="2175"/>
                    <a:pt x="95" y="2427"/>
                    <a:pt x="253" y="2490"/>
                  </a:cubicBezTo>
                  <a:lnTo>
                    <a:pt x="442" y="2616"/>
                  </a:lnTo>
                  <a:lnTo>
                    <a:pt x="442" y="2994"/>
                  </a:lnTo>
                  <a:lnTo>
                    <a:pt x="253" y="3120"/>
                  </a:lnTo>
                  <a:cubicBezTo>
                    <a:pt x="95" y="3214"/>
                    <a:pt x="0" y="3435"/>
                    <a:pt x="126" y="3592"/>
                  </a:cubicBezTo>
                  <a:lnTo>
                    <a:pt x="851" y="4821"/>
                  </a:lnTo>
                  <a:cubicBezTo>
                    <a:pt x="894" y="4928"/>
                    <a:pt x="1024" y="4991"/>
                    <a:pt x="1152" y="4991"/>
                  </a:cubicBezTo>
                  <a:cubicBezTo>
                    <a:pt x="1213" y="4991"/>
                    <a:pt x="1273" y="4977"/>
                    <a:pt x="1324" y="4947"/>
                  </a:cubicBezTo>
                  <a:lnTo>
                    <a:pt x="1513" y="4821"/>
                  </a:lnTo>
                  <a:cubicBezTo>
                    <a:pt x="1639" y="4884"/>
                    <a:pt x="1733" y="4979"/>
                    <a:pt x="1828" y="5010"/>
                  </a:cubicBezTo>
                  <a:lnTo>
                    <a:pt x="1828" y="5262"/>
                  </a:lnTo>
                  <a:cubicBezTo>
                    <a:pt x="1828" y="5451"/>
                    <a:pt x="1985" y="5609"/>
                    <a:pt x="2174" y="5609"/>
                  </a:cubicBezTo>
                  <a:lnTo>
                    <a:pt x="3592" y="5609"/>
                  </a:lnTo>
                  <a:cubicBezTo>
                    <a:pt x="3781" y="5609"/>
                    <a:pt x="3939" y="5451"/>
                    <a:pt x="3939" y="5262"/>
                  </a:cubicBezTo>
                  <a:lnTo>
                    <a:pt x="3939" y="5010"/>
                  </a:lnTo>
                  <a:cubicBezTo>
                    <a:pt x="4065" y="4979"/>
                    <a:pt x="4191" y="4884"/>
                    <a:pt x="4254" y="4821"/>
                  </a:cubicBezTo>
                  <a:lnTo>
                    <a:pt x="4474" y="4947"/>
                  </a:lnTo>
                  <a:cubicBezTo>
                    <a:pt x="4524" y="4967"/>
                    <a:pt x="4580" y="4978"/>
                    <a:pt x="4637" y="4978"/>
                  </a:cubicBezTo>
                  <a:cubicBezTo>
                    <a:pt x="4759" y="4978"/>
                    <a:pt x="4882" y="4929"/>
                    <a:pt x="4947" y="4821"/>
                  </a:cubicBezTo>
                  <a:lnTo>
                    <a:pt x="5640" y="3592"/>
                  </a:lnTo>
                  <a:cubicBezTo>
                    <a:pt x="5734" y="3435"/>
                    <a:pt x="5671" y="3214"/>
                    <a:pt x="5514" y="3120"/>
                  </a:cubicBezTo>
                  <a:lnTo>
                    <a:pt x="5325" y="2994"/>
                  </a:lnTo>
                  <a:lnTo>
                    <a:pt x="5325" y="2616"/>
                  </a:lnTo>
                  <a:lnTo>
                    <a:pt x="5514" y="2490"/>
                  </a:lnTo>
                  <a:cubicBezTo>
                    <a:pt x="5671" y="2427"/>
                    <a:pt x="5766" y="2206"/>
                    <a:pt x="5640" y="2017"/>
                  </a:cubicBezTo>
                  <a:lnTo>
                    <a:pt x="4947" y="788"/>
                  </a:lnTo>
                  <a:cubicBezTo>
                    <a:pt x="4887" y="689"/>
                    <a:pt x="4777" y="627"/>
                    <a:pt x="4664" y="627"/>
                  </a:cubicBezTo>
                  <a:cubicBezTo>
                    <a:pt x="4598" y="627"/>
                    <a:pt x="4532" y="648"/>
                    <a:pt x="4474" y="694"/>
                  </a:cubicBezTo>
                  <a:lnTo>
                    <a:pt x="4254" y="788"/>
                  </a:lnTo>
                  <a:cubicBezTo>
                    <a:pt x="4159" y="725"/>
                    <a:pt x="4033" y="631"/>
                    <a:pt x="3939" y="599"/>
                  </a:cubicBezTo>
                  <a:lnTo>
                    <a:pt x="3939" y="379"/>
                  </a:lnTo>
                  <a:cubicBezTo>
                    <a:pt x="3939" y="158"/>
                    <a:pt x="3781" y="1"/>
                    <a:pt x="359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367;p51">
              <a:extLst>
                <a:ext uri="{FF2B5EF4-FFF2-40B4-BE49-F238E27FC236}">
                  <a16:creationId xmlns:a16="http://schemas.microsoft.com/office/drawing/2014/main" id="{C57F250F-5E4E-E63A-7BD7-61A40E2D7FA8}"/>
                </a:ext>
              </a:extLst>
            </p:cNvPr>
            <p:cNvSpPr/>
            <p:nvPr/>
          </p:nvSpPr>
          <p:spPr>
            <a:xfrm>
              <a:off x="-48150350" y="2422325"/>
              <a:ext cx="52775" cy="52800"/>
            </a:xfrm>
            <a:custGeom>
              <a:avLst/>
              <a:gdLst/>
              <a:ahLst/>
              <a:cxnLst/>
              <a:rect l="l" t="t" r="r" b="b"/>
              <a:pathLst>
                <a:path w="2111" h="2112" extrusionOk="0">
                  <a:moveTo>
                    <a:pt x="1040" y="662"/>
                  </a:moveTo>
                  <a:cubicBezTo>
                    <a:pt x="1260" y="662"/>
                    <a:pt x="1418" y="820"/>
                    <a:pt x="1418" y="1009"/>
                  </a:cubicBezTo>
                  <a:cubicBezTo>
                    <a:pt x="1418" y="1198"/>
                    <a:pt x="1260" y="1355"/>
                    <a:pt x="1040" y="1355"/>
                  </a:cubicBezTo>
                  <a:cubicBezTo>
                    <a:pt x="851" y="1355"/>
                    <a:pt x="693" y="1198"/>
                    <a:pt x="693" y="1009"/>
                  </a:cubicBezTo>
                  <a:cubicBezTo>
                    <a:pt x="693" y="820"/>
                    <a:pt x="851" y="662"/>
                    <a:pt x="1040" y="662"/>
                  </a:cubicBezTo>
                  <a:close/>
                  <a:moveTo>
                    <a:pt x="1040" y="1"/>
                  </a:moveTo>
                  <a:cubicBezTo>
                    <a:pt x="473" y="1"/>
                    <a:pt x="0" y="473"/>
                    <a:pt x="0" y="1040"/>
                  </a:cubicBezTo>
                  <a:cubicBezTo>
                    <a:pt x="0" y="1639"/>
                    <a:pt x="473" y="2111"/>
                    <a:pt x="1040" y="2111"/>
                  </a:cubicBezTo>
                  <a:cubicBezTo>
                    <a:pt x="1639" y="2111"/>
                    <a:pt x="2111" y="1639"/>
                    <a:pt x="2111" y="1040"/>
                  </a:cubicBezTo>
                  <a:cubicBezTo>
                    <a:pt x="2111" y="473"/>
                    <a:pt x="1639"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009945830"/>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67E8C3-5B5F-D5B1-62B9-82825184E414}"/>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262DDBB8-F970-CF9A-1EF7-CBF0FFC491CE}"/>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6BFC4996-E9FC-F6F6-B1E8-C926C0C0774E}"/>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0F7F5A20-AAE0-488E-DAE5-850AE572CF34}"/>
              </a:ext>
            </a:extLst>
          </p:cNvPr>
          <p:cNvSpPr txBox="1"/>
          <p:nvPr/>
        </p:nvSpPr>
        <p:spPr>
          <a:xfrm>
            <a:off x="6944248" y="3996751"/>
            <a:ext cx="4113898"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Course Modules</a:t>
            </a:r>
          </a:p>
        </p:txBody>
      </p:sp>
      <p:sp>
        <p:nvSpPr>
          <p:cNvPr id="18" name="Rectangle 17">
            <a:extLst>
              <a:ext uri="{FF2B5EF4-FFF2-40B4-BE49-F238E27FC236}">
                <a16:creationId xmlns:a16="http://schemas.microsoft.com/office/drawing/2014/main" id="{30058C3A-B26C-867F-3661-84AED3F6AF1D}"/>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E4F699D4-08F6-E899-B093-DAF02EB5AF47}"/>
              </a:ext>
            </a:extLst>
          </p:cNvPr>
          <p:cNvSpPr txBox="1"/>
          <p:nvPr/>
        </p:nvSpPr>
        <p:spPr>
          <a:xfrm>
            <a:off x="5660228" y="3704363"/>
            <a:ext cx="1153195" cy="58477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Orientation Lecture</a:t>
            </a:r>
          </a:p>
        </p:txBody>
      </p:sp>
      <p:sp>
        <p:nvSpPr>
          <p:cNvPr id="29" name="Rectangle 28">
            <a:extLst>
              <a:ext uri="{FF2B5EF4-FFF2-40B4-BE49-F238E27FC236}">
                <a16:creationId xmlns:a16="http://schemas.microsoft.com/office/drawing/2014/main" id="{A4B17C88-3E86-A4DB-B5ED-4618612B4AA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2EAFC01-134A-F9F2-8BDB-977E3065CB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B8D090D-55F2-1D68-D8C9-07733ECCB419}"/>
              </a:ext>
            </a:extLst>
          </p:cNvPr>
          <p:cNvSpPr txBox="1"/>
          <p:nvPr/>
        </p:nvSpPr>
        <p:spPr>
          <a:xfrm>
            <a:off x="1199515" y="1895311"/>
            <a:ext cx="4458977" cy="1674754"/>
          </a:xfrm>
          <a:prstGeom prst="rect">
            <a:avLst/>
          </a:prstGeom>
          <a:noFill/>
        </p:spPr>
        <p:txBody>
          <a:bodyPr wrap="square" rtlCol="0">
            <a:spAutoFit/>
          </a:bodyPr>
          <a:lstStyle/>
          <a:p>
            <a:pPr algn="just">
              <a:lnSpc>
                <a:spcPct val="150000"/>
              </a:lnSpc>
            </a:pPr>
            <a:r>
              <a:rPr lang="en-US" sz="1400" b="1" dirty="0">
                <a:latin typeface="Alexandria"/>
              </a:rPr>
              <a:t>2. Digital Marketing Channels: </a:t>
            </a:r>
          </a:p>
          <a:p>
            <a:pPr algn="just">
              <a:lnSpc>
                <a:spcPct val="150000"/>
              </a:lnSpc>
            </a:pPr>
            <a:r>
              <a:rPr lang="en-US" sz="1400" dirty="0">
                <a:latin typeface="Alexandria"/>
              </a:rPr>
              <a:t>Answers the central strategic question: Where is the target audience and how do we reach them? Goes beyond descriptive narration to analyze the dynamics of each channel family and its role in the overall digital map.</a:t>
            </a:r>
          </a:p>
        </p:txBody>
      </p:sp>
      <p:sp>
        <p:nvSpPr>
          <p:cNvPr id="4" name="Google Shape;6210;p53">
            <a:extLst>
              <a:ext uri="{FF2B5EF4-FFF2-40B4-BE49-F238E27FC236}">
                <a16:creationId xmlns:a16="http://schemas.microsoft.com/office/drawing/2014/main" id="{DBFF792A-2456-3198-9018-DD0E219F5C7A}"/>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11" name="Google Shape;6246;p53">
            <a:extLst>
              <a:ext uri="{FF2B5EF4-FFF2-40B4-BE49-F238E27FC236}">
                <a16:creationId xmlns:a16="http://schemas.microsoft.com/office/drawing/2014/main" id="{CEA22DA1-3966-AD6A-1450-B3B10BE3B9EB}"/>
              </a:ext>
            </a:extLst>
          </p:cNvPr>
          <p:cNvGrpSpPr/>
          <p:nvPr/>
        </p:nvGrpSpPr>
        <p:grpSpPr>
          <a:xfrm>
            <a:off x="4792660" y="1800425"/>
            <a:ext cx="448965" cy="445336"/>
            <a:chOff x="-31166825" y="1939525"/>
            <a:chExt cx="293800" cy="291425"/>
          </a:xfrm>
        </p:grpSpPr>
        <p:sp>
          <p:nvSpPr>
            <p:cNvPr id="12" name="Google Shape;6247;p53">
              <a:extLst>
                <a:ext uri="{FF2B5EF4-FFF2-40B4-BE49-F238E27FC236}">
                  <a16:creationId xmlns:a16="http://schemas.microsoft.com/office/drawing/2014/main" id="{A7A46B36-A6E5-4E9C-E0FB-517A2C842927}"/>
                </a:ext>
              </a:extLst>
            </p:cNvPr>
            <p:cNvSpPr/>
            <p:nvPr/>
          </p:nvSpPr>
          <p:spPr>
            <a:xfrm>
              <a:off x="-31166825" y="1939525"/>
              <a:ext cx="224500" cy="291425"/>
            </a:xfrm>
            <a:custGeom>
              <a:avLst/>
              <a:gdLst/>
              <a:ahLst/>
              <a:cxnLst/>
              <a:rect l="l" t="t" r="r" b="b"/>
              <a:pathLst>
                <a:path w="8980" h="11657" extrusionOk="0">
                  <a:moveTo>
                    <a:pt x="5892" y="662"/>
                  </a:moveTo>
                  <a:cubicBezTo>
                    <a:pt x="6081" y="662"/>
                    <a:pt x="6239" y="819"/>
                    <a:pt x="6239" y="1040"/>
                  </a:cubicBezTo>
                  <a:lnTo>
                    <a:pt x="6239" y="1386"/>
                  </a:lnTo>
                  <a:lnTo>
                    <a:pt x="2805" y="1386"/>
                  </a:lnTo>
                  <a:lnTo>
                    <a:pt x="2805" y="1040"/>
                  </a:lnTo>
                  <a:cubicBezTo>
                    <a:pt x="2805" y="819"/>
                    <a:pt x="2962" y="662"/>
                    <a:pt x="3120" y="662"/>
                  </a:cubicBezTo>
                  <a:close/>
                  <a:moveTo>
                    <a:pt x="8035" y="1323"/>
                  </a:moveTo>
                  <a:cubicBezTo>
                    <a:pt x="8255" y="1323"/>
                    <a:pt x="8413" y="1512"/>
                    <a:pt x="8413" y="1701"/>
                  </a:cubicBezTo>
                  <a:lnTo>
                    <a:pt x="8413" y="10617"/>
                  </a:lnTo>
                  <a:cubicBezTo>
                    <a:pt x="8413" y="10838"/>
                    <a:pt x="8255" y="10995"/>
                    <a:pt x="8035" y="10995"/>
                  </a:cubicBezTo>
                  <a:lnTo>
                    <a:pt x="1166" y="10995"/>
                  </a:lnTo>
                  <a:cubicBezTo>
                    <a:pt x="946" y="10995"/>
                    <a:pt x="788" y="10838"/>
                    <a:pt x="788" y="10617"/>
                  </a:cubicBezTo>
                  <a:lnTo>
                    <a:pt x="788" y="1701"/>
                  </a:lnTo>
                  <a:lnTo>
                    <a:pt x="757" y="1701"/>
                  </a:lnTo>
                  <a:cubicBezTo>
                    <a:pt x="757" y="1512"/>
                    <a:pt x="914" y="1323"/>
                    <a:pt x="1103" y="1323"/>
                  </a:cubicBezTo>
                  <a:lnTo>
                    <a:pt x="2143" y="1323"/>
                  </a:lnTo>
                  <a:lnTo>
                    <a:pt x="2143" y="1701"/>
                  </a:lnTo>
                  <a:cubicBezTo>
                    <a:pt x="2143" y="1890"/>
                    <a:pt x="2301" y="2048"/>
                    <a:pt x="2490" y="2048"/>
                  </a:cubicBezTo>
                  <a:lnTo>
                    <a:pt x="6617" y="2048"/>
                  </a:lnTo>
                  <a:cubicBezTo>
                    <a:pt x="6837" y="2048"/>
                    <a:pt x="6995" y="1890"/>
                    <a:pt x="6995" y="1701"/>
                  </a:cubicBezTo>
                  <a:lnTo>
                    <a:pt x="6995" y="1323"/>
                  </a:lnTo>
                  <a:close/>
                  <a:moveTo>
                    <a:pt x="3120" y="0"/>
                  </a:moveTo>
                  <a:cubicBezTo>
                    <a:pt x="2679" y="0"/>
                    <a:pt x="2301" y="284"/>
                    <a:pt x="2143" y="662"/>
                  </a:cubicBezTo>
                  <a:lnTo>
                    <a:pt x="1040" y="662"/>
                  </a:lnTo>
                  <a:cubicBezTo>
                    <a:pt x="473" y="662"/>
                    <a:pt x="1" y="1134"/>
                    <a:pt x="1" y="1701"/>
                  </a:cubicBezTo>
                  <a:lnTo>
                    <a:pt x="1" y="10649"/>
                  </a:lnTo>
                  <a:cubicBezTo>
                    <a:pt x="64" y="11216"/>
                    <a:pt x="536" y="11657"/>
                    <a:pt x="1072" y="11657"/>
                  </a:cubicBezTo>
                  <a:lnTo>
                    <a:pt x="7971" y="11657"/>
                  </a:lnTo>
                  <a:cubicBezTo>
                    <a:pt x="8507" y="11657"/>
                    <a:pt x="8980" y="11184"/>
                    <a:pt x="8980" y="10649"/>
                  </a:cubicBezTo>
                  <a:lnTo>
                    <a:pt x="8980" y="1701"/>
                  </a:lnTo>
                  <a:cubicBezTo>
                    <a:pt x="8980" y="1134"/>
                    <a:pt x="8507" y="662"/>
                    <a:pt x="7971" y="662"/>
                  </a:cubicBezTo>
                  <a:lnTo>
                    <a:pt x="6869" y="662"/>
                  </a:lnTo>
                  <a:cubicBezTo>
                    <a:pt x="6711" y="284"/>
                    <a:pt x="6365" y="0"/>
                    <a:pt x="589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6248;p53">
              <a:extLst>
                <a:ext uri="{FF2B5EF4-FFF2-40B4-BE49-F238E27FC236}">
                  <a16:creationId xmlns:a16="http://schemas.microsoft.com/office/drawing/2014/main" id="{838B11F3-C1E4-3E15-0BC7-E9E673F5B0B4}"/>
                </a:ext>
              </a:extLst>
            </p:cNvPr>
            <p:cNvSpPr/>
            <p:nvPr/>
          </p:nvSpPr>
          <p:spPr>
            <a:xfrm>
              <a:off x="-31131375" y="2145075"/>
              <a:ext cx="52800" cy="52800"/>
            </a:xfrm>
            <a:custGeom>
              <a:avLst/>
              <a:gdLst/>
              <a:ahLst/>
              <a:cxnLst/>
              <a:rect l="l" t="t" r="r" b="b"/>
              <a:pathLst>
                <a:path w="2112" h="2112" extrusionOk="0">
                  <a:moveTo>
                    <a:pt x="1355" y="726"/>
                  </a:moveTo>
                  <a:lnTo>
                    <a:pt x="1355" y="1387"/>
                  </a:lnTo>
                  <a:lnTo>
                    <a:pt x="694" y="1387"/>
                  </a:lnTo>
                  <a:lnTo>
                    <a:pt x="694" y="726"/>
                  </a:lnTo>
                  <a:close/>
                  <a:moveTo>
                    <a:pt x="379" y="1"/>
                  </a:moveTo>
                  <a:cubicBezTo>
                    <a:pt x="158" y="1"/>
                    <a:pt x="0" y="158"/>
                    <a:pt x="0" y="379"/>
                  </a:cubicBezTo>
                  <a:lnTo>
                    <a:pt x="0" y="1734"/>
                  </a:lnTo>
                  <a:cubicBezTo>
                    <a:pt x="0" y="1954"/>
                    <a:pt x="158" y="2112"/>
                    <a:pt x="379" y="2112"/>
                  </a:cubicBezTo>
                  <a:lnTo>
                    <a:pt x="1733" y="2112"/>
                  </a:lnTo>
                  <a:cubicBezTo>
                    <a:pt x="1954" y="2112"/>
                    <a:pt x="2111" y="1954"/>
                    <a:pt x="2111" y="1734"/>
                  </a:cubicBezTo>
                  <a:lnTo>
                    <a:pt x="2111" y="379"/>
                  </a:lnTo>
                  <a:cubicBezTo>
                    <a:pt x="2111" y="158"/>
                    <a:pt x="1954" y="1"/>
                    <a:pt x="173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6249;p53">
              <a:extLst>
                <a:ext uri="{FF2B5EF4-FFF2-40B4-BE49-F238E27FC236}">
                  <a16:creationId xmlns:a16="http://schemas.microsoft.com/office/drawing/2014/main" id="{6FA3F866-954F-4B44-3594-04A05709525D}"/>
                </a:ext>
              </a:extLst>
            </p:cNvPr>
            <p:cNvSpPr/>
            <p:nvPr/>
          </p:nvSpPr>
          <p:spPr>
            <a:xfrm>
              <a:off x="-31131375" y="2076550"/>
              <a:ext cx="52800" cy="52025"/>
            </a:xfrm>
            <a:custGeom>
              <a:avLst/>
              <a:gdLst/>
              <a:ahLst/>
              <a:cxnLst/>
              <a:rect l="l" t="t" r="r" b="b"/>
              <a:pathLst>
                <a:path w="2112" h="2081" extrusionOk="0">
                  <a:moveTo>
                    <a:pt x="1355" y="694"/>
                  </a:moveTo>
                  <a:lnTo>
                    <a:pt x="1355" y="1356"/>
                  </a:lnTo>
                  <a:lnTo>
                    <a:pt x="694" y="1356"/>
                  </a:lnTo>
                  <a:lnTo>
                    <a:pt x="694" y="694"/>
                  </a:lnTo>
                  <a:close/>
                  <a:moveTo>
                    <a:pt x="379" y="1"/>
                  </a:moveTo>
                  <a:cubicBezTo>
                    <a:pt x="158" y="1"/>
                    <a:pt x="0" y="159"/>
                    <a:pt x="0" y="348"/>
                  </a:cubicBezTo>
                  <a:lnTo>
                    <a:pt x="0" y="1734"/>
                  </a:lnTo>
                  <a:cubicBezTo>
                    <a:pt x="0" y="1923"/>
                    <a:pt x="158" y="2080"/>
                    <a:pt x="379" y="2080"/>
                  </a:cubicBezTo>
                  <a:lnTo>
                    <a:pt x="1733" y="2080"/>
                  </a:lnTo>
                  <a:cubicBezTo>
                    <a:pt x="1954" y="2080"/>
                    <a:pt x="2111" y="1923"/>
                    <a:pt x="2111" y="1734"/>
                  </a:cubicBezTo>
                  <a:lnTo>
                    <a:pt x="2111" y="348"/>
                  </a:lnTo>
                  <a:cubicBezTo>
                    <a:pt x="2111" y="159"/>
                    <a:pt x="1954" y="1"/>
                    <a:pt x="173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6250;p53">
              <a:extLst>
                <a:ext uri="{FF2B5EF4-FFF2-40B4-BE49-F238E27FC236}">
                  <a16:creationId xmlns:a16="http://schemas.microsoft.com/office/drawing/2014/main" id="{0E212018-7EA8-6CA9-47DE-6C818A2DAC21}"/>
                </a:ext>
              </a:extLst>
            </p:cNvPr>
            <p:cNvSpPr/>
            <p:nvPr/>
          </p:nvSpPr>
          <p:spPr>
            <a:xfrm>
              <a:off x="-31131375" y="2007250"/>
              <a:ext cx="52800" cy="52800"/>
            </a:xfrm>
            <a:custGeom>
              <a:avLst/>
              <a:gdLst/>
              <a:ahLst/>
              <a:cxnLst/>
              <a:rect l="l" t="t" r="r" b="b"/>
              <a:pathLst>
                <a:path w="2112" h="2112" extrusionOk="0">
                  <a:moveTo>
                    <a:pt x="1355" y="725"/>
                  </a:moveTo>
                  <a:lnTo>
                    <a:pt x="1355" y="1387"/>
                  </a:lnTo>
                  <a:lnTo>
                    <a:pt x="694" y="1387"/>
                  </a:lnTo>
                  <a:lnTo>
                    <a:pt x="694" y="725"/>
                  </a:lnTo>
                  <a:close/>
                  <a:moveTo>
                    <a:pt x="379" y="1"/>
                  </a:moveTo>
                  <a:cubicBezTo>
                    <a:pt x="158" y="1"/>
                    <a:pt x="0" y="158"/>
                    <a:pt x="0" y="379"/>
                  </a:cubicBezTo>
                  <a:lnTo>
                    <a:pt x="0" y="1733"/>
                  </a:lnTo>
                  <a:cubicBezTo>
                    <a:pt x="0" y="1954"/>
                    <a:pt x="158" y="2111"/>
                    <a:pt x="379" y="2111"/>
                  </a:cubicBezTo>
                  <a:lnTo>
                    <a:pt x="1733" y="2111"/>
                  </a:lnTo>
                  <a:cubicBezTo>
                    <a:pt x="1954" y="2111"/>
                    <a:pt x="2111" y="1954"/>
                    <a:pt x="2111" y="1733"/>
                  </a:cubicBezTo>
                  <a:lnTo>
                    <a:pt x="2111" y="379"/>
                  </a:lnTo>
                  <a:cubicBezTo>
                    <a:pt x="2111" y="158"/>
                    <a:pt x="1954" y="1"/>
                    <a:pt x="173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6" name="Google Shape;6251;p53">
              <a:extLst>
                <a:ext uri="{FF2B5EF4-FFF2-40B4-BE49-F238E27FC236}">
                  <a16:creationId xmlns:a16="http://schemas.microsoft.com/office/drawing/2014/main" id="{D5C61EC8-99F2-377A-1D36-2A4D470B78ED}"/>
                </a:ext>
              </a:extLst>
            </p:cNvPr>
            <p:cNvSpPr/>
            <p:nvPr/>
          </p:nvSpPr>
          <p:spPr>
            <a:xfrm>
              <a:off x="-31062075" y="2007250"/>
              <a:ext cx="85875" cy="18150"/>
            </a:xfrm>
            <a:custGeom>
              <a:avLst/>
              <a:gdLst/>
              <a:ahLst/>
              <a:cxnLst/>
              <a:rect l="l" t="t" r="r" b="b"/>
              <a:pathLst>
                <a:path w="3435" h="726" extrusionOk="0">
                  <a:moveTo>
                    <a:pt x="347" y="1"/>
                  </a:moveTo>
                  <a:cubicBezTo>
                    <a:pt x="158" y="1"/>
                    <a:pt x="1" y="158"/>
                    <a:pt x="1" y="379"/>
                  </a:cubicBezTo>
                  <a:cubicBezTo>
                    <a:pt x="1" y="568"/>
                    <a:pt x="158" y="725"/>
                    <a:pt x="347" y="725"/>
                  </a:cubicBezTo>
                  <a:lnTo>
                    <a:pt x="3057" y="725"/>
                  </a:lnTo>
                  <a:cubicBezTo>
                    <a:pt x="3277" y="725"/>
                    <a:pt x="3435" y="568"/>
                    <a:pt x="3435" y="379"/>
                  </a:cubicBezTo>
                  <a:cubicBezTo>
                    <a:pt x="3435" y="158"/>
                    <a:pt x="3277" y="1"/>
                    <a:pt x="305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6252;p53">
              <a:extLst>
                <a:ext uri="{FF2B5EF4-FFF2-40B4-BE49-F238E27FC236}">
                  <a16:creationId xmlns:a16="http://schemas.microsoft.com/office/drawing/2014/main" id="{225BBC78-2391-7505-2021-8234511FE2B5}"/>
                </a:ext>
              </a:extLst>
            </p:cNvPr>
            <p:cNvSpPr/>
            <p:nvPr/>
          </p:nvSpPr>
          <p:spPr>
            <a:xfrm>
              <a:off x="-31062075" y="2041900"/>
              <a:ext cx="52025" cy="18150"/>
            </a:xfrm>
            <a:custGeom>
              <a:avLst/>
              <a:gdLst/>
              <a:ahLst/>
              <a:cxnLst/>
              <a:rect l="l" t="t" r="r" b="b"/>
              <a:pathLst>
                <a:path w="2081" h="726" extrusionOk="0">
                  <a:moveTo>
                    <a:pt x="347" y="1"/>
                  </a:moveTo>
                  <a:cubicBezTo>
                    <a:pt x="158" y="1"/>
                    <a:pt x="1" y="158"/>
                    <a:pt x="1" y="347"/>
                  </a:cubicBezTo>
                  <a:cubicBezTo>
                    <a:pt x="1" y="568"/>
                    <a:pt x="158" y="725"/>
                    <a:pt x="347" y="725"/>
                  </a:cubicBezTo>
                  <a:lnTo>
                    <a:pt x="1734" y="725"/>
                  </a:lnTo>
                  <a:cubicBezTo>
                    <a:pt x="1923" y="725"/>
                    <a:pt x="2080" y="568"/>
                    <a:pt x="2080" y="347"/>
                  </a:cubicBezTo>
                  <a:cubicBezTo>
                    <a:pt x="2080" y="158"/>
                    <a:pt x="1923" y="1"/>
                    <a:pt x="173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6253;p53">
              <a:extLst>
                <a:ext uri="{FF2B5EF4-FFF2-40B4-BE49-F238E27FC236}">
                  <a16:creationId xmlns:a16="http://schemas.microsoft.com/office/drawing/2014/main" id="{9BCBA0D8-68E2-9FD4-9CF9-CB31C8B7A8D3}"/>
                </a:ext>
              </a:extLst>
            </p:cNvPr>
            <p:cNvSpPr/>
            <p:nvPr/>
          </p:nvSpPr>
          <p:spPr>
            <a:xfrm>
              <a:off x="-31062075" y="2076550"/>
              <a:ext cx="85875" cy="17375"/>
            </a:xfrm>
            <a:custGeom>
              <a:avLst/>
              <a:gdLst/>
              <a:ahLst/>
              <a:cxnLst/>
              <a:rect l="l" t="t" r="r" b="b"/>
              <a:pathLst>
                <a:path w="3435" h="695" extrusionOk="0">
                  <a:moveTo>
                    <a:pt x="347" y="1"/>
                  </a:moveTo>
                  <a:cubicBezTo>
                    <a:pt x="158" y="1"/>
                    <a:pt x="1" y="159"/>
                    <a:pt x="1" y="348"/>
                  </a:cubicBezTo>
                  <a:cubicBezTo>
                    <a:pt x="1" y="537"/>
                    <a:pt x="158" y="694"/>
                    <a:pt x="347" y="694"/>
                  </a:cubicBezTo>
                  <a:lnTo>
                    <a:pt x="3057" y="694"/>
                  </a:lnTo>
                  <a:cubicBezTo>
                    <a:pt x="3277" y="694"/>
                    <a:pt x="3435" y="537"/>
                    <a:pt x="3435" y="348"/>
                  </a:cubicBezTo>
                  <a:cubicBezTo>
                    <a:pt x="3435" y="159"/>
                    <a:pt x="3277" y="1"/>
                    <a:pt x="305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2" name="Google Shape;6254;p53">
              <a:extLst>
                <a:ext uri="{FF2B5EF4-FFF2-40B4-BE49-F238E27FC236}">
                  <a16:creationId xmlns:a16="http://schemas.microsoft.com/office/drawing/2014/main" id="{52E2B6DA-40FC-6FCB-8236-323EAC9B775B}"/>
                </a:ext>
              </a:extLst>
            </p:cNvPr>
            <p:cNvSpPr/>
            <p:nvPr/>
          </p:nvSpPr>
          <p:spPr>
            <a:xfrm>
              <a:off x="-31062075" y="2110425"/>
              <a:ext cx="52025" cy="18150"/>
            </a:xfrm>
            <a:custGeom>
              <a:avLst/>
              <a:gdLst/>
              <a:ahLst/>
              <a:cxnLst/>
              <a:rect l="l" t="t" r="r" b="b"/>
              <a:pathLst>
                <a:path w="2081" h="726" extrusionOk="0">
                  <a:moveTo>
                    <a:pt x="347" y="1"/>
                  </a:moveTo>
                  <a:cubicBezTo>
                    <a:pt x="158" y="1"/>
                    <a:pt x="1" y="190"/>
                    <a:pt x="1" y="379"/>
                  </a:cubicBezTo>
                  <a:cubicBezTo>
                    <a:pt x="1" y="568"/>
                    <a:pt x="158" y="725"/>
                    <a:pt x="347" y="725"/>
                  </a:cubicBezTo>
                  <a:lnTo>
                    <a:pt x="1734" y="725"/>
                  </a:lnTo>
                  <a:cubicBezTo>
                    <a:pt x="1923" y="725"/>
                    <a:pt x="2080" y="568"/>
                    <a:pt x="2080" y="379"/>
                  </a:cubicBezTo>
                  <a:cubicBezTo>
                    <a:pt x="2080" y="190"/>
                    <a:pt x="1923" y="1"/>
                    <a:pt x="173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3" name="Google Shape;6255;p53">
              <a:extLst>
                <a:ext uri="{FF2B5EF4-FFF2-40B4-BE49-F238E27FC236}">
                  <a16:creationId xmlns:a16="http://schemas.microsoft.com/office/drawing/2014/main" id="{2675E86F-9B55-238E-E76A-23928E4066C4}"/>
                </a:ext>
              </a:extLst>
            </p:cNvPr>
            <p:cNvSpPr/>
            <p:nvPr/>
          </p:nvSpPr>
          <p:spPr>
            <a:xfrm>
              <a:off x="-31062075" y="2145075"/>
              <a:ext cx="85875" cy="18150"/>
            </a:xfrm>
            <a:custGeom>
              <a:avLst/>
              <a:gdLst/>
              <a:ahLst/>
              <a:cxnLst/>
              <a:rect l="l" t="t" r="r" b="b"/>
              <a:pathLst>
                <a:path w="3435" h="726" extrusionOk="0">
                  <a:moveTo>
                    <a:pt x="347" y="1"/>
                  </a:moveTo>
                  <a:cubicBezTo>
                    <a:pt x="158" y="1"/>
                    <a:pt x="1" y="158"/>
                    <a:pt x="1" y="379"/>
                  </a:cubicBezTo>
                  <a:cubicBezTo>
                    <a:pt x="1" y="568"/>
                    <a:pt x="158" y="726"/>
                    <a:pt x="347" y="726"/>
                  </a:cubicBezTo>
                  <a:lnTo>
                    <a:pt x="3057" y="726"/>
                  </a:lnTo>
                  <a:cubicBezTo>
                    <a:pt x="3277" y="726"/>
                    <a:pt x="3435" y="568"/>
                    <a:pt x="3435" y="379"/>
                  </a:cubicBezTo>
                  <a:cubicBezTo>
                    <a:pt x="3435" y="158"/>
                    <a:pt x="3277" y="1"/>
                    <a:pt x="305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4" name="Google Shape;6256;p53">
              <a:extLst>
                <a:ext uri="{FF2B5EF4-FFF2-40B4-BE49-F238E27FC236}">
                  <a16:creationId xmlns:a16="http://schemas.microsoft.com/office/drawing/2014/main" id="{3C90C36E-B65B-3F31-93CA-F6DC0FCBF4F1}"/>
                </a:ext>
              </a:extLst>
            </p:cNvPr>
            <p:cNvSpPr/>
            <p:nvPr/>
          </p:nvSpPr>
          <p:spPr>
            <a:xfrm>
              <a:off x="-31062075" y="2179750"/>
              <a:ext cx="52025" cy="18125"/>
            </a:xfrm>
            <a:custGeom>
              <a:avLst/>
              <a:gdLst/>
              <a:ahLst/>
              <a:cxnLst/>
              <a:rect l="l" t="t" r="r" b="b"/>
              <a:pathLst>
                <a:path w="2081" h="725" extrusionOk="0">
                  <a:moveTo>
                    <a:pt x="347" y="0"/>
                  </a:moveTo>
                  <a:cubicBezTo>
                    <a:pt x="158" y="0"/>
                    <a:pt x="1" y="158"/>
                    <a:pt x="1" y="347"/>
                  </a:cubicBezTo>
                  <a:cubicBezTo>
                    <a:pt x="1" y="567"/>
                    <a:pt x="158" y="725"/>
                    <a:pt x="347" y="725"/>
                  </a:cubicBezTo>
                  <a:lnTo>
                    <a:pt x="1734" y="725"/>
                  </a:lnTo>
                  <a:cubicBezTo>
                    <a:pt x="1923" y="725"/>
                    <a:pt x="2080" y="567"/>
                    <a:pt x="2080" y="347"/>
                  </a:cubicBezTo>
                  <a:cubicBezTo>
                    <a:pt x="2080" y="158"/>
                    <a:pt x="1923" y="0"/>
                    <a:pt x="173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5" name="Google Shape;6257;p53">
              <a:extLst>
                <a:ext uri="{FF2B5EF4-FFF2-40B4-BE49-F238E27FC236}">
                  <a16:creationId xmlns:a16="http://schemas.microsoft.com/office/drawing/2014/main" id="{946FBB6E-FE29-B357-C9AB-145E155CE4C2}"/>
                </a:ext>
              </a:extLst>
            </p:cNvPr>
            <p:cNvSpPr/>
            <p:nvPr/>
          </p:nvSpPr>
          <p:spPr>
            <a:xfrm>
              <a:off x="-30924225" y="1974175"/>
              <a:ext cx="51200" cy="240250"/>
            </a:xfrm>
            <a:custGeom>
              <a:avLst/>
              <a:gdLst/>
              <a:ahLst/>
              <a:cxnLst/>
              <a:rect l="l" t="t" r="r" b="b"/>
              <a:pathLst>
                <a:path w="2048" h="9610" extrusionOk="0">
                  <a:moveTo>
                    <a:pt x="1008" y="662"/>
                  </a:moveTo>
                  <a:cubicBezTo>
                    <a:pt x="1229" y="662"/>
                    <a:pt x="1386" y="819"/>
                    <a:pt x="1386" y="1009"/>
                  </a:cubicBezTo>
                  <a:lnTo>
                    <a:pt x="1386" y="2080"/>
                  </a:lnTo>
                  <a:lnTo>
                    <a:pt x="725" y="2080"/>
                  </a:lnTo>
                  <a:lnTo>
                    <a:pt x="725" y="1009"/>
                  </a:lnTo>
                  <a:lnTo>
                    <a:pt x="662" y="1009"/>
                  </a:lnTo>
                  <a:cubicBezTo>
                    <a:pt x="662" y="819"/>
                    <a:pt x="819" y="662"/>
                    <a:pt x="1008" y="662"/>
                  </a:cubicBezTo>
                  <a:close/>
                  <a:moveTo>
                    <a:pt x="1323" y="2741"/>
                  </a:moveTo>
                  <a:lnTo>
                    <a:pt x="1323" y="6900"/>
                  </a:lnTo>
                  <a:lnTo>
                    <a:pt x="662" y="6900"/>
                  </a:lnTo>
                  <a:lnTo>
                    <a:pt x="662" y="2741"/>
                  </a:lnTo>
                  <a:close/>
                  <a:moveTo>
                    <a:pt x="1260" y="7562"/>
                  </a:moveTo>
                  <a:lnTo>
                    <a:pt x="1008" y="8192"/>
                  </a:lnTo>
                  <a:lnTo>
                    <a:pt x="819" y="7562"/>
                  </a:lnTo>
                  <a:close/>
                  <a:moveTo>
                    <a:pt x="1008" y="0"/>
                  </a:moveTo>
                  <a:cubicBezTo>
                    <a:pt x="473" y="0"/>
                    <a:pt x="0" y="473"/>
                    <a:pt x="0" y="1009"/>
                  </a:cubicBezTo>
                  <a:lnTo>
                    <a:pt x="0" y="7215"/>
                  </a:lnTo>
                  <a:lnTo>
                    <a:pt x="0" y="7309"/>
                  </a:lnTo>
                  <a:lnTo>
                    <a:pt x="662" y="9357"/>
                  </a:lnTo>
                  <a:cubicBezTo>
                    <a:pt x="693" y="9515"/>
                    <a:pt x="819" y="9609"/>
                    <a:pt x="977" y="9609"/>
                  </a:cubicBezTo>
                  <a:cubicBezTo>
                    <a:pt x="1134" y="9609"/>
                    <a:pt x="1260" y="9515"/>
                    <a:pt x="1292" y="9357"/>
                  </a:cubicBezTo>
                  <a:lnTo>
                    <a:pt x="1954" y="7309"/>
                  </a:lnTo>
                  <a:lnTo>
                    <a:pt x="1954" y="7215"/>
                  </a:lnTo>
                  <a:lnTo>
                    <a:pt x="1954" y="1009"/>
                  </a:lnTo>
                  <a:cubicBezTo>
                    <a:pt x="2048" y="441"/>
                    <a:pt x="1576" y="0"/>
                    <a:pt x="100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14562273"/>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C62A03-4878-4631-A6CB-1D79FEEC4140}"/>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C326745A-DCF7-8A87-C012-D8AF0FCF7D49}"/>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E6496C17-F257-7A55-1270-2D0C7170CC45}"/>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BAB2B144-414C-2B8C-7B55-DCCB564C9560}"/>
              </a:ext>
            </a:extLst>
          </p:cNvPr>
          <p:cNvSpPr txBox="1"/>
          <p:nvPr/>
        </p:nvSpPr>
        <p:spPr>
          <a:xfrm>
            <a:off x="6944248" y="3996751"/>
            <a:ext cx="4113898"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Course Modules</a:t>
            </a:r>
          </a:p>
        </p:txBody>
      </p:sp>
      <p:sp>
        <p:nvSpPr>
          <p:cNvPr id="18" name="Rectangle 17">
            <a:extLst>
              <a:ext uri="{FF2B5EF4-FFF2-40B4-BE49-F238E27FC236}">
                <a16:creationId xmlns:a16="http://schemas.microsoft.com/office/drawing/2014/main" id="{53041BB4-CA3F-B995-41C3-E2DE925EEDE6}"/>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AD3314AE-240A-4099-2683-1DB3B8AEBEFE}"/>
              </a:ext>
            </a:extLst>
          </p:cNvPr>
          <p:cNvSpPr txBox="1"/>
          <p:nvPr/>
        </p:nvSpPr>
        <p:spPr>
          <a:xfrm>
            <a:off x="5678931" y="3704363"/>
            <a:ext cx="1153195" cy="58477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Orientation Lecture</a:t>
            </a:r>
          </a:p>
        </p:txBody>
      </p:sp>
      <p:sp>
        <p:nvSpPr>
          <p:cNvPr id="29" name="Rectangle 28">
            <a:extLst>
              <a:ext uri="{FF2B5EF4-FFF2-40B4-BE49-F238E27FC236}">
                <a16:creationId xmlns:a16="http://schemas.microsoft.com/office/drawing/2014/main" id="{28A6AF42-DAEC-4CB4-4FF3-3D0CC28044D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2133508-56EB-6AB5-BF76-3A4A70C7659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0B82DDF-520E-B846-51C3-4FF7F26FFD4F}"/>
              </a:ext>
            </a:extLst>
          </p:cNvPr>
          <p:cNvSpPr txBox="1"/>
          <p:nvPr/>
        </p:nvSpPr>
        <p:spPr>
          <a:xfrm>
            <a:off x="1199515" y="1895311"/>
            <a:ext cx="4458977" cy="2321085"/>
          </a:xfrm>
          <a:prstGeom prst="rect">
            <a:avLst/>
          </a:prstGeom>
          <a:noFill/>
        </p:spPr>
        <p:txBody>
          <a:bodyPr wrap="square" rtlCol="0">
            <a:spAutoFit/>
          </a:bodyPr>
          <a:lstStyle/>
          <a:p>
            <a:pPr algn="just">
              <a:lnSpc>
                <a:spcPct val="150000"/>
              </a:lnSpc>
            </a:pPr>
            <a:r>
              <a:rPr lang="en-US" sz="1400" b="1" dirty="0">
                <a:latin typeface="Alexandria"/>
              </a:rPr>
              <a:t>3. Designing and Optimizing Real Estate Websites: </a:t>
            </a:r>
          </a:p>
          <a:p>
            <a:pPr algn="just">
              <a:lnSpc>
                <a:spcPct val="150000"/>
              </a:lnSpc>
            </a:pPr>
            <a:r>
              <a:rPr lang="en-US" sz="1400" dirty="0">
                <a:latin typeface="Alexandria"/>
              </a:rPr>
              <a:t>Focuses on the owned platform—the website—as the “central conversion point.” Highlights the importance of engineering digital experiences aligned with the psychology of property seekers and establishing SEO principles as prerequisites for market presence.</a:t>
            </a:r>
          </a:p>
          <a:p>
            <a:pPr algn="just">
              <a:lnSpc>
                <a:spcPct val="150000"/>
              </a:lnSpc>
            </a:pPr>
            <a:endParaRPr lang="en-US" sz="1400" dirty="0">
              <a:latin typeface="Alexandria"/>
            </a:endParaRPr>
          </a:p>
        </p:txBody>
      </p:sp>
      <p:sp>
        <p:nvSpPr>
          <p:cNvPr id="4" name="Google Shape;6210;p53">
            <a:extLst>
              <a:ext uri="{FF2B5EF4-FFF2-40B4-BE49-F238E27FC236}">
                <a16:creationId xmlns:a16="http://schemas.microsoft.com/office/drawing/2014/main" id="{EB9771E5-1558-CA87-1E7D-8A8A325C01C9}"/>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 name="Google Shape;6148;p53">
            <a:extLst>
              <a:ext uri="{FF2B5EF4-FFF2-40B4-BE49-F238E27FC236}">
                <a16:creationId xmlns:a16="http://schemas.microsoft.com/office/drawing/2014/main" id="{A17607BD-13E4-523B-F744-9715AB602ADE}"/>
              </a:ext>
            </a:extLst>
          </p:cNvPr>
          <p:cNvSpPr/>
          <p:nvPr/>
        </p:nvSpPr>
        <p:spPr>
          <a:xfrm>
            <a:off x="5088995" y="1798495"/>
            <a:ext cx="446559" cy="449195"/>
          </a:xfrm>
          <a:custGeom>
            <a:avLst/>
            <a:gdLst/>
            <a:ahLst/>
            <a:cxnLst/>
            <a:rect l="l" t="t" r="r" b="b"/>
            <a:pathLst>
              <a:path w="11689" h="11758" extrusionOk="0">
                <a:moveTo>
                  <a:pt x="8538" y="2747"/>
                </a:moveTo>
                <a:cubicBezTo>
                  <a:pt x="8727" y="2747"/>
                  <a:pt x="8853" y="2905"/>
                  <a:pt x="8853" y="3094"/>
                </a:cubicBezTo>
                <a:cubicBezTo>
                  <a:pt x="8885" y="3251"/>
                  <a:pt x="8727" y="3409"/>
                  <a:pt x="8538" y="3409"/>
                </a:cubicBezTo>
                <a:cubicBezTo>
                  <a:pt x="8444" y="3409"/>
                  <a:pt x="8381" y="3377"/>
                  <a:pt x="8286" y="3346"/>
                </a:cubicBezTo>
                <a:lnTo>
                  <a:pt x="8538" y="2747"/>
                </a:lnTo>
                <a:close/>
                <a:moveTo>
                  <a:pt x="3277" y="1581"/>
                </a:moveTo>
                <a:cubicBezTo>
                  <a:pt x="3844" y="1581"/>
                  <a:pt x="4316" y="2023"/>
                  <a:pt x="4316" y="2590"/>
                </a:cubicBezTo>
                <a:cubicBezTo>
                  <a:pt x="4316" y="3157"/>
                  <a:pt x="3844" y="3598"/>
                  <a:pt x="3277" y="3598"/>
                </a:cubicBezTo>
                <a:cubicBezTo>
                  <a:pt x="2741" y="3598"/>
                  <a:pt x="2269" y="3157"/>
                  <a:pt x="2269" y="2590"/>
                </a:cubicBezTo>
                <a:cubicBezTo>
                  <a:pt x="2269" y="1991"/>
                  <a:pt x="2741" y="1581"/>
                  <a:pt x="3277" y="1581"/>
                </a:cubicBezTo>
                <a:close/>
                <a:moveTo>
                  <a:pt x="9231" y="5457"/>
                </a:moveTo>
                <a:cubicBezTo>
                  <a:pt x="9672" y="5457"/>
                  <a:pt x="10050" y="5740"/>
                  <a:pt x="10208" y="6150"/>
                </a:cubicBezTo>
                <a:lnTo>
                  <a:pt x="8286" y="6150"/>
                </a:lnTo>
                <a:cubicBezTo>
                  <a:pt x="8412" y="5772"/>
                  <a:pt x="8759" y="5457"/>
                  <a:pt x="9231" y="5457"/>
                </a:cubicBezTo>
                <a:close/>
                <a:moveTo>
                  <a:pt x="10932" y="6843"/>
                </a:moveTo>
                <a:lnTo>
                  <a:pt x="10932" y="7504"/>
                </a:lnTo>
                <a:lnTo>
                  <a:pt x="5262" y="7504"/>
                </a:lnTo>
                <a:lnTo>
                  <a:pt x="5262" y="6843"/>
                </a:lnTo>
                <a:close/>
                <a:moveTo>
                  <a:pt x="3403" y="4291"/>
                </a:moveTo>
                <a:cubicBezTo>
                  <a:pt x="4064" y="4322"/>
                  <a:pt x="4631" y="4921"/>
                  <a:pt x="4631" y="5583"/>
                </a:cubicBezTo>
                <a:lnTo>
                  <a:pt x="4631" y="7725"/>
                </a:lnTo>
                <a:cubicBezTo>
                  <a:pt x="4348" y="7567"/>
                  <a:pt x="4033" y="7441"/>
                  <a:pt x="3686" y="7441"/>
                </a:cubicBezTo>
                <a:lnTo>
                  <a:pt x="3340" y="7441"/>
                </a:lnTo>
                <a:lnTo>
                  <a:pt x="3340" y="6402"/>
                </a:lnTo>
                <a:cubicBezTo>
                  <a:pt x="3340" y="6213"/>
                  <a:pt x="3182" y="6055"/>
                  <a:pt x="2962" y="6055"/>
                </a:cubicBezTo>
                <a:cubicBezTo>
                  <a:pt x="2773" y="6055"/>
                  <a:pt x="2615" y="6213"/>
                  <a:pt x="2615" y="6402"/>
                </a:cubicBezTo>
                <a:lnTo>
                  <a:pt x="2615" y="7788"/>
                </a:lnTo>
                <a:cubicBezTo>
                  <a:pt x="2615" y="7977"/>
                  <a:pt x="2773" y="8134"/>
                  <a:pt x="2962" y="8134"/>
                </a:cubicBezTo>
                <a:lnTo>
                  <a:pt x="3655" y="8134"/>
                </a:lnTo>
                <a:cubicBezTo>
                  <a:pt x="4064" y="8134"/>
                  <a:pt x="4474" y="8418"/>
                  <a:pt x="4600" y="8828"/>
                </a:cubicBezTo>
                <a:lnTo>
                  <a:pt x="1985" y="8828"/>
                </a:lnTo>
                <a:lnTo>
                  <a:pt x="1985" y="5583"/>
                </a:lnTo>
                <a:lnTo>
                  <a:pt x="2080" y="5583"/>
                </a:lnTo>
                <a:cubicBezTo>
                  <a:pt x="2080" y="5236"/>
                  <a:pt x="2237" y="4858"/>
                  <a:pt x="2458" y="4637"/>
                </a:cubicBezTo>
                <a:cubicBezTo>
                  <a:pt x="2741" y="4385"/>
                  <a:pt x="3056" y="4291"/>
                  <a:pt x="3403" y="4291"/>
                </a:cubicBezTo>
                <a:close/>
                <a:moveTo>
                  <a:pt x="1040" y="4795"/>
                </a:moveTo>
                <a:cubicBezTo>
                  <a:pt x="1229" y="4795"/>
                  <a:pt x="1418" y="4952"/>
                  <a:pt x="1418" y="5141"/>
                </a:cubicBezTo>
                <a:lnTo>
                  <a:pt x="1418" y="9174"/>
                </a:lnTo>
                <a:lnTo>
                  <a:pt x="1418" y="9300"/>
                </a:lnTo>
                <a:cubicBezTo>
                  <a:pt x="1449" y="9458"/>
                  <a:pt x="1575" y="9521"/>
                  <a:pt x="1733" y="9521"/>
                </a:cubicBezTo>
                <a:lnTo>
                  <a:pt x="5860" y="9521"/>
                </a:lnTo>
                <a:cubicBezTo>
                  <a:pt x="6049" y="9521"/>
                  <a:pt x="6175" y="9678"/>
                  <a:pt x="6175" y="9836"/>
                </a:cubicBezTo>
                <a:lnTo>
                  <a:pt x="6175" y="10938"/>
                </a:lnTo>
                <a:lnTo>
                  <a:pt x="693" y="10938"/>
                </a:lnTo>
                <a:lnTo>
                  <a:pt x="693" y="5141"/>
                </a:lnTo>
                <a:cubicBezTo>
                  <a:pt x="693" y="4952"/>
                  <a:pt x="851" y="4795"/>
                  <a:pt x="1040" y="4795"/>
                </a:cubicBezTo>
                <a:close/>
                <a:moveTo>
                  <a:pt x="7656" y="8197"/>
                </a:moveTo>
                <a:cubicBezTo>
                  <a:pt x="7971" y="8260"/>
                  <a:pt x="8254" y="8576"/>
                  <a:pt x="8254" y="8922"/>
                </a:cubicBezTo>
                <a:lnTo>
                  <a:pt x="8254" y="10938"/>
                </a:lnTo>
                <a:lnTo>
                  <a:pt x="6868" y="10938"/>
                </a:lnTo>
                <a:lnTo>
                  <a:pt x="6868" y="9836"/>
                </a:lnTo>
                <a:cubicBezTo>
                  <a:pt x="6868" y="9269"/>
                  <a:pt x="6396" y="8796"/>
                  <a:pt x="5860" y="8796"/>
                </a:cubicBezTo>
                <a:lnTo>
                  <a:pt x="5388" y="8796"/>
                </a:lnTo>
                <a:cubicBezTo>
                  <a:pt x="5356" y="8576"/>
                  <a:pt x="5230" y="8386"/>
                  <a:pt x="5104" y="8197"/>
                </a:cubicBezTo>
                <a:close/>
                <a:moveTo>
                  <a:pt x="9185" y="1"/>
                </a:moveTo>
                <a:cubicBezTo>
                  <a:pt x="9049" y="1"/>
                  <a:pt x="8908" y="88"/>
                  <a:pt x="8885" y="227"/>
                </a:cubicBezTo>
                <a:lnTo>
                  <a:pt x="6837" y="5078"/>
                </a:lnTo>
                <a:cubicBezTo>
                  <a:pt x="6774" y="5236"/>
                  <a:pt x="6837" y="5457"/>
                  <a:pt x="7026" y="5520"/>
                </a:cubicBezTo>
                <a:cubicBezTo>
                  <a:pt x="7089" y="5520"/>
                  <a:pt x="7120" y="5551"/>
                  <a:pt x="7152" y="5551"/>
                </a:cubicBezTo>
                <a:cubicBezTo>
                  <a:pt x="7278" y="5551"/>
                  <a:pt x="7435" y="5457"/>
                  <a:pt x="7467" y="5362"/>
                </a:cubicBezTo>
                <a:lnTo>
                  <a:pt x="8034" y="4039"/>
                </a:lnTo>
                <a:cubicBezTo>
                  <a:pt x="8191" y="4133"/>
                  <a:pt x="8349" y="4165"/>
                  <a:pt x="8538" y="4165"/>
                </a:cubicBezTo>
                <a:cubicBezTo>
                  <a:pt x="8664" y="4165"/>
                  <a:pt x="8759" y="4133"/>
                  <a:pt x="8885" y="4133"/>
                </a:cubicBezTo>
                <a:lnTo>
                  <a:pt x="8885" y="4921"/>
                </a:lnTo>
                <a:cubicBezTo>
                  <a:pt x="8223" y="5047"/>
                  <a:pt x="7719" y="5583"/>
                  <a:pt x="7561" y="6244"/>
                </a:cubicBezTo>
                <a:lnTo>
                  <a:pt x="5293" y="6244"/>
                </a:lnTo>
                <a:lnTo>
                  <a:pt x="5293" y="5709"/>
                </a:lnTo>
                <a:cubicBezTo>
                  <a:pt x="5293" y="4984"/>
                  <a:pt x="4915" y="4354"/>
                  <a:pt x="4348" y="4007"/>
                </a:cubicBezTo>
                <a:cubicBezTo>
                  <a:pt x="4757" y="3692"/>
                  <a:pt x="4978" y="3220"/>
                  <a:pt x="4978" y="2653"/>
                </a:cubicBezTo>
                <a:cubicBezTo>
                  <a:pt x="4978" y="1707"/>
                  <a:pt x="4253" y="983"/>
                  <a:pt x="3308" y="983"/>
                </a:cubicBezTo>
                <a:cubicBezTo>
                  <a:pt x="2363" y="983"/>
                  <a:pt x="1607" y="1707"/>
                  <a:pt x="1607" y="2653"/>
                </a:cubicBezTo>
                <a:cubicBezTo>
                  <a:pt x="1607" y="3220"/>
                  <a:pt x="1890" y="3724"/>
                  <a:pt x="2269" y="4039"/>
                </a:cubicBezTo>
                <a:cubicBezTo>
                  <a:pt x="2143" y="4133"/>
                  <a:pt x="2080" y="4196"/>
                  <a:pt x="1985" y="4291"/>
                </a:cubicBezTo>
                <a:cubicBezTo>
                  <a:pt x="1922" y="4354"/>
                  <a:pt x="1827" y="4448"/>
                  <a:pt x="1764" y="4543"/>
                </a:cubicBezTo>
                <a:cubicBezTo>
                  <a:pt x="1575" y="4354"/>
                  <a:pt x="1323" y="4228"/>
                  <a:pt x="1008" y="4228"/>
                </a:cubicBezTo>
                <a:cubicBezTo>
                  <a:pt x="473" y="4228"/>
                  <a:pt x="0" y="4700"/>
                  <a:pt x="0" y="5268"/>
                </a:cubicBezTo>
                <a:lnTo>
                  <a:pt x="0" y="11411"/>
                </a:lnTo>
                <a:cubicBezTo>
                  <a:pt x="0" y="11600"/>
                  <a:pt x="158" y="11758"/>
                  <a:pt x="347" y="11758"/>
                </a:cubicBezTo>
                <a:lnTo>
                  <a:pt x="8570" y="11758"/>
                </a:lnTo>
                <a:cubicBezTo>
                  <a:pt x="8759" y="11758"/>
                  <a:pt x="8916" y="11600"/>
                  <a:pt x="8916" y="11411"/>
                </a:cubicBezTo>
                <a:lnTo>
                  <a:pt x="8916" y="9048"/>
                </a:lnTo>
                <a:cubicBezTo>
                  <a:pt x="8916" y="8765"/>
                  <a:pt x="8853" y="8544"/>
                  <a:pt x="8727" y="8292"/>
                </a:cubicBezTo>
                <a:lnTo>
                  <a:pt x="11342" y="8292"/>
                </a:lnTo>
                <a:cubicBezTo>
                  <a:pt x="11531" y="8292"/>
                  <a:pt x="11689" y="8134"/>
                  <a:pt x="11689" y="7945"/>
                </a:cubicBezTo>
                <a:lnTo>
                  <a:pt x="11689" y="6559"/>
                </a:lnTo>
                <a:cubicBezTo>
                  <a:pt x="11689" y="6339"/>
                  <a:pt x="11531" y="6181"/>
                  <a:pt x="11310" y="6181"/>
                </a:cubicBezTo>
                <a:lnTo>
                  <a:pt x="10901" y="6181"/>
                </a:lnTo>
                <a:cubicBezTo>
                  <a:pt x="10775" y="5520"/>
                  <a:pt x="10239" y="4984"/>
                  <a:pt x="9546" y="4826"/>
                </a:cubicBezTo>
                <a:lnTo>
                  <a:pt x="9546" y="3094"/>
                </a:lnTo>
                <a:cubicBezTo>
                  <a:pt x="9546" y="2621"/>
                  <a:pt x="9231" y="2243"/>
                  <a:pt x="8790" y="2117"/>
                </a:cubicBezTo>
                <a:lnTo>
                  <a:pt x="9515" y="447"/>
                </a:lnTo>
                <a:cubicBezTo>
                  <a:pt x="9578" y="290"/>
                  <a:pt x="9515" y="69"/>
                  <a:pt x="9326" y="38"/>
                </a:cubicBezTo>
                <a:cubicBezTo>
                  <a:pt x="9283" y="12"/>
                  <a:pt x="9234" y="1"/>
                  <a:pt x="918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2735411761"/>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1F3E4E-326B-D3E1-A7BB-C03343E5DAB2}"/>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F04E159D-F9F2-7241-9B0C-0B3DB7CF4CF2}"/>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79BCBBCA-350C-E2B1-89C8-4DE7ABF6932B}"/>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A750127D-99CB-FCD4-6ED6-3DE66648C0A1}"/>
              </a:ext>
            </a:extLst>
          </p:cNvPr>
          <p:cNvSpPr txBox="1"/>
          <p:nvPr/>
        </p:nvSpPr>
        <p:spPr>
          <a:xfrm>
            <a:off x="6944248" y="3996751"/>
            <a:ext cx="4113898"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Course Modules</a:t>
            </a:r>
          </a:p>
        </p:txBody>
      </p:sp>
      <p:sp>
        <p:nvSpPr>
          <p:cNvPr id="18" name="Rectangle 17">
            <a:extLst>
              <a:ext uri="{FF2B5EF4-FFF2-40B4-BE49-F238E27FC236}">
                <a16:creationId xmlns:a16="http://schemas.microsoft.com/office/drawing/2014/main" id="{99C4ADF1-6436-8D44-7377-CEABF46A8AEA}"/>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A0002E02-27C4-D070-E28A-30ED50B8E83E}"/>
              </a:ext>
            </a:extLst>
          </p:cNvPr>
          <p:cNvSpPr txBox="1"/>
          <p:nvPr/>
        </p:nvSpPr>
        <p:spPr>
          <a:xfrm>
            <a:off x="5685486" y="3704363"/>
            <a:ext cx="1153195" cy="58477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Orientation Lecture</a:t>
            </a:r>
          </a:p>
        </p:txBody>
      </p:sp>
      <p:sp>
        <p:nvSpPr>
          <p:cNvPr id="29" name="Rectangle 28">
            <a:extLst>
              <a:ext uri="{FF2B5EF4-FFF2-40B4-BE49-F238E27FC236}">
                <a16:creationId xmlns:a16="http://schemas.microsoft.com/office/drawing/2014/main" id="{18F6D823-4AF6-0CBE-0E2B-121553E41B6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073BB2B-AA90-8A0D-4EEB-4AFD42420B0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49998CB-B28F-4D2E-05F4-5F84DE9DD502}"/>
              </a:ext>
            </a:extLst>
          </p:cNvPr>
          <p:cNvSpPr txBox="1"/>
          <p:nvPr/>
        </p:nvSpPr>
        <p:spPr>
          <a:xfrm>
            <a:off x="1199515" y="1895311"/>
            <a:ext cx="4458977" cy="2321085"/>
          </a:xfrm>
          <a:prstGeom prst="rect">
            <a:avLst/>
          </a:prstGeom>
          <a:noFill/>
        </p:spPr>
        <p:txBody>
          <a:bodyPr wrap="square" rtlCol="0">
            <a:spAutoFit/>
          </a:bodyPr>
          <a:lstStyle/>
          <a:p>
            <a:pPr algn="just">
              <a:lnSpc>
                <a:spcPct val="150000"/>
              </a:lnSpc>
            </a:pPr>
            <a:r>
              <a:rPr lang="en-US" sz="1400" b="1" dirty="0">
                <a:latin typeface="Alexandria"/>
              </a:rPr>
              <a:t>4. Lead Generation and Conversion Strategies: </a:t>
            </a:r>
          </a:p>
          <a:p>
            <a:pPr algn="just">
              <a:lnSpc>
                <a:spcPct val="150000"/>
              </a:lnSpc>
            </a:pPr>
            <a:r>
              <a:rPr lang="en-US" sz="1400" dirty="0">
                <a:latin typeface="Alexandria"/>
              </a:rPr>
              <a:t>Provides the methodological framework for transforming anonymous digital traffic into qualified, trackable leads. Emphasizes understanding the digital client lifecycle and building intelligent systems to nurture prospects with the right content at the right time.</a:t>
            </a:r>
          </a:p>
          <a:p>
            <a:pPr algn="just">
              <a:lnSpc>
                <a:spcPct val="150000"/>
              </a:lnSpc>
            </a:pPr>
            <a:endParaRPr lang="en-US" sz="1400" dirty="0">
              <a:latin typeface="Alexandria"/>
            </a:endParaRPr>
          </a:p>
        </p:txBody>
      </p:sp>
      <p:sp>
        <p:nvSpPr>
          <p:cNvPr id="4" name="Google Shape;6210;p53">
            <a:extLst>
              <a:ext uri="{FF2B5EF4-FFF2-40B4-BE49-F238E27FC236}">
                <a16:creationId xmlns:a16="http://schemas.microsoft.com/office/drawing/2014/main" id="{181065F2-EBE9-B569-51B3-7427F53BD7BA}"/>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7" name="Google Shape;8499;p58">
            <a:extLst>
              <a:ext uri="{FF2B5EF4-FFF2-40B4-BE49-F238E27FC236}">
                <a16:creationId xmlns:a16="http://schemas.microsoft.com/office/drawing/2014/main" id="{9D554204-78B9-8F7A-FAAA-C5304B6DA443}"/>
              </a:ext>
            </a:extLst>
          </p:cNvPr>
          <p:cNvGrpSpPr/>
          <p:nvPr/>
        </p:nvGrpSpPr>
        <p:grpSpPr>
          <a:xfrm>
            <a:off x="5008547" y="1895311"/>
            <a:ext cx="442295" cy="441103"/>
            <a:chOff x="2141000" y="1954475"/>
            <a:chExt cx="296975" cy="296175"/>
          </a:xfrm>
        </p:grpSpPr>
        <p:sp>
          <p:nvSpPr>
            <p:cNvPr id="9" name="Google Shape;8500;p58">
              <a:extLst>
                <a:ext uri="{FF2B5EF4-FFF2-40B4-BE49-F238E27FC236}">
                  <a16:creationId xmlns:a16="http://schemas.microsoft.com/office/drawing/2014/main" id="{347CD8E3-4617-F488-C345-F0951B4CD588}"/>
                </a:ext>
              </a:extLst>
            </p:cNvPr>
            <p:cNvSpPr/>
            <p:nvPr/>
          </p:nvSpPr>
          <p:spPr>
            <a:xfrm>
              <a:off x="2280425" y="1989925"/>
              <a:ext cx="104775" cy="68550"/>
            </a:xfrm>
            <a:custGeom>
              <a:avLst/>
              <a:gdLst/>
              <a:ahLst/>
              <a:cxnLst/>
              <a:rect l="l" t="t" r="r" b="b"/>
              <a:pathLst>
                <a:path w="4191" h="2742" extrusionOk="0">
                  <a:moveTo>
                    <a:pt x="347" y="0"/>
                  </a:moveTo>
                  <a:cubicBezTo>
                    <a:pt x="158" y="0"/>
                    <a:pt x="0" y="158"/>
                    <a:pt x="0" y="347"/>
                  </a:cubicBezTo>
                  <a:cubicBezTo>
                    <a:pt x="0" y="505"/>
                    <a:pt x="158" y="662"/>
                    <a:pt x="315" y="662"/>
                  </a:cubicBezTo>
                  <a:lnTo>
                    <a:pt x="2426" y="662"/>
                  </a:lnTo>
                  <a:cubicBezTo>
                    <a:pt x="2615" y="662"/>
                    <a:pt x="2773" y="820"/>
                    <a:pt x="2773" y="1009"/>
                  </a:cubicBezTo>
                  <a:lnTo>
                    <a:pt x="2773" y="1576"/>
                  </a:lnTo>
                  <a:lnTo>
                    <a:pt x="2678" y="1450"/>
                  </a:lnTo>
                  <a:cubicBezTo>
                    <a:pt x="2615" y="1387"/>
                    <a:pt x="2521" y="1355"/>
                    <a:pt x="2430" y="1355"/>
                  </a:cubicBezTo>
                  <a:cubicBezTo>
                    <a:pt x="2340" y="1355"/>
                    <a:pt x="2253" y="1387"/>
                    <a:pt x="2206" y="1450"/>
                  </a:cubicBezTo>
                  <a:cubicBezTo>
                    <a:pt x="2080" y="1576"/>
                    <a:pt x="2080" y="1796"/>
                    <a:pt x="2206" y="1922"/>
                  </a:cubicBezTo>
                  <a:lnTo>
                    <a:pt x="2899" y="2647"/>
                  </a:lnTo>
                  <a:cubicBezTo>
                    <a:pt x="2993" y="2710"/>
                    <a:pt x="3056" y="2741"/>
                    <a:pt x="3151" y="2741"/>
                  </a:cubicBezTo>
                  <a:cubicBezTo>
                    <a:pt x="3214" y="2741"/>
                    <a:pt x="3340" y="2710"/>
                    <a:pt x="3371" y="2647"/>
                  </a:cubicBezTo>
                  <a:lnTo>
                    <a:pt x="4096" y="1922"/>
                  </a:lnTo>
                  <a:cubicBezTo>
                    <a:pt x="4191" y="1796"/>
                    <a:pt x="4191" y="1576"/>
                    <a:pt x="4096" y="1450"/>
                  </a:cubicBezTo>
                  <a:cubicBezTo>
                    <a:pt x="4033" y="1387"/>
                    <a:pt x="3938" y="1355"/>
                    <a:pt x="3848" y="1355"/>
                  </a:cubicBezTo>
                  <a:cubicBezTo>
                    <a:pt x="3757" y="1355"/>
                    <a:pt x="3671" y="1387"/>
                    <a:pt x="3623" y="1450"/>
                  </a:cubicBezTo>
                  <a:lnTo>
                    <a:pt x="3497" y="1576"/>
                  </a:lnTo>
                  <a:lnTo>
                    <a:pt x="3497" y="1009"/>
                  </a:lnTo>
                  <a:cubicBezTo>
                    <a:pt x="3497" y="442"/>
                    <a:pt x="3025" y="0"/>
                    <a:pt x="245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8501;p58">
              <a:extLst>
                <a:ext uri="{FF2B5EF4-FFF2-40B4-BE49-F238E27FC236}">
                  <a16:creationId xmlns:a16="http://schemas.microsoft.com/office/drawing/2014/main" id="{ECE6EDBB-9663-E45F-6D09-8F52E54A5005}"/>
                </a:ext>
              </a:extLst>
            </p:cNvPr>
            <p:cNvSpPr/>
            <p:nvPr/>
          </p:nvSpPr>
          <p:spPr>
            <a:xfrm>
              <a:off x="2174875" y="2145875"/>
              <a:ext cx="105575" cy="69325"/>
            </a:xfrm>
            <a:custGeom>
              <a:avLst/>
              <a:gdLst/>
              <a:ahLst/>
              <a:cxnLst/>
              <a:rect l="l" t="t" r="r" b="b"/>
              <a:pathLst>
                <a:path w="4223" h="2773" extrusionOk="0">
                  <a:moveTo>
                    <a:pt x="1056" y="0"/>
                  </a:moveTo>
                  <a:cubicBezTo>
                    <a:pt x="969" y="0"/>
                    <a:pt x="883" y="32"/>
                    <a:pt x="820" y="95"/>
                  </a:cubicBezTo>
                  <a:lnTo>
                    <a:pt x="95" y="820"/>
                  </a:lnTo>
                  <a:cubicBezTo>
                    <a:pt x="1" y="914"/>
                    <a:pt x="1" y="1166"/>
                    <a:pt x="95" y="1292"/>
                  </a:cubicBezTo>
                  <a:cubicBezTo>
                    <a:pt x="158" y="1339"/>
                    <a:pt x="253" y="1363"/>
                    <a:pt x="343" y="1363"/>
                  </a:cubicBezTo>
                  <a:cubicBezTo>
                    <a:pt x="434" y="1363"/>
                    <a:pt x="521" y="1339"/>
                    <a:pt x="568" y="1292"/>
                  </a:cubicBezTo>
                  <a:lnTo>
                    <a:pt x="694" y="1166"/>
                  </a:lnTo>
                  <a:lnTo>
                    <a:pt x="694" y="1702"/>
                  </a:lnTo>
                  <a:cubicBezTo>
                    <a:pt x="757" y="2300"/>
                    <a:pt x="1229" y="2773"/>
                    <a:pt x="1765" y="2773"/>
                  </a:cubicBezTo>
                  <a:lnTo>
                    <a:pt x="3844" y="2773"/>
                  </a:lnTo>
                  <a:cubicBezTo>
                    <a:pt x="4065" y="2773"/>
                    <a:pt x="4222" y="2615"/>
                    <a:pt x="4222" y="2426"/>
                  </a:cubicBezTo>
                  <a:cubicBezTo>
                    <a:pt x="4222" y="2237"/>
                    <a:pt x="4065" y="2080"/>
                    <a:pt x="3844" y="2080"/>
                  </a:cubicBezTo>
                  <a:lnTo>
                    <a:pt x="1765" y="2080"/>
                  </a:lnTo>
                  <a:cubicBezTo>
                    <a:pt x="1576" y="2080"/>
                    <a:pt x="1418" y="1922"/>
                    <a:pt x="1418" y="1702"/>
                  </a:cubicBezTo>
                  <a:lnTo>
                    <a:pt x="1418" y="1166"/>
                  </a:lnTo>
                  <a:lnTo>
                    <a:pt x="1544" y="1292"/>
                  </a:lnTo>
                  <a:cubicBezTo>
                    <a:pt x="1592" y="1339"/>
                    <a:pt x="1678" y="1363"/>
                    <a:pt x="1769" y="1363"/>
                  </a:cubicBezTo>
                  <a:cubicBezTo>
                    <a:pt x="1859" y="1363"/>
                    <a:pt x="1954" y="1339"/>
                    <a:pt x="2017" y="1292"/>
                  </a:cubicBezTo>
                  <a:cubicBezTo>
                    <a:pt x="2112" y="1166"/>
                    <a:pt x="2112" y="914"/>
                    <a:pt x="2017" y="820"/>
                  </a:cubicBezTo>
                  <a:lnTo>
                    <a:pt x="1292" y="95"/>
                  </a:lnTo>
                  <a:cubicBezTo>
                    <a:pt x="1229" y="32"/>
                    <a:pt x="1143" y="0"/>
                    <a:pt x="105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502;p58">
              <a:extLst>
                <a:ext uri="{FF2B5EF4-FFF2-40B4-BE49-F238E27FC236}">
                  <a16:creationId xmlns:a16="http://schemas.microsoft.com/office/drawing/2014/main" id="{5A5D4617-0097-93C5-5E9A-919804B72285}"/>
                </a:ext>
              </a:extLst>
            </p:cNvPr>
            <p:cNvSpPr/>
            <p:nvPr/>
          </p:nvSpPr>
          <p:spPr>
            <a:xfrm>
              <a:off x="2141000" y="1954475"/>
              <a:ext cx="139450" cy="174100"/>
            </a:xfrm>
            <a:custGeom>
              <a:avLst/>
              <a:gdLst/>
              <a:ahLst/>
              <a:cxnLst/>
              <a:rect l="l" t="t" r="r" b="b"/>
              <a:pathLst>
                <a:path w="5578" h="6964" extrusionOk="0">
                  <a:moveTo>
                    <a:pt x="2773" y="694"/>
                  </a:moveTo>
                  <a:cubicBezTo>
                    <a:pt x="3372" y="694"/>
                    <a:pt x="3782" y="1166"/>
                    <a:pt x="3782" y="1734"/>
                  </a:cubicBezTo>
                  <a:cubicBezTo>
                    <a:pt x="3782" y="2301"/>
                    <a:pt x="3309" y="2742"/>
                    <a:pt x="2773" y="2742"/>
                  </a:cubicBezTo>
                  <a:cubicBezTo>
                    <a:pt x="2175" y="2742"/>
                    <a:pt x="1734" y="2269"/>
                    <a:pt x="1734" y="1734"/>
                  </a:cubicBezTo>
                  <a:cubicBezTo>
                    <a:pt x="1734" y="1166"/>
                    <a:pt x="2206" y="694"/>
                    <a:pt x="2773" y="694"/>
                  </a:cubicBezTo>
                  <a:close/>
                  <a:moveTo>
                    <a:pt x="2773" y="3466"/>
                  </a:moveTo>
                  <a:cubicBezTo>
                    <a:pt x="3908" y="3466"/>
                    <a:pt x="4853" y="4411"/>
                    <a:pt x="4853" y="5546"/>
                  </a:cubicBezTo>
                  <a:lnTo>
                    <a:pt x="4853" y="6270"/>
                  </a:lnTo>
                  <a:lnTo>
                    <a:pt x="694" y="6270"/>
                  </a:lnTo>
                  <a:lnTo>
                    <a:pt x="694" y="5546"/>
                  </a:lnTo>
                  <a:cubicBezTo>
                    <a:pt x="694" y="4411"/>
                    <a:pt x="1639" y="3466"/>
                    <a:pt x="2773" y="3466"/>
                  </a:cubicBezTo>
                  <a:close/>
                  <a:moveTo>
                    <a:pt x="2805" y="1"/>
                  </a:moveTo>
                  <a:cubicBezTo>
                    <a:pt x="1860" y="1"/>
                    <a:pt x="1072" y="788"/>
                    <a:pt x="1072" y="1734"/>
                  </a:cubicBezTo>
                  <a:cubicBezTo>
                    <a:pt x="1072" y="2238"/>
                    <a:pt x="1324" y="2710"/>
                    <a:pt x="1671" y="3025"/>
                  </a:cubicBezTo>
                  <a:cubicBezTo>
                    <a:pt x="726" y="3466"/>
                    <a:pt x="64" y="4443"/>
                    <a:pt x="64" y="5577"/>
                  </a:cubicBezTo>
                  <a:lnTo>
                    <a:pt x="64" y="6617"/>
                  </a:lnTo>
                  <a:cubicBezTo>
                    <a:pt x="1" y="6806"/>
                    <a:pt x="159" y="6963"/>
                    <a:pt x="379" y="6963"/>
                  </a:cubicBezTo>
                  <a:lnTo>
                    <a:pt x="5199" y="6963"/>
                  </a:lnTo>
                  <a:cubicBezTo>
                    <a:pt x="5420" y="6963"/>
                    <a:pt x="5577" y="6806"/>
                    <a:pt x="5577" y="6617"/>
                  </a:cubicBezTo>
                  <a:lnTo>
                    <a:pt x="5577" y="5577"/>
                  </a:lnTo>
                  <a:cubicBezTo>
                    <a:pt x="5577" y="4443"/>
                    <a:pt x="4884" y="3498"/>
                    <a:pt x="3939" y="3025"/>
                  </a:cubicBezTo>
                  <a:cubicBezTo>
                    <a:pt x="4317" y="2710"/>
                    <a:pt x="4538" y="2238"/>
                    <a:pt x="4538" y="1734"/>
                  </a:cubicBezTo>
                  <a:cubicBezTo>
                    <a:pt x="4538" y="788"/>
                    <a:pt x="3750" y="1"/>
                    <a:pt x="28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8503;p58">
              <a:extLst>
                <a:ext uri="{FF2B5EF4-FFF2-40B4-BE49-F238E27FC236}">
                  <a16:creationId xmlns:a16="http://schemas.microsoft.com/office/drawing/2014/main" id="{0E2F26D0-8C83-C89E-0A6F-7ECEA70B1B36}"/>
                </a:ext>
              </a:extLst>
            </p:cNvPr>
            <p:cNvSpPr/>
            <p:nvPr/>
          </p:nvSpPr>
          <p:spPr>
            <a:xfrm>
              <a:off x="2298525" y="2076550"/>
              <a:ext cx="139450" cy="174100"/>
            </a:xfrm>
            <a:custGeom>
              <a:avLst/>
              <a:gdLst/>
              <a:ahLst/>
              <a:cxnLst/>
              <a:rect l="l" t="t" r="r" b="b"/>
              <a:pathLst>
                <a:path w="5578" h="6964" extrusionOk="0">
                  <a:moveTo>
                    <a:pt x="2773" y="663"/>
                  </a:moveTo>
                  <a:cubicBezTo>
                    <a:pt x="3372" y="663"/>
                    <a:pt x="3782" y="1135"/>
                    <a:pt x="3782" y="1702"/>
                  </a:cubicBezTo>
                  <a:cubicBezTo>
                    <a:pt x="3782" y="2238"/>
                    <a:pt x="3309" y="2710"/>
                    <a:pt x="2773" y="2710"/>
                  </a:cubicBezTo>
                  <a:cubicBezTo>
                    <a:pt x="2175" y="2710"/>
                    <a:pt x="1734" y="2238"/>
                    <a:pt x="1734" y="1702"/>
                  </a:cubicBezTo>
                  <a:cubicBezTo>
                    <a:pt x="1734" y="1135"/>
                    <a:pt x="2175" y="663"/>
                    <a:pt x="2773" y="663"/>
                  </a:cubicBezTo>
                  <a:close/>
                  <a:moveTo>
                    <a:pt x="2773" y="3467"/>
                  </a:moveTo>
                  <a:cubicBezTo>
                    <a:pt x="3908" y="3467"/>
                    <a:pt x="4853" y="4412"/>
                    <a:pt x="4853" y="5546"/>
                  </a:cubicBezTo>
                  <a:lnTo>
                    <a:pt x="4853" y="6270"/>
                  </a:lnTo>
                  <a:lnTo>
                    <a:pt x="694" y="6270"/>
                  </a:lnTo>
                  <a:lnTo>
                    <a:pt x="694" y="5546"/>
                  </a:lnTo>
                  <a:cubicBezTo>
                    <a:pt x="694" y="4412"/>
                    <a:pt x="1639" y="3467"/>
                    <a:pt x="2773" y="3467"/>
                  </a:cubicBezTo>
                  <a:close/>
                  <a:moveTo>
                    <a:pt x="2773" y="1"/>
                  </a:moveTo>
                  <a:cubicBezTo>
                    <a:pt x="1828" y="1"/>
                    <a:pt x="1041" y="789"/>
                    <a:pt x="1041" y="1734"/>
                  </a:cubicBezTo>
                  <a:cubicBezTo>
                    <a:pt x="1041" y="2238"/>
                    <a:pt x="1261" y="2710"/>
                    <a:pt x="1608" y="3025"/>
                  </a:cubicBezTo>
                  <a:cubicBezTo>
                    <a:pt x="663" y="3467"/>
                    <a:pt x="1" y="4443"/>
                    <a:pt x="1" y="5546"/>
                  </a:cubicBezTo>
                  <a:lnTo>
                    <a:pt x="1" y="6617"/>
                  </a:lnTo>
                  <a:cubicBezTo>
                    <a:pt x="1" y="6806"/>
                    <a:pt x="159" y="6964"/>
                    <a:pt x="379" y="6964"/>
                  </a:cubicBezTo>
                  <a:lnTo>
                    <a:pt x="5199" y="6964"/>
                  </a:lnTo>
                  <a:cubicBezTo>
                    <a:pt x="5420" y="6964"/>
                    <a:pt x="5577" y="6806"/>
                    <a:pt x="5577" y="6617"/>
                  </a:cubicBezTo>
                  <a:lnTo>
                    <a:pt x="5577" y="5546"/>
                  </a:lnTo>
                  <a:cubicBezTo>
                    <a:pt x="5514" y="4412"/>
                    <a:pt x="4853" y="3467"/>
                    <a:pt x="3908" y="3025"/>
                  </a:cubicBezTo>
                  <a:cubicBezTo>
                    <a:pt x="4254" y="2710"/>
                    <a:pt x="4506" y="2238"/>
                    <a:pt x="4506" y="1734"/>
                  </a:cubicBezTo>
                  <a:cubicBezTo>
                    <a:pt x="4506" y="789"/>
                    <a:pt x="3719" y="1"/>
                    <a:pt x="277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12000009"/>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EB2336-52E4-FCE9-2D9E-9A6158C9A638}"/>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B4FC882E-8CD1-9D6B-82E3-073E2AF14BCD}"/>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6A92A495-A810-3CF4-B986-A0B3085D1D24}"/>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3227EAFB-4166-E330-0E48-A7AB56298B8A}"/>
              </a:ext>
            </a:extLst>
          </p:cNvPr>
          <p:cNvSpPr txBox="1"/>
          <p:nvPr/>
        </p:nvSpPr>
        <p:spPr>
          <a:xfrm>
            <a:off x="6944248" y="3996751"/>
            <a:ext cx="4113898"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Course Modules</a:t>
            </a:r>
          </a:p>
        </p:txBody>
      </p:sp>
      <p:sp>
        <p:nvSpPr>
          <p:cNvPr id="18" name="Rectangle 17">
            <a:extLst>
              <a:ext uri="{FF2B5EF4-FFF2-40B4-BE49-F238E27FC236}">
                <a16:creationId xmlns:a16="http://schemas.microsoft.com/office/drawing/2014/main" id="{56B12655-4D7F-6464-AA53-9B8F00BA3C33}"/>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969652A8-5828-6773-0476-9F5589F0DC5B}"/>
              </a:ext>
            </a:extLst>
          </p:cNvPr>
          <p:cNvSpPr txBox="1"/>
          <p:nvPr/>
        </p:nvSpPr>
        <p:spPr>
          <a:xfrm>
            <a:off x="5694160" y="3704363"/>
            <a:ext cx="1153195" cy="58477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Orientation Lecture</a:t>
            </a:r>
          </a:p>
        </p:txBody>
      </p:sp>
      <p:sp>
        <p:nvSpPr>
          <p:cNvPr id="29" name="Rectangle 28">
            <a:extLst>
              <a:ext uri="{FF2B5EF4-FFF2-40B4-BE49-F238E27FC236}">
                <a16:creationId xmlns:a16="http://schemas.microsoft.com/office/drawing/2014/main" id="{E0AA135B-872D-3CE2-7D9B-5D8F1D2BE2D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65D593D-773A-9D00-E84C-0FC05482534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6C62D12-FCAF-2345-790D-BFA0FD216135}"/>
              </a:ext>
            </a:extLst>
          </p:cNvPr>
          <p:cNvSpPr txBox="1"/>
          <p:nvPr/>
        </p:nvSpPr>
        <p:spPr>
          <a:xfrm>
            <a:off x="1199515" y="1895311"/>
            <a:ext cx="4458977" cy="2321085"/>
          </a:xfrm>
          <a:prstGeom prst="rect">
            <a:avLst/>
          </a:prstGeom>
          <a:noFill/>
        </p:spPr>
        <p:txBody>
          <a:bodyPr wrap="square" rtlCol="0">
            <a:spAutoFit/>
          </a:bodyPr>
          <a:lstStyle/>
          <a:p>
            <a:pPr algn="just">
              <a:lnSpc>
                <a:spcPct val="150000"/>
              </a:lnSpc>
            </a:pPr>
            <a:r>
              <a:rPr lang="en-US" sz="1400" b="1" dirty="0">
                <a:latin typeface="Alexandria"/>
              </a:rPr>
              <a:t>5. Google Ads and Facebook Ads for Real Estate: </a:t>
            </a:r>
          </a:p>
          <a:p>
            <a:pPr algn="just">
              <a:lnSpc>
                <a:spcPct val="150000"/>
              </a:lnSpc>
            </a:pPr>
            <a:r>
              <a:rPr lang="en-US" sz="1400" dirty="0">
                <a:latin typeface="Alexandria"/>
              </a:rPr>
              <a:t>Offers a comparative analysis of two fundamentally different targeting philosophies: declared intent via search engines versus interests and profiles via social media. Enables students to employ paid advertising as a surgical tool for tactical objectives.</a:t>
            </a:r>
          </a:p>
          <a:p>
            <a:pPr algn="just">
              <a:lnSpc>
                <a:spcPct val="150000"/>
              </a:lnSpc>
            </a:pPr>
            <a:endParaRPr lang="en-US" sz="1400" dirty="0">
              <a:latin typeface="Alexandria"/>
            </a:endParaRPr>
          </a:p>
        </p:txBody>
      </p:sp>
      <p:sp>
        <p:nvSpPr>
          <p:cNvPr id="4" name="Google Shape;6210;p53">
            <a:extLst>
              <a:ext uri="{FF2B5EF4-FFF2-40B4-BE49-F238E27FC236}">
                <a16:creationId xmlns:a16="http://schemas.microsoft.com/office/drawing/2014/main" id="{4BC53D10-6A31-DE36-F071-58F3311FEE52}"/>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 name="Google Shape;8361;p57">
            <a:extLst>
              <a:ext uri="{FF2B5EF4-FFF2-40B4-BE49-F238E27FC236}">
                <a16:creationId xmlns:a16="http://schemas.microsoft.com/office/drawing/2014/main" id="{846E4DE8-48FD-C60C-04A8-4056CA995A22}"/>
              </a:ext>
            </a:extLst>
          </p:cNvPr>
          <p:cNvSpPr/>
          <p:nvPr/>
        </p:nvSpPr>
        <p:spPr>
          <a:xfrm>
            <a:off x="2821627" y="1549266"/>
            <a:ext cx="390581" cy="346045"/>
          </a:xfrm>
          <a:custGeom>
            <a:avLst/>
            <a:gdLst/>
            <a:ahLst/>
            <a:cxnLst/>
            <a:rect l="l" t="t" r="r" b="b"/>
            <a:pathLst>
              <a:path w="19982" h="19982" extrusionOk="0">
                <a:moveTo>
                  <a:pt x="14602" y="3500"/>
                </a:moveTo>
                <a:cubicBezTo>
                  <a:pt x="15137" y="3500"/>
                  <a:pt x="15682" y="3563"/>
                  <a:pt x="16247" y="3689"/>
                </a:cubicBezTo>
                <a:cubicBezTo>
                  <a:pt x="16179" y="4154"/>
                  <a:pt x="16095" y="4705"/>
                  <a:pt x="16033" y="5120"/>
                </a:cubicBezTo>
                <a:cubicBezTo>
                  <a:pt x="15810" y="5075"/>
                  <a:pt x="15484" y="5035"/>
                  <a:pt x="15150" y="5035"/>
                </a:cubicBezTo>
                <a:cubicBezTo>
                  <a:pt x="14968" y="5035"/>
                  <a:pt x="14783" y="5047"/>
                  <a:pt x="14611" y="5076"/>
                </a:cubicBezTo>
                <a:cubicBezTo>
                  <a:pt x="13536" y="5258"/>
                  <a:pt x="12918" y="5925"/>
                  <a:pt x="12918" y="6907"/>
                </a:cubicBezTo>
                <a:lnTo>
                  <a:pt x="12918" y="8819"/>
                </a:lnTo>
                <a:cubicBezTo>
                  <a:pt x="12918" y="9143"/>
                  <a:pt x="13180" y="9405"/>
                  <a:pt x="13504" y="9405"/>
                </a:cubicBezTo>
                <a:lnTo>
                  <a:pt x="15681" y="9405"/>
                </a:lnTo>
                <a:lnTo>
                  <a:pt x="15388" y="10576"/>
                </a:lnTo>
                <a:lnTo>
                  <a:pt x="13504" y="10576"/>
                </a:lnTo>
                <a:cubicBezTo>
                  <a:pt x="13180" y="10576"/>
                  <a:pt x="12918" y="10838"/>
                  <a:pt x="12918" y="11161"/>
                </a:cubicBezTo>
                <a:lnTo>
                  <a:pt x="12918" y="18811"/>
                </a:lnTo>
                <a:lnTo>
                  <a:pt x="11162" y="18811"/>
                </a:lnTo>
                <a:lnTo>
                  <a:pt x="11162" y="11161"/>
                </a:lnTo>
                <a:cubicBezTo>
                  <a:pt x="11162" y="10838"/>
                  <a:pt x="10900" y="10576"/>
                  <a:pt x="10576" y="10576"/>
                </a:cubicBezTo>
                <a:lnTo>
                  <a:pt x="9407" y="10576"/>
                </a:lnTo>
                <a:lnTo>
                  <a:pt x="9407" y="9405"/>
                </a:lnTo>
                <a:lnTo>
                  <a:pt x="10576" y="9405"/>
                </a:lnTo>
                <a:cubicBezTo>
                  <a:pt x="10900" y="9405"/>
                  <a:pt x="11162" y="9143"/>
                  <a:pt x="11162" y="8821"/>
                </a:cubicBezTo>
                <a:cubicBezTo>
                  <a:pt x="11162" y="7215"/>
                  <a:pt x="11162" y="6481"/>
                  <a:pt x="11162" y="6143"/>
                </a:cubicBezTo>
                <a:cubicBezTo>
                  <a:pt x="11162" y="5520"/>
                  <a:pt x="11163" y="4843"/>
                  <a:pt x="11770" y="4324"/>
                </a:cubicBezTo>
                <a:cubicBezTo>
                  <a:pt x="12234" y="3928"/>
                  <a:pt x="12823" y="3687"/>
                  <a:pt x="13628" y="3571"/>
                </a:cubicBezTo>
                <a:cubicBezTo>
                  <a:pt x="13950" y="3524"/>
                  <a:pt x="14274" y="3500"/>
                  <a:pt x="14602" y="3500"/>
                </a:cubicBezTo>
                <a:close/>
                <a:moveTo>
                  <a:pt x="17017" y="1170"/>
                </a:moveTo>
                <a:cubicBezTo>
                  <a:pt x="17990" y="1170"/>
                  <a:pt x="18811" y="1975"/>
                  <a:pt x="18811" y="2927"/>
                </a:cubicBezTo>
                <a:lnTo>
                  <a:pt x="18811" y="17056"/>
                </a:lnTo>
                <a:cubicBezTo>
                  <a:pt x="18811" y="18023"/>
                  <a:pt x="18024" y="18811"/>
                  <a:pt x="17056" y="18811"/>
                </a:cubicBezTo>
                <a:lnTo>
                  <a:pt x="14089" y="18811"/>
                </a:lnTo>
                <a:lnTo>
                  <a:pt x="14089" y="11747"/>
                </a:lnTo>
                <a:lnTo>
                  <a:pt x="15846" y="11747"/>
                </a:lnTo>
                <a:cubicBezTo>
                  <a:pt x="16115" y="11747"/>
                  <a:pt x="16348" y="11565"/>
                  <a:pt x="16414" y="11305"/>
                </a:cubicBezTo>
                <a:lnTo>
                  <a:pt x="16999" y="8963"/>
                </a:lnTo>
                <a:cubicBezTo>
                  <a:pt x="17042" y="8787"/>
                  <a:pt x="17003" y="8602"/>
                  <a:pt x="16893" y="8460"/>
                </a:cubicBezTo>
                <a:cubicBezTo>
                  <a:pt x="16782" y="8317"/>
                  <a:pt x="16612" y="8235"/>
                  <a:pt x="16431" y="8235"/>
                </a:cubicBezTo>
                <a:lnTo>
                  <a:pt x="14089" y="8235"/>
                </a:lnTo>
                <a:lnTo>
                  <a:pt x="14089" y="6909"/>
                </a:lnTo>
                <a:cubicBezTo>
                  <a:pt x="14089" y="6638"/>
                  <a:pt x="14144" y="6343"/>
                  <a:pt x="14808" y="6229"/>
                </a:cubicBezTo>
                <a:cubicBezTo>
                  <a:pt x="14936" y="6208"/>
                  <a:pt x="15061" y="6199"/>
                  <a:pt x="15182" y="6199"/>
                </a:cubicBezTo>
                <a:cubicBezTo>
                  <a:pt x="15552" y="6199"/>
                  <a:pt x="15890" y="6283"/>
                  <a:pt x="16198" y="6360"/>
                </a:cubicBezTo>
                <a:cubicBezTo>
                  <a:pt x="16304" y="6387"/>
                  <a:pt x="16415" y="6421"/>
                  <a:pt x="16532" y="6421"/>
                </a:cubicBezTo>
                <a:cubicBezTo>
                  <a:pt x="16632" y="6421"/>
                  <a:pt x="16736" y="6396"/>
                  <a:pt x="16847" y="6321"/>
                </a:cubicBezTo>
                <a:cubicBezTo>
                  <a:pt x="16983" y="6229"/>
                  <a:pt x="17074" y="6084"/>
                  <a:pt x="17098" y="5923"/>
                </a:cubicBezTo>
                <a:cubicBezTo>
                  <a:pt x="17098" y="5923"/>
                  <a:pt x="17362" y="4156"/>
                  <a:pt x="17482" y="3339"/>
                </a:cubicBezTo>
                <a:cubicBezTo>
                  <a:pt x="17525" y="3049"/>
                  <a:pt x="17346" y="2769"/>
                  <a:pt x="17063" y="2690"/>
                </a:cubicBezTo>
                <a:cubicBezTo>
                  <a:pt x="16267" y="2463"/>
                  <a:pt x="15346" y="2343"/>
                  <a:pt x="14504" y="2343"/>
                </a:cubicBezTo>
                <a:cubicBezTo>
                  <a:pt x="14137" y="2343"/>
                  <a:pt x="13786" y="2365"/>
                  <a:pt x="13467" y="2412"/>
                </a:cubicBezTo>
                <a:cubicBezTo>
                  <a:pt x="12434" y="2562"/>
                  <a:pt x="11646" y="2888"/>
                  <a:pt x="11009" y="3434"/>
                </a:cubicBezTo>
                <a:cubicBezTo>
                  <a:pt x="10121" y="4193"/>
                  <a:pt x="10010" y="5168"/>
                  <a:pt x="9999" y="5833"/>
                </a:cubicBezTo>
                <a:cubicBezTo>
                  <a:pt x="9999" y="5847"/>
                  <a:pt x="9999" y="7029"/>
                  <a:pt x="9999" y="8235"/>
                </a:cubicBezTo>
                <a:lnTo>
                  <a:pt x="8821" y="8235"/>
                </a:lnTo>
                <a:cubicBezTo>
                  <a:pt x="8497" y="8235"/>
                  <a:pt x="8236" y="8497"/>
                  <a:pt x="8236" y="8819"/>
                </a:cubicBezTo>
                <a:lnTo>
                  <a:pt x="8236" y="11161"/>
                </a:lnTo>
                <a:cubicBezTo>
                  <a:pt x="8236" y="11485"/>
                  <a:pt x="8497" y="11747"/>
                  <a:pt x="8821" y="11747"/>
                </a:cubicBezTo>
                <a:lnTo>
                  <a:pt x="9991" y="11747"/>
                </a:lnTo>
                <a:lnTo>
                  <a:pt x="9991" y="18811"/>
                </a:lnTo>
                <a:lnTo>
                  <a:pt x="2927" y="18811"/>
                </a:lnTo>
                <a:cubicBezTo>
                  <a:pt x="1959" y="18811"/>
                  <a:pt x="1172" y="18023"/>
                  <a:pt x="1172" y="17054"/>
                </a:cubicBezTo>
                <a:lnTo>
                  <a:pt x="1172" y="2927"/>
                </a:lnTo>
                <a:cubicBezTo>
                  <a:pt x="1172" y="1959"/>
                  <a:pt x="1959" y="1170"/>
                  <a:pt x="2927" y="1170"/>
                </a:cubicBezTo>
                <a:close/>
                <a:moveTo>
                  <a:pt x="2927" y="1"/>
                </a:moveTo>
                <a:cubicBezTo>
                  <a:pt x="1314" y="1"/>
                  <a:pt x="1" y="1313"/>
                  <a:pt x="1" y="2927"/>
                </a:cubicBezTo>
                <a:lnTo>
                  <a:pt x="1" y="17056"/>
                </a:lnTo>
                <a:cubicBezTo>
                  <a:pt x="1" y="18669"/>
                  <a:pt x="1314" y="19982"/>
                  <a:pt x="2927" y="19982"/>
                </a:cubicBezTo>
                <a:lnTo>
                  <a:pt x="17054" y="19982"/>
                </a:lnTo>
                <a:cubicBezTo>
                  <a:pt x="18669" y="19982"/>
                  <a:pt x="19982" y="18669"/>
                  <a:pt x="19982" y="17056"/>
                </a:cubicBezTo>
                <a:lnTo>
                  <a:pt x="19982" y="2927"/>
                </a:lnTo>
                <a:cubicBezTo>
                  <a:pt x="19982" y="2145"/>
                  <a:pt x="19669" y="1409"/>
                  <a:pt x="19101" y="853"/>
                </a:cubicBezTo>
                <a:cubicBezTo>
                  <a:pt x="18538" y="303"/>
                  <a:pt x="17797" y="1"/>
                  <a:pt x="1701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13" name="Google Shape;8469;p58">
            <a:extLst>
              <a:ext uri="{FF2B5EF4-FFF2-40B4-BE49-F238E27FC236}">
                <a16:creationId xmlns:a16="http://schemas.microsoft.com/office/drawing/2014/main" id="{25C30FF9-E7D6-3E93-52CE-7E1E9408C103}"/>
              </a:ext>
            </a:extLst>
          </p:cNvPr>
          <p:cNvGrpSpPr/>
          <p:nvPr/>
        </p:nvGrpSpPr>
        <p:grpSpPr>
          <a:xfrm>
            <a:off x="1778319" y="1523401"/>
            <a:ext cx="398844" cy="438757"/>
            <a:chOff x="1790525" y="2319150"/>
            <a:chExt cx="267800" cy="294600"/>
          </a:xfrm>
        </p:grpSpPr>
        <p:sp>
          <p:nvSpPr>
            <p:cNvPr id="14" name="Google Shape;8470;p58">
              <a:extLst>
                <a:ext uri="{FF2B5EF4-FFF2-40B4-BE49-F238E27FC236}">
                  <a16:creationId xmlns:a16="http://schemas.microsoft.com/office/drawing/2014/main" id="{DECD0CFE-5A7E-7BD6-B29D-B2A97859B223}"/>
                </a:ext>
              </a:extLst>
            </p:cNvPr>
            <p:cNvSpPr/>
            <p:nvPr/>
          </p:nvSpPr>
          <p:spPr>
            <a:xfrm>
              <a:off x="1881100" y="2423125"/>
              <a:ext cx="88225" cy="155175"/>
            </a:xfrm>
            <a:custGeom>
              <a:avLst/>
              <a:gdLst/>
              <a:ahLst/>
              <a:cxnLst/>
              <a:rect l="l" t="t" r="r" b="b"/>
              <a:pathLst>
                <a:path w="3529" h="6207" extrusionOk="0">
                  <a:moveTo>
                    <a:pt x="1418" y="1323"/>
                  </a:moveTo>
                  <a:lnTo>
                    <a:pt x="1418" y="2741"/>
                  </a:lnTo>
                  <a:lnTo>
                    <a:pt x="1072" y="2741"/>
                  </a:lnTo>
                  <a:cubicBezTo>
                    <a:pt x="882" y="2741"/>
                    <a:pt x="725" y="2583"/>
                    <a:pt x="725" y="2394"/>
                  </a:cubicBezTo>
                  <a:lnTo>
                    <a:pt x="725" y="1701"/>
                  </a:lnTo>
                  <a:cubicBezTo>
                    <a:pt x="725" y="1481"/>
                    <a:pt x="882" y="1323"/>
                    <a:pt x="1072" y="1323"/>
                  </a:cubicBezTo>
                  <a:close/>
                  <a:moveTo>
                    <a:pt x="2458" y="3466"/>
                  </a:moveTo>
                  <a:cubicBezTo>
                    <a:pt x="2647" y="3466"/>
                    <a:pt x="2804" y="3623"/>
                    <a:pt x="2804" y="3812"/>
                  </a:cubicBezTo>
                  <a:lnTo>
                    <a:pt x="2804" y="4537"/>
                  </a:lnTo>
                  <a:cubicBezTo>
                    <a:pt x="2804" y="4726"/>
                    <a:pt x="2647" y="4883"/>
                    <a:pt x="2458" y="4883"/>
                  </a:cubicBezTo>
                  <a:lnTo>
                    <a:pt x="2111" y="4883"/>
                  </a:lnTo>
                  <a:lnTo>
                    <a:pt x="2111" y="3466"/>
                  </a:lnTo>
                  <a:close/>
                  <a:moveTo>
                    <a:pt x="1796" y="0"/>
                  </a:moveTo>
                  <a:cubicBezTo>
                    <a:pt x="1576" y="0"/>
                    <a:pt x="1418" y="158"/>
                    <a:pt x="1418" y="347"/>
                  </a:cubicBezTo>
                  <a:lnTo>
                    <a:pt x="1418" y="693"/>
                  </a:lnTo>
                  <a:lnTo>
                    <a:pt x="1072" y="693"/>
                  </a:lnTo>
                  <a:cubicBezTo>
                    <a:pt x="473" y="693"/>
                    <a:pt x="63" y="1166"/>
                    <a:pt x="63" y="1733"/>
                  </a:cubicBezTo>
                  <a:lnTo>
                    <a:pt x="63" y="2426"/>
                  </a:lnTo>
                  <a:cubicBezTo>
                    <a:pt x="63" y="3025"/>
                    <a:pt x="536" y="3466"/>
                    <a:pt x="1072" y="3466"/>
                  </a:cubicBezTo>
                  <a:lnTo>
                    <a:pt x="1418" y="3466"/>
                  </a:lnTo>
                  <a:lnTo>
                    <a:pt x="1418" y="4852"/>
                  </a:lnTo>
                  <a:lnTo>
                    <a:pt x="1072" y="4852"/>
                  </a:lnTo>
                  <a:cubicBezTo>
                    <a:pt x="882" y="4852"/>
                    <a:pt x="725" y="4694"/>
                    <a:pt x="725" y="4474"/>
                  </a:cubicBezTo>
                  <a:cubicBezTo>
                    <a:pt x="725" y="4285"/>
                    <a:pt x="567" y="4127"/>
                    <a:pt x="378" y="4127"/>
                  </a:cubicBezTo>
                  <a:cubicBezTo>
                    <a:pt x="158" y="4127"/>
                    <a:pt x="0" y="4285"/>
                    <a:pt x="0" y="4474"/>
                  </a:cubicBezTo>
                  <a:cubicBezTo>
                    <a:pt x="0" y="5072"/>
                    <a:pt x="473" y="5513"/>
                    <a:pt x="1040" y="5513"/>
                  </a:cubicBezTo>
                  <a:lnTo>
                    <a:pt x="1387" y="5513"/>
                  </a:lnTo>
                  <a:lnTo>
                    <a:pt x="1387" y="5860"/>
                  </a:lnTo>
                  <a:cubicBezTo>
                    <a:pt x="1387" y="6049"/>
                    <a:pt x="1544" y="6207"/>
                    <a:pt x="1733" y="6207"/>
                  </a:cubicBezTo>
                  <a:cubicBezTo>
                    <a:pt x="1954" y="6207"/>
                    <a:pt x="2111" y="6049"/>
                    <a:pt x="2111" y="5860"/>
                  </a:cubicBezTo>
                  <a:lnTo>
                    <a:pt x="2111" y="5545"/>
                  </a:lnTo>
                  <a:lnTo>
                    <a:pt x="2458" y="5545"/>
                  </a:lnTo>
                  <a:cubicBezTo>
                    <a:pt x="3056" y="5545"/>
                    <a:pt x="3466" y="5072"/>
                    <a:pt x="3466" y="4537"/>
                  </a:cubicBezTo>
                  <a:lnTo>
                    <a:pt x="3466" y="3812"/>
                  </a:lnTo>
                  <a:cubicBezTo>
                    <a:pt x="3466" y="3214"/>
                    <a:pt x="2993" y="2804"/>
                    <a:pt x="2458" y="2804"/>
                  </a:cubicBezTo>
                  <a:lnTo>
                    <a:pt x="2111" y="2804"/>
                  </a:lnTo>
                  <a:lnTo>
                    <a:pt x="2111" y="1386"/>
                  </a:lnTo>
                  <a:lnTo>
                    <a:pt x="2458" y="1386"/>
                  </a:lnTo>
                  <a:cubicBezTo>
                    <a:pt x="2647" y="1386"/>
                    <a:pt x="2804" y="1544"/>
                    <a:pt x="2804" y="1733"/>
                  </a:cubicBezTo>
                  <a:cubicBezTo>
                    <a:pt x="2804" y="1922"/>
                    <a:pt x="2962" y="2079"/>
                    <a:pt x="3151" y="2079"/>
                  </a:cubicBezTo>
                  <a:cubicBezTo>
                    <a:pt x="3371" y="2079"/>
                    <a:pt x="3529" y="1922"/>
                    <a:pt x="3529" y="1733"/>
                  </a:cubicBezTo>
                  <a:cubicBezTo>
                    <a:pt x="3529" y="1134"/>
                    <a:pt x="3056" y="693"/>
                    <a:pt x="2489" y="693"/>
                  </a:cubicBezTo>
                  <a:lnTo>
                    <a:pt x="2143" y="693"/>
                  </a:lnTo>
                  <a:lnTo>
                    <a:pt x="2143" y="347"/>
                  </a:lnTo>
                  <a:cubicBezTo>
                    <a:pt x="2143" y="158"/>
                    <a:pt x="1985" y="0"/>
                    <a:pt x="179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8471;p58">
              <a:extLst>
                <a:ext uri="{FF2B5EF4-FFF2-40B4-BE49-F238E27FC236}">
                  <a16:creationId xmlns:a16="http://schemas.microsoft.com/office/drawing/2014/main" id="{F28B3EAF-FC47-B4E1-7037-9AA42E1248E8}"/>
                </a:ext>
              </a:extLst>
            </p:cNvPr>
            <p:cNvSpPr/>
            <p:nvPr/>
          </p:nvSpPr>
          <p:spPr>
            <a:xfrm>
              <a:off x="1790525" y="2319150"/>
              <a:ext cx="267800" cy="294600"/>
            </a:xfrm>
            <a:custGeom>
              <a:avLst/>
              <a:gdLst/>
              <a:ahLst/>
              <a:cxnLst/>
              <a:rect l="l" t="t" r="r" b="b"/>
              <a:pathLst>
                <a:path w="10712" h="11784" extrusionOk="0">
                  <a:moveTo>
                    <a:pt x="6427" y="662"/>
                  </a:moveTo>
                  <a:cubicBezTo>
                    <a:pt x="6837" y="662"/>
                    <a:pt x="7152" y="977"/>
                    <a:pt x="7152" y="1355"/>
                  </a:cubicBezTo>
                  <a:cubicBezTo>
                    <a:pt x="7152" y="1765"/>
                    <a:pt x="6837" y="2080"/>
                    <a:pt x="6427" y="2080"/>
                  </a:cubicBezTo>
                  <a:lnTo>
                    <a:pt x="6427" y="1702"/>
                  </a:lnTo>
                  <a:cubicBezTo>
                    <a:pt x="6427" y="1513"/>
                    <a:pt x="6270" y="1355"/>
                    <a:pt x="6081" y="1355"/>
                  </a:cubicBezTo>
                  <a:lnTo>
                    <a:pt x="4695" y="1355"/>
                  </a:lnTo>
                  <a:cubicBezTo>
                    <a:pt x="4505" y="1355"/>
                    <a:pt x="4348" y="1513"/>
                    <a:pt x="4348" y="1702"/>
                  </a:cubicBezTo>
                  <a:lnTo>
                    <a:pt x="4348" y="2080"/>
                  </a:lnTo>
                  <a:cubicBezTo>
                    <a:pt x="3938" y="2017"/>
                    <a:pt x="3623" y="1765"/>
                    <a:pt x="3623" y="1355"/>
                  </a:cubicBezTo>
                  <a:cubicBezTo>
                    <a:pt x="3623" y="977"/>
                    <a:pt x="3938" y="662"/>
                    <a:pt x="4348" y="662"/>
                  </a:cubicBezTo>
                  <a:close/>
                  <a:moveTo>
                    <a:pt x="5734" y="2017"/>
                  </a:moveTo>
                  <a:lnTo>
                    <a:pt x="5734" y="2741"/>
                  </a:lnTo>
                  <a:lnTo>
                    <a:pt x="5010" y="2741"/>
                  </a:lnTo>
                  <a:lnTo>
                    <a:pt x="5010" y="2017"/>
                  </a:lnTo>
                  <a:close/>
                  <a:moveTo>
                    <a:pt x="1418" y="1985"/>
                  </a:moveTo>
                  <a:lnTo>
                    <a:pt x="1859" y="2489"/>
                  </a:lnTo>
                  <a:lnTo>
                    <a:pt x="1355" y="2930"/>
                  </a:lnTo>
                  <a:lnTo>
                    <a:pt x="914" y="2426"/>
                  </a:lnTo>
                  <a:lnTo>
                    <a:pt x="1418" y="1985"/>
                  </a:lnTo>
                  <a:close/>
                  <a:moveTo>
                    <a:pt x="9357" y="1985"/>
                  </a:moveTo>
                  <a:lnTo>
                    <a:pt x="9861" y="2426"/>
                  </a:lnTo>
                  <a:lnTo>
                    <a:pt x="9420" y="2930"/>
                  </a:lnTo>
                  <a:lnTo>
                    <a:pt x="8916" y="2489"/>
                  </a:lnTo>
                  <a:lnTo>
                    <a:pt x="9357" y="1985"/>
                  </a:lnTo>
                  <a:close/>
                  <a:moveTo>
                    <a:pt x="5356" y="3434"/>
                  </a:moveTo>
                  <a:cubicBezTo>
                    <a:pt x="7467" y="3434"/>
                    <a:pt x="9200" y="5167"/>
                    <a:pt x="9200" y="7278"/>
                  </a:cubicBezTo>
                  <a:cubicBezTo>
                    <a:pt x="9200" y="9389"/>
                    <a:pt x="7498" y="11090"/>
                    <a:pt x="5356" y="11090"/>
                  </a:cubicBezTo>
                  <a:cubicBezTo>
                    <a:pt x="3277" y="11090"/>
                    <a:pt x="1544" y="9357"/>
                    <a:pt x="1544" y="7278"/>
                  </a:cubicBezTo>
                  <a:cubicBezTo>
                    <a:pt x="1576" y="5136"/>
                    <a:pt x="3277" y="3434"/>
                    <a:pt x="5356" y="3434"/>
                  </a:cubicBezTo>
                  <a:close/>
                  <a:moveTo>
                    <a:pt x="4316" y="0"/>
                  </a:moveTo>
                  <a:cubicBezTo>
                    <a:pt x="3560" y="0"/>
                    <a:pt x="2930" y="631"/>
                    <a:pt x="2930" y="1387"/>
                  </a:cubicBezTo>
                  <a:cubicBezTo>
                    <a:pt x="2930" y="2143"/>
                    <a:pt x="3560" y="2773"/>
                    <a:pt x="4316" y="2773"/>
                  </a:cubicBezTo>
                  <a:lnTo>
                    <a:pt x="4316" y="2899"/>
                  </a:lnTo>
                  <a:cubicBezTo>
                    <a:pt x="3749" y="3025"/>
                    <a:pt x="3214" y="3277"/>
                    <a:pt x="2741" y="3592"/>
                  </a:cubicBezTo>
                  <a:lnTo>
                    <a:pt x="2269" y="3056"/>
                  </a:lnTo>
                  <a:lnTo>
                    <a:pt x="2521" y="2804"/>
                  </a:lnTo>
                  <a:cubicBezTo>
                    <a:pt x="2741" y="2678"/>
                    <a:pt x="2741" y="2458"/>
                    <a:pt x="2615" y="2332"/>
                  </a:cubicBezTo>
                  <a:lnTo>
                    <a:pt x="1702" y="1292"/>
                  </a:lnTo>
                  <a:cubicBezTo>
                    <a:pt x="1631" y="1203"/>
                    <a:pt x="1530" y="1165"/>
                    <a:pt x="1432" y="1165"/>
                  </a:cubicBezTo>
                  <a:cubicBezTo>
                    <a:pt x="1357" y="1165"/>
                    <a:pt x="1284" y="1188"/>
                    <a:pt x="1229" y="1229"/>
                  </a:cubicBezTo>
                  <a:lnTo>
                    <a:pt x="158" y="2143"/>
                  </a:lnTo>
                  <a:cubicBezTo>
                    <a:pt x="0" y="2269"/>
                    <a:pt x="0" y="2489"/>
                    <a:pt x="126" y="2615"/>
                  </a:cubicBezTo>
                  <a:lnTo>
                    <a:pt x="1040" y="3687"/>
                  </a:lnTo>
                  <a:cubicBezTo>
                    <a:pt x="1106" y="3770"/>
                    <a:pt x="1199" y="3809"/>
                    <a:pt x="1291" y="3809"/>
                  </a:cubicBezTo>
                  <a:cubicBezTo>
                    <a:pt x="1372" y="3809"/>
                    <a:pt x="1453" y="3778"/>
                    <a:pt x="1513" y="3718"/>
                  </a:cubicBezTo>
                  <a:lnTo>
                    <a:pt x="1796" y="3498"/>
                  </a:lnTo>
                  <a:lnTo>
                    <a:pt x="2269" y="4033"/>
                  </a:lnTo>
                  <a:cubicBezTo>
                    <a:pt x="1387" y="4852"/>
                    <a:pt x="882" y="6018"/>
                    <a:pt x="882" y="7278"/>
                  </a:cubicBezTo>
                  <a:cubicBezTo>
                    <a:pt x="882" y="9735"/>
                    <a:pt x="2899" y="11783"/>
                    <a:pt x="5356" y="11783"/>
                  </a:cubicBezTo>
                  <a:cubicBezTo>
                    <a:pt x="7845" y="11783"/>
                    <a:pt x="9861" y="9735"/>
                    <a:pt x="9861" y="7278"/>
                  </a:cubicBezTo>
                  <a:cubicBezTo>
                    <a:pt x="9861" y="6081"/>
                    <a:pt x="9389" y="4915"/>
                    <a:pt x="8475" y="4033"/>
                  </a:cubicBezTo>
                  <a:lnTo>
                    <a:pt x="8948" y="3498"/>
                  </a:lnTo>
                  <a:lnTo>
                    <a:pt x="9231" y="3718"/>
                  </a:lnTo>
                  <a:cubicBezTo>
                    <a:pt x="9306" y="3778"/>
                    <a:pt x="9387" y="3809"/>
                    <a:pt x="9465" y="3809"/>
                  </a:cubicBezTo>
                  <a:cubicBezTo>
                    <a:pt x="9553" y="3809"/>
                    <a:pt x="9637" y="3770"/>
                    <a:pt x="9704" y="3687"/>
                  </a:cubicBezTo>
                  <a:lnTo>
                    <a:pt x="10617" y="2615"/>
                  </a:lnTo>
                  <a:cubicBezTo>
                    <a:pt x="10712" y="2458"/>
                    <a:pt x="10712" y="2269"/>
                    <a:pt x="10554" y="2143"/>
                  </a:cubicBezTo>
                  <a:lnTo>
                    <a:pt x="9515" y="1229"/>
                  </a:lnTo>
                  <a:cubicBezTo>
                    <a:pt x="9446" y="1188"/>
                    <a:pt x="9365" y="1165"/>
                    <a:pt x="9288" y="1165"/>
                  </a:cubicBezTo>
                  <a:cubicBezTo>
                    <a:pt x="9189" y="1165"/>
                    <a:pt x="9095" y="1203"/>
                    <a:pt x="9042" y="1292"/>
                  </a:cubicBezTo>
                  <a:lnTo>
                    <a:pt x="8129" y="2332"/>
                  </a:lnTo>
                  <a:cubicBezTo>
                    <a:pt x="8003" y="2489"/>
                    <a:pt x="8003" y="2710"/>
                    <a:pt x="8160" y="2804"/>
                  </a:cubicBezTo>
                  <a:lnTo>
                    <a:pt x="8444" y="3056"/>
                  </a:lnTo>
                  <a:lnTo>
                    <a:pt x="7971" y="3592"/>
                  </a:lnTo>
                  <a:cubicBezTo>
                    <a:pt x="7498" y="3245"/>
                    <a:pt x="6931" y="3025"/>
                    <a:pt x="6396" y="2899"/>
                  </a:cubicBezTo>
                  <a:lnTo>
                    <a:pt x="6396" y="2773"/>
                  </a:lnTo>
                  <a:cubicBezTo>
                    <a:pt x="7152" y="2773"/>
                    <a:pt x="7782" y="2143"/>
                    <a:pt x="7782" y="1387"/>
                  </a:cubicBezTo>
                  <a:cubicBezTo>
                    <a:pt x="7782" y="631"/>
                    <a:pt x="7152" y="0"/>
                    <a:pt x="639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264613370"/>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587084-63A0-E7A8-5C5C-08CC81D4D3E5}"/>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767C553F-91BB-38F5-D359-8148DA625BB0}"/>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E387B392-2EA4-834E-C90E-9FD7B010E04F}"/>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AB95B987-2A70-1AC3-70C6-E771D0F74600}"/>
              </a:ext>
            </a:extLst>
          </p:cNvPr>
          <p:cNvSpPr txBox="1"/>
          <p:nvPr/>
        </p:nvSpPr>
        <p:spPr>
          <a:xfrm>
            <a:off x="6944248" y="3996751"/>
            <a:ext cx="4113898"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Course Modules</a:t>
            </a:r>
          </a:p>
        </p:txBody>
      </p:sp>
      <p:sp>
        <p:nvSpPr>
          <p:cNvPr id="18" name="Rectangle 17">
            <a:extLst>
              <a:ext uri="{FF2B5EF4-FFF2-40B4-BE49-F238E27FC236}">
                <a16:creationId xmlns:a16="http://schemas.microsoft.com/office/drawing/2014/main" id="{9814EF6D-ACB6-2BD3-C11E-77B0D06EBE22}"/>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B65B5F2C-2A0E-A2DB-D908-CE271F3CEA36}"/>
              </a:ext>
            </a:extLst>
          </p:cNvPr>
          <p:cNvSpPr txBox="1"/>
          <p:nvPr/>
        </p:nvSpPr>
        <p:spPr>
          <a:xfrm>
            <a:off x="5665047" y="3704363"/>
            <a:ext cx="1153195" cy="58477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Orientation Lecture</a:t>
            </a:r>
          </a:p>
        </p:txBody>
      </p:sp>
      <p:sp>
        <p:nvSpPr>
          <p:cNvPr id="29" name="Rectangle 28">
            <a:extLst>
              <a:ext uri="{FF2B5EF4-FFF2-40B4-BE49-F238E27FC236}">
                <a16:creationId xmlns:a16="http://schemas.microsoft.com/office/drawing/2014/main" id="{59EFD108-4B27-EAB2-2336-1FBE3370230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E047EAA-D1C8-CB69-B0B1-70DA4EBC9D3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9A99B64-032E-FB3B-69A2-63EA0C6D6D41}"/>
              </a:ext>
            </a:extLst>
          </p:cNvPr>
          <p:cNvSpPr txBox="1"/>
          <p:nvPr/>
        </p:nvSpPr>
        <p:spPr>
          <a:xfrm>
            <a:off x="1199515" y="1895311"/>
            <a:ext cx="4458977" cy="2321085"/>
          </a:xfrm>
          <a:prstGeom prst="rect">
            <a:avLst/>
          </a:prstGeom>
          <a:noFill/>
        </p:spPr>
        <p:txBody>
          <a:bodyPr wrap="square" rtlCol="0">
            <a:spAutoFit/>
          </a:bodyPr>
          <a:lstStyle/>
          <a:p>
            <a:pPr algn="just">
              <a:lnSpc>
                <a:spcPct val="150000"/>
              </a:lnSpc>
            </a:pPr>
            <a:r>
              <a:rPr lang="en-US" sz="1400" b="1" dirty="0">
                <a:latin typeface="Alexandria"/>
              </a:rPr>
              <a:t>6. Analytics and Performance Measurement: </a:t>
            </a:r>
          </a:p>
          <a:p>
            <a:pPr algn="just">
              <a:lnSpc>
                <a:spcPct val="150000"/>
              </a:lnSpc>
            </a:pPr>
            <a:r>
              <a:rPr lang="en-US" sz="1400" dirty="0">
                <a:latin typeface="Alexandria"/>
              </a:rPr>
              <a:t>Develops a data-driven decision-making culture. Teaches how to interpret digital indicators and connect them to real estate management goals, transforming quantitative observations into qualitative insights about market behavior and marketing efficiency.</a:t>
            </a:r>
          </a:p>
          <a:p>
            <a:pPr algn="just">
              <a:lnSpc>
                <a:spcPct val="150000"/>
              </a:lnSpc>
            </a:pPr>
            <a:endParaRPr lang="en-US" sz="1400" dirty="0">
              <a:latin typeface="Alexandria"/>
            </a:endParaRPr>
          </a:p>
        </p:txBody>
      </p:sp>
      <p:sp>
        <p:nvSpPr>
          <p:cNvPr id="4" name="Google Shape;6210;p53">
            <a:extLst>
              <a:ext uri="{FF2B5EF4-FFF2-40B4-BE49-F238E27FC236}">
                <a16:creationId xmlns:a16="http://schemas.microsoft.com/office/drawing/2014/main" id="{106D4E53-60B8-8CFD-CAAA-9F71654B8A65}"/>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6" name="Google Shape;7945;p57">
            <a:extLst>
              <a:ext uri="{FF2B5EF4-FFF2-40B4-BE49-F238E27FC236}">
                <a16:creationId xmlns:a16="http://schemas.microsoft.com/office/drawing/2014/main" id="{EDD760B3-82EA-CDDF-575B-21D265362D40}"/>
              </a:ext>
            </a:extLst>
          </p:cNvPr>
          <p:cNvGrpSpPr/>
          <p:nvPr/>
        </p:nvGrpSpPr>
        <p:grpSpPr>
          <a:xfrm>
            <a:off x="4770545" y="1820853"/>
            <a:ext cx="403405" cy="404479"/>
            <a:chOff x="-1333200" y="2770450"/>
            <a:chExt cx="291450" cy="292225"/>
          </a:xfrm>
        </p:grpSpPr>
        <p:sp>
          <p:nvSpPr>
            <p:cNvPr id="13" name="Google Shape;7946;p57">
              <a:extLst>
                <a:ext uri="{FF2B5EF4-FFF2-40B4-BE49-F238E27FC236}">
                  <a16:creationId xmlns:a16="http://schemas.microsoft.com/office/drawing/2014/main" id="{ED8DD165-C010-DA4A-C76E-2DB2B67DCE6E}"/>
                </a:ext>
              </a:extLst>
            </p:cNvPr>
            <p:cNvSpPr/>
            <p:nvPr/>
          </p:nvSpPr>
          <p:spPr>
            <a:xfrm>
              <a:off x="-1299325" y="2808250"/>
              <a:ext cx="222925" cy="134725"/>
            </a:xfrm>
            <a:custGeom>
              <a:avLst/>
              <a:gdLst/>
              <a:ahLst/>
              <a:cxnLst/>
              <a:rect l="l" t="t" r="r" b="b"/>
              <a:pathLst>
                <a:path w="8917" h="5389" extrusionOk="0">
                  <a:moveTo>
                    <a:pt x="7877" y="631"/>
                  </a:moveTo>
                  <a:cubicBezTo>
                    <a:pt x="8066" y="631"/>
                    <a:pt x="8223" y="789"/>
                    <a:pt x="8223" y="978"/>
                  </a:cubicBezTo>
                  <a:cubicBezTo>
                    <a:pt x="8223" y="1167"/>
                    <a:pt x="8066" y="1324"/>
                    <a:pt x="7877" y="1324"/>
                  </a:cubicBezTo>
                  <a:cubicBezTo>
                    <a:pt x="7656" y="1324"/>
                    <a:pt x="7498" y="1167"/>
                    <a:pt x="7498" y="978"/>
                  </a:cubicBezTo>
                  <a:cubicBezTo>
                    <a:pt x="7498" y="789"/>
                    <a:pt x="7656" y="631"/>
                    <a:pt x="7877" y="631"/>
                  </a:cubicBezTo>
                  <a:close/>
                  <a:moveTo>
                    <a:pt x="3056" y="1293"/>
                  </a:moveTo>
                  <a:cubicBezTo>
                    <a:pt x="3245" y="1293"/>
                    <a:pt x="3403" y="1450"/>
                    <a:pt x="3403" y="1639"/>
                  </a:cubicBezTo>
                  <a:cubicBezTo>
                    <a:pt x="3403" y="1828"/>
                    <a:pt x="3245" y="1986"/>
                    <a:pt x="3056" y="1986"/>
                  </a:cubicBezTo>
                  <a:cubicBezTo>
                    <a:pt x="2867" y="1986"/>
                    <a:pt x="2710" y="1828"/>
                    <a:pt x="2710" y="1639"/>
                  </a:cubicBezTo>
                  <a:cubicBezTo>
                    <a:pt x="2741" y="1450"/>
                    <a:pt x="2899" y="1293"/>
                    <a:pt x="3056" y="1293"/>
                  </a:cubicBezTo>
                  <a:close/>
                  <a:moveTo>
                    <a:pt x="5797" y="3340"/>
                  </a:moveTo>
                  <a:cubicBezTo>
                    <a:pt x="6018" y="3340"/>
                    <a:pt x="6175" y="3498"/>
                    <a:pt x="6175" y="3687"/>
                  </a:cubicBezTo>
                  <a:cubicBezTo>
                    <a:pt x="6175" y="3876"/>
                    <a:pt x="6018" y="4034"/>
                    <a:pt x="5797" y="4034"/>
                  </a:cubicBezTo>
                  <a:cubicBezTo>
                    <a:pt x="5608" y="4034"/>
                    <a:pt x="5451" y="3876"/>
                    <a:pt x="5451" y="3687"/>
                  </a:cubicBezTo>
                  <a:cubicBezTo>
                    <a:pt x="5451" y="3498"/>
                    <a:pt x="5608" y="3340"/>
                    <a:pt x="5797" y="3340"/>
                  </a:cubicBezTo>
                  <a:close/>
                  <a:moveTo>
                    <a:pt x="1008" y="4034"/>
                  </a:moveTo>
                  <a:cubicBezTo>
                    <a:pt x="1198" y="4034"/>
                    <a:pt x="1355" y="4191"/>
                    <a:pt x="1355" y="4412"/>
                  </a:cubicBezTo>
                  <a:cubicBezTo>
                    <a:pt x="1355" y="4601"/>
                    <a:pt x="1198" y="4758"/>
                    <a:pt x="1008" y="4758"/>
                  </a:cubicBezTo>
                  <a:cubicBezTo>
                    <a:pt x="819" y="4758"/>
                    <a:pt x="662" y="4601"/>
                    <a:pt x="662" y="4412"/>
                  </a:cubicBezTo>
                  <a:cubicBezTo>
                    <a:pt x="662" y="4191"/>
                    <a:pt x="819" y="4034"/>
                    <a:pt x="1008" y="4034"/>
                  </a:cubicBezTo>
                  <a:close/>
                  <a:moveTo>
                    <a:pt x="7908" y="1"/>
                  </a:moveTo>
                  <a:cubicBezTo>
                    <a:pt x="7341" y="1"/>
                    <a:pt x="6868" y="474"/>
                    <a:pt x="6868" y="1009"/>
                  </a:cubicBezTo>
                  <a:cubicBezTo>
                    <a:pt x="6868" y="1198"/>
                    <a:pt x="6963" y="1419"/>
                    <a:pt x="7026" y="1576"/>
                  </a:cubicBezTo>
                  <a:lnTo>
                    <a:pt x="6112" y="2742"/>
                  </a:lnTo>
                  <a:cubicBezTo>
                    <a:pt x="6032" y="2722"/>
                    <a:pt x="5943" y="2711"/>
                    <a:pt x="5850" y="2711"/>
                  </a:cubicBezTo>
                  <a:cubicBezTo>
                    <a:pt x="5650" y="2711"/>
                    <a:pt x="5434" y="2760"/>
                    <a:pt x="5262" y="2868"/>
                  </a:cubicBezTo>
                  <a:lnTo>
                    <a:pt x="4096" y="1954"/>
                  </a:lnTo>
                  <a:cubicBezTo>
                    <a:pt x="4127" y="1891"/>
                    <a:pt x="4127" y="1765"/>
                    <a:pt x="4127" y="1639"/>
                  </a:cubicBezTo>
                  <a:cubicBezTo>
                    <a:pt x="4127" y="1104"/>
                    <a:pt x="3655" y="631"/>
                    <a:pt x="3088" y="631"/>
                  </a:cubicBezTo>
                  <a:cubicBezTo>
                    <a:pt x="2552" y="631"/>
                    <a:pt x="2080" y="1104"/>
                    <a:pt x="2080" y="1639"/>
                  </a:cubicBezTo>
                  <a:cubicBezTo>
                    <a:pt x="2080" y="1828"/>
                    <a:pt x="2143" y="2049"/>
                    <a:pt x="2237" y="2206"/>
                  </a:cubicBezTo>
                  <a:lnTo>
                    <a:pt x="1324" y="3372"/>
                  </a:lnTo>
                  <a:cubicBezTo>
                    <a:pt x="1261" y="3340"/>
                    <a:pt x="1134" y="3340"/>
                    <a:pt x="1008" y="3340"/>
                  </a:cubicBezTo>
                  <a:cubicBezTo>
                    <a:pt x="441" y="3340"/>
                    <a:pt x="0" y="3813"/>
                    <a:pt x="0" y="4349"/>
                  </a:cubicBezTo>
                  <a:cubicBezTo>
                    <a:pt x="0" y="4947"/>
                    <a:pt x="441" y="5388"/>
                    <a:pt x="1008" y="5388"/>
                  </a:cubicBezTo>
                  <a:cubicBezTo>
                    <a:pt x="1576" y="5388"/>
                    <a:pt x="2017" y="4916"/>
                    <a:pt x="2017" y="4349"/>
                  </a:cubicBezTo>
                  <a:cubicBezTo>
                    <a:pt x="2017" y="4160"/>
                    <a:pt x="1954" y="3971"/>
                    <a:pt x="1859" y="3813"/>
                  </a:cubicBezTo>
                  <a:lnTo>
                    <a:pt x="2773" y="2616"/>
                  </a:lnTo>
                  <a:cubicBezTo>
                    <a:pt x="2875" y="2650"/>
                    <a:pt x="2980" y="2667"/>
                    <a:pt x="3087" y="2667"/>
                  </a:cubicBezTo>
                  <a:cubicBezTo>
                    <a:pt x="3278" y="2667"/>
                    <a:pt x="3473" y="2611"/>
                    <a:pt x="3655" y="2490"/>
                  </a:cubicBezTo>
                  <a:lnTo>
                    <a:pt x="4821" y="3403"/>
                  </a:lnTo>
                  <a:cubicBezTo>
                    <a:pt x="4789" y="3498"/>
                    <a:pt x="4789" y="3624"/>
                    <a:pt x="4789" y="3719"/>
                  </a:cubicBezTo>
                  <a:cubicBezTo>
                    <a:pt x="4789" y="4286"/>
                    <a:pt x="5262" y="4758"/>
                    <a:pt x="5797" y="4758"/>
                  </a:cubicBezTo>
                  <a:cubicBezTo>
                    <a:pt x="6364" y="4758"/>
                    <a:pt x="6837" y="4286"/>
                    <a:pt x="6837" y="3719"/>
                  </a:cubicBezTo>
                  <a:cubicBezTo>
                    <a:pt x="6837" y="3529"/>
                    <a:pt x="6742" y="3340"/>
                    <a:pt x="6679" y="3183"/>
                  </a:cubicBezTo>
                  <a:lnTo>
                    <a:pt x="7593" y="1986"/>
                  </a:lnTo>
                  <a:cubicBezTo>
                    <a:pt x="7656" y="2049"/>
                    <a:pt x="7782" y="2049"/>
                    <a:pt x="7908" y="2049"/>
                  </a:cubicBezTo>
                  <a:cubicBezTo>
                    <a:pt x="8444" y="2049"/>
                    <a:pt x="8916" y="1576"/>
                    <a:pt x="8916" y="1009"/>
                  </a:cubicBezTo>
                  <a:cubicBezTo>
                    <a:pt x="8916" y="474"/>
                    <a:pt x="8444" y="1"/>
                    <a:pt x="790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7947;p57">
              <a:extLst>
                <a:ext uri="{FF2B5EF4-FFF2-40B4-BE49-F238E27FC236}">
                  <a16:creationId xmlns:a16="http://schemas.microsoft.com/office/drawing/2014/main" id="{1DED535F-C587-3257-0F43-AA62FFDB1EC8}"/>
                </a:ext>
              </a:extLst>
            </p:cNvPr>
            <p:cNvSpPr/>
            <p:nvPr/>
          </p:nvSpPr>
          <p:spPr>
            <a:xfrm>
              <a:off x="-1333200" y="2770450"/>
              <a:ext cx="291450" cy="292225"/>
            </a:xfrm>
            <a:custGeom>
              <a:avLst/>
              <a:gdLst/>
              <a:ahLst/>
              <a:cxnLst/>
              <a:rect l="l" t="t" r="r" b="b"/>
              <a:pathLst>
                <a:path w="11658" h="11689" extrusionOk="0">
                  <a:moveTo>
                    <a:pt x="10586" y="725"/>
                  </a:moveTo>
                  <a:cubicBezTo>
                    <a:pt x="10807" y="725"/>
                    <a:pt x="10964" y="883"/>
                    <a:pt x="10964" y="1072"/>
                  </a:cubicBezTo>
                  <a:lnTo>
                    <a:pt x="10964" y="7593"/>
                  </a:lnTo>
                  <a:lnTo>
                    <a:pt x="631" y="7593"/>
                  </a:lnTo>
                  <a:lnTo>
                    <a:pt x="631" y="1072"/>
                  </a:lnTo>
                  <a:cubicBezTo>
                    <a:pt x="662" y="883"/>
                    <a:pt x="820" y="725"/>
                    <a:pt x="977" y="725"/>
                  </a:cubicBezTo>
                  <a:close/>
                  <a:moveTo>
                    <a:pt x="10996" y="8286"/>
                  </a:moveTo>
                  <a:lnTo>
                    <a:pt x="10996" y="8633"/>
                  </a:lnTo>
                  <a:cubicBezTo>
                    <a:pt x="10996" y="8822"/>
                    <a:pt x="10838" y="8980"/>
                    <a:pt x="10618" y="8980"/>
                  </a:cubicBezTo>
                  <a:lnTo>
                    <a:pt x="1009" y="8980"/>
                  </a:lnTo>
                  <a:cubicBezTo>
                    <a:pt x="820" y="8980"/>
                    <a:pt x="662" y="8822"/>
                    <a:pt x="662" y="8633"/>
                  </a:cubicBezTo>
                  <a:lnTo>
                    <a:pt x="662" y="8286"/>
                  </a:lnTo>
                  <a:close/>
                  <a:moveTo>
                    <a:pt x="6617" y="9641"/>
                  </a:moveTo>
                  <a:lnTo>
                    <a:pt x="6932" y="11027"/>
                  </a:lnTo>
                  <a:lnTo>
                    <a:pt x="4632" y="11027"/>
                  </a:lnTo>
                  <a:lnTo>
                    <a:pt x="4947" y="9641"/>
                  </a:lnTo>
                  <a:close/>
                  <a:moveTo>
                    <a:pt x="1009" y="1"/>
                  </a:moveTo>
                  <a:cubicBezTo>
                    <a:pt x="473" y="1"/>
                    <a:pt x="1" y="473"/>
                    <a:pt x="1" y="1040"/>
                  </a:cubicBezTo>
                  <a:lnTo>
                    <a:pt x="1" y="8570"/>
                  </a:lnTo>
                  <a:cubicBezTo>
                    <a:pt x="1" y="9137"/>
                    <a:pt x="473" y="9610"/>
                    <a:pt x="1009" y="9610"/>
                  </a:cubicBezTo>
                  <a:lnTo>
                    <a:pt x="4285" y="9610"/>
                  </a:lnTo>
                  <a:lnTo>
                    <a:pt x="3970" y="10996"/>
                  </a:lnTo>
                  <a:lnTo>
                    <a:pt x="3057" y="10996"/>
                  </a:lnTo>
                  <a:cubicBezTo>
                    <a:pt x="2868" y="10996"/>
                    <a:pt x="2710" y="11153"/>
                    <a:pt x="2710" y="11342"/>
                  </a:cubicBezTo>
                  <a:cubicBezTo>
                    <a:pt x="2710" y="11531"/>
                    <a:pt x="2868" y="11689"/>
                    <a:pt x="3057" y="11689"/>
                  </a:cubicBezTo>
                  <a:lnTo>
                    <a:pt x="8538" y="11689"/>
                  </a:lnTo>
                  <a:cubicBezTo>
                    <a:pt x="8727" y="11689"/>
                    <a:pt x="8885" y="11531"/>
                    <a:pt x="8885" y="11342"/>
                  </a:cubicBezTo>
                  <a:cubicBezTo>
                    <a:pt x="8885" y="11153"/>
                    <a:pt x="8727" y="10996"/>
                    <a:pt x="8538" y="10996"/>
                  </a:cubicBezTo>
                  <a:lnTo>
                    <a:pt x="7625" y="10996"/>
                  </a:lnTo>
                  <a:lnTo>
                    <a:pt x="7310" y="9610"/>
                  </a:lnTo>
                  <a:lnTo>
                    <a:pt x="10618" y="9610"/>
                  </a:lnTo>
                  <a:cubicBezTo>
                    <a:pt x="11185" y="9610"/>
                    <a:pt x="11657" y="9137"/>
                    <a:pt x="11657" y="8570"/>
                  </a:cubicBezTo>
                  <a:lnTo>
                    <a:pt x="11657" y="1040"/>
                  </a:lnTo>
                  <a:cubicBezTo>
                    <a:pt x="11657" y="473"/>
                    <a:pt x="11185" y="1"/>
                    <a:pt x="1061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647475737"/>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2B592E-84D6-E20D-6855-71DC68383B35}"/>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48EA3A1D-9342-C691-10F1-158D2FFDDFC5}"/>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C2B29419-CA90-9611-F504-5F762612F969}"/>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E19A26F2-7928-E60A-8019-E23B86E64A51}"/>
              </a:ext>
            </a:extLst>
          </p:cNvPr>
          <p:cNvSpPr txBox="1"/>
          <p:nvPr/>
        </p:nvSpPr>
        <p:spPr>
          <a:xfrm>
            <a:off x="6944248" y="3996751"/>
            <a:ext cx="4113898"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Course Modules</a:t>
            </a:r>
          </a:p>
        </p:txBody>
      </p:sp>
      <p:sp>
        <p:nvSpPr>
          <p:cNvPr id="18" name="Rectangle 17">
            <a:extLst>
              <a:ext uri="{FF2B5EF4-FFF2-40B4-BE49-F238E27FC236}">
                <a16:creationId xmlns:a16="http://schemas.microsoft.com/office/drawing/2014/main" id="{885D4B4B-AC57-64DD-E70B-2E410584B6A6}"/>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D871E7FB-3D61-7DC3-C0EB-19DF05E9B38B}"/>
              </a:ext>
            </a:extLst>
          </p:cNvPr>
          <p:cNvSpPr txBox="1"/>
          <p:nvPr/>
        </p:nvSpPr>
        <p:spPr>
          <a:xfrm>
            <a:off x="5665047" y="3704363"/>
            <a:ext cx="1153195" cy="58477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Orientation Lecture</a:t>
            </a:r>
          </a:p>
        </p:txBody>
      </p:sp>
      <p:sp>
        <p:nvSpPr>
          <p:cNvPr id="29" name="Rectangle 28">
            <a:extLst>
              <a:ext uri="{FF2B5EF4-FFF2-40B4-BE49-F238E27FC236}">
                <a16:creationId xmlns:a16="http://schemas.microsoft.com/office/drawing/2014/main" id="{9AC85A89-BE58-2186-C7C6-1204A6C31EA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9392EA7-97E5-84D8-CDC6-4036ADEB061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BE93034-E8B5-2D55-CE22-BEC7452C3318}"/>
              </a:ext>
            </a:extLst>
          </p:cNvPr>
          <p:cNvSpPr txBox="1"/>
          <p:nvPr/>
        </p:nvSpPr>
        <p:spPr>
          <a:xfrm>
            <a:off x="1199515" y="1895311"/>
            <a:ext cx="4458977" cy="2321085"/>
          </a:xfrm>
          <a:prstGeom prst="rect">
            <a:avLst/>
          </a:prstGeom>
          <a:noFill/>
        </p:spPr>
        <p:txBody>
          <a:bodyPr wrap="square" rtlCol="0">
            <a:spAutoFit/>
          </a:bodyPr>
          <a:lstStyle/>
          <a:p>
            <a:pPr algn="just">
              <a:lnSpc>
                <a:spcPct val="150000"/>
              </a:lnSpc>
            </a:pPr>
            <a:r>
              <a:rPr lang="en-US" sz="1400" b="1" dirty="0">
                <a:latin typeface="Alexandria"/>
              </a:rPr>
              <a:t>7. Video Marketing and Virtual Tours: </a:t>
            </a:r>
          </a:p>
          <a:p>
            <a:pPr algn="just">
              <a:lnSpc>
                <a:spcPct val="150000"/>
              </a:lnSpc>
            </a:pPr>
            <a:r>
              <a:rPr lang="en-US" sz="1400" dirty="0">
                <a:latin typeface="Alexandria"/>
              </a:rPr>
              <a:t>Explores sensory persuasion and emotional experience in real estate. Demonstrates how advanced visual media bridge the gap between description and reality, fostering immersion and trust.</a:t>
            </a:r>
          </a:p>
          <a:p>
            <a:pPr algn="just">
              <a:lnSpc>
                <a:spcPct val="150000"/>
              </a:lnSpc>
            </a:pPr>
            <a:endParaRPr lang="en-US" sz="1400" dirty="0">
              <a:latin typeface="Alexandria"/>
            </a:endParaRPr>
          </a:p>
          <a:p>
            <a:pPr algn="just">
              <a:lnSpc>
                <a:spcPct val="150000"/>
              </a:lnSpc>
            </a:pPr>
            <a:endParaRPr lang="en-US" sz="1400" dirty="0">
              <a:latin typeface="Alexandria"/>
            </a:endParaRPr>
          </a:p>
        </p:txBody>
      </p:sp>
      <p:sp>
        <p:nvSpPr>
          <p:cNvPr id="4" name="Google Shape;6210;p53">
            <a:extLst>
              <a:ext uri="{FF2B5EF4-FFF2-40B4-BE49-F238E27FC236}">
                <a16:creationId xmlns:a16="http://schemas.microsoft.com/office/drawing/2014/main" id="{467287C2-0E2F-7E9B-D447-3880A5CE0E43}"/>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7" name="Google Shape;8349;p57">
            <a:extLst>
              <a:ext uri="{FF2B5EF4-FFF2-40B4-BE49-F238E27FC236}">
                <a16:creationId xmlns:a16="http://schemas.microsoft.com/office/drawing/2014/main" id="{E9580D4B-5C3C-7FB4-6FC8-D49F1F306775}"/>
              </a:ext>
            </a:extLst>
          </p:cNvPr>
          <p:cNvGrpSpPr/>
          <p:nvPr/>
        </p:nvGrpSpPr>
        <p:grpSpPr>
          <a:xfrm>
            <a:off x="1767584" y="1618230"/>
            <a:ext cx="390557" cy="274633"/>
            <a:chOff x="3476576" y="2633631"/>
            <a:chExt cx="417024" cy="293244"/>
          </a:xfrm>
        </p:grpSpPr>
        <p:sp>
          <p:nvSpPr>
            <p:cNvPr id="9" name="Google Shape;8350;p57">
              <a:extLst>
                <a:ext uri="{FF2B5EF4-FFF2-40B4-BE49-F238E27FC236}">
                  <a16:creationId xmlns:a16="http://schemas.microsoft.com/office/drawing/2014/main" id="{5C4B6E73-9017-3644-FF08-8999C9A2F57D}"/>
                </a:ext>
              </a:extLst>
            </p:cNvPr>
            <p:cNvSpPr/>
            <p:nvPr/>
          </p:nvSpPr>
          <p:spPr>
            <a:xfrm>
              <a:off x="3476576" y="2633631"/>
              <a:ext cx="417024" cy="293244"/>
            </a:xfrm>
            <a:custGeom>
              <a:avLst/>
              <a:gdLst/>
              <a:ahLst/>
              <a:cxnLst/>
              <a:rect l="l" t="t" r="r" b="b"/>
              <a:pathLst>
                <a:path w="19982" h="14051" extrusionOk="0">
                  <a:moveTo>
                    <a:pt x="17056" y="1172"/>
                  </a:moveTo>
                  <a:cubicBezTo>
                    <a:pt x="18023" y="1172"/>
                    <a:pt x="18811" y="1961"/>
                    <a:pt x="18811" y="2929"/>
                  </a:cubicBezTo>
                  <a:lnTo>
                    <a:pt x="18811" y="11124"/>
                  </a:lnTo>
                  <a:cubicBezTo>
                    <a:pt x="18811" y="12092"/>
                    <a:pt x="18023" y="12881"/>
                    <a:pt x="17056" y="12881"/>
                  </a:cubicBezTo>
                  <a:lnTo>
                    <a:pt x="2927" y="12881"/>
                  </a:lnTo>
                  <a:cubicBezTo>
                    <a:pt x="1959" y="12881"/>
                    <a:pt x="1172" y="12092"/>
                    <a:pt x="1172" y="11124"/>
                  </a:cubicBezTo>
                  <a:lnTo>
                    <a:pt x="1172" y="2929"/>
                  </a:lnTo>
                  <a:cubicBezTo>
                    <a:pt x="1172" y="1961"/>
                    <a:pt x="1959" y="1172"/>
                    <a:pt x="2927" y="1172"/>
                  </a:cubicBezTo>
                  <a:close/>
                  <a:moveTo>
                    <a:pt x="2927" y="1"/>
                  </a:moveTo>
                  <a:cubicBezTo>
                    <a:pt x="1313" y="1"/>
                    <a:pt x="1" y="1315"/>
                    <a:pt x="1" y="2929"/>
                  </a:cubicBezTo>
                  <a:lnTo>
                    <a:pt x="1" y="11124"/>
                  </a:lnTo>
                  <a:cubicBezTo>
                    <a:pt x="1" y="12738"/>
                    <a:pt x="1313" y="14050"/>
                    <a:pt x="2927" y="14050"/>
                  </a:cubicBezTo>
                  <a:lnTo>
                    <a:pt x="17056" y="14050"/>
                  </a:lnTo>
                  <a:cubicBezTo>
                    <a:pt x="18669" y="14050"/>
                    <a:pt x="19982" y="12738"/>
                    <a:pt x="19982" y="11124"/>
                  </a:cubicBezTo>
                  <a:lnTo>
                    <a:pt x="19982" y="2929"/>
                  </a:lnTo>
                  <a:cubicBezTo>
                    <a:pt x="19982" y="1315"/>
                    <a:pt x="18669" y="1"/>
                    <a:pt x="1705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8351;p57">
              <a:extLst>
                <a:ext uri="{FF2B5EF4-FFF2-40B4-BE49-F238E27FC236}">
                  <a16:creationId xmlns:a16="http://schemas.microsoft.com/office/drawing/2014/main" id="{1302EB8A-EBF9-FD34-4FE8-BABAA7206A31}"/>
                </a:ext>
              </a:extLst>
            </p:cNvPr>
            <p:cNvSpPr/>
            <p:nvPr/>
          </p:nvSpPr>
          <p:spPr>
            <a:xfrm>
              <a:off x="3636206" y="2706945"/>
              <a:ext cx="122194" cy="146633"/>
            </a:xfrm>
            <a:custGeom>
              <a:avLst/>
              <a:gdLst/>
              <a:ahLst/>
              <a:cxnLst/>
              <a:rect l="l" t="t" r="r" b="b"/>
              <a:pathLst>
                <a:path w="5855" h="7026" extrusionOk="0">
                  <a:moveTo>
                    <a:pt x="1172" y="1643"/>
                  </a:moveTo>
                  <a:lnTo>
                    <a:pt x="4165" y="3514"/>
                  </a:lnTo>
                  <a:lnTo>
                    <a:pt x="1172" y="5384"/>
                  </a:lnTo>
                  <a:lnTo>
                    <a:pt x="1172" y="1643"/>
                  </a:lnTo>
                  <a:close/>
                  <a:moveTo>
                    <a:pt x="586" y="0"/>
                  </a:moveTo>
                  <a:cubicBezTo>
                    <a:pt x="489" y="0"/>
                    <a:pt x="391" y="25"/>
                    <a:pt x="302" y="74"/>
                  </a:cubicBezTo>
                  <a:cubicBezTo>
                    <a:pt x="116" y="178"/>
                    <a:pt x="1" y="373"/>
                    <a:pt x="1" y="587"/>
                  </a:cubicBezTo>
                  <a:lnTo>
                    <a:pt x="1" y="6440"/>
                  </a:lnTo>
                  <a:cubicBezTo>
                    <a:pt x="1" y="6653"/>
                    <a:pt x="116" y="6849"/>
                    <a:pt x="302" y="6953"/>
                  </a:cubicBezTo>
                  <a:cubicBezTo>
                    <a:pt x="389" y="7001"/>
                    <a:pt x="487" y="7026"/>
                    <a:pt x="585" y="7026"/>
                  </a:cubicBezTo>
                  <a:cubicBezTo>
                    <a:pt x="693" y="7026"/>
                    <a:pt x="801" y="6997"/>
                    <a:pt x="896" y="6937"/>
                  </a:cubicBezTo>
                  <a:lnTo>
                    <a:pt x="5580" y="4010"/>
                  </a:lnTo>
                  <a:cubicBezTo>
                    <a:pt x="5750" y="3903"/>
                    <a:pt x="5854" y="3714"/>
                    <a:pt x="5854" y="3513"/>
                  </a:cubicBezTo>
                  <a:cubicBezTo>
                    <a:pt x="5854" y="3311"/>
                    <a:pt x="5750" y="3123"/>
                    <a:pt x="5580" y="3017"/>
                  </a:cubicBezTo>
                  <a:lnTo>
                    <a:pt x="896" y="90"/>
                  </a:lnTo>
                  <a:cubicBezTo>
                    <a:pt x="801" y="30"/>
                    <a:pt x="694" y="0"/>
                    <a:pt x="58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272499565"/>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41408A-5E3C-DBAC-B8A5-0211A8D65F2C}"/>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F4D76464-A850-B3D9-EB46-5DFFE0F410B1}"/>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7EC739-0A72-0EB5-4312-54E29478F876}"/>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41A9EABB-6027-77E2-EEBB-8EAB92D29E7E}"/>
              </a:ext>
            </a:extLst>
          </p:cNvPr>
          <p:cNvSpPr txBox="1"/>
          <p:nvPr/>
        </p:nvSpPr>
        <p:spPr>
          <a:xfrm>
            <a:off x="6944248" y="3996751"/>
            <a:ext cx="4113898"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Course Modules</a:t>
            </a:r>
          </a:p>
        </p:txBody>
      </p:sp>
      <p:sp>
        <p:nvSpPr>
          <p:cNvPr id="18" name="Rectangle 17">
            <a:extLst>
              <a:ext uri="{FF2B5EF4-FFF2-40B4-BE49-F238E27FC236}">
                <a16:creationId xmlns:a16="http://schemas.microsoft.com/office/drawing/2014/main" id="{9462C904-4E59-C86C-7121-FE74637B7444}"/>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F33321F0-97DD-99B8-C108-65BD5C3D19A7}"/>
              </a:ext>
            </a:extLst>
          </p:cNvPr>
          <p:cNvSpPr txBox="1"/>
          <p:nvPr/>
        </p:nvSpPr>
        <p:spPr>
          <a:xfrm>
            <a:off x="5665047" y="3675449"/>
            <a:ext cx="1153195" cy="58477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Orientation Lecture</a:t>
            </a:r>
          </a:p>
        </p:txBody>
      </p:sp>
      <p:sp>
        <p:nvSpPr>
          <p:cNvPr id="29" name="Rectangle 28">
            <a:extLst>
              <a:ext uri="{FF2B5EF4-FFF2-40B4-BE49-F238E27FC236}">
                <a16:creationId xmlns:a16="http://schemas.microsoft.com/office/drawing/2014/main" id="{E91E7FC3-87E8-7804-F822-7250746A7CA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E607839-6242-6D32-166C-3CE1D11C55F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176DC70-A71E-4EC3-1066-807F8F56AE27}"/>
              </a:ext>
            </a:extLst>
          </p:cNvPr>
          <p:cNvSpPr txBox="1"/>
          <p:nvPr/>
        </p:nvSpPr>
        <p:spPr>
          <a:xfrm>
            <a:off x="1199515" y="1895311"/>
            <a:ext cx="4458977" cy="1997919"/>
          </a:xfrm>
          <a:prstGeom prst="rect">
            <a:avLst/>
          </a:prstGeom>
          <a:noFill/>
        </p:spPr>
        <p:txBody>
          <a:bodyPr wrap="square" rtlCol="0">
            <a:spAutoFit/>
          </a:bodyPr>
          <a:lstStyle/>
          <a:p>
            <a:pPr algn="just">
              <a:lnSpc>
                <a:spcPct val="150000"/>
              </a:lnSpc>
            </a:pPr>
            <a:r>
              <a:rPr lang="en-US" sz="1400" b="1" dirty="0">
                <a:latin typeface="Alexandria"/>
              </a:rPr>
              <a:t>8. Mobile Marketing and Real Estate Applications: </a:t>
            </a:r>
          </a:p>
          <a:p>
            <a:pPr algn="just">
              <a:lnSpc>
                <a:spcPct val="150000"/>
              </a:lnSpc>
            </a:pPr>
            <a:r>
              <a:rPr lang="en-US" sz="1400" dirty="0">
                <a:latin typeface="Alexandria"/>
              </a:rPr>
              <a:t>Highlights the dominance of smartphones as the primary gateway to the world. Moves beyond responsive design to a “mobile-first experience” philosophy, emphasizing the strategic role of specialized apps in building interactive, sustainable client relationships.</a:t>
            </a:r>
          </a:p>
        </p:txBody>
      </p:sp>
      <p:sp>
        <p:nvSpPr>
          <p:cNvPr id="4" name="Google Shape;6210;p53">
            <a:extLst>
              <a:ext uri="{FF2B5EF4-FFF2-40B4-BE49-F238E27FC236}">
                <a16:creationId xmlns:a16="http://schemas.microsoft.com/office/drawing/2014/main" id="{1D7DE218-9256-2244-2A8B-9449EFB05BD2}"/>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 name="Google Shape;7969;p57">
            <a:extLst>
              <a:ext uri="{FF2B5EF4-FFF2-40B4-BE49-F238E27FC236}">
                <a16:creationId xmlns:a16="http://schemas.microsoft.com/office/drawing/2014/main" id="{F2C72739-4503-B266-9E5A-5CFD9543DE04}"/>
              </a:ext>
            </a:extLst>
          </p:cNvPr>
          <p:cNvSpPr/>
          <p:nvPr/>
        </p:nvSpPr>
        <p:spPr>
          <a:xfrm>
            <a:off x="5065271" y="1895311"/>
            <a:ext cx="404479" cy="403371"/>
          </a:xfrm>
          <a:custGeom>
            <a:avLst/>
            <a:gdLst/>
            <a:ahLst/>
            <a:cxnLst/>
            <a:rect l="l" t="t" r="r" b="b"/>
            <a:pathLst>
              <a:path w="11689" h="11657" extrusionOk="0">
                <a:moveTo>
                  <a:pt x="5860" y="662"/>
                </a:moveTo>
                <a:cubicBezTo>
                  <a:pt x="6080" y="662"/>
                  <a:pt x="6238" y="851"/>
                  <a:pt x="6238" y="1040"/>
                </a:cubicBezTo>
                <a:lnTo>
                  <a:pt x="6238" y="1386"/>
                </a:lnTo>
                <a:lnTo>
                  <a:pt x="756" y="1386"/>
                </a:lnTo>
                <a:lnTo>
                  <a:pt x="756" y="1040"/>
                </a:lnTo>
                <a:cubicBezTo>
                  <a:pt x="725" y="851"/>
                  <a:pt x="882" y="662"/>
                  <a:pt x="1071" y="662"/>
                </a:cubicBezTo>
                <a:close/>
                <a:moveTo>
                  <a:pt x="6175" y="2048"/>
                </a:moveTo>
                <a:lnTo>
                  <a:pt x="6175" y="3686"/>
                </a:lnTo>
                <a:cubicBezTo>
                  <a:pt x="5639" y="3686"/>
                  <a:pt x="5198" y="4096"/>
                  <a:pt x="5198" y="4663"/>
                </a:cubicBezTo>
                <a:cubicBezTo>
                  <a:pt x="4820" y="4694"/>
                  <a:pt x="4505" y="4883"/>
                  <a:pt x="4348" y="5261"/>
                </a:cubicBezTo>
                <a:lnTo>
                  <a:pt x="3592" y="4505"/>
                </a:lnTo>
                <a:cubicBezTo>
                  <a:pt x="3403" y="4300"/>
                  <a:pt x="3135" y="4198"/>
                  <a:pt x="2867" y="4198"/>
                </a:cubicBezTo>
                <a:cubicBezTo>
                  <a:pt x="2599" y="4198"/>
                  <a:pt x="2331" y="4300"/>
                  <a:pt x="2142" y="4505"/>
                </a:cubicBezTo>
                <a:cubicBezTo>
                  <a:pt x="1733" y="4883"/>
                  <a:pt x="1733" y="5576"/>
                  <a:pt x="2142" y="5954"/>
                </a:cubicBezTo>
                <a:lnTo>
                  <a:pt x="4505" y="8317"/>
                </a:lnTo>
                <a:lnTo>
                  <a:pt x="4316" y="8317"/>
                </a:lnTo>
                <a:cubicBezTo>
                  <a:pt x="3875" y="8317"/>
                  <a:pt x="3466" y="8601"/>
                  <a:pt x="3308" y="9042"/>
                </a:cubicBezTo>
                <a:lnTo>
                  <a:pt x="725" y="9042"/>
                </a:lnTo>
                <a:lnTo>
                  <a:pt x="725" y="8979"/>
                </a:lnTo>
                <a:lnTo>
                  <a:pt x="725" y="2048"/>
                </a:lnTo>
                <a:close/>
                <a:moveTo>
                  <a:pt x="7640" y="3907"/>
                </a:moveTo>
                <a:cubicBezTo>
                  <a:pt x="7727" y="3907"/>
                  <a:pt x="7813" y="3938"/>
                  <a:pt x="7876" y="4001"/>
                </a:cubicBezTo>
                <a:lnTo>
                  <a:pt x="8664" y="4789"/>
                </a:lnTo>
                <a:cubicBezTo>
                  <a:pt x="9325" y="5450"/>
                  <a:pt x="9861" y="6238"/>
                  <a:pt x="10113" y="7026"/>
                </a:cubicBezTo>
                <a:lnTo>
                  <a:pt x="7530" y="9609"/>
                </a:lnTo>
                <a:lnTo>
                  <a:pt x="4222" y="9609"/>
                </a:lnTo>
                <a:cubicBezTo>
                  <a:pt x="4033" y="9609"/>
                  <a:pt x="3875" y="9451"/>
                  <a:pt x="3875" y="9262"/>
                </a:cubicBezTo>
                <a:cubicBezTo>
                  <a:pt x="3875" y="9073"/>
                  <a:pt x="4033" y="8916"/>
                  <a:pt x="4222" y="8916"/>
                </a:cubicBezTo>
                <a:lnTo>
                  <a:pt x="5230" y="8916"/>
                </a:lnTo>
                <a:cubicBezTo>
                  <a:pt x="5387" y="8916"/>
                  <a:pt x="5513" y="8821"/>
                  <a:pt x="5545" y="8695"/>
                </a:cubicBezTo>
                <a:cubicBezTo>
                  <a:pt x="5608" y="8601"/>
                  <a:pt x="5608" y="8443"/>
                  <a:pt x="5482" y="8349"/>
                </a:cubicBezTo>
                <a:lnTo>
                  <a:pt x="2520" y="5387"/>
                </a:lnTo>
                <a:cubicBezTo>
                  <a:pt x="2394" y="5293"/>
                  <a:pt x="2394" y="5041"/>
                  <a:pt x="2520" y="4915"/>
                </a:cubicBezTo>
                <a:cubicBezTo>
                  <a:pt x="2583" y="4868"/>
                  <a:pt x="2670" y="4844"/>
                  <a:pt x="2757" y="4844"/>
                </a:cubicBezTo>
                <a:cubicBezTo>
                  <a:pt x="2843" y="4844"/>
                  <a:pt x="2930" y="4868"/>
                  <a:pt x="2993" y="4915"/>
                </a:cubicBezTo>
                <a:lnTo>
                  <a:pt x="4442" y="6395"/>
                </a:lnTo>
                <a:lnTo>
                  <a:pt x="5450" y="7372"/>
                </a:lnTo>
                <a:cubicBezTo>
                  <a:pt x="5498" y="7435"/>
                  <a:pt x="5584" y="7467"/>
                  <a:pt x="5675" y="7467"/>
                </a:cubicBezTo>
                <a:cubicBezTo>
                  <a:pt x="5765" y="7467"/>
                  <a:pt x="5860" y="7435"/>
                  <a:pt x="5923" y="7372"/>
                </a:cubicBezTo>
                <a:cubicBezTo>
                  <a:pt x="6017" y="7246"/>
                  <a:pt x="6017" y="7026"/>
                  <a:pt x="5923" y="6900"/>
                </a:cubicBezTo>
                <a:lnTo>
                  <a:pt x="4915" y="5923"/>
                </a:lnTo>
                <a:cubicBezTo>
                  <a:pt x="4820" y="5797"/>
                  <a:pt x="4820" y="5545"/>
                  <a:pt x="4915" y="5450"/>
                </a:cubicBezTo>
                <a:cubicBezTo>
                  <a:pt x="4978" y="5387"/>
                  <a:pt x="5072" y="5356"/>
                  <a:pt x="5163" y="5356"/>
                </a:cubicBezTo>
                <a:cubicBezTo>
                  <a:pt x="5253" y="5356"/>
                  <a:pt x="5340" y="5387"/>
                  <a:pt x="5387" y="5450"/>
                </a:cubicBezTo>
                <a:lnTo>
                  <a:pt x="6396" y="6427"/>
                </a:lnTo>
                <a:cubicBezTo>
                  <a:pt x="6443" y="6490"/>
                  <a:pt x="6529" y="6522"/>
                  <a:pt x="6620" y="6522"/>
                </a:cubicBezTo>
                <a:cubicBezTo>
                  <a:pt x="6711" y="6522"/>
                  <a:pt x="6805" y="6490"/>
                  <a:pt x="6868" y="6427"/>
                </a:cubicBezTo>
                <a:cubicBezTo>
                  <a:pt x="6963" y="6301"/>
                  <a:pt x="6963" y="6080"/>
                  <a:pt x="6868" y="5954"/>
                </a:cubicBezTo>
                <a:lnTo>
                  <a:pt x="5860" y="4978"/>
                </a:lnTo>
                <a:cubicBezTo>
                  <a:pt x="5765" y="4852"/>
                  <a:pt x="5765" y="4631"/>
                  <a:pt x="5860" y="4505"/>
                </a:cubicBezTo>
                <a:cubicBezTo>
                  <a:pt x="5923" y="4442"/>
                  <a:pt x="6017" y="4411"/>
                  <a:pt x="6108" y="4411"/>
                </a:cubicBezTo>
                <a:cubicBezTo>
                  <a:pt x="6199" y="4411"/>
                  <a:pt x="6285" y="4442"/>
                  <a:pt x="6333" y="4505"/>
                </a:cubicBezTo>
                <a:lnTo>
                  <a:pt x="7341" y="5482"/>
                </a:lnTo>
                <a:cubicBezTo>
                  <a:pt x="7388" y="5545"/>
                  <a:pt x="7475" y="5576"/>
                  <a:pt x="7565" y="5576"/>
                </a:cubicBezTo>
                <a:cubicBezTo>
                  <a:pt x="7656" y="5576"/>
                  <a:pt x="7750" y="5545"/>
                  <a:pt x="7813" y="5482"/>
                </a:cubicBezTo>
                <a:cubicBezTo>
                  <a:pt x="7908" y="5356"/>
                  <a:pt x="7908" y="5135"/>
                  <a:pt x="7813" y="5009"/>
                </a:cubicBezTo>
                <a:lnTo>
                  <a:pt x="7341" y="4537"/>
                </a:lnTo>
                <a:cubicBezTo>
                  <a:pt x="7278" y="4348"/>
                  <a:pt x="7278" y="4096"/>
                  <a:pt x="7404" y="4001"/>
                </a:cubicBezTo>
                <a:cubicBezTo>
                  <a:pt x="7467" y="3938"/>
                  <a:pt x="7553" y="3907"/>
                  <a:pt x="7640" y="3907"/>
                </a:cubicBezTo>
                <a:close/>
                <a:moveTo>
                  <a:pt x="10554" y="7624"/>
                </a:moveTo>
                <a:lnTo>
                  <a:pt x="10806" y="7845"/>
                </a:lnTo>
                <a:cubicBezTo>
                  <a:pt x="10964" y="8002"/>
                  <a:pt x="10964" y="8191"/>
                  <a:pt x="10806" y="8317"/>
                </a:cubicBezTo>
                <a:lnTo>
                  <a:pt x="8853" y="10239"/>
                </a:lnTo>
                <a:cubicBezTo>
                  <a:pt x="8806" y="10302"/>
                  <a:pt x="8719" y="10334"/>
                  <a:pt x="8628" y="10334"/>
                </a:cubicBezTo>
                <a:cubicBezTo>
                  <a:pt x="8538" y="10334"/>
                  <a:pt x="8443" y="10302"/>
                  <a:pt x="8380" y="10239"/>
                </a:cubicBezTo>
                <a:lnTo>
                  <a:pt x="8160" y="10019"/>
                </a:lnTo>
                <a:lnTo>
                  <a:pt x="10554" y="7624"/>
                </a:lnTo>
                <a:close/>
                <a:moveTo>
                  <a:pt x="3277" y="9672"/>
                </a:moveTo>
                <a:cubicBezTo>
                  <a:pt x="3434" y="10050"/>
                  <a:pt x="3781" y="10334"/>
                  <a:pt x="4222" y="10334"/>
                </a:cubicBezTo>
                <a:lnTo>
                  <a:pt x="6143" y="10334"/>
                </a:lnTo>
                <a:lnTo>
                  <a:pt x="6143" y="10680"/>
                </a:lnTo>
                <a:lnTo>
                  <a:pt x="6175" y="10680"/>
                </a:lnTo>
                <a:cubicBezTo>
                  <a:pt x="6175" y="10869"/>
                  <a:pt x="6017" y="11027"/>
                  <a:pt x="5828" y="11027"/>
                </a:cubicBezTo>
                <a:lnTo>
                  <a:pt x="1040" y="11027"/>
                </a:lnTo>
                <a:cubicBezTo>
                  <a:pt x="819" y="11027"/>
                  <a:pt x="662" y="10869"/>
                  <a:pt x="662" y="10680"/>
                </a:cubicBezTo>
                <a:lnTo>
                  <a:pt x="662" y="9672"/>
                </a:lnTo>
                <a:close/>
                <a:moveTo>
                  <a:pt x="1040" y="0"/>
                </a:moveTo>
                <a:cubicBezTo>
                  <a:pt x="473" y="0"/>
                  <a:pt x="0" y="473"/>
                  <a:pt x="0" y="1040"/>
                </a:cubicBezTo>
                <a:lnTo>
                  <a:pt x="0" y="10649"/>
                </a:lnTo>
                <a:cubicBezTo>
                  <a:pt x="0" y="11184"/>
                  <a:pt x="473" y="11657"/>
                  <a:pt x="1040" y="11657"/>
                </a:cubicBezTo>
                <a:lnTo>
                  <a:pt x="5828" y="11657"/>
                </a:lnTo>
                <a:cubicBezTo>
                  <a:pt x="6396" y="11657"/>
                  <a:pt x="6868" y="11184"/>
                  <a:pt x="6868" y="10649"/>
                </a:cubicBezTo>
                <a:lnTo>
                  <a:pt x="6868" y="10334"/>
                </a:lnTo>
                <a:lnTo>
                  <a:pt x="7467" y="10334"/>
                </a:lnTo>
                <a:lnTo>
                  <a:pt x="7876" y="10775"/>
                </a:lnTo>
                <a:cubicBezTo>
                  <a:pt x="8081" y="10964"/>
                  <a:pt x="8349" y="11058"/>
                  <a:pt x="8613" y="11058"/>
                </a:cubicBezTo>
                <a:cubicBezTo>
                  <a:pt x="8877" y="11058"/>
                  <a:pt x="9136" y="10964"/>
                  <a:pt x="9325" y="10775"/>
                </a:cubicBezTo>
                <a:lnTo>
                  <a:pt x="11279" y="8821"/>
                </a:lnTo>
                <a:cubicBezTo>
                  <a:pt x="11688" y="8443"/>
                  <a:pt x="11688" y="7782"/>
                  <a:pt x="11310" y="7372"/>
                </a:cubicBezTo>
                <a:lnTo>
                  <a:pt x="10869" y="6931"/>
                </a:lnTo>
                <a:cubicBezTo>
                  <a:pt x="10554" y="6080"/>
                  <a:pt x="10082" y="5261"/>
                  <a:pt x="9420" y="4505"/>
                </a:cubicBezTo>
                <a:lnTo>
                  <a:pt x="8380" y="3466"/>
                </a:lnTo>
                <a:cubicBezTo>
                  <a:pt x="8191" y="3277"/>
                  <a:pt x="7931" y="3182"/>
                  <a:pt x="7668" y="3182"/>
                </a:cubicBezTo>
                <a:cubicBezTo>
                  <a:pt x="7404" y="3182"/>
                  <a:pt x="7136" y="3277"/>
                  <a:pt x="6931" y="3466"/>
                </a:cubicBezTo>
                <a:lnTo>
                  <a:pt x="6868" y="3560"/>
                </a:lnTo>
                <a:lnTo>
                  <a:pt x="6868" y="1040"/>
                </a:lnTo>
                <a:cubicBezTo>
                  <a:pt x="6868" y="473"/>
                  <a:pt x="6396" y="0"/>
                  <a:pt x="582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584849839"/>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901A93-E366-A90F-01DF-679BFB018C6D}"/>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4D71F92-82BA-BAE8-5CDB-33DF468FE6C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28688B67-7C80-A310-A924-5D1E51EC5D0D}"/>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9A0B5CE4-AC07-774F-F395-6B147D23CC19}"/>
              </a:ext>
            </a:extLst>
          </p:cNvPr>
          <p:cNvSpPr txBox="1"/>
          <p:nvPr/>
        </p:nvSpPr>
        <p:spPr>
          <a:xfrm>
            <a:off x="6944248" y="3996751"/>
            <a:ext cx="4113898"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Course Modules</a:t>
            </a:r>
          </a:p>
        </p:txBody>
      </p:sp>
      <p:sp>
        <p:nvSpPr>
          <p:cNvPr id="18" name="Rectangle 17">
            <a:extLst>
              <a:ext uri="{FF2B5EF4-FFF2-40B4-BE49-F238E27FC236}">
                <a16:creationId xmlns:a16="http://schemas.microsoft.com/office/drawing/2014/main" id="{CFA5F4F1-54C0-F598-3882-6B774B99CC1E}"/>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CC019AB6-878F-E343-5BAB-E4E76D281260}"/>
              </a:ext>
            </a:extLst>
          </p:cNvPr>
          <p:cNvSpPr txBox="1"/>
          <p:nvPr/>
        </p:nvSpPr>
        <p:spPr>
          <a:xfrm>
            <a:off x="5645977" y="3704363"/>
            <a:ext cx="1153195" cy="58477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Orientation Lecture</a:t>
            </a:r>
          </a:p>
        </p:txBody>
      </p:sp>
      <p:sp>
        <p:nvSpPr>
          <p:cNvPr id="29" name="Rectangle 28">
            <a:extLst>
              <a:ext uri="{FF2B5EF4-FFF2-40B4-BE49-F238E27FC236}">
                <a16:creationId xmlns:a16="http://schemas.microsoft.com/office/drawing/2014/main" id="{B748B0D3-5640-0EE9-C87B-67F3FD90CC8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F012ACF-43C6-A3F9-FCB3-0C079845C98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84165F7-3F15-2228-F6CF-094171174090}"/>
              </a:ext>
            </a:extLst>
          </p:cNvPr>
          <p:cNvSpPr txBox="1"/>
          <p:nvPr/>
        </p:nvSpPr>
        <p:spPr>
          <a:xfrm>
            <a:off x="1199515" y="1895311"/>
            <a:ext cx="4458977" cy="1997919"/>
          </a:xfrm>
          <a:prstGeom prst="rect">
            <a:avLst/>
          </a:prstGeom>
          <a:noFill/>
        </p:spPr>
        <p:txBody>
          <a:bodyPr wrap="square" rtlCol="0">
            <a:spAutoFit/>
          </a:bodyPr>
          <a:lstStyle/>
          <a:p>
            <a:pPr algn="just">
              <a:lnSpc>
                <a:spcPct val="150000"/>
              </a:lnSpc>
            </a:pPr>
            <a:r>
              <a:rPr lang="en-US" sz="1400" b="1" dirty="0">
                <a:latin typeface="Alexandria"/>
              </a:rPr>
              <a:t>9. Reputation Management and Online Reviews: </a:t>
            </a:r>
          </a:p>
          <a:p>
            <a:pPr algn="just">
              <a:lnSpc>
                <a:spcPct val="150000"/>
              </a:lnSpc>
            </a:pPr>
            <a:r>
              <a:rPr lang="en-US" sz="1400" dirty="0">
                <a:latin typeface="Alexandria"/>
              </a:rPr>
              <a:t>Presents reputation as the most critical intangible asset in the digital era. Explains how to transform online reviews into a powerful system of social marketing and dialogue that directly influences purchasing decisions and asset value.</a:t>
            </a:r>
          </a:p>
        </p:txBody>
      </p:sp>
      <p:sp>
        <p:nvSpPr>
          <p:cNvPr id="4" name="Google Shape;6210;p53">
            <a:extLst>
              <a:ext uri="{FF2B5EF4-FFF2-40B4-BE49-F238E27FC236}">
                <a16:creationId xmlns:a16="http://schemas.microsoft.com/office/drawing/2014/main" id="{71D6D6E4-A038-807D-7708-ECF068218C0A}"/>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 name="Google Shape;7982;p57">
            <a:extLst>
              <a:ext uri="{FF2B5EF4-FFF2-40B4-BE49-F238E27FC236}">
                <a16:creationId xmlns:a16="http://schemas.microsoft.com/office/drawing/2014/main" id="{1AAC382D-6CEA-E9E0-2F88-89189AECC522}"/>
              </a:ext>
            </a:extLst>
          </p:cNvPr>
          <p:cNvSpPr/>
          <p:nvPr/>
        </p:nvSpPr>
        <p:spPr>
          <a:xfrm>
            <a:off x="2081093" y="1572720"/>
            <a:ext cx="404479" cy="403371"/>
          </a:xfrm>
          <a:custGeom>
            <a:avLst/>
            <a:gdLst/>
            <a:ahLst/>
            <a:cxnLst/>
            <a:rect l="l" t="t" r="r" b="b"/>
            <a:pathLst>
              <a:path w="11689" h="11657" extrusionOk="0">
                <a:moveTo>
                  <a:pt x="5797" y="2111"/>
                </a:moveTo>
                <a:cubicBezTo>
                  <a:pt x="6175" y="2111"/>
                  <a:pt x="6459" y="2426"/>
                  <a:pt x="6459" y="2773"/>
                </a:cubicBezTo>
                <a:cubicBezTo>
                  <a:pt x="6459" y="3151"/>
                  <a:pt x="6175" y="3466"/>
                  <a:pt x="5797" y="3466"/>
                </a:cubicBezTo>
                <a:cubicBezTo>
                  <a:pt x="5388" y="3466"/>
                  <a:pt x="5104" y="3151"/>
                  <a:pt x="5104" y="2773"/>
                </a:cubicBezTo>
                <a:cubicBezTo>
                  <a:pt x="5104" y="2426"/>
                  <a:pt x="5419" y="2111"/>
                  <a:pt x="5797" y="2111"/>
                </a:cubicBezTo>
                <a:close/>
                <a:moveTo>
                  <a:pt x="6112" y="4159"/>
                </a:moveTo>
                <a:cubicBezTo>
                  <a:pt x="6648" y="4159"/>
                  <a:pt x="7120" y="4631"/>
                  <a:pt x="7120" y="5198"/>
                </a:cubicBezTo>
                <a:lnTo>
                  <a:pt x="7120" y="5545"/>
                </a:lnTo>
                <a:lnTo>
                  <a:pt x="4379" y="5545"/>
                </a:lnTo>
                <a:lnTo>
                  <a:pt x="4379" y="5198"/>
                </a:lnTo>
                <a:cubicBezTo>
                  <a:pt x="4411" y="4600"/>
                  <a:pt x="4884" y="4159"/>
                  <a:pt x="5419" y="4159"/>
                </a:cubicBezTo>
                <a:close/>
                <a:moveTo>
                  <a:pt x="10586" y="662"/>
                </a:moveTo>
                <a:cubicBezTo>
                  <a:pt x="10775" y="662"/>
                  <a:pt x="10932" y="819"/>
                  <a:pt x="10932" y="1008"/>
                </a:cubicBezTo>
                <a:lnTo>
                  <a:pt x="10932" y="5860"/>
                </a:lnTo>
                <a:lnTo>
                  <a:pt x="10996" y="5860"/>
                </a:lnTo>
                <a:cubicBezTo>
                  <a:pt x="10996" y="6049"/>
                  <a:pt x="10838" y="6207"/>
                  <a:pt x="10617" y="6207"/>
                </a:cubicBezTo>
                <a:lnTo>
                  <a:pt x="9483" y="6207"/>
                </a:lnTo>
                <a:cubicBezTo>
                  <a:pt x="9326" y="5829"/>
                  <a:pt x="8979" y="5545"/>
                  <a:pt x="8507" y="5545"/>
                </a:cubicBezTo>
                <a:lnTo>
                  <a:pt x="7845" y="5545"/>
                </a:lnTo>
                <a:lnTo>
                  <a:pt x="7845" y="5198"/>
                </a:lnTo>
                <a:cubicBezTo>
                  <a:pt x="7845" y="4505"/>
                  <a:pt x="7435" y="3938"/>
                  <a:pt x="6837" y="3655"/>
                </a:cubicBezTo>
                <a:cubicBezTo>
                  <a:pt x="7057" y="3403"/>
                  <a:pt x="7152" y="3151"/>
                  <a:pt x="7152" y="2773"/>
                </a:cubicBezTo>
                <a:cubicBezTo>
                  <a:pt x="7152" y="2048"/>
                  <a:pt x="6522" y="1418"/>
                  <a:pt x="5797" y="1418"/>
                </a:cubicBezTo>
                <a:cubicBezTo>
                  <a:pt x="5041" y="1418"/>
                  <a:pt x="4411" y="2048"/>
                  <a:pt x="4411" y="2773"/>
                </a:cubicBezTo>
                <a:cubicBezTo>
                  <a:pt x="4411" y="3088"/>
                  <a:pt x="4537" y="3403"/>
                  <a:pt x="4726" y="3655"/>
                </a:cubicBezTo>
                <a:cubicBezTo>
                  <a:pt x="4127" y="3938"/>
                  <a:pt x="3749" y="4505"/>
                  <a:pt x="3749" y="5198"/>
                </a:cubicBezTo>
                <a:lnTo>
                  <a:pt x="3749" y="5545"/>
                </a:lnTo>
                <a:lnTo>
                  <a:pt x="3056" y="5545"/>
                </a:lnTo>
                <a:cubicBezTo>
                  <a:pt x="2647" y="5545"/>
                  <a:pt x="2237" y="5829"/>
                  <a:pt x="2080" y="6207"/>
                </a:cubicBezTo>
                <a:lnTo>
                  <a:pt x="977" y="6207"/>
                </a:lnTo>
                <a:cubicBezTo>
                  <a:pt x="788" y="6207"/>
                  <a:pt x="630" y="6049"/>
                  <a:pt x="630" y="5860"/>
                </a:cubicBezTo>
                <a:lnTo>
                  <a:pt x="630" y="1008"/>
                </a:lnTo>
                <a:cubicBezTo>
                  <a:pt x="630" y="819"/>
                  <a:pt x="788" y="662"/>
                  <a:pt x="977" y="662"/>
                </a:cubicBezTo>
                <a:close/>
                <a:moveTo>
                  <a:pt x="8538" y="6175"/>
                </a:moveTo>
                <a:cubicBezTo>
                  <a:pt x="8759" y="6175"/>
                  <a:pt x="8916" y="6333"/>
                  <a:pt x="8916" y="6522"/>
                </a:cubicBezTo>
                <a:cubicBezTo>
                  <a:pt x="8853" y="6711"/>
                  <a:pt x="8696" y="6868"/>
                  <a:pt x="8538" y="6868"/>
                </a:cubicBezTo>
                <a:lnTo>
                  <a:pt x="3088" y="6868"/>
                </a:lnTo>
                <a:cubicBezTo>
                  <a:pt x="2867" y="6868"/>
                  <a:pt x="2710" y="6711"/>
                  <a:pt x="2710" y="6522"/>
                </a:cubicBezTo>
                <a:cubicBezTo>
                  <a:pt x="2710" y="6333"/>
                  <a:pt x="2867" y="6175"/>
                  <a:pt x="3088" y="6175"/>
                </a:cubicBezTo>
                <a:close/>
                <a:moveTo>
                  <a:pt x="8160" y="7593"/>
                </a:moveTo>
                <a:lnTo>
                  <a:pt x="7561" y="11027"/>
                </a:lnTo>
                <a:lnTo>
                  <a:pt x="4033" y="11027"/>
                </a:lnTo>
                <a:lnTo>
                  <a:pt x="3466" y="7593"/>
                </a:lnTo>
                <a:close/>
                <a:moveTo>
                  <a:pt x="1008" y="0"/>
                </a:moveTo>
                <a:cubicBezTo>
                  <a:pt x="473" y="0"/>
                  <a:pt x="0" y="473"/>
                  <a:pt x="0" y="1008"/>
                </a:cubicBezTo>
                <a:lnTo>
                  <a:pt x="0" y="5860"/>
                </a:lnTo>
                <a:cubicBezTo>
                  <a:pt x="0" y="6396"/>
                  <a:pt x="473" y="6868"/>
                  <a:pt x="1008" y="6868"/>
                </a:cubicBezTo>
                <a:lnTo>
                  <a:pt x="2111" y="6868"/>
                </a:lnTo>
                <a:cubicBezTo>
                  <a:pt x="2237" y="7183"/>
                  <a:pt x="2489" y="7435"/>
                  <a:pt x="2804" y="7498"/>
                </a:cubicBezTo>
                <a:lnTo>
                  <a:pt x="3434" y="11373"/>
                </a:lnTo>
                <a:cubicBezTo>
                  <a:pt x="3466" y="11531"/>
                  <a:pt x="3592" y="11657"/>
                  <a:pt x="3781" y="11657"/>
                </a:cubicBezTo>
                <a:lnTo>
                  <a:pt x="7877" y="11657"/>
                </a:lnTo>
                <a:cubicBezTo>
                  <a:pt x="8034" y="11657"/>
                  <a:pt x="8192" y="11531"/>
                  <a:pt x="8223" y="11373"/>
                </a:cubicBezTo>
                <a:lnTo>
                  <a:pt x="8853" y="7498"/>
                </a:lnTo>
                <a:cubicBezTo>
                  <a:pt x="9168" y="7435"/>
                  <a:pt x="9420" y="7183"/>
                  <a:pt x="9546" y="6868"/>
                </a:cubicBezTo>
                <a:lnTo>
                  <a:pt x="10680" y="6868"/>
                </a:lnTo>
                <a:cubicBezTo>
                  <a:pt x="11216" y="6868"/>
                  <a:pt x="11689" y="6396"/>
                  <a:pt x="11689" y="5860"/>
                </a:cubicBezTo>
                <a:lnTo>
                  <a:pt x="11689" y="1008"/>
                </a:lnTo>
                <a:cubicBezTo>
                  <a:pt x="11657" y="473"/>
                  <a:pt x="11185" y="0"/>
                  <a:pt x="1061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226004345"/>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51EF96-6EB7-5E06-48B1-85E0A1D6E540}"/>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FD8391BF-1DD8-2B2E-7956-FA68BA2F2E4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0FDB87C2-6933-8A12-2AD4-92B88668EE1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E2B753C0-35F1-FFAB-D989-31E56D6CDE94}"/>
              </a:ext>
            </a:extLst>
          </p:cNvPr>
          <p:cNvSpPr txBox="1"/>
          <p:nvPr/>
        </p:nvSpPr>
        <p:spPr>
          <a:xfrm>
            <a:off x="6944248" y="3996751"/>
            <a:ext cx="4113898"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Course Modules</a:t>
            </a:r>
          </a:p>
        </p:txBody>
      </p:sp>
      <p:sp>
        <p:nvSpPr>
          <p:cNvPr id="18" name="Rectangle 17">
            <a:extLst>
              <a:ext uri="{FF2B5EF4-FFF2-40B4-BE49-F238E27FC236}">
                <a16:creationId xmlns:a16="http://schemas.microsoft.com/office/drawing/2014/main" id="{2F764D0F-7FF8-4308-0180-13A1F6849292}"/>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5AE698F-D1DE-2FA7-0514-644AC8BFF6AA}"/>
              </a:ext>
            </a:extLst>
          </p:cNvPr>
          <p:cNvSpPr txBox="1"/>
          <p:nvPr/>
        </p:nvSpPr>
        <p:spPr>
          <a:xfrm>
            <a:off x="5685486" y="3675449"/>
            <a:ext cx="1153195" cy="58477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Orientation Lecture</a:t>
            </a:r>
          </a:p>
        </p:txBody>
      </p:sp>
      <p:sp>
        <p:nvSpPr>
          <p:cNvPr id="29" name="Rectangle 28">
            <a:extLst>
              <a:ext uri="{FF2B5EF4-FFF2-40B4-BE49-F238E27FC236}">
                <a16:creationId xmlns:a16="http://schemas.microsoft.com/office/drawing/2014/main" id="{903D81EB-97C2-BD8A-EE74-2F344DE7DD4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382FB7F-3114-68F7-730A-082DEF3C7E2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E08692A-88AA-D5AB-40E6-0A57CE147096}"/>
              </a:ext>
            </a:extLst>
          </p:cNvPr>
          <p:cNvSpPr txBox="1"/>
          <p:nvPr/>
        </p:nvSpPr>
        <p:spPr>
          <a:xfrm>
            <a:off x="1199515" y="1895311"/>
            <a:ext cx="4458977" cy="1674754"/>
          </a:xfrm>
          <a:prstGeom prst="rect">
            <a:avLst/>
          </a:prstGeom>
          <a:noFill/>
        </p:spPr>
        <p:txBody>
          <a:bodyPr wrap="square" rtlCol="0">
            <a:spAutoFit/>
          </a:bodyPr>
          <a:lstStyle/>
          <a:p>
            <a:pPr algn="just">
              <a:lnSpc>
                <a:spcPct val="150000"/>
              </a:lnSpc>
            </a:pPr>
            <a:r>
              <a:rPr lang="en-US" sz="1400" b="1" dirty="0">
                <a:latin typeface="Alexandria"/>
              </a:rPr>
              <a:t>10. Legal and Ethical Considerations: </a:t>
            </a:r>
          </a:p>
          <a:p>
            <a:pPr algn="just">
              <a:lnSpc>
                <a:spcPct val="150000"/>
              </a:lnSpc>
            </a:pPr>
            <a:r>
              <a:rPr lang="en-US" sz="1400" dirty="0">
                <a:latin typeface="Alexandria"/>
              </a:rPr>
              <a:t>Frames professional responsibility and sustainability. Raises awareness of risks and obligations in digital activity, emphasizing integrity, transparency, and compliance with real estate marketing laws.</a:t>
            </a:r>
          </a:p>
        </p:txBody>
      </p:sp>
      <p:sp>
        <p:nvSpPr>
          <p:cNvPr id="4" name="Google Shape;6210;p53">
            <a:extLst>
              <a:ext uri="{FF2B5EF4-FFF2-40B4-BE49-F238E27FC236}">
                <a16:creationId xmlns:a16="http://schemas.microsoft.com/office/drawing/2014/main" id="{ED0FACDF-0876-2626-C832-3DFB2D7F3CC3}"/>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6" name="Google Shape;5428;p51">
            <a:extLst>
              <a:ext uri="{FF2B5EF4-FFF2-40B4-BE49-F238E27FC236}">
                <a16:creationId xmlns:a16="http://schemas.microsoft.com/office/drawing/2014/main" id="{CA9591CC-E07A-25A0-F3C0-DCC2A9889F9C}"/>
              </a:ext>
            </a:extLst>
          </p:cNvPr>
          <p:cNvGrpSpPr/>
          <p:nvPr/>
        </p:nvGrpSpPr>
        <p:grpSpPr>
          <a:xfrm>
            <a:off x="4471487" y="1801289"/>
            <a:ext cx="387843" cy="443607"/>
            <a:chOff x="-47509225" y="1974175"/>
            <a:chExt cx="263075" cy="300900"/>
          </a:xfrm>
        </p:grpSpPr>
        <p:sp>
          <p:nvSpPr>
            <p:cNvPr id="9" name="Google Shape;5429;p51">
              <a:extLst>
                <a:ext uri="{FF2B5EF4-FFF2-40B4-BE49-F238E27FC236}">
                  <a16:creationId xmlns:a16="http://schemas.microsoft.com/office/drawing/2014/main" id="{2C0F9119-CA60-BC19-1939-8AA692E5E45A}"/>
                </a:ext>
              </a:extLst>
            </p:cNvPr>
            <p:cNvSpPr/>
            <p:nvPr/>
          </p:nvSpPr>
          <p:spPr>
            <a:xfrm>
              <a:off x="-47439925" y="2026950"/>
              <a:ext cx="124475" cy="124450"/>
            </a:xfrm>
            <a:custGeom>
              <a:avLst/>
              <a:gdLst/>
              <a:ahLst/>
              <a:cxnLst/>
              <a:rect l="l" t="t" r="r" b="b"/>
              <a:pathLst>
                <a:path w="4979" h="4978" extrusionOk="0">
                  <a:moveTo>
                    <a:pt x="1828" y="725"/>
                  </a:moveTo>
                  <a:cubicBezTo>
                    <a:pt x="2301" y="725"/>
                    <a:pt x="2679" y="1008"/>
                    <a:pt x="2805" y="1418"/>
                  </a:cubicBezTo>
                  <a:lnTo>
                    <a:pt x="1828" y="1418"/>
                  </a:lnTo>
                  <a:cubicBezTo>
                    <a:pt x="1607" y="1418"/>
                    <a:pt x="1450" y="1575"/>
                    <a:pt x="1450" y="1796"/>
                  </a:cubicBezTo>
                  <a:lnTo>
                    <a:pt x="1450" y="2773"/>
                  </a:lnTo>
                  <a:cubicBezTo>
                    <a:pt x="1040" y="2615"/>
                    <a:pt x="757" y="2206"/>
                    <a:pt x="757" y="1796"/>
                  </a:cubicBezTo>
                  <a:cubicBezTo>
                    <a:pt x="757" y="1197"/>
                    <a:pt x="1229" y="725"/>
                    <a:pt x="1828" y="725"/>
                  </a:cubicBezTo>
                  <a:close/>
                  <a:moveTo>
                    <a:pt x="2805" y="2143"/>
                  </a:moveTo>
                  <a:cubicBezTo>
                    <a:pt x="2679" y="2458"/>
                    <a:pt x="2458" y="2678"/>
                    <a:pt x="2175" y="2773"/>
                  </a:cubicBezTo>
                  <a:lnTo>
                    <a:pt x="2175" y="2143"/>
                  </a:lnTo>
                  <a:close/>
                  <a:moveTo>
                    <a:pt x="4254" y="2111"/>
                  </a:moveTo>
                  <a:lnTo>
                    <a:pt x="4254" y="4222"/>
                  </a:lnTo>
                  <a:lnTo>
                    <a:pt x="2143" y="4222"/>
                  </a:lnTo>
                  <a:lnTo>
                    <a:pt x="2143" y="3466"/>
                  </a:lnTo>
                  <a:cubicBezTo>
                    <a:pt x="2805" y="3308"/>
                    <a:pt x="3372" y="2804"/>
                    <a:pt x="3529" y="2111"/>
                  </a:cubicBezTo>
                  <a:close/>
                  <a:moveTo>
                    <a:pt x="1765" y="0"/>
                  </a:moveTo>
                  <a:cubicBezTo>
                    <a:pt x="788" y="0"/>
                    <a:pt x="1" y="788"/>
                    <a:pt x="1" y="1796"/>
                  </a:cubicBezTo>
                  <a:cubicBezTo>
                    <a:pt x="1" y="2647"/>
                    <a:pt x="599" y="3340"/>
                    <a:pt x="1418" y="3529"/>
                  </a:cubicBezTo>
                  <a:lnTo>
                    <a:pt x="1418" y="4631"/>
                  </a:lnTo>
                  <a:cubicBezTo>
                    <a:pt x="1418" y="4820"/>
                    <a:pt x="1576" y="4978"/>
                    <a:pt x="1765" y="4978"/>
                  </a:cubicBezTo>
                  <a:lnTo>
                    <a:pt x="4569" y="4978"/>
                  </a:lnTo>
                  <a:cubicBezTo>
                    <a:pt x="4789" y="4978"/>
                    <a:pt x="4916" y="4820"/>
                    <a:pt x="4916" y="4631"/>
                  </a:cubicBezTo>
                  <a:lnTo>
                    <a:pt x="4916" y="1827"/>
                  </a:lnTo>
                  <a:cubicBezTo>
                    <a:pt x="4979" y="1575"/>
                    <a:pt x="4821" y="1418"/>
                    <a:pt x="4600" y="1418"/>
                  </a:cubicBezTo>
                  <a:lnTo>
                    <a:pt x="3498" y="1418"/>
                  </a:lnTo>
                  <a:cubicBezTo>
                    <a:pt x="3340" y="630"/>
                    <a:pt x="2647" y="0"/>
                    <a:pt x="176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430;p51">
              <a:extLst>
                <a:ext uri="{FF2B5EF4-FFF2-40B4-BE49-F238E27FC236}">
                  <a16:creationId xmlns:a16="http://schemas.microsoft.com/office/drawing/2014/main" id="{D9F16387-AF9D-4BF8-EFA1-739A4776F020}"/>
                </a:ext>
              </a:extLst>
            </p:cNvPr>
            <p:cNvSpPr/>
            <p:nvPr/>
          </p:nvSpPr>
          <p:spPr>
            <a:xfrm>
              <a:off x="-47439125" y="2184475"/>
              <a:ext cx="88225" cy="18125"/>
            </a:xfrm>
            <a:custGeom>
              <a:avLst/>
              <a:gdLst/>
              <a:ahLst/>
              <a:cxnLst/>
              <a:rect l="l" t="t" r="r" b="b"/>
              <a:pathLst>
                <a:path w="3529" h="725" extrusionOk="0">
                  <a:moveTo>
                    <a:pt x="378" y="0"/>
                  </a:moveTo>
                  <a:cubicBezTo>
                    <a:pt x="158" y="0"/>
                    <a:pt x="32" y="158"/>
                    <a:pt x="32" y="378"/>
                  </a:cubicBezTo>
                  <a:cubicBezTo>
                    <a:pt x="0" y="567"/>
                    <a:pt x="158" y="725"/>
                    <a:pt x="378" y="725"/>
                  </a:cubicBezTo>
                  <a:lnTo>
                    <a:pt x="3182" y="725"/>
                  </a:lnTo>
                  <a:cubicBezTo>
                    <a:pt x="3371" y="725"/>
                    <a:pt x="3529" y="567"/>
                    <a:pt x="3529" y="378"/>
                  </a:cubicBezTo>
                  <a:cubicBezTo>
                    <a:pt x="3529" y="158"/>
                    <a:pt x="3371"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431;p51">
              <a:extLst>
                <a:ext uri="{FF2B5EF4-FFF2-40B4-BE49-F238E27FC236}">
                  <a16:creationId xmlns:a16="http://schemas.microsoft.com/office/drawing/2014/main" id="{17EA5528-E8B4-997C-BF70-0B54E51F4FD4}"/>
                </a:ext>
              </a:extLst>
            </p:cNvPr>
            <p:cNvSpPr/>
            <p:nvPr/>
          </p:nvSpPr>
          <p:spPr>
            <a:xfrm>
              <a:off x="-47438350" y="2219900"/>
              <a:ext cx="122900" cy="18150"/>
            </a:xfrm>
            <a:custGeom>
              <a:avLst/>
              <a:gdLst/>
              <a:ahLst/>
              <a:cxnLst/>
              <a:rect l="l" t="t" r="r" b="b"/>
              <a:pathLst>
                <a:path w="4916" h="726" extrusionOk="0">
                  <a:moveTo>
                    <a:pt x="347" y="1"/>
                  </a:moveTo>
                  <a:cubicBezTo>
                    <a:pt x="127" y="1"/>
                    <a:pt x="1" y="158"/>
                    <a:pt x="1" y="379"/>
                  </a:cubicBezTo>
                  <a:cubicBezTo>
                    <a:pt x="1" y="568"/>
                    <a:pt x="127" y="725"/>
                    <a:pt x="347" y="725"/>
                  </a:cubicBezTo>
                  <a:lnTo>
                    <a:pt x="4537" y="725"/>
                  </a:lnTo>
                  <a:cubicBezTo>
                    <a:pt x="4758" y="725"/>
                    <a:pt x="4916" y="568"/>
                    <a:pt x="4916" y="379"/>
                  </a:cubicBezTo>
                  <a:cubicBezTo>
                    <a:pt x="4916" y="158"/>
                    <a:pt x="4758" y="1"/>
                    <a:pt x="453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5432;p51">
              <a:extLst>
                <a:ext uri="{FF2B5EF4-FFF2-40B4-BE49-F238E27FC236}">
                  <a16:creationId xmlns:a16="http://schemas.microsoft.com/office/drawing/2014/main" id="{4C16EA5C-17DF-E677-C625-8FB2891DF23E}"/>
                </a:ext>
              </a:extLst>
            </p:cNvPr>
            <p:cNvSpPr/>
            <p:nvPr/>
          </p:nvSpPr>
          <p:spPr>
            <a:xfrm>
              <a:off x="-47333600" y="2186050"/>
              <a:ext cx="18150" cy="17350"/>
            </a:xfrm>
            <a:custGeom>
              <a:avLst/>
              <a:gdLst/>
              <a:ahLst/>
              <a:cxnLst/>
              <a:rect l="l" t="t" r="r" b="b"/>
              <a:pathLst>
                <a:path w="726" h="694" extrusionOk="0">
                  <a:moveTo>
                    <a:pt x="347" y="0"/>
                  </a:moveTo>
                  <a:cubicBezTo>
                    <a:pt x="158" y="0"/>
                    <a:pt x="1" y="158"/>
                    <a:pt x="1" y="347"/>
                  </a:cubicBezTo>
                  <a:cubicBezTo>
                    <a:pt x="1" y="536"/>
                    <a:pt x="158" y="693"/>
                    <a:pt x="347" y="693"/>
                  </a:cubicBezTo>
                  <a:cubicBezTo>
                    <a:pt x="568" y="693"/>
                    <a:pt x="726" y="536"/>
                    <a:pt x="726" y="347"/>
                  </a:cubicBezTo>
                  <a:cubicBezTo>
                    <a:pt x="726" y="126"/>
                    <a:pt x="568"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5433;p51">
              <a:extLst>
                <a:ext uri="{FF2B5EF4-FFF2-40B4-BE49-F238E27FC236}">
                  <a16:creationId xmlns:a16="http://schemas.microsoft.com/office/drawing/2014/main" id="{9B4C907C-2FFA-FEAB-FE83-EC849006F691}"/>
                </a:ext>
              </a:extLst>
            </p:cNvPr>
            <p:cNvSpPr/>
            <p:nvPr/>
          </p:nvSpPr>
          <p:spPr>
            <a:xfrm>
              <a:off x="-47509225" y="1974175"/>
              <a:ext cx="263075" cy="300900"/>
            </a:xfrm>
            <a:custGeom>
              <a:avLst/>
              <a:gdLst/>
              <a:ahLst/>
              <a:cxnLst/>
              <a:rect l="l" t="t" r="r" b="b"/>
              <a:pathLst>
                <a:path w="10523" h="12036" extrusionOk="0">
                  <a:moveTo>
                    <a:pt x="9483" y="2111"/>
                  </a:moveTo>
                  <a:cubicBezTo>
                    <a:pt x="9672" y="2111"/>
                    <a:pt x="9830" y="2269"/>
                    <a:pt x="9830" y="2489"/>
                  </a:cubicBezTo>
                  <a:lnTo>
                    <a:pt x="9830" y="3529"/>
                  </a:lnTo>
                  <a:lnTo>
                    <a:pt x="9105" y="3529"/>
                  </a:lnTo>
                  <a:lnTo>
                    <a:pt x="9105" y="2111"/>
                  </a:lnTo>
                  <a:close/>
                  <a:moveTo>
                    <a:pt x="9830" y="4222"/>
                  </a:moveTo>
                  <a:lnTo>
                    <a:pt x="9830" y="5640"/>
                  </a:lnTo>
                  <a:lnTo>
                    <a:pt x="9105" y="5640"/>
                  </a:lnTo>
                  <a:lnTo>
                    <a:pt x="9105" y="4222"/>
                  </a:lnTo>
                  <a:close/>
                  <a:moveTo>
                    <a:pt x="9861" y="6333"/>
                  </a:moveTo>
                  <a:lnTo>
                    <a:pt x="9861" y="7751"/>
                  </a:lnTo>
                  <a:lnTo>
                    <a:pt x="9168" y="7751"/>
                  </a:lnTo>
                  <a:lnTo>
                    <a:pt x="9168" y="6333"/>
                  </a:lnTo>
                  <a:close/>
                  <a:moveTo>
                    <a:pt x="9830" y="8412"/>
                  </a:moveTo>
                  <a:lnTo>
                    <a:pt x="9830" y="9483"/>
                  </a:lnTo>
                  <a:cubicBezTo>
                    <a:pt x="9830" y="9672"/>
                    <a:pt x="9672" y="9830"/>
                    <a:pt x="9483" y="9830"/>
                  </a:cubicBezTo>
                  <a:lnTo>
                    <a:pt x="9137" y="9830"/>
                  </a:lnTo>
                  <a:lnTo>
                    <a:pt x="9137" y="8412"/>
                  </a:lnTo>
                  <a:close/>
                  <a:moveTo>
                    <a:pt x="8444" y="630"/>
                  </a:moveTo>
                  <a:lnTo>
                    <a:pt x="8444" y="11248"/>
                  </a:lnTo>
                  <a:lnTo>
                    <a:pt x="1450" y="11248"/>
                  </a:lnTo>
                  <a:lnTo>
                    <a:pt x="1450" y="10554"/>
                  </a:lnTo>
                  <a:lnTo>
                    <a:pt x="1796" y="10554"/>
                  </a:lnTo>
                  <a:cubicBezTo>
                    <a:pt x="1985" y="10554"/>
                    <a:pt x="2143" y="10397"/>
                    <a:pt x="2143" y="10176"/>
                  </a:cubicBezTo>
                  <a:cubicBezTo>
                    <a:pt x="2143" y="9987"/>
                    <a:pt x="1985" y="9830"/>
                    <a:pt x="1796" y="9830"/>
                  </a:cubicBezTo>
                  <a:lnTo>
                    <a:pt x="1450" y="9830"/>
                  </a:lnTo>
                  <a:lnTo>
                    <a:pt x="1450" y="8412"/>
                  </a:lnTo>
                  <a:lnTo>
                    <a:pt x="1796" y="8412"/>
                  </a:lnTo>
                  <a:cubicBezTo>
                    <a:pt x="1985" y="8412"/>
                    <a:pt x="2143" y="8255"/>
                    <a:pt x="2143" y="8066"/>
                  </a:cubicBezTo>
                  <a:cubicBezTo>
                    <a:pt x="2143" y="7877"/>
                    <a:pt x="1985" y="7719"/>
                    <a:pt x="1796" y="7719"/>
                  </a:cubicBezTo>
                  <a:lnTo>
                    <a:pt x="1450" y="7719"/>
                  </a:lnTo>
                  <a:lnTo>
                    <a:pt x="1450" y="6301"/>
                  </a:lnTo>
                  <a:lnTo>
                    <a:pt x="1796" y="6301"/>
                  </a:lnTo>
                  <a:cubicBezTo>
                    <a:pt x="1985" y="6301"/>
                    <a:pt x="2143" y="6144"/>
                    <a:pt x="2143" y="5923"/>
                  </a:cubicBezTo>
                  <a:cubicBezTo>
                    <a:pt x="2143" y="5734"/>
                    <a:pt x="1985" y="5577"/>
                    <a:pt x="1796" y="5577"/>
                  </a:cubicBezTo>
                  <a:lnTo>
                    <a:pt x="1450" y="5577"/>
                  </a:lnTo>
                  <a:lnTo>
                    <a:pt x="1450" y="4159"/>
                  </a:lnTo>
                  <a:lnTo>
                    <a:pt x="1796" y="4159"/>
                  </a:lnTo>
                  <a:cubicBezTo>
                    <a:pt x="1985" y="4159"/>
                    <a:pt x="2143" y="4001"/>
                    <a:pt x="2143" y="3812"/>
                  </a:cubicBezTo>
                  <a:cubicBezTo>
                    <a:pt x="2143" y="3623"/>
                    <a:pt x="1985" y="3466"/>
                    <a:pt x="1796" y="3466"/>
                  </a:cubicBezTo>
                  <a:lnTo>
                    <a:pt x="1450" y="3466"/>
                  </a:lnTo>
                  <a:lnTo>
                    <a:pt x="1450" y="2048"/>
                  </a:lnTo>
                  <a:lnTo>
                    <a:pt x="1796" y="2048"/>
                  </a:lnTo>
                  <a:cubicBezTo>
                    <a:pt x="1985" y="2048"/>
                    <a:pt x="2143" y="1891"/>
                    <a:pt x="2143" y="1670"/>
                  </a:cubicBezTo>
                  <a:cubicBezTo>
                    <a:pt x="2143" y="1481"/>
                    <a:pt x="1985" y="1324"/>
                    <a:pt x="1796" y="1324"/>
                  </a:cubicBezTo>
                  <a:lnTo>
                    <a:pt x="1450" y="1324"/>
                  </a:lnTo>
                  <a:lnTo>
                    <a:pt x="1450" y="630"/>
                  </a:lnTo>
                  <a:close/>
                  <a:moveTo>
                    <a:pt x="1040" y="0"/>
                  </a:moveTo>
                  <a:cubicBezTo>
                    <a:pt x="851" y="0"/>
                    <a:pt x="693" y="158"/>
                    <a:pt x="693" y="347"/>
                  </a:cubicBezTo>
                  <a:lnTo>
                    <a:pt x="693" y="1418"/>
                  </a:lnTo>
                  <a:lnTo>
                    <a:pt x="347" y="1418"/>
                  </a:lnTo>
                  <a:cubicBezTo>
                    <a:pt x="158" y="1418"/>
                    <a:pt x="0" y="1576"/>
                    <a:pt x="0" y="1765"/>
                  </a:cubicBezTo>
                  <a:cubicBezTo>
                    <a:pt x="0" y="1954"/>
                    <a:pt x="158" y="2111"/>
                    <a:pt x="347" y="2111"/>
                  </a:cubicBezTo>
                  <a:lnTo>
                    <a:pt x="693" y="2111"/>
                  </a:lnTo>
                  <a:lnTo>
                    <a:pt x="693" y="3529"/>
                  </a:lnTo>
                  <a:lnTo>
                    <a:pt x="347" y="3529"/>
                  </a:lnTo>
                  <a:cubicBezTo>
                    <a:pt x="158" y="3529"/>
                    <a:pt x="0" y="3686"/>
                    <a:pt x="0" y="3907"/>
                  </a:cubicBezTo>
                  <a:cubicBezTo>
                    <a:pt x="0" y="4096"/>
                    <a:pt x="158" y="4254"/>
                    <a:pt x="347" y="4254"/>
                  </a:cubicBezTo>
                  <a:lnTo>
                    <a:pt x="693" y="4254"/>
                  </a:lnTo>
                  <a:lnTo>
                    <a:pt x="693" y="5671"/>
                  </a:lnTo>
                  <a:lnTo>
                    <a:pt x="347" y="5671"/>
                  </a:lnTo>
                  <a:cubicBezTo>
                    <a:pt x="158" y="5671"/>
                    <a:pt x="0" y="5829"/>
                    <a:pt x="0" y="6018"/>
                  </a:cubicBezTo>
                  <a:cubicBezTo>
                    <a:pt x="0" y="6207"/>
                    <a:pt x="158" y="6364"/>
                    <a:pt x="347" y="6364"/>
                  </a:cubicBezTo>
                  <a:lnTo>
                    <a:pt x="693" y="6364"/>
                  </a:lnTo>
                  <a:lnTo>
                    <a:pt x="693" y="7782"/>
                  </a:lnTo>
                  <a:lnTo>
                    <a:pt x="347" y="7782"/>
                  </a:lnTo>
                  <a:cubicBezTo>
                    <a:pt x="158" y="7782"/>
                    <a:pt x="0" y="7940"/>
                    <a:pt x="0" y="8160"/>
                  </a:cubicBezTo>
                  <a:cubicBezTo>
                    <a:pt x="0" y="8349"/>
                    <a:pt x="158" y="8507"/>
                    <a:pt x="347" y="8507"/>
                  </a:cubicBezTo>
                  <a:lnTo>
                    <a:pt x="693" y="8507"/>
                  </a:lnTo>
                  <a:lnTo>
                    <a:pt x="693" y="9924"/>
                  </a:lnTo>
                  <a:lnTo>
                    <a:pt x="347" y="9924"/>
                  </a:lnTo>
                  <a:cubicBezTo>
                    <a:pt x="158" y="9924"/>
                    <a:pt x="0" y="10082"/>
                    <a:pt x="0" y="10271"/>
                  </a:cubicBezTo>
                  <a:cubicBezTo>
                    <a:pt x="0" y="10460"/>
                    <a:pt x="158" y="10617"/>
                    <a:pt x="347" y="10617"/>
                  </a:cubicBezTo>
                  <a:lnTo>
                    <a:pt x="693" y="10617"/>
                  </a:lnTo>
                  <a:lnTo>
                    <a:pt x="693" y="11689"/>
                  </a:lnTo>
                  <a:cubicBezTo>
                    <a:pt x="693" y="11878"/>
                    <a:pt x="851" y="12035"/>
                    <a:pt x="1040" y="12035"/>
                  </a:cubicBezTo>
                  <a:lnTo>
                    <a:pt x="8759" y="12035"/>
                  </a:lnTo>
                  <a:cubicBezTo>
                    <a:pt x="8979" y="12035"/>
                    <a:pt x="9137" y="11878"/>
                    <a:pt x="9137" y="11689"/>
                  </a:cubicBezTo>
                  <a:lnTo>
                    <a:pt x="9137" y="10617"/>
                  </a:lnTo>
                  <a:lnTo>
                    <a:pt x="9483" y="10617"/>
                  </a:lnTo>
                  <a:cubicBezTo>
                    <a:pt x="10050" y="10617"/>
                    <a:pt x="10523" y="10145"/>
                    <a:pt x="10523" y="9578"/>
                  </a:cubicBezTo>
                  <a:lnTo>
                    <a:pt x="10523" y="2552"/>
                  </a:lnTo>
                  <a:cubicBezTo>
                    <a:pt x="10523" y="1891"/>
                    <a:pt x="10050" y="1418"/>
                    <a:pt x="9483" y="1418"/>
                  </a:cubicBezTo>
                  <a:lnTo>
                    <a:pt x="9137" y="1418"/>
                  </a:lnTo>
                  <a:lnTo>
                    <a:pt x="9137" y="347"/>
                  </a:lnTo>
                  <a:cubicBezTo>
                    <a:pt x="9137" y="158"/>
                    <a:pt x="8979" y="0"/>
                    <a:pt x="875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613443969"/>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4787E9-A564-F992-1977-DA8DB8B00979}"/>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CEFD7B6E-66D7-C6D7-D952-EC02B7F1671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FD4C982-6DB1-1C51-F3E9-F0917A06446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AAE8D45E-A780-3ECC-E929-D3B2AFB757C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2EAE9C70-3190-5A66-A124-DEAF8E6B8E01}"/>
              </a:ext>
            </a:extLst>
          </p:cNvPr>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Expected Learning Outcomes</a:t>
            </a:r>
          </a:p>
        </p:txBody>
      </p:sp>
      <p:sp>
        <p:nvSpPr>
          <p:cNvPr id="28" name="Rectangle 27">
            <a:extLst>
              <a:ext uri="{FF2B5EF4-FFF2-40B4-BE49-F238E27FC236}">
                <a16:creationId xmlns:a16="http://schemas.microsoft.com/office/drawing/2014/main" id="{CA21DC16-31C5-2314-8685-83CE420D205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95CC3581-347C-DD5A-4B4D-7351BEBC470F}"/>
              </a:ext>
            </a:extLst>
          </p:cNvPr>
          <p:cNvSpPr txBox="1"/>
          <p:nvPr/>
        </p:nvSpPr>
        <p:spPr>
          <a:xfrm>
            <a:off x="3598250" y="2495028"/>
            <a:ext cx="8417320" cy="1351588"/>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1. Identify and explain core concepts of digital marketing in real estate: </a:t>
            </a:r>
          </a:p>
          <a:p>
            <a:pPr algn="just">
              <a:lnSpc>
                <a:spcPct val="150000"/>
              </a:lnSpc>
            </a:pPr>
            <a:r>
              <a:rPr lang="en-US" sz="1400" dirty="0">
                <a:latin typeface="Alexandria" charset="0"/>
                <a:cs typeface="Alexandria" charset="0"/>
              </a:rPr>
              <a:t>Understand the structural transformation imposed by digitization, distinguish key terms (digital reputation, client lifecycle, content marketing), and recognize how real estate marketing differs fundamentally from consumer goods marketing.</a:t>
            </a:r>
          </a:p>
        </p:txBody>
      </p:sp>
      <p:sp>
        <p:nvSpPr>
          <p:cNvPr id="33" name="TextBox 32">
            <a:extLst>
              <a:ext uri="{FF2B5EF4-FFF2-40B4-BE49-F238E27FC236}">
                <a16:creationId xmlns:a16="http://schemas.microsoft.com/office/drawing/2014/main" id="{6C27769B-E23C-A1D6-CB2E-5B02885C2020}"/>
              </a:ext>
            </a:extLst>
          </p:cNvPr>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pic>
        <p:nvPicPr>
          <p:cNvPr id="6" name="Graphic 21">
            <a:extLst>
              <a:ext uri="{FF2B5EF4-FFF2-40B4-BE49-F238E27FC236}">
                <a16:creationId xmlns:a16="http://schemas.microsoft.com/office/drawing/2014/main" id="{E1C407AA-E2DE-4343-57E5-E04F7712A68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Google Shape;8400;p58">
            <a:extLst>
              <a:ext uri="{FF2B5EF4-FFF2-40B4-BE49-F238E27FC236}">
                <a16:creationId xmlns:a16="http://schemas.microsoft.com/office/drawing/2014/main" id="{C100EBCD-EBBE-9B79-EC88-5CD3FEE632A2}"/>
              </a:ext>
            </a:extLst>
          </p:cNvPr>
          <p:cNvSpPr/>
          <p:nvPr/>
        </p:nvSpPr>
        <p:spPr>
          <a:xfrm>
            <a:off x="8582605" y="1432261"/>
            <a:ext cx="441103" cy="441067"/>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16" name="Google Shape;5384;p51">
            <a:extLst>
              <a:ext uri="{FF2B5EF4-FFF2-40B4-BE49-F238E27FC236}">
                <a16:creationId xmlns:a16="http://schemas.microsoft.com/office/drawing/2014/main" id="{6E8693E4-74C7-0944-DA3C-23B562394536}"/>
              </a:ext>
            </a:extLst>
          </p:cNvPr>
          <p:cNvGrpSpPr/>
          <p:nvPr/>
        </p:nvGrpSpPr>
        <p:grpSpPr>
          <a:xfrm>
            <a:off x="8582605" y="3858025"/>
            <a:ext cx="443607" cy="441469"/>
            <a:chOff x="-49786250" y="2316650"/>
            <a:chExt cx="300900" cy="299450"/>
          </a:xfrm>
        </p:grpSpPr>
        <p:sp>
          <p:nvSpPr>
            <p:cNvPr id="17" name="Google Shape;5385;p51">
              <a:extLst>
                <a:ext uri="{FF2B5EF4-FFF2-40B4-BE49-F238E27FC236}">
                  <a16:creationId xmlns:a16="http://schemas.microsoft.com/office/drawing/2014/main" id="{F0DCD976-064F-8E1B-5663-5AABCDF318EE}"/>
                </a:ext>
              </a:extLst>
            </p:cNvPr>
            <p:cNvSpPr/>
            <p:nvPr/>
          </p:nvSpPr>
          <p:spPr>
            <a:xfrm>
              <a:off x="-49746875" y="2316650"/>
              <a:ext cx="217400" cy="299450"/>
            </a:xfrm>
            <a:custGeom>
              <a:avLst/>
              <a:gdLst/>
              <a:ahLst/>
              <a:cxnLst/>
              <a:rect l="l" t="t" r="r" b="b"/>
              <a:pathLst>
                <a:path w="8696" h="11978" extrusionOk="0">
                  <a:moveTo>
                    <a:pt x="4411" y="3944"/>
                  </a:moveTo>
                  <a:lnTo>
                    <a:pt x="5010" y="5110"/>
                  </a:lnTo>
                  <a:cubicBezTo>
                    <a:pt x="4837" y="5188"/>
                    <a:pt x="4640" y="5228"/>
                    <a:pt x="4439" y="5228"/>
                  </a:cubicBezTo>
                  <a:cubicBezTo>
                    <a:pt x="4238" y="5228"/>
                    <a:pt x="4033" y="5188"/>
                    <a:pt x="3844" y="5110"/>
                  </a:cubicBezTo>
                  <a:lnTo>
                    <a:pt x="4411" y="3944"/>
                  </a:lnTo>
                  <a:close/>
                  <a:moveTo>
                    <a:pt x="5136" y="5834"/>
                  </a:moveTo>
                  <a:lnTo>
                    <a:pt x="5136" y="8418"/>
                  </a:lnTo>
                  <a:lnTo>
                    <a:pt x="3718" y="8418"/>
                  </a:lnTo>
                  <a:lnTo>
                    <a:pt x="3718" y="5834"/>
                  </a:lnTo>
                  <a:cubicBezTo>
                    <a:pt x="3939" y="5897"/>
                    <a:pt x="4191" y="5960"/>
                    <a:pt x="4411" y="5960"/>
                  </a:cubicBezTo>
                  <a:cubicBezTo>
                    <a:pt x="4663" y="5960"/>
                    <a:pt x="4884" y="5897"/>
                    <a:pt x="5136" y="5834"/>
                  </a:cubicBezTo>
                  <a:close/>
                  <a:moveTo>
                    <a:pt x="4390" y="657"/>
                  </a:moveTo>
                  <a:cubicBezTo>
                    <a:pt x="5196" y="657"/>
                    <a:pt x="5982" y="942"/>
                    <a:pt x="6617" y="1455"/>
                  </a:cubicBezTo>
                  <a:cubicBezTo>
                    <a:pt x="7467" y="2117"/>
                    <a:pt x="7940" y="3156"/>
                    <a:pt x="7940" y="4196"/>
                  </a:cubicBezTo>
                  <a:cubicBezTo>
                    <a:pt x="7940" y="5078"/>
                    <a:pt x="7625" y="5897"/>
                    <a:pt x="7058" y="6527"/>
                  </a:cubicBezTo>
                  <a:cubicBezTo>
                    <a:pt x="6585" y="7095"/>
                    <a:pt x="6270" y="7756"/>
                    <a:pt x="6207" y="8418"/>
                  </a:cubicBezTo>
                  <a:lnTo>
                    <a:pt x="5829" y="8418"/>
                  </a:lnTo>
                  <a:lnTo>
                    <a:pt x="5829" y="5267"/>
                  </a:lnTo>
                  <a:cubicBezTo>
                    <a:pt x="5829" y="5236"/>
                    <a:pt x="5829" y="5141"/>
                    <a:pt x="5798" y="5110"/>
                  </a:cubicBezTo>
                  <a:lnTo>
                    <a:pt x="4726" y="2999"/>
                  </a:lnTo>
                  <a:cubicBezTo>
                    <a:pt x="4663" y="2873"/>
                    <a:pt x="4537" y="2778"/>
                    <a:pt x="4411" y="2778"/>
                  </a:cubicBezTo>
                  <a:cubicBezTo>
                    <a:pt x="4317" y="2778"/>
                    <a:pt x="4191" y="2873"/>
                    <a:pt x="4096" y="2999"/>
                  </a:cubicBezTo>
                  <a:lnTo>
                    <a:pt x="3057" y="5110"/>
                  </a:lnTo>
                  <a:cubicBezTo>
                    <a:pt x="2994" y="5141"/>
                    <a:pt x="2994" y="5236"/>
                    <a:pt x="2994" y="5267"/>
                  </a:cubicBezTo>
                  <a:lnTo>
                    <a:pt x="2994" y="8418"/>
                  </a:lnTo>
                  <a:lnTo>
                    <a:pt x="2647" y="8418"/>
                  </a:lnTo>
                  <a:cubicBezTo>
                    <a:pt x="2584" y="7756"/>
                    <a:pt x="2301" y="7095"/>
                    <a:pt x="1796" y="6527"/>
                  </a:cubicBezTo>
                  <a:cubicBezTo>
                    <a:pt x="1040" y="5708"/>
                    <a:pt x="757" y="4574"/>
                    <a:pt x="1009" y="3408"/>
                  </a:cubicBezTo>
                  <a:cubicBezTo>
                    <a:pt x="1261" y="2085"/>
                    <a:pt x="2332" y="1014"/>
                    <a:pt x="3687" y="731"/>
                  </a:cubicBezTo>
                  <a:cubicBezTo>
                    <a:pt x="3921" y="681"/>
                    <a:pt x="4156" y="657"/>
                    <a:pt x="4390" y="657"/>
                  </a:cubicBezTo>
                  <a:close/>
                  <a:moveTo>
                    <a:pt x="6207" y="9142"/>
                  </a:moveTo>
                  <a:lnTo>
                    <a:pt x="6207" y="9489"/>
                  </a:lnTo>
                  <a:cubicBezTo>
                    <a:pt x="6207" y="9678"/>
                    <a:pt x="6050" y="9835"/>
                    <a:pt x="5829" y="9835"/>
                  </a:cubicBezTo>
                  <a:lnTo>
                    <a:pt x="3057" y="9835"/>
                  </a:lnTo>
                  <a:cubicBezTo>
                    <a:pt x="2836" y="9835"/>
                    <a:pt x="2679" y="9678"/>
                    <a:pt x="2679" y="9489"/>
                  </a:cubicBezTo>
                  <a:lnTo>
                    <a:pt x="2679" y="9142"/>
                  </a:lnTo>
                  <a:close/>
                  <a:moveTo>
                    <a:pt x="5483" y="10529"/>
                  </a:moveTo>
                  <a:lnTo>
                    <a:pt x="5483" y="10907"/>
                  </a:lnTo>
                  <a:cubicBezTo>
                    <a:pt x="5483" y="11096"/>
                    <a:pt x="5325" y="11253"/>
                    <a:pt x="5136" y="11253"/>
                  </a:cubicBezTo>
                  <a:lnTo>
                    <a:pt x="3718" y="11253"/>
                  </a:lnTo>
                  <a:cubicBezTo>
                    <a:pt x="3529" y="11253"/>
                    <a:pt x="3372" y="11096"/>
                    <a:pt x="3372" y="10907"/>
                  </a:cubicBezTo>
                  <a:lnTo>
                    <a:pt x="3372" y="10529"/>
                  </a:lnTo>
                  <a:close/>
                  <a:moveTo>
                    <a:pt x="4318" y="0"/>
                  </a:moveTo>
                  <a:cubicBezTo>
                    <a:pt x="4056" y="0"/>
                    <a:pt x="3792" y="23"/>
                    <a:pt x="3529" y="69"/>
                  </a:cubicBezTo>
                  <a:cubicBezTo>
                    <a:pt x="1954" y="384"/>
                    <a:pt x="631" y="1707"/>
                    <a:pt x="284" y="3314"/>
                  </a:cubicBezTo>
                  <a:cubicBezTo>
                    <a:pt x="1" y="4637"/>
                    <a:pt x="379" y="6023"/>
                    <a:pt x="1261" y="7000"/>
                  </a:cubicBezTo>
                  <a:cubicBezTo>
                    <a:pt x="1702" y="7536"/>
                    <a:pt x="1986" y="8166"/>
                    <a:pt x="1986" y="8796"/>
                  </a:cubicBezTo>
                  <a:lnTo>
                    <a:pt x="1986" y="9489"/>
                  </a:lnTo>
                  <a:cubicBezTo>
                    <a:pt x="1986" y="9961"/>
                    <a:pt x="2269" y="10371"/>
                    <a:pt x="2679" y="10466"/>
                  </a:cubicBezTo>
                  <a:lnTo>
                    <a:pt x="2679" y="10907"/>
                  </a:lnTo>
                  <a:cubicBezTo>
                    <a:pt x="2679" y="11505"/>
                    <a:pt x="3151" y="11978"/>
                    <a:pt x="3750" y="11978"/>
                  </a:cubicBezTo>
                  <a:lnTo>
                    <a:pt x="5168" y="11978"/>
                  </a:lnTo>
                  <a:cubicBezTo>
                    <a:pt x="5766" y="11978"/>
                    <a:pt x="6239" y="11505"/>
                    <a:pt x="6239" y="10907"/>
                  </a:cubicBezTo>
                  <a:lnTo>
                    <a:pt x="6239" y="10466"/>
                  </a:lnTo>
                  <a:cubicBezTo>
                    <a:pt x="6617" y="10308"/>
                    <a:pt x="6963" y="9930"/>
                    <a:pt x="6963" y="9489"/>
                  </a:cubicBezTo>
                  <a:lnTo>
                    <a:pt x="6963" y="8796"/>
                  </a:lnTo>
                  <a:cubicBezTo>
                    <a:pt x="6963" y="8166"/>
                    <a:pt x="7184" y="7536"/>
                    <a:pt x="7656" y="6969"/>
                  </a:cubicBezTo>
                  <a:cubicBezTo>
                    <a:pt x="8318" y="6212"/>
                    <a:pt x="8696" y="5236"/>
                    <a:pt x="8696" y="4228"/>
                  </a:cubicBezTo>
                  <a:cubicBezTo>
                    <a:pt x="8633" y="2967"/>
                    <a:pt x="8097" y="1739"/>
                    <a:pt x="7058" y="951"/>
                  </a:cubicBezTo>
                  <a:cubicBezTo>
                    <a:pt x="6285" y="328"/>
                    <a:pt x="5314" y="0"/>
                    <a:pt x="431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8" name="Google Shape;5386;p51">
              <a:extLst>
                <a:ext uri="{FF2B5EF4-FFF2-40B4-BE49-F238E27FC236}">
                  <a16:creationId xmlns:a16="http://schemas.microsoft.com/office/drawing/2014/main" id="{B6AAB13D-6264-A051-7947-C2AC56C47C10}"/>
                </a:ext>
              </a:extLst>
            </p:cNvPr>
            <p:cNvSpPr/>
            <p:nvPr/>
          </p:nvSpPr>
          <p:spPr>
            <a:xfrm>
              <a:off x="-49786250" y="2422325"/>
              <a:ext cx="36250" cy="17350"/>
            </a:xfrm>
            <a:custGeom>
              <a:avLst/>
              <a:gdLst/>
              <a:ahLst/>
              <a:cxnLst/>
              <a:rect l="l" t="t" r="r" b="b"/>
              <a:pathLst>
                <a:path w="1450" h="694" extrusionOk="0">
                  <a:moveTo>
                    <a:pt x="379" y="1"/>
                  </a:moveTo>
                  <a:cubicBezTo>
                    <a:pt x="158" y="1"/>
                    <a:pt x="0" y="158"/>
                    <a:pt x="0" y="347"/>
                  </a:cubicBezTo>
                  <a:cubicBezTo>
                    <a:pt x="0" y="536"/>
                    <a:pt x="158" y="694"/>
                    <a:pt x="379" y="694"/>
                  </a:cubicBezTo>
                  <a:lnTo>
                    <a:pt x="1072" y="694"/>
                  </a:lnTo>
                  <a:cubicBezTo>
                    <a:pt x="1261" y="694"/>
                    <a:pt x="1418" y="536"/>
                    <a:pt x="1418" y="347"/>
                  </a:cubicBezTo>
                  <a:cubicBezTo>
                    <a:pt x="1450" y="127"/>
                    <a:pt x="1261" y="1"/>
                    <a:pt x="107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9" name="Google Shape;5387;p51">
              <a:extLst>
                <a:ext uri="{FF2B5EF4-FFF2-40B4-BE49-F238E27FC236}">
                  <a16:creationId xmlns:a16="http://schemas.microsoft.com/office/drawing/2014/main" id="{3193D00E-A6AB-D115-021F-0BF3FDD1D34B}"/>
                </a:ext>
              </a:extLst>
            </p:cNvPr>
            <p:cNvSpPr/>
            <p:nvPr/>
          </p:nvSpPr>
          <p:spPr>
            <a:xfrm>
              <a:off x="-49783900" y="2362475"/>
              <a:ext cx="31550" cy="30150"/>
            </a:xfrm>
            <a:custGeom>
              <a:avLst/>
              <a:gdLst/>
              <a:ahLst/>
              <a:cxnLst/>
              <a:rect l="l" t="t" r="r" b="b"/>
              <a:pathLst>
                <a:path w="1262" h="1206" extrusionOk="0">
                  <a:moveTo>
                    <a:pt x="391" y="0"/>
                  </a:moveTo>
                  <a:cubicBezTo>
                    <a:pt x="300" y="0"/>
                    <a:pt x="206" y="32"/>
                    <a:pt x="127" y="95"/>
                  </a:cubicBezTo>
                  <a:cubicBezTo>
                    <a:pt x="1" y="221"/>
                    <a:pt x="1" y="441"/>
                    <a:pt x="127" y="599"/>
                  </a:cubicBezTo>
                  <a:lnTo>
                    <a:pt x="631" y="1134"/>
                  </a:lnTo>
                  <a:cubicBezTo>
                    <a:pt x="694" y="1182"/>
                    <a:pt x="781" y="1205"/>
                    <a:pt x="871" y="1205"/>
                  </a:cubicBezTo>
                  <a:cubicBezTo>
                    <a:pt x="962" y="1205"/>
                    <a:pt x="1056" y="1182"/>
                    <a:pt x="1135" y="1134"/>
                  </a:cubicBezTo>
                  <a:cubicBezTo>
                    <a:pt x="1261" y="1008"/>
                    <a:pt x="1261" y="756"/>
                    <a:pt x="1135" y="599"/>
                  </a:cubicBezTo>
                  <a:lnTo>
                    <a:pt x="631" y="95"/>
                  </a:lnTo>
                  <a:cubicBezTo>
                    <a:pt x="568" y="32"/>
                    <a:pt x="481" y="0"/>
                    <a:pt x="39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5388;p51">
              <a:extLst>
                <a:ext uri="{FF2B5EF4-FFF2-40B4-BE49-F238E27FC236}">
                  <a16:creationId xmlns:a16="http://schemas.microsoft.com/office/drawing/2014/main" id="{7B3A3A18-F5D6-B38F-D9FD-7F65BFAD50D8}"/>
                </a:ext>
              </a:extLst>
            </p:cNvPr>
            <p:cNvSpPr/>
            <p:nvPr/>
          </p:nvSpPr>
          <p:spPr>
            <a:xfrm>
              <a:off x="-49783900" y="2468800"/>
              <a:ext cx="31550" cy="30150"/>
            </a:xfrm>
            <a:custGeom>
              <a:avLst/>
              <a:gdLst/>
              <a:ahLst/>
              <a:cxnLst/>
              <a:rect l="l" t="t" r="r" b="b"/>
              <a:pathLst>
                <a:path w="1262" h="1206" extrusionOk="0">
                  <a:moveTo>
                    <a:pt x="871" y="0"/>
                  </a:moveTo>
                  <a:cubicBezTo>
                    <a:pt x="781" y="0"/>
                    <a:pt x="694" y="32"/>
                    <a:pt x="631" y="95"/>
                  </a:cubicBezTo>
                  <a:lnTo>
                    <a:pt x="127" y="599"/>
                  </a:lnTo>
                  <a:cubicBezTo>
                    <a:pt x="1" y="725"/>
                    <a:pt x="1" y="977"/>
                    <a:pt x="127" y="1135"/>
                  </a:cubicBezTo>
                  <a:cubicBezTo>
                    <a:pt x="174" y="1182"/>
                    <a:pt x="261" y="1205"/>
                    <a:pt x="355" y="1205"/>
                  </a:cubicBezTo>
                  <a:cubicBezTo>
                    <a:pt x="450" y="1205"/>
                    <a:pt x="552" y="1182"/>
                    <a:pt x="631" y="1135"/>
                  </a:cubicBezTo>
                  <a:lnTo>
                    <a:pt x="1135" y="599"/>
                  </a:lnTo>
                  <a:cubicBezTo>
                    <a:pt x="1261" y="504"/>
                    <a:pt x="1261" y="252"/>
                    <a:pt x="1135" y="95"/>
                  </a:cubicBezTo>
                  <a:cubicBezTo>
                    <a:pt x="1056" y="32"/>
                    <a:pt x="962" y="0"/>
                    <a:pt x="8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5389;p51">
              <a:extLst>
                <a:ext uri="{FF2B5EF4-FFF2-40B4-BE49-F238E27FC236}">
                  <a16:creationId xmlns:a16="http://schemas.microsoft.com/office/drawing/2014/main" id="{06958D27-DC21-4AA8-D427-417F3B1C9862}"/>
                </a:ext>
              </a:extLst>
            </p:cNvPr>
            <p:cNvSpPr/>
            <p:nvPr/>
          </p:nvSpPr>
          <p:spPr>
            <a:xfrm>
              <a:off x="-49520825" y="2421550"/>
              <a:ext cx="35475" cy="18125"/>
            </a:xfrm>
            <a:custGeom>
              <a:avLst/>
              <a:gdLst/>
              <a:ahLst/>
              <a:cxnLst/>
              <a:rect l="l" t="t" r="r" b="b"/>
              <a:pathLst>
                <a:path w="1419" h="725" extrusionOk="0">
                  <a:moveTo>
                    <a:pt x="347" y="0"/>
                  </a:moveTo>
                  <a:cubicBezTo>
                    <a:pt x="158" y="0"/>
                    <a:pt x="1" y="158"/>
                    <a:pt x="1" y="378"/>
                  </a:cubicBezTo>
                  <a:cubicBezTo>
                    <a:pt x="1" y="567"/>
                    <a:pt x="158" y="725"/>
                    <a:pt x="347" y="725"/>
                  </a:cubicBezTo>
                  <a:lnTo>
                    <a:pt x="1072" y="725"/>
                  </a:lnTo>
                  <a:cubicBezTo>
                    <a:pt x="1261" y="725"/>
                    <a:pt x="1418" y="567"/>
                    <a:pt x="1418" y="378"/>
                  </a:cubicBezTo>
                  <a:cubicBezTo>
                    <a:pt x="1418" y="158"/>
                    <a:pt x="1261"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2" name="Google Shape;5390;p51">
              <a:extLst>
                <a:ext uri="{FF2B5EF4-FFF2-40B4-BE49-F238E27FC236}">
                  <a16:creationId xmlns:a16="http://schemas.microsoft.com/office/drawing/2014/main" id="{1E409B7B-B530-B28F-FC78-E1B1CB4FD96B}"/>
                </a:ext>
              </a:extLst>
            </p:cNvPr>
            <p:cNvSpPr/>
            <p:nvPr/>
          </p:nvSpPr>
          <p:spPr>
            <a:xfrm>
              <a:off x="-49519250" y="2362475"/>
              <a:ext cx="31525" cy="31325"/>
            </a:xfrm>
            <a:custGeom>
              <a:avLst/>
              <a:gdLst/>
              <a:ahLst/>
              <a:cxnLst/>
              <a:rect l="l" t="t" r="r" b="b"/>
              <a:pathLst>
                <a:path w="1261" h="1253" extrusionOk="0">
                  <a:moveTo>
                    <a:pt x="906" y="0"/>
                  </a:moveTo>
                  <a:cubicBezTo>
                    <a:pt x="812" y="0"/>
                    <a:pt x="709" y="32"/>
                    <a:pt x="631" y="95"/>
                  </a:cubicBezTo>
                  <a:lnTo>
                    <a:pt x="127" y="599"/>
                  </a:lnTo>
                  <a:cubicBezTo>
                    <a:pt x="1" y="725"/>
                    <a:pt x="1" y="945"/>
                    <a:pt x="127" y="1134"/>
                  </a:cubicBezTo>
                  <a:cubicBezTo>
                    <a:pt x="190" y="1213"/>
                    <a:pt x="276" y="1253"/>
                    <a:pt x="367" y="1253"/>
                  </a:cubicBezTo>
                  <a:cubicBezTo>
                    <a:pt x="457" y="1253"/>
                    <a:pt x="552" y="1213"/>
                    <a:pt x="631" y="1134"/>
                  </a:cubicBezTo>
                  <a:lnTo>
                    <a:pt x="1135" y="599"/>
                  </a:lnTo>
                  <a:cubicBezTo>
                    <a:pt x="1261" y="473"/>
                    <a:pt x="1261" y="252"/>
                    <a:pt x="1135" y="95"/>
                  </a:cubicBezTo>
                  <a:cubicBezTo>
                    <a:pt x="1088" y="32"/>
                    <a:pt x="1001" y="0"/>
                    <a:pt x="90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3" name="Google Shape;5391;p51">
              <a:extLst>
                <a:ext uri="{FF2B5EF4-FFF2-40B4-BE49-F238E27FC236}">
                  <a16:creationId xmlns:a16="http://schemas.microsoft.com/office/drawing/2014/main" id="{99258F0A-997B-C3DE-F7EE-71335D3CC190}"/>
                </a:ext>
              </a:extLst>
            </p:cNvPr>
            <p:cNvSpPr/>
            <p:nvPr/>
          </p:nvSpPr>
          <p:spPr>
            <a:xfrm>
              <a:off x="-49519250" y="2468800"/>
              <a:ext cx="31525" cy="30150"/>
            </a:xfrm>
            <a:custGeom>
              <a:avLst/>
              <a:gdLst/>
              <a:ahLst/>
              <a:cxnLst/>
              <a:rect l="l" t="t" r="r" b="b"/>
              <a:pathLst>
                <a:path w="1261" h="1206" extrusionOk="0">
                  <a:moveTo>
                    <a:pt x="391" y="0"/>
                  </a:moveTo>
                  <a:cubicBezTo>
                    <a:pt x="300" y="0"/>
                    <a:pt x="205" y="32"/>
                    <a:pt x="127" y="95"/>
                  </a:cubicBezTo>
                  <a:cubicBezTo>
                    <a:pt x="1" y="221"/>
                    <a:pt x="1" y="441"/>
                    <a:pt x="127" y="599"/>
                  </a:cubicBezTo>
                  <a:lnTo>
                    <a:pt x="631" y="1135"/>
                  </a:lnTo>
                  <a:cubicBezTo>
                    <a:pt x="694" y="1182"/>
                    <a:pt x="780" y="1205"/>
                    <a:pt x="871" y="1205"/>
                  </a:cubicBezTo>
                  <a:cubicBezTo>
                    <a:pt x="962" y="1205"/>
                    <a:pt x="1056" y="1182"/>
                    <a:pt x="1135" y="1135"/>
                  </a:cubicBezTo>
                  <a:cubicBezTo>
                    <a:pt x="1261" y="1009"/>
                    <a:pt x="1261" y="756"/>
                    <a:pt x="1135" y="599"/>
                  </a:cubicBezTo>
                  <a:lnTo>
                    <a:pt x="631" y="95"/>
                  </a:lnTo>
                  <a:cubicBezTo>
                    <a:pt x="568" y="32"/>
                    <a:pt x="481" y="0"/>
                    <a:pt x="39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8881798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741A47-ECA3-2839-957D-87E05FD75896}"/>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B1FCB799-CBCD-1D78-5F33-FAA2B8420748}"/>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5926905-4C64-AC24-BD44-0A40A48DBC7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760C6838-6342-2711-3A46-C97214584746}"/>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21124FF-ECE0-90FD-E070-8516CB6900B3}"/>
              </a:ext>
            </a:extLst>
          </p:cNvPr>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Expected Learning Outcomes</a:t>
            </a:r>
          </a:p>
        </p:txBody>
      </p:sp>
      <p:sp>
        <p:nvSpPr>
          <p:cNvPr id="28" name="Rectangle 27">
            <a:extLst>
              <a:ext uri="{FF2B5EF4-FFF2-40B4-BE49-F238E27FC236}">
                <a16:creationId xmlns:a16="http://schemas.microsoft.com/office/drawing/2014/main" id="{60807A7E-D063-CE20-C8AE-09C643D081D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7764AAD6-62EB-4557-AFDA-A511183B9161}"/>
              </a:ext>
            </a:extLst>
          </p:cNvPr>
          <p:cNvSpPr txBox="1"/>
          <p:nvPr/>
        </p:nvSpPr>
        <p:spPr>
          <a:xfrm>
            <a:off x="3598250" y="2495028"/>
            <a:ext cx="8417320" cy="1028423"/>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2. Design and implement tailored digital campaigns for real estate:</a:t>
            </a:r>
          </a:p>
          <a:p>
            <a:pPr algn="just">
              <a:lnSpc>
                <a:spcPct val="150000"/>
              </a:lnSpc>
            </a:pPr>
            <a:r>
              <a:rPr lang="en-US" sz="1400" dirty="0">
                <a:latin typeface="Alexandria" charset="0"/>
                <a:cs typeface="Alexandria" charset="0"/>
              </a:rPr>
              <a:t>Move from theory to execution: analyze real estate objectives, define target audiences, select optimal channel mixes, and develop integrated campaign plans with timelines, budgets, and content strategies.</a:t>
            </a:r>
          </a:p>
        </p:txBody>
      </p:sp>
      <p:sp>
        <p:nvSpPr>
          <p:cNvPr id="33" name="TextBox 32">
            <a:extLst>
              <a:ext uri="{FF2B5EF4-FFF2-40B4-BE49-F238E27FC236}">
                <a16:creationId xmlns:a16="http://schemas.microsoft.com/office/drawing/2014/main" id="{543689D3-F241-2F25-9A32-5B911F00BE4C}"/>
              </a:ext>
            </a:extLst>
          </p:cNvPr>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pic>
        <p:nvPicPr>
          <p:cNvPr id="6" name="Graphic 21">
            <a:extLst>
              <a:ext uri="{FF2B5EF4-FFF2-40B4-BE49-F238E27FC236}">
                <a16:creationId xmlns:a16="http://schemas.microsoft.com/office/drawing/2014/main" id="{84DA6DFC-E765-13F5-FA3A-161B3CEB3FE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Google Shape;8400;p58">
            <a:extLst>
              <a:ext uri="{FF2B5EF4-FFF2-40B4-BE49-F238E27FC236}">
                <a16:creationId xmlns:a16="http://schemas.microsoft.com/office/drawing/2014/main" id="{60645530-7214-07D3-AB9C-B7F7B6EA2709}"/>
              </a:ext>
            </a:extLst>
          </p:cNvPr>
          <p:cNvSpPr/>
          <p:nvPr/>
        </p:nvSpPr>
        <p:spPr>
          <a:xfrm>
            <a:off x="8582605" y="1432261"/>
            <a:ext cx="441103" cy="441067"/>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12" name="Google Shape;5364;p51">
            <a:extLst>
              <a:ext uri="{FF2B5EF4-FFF2-40B4-BE49-F238E27FC236}">
                <a16:creationId xmlns:a16="http://schemas.microsoft.com/office/drawing/2014/main" id="{6DCDCE34-0BA7-E9CB-2CEE-ECA172C3A7E8}"/>
              </a:ext>
            </a:extLst>
          </p:cNvPr>
          <p:cNvGrpSpPr/>
          <p:nvPr/>
        </p:nvGrpSpPr>
        <p:grpSpPr>
          <a:xfrm>
            <a:off x="8645116" y="3739190"/>
            <a:ext cx="378592" cy="442612"/>
            <a:chOff x="-48237000" y="2342650"/>
            <a:chExt cx="256800" cy="300225"/>
          </a:xfrm>
        </p:grpSpPr>
        <p:sp>
          <p:nvSpPr>
            <p:cNvPr id="13" name="Google Shape;5365;p51">
              <a:extLst>
                <a:ext uri="{FF2B5EF4-FFF2-40B4-BE49-F238E27FC236}">
                  <a16:creationId xmlns:a16="http://schemas.microsoft.com/office/drawing/2014/main" id="{740B6B27-00D7-8703-576E-759C16CBD8B5}"/>
                </a:ext>
              </a:extLst>
            </p:cNvPr>
            <p:cNvSpPr/>
            <p:nvPr/>
          </p:nvSpPr>
          <p:spPr>
            <a:xfrm>
              <a:off x="-48237000" y="2342650"/>
              <a:ext cx="256800" cy="300225"/>
            </a:xfrm>
            <a:custGeom>
              <a:avLst/>
              <a:gdLst/>
              <a:ahLst/>
              <a:cxnLst/>
              <a:rect l="l" t="t" r="r" b="b"/>
              <a:pathLst>
                <a:path w="10272" h="12009" extrusionOk="0">
                  <a:moveTo>
                    <a:pt x="4507" y="679"/>
                  </a:moveTo>
                  <a:cubicBezTo>
                    <a:pt x="4774" y="679"/>
                    <a:pt x="5048" y="706"/>
                    <a:pt x="5325" y="762"/>
                  </a:cubicBezTo>
                  <a:cubicBezTo>
                    <a:pt x="6774" y="1077"/>
                    <a:pt x="7940" y="2274"/>
                    <a:pt x="8255" y="3723"/>
                  </a:cubicBezTo>
                  <a:cubicBezTo>
                    <a:pt x="8381" y="4227"/>
                    <a:pt x="8381" y="4763"/>
                    <a:pt x="8318" y="5267"/>
                  </a:cubicBezTo>
                  <a:cubicBezTo>
                    <a:pt x="8318" y="5330"/>
                    <a:pt x="8318" y="5424"/>
                    <a:pt x="8350" y="5487"/>
                  </a:cubicBezTo>
                  <a:lnTo>
                    <a:pt x="9263" y="7220"/>
                  </a:lnTo>
                  <a:cubicBezTo>
                    <a:pt x="9389" y="7441"/>
                    <a:pt x="9232" y="7756"/>
                    <a:pt x="8980" y="7756"/>
                  </a:cubicBezTo>
                  <a:lnTo>
                    <a:pt x="8034" y="7756"/>
                  </a:lnTo>
                  <a:cubicBezTo>
                    <a:pt x="7845" y="7756"/>
                    <a:pt x="7688" y="7913"/>
                    <a:pt x="7688" y="8102"/>
                  </a:cubicBezTo>
                  <a:lnTo>
                    <a:pt x="7688" y="9867"/>
                  </a:lnTo>
                  <a:lnTo>
                    <a:pt x="5892" y="9867"/>
                  </a:lnTo>
                  <a:cubicBezTo>
                    <a:pt x="5703" y="9867"/>
                    <a:pt x="5546" y="10024"/>
                    <a:pt x="5546" y="10213"/>
                  </a:cubicBezTo>
                  <a:lnTo>
                    <a:pt x="5546" y="11284"/>
                  </a:lnTo>
                  <a:lnTo>
                    <a:pt x="2049" y="11284"/>
                  </a:lnTo>
                  <a:lnTo>
                    <a:pt x="2049" y="7693"/>
                  </a:lnTo>
                  <a:cubicBezTo>
                    <a:pt x="2049" y="7598"/>
                    <a:pt x="2017" y="7504"/>
                    <a:pt x="1923" y="7441"/>
                  </a:cubicBezTo>
                  <a:cubicBezTo>
                    <a:pt x="1103" y="6685"/>
                    <a:pt x="631" y="5645"/>
                    <a:pt x="631" y="4542"/>
                  </a:cubicBezTo>
                  <a:cubicBezTo>
                    <a:pt x="631" y="2387"/>
                    <a:pt x="2372" y="679"/>
                    <a:pt x="4507" y="679"/>
                  </a:cubicBezTo>
                  <a:close/>
                  <a:moveTo>
                    <a:pt x="4570" y="0"/>
                  </a:moveTo>
                  <a:cubicBezTo>
                    <a:pt x="2059" y="0"/>
                    <a:pt x="1" y="1999"/>
                    <a:pt x="1" y="4542"/>
                  </a:cubicBezTo>
                  <a:cubicBezTo>
                    <a:pt x="1" y="5802"/>
                    <a:pt x="505" y="7000"/>
                    <a:pt x="1418" y="7850"/>
                  </a:cubicBezTo>
                  <a:lnTo>
                    <a:pt x="1418" y="11631"/>
                  </a:lnTo>
                  <a:cubicBezTo>
                    <a:pt x="1418" y="11851"/>
                    <a:pt x="1576" y="12009"/>
                    <a:pt x="1765" y="12009"/>
                  </a:cubicBezTo>
                  <a:lnTo>
                    <a:pt x="5987" y="12009"/>
                  </a:lnTo>
                  <a:cubicBezTo>
                    <a:pt x="6176" y="12009"/>
                    <a:pt x="6333" y="11851"/>
                    <a:pt x="6333" y="11631"/>
                  </a:cubicBezTo>
                  <a:lnTo>
                    <a:pt x="6333" y="10591"/>
                  </a:lnTo>
                  <a:lnTo>
                    <a:pt x="8097" y="10591"/>
                  </a:lnTo>
                  <a:cubicBezTo>
                    <a:pt x="8287" y="10591"/>
                    <a:pt x="8444" y="10434"/>
                    <a:pt x="8444" y="10213"/>
                  </a:cubicBezTo>
                  <a:lnTo>
                    <a:pt x="8444" y="8449"/>
                  </a:lnTo>
                  <a:lnTo>
                    <a:pt x="9043" y="8449"/>
                  </a:lnTo>
                  <a:cubicBezTo>
                    <a:pt x="9799" y="8417"/>
                    <a:pt x="10271" y="7598"/>
                    <a:pt x="9925" y="6874"/>
                  </a:cubicBezTo>
                  <a:lnTo>
                    <a:pt x="9043" y="5267"/>
                  </a:lnTo>
                  <a:cubicBezTo>
                    <a:pt x="9137" y="4700"/>
                    <a:pt x="9137" y="4164"/>
                    <a:pt x="9011" y="3597"/>
                  </a:cubicBezTo>
                  <a:cubicBezTo>
                    <a:pt x="8665" y="1864"/>
                    <a:pt x="7247" y="510"/>
                    <a:pt x="5546" y="100"/>
                  </a:cubicBezTo>
                  <a:cubicBezTo>
                    <a:pt x="5215" y="33"/>
                    <a:pt x="4889" y="0"/>
                    <a:pt x="457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5366;p51">
              <a:extLst>
                <a:ext uri="{FF2B5EF4-FFF2-40B4-BE49-F238E27FC236}">
                  <a16:creationId xmlns:a16="http://schemas.microsoft.com/office/drawing/2014/main" id="{697A53B0-0F30-3D09-F956-322D898102C7}"/>
                </a:ext>
              </a:extLst>
            </p:cNvPr>
            <p:cNvSpPr/>
            <p:nvPr/>
          </p:nvSpPr>
          <p:spPr>
            <a:xfrm>
              <a:off x="-48195250" y="2377425"/>
              <a:ext cx="144150" cy="140225"/>
            </a:xfrm>
            <a:custGeom>
              <a:avLst/>
              <a:gdLst/>
              <a:ahLst/>
              <a:cxnLst/>
              <a:rect l="l" t="t" r="r" b="b"/>
              <a:pathLst>
                <a:path w="5766" h="5609" extrusionOk="0">
                  <a:moveTo>
                    <a:pt x="3214" y="757"/>
                  </a:moveTo>
                  <a:lnTo>
                    <a:pt x="3214" y="883"/>
                  </a:lnTo>
                  <a:cubicBezTo>
                    <a:pt x="3214" y="1040"/>
                    <a:pt x="3277" y="1135"/>
                    <a:pt x="3435" y="1198"/>
                  </a:cubicBezTo>
                  <a:cubicBezTo>
                    <a:pt x="3624" y="1261"/>
                    <a:pt x="3844" y="1387"/>
                    <a:pt x="4002" y="1513"/>
                  </a:cubicBezTo>
                  <a:cubicBezTo>
                    <a:pt x="4061" y="1553"/>
                    <a:pt x="4146" y="1593"/>
                    <a:pt x="4233" y="1593"/>
                  </a:cubicBezTo>
                  <a:cubicBezTo>
                    <a:pt x="4283" y="1593"/>
                    <a:pt x="4333" y="1579"/>
                    <a:pt x="4380" y="1545"/>
                  </a:cubicBezTo>
                  <a:lnTo>
                    <a:pt x="4506" y="1482"/>
                  </a:lnTo>
                  <a:lnTo>
                    <a:pt x="4852" y="2049"/>
                  </a:lnTo>
                  <a:lnTo>
                    <a:pt x="4726" y="2143"/>
                  </a:lnTo>
                  <a:cubicBezTo>
                    <a:pt x="4632" y="2206"/>
                    <a:pt x="4537" y="2364"/>
                    <a:pt x="4569" y="2490"/>
                  </a:cubicBezTo>
                  <a:cubicBezTo>
                    <a:pt x="4632" y="2710"/>
                    <a:pt x="4632" y="2899"/>
                    <a:pt x="4569" y="3120"/>
                  </a:cubicBezTo>
                  <a:cubicBezTo>
                    <a:pt x="4537" y="3277"/>
                    <a:pt x="4632" y="3403"/>
                    <a:pt x="4726" y="3466"/>
                  </a:cubicBezTo>
                  <a:lnTo>
                    <a:pt x="4852" y="3561"/>
                  </a:lnTo>
                  <a:lnTo>
                    <a:pt x="4506" y="4159"/>
                  </a:lnTo>
                  <a:lnTo>
                    <a:pt x="4380" y="4065"/>
                  </a:lnTo>
                  <a:cubicBezTo>
                    <a:pt x="4323" y="4037"/>
                    <a:pt x="4260" y="4021"/>
                    <a:pt x="4199" y="4021"/>
                  </a:cubicBezTo>
                  <a:cubicBezTo>
                    <a:pt x="4125" y="4021"/>
                    <a:pt x="4054" y="4044"/>
                    <a:pt x="4002" y="4096"/>
                  </a:cubicBezTo>
                  <a:cubicBezTo>
                    <a:pt x="3844" y="4254"/>
                    <a:pt x="3624" y="4348"/>
                    <a:pt x="3435" y="4411"/>
                  </a:cubicBezTo>
                  <a:cubicBezTo>
                    <a:pt x="3277" y="4475"/>
                    <a:pt x="3214" y="4632"/>
                    <a:pt x="3214" y="4727"/>
                  </a:cubicBezTo>
                  <a:lnTo>
                    <a:pt x="3214" y="4853"/>
                  </a:lnTo>
                  <a:lnTo>
                    <a:pt x="2489" y="4853"/>
                  </a:lnTo>
                  <a:lnTo>
                    <a:pt x="2489" y="4727"/>
                  </a:lnTo>
                  <a:cubicBezTo>
                    <a:pt x="2489" y="4569"/>
                    <a:pt x="2426" y="4475"/>
                    <a:pt x="2269" y="4411"/>
                  </a:cubicBezTo>
                  <a:cubicBezTo>
                    <a:pt x="2048" y="4348"/>
                    <a:pt x="1859" y="4222"/>
                    <a:pt x="1702" y="4096"/>
                  </a:cubicBezTo>
                  <a:cubicBezTo>
                    <a:pt x="1622" y="4057"/>
                    <a:pt x="1530" y="4017"/>
                    <a:pt x="1449" y="4017"/>
                  </a:cubicBezTo>
                  <a:cubicBezTo>
                    <a:pt x="1402" y="4017"/>
                    <a:pt x="1358" y="4030"/>
                    <a:pt x="1324" y="4065"/>
                  </a:cubicBezTo>
                  <a:lnTo>
                    <a:pt x="1198" y="4159"/>
                  </a:lnTo>
                  <a:lnTo>
                    <a:pt x="851" y="3561"/>
                  </a:lnTo>
                  <a:lnTo>
                    <a:pt x="946" y="3466"/>
                  </a:lnTo>
                  <a:cubicBezTo>
                    <a:pt x="1072" y="3403"/>
                    <a:pt x="1166" y="3246"/>
                    <a:pt x="1103" y="3120"/>
                  </a:cubicBezTo>
                  <a:cubicBezTo>
                    <a:pt x="1072" y="2899"/>
                    <a:pt x="1072" y="2710"/>
                    <a:pt x="1103" y="2490"/>
                  </a:cubicBezTo>
                  <a:cubicBezTo>
                    <a:pt x="1166" y="2332"/>
                    <a:pt x="1072" y="2206"/>
                    <a:pt x="946" y="2143"/>
                  </a:cubicBezTo>
                  <a:lnTo>
                    <a:pt x="851" y="2049"/>
                  </a:lnTo>
                  <a:lnTo>
                    <a:pt x="1198" y="1482"/>
                  </a:lnTo>
                  <a:lnTo>
                    <a:pt x="1324" y="1545"/>
                  </a:lnTo>
                  <a:cubicBezTo>
                    <a:pt x="1366" y="1573"/>
                    <a:pt x="1421" y="1588"/>
                    <a:pt x="1481" y="1588"/>
                  </a:cubicBezTo>
                  <a:cubicBezTo>
                    <a:pt x="1553" y="1588"/>
                    <a:pt x="1632" y="1565"/>
                    <a:pt x="1702" y="1513"/>
                  </a:cubicBezTo>
                  <a:cubicBezTo>
                    <a:pt x="1859" y="1356"/>
                    <a:pt x="2048" y="1261"/>
                    <a:pt x="2269" y="1198"/>
                  </a:cubicBezTo>
                  <a:cubicBezTo>
                    <a:pt x="2426" y="1135"/>
                    <a:pt x="2489" y="977"/>
                    <a:pt x="2489" y="883"/>
                  </a:cubicBezTo>
                  <a:lnTo>
                    <a:pt x="2489" y="757"/>
                  </a:lnTo>
                  <a:close/>
                  <a:moveTo>
                    <a:pt x="2174" y="1"/>
                  </a:moveTo>
                  <a:cubicBezTo>
                    <a:pt x="1985" y="1"/>
                    <a:pt x="1828" y="158"/>
                    <a:pt x="1828" y="379"/>
                  </a:cubicBezTo>
                  <a:lnTo>
                    <a:pt x="1828" y="599"/>
                  </a:lnTo>
                  <a:cubicBezTo>
                    <a:pt x="1702" y="631"/>
                    <a:pt x="1576" y="725"/>
                    <a:pt x="1513" y="788"/>
                  </a:cubicBezTo>
                  <a:lnTo>
                    <a:pt x="1324" y="694"/>
                  </a:lnTo>
                  <a:cubicBezTo>
                    <a:pt x="1265" y="658"/>
                    <a:pt x="1192" y="641"/>
                    <a:pt x="1122" y="641"/>
                  </a:cubicBezTo>
                  <a:cubicBezTo>
                    <a:pt x="1004" y="641"/>
                    <a:pt x="890" y="690"/>
                    <a:pt x="851" y="788"/>
                  </a:cubicBezTo>
                  <a:lnTo>
                    <a:pt x="126" y="2017"/>
                  </a:lnTo>
                  <a:cubicBezTo>
                    <a:pt x="63" y="2175"/>
                    <a:pt x="95" y="2427"/>
                    <a:pt x="253" y="2490"/>
                  </a:cubicBezTo>
                  <a:lnTo>
                    <a:pt x="442" y="2616"/>
                  </a:lnTo>
                  <a:lnTo>
                    <a:pt x="442" y="2994"/>
                  </a:lnTo>
                  <a:lnTo>
                    <a:pt x="253" y="3120"/>
                  </a:lnTo>
                  <a:cubicBezTo>
                    <a:pt x="95" y="3214"/>
                    <a:pt x="0" y="3435"/>
                    <a:pt x="126" y="3592"/>
                  </a:cubicBezTo>
                  <a:lnTo>
                    <a:pt x="851" y="4821"/>
                  </a:lnTo>
                  <a:cubicBezTo>
                    <a:pt x="894" y="4928"/>
                    <a:pt x="1024" y="4991"/>
                    <a:pt x="1152" y="4991"/>
                  </a:cubicBezTo>
                  <a:cubicBezTo>
                    <a:pt x="1213" y="4991"/>
                    <a:pt x="1273" y="4977"/>
                    <a:pt x="1324" y="4947"/>
                  </a:cubicBezTo>
                  <a:lnTo>
                    <a:pt x="1513" y="4821"/>
                  </a:lnTo>
                  <a:cubicBezTo>
                    <a:pt x="1639" y="4884"/>
                    <a:pt x="1733" y="4979"/>
                    <a:pt x="1828" y="5010"/>
                  </a:cubicBezTo>
                  <a:lnTo>
                    <a:pt x="1828" y="5262"/>
                  </a:lnTo>
                  <a:cubicBezTo>
                    <a:pt x="1828" y="5451"/>
                    <a:pt x="1985" y="5609"/>
                    <a:pt x="2174" y="5609"/>
                  </a:cubicBezTo>
                  <a:lnTo>
                    <a:pt x="3592" y="5609"/>
                  </a:lnTo>
                  <a:cubicBezTo>
                    <a:pt x="3781" y="5609"/>
                    <a:pt x="3939" y="5451"/>
                    <a:pt x="3939" y="5262"/>
                  </a:cubicBezTo>
                  <a:lnTo>
                    <a:pt x="3939" y="5010"/>
                  </a:lnTo>
                  <a:cubicBezTo>
                    <a:pt x="4065" y="4979"/>
                    <a:pt x="4191" y="4884"/>
                    <a:pt x="4254" y="4821"/>
                  </a:cubicBezTo>
                  <a:lnTo>
                    <a:pt x="4474" y="4947"/>
                  </a:lnTo>
                  <a:cubicBezTo>
                    <a:pt x="4524" y="4967"/>
                    <a:pt x="4580" y="4978"/>
                    <a:pt x="4637" y="4978"/>
                  </a:cubicBezTo>
                  <a:cubicBezTo>
                    <a:pt x="4759" y="4978"/>
                    <a:pt x="4882" y="4929"/>
                    <a:pt x="4947" y="4821"/>
                  </a:cubicBezTo>
                  <a:lnTo>
                    <a:pt x="5640" y="3592"/>
                  </a:lnTo>
                  <a:cubicBezTo>
                    <a:pt x="5734" y="3435"/>
                    <a:pt x="5671" y="3214"/>
                    <a:pt x="5514" y="3120"/>
                  </a:cubicBezTo>
                  <a:lnTo>
                    <a:pt x="5325" y="2994"/>
                  </a:lnTo>
                  <a:lnTo>
                    <a:pt x="5325" y="2616"/>
                  </a:lnTo>
                  <a:lnTo>
                    <a:pt x="5514" y="2490"/>
                  </a:lnTo>
                  <a:cubicBezTo>
                    <a:pt x="5671" y="2427"/>
                    <a:pt x="5766" y="2206"/>
                    <a:pt x="5640" y="2017"/>
                  </a:cubicBezTo>
                  <a:lnTo>
                    <a:pt x="4947" y="788"/>
                  </a:lnTo>
                  <a:cubicBezTo>
                    <a:pt x="4887" y="689"/>
                    <a:pt x="4777" y="627"/>
                    <a:pt x="4664" y="627"/>
                  </a:cubicBezTo>
                  <a:cubicBezTo>
                    <a:pt x="4598" y="627"/>
                    <a:pt x="4532" y="648"/>
                    <a:pt x="4474" y="694"/>
                  </a:cubicBezTo>
                  <a:lnTo>
                    <a:pt x="4254" y="788"/>
                  </a:lnTo>
                  <a:cubicBezTo>
                    <a:pt x="4159" y="725"/>
                    <a:pt x="4033" y="631"/>
                    <a:pt x="3939" y="599"/>
                  </a:cubicBezTo>
                  <a:lnTo>
                    <a:pt x="3939" y="379"/>
                  </a:lnTo>
                  <a:cubicBezTo>
                    <a:pt x="3939" y="158"/>
                    <a:pt x="3781" y="1"/>
                    <a:pt x="359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5367;p51">
              <a:extLst>
                <a:ext uri="{FF2B5EF4-FFF2-40B4-BE49-F238E27FC236}">
                  <a16:creationId xmlns:a16="http://schemas.microsoft.com/office/drawing/2014/main" id="{6FD30344-49FA-4DB2-E760-B96F08A49379}"/>
                </a:ext>
              </a:extLst>
            </p:cNvPr>
            <p:cNvSpPr/>
            <p:nvPr/>
          </p:nvSpPr>
          <p:spPr>
            <a:xfrm>
              <a:off x="-48150350" y="2422325"/>
              <a:ext cx="52775" cy="52800"/>
            </a:xfrm>
            <a:custGeom>
              <a:avLst/>
              <a:gdLst/>
              <a:ahLst/>
              <a:cxnLst/>
              <a:rect l="l" t="t" r="r" b="b"/>
              <a:pathLst>
                <a:path w="2111" h="2112" extrusionOk="0">
                  <a:moveTo>
                    <a:pt x="1040" y="662"/>
                  </a:moveTo>
                  <a:cubicBezTo>
                    <a:pt x="1260" y="662"/>
                    <a:pt x="1418" y="820"/>
                    <a:pt x="1418" y="1009"/>
                  </a:cubicBezTo>
                  <a:cubicBezTo>
                    <a:pt x="1418" y="1198"/>
                    <a:pt x="1260" y="1355"/>
                    <a:pt x="1040" y="1355"/>
                  </a:cubicBezTo>
                  <a:cubicBezTo>
                    <a:pt x="851" y="1355"/>
                    <a:pt x="693" y="1198"/>
                    <a:pt x="693" y="1009"/>
                  </a:cubicBezTo>
                  <a:cubicBezTo>
                    <a:pt x="693" y="820"/>
                    <a:pt x="851" y="662"/>
                    <a:pt x="1040" y="662"/>
                  </a:cubicBezTo>
                  <a:close/>
                  <a:moveTo>
                    <a:pt x="1040" y="1"/>
                  </a:moveTo>
                  <a:cubicBezTo>
                    <a:pt x="473" y="1"/>
                    <a:pt x="0" y="473"/>
                    <a:pt x="0" y="1040"/>
                  </a:cubicBezTo>
                  <a:cubicBezTo>
                    <a:pt x="0" y="1639"/>
                    <a:pt x="473" y="2111"/>
                    <a:pt x="1040" y="2111"/>
                  </a:cubicBezTo>
                  <a:cubicBezTo>
                    <a:pt x="1639" y="2111"/>
                    <a:pt x="2111" y="1639"/>
                    <a:pt x="2111" y="1040"/>
                  </a:cubicBezTo>
                  <a:cubicBezTo>
                    <a:pt x="2111" y="473"/>
                    <a:pt x="1639"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9342818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55BFF4-81B1-B5A8-72E8-B8A4B91BF28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D44E623-B6AD-B809-F921-D9D27611889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C2770EFF-D86B-8CDB-1BDE-120CA59A361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4BF08D3B-7341-B73F-6C34-4A12C680A7F6}"/>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8F98CD19-73EC-08B3-B060-6126C8D605B2}"/>
              </a:ext>
            </a:extLst>
          </p:cNvPr>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Expected Learning Outcomes</a:t>
            </a:r>
          </a:p>
        </p:txBody>
      </p:sp>
      <p:sp>
        <p:nvSpPr>
          <p:cNvPr id="28" name="Rectangle 27">
            <a:extLst>
              <a:ext uri="{FF2B5EF4-FFF2-40B4-BE49-F238E27FC236}">
                <a16:creationId xmlns:a16="http://schemas.microsoft.com/office/drawing/2014/main" id="{6F568E09-68FA-5EEE-3F40-1569F81DFD4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F82FCF48-A64A-A46F-98D1-6CFB0A05AFCF}"/>
              </a:ext>
            </a:extLst>
          </p:cNvPr>
          <p:cNvSpPr txBox="1"/>
          <p:nvPr/>
        </p:nvSpPr>
        <p:spPr>
          <a:xfrm>
            <a:off x="3598250" y="2495028"/>
            <a:ext cx="8417320" cy="1028423"/>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3. Enhance property visibility on search engines and social media:</a:t>
            </a:r>
          </a:p>
          <a:p>
            <a:pPr algn="just">
              <a:lnSpc>
                <a:spcPct val="150000"/>
              </a:lnSpc>
            </a:pPr>
            <a:r>
              <a:rPr lang="en-US" sz="1400" dirty="0">
                <a:latin typeface="Alexandria" charset="0"/>
                <a:cs typeface="Alexandria" charset="0"/>
              </a:rPr>
              <a:t>Master SEO principles to optimize property listings and websites, and learn how to create platform-aligned social media content that attracts and engages local audiences.</a:t>
            </a:r>
          </a:p>
        </p:txBody>
      </p:sp>
      <p:sp>
        <p:nvSpPr>
          <p:cNvPr id="33" name="TextBox 32">
            <a:extLst>
              <a:ext uri="{FF2B5EF4-FFF2-40B4-BE49-F238E27FC236}">
                <a16:creationId xmlns:a16="http://schemas.microsoft.com/office/drawing/2014/main" id="{8F43A108-CC9D-F839-39A0-A54176B477D3}"/>
              </a:ext>
            </a:extLst>
          </p:cNvPr>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pic>
        <p:nvPicPr>
          <p:cNvPr id="6" name="Graphic 21">
            <a:extLst>
              <a:ext uri="{FF2B5EF4-FFF2-40B4-BE49-F238E27FC236}">
                <a16:creationId xmlns:a16="http://schemas.microsoft.com/office/drawing/2014/main" id="{498CB65E-F126-727B-9DA2-CC63F73F137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Google Shape;8400;p58">
            <a:extLst>
              <a:ext uri="{FF2B5EF4-FFF2-40B4-BE49-F238E27FC236}">
                <a16:creationId xmlns:a16="http://schemas.microsoft.com/office/drawing/2014/main" id="{64A95CDF-7F88-721D-3CF1-78344B6CAFF1}"/>
              </a:ext>
            </a:extLst>
          </p:cNvPr>
          <p:cNvSpPr/>
          <p:nvPr/>
        </p:nvSpPr>
        <p:spPr>
          <a:xfrm>
            <a:off x="8582605" y="1432261"/>
            <a:ext cx="441103" cy="441067"/>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4" name="Google Shape;5310;p51">
            <a:extLst>
              <a:ext uri="{FF2B5EF4-FFF2-40B4-BE49-F238E27FC236}">
                <a16:creationId xmlns:a16="http://schemas.microsoft.com/office/drawing/2014/main" id="{5182BAA0-148D-FE38-2C77-5D547FF873B2}"/>
              </a:ext>
            </a:extLst>
          </p:cNvPr>
          <p:cNvGrpSpPr/>
          <p:nvPr/>
        </p:nvGrpSpPr>
        <p:grpSpPr>
          <a:xfrm>
            <a:off x="8583153" y="3704160"/>
            <a:ext cx="343725" cy="440991"/>
            <a:chOff x="-50489600" y="1947400"/>
            <a:chExt cx="233150" cy="299125"/>
          </a:xfrm>
        </p:grpSpPr>
        <p:sp>
          <p:nvSpPr>
            <p:cNvPr id="7" name="Google Shape;5311;p51">
              <a:extLst>
                <a:ext uri="{FF2B5EF4-FFF2-40B4-BE49-F238E27FC236}">
                  <a16:creationId xmlns:a16="http://schemas.microsoft.com/office/drawing/2014/main" id="{C00ED2B7-D617-3A7B-6B70-1185B5C22FC0}"/>
                </a:ext>
              </a:extLst>
            </p:cNvPr>
            <p:cNvSpPr/>
            <p:nvPr/>
          </p:nvSpPr>
          <p:spPr>
            <a:xfrm>
              <a:off x="-50382475" y="2018275"/>
              <a:ext cx="17350" cy="17350"/>
            </a:xfrm>
            <a:custGeom>
              <a:avLst/>
              <a:gdLst/>
              <a:ahLst/>
              <a:cxnLst/>
              <a:rect l="l" t="t" r="r" b="b"/>
              <a:pathLst>
                <a:path w="694" h="694" extrusionOk="0">
                  <a:moveTo>
                    <a:pt x="347" y="1"/>
                  </a:moveTo>
                  <a:cubicBezTo>
                    <a:pt x="158" y="1"/>
                    <a:pt x="0" y="158"/>
                    <a:pt x="0" y="347"/>
                  </a:cubicBezTo>
                  <a:cubicBezTo>
                    <a:pt x="0" y="536"/>
                    <a:pt x="158" y="694"/>
                    <a:pt x="347" y="694"/>
                  </a:cubicBezTo>
                  <a:cubicBezTo>
                    <a:pt x="536" y="694"/>
                    <a:pt x="693" y="536"/>
                    <a:pt x="693" y="347"/>
                  </a:cubicBezTo>
                  <a:cubicBezTo>
                    <a:pt x="693" y="158"/>
                    <a:pt x="536"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5312;p51">
              <a:extLst>
                <a:ext uri="{FF2B5EF4-FFF2-40B4-BE49-F238E27FC236}">
                  <a16:creationId xmlns:a16="http://schemas.microsoft.com/office/drawing/2014/main" id="{AD0D5F86-68E9-5543-0195-E95E9B3AFB9F}"/>
                </a:ext>
              </a:extLst>
            </p:cNvPr>
            <p:cNvSpPr/>
            <p:nvPr/>
          </p:nvSpPr>
          <p:spPr>
            <a:xfrm>
              <a:off x="-50489600" y="1947400"/>
              <a:ext cx="233150" cy="299125"/>
            </a:xfrm>
            <a:custGeom>
              <a:avLst/>
              <a:gdLst/>
              <a:ahLst/>
              <a:cxnLst/>
              <a:rect l="l" t="t" r="r" b="b"/>
              <a:pathLst>
                <a:path w="9326" h="11965" extrusionOk="0">
                  <a:moveTo>
                    <a:pt x="4632" y="725"/>
                  </a:moveTo>
                  <a:cubicBezTo>
                    <a:pt x="4821" y="725"/>
                    <a:pt x="4978" y="882"/>
                    <a:pt x="4978" y="1071"/>
                  </a:cubicBezTo>
                  <a:lnTo>
                    <a:pt x="4978" y="1449"/>
                  </a:lnTo>
                  <a:cubicBezTo>
                    <a:pt x="4884" y="1418"/>
                    <a:pt x="4758" y="1418"/>
                    <a:pt x="4632" y="1418"/>
                  </a:cubicBezTo>
                  <a:cubicBezTo>
                    <a:pt x="4506" y="1418"/>
                    <a:pt x="4411" y="1418"/>
                    <a:pt x="4285" y="1449"/>
                  </a:cubicBezTo>
                  <a:lnTo>
                    <a:pt x="4285" y="1071"/>
                  </a:lnTo>
                  <a:cubicBezTo>
                    <a:pt x="4285" y="882"/>
                    <a:pt x="4443" y="725"/>
                    <a:pt x="4632" y="725"/>
                  </a:cubicBezTo>
                  <a:close/>
                  <a:moveTo>
                    <a:pt x="4632" y="2143"/>
                  </a:moveTo>
                  <a:cubicBezTo>
                    <a:pt x="5230" y="2143"/>
                    <a:pt x="5703" y="2615"/>
                    <a:pt x="5703" y="3182"/>
                  </a:cubicBezTo>
                  <a:cubicBezTo>
                    <a:pt x="5703" y="3781"/>
                    <a:pt x="5230" y="4253"/>
                    <a:pt x="4632" y="4253"/>
                  </a:cubicBezTo>
                  <a:cubicBezTo>
                    <a:pt x="4033" y="4253"/>
                    <a:pt x="3592" y="3781"/>
                    <a:pt x="3592" y="3182"/>
                  </a:cubicBezTo>
                  <a:cubicBezTo>
                    <a:pt x="3592" y="2615"/>
                    <a:pt x="4033" y="2143"/>
                    <a:pt x="4632" y="2143"/>
                  </a:cubicBezTo>
                  <a:close/>
                  <a:moveTo>
                    <a:pt x="4632" y="5356"/>
                  </a:moveTo>
                  <a:lnTo>
                    <a:pt x="6018" y="8191"/>
                  </a:lnTo>
                  <a:cubicBezTo>
                    <a:pt x="5671" y="8349"/>
                    <a:pt x="5356" y="8443"/>
                    <a:pt x="4978" y="8443"/>
                  </a:cubicBezTo>
                  <a:lnTo>
                    <a:pt x="4978" y="8065"/>
                  </a:lnTo>
                  <a:cubicBezTo>
                    <a:pt x="4978" y="7876"/>
                    <a:pt x="4821" y="7719"/>
                    <a:pt x="4632" y="7719"/>
                  </a:cubicBezTo>
                  <a:cubicBezTo>
                    <a:pt x="4443" y="7719"/>
                    <a:pt x="4285" y="7876"/>
                    <a:pt x="4285" y="8065"/>
                  </a:cubicBezTo>
                  <a:lnTo>
                    <a:pt x="4285" y="8443"/>
                  </a:lnTo>
                  <a:cubicBezTo>
                    <a:pt x="3939" y="8380"/>
                    <a:pt x="3592" y="8317"/>
                    <a:pt x="3246" y="8191"/>
                  </a:cubicBezTo>
                  <a:lnTo>
                    <a:pt x="4632" y="5356"/>
                  </a:lnTo>
                  <a:close/>
                  <a:moveTo>
                    <a:pt x="3466" y="4505"/>
                  </a:moveTo>
                  <a:cubicBezTo>
                    <a:pt x="3624" y="4663"/>
                    <a:pt x="3844" y="4757"/>
                    <a:pt x="4096" y="4852"/>
                  </a:cubicBezTo>
                  <a:cubicBezTo>
                    <a:pt x="4033" y="5009"/>
                    <a:pt x="1481" y="10271"/>
                    <a:pt x="1450" y="10365"/>
                  </a:cubicBezTo>
                  <a:cubicBezTo>
                    <a:pt x="1381" y="10504"/>
                    <a:pt x="1261" y="10591"/>
                    <a:pt x="1127" y="10591"/>
                  </a:cubicBezTo>
                  <a:cubicBezTo>
                    <a:pt x="1078" y="10591"/>
                    <a:pt x="1028" y="10580"/>
                    <a:pt x="977" y="10554"/>
                  </a:cubicBezTo>
                  <a:cubicBezTo>
                    <a:pt x="820" y="10491"/>
                    <a:pt x="694" y="10271"/>
                    <a:pt x="788" y="10082"/>
                  </a:cubicBezTo>
                  <a:lnTo>
                    <a:pt x="3466" y="4505"/>
                  </a:lnTo>
                  <a:close/>
                  <a:moveTo>
                    <a:pt x="5829" y="4537"/>
                  </a:moveTo>
                  <a:lnTo>
                    <a:pt x="8507" y="10113"/>
                  </a:lnTo>
                  <a:cubicBezTo>
                    <a:pt x="8570" y="10271"/>
                    <a:pt x="8507" y="10523"/>
                    <a:pt x="8318" y="10586"/>
                  </a:cubicBezTo>
                  <a:cubicBezTo>
                    <a:pt x="8271" y="10599"/>
                    <a:pt x="8225" y="10606"/>
                    <a:pt x="8181" y="10606"/>
                  </a:cubicBezTo>
                  <a:cubicBezTo>
                    <a:pt x="8021" y="10606"/>
                    <a:pt x="7888" y="10521"/>
                    <a:pt x="7814" y="10397"/>
                  </a:cubicBezTo>
                  <a:cubicBezTo>
                    <a:pt x="7719" y="10176"/>
                    <a:pt x="5293" y="5167"/>
                    <a:pt x="5199" y="4883"/>
                  </a:cubicBezTo>
                  <a:cubicBezTo>
                    <a:pt x="5419" y="4820"/>
                    <a:pt x="5608" y="4694"/>
                    <a:pt x="5829" y="4537"/>
                  </a:cubicBezTo>
                  <a:close/>
                  <a:moveTo>
                    <a:pt x="4632" y="0"/>
                  </a:moveTo>
                  <a:cubicBezTo>
                    <a:pt x="4033" y="0"/>
                    <a:pt x="3592" y="473"/>
                    <a:pt x="3592" y="1071"/>
                  </a:cubicBezTo>
                  <a:lnTo>
                    <a:pt x="3592" y="1764"/>
                  </a:lnTo>
                  <a:cubicBezTo>
                    <a:pt x="3151" y="2080"/>
                    <a:pt x="2867" y="2584"/>
                    <a:pt x="2867" y="3182"/>
                  </a:cubicBezTo>
                  <a:cubicBezTo>
                    <a:pt x="2867" y="3434"/>
                    <a:pt x="2899" y="3655"/>
                    <a:pt x="3025" y="3875"/>
                  </a:cubicBezTo>
                  <a:lnTo>
                    <a:pt x="1576" y="6900"/>
                  </a:lnTo>
                  <a:cubicBezTo>
                    <a:pt x="1355" y="6648"/>
                    <a:pt x="1229" y="6396"/>
                    <a:pt x="1103" y="6081"/>
                  </a:cubicBezTo>
                  <a:cubicBezTo>
                    <a:pt x="1032" y="5914"/>
                    <a:pt x="906" y="5837"/>
                    <a:pt x="767" y="5837"/>
                  </a:cubicBezTo>
                  <a:cubicBezTo>
                    <a:pt x="722" y="5837"/>
                    <a:pt x="676" y="5845"/>
                    <a:pt x="631" y="5860"/>
                  </a:cubicBezTo>
                  <a:cubicBezTo>
                    <a:pt x="442" y="5955"/>
                    <a:pt x="347" y="6144"/>
                    <a:pt x="442" y="6333"/>
                  </a:cubicBezTo>
                  <a:cubicBezTo>
                    <a:pt x="631" y="6805"/>
                    <a:pt x="883" y="7215"/>
                    <a:pt x="1229" y="7593"/>
                  </a:cubicBezTo>
                  <a:lnTo>
                    <a:pt x="158" y="9798"/>
                  </a:lnTo>
                  <a:cubicBezTo>
                    <a:pt x="1" y="10208"/>
                    <a:pt x="64" y="10649"/>
                    <a:pt x="347" y="10964"/>
                  </a:cubicBezTo>
                  <a:lnTo>
                    <a:pt x="95" y="11468"/>
                  </a:lnTo>
                  <a:cubicBezTo>
                    <a:pt x="32" y="11625"/>
                    <a:pt x="95" y="11846"/>
                    <a:pt x="253" y="11941"/>
                  </a:cubicBezTo>
                  <a:cubicBezTo>
                    <a:pt x="293" y="11957"/>
                    <a:pt x="340" y="11965"/>
                    <a:pt x="389" y="11965"/>
                  </a:cubicBezTo>
                  <a:cubicBezTo>
                    <a:pt x="528" y="11965"/>
                    <a:pt x="678" y="11900"/>
                    <a:pt x="725" y="11783"/>
                  </a:cubicBezTo>
                  <a:lnTo>
                    <a:pt x="977" y="11247"/>
                  </a:lnTo>
                  <a:cubicBezTo>
                    <a:pt x="1027" y="11255"/>
                    <a:pt x="1077" y="11258"/>
                    <a:pt x="1127" y="11258"/>
                  </a:cubicBezTo>
                  <a:cubicBezTo>
                    <a:pt x="1521" y="11258"/>
                    <a:pt x="1912" y="11040"/>
                    <a:pt x="2080" y="10649"/>
                  </a:cubicBezTo>
                  <a:lnTo>
                    <a:pt x="2930" y="8822"/>
                  </a:lnTo>
                  <a:cubicBezTo>
                    <a:pt x="3372" y="8979"/>
                    <a:pt x="3813" y="9105"/>
                    <a:pt x="4285" y="9137"/>
                  </a:cubicBezTo>
                  <a:lnTo>
                    <a:pt x="4285" y="9483"/>
                  </a:lnTo>
                  <a:cubicBezTo>
                    <a:pt x="4285" y="9704"/>
                    <a:pt x="4443" y="9861"/>
                    <a:pt x="4632" y="9861"/>
                  </a:cubicBezTo>
                  <a:cubicBezTo>
                    <a:pt x="4821" y="9861"/>
                    <a:pt x="4978" y="9704"/>
                    <a:pt x="4978" y="9483"/>
                  </a:cubicBezTo>
                  <a:lnTo>
                    <a:pt x="4978" y="9137"/>
                  </a:lnTo>
                  <a:cubicBezTo>
                    <a:pt x="5451" y="9105"/>
                    <a:pt x="5892" y="9011"/>
                    <a:pt x="6333" y="8822"/>
                  </a:cubicBezTo>
                  <a:lnTo>
                    <a:pt x="7184" y="10649"/>
                  </a:lnTo>
                  <a:cubicBezTo>
                    <a:pt x="7382" y="11016"/>
                    <a:pt x="7732" y="11257"/>
                    <a:pt x="8143" y="11257"/>
                  </a:cubicBezTo>
                  <a:cubicBezTo>
                    <a:pt x="8190" y="11257"/>
                    <a:pt x="8238" y="11254"/>
                    <a:pt x="8286" y="11247"/>
                  </a:cubicBezTo>
                  <a:lnTo>
                    <a:pt x="8538" y="11783"/>
                  </a:lnTo>
                  <a:cubicBezTo>
                    <a:pt x="8585" y="11900"/>
                    <a:pt x="8718" y="11965"/>
                    <a:pt x="8861" y="11965"/>
                  </a:cubicBezTo>
                  <a:cubicBezTo>
                    <a:pt x="8911" y="11965"/>
                    <a:pt x="8962" y="11957"/>
                    <a:pt x="9011" y="11941"/>
                  </a:cubicBezTo>
                  <a:cubicBezTo>
                    <a:pt x="9168" y="11846"/>
                    <a:pt x="9231" y="11657"/>
                    <a:pt x="9168" y="11468"/>
                  </a:cubicBezTo>
                  <a:lnTo>
                    <a:pt x="8916" y="10964"/>
                  </a:lnTo>
                  <a:cubicBezTo>
                    <a:pt x="9200" y="10649"/>
                    <a:pt x="9326" y="10208"/>
                    <a:pt x="9137" y="9798"/>
                  </a:cubicBezTo>
                  <a:lnTo>
                    <a:pt x="8066" y="7593"/>
                  </a:lnTo>
                  <a:cubicBezTo>
                    <a:pt x="8381" y="7246"/>
                    <a:pt x="8664" y="6805"/>
                    <a:pt x="8853" y="6333"/>
                  </a:cubicBezTo>
                  <a:cubicBezTo>
                    <a:pt x="8916" y="6144"/>
                    <a:pt x="8853" y="5955"/>
                    <a:pt x="8664" y="5860"/>
                  </a:cubicBezTo>
                  <a:cubicBezTo>
                    <a:pt x="8611" y="5845"/>
                    <a:pt x="8559" y="5837"/>
                    <a:pt x="8511" y="5837"/>
                  </a:cubicBezTo>
                  <a:cubicBezTo>
                    <a:pt x="8360" y="5837"/>
                    <a:pt x="8240" y="5914"/>
                    <a:pt x="8192" y="6081"/>
                  </a:cubicBezTo>
                  <a:cubicBezTo>
                    <a:pt x="8066" y="6333"/>
                    <a:pt x="7908" y="6616"/>
                    <a:pt x="7719" y="6900"/>
                  </a:cubicBezTo>
                  <a:lnTo>
                    <a:pt x="6270" y="3875"/>
                  </a:lnTo>
                  <a:cubicBezTo>
                    <a:pt x="6333" y="3655"/>
                    <a:pt x="6396" y="3434"/>
                    <a:pt x="6396" y="3182"/>
                  </a:cubicBezTo>
                  <a:cubicBezTo>
                    <a:pt x="6396" y="2584"/>
                    <a:pt x="6144" y="2080"/>
                    <a:pt x="5703" y="1764"/>
                  </a:cubicBezTo>
                  <a:lnTo>
                    <a:pt x="5703" y="1071"/>
                  </a:lnTo>
                  <a:cubicBezTo>
                    <a:pt x="5703" y="473"/>
                    <a:pt x="5230" y="0"/>
                    <a:pt x="463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3266443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153F1C-B457-1CBE-B4A7-D960548A4920}"/>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91B2F77-3591-3FB2-F158-9AD96FF1CE9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C1B6C42F-846F-E12F-2EDF-F89AF36401A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2BCAF83E-E46F-A670-7A72-7480A64C816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0BCAC5DB-66EE-CAA3-DE5A-A5B983DF5AC5}"/>
              </a:ext>
            </a:extLst>
          </p:cNvPr>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Expected Learning Outcomes</a:t>
            </a:r>
          </a:p>
        </p:txBody>
      </p:sp>
      <p:sp>
        <p:nvSpPr>
          <p:cNvPr id="28" name="Rectangle 27">
            <a:extLst>
              <a:ext uri="{FF2B5EF4-FFF2-40B4-BE49-F238E27FC236}">
                <a16:creationId xmlns:a16="http://schemas.microsoft.com/office/drawing/2014/main" id="{0FC2DC1D-1720-431A-75D4-D843637155F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9A432E4C-B79C-FE29-9D35-654FF218B398}"/>
              </a:ext>
            </a:extLst>
          </p:cNvPr>
          <p:cNvSpPr txBox="1"/>
          <p:nvPr/>
        </p:nvSpPr>
        <p:spPr>
          <a:xfrm>
            <a:off x="3598250" y="2495028"/>
            <a:ext cx="8417320" cy="1028423"/>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4. Effectively use tools such as Google Ads, Meta Business Suite, and CRM systems: </a:t>
            </a:r>
          </a:p>
          <a:p>
            <a:pPr algn="just">
              <a:lnSpc>
                <a:spcPct val="150000"/>
              </a:lnSpc>
            </a:pPr>
            <a:r>
              <a:rPr lang="en-US" sz="1400" dirty="0">
                <a:latin typeface="Alexandria" charset="0"/>
                <a:cs typeface="Alexandria" charset="0"/>
              </a:rPr>
              <a:t>Transform these tools into daily operational instruments for targeted advertising, budget management, and client relationship automation.</a:t>
            </a:r>
          </a:p>
        </p:txBody>
      </p:sp>
      <p:sp>
        <p:nvSpPr>
          <p:cNvPr id="33" name="TextBox 32">
            <a:extLst>
              <a:ext uri="{FF2B5EF4-FFF2-40B4-BE49-F238E27FC236}">
                <a16:creationId xmlns:a16="http://schemas.microsoft.com/office/drawing/2014/main" id="{B7EF34C7-B712-5A57-B70F-515ABC9344DE}"/>
              </a:ext>
            </a:extLst>
          </p:cNvPr>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pic>
        <p:nvPicPr>
          <p:cNvPr id="6" name="Graphic 21">
            <a:extLst>
              <a:ext uri="{FF2B5EF4-FFF2-40B4-BE49-F238E27FC236}">
                <a16:creationId xmlns:a16="http://schemas.microsoft.com/office/drawing/2014/main" id="{90EA4E8F-C59F-0D09-975B-6D48118CE3C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Google Shape;8400;p58">
            <a:extLst>
              <a:ext uri="{FF2B5EF4-FFF2-40B4-BE49-F238E27FC236}">
                <a16:creationId xmlns:a16="http://schemas.microsoft.com/office/drawing/2014/main" id="{43489F41-45C9-6F14-C7DE-F2A32EB67F7B}"/>
              </a:ext>
            </a:extLst>
          </p:cNvPr>
          <p:cNvSpPr/>
          <p:nvPr/>
        </p:nvSpPr>
        <p:spPr>
          <a:xfrm>
            <a:off x="8582605" y="1432261"/>
            <a:ext cx="441103" cy="441067"/>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10" name="Google Shape;6157;p53">
            <a:extLst>
              <a:ext uri="{FF2B5EF4-FFF2-40B4-BE49-F238E27FC236}">
                <a16:creationId xmlns:a16="http://schemas.microsoft.com/office/drawing/2014/main" id="{0A43BCDB-8FEB-88A9-F0B5-E92AEEBAB384}"/>
              </a:ext>
            </a:extLst>
          </p:cNvPr>
          <p:cNvGrpSpPr/>
          <p:nvPr/>
        </p:nvGrpSpPr>
        <p:grpSpPr>
          <a:xfrm>
            <a:off x="8582605" y="3701572"/>
            <a:ext cx="459815" cy="443579"/>
            <a:chOff x="-32243500" y="2299850"/>
            <a:chExt cx="300900" cy="290275"/>
          </a:xfrm>
        </p:grpSpPr>
        <p:sp>
          <p:nvSpPr>
            <p:cNvPr id="11" name="Google Shape;6158;p53">
              <a:extLst>
                <a:ext uri="{FF2B5EF4-FFF2-40B4-BE49-F238E27FC236}">
                  <a16:creationId xmlns:a16="http://schemas.microsoft.com/office/drawing/2014/main" id="{1FE35D5C-FCEA-8530-D19F-A768BD68A15D}"/>
                </a:ext>
              </a:extLst>
            </p:cNvPr>
            <p:cNvSpPr/>
            <p:nvPr/>
          </p:nvSpPr>
          <p:spPr>
            <a:xfrm>
              <a:off x="-32243500" y="2299850"/>
              <a:ext cx="300900" cy="290275"/>
            </a:xfrm>
            <a:custGeom>
              <a:avLst/>
              <a:gdLst/>
              <a:ahLst/>
              <a:cxnLst/>
              <a:rect l="l" t="t" r="r" b="b"/>
              <a:pathLst>
                <a:path w="12036" h="11611" extrusionOk="0">
                  <a:moveTo>
                    <a:pt x="7955" y="654"/>
                  </a:moveTo>
                  <a:cubicBezTo>
                    <a:pt x="8743" y="654"/>
                    <a:pt x="9531" y="946"/>
                    <a:pt x="10114" y="1529"/>
                  </a:cubicBezTo>
                  <a:cubicBezTo>
                    <a:pt x="11311" y="2726"/>
                    <a:pt x="11311" y="4679"/>
                    <a:pt x="10114" y="5876"/>
                  </a:cubicBezTo>
                  <a:cubicBezTo>
                    <a:pt x="9540" y="6450"/>
                    <a:pt x="8752" y="6766"/>
                    <a:pt x="7951" y="6766"/>
                  </a:cubicBezTo>
                  <a:cubicBezTo>
                    <a:pt x="7565" y="6766"/>
                    <a:pt x="7175" y="6692"/>
                    <a:pt x="6806" y="6538"/>
                  </a:cubicBezTo>
                  <a:cubicBezTo>
                    <a:pt x="6759" y="6526"/>
                    <a:pt x="6709" y="6519"/>
                    <a:pt x="6661" y="6519"/>
                  </a:cubicBezTo>
                  <a:cubicBezTo>
                    <a:pt x="6577" y="6519"/>
                    <a:pt x="6499" y="6541"/>
                    <a:pt x="6459" y="6601"/>
                  </a:cubicBezTo>
                  <a:lnTo>
                    <a:pt x="5545" y="7514"/>
                  </a:lnTo>
                  <a:lnTo>
                    <a:pt x="4726" y="7514"/>
                  </a:lnTo>
                  <a:cubicBezTo>
                    <a:pt x="4537" y="7514"/>
                    <a:pt x="4380" y="7672"/>
                    <a:pt x="4380" y="7861"/>
                  </a:cubicBezTo>
                  <a:lnTo>
                    <a:pt x="4380" y="8460"/>
                  </a:lnTo>
                  <a:lnTo>
                    <a:pt x="3907" y="8428"/>
                  </a:lnTo>
                  <a:cubicBezTo>
                    <a:pt x="3813" y="8428"/>
                    <a:pt x="3687" y="8428"/>
                    <a:pt x="3655" y="8491"/>
                  </a:cubicBezTo>
                  <a:cubicBezTo>
                    <a:pt x="3592" y="8554"/>
                    <a:pt x="3529" y="8649"/>
                    <a:pt x="3529" y="8743"/>
                  </a:cubicBezTo>
                  <a:lnTo>
                    <a:pt x="3466" y="9531"/>
                  </a:lnTo>
                  <a:lnTo>
                    <a:pt x="2678" y="9594"/>
                  </a:lnTo>
                  <a:cubicBezTo>
                    <a:pt x="2584" y="9594"/>
                    <a:pt x="2521" y="9657"/>
                    <a:pt x="2426" y="9720"/>
                  </a:cubicBezTo>
                  <a:cubicBezTo>
                    <a:pt x="2395" y="9814"/>
                    <a:pt x="2363" y="9877"/>
                    <a:pt x="2363" y="9972"/>
                  </a:cubicBezTo>
                  <a:lnTo>
                    <a:pt x="2426" y="10665"/>
                  </a:lnTo>
                  <a:lnTo>
                    <a:pt x="2174" y="10949"/>
                  </a:lnTo>
                  <a:lnTo>
                    <a:pt x="694" y="10949"/>
                  </a:lnTo>
                  <a:lnTo>
                    <a:pt x="694" y="9499"/>
                  </a:lnTo>
                  <a:lnTo>
                    <a:pt x="757" y="9499"/>
                  </a:lnTo>
                  <a:lnTo>
                    <a:pt x="5041" y="5215"/>
                  </a:lnTo>
                  <a:cubicBezTo>
                    <a:pt x="5104" y="5120"/>
                    <a:pt x="5167" y="4963"/>
                    <a:pt x="5104" y="4837"/>
                  </a:cubicBezTo>
                  <a:cubicBezTo>
                    <a:pt x="4695" y="3702"/>
                    <a:pt x="4947" y="2411"/>
                    <a:pt x="5797" y="1529"/>
                  </a:cubicBezTo>
                  <a:cubicBezTo>
                    <a:pt x="6380" y="946"/>
                    <a:pt x="7168" y="654"/>
                    <a:pt x="7955" y="654"/>
                  </a:cubicBezTo>
                  <a:close/>
                  <a:moveTo>
                    <a:pt x="7936" y="1"/>
                  </a:moveTo>
                  <a:cubicBezTo>
                    <a:pt x="6971" y="1"/>
                    <a:pt x="6002" y="363"/>
                    <a:pt x="5262" y="1088"/>
                  </a:cubicBezTo>
                  <a:cubicBezTo>
                    <a:pt x="4285" y="2096"/>
                    <a:pt x="3939" y="3576"/>
                    <a:pt x="4380" y="4931"/>
                  </a:cubicBezTo>
                  <a:lnTo>
                    <a:pt x="126" y="9184"/>
                  </a:lnTo>
                  <a:cubicBezTo>
                    <a:pt x="32" y="9247"/>
                    <a:pt x="0" y="9342"/>
                    <a:pt x="0" y="9405"/>
                  </a:cubicBezTo>
                  <a:lnTo>
                    <a:pt x="0" y="11358"/>
                  </a:lnTo>
                  <a:cubicBezTo>
                    <a:pt x="32" y="11453"/>
                    <a:pt x="189" y="11610"/>
                    <a:pt x="379" y="11610"/>
                  </a:cubicBezTo>
                  <a:lnTo>
                    <a:pt x="2332" y="11610"/>
                  </a:lnTo>
                  <a:cubicBezTo>
                    <a:pt x="2395" y="11610"/>
                    <a:pt x="2521" y="11579"/>
                    <a:pt x="2552" y="11516"/>
                  </a:cubicBezTo>
                  <a:lnTo>
                    <a:pt x="3025" y="11043"/>
                  </a:lnTo>
                  <a:cubicBezTo>
                    <a:pt x="3119" y="10949"/>
                    <a:pt x="3151" y="10823"/>
                    <a:pt x="3119" y="10759"/>
                  </a:cubicBezTo>
                  <a:lnTo>
                    <a:pt x="3025" y="10255"/>
                  </a:lnTo>
                  <a:lnTo>
                    <a:pt x="3750" y="10161"/>
                  </a:lnTo>
                  <a:cubicBezTo>
                    <a:pt x="3907" y="10161"/>
                    <a:pt x="4002" y="10003"/>
                    <a:pt x="4065" y="9846"/>
                  </a:cubicBezTo>
                  <a:lnTo>
                    <a:pt x="4128" y="9153"/>
                  </a:lnTo>
                  <a:lnTo>
                    <a:pt x="4663" y="9216"/>
                  </a:lnTo>
                  <a:cubicBezTo>
                    <a:pt x="4726" y="9216"/>
                    <a:pt x="4852" y="9216"/>
                    <a:pt x="4915" y="9153"/>
                  </a:cubicBezTo>
                  <a:cubicBezTo>
                    <a:pt x="5010" y="9058"/>
                    <a:pt x="5041" y="8995"/>
                    <a:pt x="5041" y="8901"/>
                  </a:cubicBezTo>
                  <a:lnTo>
                    <a:pt x="5041" y="8271"/>
                  </a:lnTo>
                  <a:lnTo>
                    <a:pt x="5671" y="8271"/>
                  </a:lnTo>
                  <a:cubicBezTo>
                    <a:pt x="5734" y="8271"/>
                    <a:pt x="5829" y="8239"/>
                    <a:pt x="5892" y="8145"/>
                  </a:cubicBezTo>
                  <a:lnTo>
                    <a:pt x="6774" y="7325"/>
                  </a:lnTo>
                  <a:cubicBezTo>
                    <a:pt x="7153" y="7452"/>
                    <a:pt x="7548" y="7514"/>
                    <a:pt x="7941" y="7514"/>
                  </a:cubicBezTo>
                  <a:cubicBezTo>
                    <a:pt x="8920" y="7514"/>
                    <a:pt x="9889" y="7131"/>
                    <a:pt x="10586" y="6412"/>
                  </a:cubicBezTo>
                  <a:cubicBezTo>
                    <a:pt x="12035" y="4963"/>
                    <a:pt x="12035" y="2568"/>
                    <a:pt x="10586" y="1088"/>
                  </a:cubicBezTo>
                  <a:cubicBezTo>
                    <a:pt x="9862" y="363"/>
                    <a:pt x="8901" y="1"/>
                    <a:pt x="793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6159;p53">
              <a:extLst>
                <a:ext uri="{FF2B5EF4-FFF2-40B4-BE49-F238E27FC236}">
                  <a16:creationId xmlns:a16="http://schemas.microsoft.com/office/drawing/2014/main" id="{EAE6ADB4-1814-9D41-4B8F-A817789344CA}"/>
                </a:ext>
              </a:extLst>
            </p:cNvPr>
            <p:cNvSpPr/>
            <p:nvPr/>
          </p:nvSpPr>
          <p:spPr>
            <a:xfrm>
              <a:off x="-32048175" y="2342775"/>
              <a:ext cx="55950" cy="51025"/>
            </a:xfrm>
            <a:custGeom>
              <a:avLst/>
              <a:gdLst/>
              <a:ahLst/>
              <a:cxnLst/>
              <a:rect l="l" t="t" r="r" b="b"/>
              <a:pathLst>
                <a:path w="2238" h="2041" extrusionOk="0">
                  <a:moveTo>
                    <a:pt x="1119" y="662"/>
                  </a:moveTo>
                  <a:cubicBezTo>
                    <a:pt x="1206" y="662"/>
                    <a:pt x="1292" y="694"/>
                    <a:pt x="1355" y="757"/>
                  </a:cubicBezTo>
                  <a:cubicBezTo>
                    <a:pt x="1481" y="883"/>
                    <a:pt x="1481" y="1135"/>
                    <a:pt x="1355" y="1229"/>
                  </a:cubicBezTo>
                  <a:cubicBezTo>
                    <a:pt x="1292" y="1292"/>
                    <a:pt x="1206" y="1324"/>
                    <a:pt x="1119" y="1324"/>
                  </a:cubicBezTo>
                  <a:cubicBezTo>
                    <a:pt x="1032" y="1324"/>
                    <a:pt x="946" y="1292"/>
                    <a:pt x="883" y="1229"/>
                  </a:cubicBezTo>
                  <a:cubicBezTo>
                    <a:pt x="725" y="1135"/>
                    <a:pt x="725" y="914"/>
                    <a:pt x="883" y="757"/>
                  </a:cubicBezTo>
                  <a:cubicBezTo>
                    <a:pt x="946" y="694"/>
                    <a:pt x="1032" y="662"/>
                    <a:pt x="1119" y="662"/>
                  </a:cubicBezTo>
                  <a:close/>
                  <a:moveTo>
                    <a:pt x="1115" y="1"/>
                  </a:moveTo>
                  <a:cubicBezTo>
                    <a:pt x="851" y="1"/>
                    <a:pt x="584" y="95"/>
                    <a:pt x="379" y="284"/>
                  </a:cubicBezTo>
                  <a:cubicBezTo>
                    <a:pt x="1" y="694"/>
                    <a:pt x="1" y="1355"/>
                    <a:pt x="379" y="1733"/>
                  </a:cubicBezTo>
                  <a:cubicBezTo>
                    <a:pt x="599" y="1938"/>
                    <a:pt x="867" y="2041"/>
                    <a:pt x="1127" y="2041"/>
                  </a:cubicBezTo>
                  <a:cubicBezTo>
                    <a:pt x="1387" y="2041"/>
                    <a:pt x="1639" y="1938"/>
                    <a:pt x="1828" y="1733"/>
                  </a:cubicBezTo>
                  <a:cubicBezTo>
                    <a:pt x="2238" y="1355"/>
                    <a:pt x="2238" y="694"/>
                    <a:pt x="1828" y="284"/>
                  </a:cubicBezTo>
                  <a:cubicBezTo>
                    <a:pt x="1639" y="95"/>
                    <a:pt x="1379" y="1"/>
                    <a:pt x="111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1978799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AB423F-B1AB-DD5C-F57F-B52EF8BAD41C}"/>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C47FDC7E-1173-8F22-EE23-080F2F950EFE}"/>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4CF089BC-9385-7155-514A-AE179C82579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7978410D-1EB9-F96C-1923-DA8D86C85C5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B7BACAF5-3318-74B4-9E14-0D72CACDB1E4}"/>
              </a:ext>
            </a:extLst>
          </p:cNvPr>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Expected Learning Outcomes</a:t>
            </a:r>
          </a:p>
        </p:txBody>
      </p:sp>
      <p:sp>
        <p:nvSpPr>
          <p:cNvPr id="28" name="Rectangle 27">
            <a:extLst>
              <a:ext uri="{FF2B5EF4-FFF2-40B4-BE49-F238E27FC236}">
                <a16:creationId xmlns:a16="http://schemas.microsoft.com/office/drawing/2014/main" id="{4458FE74-8E11-FA8D-9435-F81B49B6CC0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29A0EDC-EB90-6787-2A89-BBF3A9C950DA}"/>
              </a:ext>
            </a:extLst>
          </p:cNvPr>
          <p:cNvSpPr txBox="1"/>
          <p:nvPr/>
        </p:nvSpPr>
        <p:spPr>
          <a:xfrm>
            <a:off x="3598250" y="2495028"/>
            <a:ext cx="8417320" cy="1028423"/>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5. Evaluate campaign performance using analytics tools:</a:t>
            </a:r>
          </a:p>
          <a:p>
            <a:pPr algn="just">
              <a:lnSpc>
                <a:spcPct val="150000"/>
              </a:lnSpc>
            </a:pPr>
            <a:r>
              <a:rPr lang="en-US" sz="1400" dirty="0">
                <a:latin typeface="Alexandria" charset="0"/>
                <a:cs typeface="Alexandria" charset="0"/>
              </a:rPr>
              <a:t>Shift from general impressions to data-driven decisions. Learn to monitor KPIs such as cost per lead, conversion rates, and occupancy rates, thereby optimizing performance and justifying ROI.</a:t>
            </a:r>
          </a:p>
        </p:txBody>
      </p:sp>
      <p:sp>
        <p:nvSpPr>
          <p:cNvPr id="33" name="TextBox 32">
            <a:extLst>
              <a:ext uri="{FF2B5EF4-FFF2-40B4-BE49-F238E27FC236}">
                <a16:creationId xmlns:a16="http://schemas.microsoft.com/office/drawing/2014/main" id="{3DE68A64-F46E-1C38-3F30-671AC637948B}"/>
              </a:ext>
            </a:extLst>
          </p:cNvPr>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pic>
        <p:nvPicPr>
          <p:cNvPr id="6" name="Graphic 21">
            <a:extLst>
              <a:ext uri="{FF2B5EF4-FFF2-40B4-BE49-F238E27FC236}">
                <a16:creationId xmlns:a16="http://schemas.microsoft.com/office/drawing/2014/main" id="{7B726CD9-29BC-6283-8FDE-E7E1FD5FE17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Google Shape;8400;p58">
            <a:extLst>
              <a:ext uri="{FF2B5EF4-FFF2-40B4-BE49-F238E27FC236}">
                <a16:creationId xmlns:a16="http://schemas.microsoft.com/office/drawing/2014/main" id="{D04145F9-05A1-D9CF-3C55-0A5C6FCF633F}"/>
              </a:ext>
            </a:extLst>
          </p:cNvPr>
          <p:cNvSpPr/>
          <p:nvPr/>
        </p:nvSpPr>
        <p:spPr>
          <a:xfrm>
            <a:off x="8582605" y="1432261"/>
            <a:ext cx="441103" cy="441067"/>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4" name="Google Shape;7945;p57">
            <a:extLst>
              <a:ext uri="{FF2B5EF4-FFF2-40B4-BE49-F238E27FC236}">
                <a16:creationId xmlns:a16="http://schemas.microsoft.com/office/drawing/2014/main" id="{8AAE0470-965C-FDFA-B674-E6CCF759C18C}"/>
              </a:ext>
            </a:extLst>
          </p:cNvPr>
          <p:cNvGrpSpPr/>
          <p:nvPr/>
        </p:nvGrpSpPr>
        <p:grpSpPr>
          <a:xfrm>
            <a:off x="8620303" y="3739190"/>
            <a:ext cx="403405" cy="404479"/>
            <a:chOff x="-1333200" y="2770450"/>
            <a:chExt cx="291450" cy="292225"/>
          </a:xfrm>
        </p:grpSpPr>
        <p:sp>
          <p:nvSpPr>
            <p:cNvPr id="7" name="Google Shape;7946;p57">
              <a:extLst>
                <a:ext uri="{FF2B5EF4-FFF2-40B4-BE49-F238E27FC236}">
                  <a16:creationId xmlns:a16="http://schemas.microsoft.com/office/drawing/2014/main" id="{A6CD1752-6BA7-0481-16FB-BD0E30462614}"/>
                </a:ext>
              </a:extLst>
            </p:cNvPr>
            <p:cNvSpPr/>
            <p:nvPr/>
          </p:nvSpPr>
          <p:spPr>
            <a:xfrm>
              <a:off x="-1299325" y="2808250"/>
              <a:ext cx="222925" cy="134725"/>
            </a:xfrm>
            <a:custGeom>
              <a:avLst/>
              <a:gdLst/>
              <a:ahLst/>
              <a:cxnLst/>
              <a:rect l="l" t="t" r="r" b="b"/>
              <a:pathLst>
                <a:path w="8917" h="5389" extrusionOk="0">
                  <a:moveTo>
                    <a:pt x="7877" y="631"/>
                  </a:moveTo>
                  <a:cubicBezTo>
                    <a:pt x="8066" y="631"/>
                    <a:pt x="8223" y="789"/>
                    <a:pt x="8223" y="978"/>
                  </a:cubicBezTo>
                  <a:cubicBezTo>
                    <a:pt x="8223" y="1167"/>
                    <a:pt x="8066" y="1324"/>
                    <a:pt x="7877" y="1324"/>
                  </a:cubicBezTo>
                  <a:cubicBezTo>
                    <a:pt x="7656" y="1324"/>
                    <a:pt x="7498" y="1167"/>
                    <a:pt x="7498" y="978"/>
                  </a:cubicBezTo>
                  <a:cubicBezTo>
                    <a:pt x="7498" y="789"/>
                    <a:pt x="7656" y="631"/>
                    <a:pt x="7877" y="631"/>
                  </a:cubicBezTo>
                  <a:close/>
                  <a:moveTo>
                    <a:pt x="3056" y="1293"/>
                  </a:moveTo>
                  <a:cubicBezTo>
                    <a:pt x="3245" y="1293"/>
                    <a:pt x="3403" y="1450"/>
                    <a:pt x="3403" y="1639"/>
                  </a:cubicBezTo>
                  <a:cubicBezTo>
                    <a:pt x="3403" y="1828"/>
                    <a:pt x="3245" y="1986"/>
                    <a:pt x="3056" y="1986"/>
                  </a:cubicBezTo>
                  <a:cubicBezTo>
                    <a:pt x="2867" y="1986"/>
                    <a:pt x="2710" y="1828"/>
                    <a:pt x="2710" y="1639"/>
                  </a:cubicBezTo>
                  <a:cubicBezTo>
                    <a:pt x="2741" y="1450"/>
                    <a:pt x="2899" y="1293"/>
                    <a:pt x="3056" y="1293"/>
                  </a:cubicBezTo>
                  <a:close/>
                  <a:moveTo>
                    <a:pt x="5797" y="3340"/>
                  </a:moveTo>
                  <a:cubicBezTo>
                    <a:pt x="6018" y="3340"/>
                    <a:pt x="6175" y="3498"/>
                    <a:pt x="6175" y="3687"/>
                  </a:cubicBezTo>
                  <a:cubicBezTo>
                    <a:pt x="6175" y="3876"/>
                    <a:pt x="6018" y="4034"/>
                    <a:pt x="5797" y="4034"/>
                  </a:cubicBezTo>
                  <a:cubicBezTo>
                    <a:pt x="5608" y="4034"/>
                    <a:pt x="5451" y="3876"/>
                    <a:pt x="5451" y="3687"/>
                  </a:cubicBezTo>
                  <a:cubicBezTo>
                    <a:pt x="5451" y="3498"/>
                    <a:pt x="5608" y="3340"/>
                    <a:pt x="5797" y="3340"/>
                  </a:cubicBezTo>
                  <a:close/>
                  <a:moveTo>
                    <a:pt x="1008" y="4034"/>
                  </a:moveTo>
                  <a:cubicBezTo>
                    <a:pt x="1198" y="4034"/>
                    <a:pt x="1355" y="4191"/>
                    <a:pt x="1355" y="4412"/>
                  </a:cubicBezTo>
                  <a:cubicBezTo>
                    <a:pt x="1355" y="4601"/>
                    <a:pt x="1198" y="4758"/>
                    <a:pt x="1008" y="4758"/>
                  </a:cubicBezTo>
                  <a:cubicBezTo>
                    <a:pt x="819" y="4758"/>
                    <a:pt x="662" y="4601"/>
                    <a:pt x="662" y="4412"/>
                  </a:cubicBezTo>
                  <a:cubicBezTo>
                    <a:pt x="662" y="4191"/>
                    <a:pt x="819" y="4034"/>
                    <a:pt x="1008" y="4034"/>
                  </a:cubicBezTo>
                  <a:close/>
                  <a:moveTo>
                    <a:pt x="7908" y="1"/>
                  </a:moveTo>
                  <a:cubicBezTo>
                    <a:pt x="7341" y="1"/>
                    <a:pt x="6868" y="474"/>
                    <a:pt x="6868" y="1009"/>
                  </a:cubicBezTo>
                  <a:cubicBezTo>
                    <a:pt x="6868" y="1198"/>
                    <a:pt x="6963" y="1419"/>
                    <a:pt x="7026" y="1576"/>
                  </a:cubicBezTo>
                  <a:lnTo>
                    <a:pt x="6112" y="2742"/>
                  </a:lnTo>
                  <a:cubicBezTo>
                    <a:pt x="6032" y="2722"/>
                    <a:pt x="5943" y="2711"/>
                    <a:pt x="5850" y="2711"/>
                  </a:cubicBezTo>
                  <a:cubicBezTo>
                    <a:pt x="5650" y="2711"/>
                    <a:pt x="5434" y="2760"/>
                    <a:pt x="5262" y="2868"/>
                  </a:cubicBezTo>
                  <a:lnTo>
                    <a:pt x="4096" y="1954"/>
                  </a:lnTo>
                  <a:cubicBezTo>
                    <a:pt x="4127" y="1891"/>
                    <a:pt x="4127" y="1765"/>
                    <a:pt x="4127" y="1639"/>
                  </a:cubicBezTo>
                  <a:cubicBezTo>
                    <a:pt x="4127" y="1104"/>
                    <a:pt x="3655" y="631"/>
                    <a:pt x="3088" y="631"/>
                  </a:cubicBezTo>
                  <a:cubicBezTo>
                    <a:pt x="2552" y="631"/>
                    <a:pt x="2080" y="1104"/>
                    <a:pt x="2080" y="1639"/>
                  </a:cubicBezTo>
                  <a:cubicBezTo>
                    <a:pt x="2080" y="1828"/>
                    <a:pt x="2143" y="2049"/>
                    <a:pt x="2237" y="2206"/>
                  </a:cubicBezTo>
                  <a:lnTo>
                    <a:pt x="1324" y="3372"/>
                  </a:lnTo>
                  <a:cubicBezTo>
                    <a:pt x="1261" y="3340"/>
                    <a:pt x="1134" y="3340"/>
                    <a:pt x="1008" y="3340"/>
                  </a:cubicBezTo>
                  <a:cubicBezTo>
                    <a:pt x="441" y="3340"/>
                    <a:pt x="0" y="3813"/>
                    <a:pt x="0" y="4349"/>
                  </a:cubicBezTo>
                  <a:cubicBezTo>
                    <a:pt x="0" y="4947"/>
                    <a:pt x="441" y="5388"/>
                    <a:pt x="1008" y="5388"/>
                  </a:cubicBezTo>
                  <a:cubicBezTo>
                    <a:pt x="1576" y="5388"/>
                    <a:pt x="2017" y="4916"/>
                    <a:pt x="2017" y="4349"/>
                  </a:cubicBezTo>
                  <a:cubicBezTo>
                    <a:pt x="2017" y="4160"/>
                    <a:pt x="1954" y="3971"/>
                    <a:pt x="1859" y="3813"/>
                  </a:cubicBezTo>
                  <a:lnTo>
                    <a:pt x="2773" y="2616"/>
                  </a:lnTo>
                  <a:cubicBezTo>
                    <a:pt x="2875" y="2650"/>
                    <a:pt x="2980" y="2667"/>
                    <a:pt x="3087" y="2667"/>
                  </a:cubicBezTo>
                  <a:cubicBezTo>
                    <a:pt x="3278" y="2667"/>
                    <a:pt x="3473" y="2611"/>
                    <a:pt x="3655" y="2490"/>
                  </a:cubicBezTo>
                  <a:lnTo>
                    <a:pt x="4821" y="3403"/>
                  </a:lnTo>
                  <a:cubicBezTo>
                    <a:pt x="4789" y="3498"/>
                    <a:pt x="4789" y="3624"/>
                    <a:pt x="4789" y="3719"/>
                  </a:cubicBezTo>
                  <a:cubicBezTo>
                    <a:pt x="4789" y="4286"/>
                    <a:pt x="5262" y="4758"/>
                    <a:pt x="5797" y="4758"/>
                  </a:cubicBezTo>
                  <a:cubicBezTo>
                    <a:pt x="6364" y="4758"/>
                    <a:pt x="6837" y="4286"/>
                    <a:pt x="6837" y="3719"/>
                  </a:cubicBezTo>
                  <a:cubicBezTo>
                    <a:pt x="6837" y="3529"/>
                    <a:pt x="6742" y="3340"/>
                    <a:pt x="6679" y="3183"/>
                  </a:cubicBezTo>
                  <a:lnTo>
                    <a:pt x="7593" y="1986"/>
                  </a:lnTo>
                  <a:cubicBezTo>
                    <a:pt x="7656" y="2049"/>
                    <a:pt x="7782" y="2049"/>
                    <a:pt x="7908" y="2049"/>
                  </a:cubicBezTo>
                  <a:cubicBezTo>
                    <a:pt x="8444" y="2049"/>
                    <a:pt x="8916" y="1576"/>
                    <a:pt x="8916" y="1009"/>
                  </a:cubicBezTo>
                  <a:cubicBezTo>
                    <a:pt x="8916" y="474"/>
                    <a:pt x="8444" y="1"/>
                    <a:pt x="790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7947;p57">
              <a:extLst>
                <a:ext uri="{FF2B5EF4-FFF2-40B4-BE49-F238E27FC236}">
                  <a16:creationId xmlns:a16="http://schemas.microsoft.com/office/drawing/2014/main" id="{EB811E6C-9FC0-C80B-779D-8BBAA384F87B}"/>
                </a:ext>
              </a:extLst>
            </p:cNvPr>
            <p:cNvSpPr/>
            <p:nvPr/>
          </p:nvSpPr>
          <p:spPr>
            <a:xfrm>
              <a:off x="-1333200" y="2770450"/>
              <a:ext cx="291450" cy="292225"/>
            </a:xfrm>
            <a:custGeom>
              <a:avLst/>
              <a:gdLst/>
              <a:ahLst/>
              <a:cxnLst/>
              <a:rect l="l" t="t" r="r" b="b"/>
              <a:pathLst>
                <a:path w="11658" h="11689" extrusionOk="0">
                  <a:moveTo>
                    <a:pt x="10586" y="725"/>
                  </a:moveTo>
                  <a:cubicBezTo>
                    <a:pt x="10807" y="725"/>
                    <a:pt x="10964" y="883"/>
                    <a:pt x="10964" y="1072"/>
                  </a:cubicBezTo>
                  <a:lnTo>
                    <a:pt x="10964" y="7593"/>
                  </a:lnTo>
                  <a:lnTo>
                    <a:pt x="631" y="7593"/>
                  </a:lnTo>
                  <a:lnTo>
                    <a:pt x="631" y="1072"/>
                  </a:lnTo>
                  <a:cubicBezTo>
                    <a:pt x="662" y="883"/>
                    <a:pt x="820" y="725"/>
                    <a:pt x="977" y="725"/>
                  </a:cubicBezTo>
                  <a:close/>
                  <a:moveTo>
                    <a:pt x="10996" y="8286"/>
                  </a:moveTo>
                  <a:lnTo>
                    <a:pt x="10996" y="8633"/>
                  </a:lnTo>
                  <a:cubicBezTo>
                    <a:pt x="10996" y="8822"/>
                    <a:pt x="10838" y="8980"/>
                    <a:pt x="10618" y="8980"/>
                  </a:cubicBezTo>
                  <a:lnTo>
                    <a:pt x="1009" y="8980"/>
                  </a:lnTo>
                  <a:cubicBezTo>
                    <a:pt x="820" y="8980"/>
                    <a:pt x="662" y="8822"/>
                    <a:pt x="662" y="8633"/>
                  </a:cubicBezTo>
                  <a:lnTo>
                    <a:pt x="662" y="8286"/>
                  </a:lnTo>
                  <a:close/>
                  <a:moveTo>
                    <a:pt x="6617" y="9641"/>
                  </a:moveTo>
                  <a:lnTo>
                    <a:pt x="6932" y="11027"/>
                  </a:lnTo>
                  <a:lnTo>
                    <a:pt x="4632" y="11027"/>
                  </a:lnTo>
                  <a:lnTo>
                    <a:pt x="4947" y="9641"/>
                  </a:lnTo>
                  <a:close/>
                  <a:moveTo>
                    <a:pt x="1009" y="1"/>
                  </a:moveTo>
                  <a:cubicBezTo>
                    <a:pt x="473" y="1"/>
                    <a:pt x="1" y="473"/>
                    <a:pt x="1" y="1040"/>
                  </a:cubicBezTo>
                  <a:lnTo>
                    <a:pt x="1" y="8570"/>
                  </a:lnTo>
                  <a:cubicBezTo>
                    <a:pt x="1" y="9137"/>
                    <a:pt x="473" y="9610"/>
                    <a:pt x="1009" y="9610"/>
                  </a:cubicBezTo>
                  <a:lnTo>
                    <a:pt x="4285" y="9610"/>
                  </a:lnTo>
                  <a:lnTo>
                    <a:pt x="3970" y="10996"/>
                  </a:lnTo>
                  <a:lnTo>
                    <a:pt x="3057" y="10996"/>
                  </a:lnTo>
                  <a:cubicBezTo>
                    <a:pt x="2868" y="10996"/>
                    <a:pt x="2710" y="11153"/>
                    <a:pt x="2710" y="11342"/>
                  </a:cubicBezTo>
                  <a:cubicBezTo>
                    <a:pt x="2710" y="11531"/>
                    <a:pt x="2868" y="11689"/>
                    <a:pt x="3057" y="11689"/>
                  </a:cubicBezTo>
                  <a:lnTo>
                    <a:pt x="8538" y="11689"/>
                  </a:lnTo>
                  <a:cubicBezTo>
                    <a:pt x="8727" y="11689"/>
                    <a:pt x="8885" y="11531"/>
                    <a:pt x="8885" y="11342"/>
                  </a:cubicBezTo>
                  <a:cubicBezTo>
                    <a:pt x="8885" y="11153"/>
                    <a:pt x="8727" y="10996"/>
                    <a:pt x="8538" y="10996"/>
                  </a:cubicBezTo>
                  <a:lnTo>
                    <a:pt x="7625" y="10996"/>
                  </a:lnTo>
                  <a:lnTo>
                    <a:pt x="7310" y="9610"/>
                  </a:lnTo>
                  <a:lnTo>
                    <a:pt x="10618" y="9610"/>
                  </a:lnTo>
                  <a:cubicBezTo>
                    <a:pt x="11185" y="9610"/>
                    <a:pt x="11657" y="9137"/>
                    <a:pt x="11657" y="8570"/>
                  </a:cubicBezTo>
                  <a:lnTo>
                    <a:pt x="11657" y="1040"/>
                  </a:lnTo>
                  <a:cubicBezTo>
                    <a:pt x="11657" y="473"/>
                    <a:pt x="11185" y="1"/>
                    <a:pt x="1061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169787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68A00E-8194-D067-B144-5C01C9CAFDD9}"/>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A9A2F731-06C6-7F49-2DD4-3C2054BF6C2C}"/>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21498950-8D68-CE47-3D94-00C04AB34EA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6EBCDE7-7AC4-8618-4987-9B4CC464416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E2DCE64B-47BE-1FCE-B201-4C37880C8378}"/>
              </a:ext>
            </a:extLst>
          </p:cNvPr>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Expected Learning Outcomes</a:t>
            </a:r>
          </a:p>
        </p:txBody>
      </p:sp>
      <p:sp>
        <p:nvSpPr>
          <p:cNvPr id="28" name="Rectangle 27">
            <a:extLst>
              <a:ext uri="{FF2B5EF4-FFF2-40B4-BE49-F238E27FC236}">
                <a16:creationId xmlns:a16="http://schemas.microsoft.com/office/drawing/2014/main" id="{0C32111C-6749-F797-400E-8C0B3CAEA8E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2547C35C-7644-AAF2-8105-C169C33EC62D}"/>
              </a:ext>
            </a:extLst>
          </p:cNvPr>
          <p:cNvSpPr txBox="1"/>
          <p:nvPr/>
        </p:nvSpPr>
        <p:spPr>
          <a:xfrm>
            <a:off x="3598250" y="2495028"/>
            <a:ext cx="8417320" cy="1028423"/>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6. Create engaging digital content, including video, for property promotion: </a:t>
            </a:r>
          </a:p>
          <a:p>
            <a:pPr algn="just">
              <a:lnSpc>
                <a:spcPct val="150000"/>
              </a:lnSpc>
            </a:pPr>
            <a:r>
              <a:rPr lang="en-US" sz="1400" dirty="0">
                <a:latin typeface="Alexandria" charset="0"/>
                <a:cs typeface="Alexandria" charset="0"/>
              </a:rPr>
              <a:t>Develop skills in writing persuasive property descriptions, crafting lifestyle-oriented social posts, and planning video formats such as virtual tours and promotional clips.</a:t>
            </a:r>
          </a:p>
        </p:txBody>
      </p:sp>
      <p:sp>
        <p:nvSpPr>
          <p:cNvPr id="33" name="TextBox 32">
            <a:extLst>
              <a:ext uri="{FF2B5EF4-FFF2-40B4-BE49-F238E27FC236}">
                <a16:creationId xmlns:a16="http://schemas.microsoft.com/office/drawing/2014/main" id="{3ACABBA3-9019-3CC0-7E76-609C3D6F8CE8}"/>
              </a:ext>
            </a:extLst>
          </p:cNvPr>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pic>
        <p:nvPicPr>
          <p:cNvPr id="6" name="Graphic 21">
            <a:extLst>
              <a:ext uri="{FF2B5EF4-FFF2-40B4-BE49-F238E27FC236}">
                <a16:creationId xmlns:a16="http://schemas.microsoft.com/office/drawing/2014/main" id="{7325D0D3-AE45-0EFC-2ABB-785F9EA0658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Google Shape;8400;p58">
            <a:extLst>
              <a:ext uri="{FF2B5EF4-FFF2-40B4-BE49-F238E27FC236}">
                <a16:creationId xmlns:a16="http://schemas.microsoft.com/office/drawing/2014/main" id="{E5C38706-8998-14CD-46D9-174B2BA5FCD0}"/>
              </a:ext>
            </a:extLst>
          </p:cNvPr>
          <p:cNvSpPr/>
          <p:nvPr/>
        </p:nvSpPr>
        <p:spPr>
          <a:xfrm>
            <a:off x="8582605" y="1432261"/>
            <a:ext cx="441103" cy="441067"/>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7968;p57">
            <a:extLst>
              <a:ext uri="{FF2B5EF4-FFF2-40B4-BE49-F238E27FC236}">
                <a16:creationId xmlns:a16="http://schemas.microsoft.com/office/drawing/2014/main" id="{1B2FAD89-BA0A-AC56-B3BB-5EAB93D0E50E}"/>
              </a:ext>
            </a:extLst>
          </p:cNvPr>
          <p:cNvSpPr/>
          <p:nvPr/>
        </p:nvSpPr>
        <p:spPr>
          <a:xfrm>
            <a:off x="8378552" y="3676940"/>
            <a:ext cx="404479" cy="306343"/>
          </a:xfrm>
          <a:custGeom>
            <a:avLst/>
            <a:gdLst/>
            <a:ahLst/>
            <a:cxnLst/>
            <a:rect l="l" t="t" r="r" b="b"/>
            <a:pathLst>
              <a:path w="11689" h="8853" extrusionOk="0">
                <a:moveTo>
                  <a:pt x="1040" y="2709"/>
                </a:moveTo>
                <a:cubicBezTo>
                  <a:pt x="1229" y="2709"/>
                  <a:pt x="1386" y="2867"/>
                  <a:pt x="1386" y="3056"/>
                </a:cubicBezTo>
                <a:lnTo>
                  <a:pt x="1386" y="5828"/>
                </a:lnTo>
                <a:cubicBezTo>
                  <a:pt x="1386" y="6017"/>
                  <a:pt x="1229" y="6175"/>
                  <a:pt x="1040" y="6175"/>
                </a:cubicBezTo>
                <a:cubicBezTo>
                  <a:pt x="819" y="6175"/>
                  <a:pt x="662" y="6017"/>
                  <a:pt x="662" y="5828"/>
                </a:cubicBezTo>
                <a:lnTo>
                  <a:pt x="662" y="3056"/>
                </a:lnTo>
                <a:cubicBezTo>
                  <a:pt x="662" y="2867"/>
                  <a:pt x="819" y="2709"/>
                  <a:pt x="1040" y="2709"/>
                </a:cubicBezTo>
                <a:close/>
                <a:moveTo>
                  <a:pt x="9641" y="1449"/>
                </a:moveTo>
                <a:lnTo>
                  <a:pt x="9641" y="7435"/>
                </a:lnTo>
                <a:lnTo>
                  <a:pt x="2079" y="5545"/>
                </a:lnTo>
                <a:lnTo>
                  <a:pt x="2079" y="3340"/>
                </a:lnTo>
                <a:lnTo>
                  <a:pt x="9641" y="1449"/>
                </a:lnTo>
                <a:close/>
                <a:moveTo>
                  <a:pt x="3466" y="6616"/>
                </a:moveTo>
                <a:lnTo>
                  <a:pt x="6112" y="7278"/>
                </a:lnTo>
                <a:cubicBezTo>
                  <a:pt x="5954" y="7845"/>
                  <a:pt x="5450" y="8223"/>
                  <a:pt x="4820" y="8223"/>
                </a:cubicBezTo>
                <a:cubicBezTo>
                  <a:pt x="4064" y="8223"/>
                  <a:pt x="3434" y="7593"/>
                  <a:pt x="3434" y="6837"/>
                </a:cubicBezTo>
                <a:cubicBezTo>
                  <a:pt x="3434" y="6774"/>
                  <a:pt x="3434" y="6679"/>
                  <a:pt x="3466" y="6616"/>
                </a:cubicBezTo>
                <a:close/>
                <a:moveTo>
                  <a:pt x="10680" y="662"/>
                </a:moveTo>
                <a:cubicBezTo>
                  <a:pt x="10869" y="662"/>
                  <a:pt x="11027" y="819"/>
                  <a:pt x="11027" y="1008"/>
                </a:cubicBezTo>
                <a:lnTo>
                  <a:pt x="11027" y="7876"/>
                </a:lnTo>
                <a:cubicBezTo>
                  <a:pt x="11027" y="8065"/>
                  <a:pt x="10869" y="8223"/>
                  <a:pt x="10680" y="8223"/>
                </a:cubicBezTo>
                <a:cubicBezTo>
                  <a:pt x="10491" y="8223"/>
                  <a:pt x="10334" y="8065"/>
                  <a:pt x="10334" y="7876"/>
                </a:cubicBezTo>
                <a:lnTo>
                  <a:pt x="10334" y="1008"/>
                </a:lnTo>
                <a:cubicBezTo>
                  <a:pt x="10334" y="819"/>
                  <a:pt x="10491" y="662"/>
                  <a:pt x="10680" y="662"/>
                </a:cubicBezTo>
                <a:close/>
                <a:moveTo>
                  <a:pt x="10680" y="0"/>
                </a:moveTo>
                <a:cubicBezTo>
                  <a:pt x="10208" y="0"/>
                  <a:pt x="9798" y="315"/>
                  <a:pt x="9704" y="756"/>
                </a:cubicBezTo>
                <a:lnTo>
                  <a:pt x="1985" y="2678"/>
                </a:lnTo>
                <a:cubicBezTo>
                  <a:pt x="1827" y="2331"/>
                  <a:pt x="1449" y="2048"/>
                  <a:pt x="1040" y="2048"/>
                </a:cubicBezTo>
                <a:cubicBezTo>
                  <a:pt x="473" y="2048"/>
                  <a:pt x="0" y="2520"/>
                  <a:pt x="0" y="3056"/>
                </a:cubicBezTo>
                <a:lnTo>
                  <a:pt x="0" y="5828"/>
                </a:lnTo>
                <a:cubicBezTo>
                  <a:pt x="0" y="6364"/>
                  <a:pt x="473" y="6837"/>
                  <a:pt x="1040" y="6837"/>
                </a:cubicBezTo>
                <a:cubicBezTo>
                  <a:pt x="1449" y="6837"/>
                  <a:pt x="1827" y="6616"/>
                  <a:pt x="1985" y="6206"/>
                </a:cubicBezTo>
                <a:lnTo>
                  <a:pt x="2804" y="6427"/>
                </a:lnTo>
                <a:cubicBezTo>
                  <a:pt x="2772" y="6522"/>
                  <a:pt x="2772" y="6679"/>
                  <a:pt x="2772" y="6805"/>
                </a:cubicBezTo>
                <a:cubicBezTo>
                  <a:pt x="2772" y="7939"/>
                  <a:pt x="3655" y="8853"/>
                  <a:pt x="4820" y="8853"/>
                </a:cubicBezTo>
                <a:cubicBezTo>
                  <a:pt x="5324" y="8853"/>
                  <a:pt x="5828" y="8664"/>
                  <a:pt x="6175" y="8317"/>
                </a:cubicBezTo>
                <a:cubicBezTo>
                  <a:pt x="6459" y="8065"/>
                  <a:pt x="6648" y="7719"/>
                  <a:pt x="6774" y="7341"/>
                </a:cubicBezTo>
                <a:lnTo>
                  <a:pt x="9704" y="8065"/>
                </a:lnTo>
                <a:cubicBezTo>
                  <a:pt x="9798" y="8506"/>
                  <a:pt x="10208" y="8821"/>
                  <a:pt x="10680" y="8821"/>
                </a:cubicBezTo>
                <a:cubicBezTo>
                  <a:pt x="11216" y="8821"/>
                  <a:pt x="11688" y="8349"/>
                  <a:pt x="11688" y="7782"/>
                </a:cubicBezTo>
                <a:lnTo>
                  <a:pt x="11688" y="945"/>
                </a:lnTo>
                <a:cubicBezTo>
                  <a:pt x="11688" y="473"/>
                  <a:pt x="11279" y="0"/>
                  <a:pt x="1068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11" name="Google Shape;8349;p57">
            <a:extLst>
              <a:ext uri="{FF2B5EF4-FFF2-40B4-BE49-F238E27FC236}">
                <a16:creationId xmlns:a16="http://schemas.microsoft.com/office/drawing/2014/main" id="{1CD55652-8B09-A344-9DAF-F78E4E0650AA}"/>
              </a:ext>
            </a:extLst>
          </p:cNvPr>
          <p:cNvGrpSpPr/>
          <p:nvPr/>
        </p:nvGrpSpPr>
        <p:grpSpPr>
          <a:xfrm>
            <a:off x="6573965" y="3708650"/>
            <a:ext cx="390557" cy="274633"/>
            <a:chOff x="3476576" y="2633631"/>
            <a:chExt cx="417024" cy="293244"/>
          </a:xfrm>
        </p:grpSpPr>
        <p:sp>
          <p:nvSpPr>
            <p:cNvPr id="12" name="Google Shape;8350;p57">
              <a:extLst>
                <a:ext uri="{FF2B5EF4-FFF2-40B4-BE49-F238E27FC236}">
                  <a16:creationId xmlns:a16="http://schemas.microsoft.com/office/drawing/2014/main" id="{74AA373D-72D4-B46D-3438-B8573E51FD2E}"/>
                </a:ext>
              </a:extLst>
            </p:cNvPr>
            <p:cNvSpPr/>
            <p:nvPr/>
          </p:nvSpPr>
          <p:spPr>
            <a:xfrm>
              <a:off x="3476576" y="2633631"/>
              <a:ext cx="417024" cy="293244"/>
            </a:xfrm>
            <a:custGeom>
              <a:avLst/>
              <a:gdLst/>
              <a:ahLst/>
              <a:cxnLst/>
              <a:rect l="l" t="t" r="r" b="b"/>
              <a:pathLst>
                <a:path w="19982" h="14051" extrusionOk="0">
                  <a:moveTo>
                    <a:pt x="17056" y="1172"/>
                  </a:moveTo>
                  <a:cubicBezTo>
                    <a:pt x="18023" y="1172"/>
                    <a:pt x="18811" y="1961"/>
                    <a:pt x="18811" y="2929"/>
                  </a:cubicBezTo>
                  <a:lnTo>
                    <a:pt x="18811" y="11124"/>
                  </a:lnTo>
                  <a:cubicBezTo>
                    <a:pt x="18811" y="12092"/>
                    <a:pt x="18023" y="12881"/>
                    <a:pt x="17056" y="12881"/>
                  </a:cubicBezTo>
                  <a:lnTo>
                    <a:pt x="2927" y="12881"/>
                  </a:lnTo>
                  <a:cubicBezTo>
                    <a:pt x="1959" y="12881"/>
                    <a:pt x="1172" y="12092"/>
                    <a:pt x="1172" y="11124"/>
                  </a:cubicBezTo>
                  <a:lnTo>
                    <a:pt x="1172" y="2929"/>
                  </a:lnTo>
                  <a:cubicBezTo>
                    <a:pt x="1172" y="1961"/>
                    <a:pt x="1959" y="1172"/>
                    <a:pt x="2927" y="1172"/>
                  </a:cubicBezTo>
                  <a:close/>
                  <a:moveTo>
                    <a:pt x="2927" y="1"/>
                  </a:moveTo>
                  <a:cubicBezTo>
                    <a:pt x="1313" y="1"/>
                    <a:pt x="1" y="1315"/>
                    <a:pt x="1" y="2929"/>
                  </a:cubicBezTo>
                  <a:lnTo>
                    <a:pt x="1" y="11124"/>
                  </a:lnTo>
                  <a:cubicBezTo>
                    <a:pt x="1" y="12738"/>
                    <a:pt x="1313" y="14050"/>
                    <a:pt x="2927" y="14050"/>
                  </a:cubicBezTo>
                  <a:lnTo>
                    <a:pt x="17056" y="14050"/>
                  </a:lnTo>
                  <a:cubicBezTo>
                    <a:pt x="18669" y="14050"/>
                    <a:pt x="19982" y="12738"/>
                    <a:pt x="19982" y="11124"/>
                  </a:cubicBezTo>
                  <a:lnTo>
                    <a:pt x="19982" y="2929"/>
                  </a:lnTo>
                  <a:cubicBezTo>
                    <a:pt x="19982" y="1315"/>
                    <a:pt x="18669" y="1"/>
                    <a:pt x="1705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8351;p57">
              <a:extLst>
                <a:ext uri="{FF2B5EF4-FFF2-40B4-BE49-F238E27FC236}">
                  <a16:creationId xmlns:a16="http://schemas.microsoft.com/office/drawing/2014/main" id="{7CC78B98-612A-336B-D60B-4FBFC2ADD81E}"/>
                </a:ext>
              </a:extLst>
            </p:cNvPr>
            <p:cNvSpPr/>
            <p:nvPr/>
          </p:nvSpPr>
          <p:spPr>
            <a:xfrm>
              <a:off x="3636206" y="2706945"/>
              <a:ext cx="122194" cy="146633"/>
            </a:xfrm>
            <a:custGeom>
              <a:avLst/>
              <a:gdLst/>
              <a:ahLst/>
              <a:cxnLst/>
              <a:rect l="l" t="t" r="r" b="b"/>
              <a:pathLst>
                <a:path w="5855" h="7026" extrusionOk="0">
                  <a:moveTo>
                    <a:pt x="1172" y="1643"/>
                  </a:moveTo>
                  <a:lnTo>
                    <a:pt x="4165" y="3514"/>
                  </a:lnTo>
                  <a:lnTo>
                    <a:pt x="1172" y="5384"/>
                  </a:lnTo>
                  <a:lnTo>
                    <a:pt x="1172" y="1643"/>
                  </a:lnTo>
                  <a:close/>
                  <a:moveTo>
                    <a:pt x="586" y="0"/>
                  </a:moveTo>
                  <a:cubicBezTo>
                    <a:pt x="489" y="0"/>
                    <a:pt x="391" y="25"/>
                    <a:pt x="302" y="74"/>
                  </a:cubicBezTo>
                  <a:cubicBezTo>
                    <a:pt x="116" y="178"/>
                    <a:pt x="1" y="373"/>
                    <a:pt x="1" y="587"/>
                  </a:cubicBezTo>
                  <a:lnTo>
                    <a:pt x="1" y="6440"/>
                  </a:lnTo>
                  <a:cubicBezTo>
                    <a:pt x="1" y="6653"/>
                    <a:pt x="116" y="6849"/>
                    <a:pt x="302" y="6953"/>
                  </a:cubicBezTo>
                  <a:cubicBezTo>
                    <a:pt x="389" y="7001"/>
                    <a:pt x="487" y="7026"/>
                    <a:pt x="585" y="7026"/>
                  </a:cubicBezTo>
                  <a:cubicBezTo>
                    <a:pt x="693" y="7026"/>
                    <a:pt x="801" y="6997"/>
                    <a:pt x="896" y="6937"/>
                  </a:cubicBezTo>
                  <a:lnTo>
                    <a:pt x="5580" y="4010"/>
                  </a:lnTo>
                  <a:cubicBezTo>
                    <a:pt x="5750" y="3903"/>
                    <a:pt x="5854" y="3714"/>
                    <a:pt x="5854" y="3513"/>
                  </a:cubicBezTo>
                  <a:cubicBezTo>
                    <a:pt x="5854" y="3311"/>
                    <a:pt x="5750" y="3123"/>
                    <a:pt x="5580" y="3017"/>
                  </a:cubicBezTo>
                  <a:lnTo>
                    <a:pt x="896" y="90"/>
                  </a:lnTo>
                  <a:cubicBezTo>
                    <a:pt x="801" y="30"/>
                    <a:pt x="694" y="0"/>
                    <a:pt x="58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3266962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02E4CC-B9F6-DE7B-76D8-F991B5AF380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AE4F693A-876A-8724-1CC8-EBC9F4993A2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DA2AEB87-AD78-616A-C606-8DA12C047AA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4EEB7AC7-CCE7-5F15-D314-523309FB0DE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EE874740-3F59-F9A0-1393-3287E71268F3}"/>
              </a:ext>
            </a:extLst>
          </p:cNvPr>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Expected Learning Outcomes</a:t>
            </a:r>
          </a:p>
        </p:txBody>
      </p:sp>
      <p:sp>
        <p:nvSpPr>
          <p:cNvPr id="28" name="Rectangle 27">
            <a:extLst>
              <a:ext uri="{FF2B5EF4-FFF2-40B4-BE49-F238E27FC236}">
                <a16:creationId xmlns:a16="http://schemas.microsoft.com/office/drawing/2014/main" id="{C1B1E596-D037-8C1E-914D-B7C3A5DFEAB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598F6DBD-F1C9-6351-2963-588F2BA67EC2}"/>
              </a:ext>
            </a:extLst>
          </p:cNvPr>
          <p:cNvSpPr txBox="1"/>
          <p:nvPr/>
        </p:nvSpPr>
        <p:spPr>
          <a:xfrm>
            <a:off x="3598250" y="2495028"/>
            <a:ext cx="8417320" cy="1028423"/>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7. Address legal and ethical issues in online real estate marketing: </a:t>
            </a:r>
          </a:p>
          <a:p>
            <a:pPr algn="just">
              <a:lnSpc>
                <a:spcPct val="150000"/>
              </a:lnSpc>
            </a:pPr>
            <a:r>
              <a:rPr lang="en-US" sz="1400" dirty="0">
                <a:latin typeface="Alexandria" charset="0"/>
                <a:cs typeface="Alexandria" charset="0"/>
              </a:rPr>
              <a:t>Gain awareness of legal obligations (accuracy, disclosures, data privacy) and ethical practices (honest photography, transparency, professional responses to negative reviews), ensuring long-term trust and credibility.</a:t>
            </a:r>
          </a:p>
        </p:txBody>
      </p:sp>
      <p:sp>
        <p:nvSpPr>
          <p:cNvPr id="33" name="TextBox 32">
            <a:extLst>
              <a:ext uri="{FF2B5EF4-FFF2-40B4-BE49-F238E27FC236}">
                <a16:creationId xmlns:a16="http://schemas.microsoft.com/office/drawing/2014/main" id="{025035B5-FBD3-8F60-875E-FAB5F5EBC2E8}"/>
              </a:ext>
            </a:extLst>
          </p:cNvPr>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pic>
        <p:nvPicPr>
          <p:cNvPr id="6" name="Graphic 21">
            <a:extLst>
              <a:ext uri="{FF2B5EF4-FFF2-40B4-BE49-F238E27FC236}">
                <a16:creationId xmlns:a16="http://schemas.microsoft.com/office/drawing/2014/main" id="{8E21D875-8450-E815-F994-45CCC0406B4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Google Shape;8400;p58">
            <a:extLst>
              <a:ext uri="{FF2B5EF4-FFF2-40B4-BE49-F238E27FC236}">
                <a16:creationId xmlns:a16="http://schemas.microsoft.com/office/drawing/2014/main" id="{783E844F-F650-5CCC-FB78-5CCCD042D9FD}"/>
              </a:ext>
            </a:extLst>
          </p:cNvPr>
          <p:cNvSpPr/>
          <p:nvPr/>
        </p:nvSpPr>
        <p:spPr>
          <a:xfrm>
            <a:off x="8582605" y="1432261"/>
            <a:ext cx="441103" cy="441067"/>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4" name="Google Shape;5428;p51">
            <a:extLst>
              <a:ext uri="{FF2B5EF4-FFF2-40B4-BE49-F238E27FC236}">
                <a16:creationId xmlns:a16="http://schemas.microsoft.com/office/drawing/2014/main" id="{C7BD2B97-9A7A-0386-4742-67188B39D307}"/>
              </a:ext>
            </a:extLst>
          </p:cNvPr>
          <p:cNvGrpSpPr/>
          <p:nvPr/>
        </p:nvGrpSpPr>
        <p:grpSpPr>
          <a:xfrm>
            <a:off x="8635865" y="3923347"/>
            <a:ext cx="387843" cy="443607"/>
            <a:chOff x="-47509225" y="1974175"/>
            <a:chExt cx="263075" cy="300900"/>
          </a:xfrm>
        </p:grpSpPr>
        <p:sp>
          <p:nvSpPr>
            <p:cNvPr id="7" name="Google Shape;5429;p51">
              <a:extLst>
                <a:ext uri="{FF2B5EF4-FFF2-40B4-BE49-F238E27FC236}">
                  <a16:creationId xmlns:a16="http://schemas.microsoft.com/office/drawing/2014/main" id="{CF07EF8C-7EDA-0751-5FAC-C6E59CB955FD}"/>
                </a:ext>
              </a:extLst>
            </p:cNvPr>
            <p:cNvSpPr/>
            <p:nvPr/>
          </p:nvSpPr>
          <p:spPr>
            <a:xfrm>
              <a:off x="-47439925" y="2026950"/>
              <a:ext cx="124475" cy="124450"/>
            </a:xfrm>
            <a:custGeom>
              <a:avLst/>
              <a:gdLst/>
              <a:ahLst/>
              <a:cxnLst/>
              <a:rect l="l" t="t" r="r" b="b"/>
              <a:pathLst>
                <a:path w="4979" h="4978" extrusionOk="0">
                  <a:moveTo>
                    <a:pt x="1828" y="725"/>
                  </a:moveTo>
                  <a:cubicBezTo>
                    <a:pt x="2301" y="725"/>
                    <a:pt x="2679" y="1008"/>
                    <a:pt x="2805" y="1418"/>
                  </a:cubicBezTo>
                  <a:lnTo>
                    <a:pt x="1828" y="1418"/>
                  </a:lnTo>
                  <a:cubicBezTo>
                    <a:pt x="1607" y="1418"/>
                    <a:pt x="1450" y="1575"/>
                    <a:pt x="1450" y="1796"/>
                  </a:cubicBezTo>
                  <a:lnTo>
                    <a:pt x="1450" y="2773"/>
                  </a:lnTo>
                  <a:cubicBezTo>
                    <a:pt x="1040" y="2615"/>
                    <a:pt x="757" y="2206"/>
                    <a:pt x="757" y="1796"/>
                  </a:cubicBezTo>
                  <a:cubicBezTo>
                    <a:pt x="757" y="1197"/>
                    <a:pt x="1229" y="725"/>
                    <a:pt x="1828" y="725"/>
                  </a:cubicBezTo>
                  <a:close/>
                  <a:moveTo>
                    <a:pt x="2805" y="2143"/>
                  </a:moveTo>
                  <a:cubicBezTo>
                    <a:pt x="2679" y="2458"/>
                    <a:pt x="2458" y="2678"/>
                    <a:pt x="2175" y="2773"/>
                  </a:cubicBezTo>
                  <a:lnTo>
                    <a:pt x="2175" y="2143"/>
                  </a:lnTo>
                  <a:close/>
                  <a:moveTo>
                    <a:pt x="4254" y="2111"/>
                  </a:moveTo>
                  <a:lnTo>
                    <a:pt x="4254" y="4222"/>
                  </a:lnTo>
                  <a:lnTo>
                    <a:pt x="2143" y="4222"/>
                  </a:lnTo>
                  <a:lnTo>
                    <a:pt x="2143" y="3466"/>
                  </a:lnTo>
                  <a:cubicBezTo>
                    <a:pt x="2805" y="3308"/>
                    <a:pt x="3372" y="2804"/>
                    <a:pt x="3529" y="2111"/>
                  </a:cubicBezTo>
                  <a:close/>
                  <a:moveTo>
                    <a:pt x="1765" y="0"/>
                  </a:moveTo>
                  <a:cubicBezTo>
                    <a:pt x="788" y="0"/>
                    <a:pt x="1" y="788"/>
                    <a:pt x="1" y="1796"/>
                  </a:cubicBezTo>
                  <a:cubicBezTo>
                    <a:pt x="1" y="2647"/>
                    <a:pt x="599" y="3340"/>
                    <a:pt x="1418" y="3529"/>
                  </a:cubicBezTo>
                  <a:lnTo>
                    <a:pt x="1418" y="4631"/>
                  </a:lnTo>
                  <a:cubicBezTo>
                    <a:pt x="1418" y="4820"/>
                    <a:pt x="1576" y="4978"/>
                    <a:pt x="1765" y="4978"/>
                  </a:cubicBezTo>
                  <a:lnTo>
                    <a:pt x="4569" y="4978"/>
                  </a:lnTo>
                  <a:cubicBezTo>
                    <a:pt x="4789" y="4978"/>
                    <a:pt x="4916" y="4820"/>
                    <a:pt x="4916" y="4631"/>
                  </a:cubicBezTo>
                  <a:lnTo>
                    <a:pt x="4916" y="1827"/>
                  </a:lnTo>
                  <a:cubicBezTo>
                    <a:pt x="4979" y="1575"/>
                    <a:pt x="4821" y="1418"/>
                    <a:pt x="4600" y="1418"/>
                  </a:cubicBezTo>
                  <a:lnTo>
                    <a:pt x="3498" y="1418"/>
                  </a:lnTo>
                  <a:cubicBezTo>
                    <a:pt x="3340" y="630"/>
                    <a:pt x="2647" y="0"/>
                    <a:pt x="176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5430;p51">
              <a:extLst>
                <a:ext uri="{FF2B5EF4-FFF2-40B4-BE49-F238E27FC236}">
                  <a16:creationId xmlns:a16="http://schemas.microsoft.com/office/drawing/2014/main" id="{A78FC49F-74DF-3BBE-A24E-6E9E5921289F}"/>
                </a:ext>
              </a:extLst>
            </p:cNvPr>
            <p:cNvSpPr/>
            <p:nvPr/>
          </p:nvSpPr>
          <p:spPr>
            <a:xfrm>
              <a:off x="-47439125" y="2184475"/>
              <a:ext cx="88225" cy="18125"/>
            </a:xfrm>
            <a:custGeom>
              <a:avLst/>
              <a:gdLst/>
              <a:ahLst/>
              <a:cxnLst/>
              <a:rect l="l" t="t" r="r" b="b"/>
              <a:pathLst>
                <a:path w="3529" h="725" extrusionOk="0">
                  <a:moveTo>
                    <a:pt x="378" y="0"/>
                  </a:moveTo>
                  <a:cubicBezTo>
                    <a:pt x="158" y="0"/>
                    <a:pt x="32" y="158"/>
                    <a:pt x="32" y="378"/>
                  </a:cubicBezTo>
                  <a:cubicBezTo>
                    <a:pt x="0" y="567"/>
                    <a:pt x="158" y="725"/>
                    <a:pt x="378" y="725"/>
                  </a:cubicBezTo>
                  <a:lnTo>
                    <a:pt x="3182" y="725"/>
                  </a:lnTo>
                  <a:cubicBezTo>
                    <a:pt x="3371" y="725"/>
                    <a:pt x="3529" y="567"/>
                    <a:pt x="3529" y="378"/>
                  </a:cubicBezTo>
                  <a:cubicBezTo>
                    <a:pt x="3529" y="158"/>
                    <a:pt x="3371"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5431;p51">
              <a:extLst>
                <a:ext uri="{FF2B5EF4-FFF2-40B4-BE49-F238E27FC236}">
                  <a16:creationId xmlns:a16="http://schemas.microsoft.com/office/drawing/2014/main" id="{EE87CAF0-33CF-626E-024D-DE21CB56572A}"/>
                </a:ext>
              </a:extLst>
            </p:cNvPr>
            <p:cNvSpPr/>
            <p:nvPr/>
          </p:nvSpPr>
          <p:spPr>
            <a:xfrm>
              <a:off x="-47438350" y="2219900"/>
              <a:ext cx="122900" cy="18150"/>
            </a:xfrm>
            <a:custGeom>
              <a:avLst/>
              <a:gdLst/>
              <a:ahLst/>
              <a:cxnLst/>
              <a:rect l="l" t="t" r="r" b="b"/>
              <a:pathLst>
                <a:path w="4916" h="726" extrusionOk="0">
                  <a:moveTo>
                    <a:pt x="347" y="1"/>
                  </a:moveTo>
                  <a:cubicBezTo>
                    <a:pt x="127" y="1"/>
                    <a:pt x="1" y="158"/>
                    <a:pt x="1" y="379"/>
                  </a:cubicBezTo>
                  <a:cubicBezTo>
                    <a:pt x="1" y="568"/>
                    <a:pt x="127" y="725"/>
                    <a:pt x="347" y="725"/>
                  </a:cubicBezTo>
                  <a:lnTo>
                    <a:pt x="4537" y="725"/>
                  </a:lnTo>
                  <a:cubicBezTo>
                    <a:pt x="4758" y="725"/>
                    <a:pt x="4916" y="568"/>
                    <a:pt x="4916" y="379"/>
                  </a:cubicBezTo>
                  <a:cubicBezTo>
                    <a:pt x="4916" y="158"/>
                    <a:pt x="4758" y="1"/>
                    <a:pt x="453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5432;p51">
              <a:extLst>
                <a:ext uri="{FF2B5EF4-FFF2-40B4-BE49-F238E27FC236}">
                  <a16:creationId xmlns:a16="http://schemas.microsoft.com/office/drawing/2014/main" id="{0E962FC9-F837-C19B-83D3-403F4416D936}"/>
                </a:ext>
              </a:extLst>
            </p:cNvPr>
            <p:cNvSpPr/>
            <p:nvPr/>
          </p:nvSpPr>
          <p:spPr>
            <a:xfrm>
              <a:off x="-47333600" y="2186050"/>
              <a:ext cx="18150" cy="17350"/>
            </a:xfrm>
            <a:custGeom>
              <a:avLst/>
              <a:gdLst/>
              <a:ahLst/>
              <a:cxnLst/>
              <a:rect l="l" t="t" r="r" b="b"/>
              <a:pathLst>
                <a:path w="726" h="694" extrusionOk="0">
                  <a:moveTo>
                    <a:pt x="347" y="0"/>
                  </a:moveTo>
                  <a:cubicBezTo>
                    <a:pt x="158" y="0"/>
                    <a:pt x="1" y="158"/>
                    <a:pt x="1" y="347"/>
                  </a:cubicBezTo>
                  <a:cubicBezTo>
                    <a:pt x="1" y="536"/>
                    <a:pt x="158" y="693"/>
                    <a:pt x="347" y="693"/>
                  </a:cubicBezTo>
                  <a:cubicBezTo>
                    <a:pt x="568" y="693"/>
                    <a:pt x="726" y="536"/>
                    <a:pt x="726" y="347"/>
                  </a:cubicBezTo>
                  <a:cubicBezTo>
                    <a:pt x="726" y="126"/>
                    <a:pt x="568"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6" name="Google Shape;5433;p51">
              <a:extLst>
                <a:ext uri="{FF2B5EF4-FFF2-40B4-BE49-F238E27FC236}">
                  <a16:creationId xmlns:a16="http://schemas.microsoft.com/office/drawing/2014/main" id="{1C9AA58B-788F-3482-2086-8BF55F8D5166}"/>
                </a:ext>
              </a:extLst>
            </p:cNvPr>
            <p:cNvSpPr/>
            <p:nvPr/>
          </p:nvSpPr>
          <p:spPr>
            <a:xfrm>
              <a:off x="-47509225" y="1974175"/>
              <a:ext cx="263075" cy="300900"/>
            </a:xfrm>
            <a:custGeom>
              <a:avLst/>
              <a:gdLst/>
              <a:ahLst/>
              <a:cxnLst/>
              <a:rect l="l" t="t" r="r" b="b"/>
              <a:pathLst>
                <a:path w="10523" h="12036" extrusionOk="0">
                  <a:moveTo>
                    <a:pt x="9483" y="2111"/>
                  </a:moveTo>
                  <a:cubicBezTo>
                    <a:pt x="9672" y="2111"/>
                    <a:pt x="9830" y="2269"/>
                    <a:pt x="9830" y="2489"/>
                  </a:cubicBezTo>
                  <a:lnTo>
                    <a:pt x="9830" y="3529"/>
                  </a:lnTo>
                  <a:lnTo>
                    <a:pt x="9105" y="3529"/>
                  </a:lnTo>
                  <a:lnTo>
                    <a:pt x="9105" y="2111"/>
                  </a:lnTo>
                  <a:close/>
                  <a:moveTo>
                    <a:pt x="9830" y="4222"/>
                  </a:moveTo>
                  <a:lnTo>
                    <a:pt x="9830" y="5640"/>
                  </a:lnTo>
                  <a:lnTo>
                    <a:pt x="9105" y="5640"/>
                  </a:lnTo>
                  <a:lnTo>
                    <a:pt x="9105" y="4222"/>
                  </a:lnTo>
                  <a:close/>
                  <a:moveTo>
                    <a:pt x="9861" y="6333"/>
                  </a:moveTo>
                  <a:lnTo>
                    <a:pt x="9861" y="7751"/>
                  </a:lnTo>
                  <a:lnTo>
                    <a:pt x="9168" y="7751"/>
                  </a:lnTo>
                  <a:lnTo>
                    <a:pt x="9168" y="6333"/>
                  </a:lnTo>
                  <a:close/>
                  <a:moveTo>
                    <a:pt x="9830" y="8412"/>
                  </a:moveTo>
                  <a:lnTo>
                    <a:pt x="9830" y="9483"/>
                  </a:lnTo>
                  <a:cubicBezTo>
                    <a:pt x="9830" y="9672"/>
                    <a:pt x="9672" y="9830"/>
                    <a:pt x="9483" y="9830"/>
                  </a:cubicBezTo>
                  <a:lnTo>
                    <a:pt x="9137" y="9830"/>
                  </a:lnTo>
                  <a:lnTo>
                    <a:pt x="9137" y="8412"/>
                  </a:lnTo>
                  <a:close/>
                  <a:moveTo>
                    <a:pt x="8444" y="630"/>
                  </a:moveTo>
                  <a:lnTo>
                    <a:pt x="8444" y="11248"/>
                  </a:lnTo>
                  <a:lnTo>
                    <a:pt x="1450" y="11248"/>
                  </a:lnTo>
                  <a:lnTo>
                    <a:pt x="1450" y="10554"/>
                  </a:lnTo>
                  <a:lnTo>
                    <a:pt x="1796" y="10554"/>
                  </a:lnTo>
                  <a:cubicBezTo>
                    <a:pt x="1985" y="10554"/>
                    <a:pt x="2143" y="10397"/>
                    <a:pt x="2143" y="10176"/>
                  </a:cubicBezTo>
                  <a:cubicBezTo>
                    <a:pt x="2143" y="9987"/>
                    <a:pt x="1985" y="9830"/>
                    <a:pt x="1796" y="9830"/>
                  </a:cubicBezTo>
                  <a:lnTo>
                    <a:pt x="1450" y="9830"/>
                  </a:lnTo>
                  <a:lnTo>
                    <a:pt x="1450" y="8412"/>
                  </a:lnTo>
                  <a:lnTo>
                    <a:pt x="1796" y="8412"/>
                  </a:lnTo>
                  <a:cubicBezTo>
                    <a:pt x="1985" y="8412"/>
                    <a:pt x="2143" y="8255"/>
                    <a:pt x="2143" y="8066"/>
                  </a:cubicBezTo>
                  <a:cubicBezTo>
                    <a:pt x="2143" y="7877"/>
                    <a:pt x="1985" y="7719"/>
                    <a:pt x="1796" y="7719"/>
                  </a:cubicBezTo>
                  <a:lnTo>
                    <a:pt x="1450" y="7719"/>
                  </a:lnTo>
                  <a:lnTo>
                    <a:pt x="1450" y="6301"/>
                  </a:lnTo>
                  <a:lnTo>
                    <a:pt x="1796" y="6301"/>
                  </a:lnTo>
                  <a:cubicBezTo>
                    <a:pt x="1985" y="6301"/>
                    <a:pt x="2143" y="6144"/>
                    <a:pt x="2143" y="5923"/>
                  </a:cubicBezTo>
                  <a:cubicBezTo>
                    <a:pt x="2143" y="5734"/>
                    <a:pt x="1985" y="5577"/>
                    <a:pt x="1796" y="5577"/>
                  </a:cubicBezTo>
                  <a:lnTo>
                    <a:pt x="1450" y="5577"/>
                  </a:lnTo>
                  <a:lnTo>
                    <a:pt x="1450" y="4159"/>
                  </a:lnTo>
                  <a:lnTo>
                    <a:pt x="1796" y="4159"/>
                  </a:lnTo>
                  <a:cubicBezTo>
                    <a:pt x="1985" y="4159"/>
                    <a:pt x="2143" y="4001"/>
                    <a:pt x="2143" y="3812"/>
                  </a:cubicBezTo>
                  <a:cubicBezTo>
                    <a:pt x="2143" y="3623"/>
                    <a:pt x="1985" y="3466"/>
                    <a:pt x="1796" y="3466"/>
                  </a:cubicBezTo>
                  <a:lnTo>
                    <a:pt x="1450" y="3466"/>
                  </a:lnTo>
                  <a:lnTo>
                    <a:pt x="1450" y="2048"/>
                  </a:lnTo>
                  <a:lnTo>
                    <a:pt x="1796" y="2048"/>
                  </a:lnTo>
                  <a:cubicBezTo>
                    <a:pt x="1985" y="2048"/>
                    <a:pt x="2143" y="1891"/>
                    <a:pt x="2143" y="1670"/>
                  </a:cubicBezTo>
                  <a:cubicBezTo>
                    <a:pt x="2143" y="1481"/>
                    <a:pt x="1985" y="1324"/>
                    <a:pt x="1796" y="1324"/>
                  </a:cubicBezTo>
                  <a:lnTo>
                    <a:pt x="1450" y="1324"/>
                  </a:lnTo>
                  <a:lnTo>
                    <a:pt x="1450" y="630"/>
                  </a:lnTo>
                  <a:close/>
                  <a:moveTo>
                    <a:pt x="1040" y="0"/>
                  </a:moveTo>
                  <a:cubicBezTo>
                    <a:pt x="851" y="0"/>
                    <a:pt x="693" y="158"/>
                    <a:pt x="693" y="347"/>
                  </a:cubicBezTo>
                  <a:lnTo>
                    <a:pt x="693" y="1418"/>
                  </a:lnTo>
                  <a:lnTo>
                    <a:pt x="347" y="1418"/>
                  </a:lnTo>
                  <a:cubicBezTo>
                    <a:pt x="158" y="1418"/>
                    <a:pt x="0" y="1576"/>
                    <a:pt x="0" y="1765"/>
                  </a:cubicBezTo>
                  <a:cubicBezTo>
                    <a:pt x="0" y="1954"/>
                    <a:pt x="158" y="2111"/>
                    <a:pt x="347" y="2111"/>
                  </a:cubicBezTo>
                  <a:lnTo>
                    <a:pt x="693" y="2111"/>
                  </a:lnTo>
                  <a:lnTo>
                    <a:pt x="693" y="3529"/>
                  </a:lnTo>
                  <a:lnTo>
                    <a:pt x="347" y="3529"/>
                  </a:lnTo>
                  <a:cubicBezTo>
                    <a:pt x="158" y="3529"/>
                    <a:pt x="0" y="3686"/>
                    <a:pt x="0" y="3907"/>
                  </a:cubicBezTo>
                  <a:cubicBezTo>
                    <a:pt x="0" y="4096"/>
                    <a:pt x="158" y="4254"/>
                    <a:pt x="347" y="4254"/>
                  </a:cubicBezTo>
                  <a:lnTo>
                    <a:pt x="693" y="4254"/>
                  </a:lnTo>
                  <a:lnTo>
                    <a:pt x="693" y="5671"/>
                  </a:lnTo>
                  <a:lnTo>
                    <a:pt x="347" y="5671"/>
                  </a:lnTo>
                  <a:cubicBezTo>
                    <a:pt x="158" y="5671"/>
                    <a:pt x="0" y="5829"/>
                    <a:pt x="0" y="6018"/>
                  </a:cubicBezTo>
                  <a:cubicBezTo>
                    <a:pt x="0" y="6207"/>
                    <a:pt x="158" y="6364"/>
                    <a:pt x="347" y="6364"/>
                  </a:cubicBezTo>
                  <a:lnTo>
                    <a:pt x="693" y="6364"/>
                  </a:lnTo>
                  <a:lnTo>
                    <a:pt x="693" y="7782"/>
                  </a:lnTo>
                  <a:lnTo>
                    <a:pt x="347" y="7782"/>
                  </a:lnTo>
                  <a:cubicBezTo>
                    <a:pt x="158" y="7782"/>
                    <a:pt x="0" y="7940"/>
                    <a:pt x="0" y="8160"/>
                  </a:cubicBezTo>
                  <a:cubicBezTo>
                    <a:pt x="0" y="8349"/>
                    <a:pt x="158" y="8507"/>
                    <a:pt x="347" y="8507"/>
                  </a:cubicBezTo>
                  <a:lnTo>
                    <a:pt x="693" y="8507"/>
                  </a:lnTo>
                  <a:lnTo>
                    <a:pt x="693" y="9924"/>
                  </a:lnTo>
                  <a:lnTo>
                    <a:pt x="347" y="9924"/>
                  </a:lnTo>
                  <a:cubicBezTo>
                    <a:pt x="158" y="9924"/>
                    <a:pt x="0" y="10082"/>
                    <a:pt x="0" y="10271"/>
                  </a:cubicBezTo>
                  <a:cubicBezTo>
                    <a:pt x="0" y="10460"/>
                    <a:pt x="158" y="10617"/>
                    <a:pt x="347" y="10617"/>
                  </a:cubicBezTo>
                  <a:lnTo>
                    <a:pt x="693" y="10617"/>
                  </a:lnTo>
                  <a:lnTo>
                    <a:pt x="693" y="11689"/>
                  </a:lnTo>
                  <a:cubicBezTo>
                    <a:pt x="693" y="11878"/>
                    <a:pt x="851" y="12035"/>
                    <a:pt x="1040" y="12035"/>
                  </a:cubicBezTo>
                  <a:lnTo>
                    <a:pt x="8759" y="12035"/>
                  </a:lnTo>
                  <a:cubicBezTo>
                    <a:pt x="8979" y="12035"/>
                    <a:pt x="9137" y="11878"/>
                    <a:pt x="9137" y="11689"/>
                  </a:cubicBezTo>
                  <a:lnTo>
                    <a:pt x="9137" y="10617"/>
                  </a:lnTo>
                  <a:lnTo>
                    <a:pt x="9483" y="10617"/>
                  </a:lnTo>
                  <a:cubicBezTo>
                    <a:pt x="10050" y="10617"/>
                    <a:pt x="10523" y="10145"/>
                    <a:pt x="10523" y="9578"/>
                  </a:cubicBezTo>
                  <a:lnTo>
                    <a:pt x="10523" y="2552"/>
                  </a:lnTo>
                  <a:cubicBezTo>
                    <a:pt x="10523" y="1891"/>
                    <a:pt x="10050" y="1418"/>
                    <a:pt x="9483" y="1418"/>
                  </a:cubicBezTo>
                  <a:lnTo>
                    <a:pt x="9137" y="1418"/>
                  </a:lnTo>
                  <a:lnTo>
                    <a:pt x="9137" y="347"/>
                  </a:lnTo>
                  <a:cubicBezTo>
                    <a:pt x="9137" y="158"/>
                    <a:pt x="8979" y="0"/>
                    <a:pt x="875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89461350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FC5E7105-AD2A-46BD-A067-F449485D2B8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1017</TotalTime>
  <Words>1402</Words>
  <Application>Microsoft Office PowerPoint</Application>
  <PresentationFormat>شاشة عريضة</PresentationFormat>
  <Paragraphs>116</Paragraphs>
  <Slides>27</Slides>
  <Notes>14</Notes>
  <HiddenSlides>0</HiddenSlides>
  <MMClips>0</MMClips>
  <ScaleCrop>false</ScaleCrop>
  <HeadingPairs>
    <vt:vector size="6" baseType="variant">
      <vt:variant>
        <vt:lpstr>الخطوط المستخدمة</vt:lpstr>
      </vt:variant>
      <vt:variant>
        <vt:i4>5</vt:i4>
      </vt:variant>
      <vt:variant>
        <vt:lpstr>نسق</vt:lpstr>
      </vt:variant>
      <vt:variant>
        <vt:i4>1</vt:i4>
      </vt:variant>
      <vt:variant>
        <vt:lpstr>عناوين الشرائح</vt:lpstr>
      </vt:variant>
      <vt:variant>
        <vt:i4>27</vt:i4>
      </vt:variant>
    </vt:vector>
  </HeadingPairs>
  <TitlesOfParts>
    <vt:vector size="33" baseType="lpstr">
      <vt:lpstr>Alexandria</vt:lpstr>
      <vt:lpstr>Arial</vt:lpstr>
      <vt:lpstr>Calibri</vt:lpstr>
      <vt:lpstr>Calibri Light</vt:lpstr>
      <vt:lpstr>Roboto Light</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Rahaf Darwish</cp:lastModifiedBy>
  <cp:revision>14</cp:revision>
  <dcterms:created xsi:type="dcterms:W3CDTF">2023-04-29T09:08:00Z</dcterms:created>
  <dcterms:modified xsi:type="dcterms:W3CDTF">2026-05-11T15:32:43Z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