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23655" cy="1384995"/>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Lecture 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Introduction</a:t>
            </a:r>
          </a:p>
          <a:p>
            <a:r>
              <a:rPr lang="en-US" sz="2800" dirty="0">
                <a:solidFill>
                  <a:srgbClr val="24A9E1"/>
                </a:solidFill>
                <a:latin typeface="Tajawal Medium" panose="00000600000000000000" pitchFamily="2" charset="-78"/>
                <a:cs typeface="Tajawal Medium" panose="00000600000000000000" pitchFamily="2" charset="-78"/>
              </a:rPr>
              <a:t>Prepared by Eng. Mosaab Hamed</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08449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MGM510</a:t>
            </a:r>
          </a:p>
          <a:p>
            <a:r>
              <a:rPr lang="en-US" sz="2800" dirty="0">
                <a:solidFill>
                  <a:schemeClr val="bg1"/>
                </a:solidFill>
                <a:latin typeface="Tajawal Medium" panose="00000600000000000000" pitchFamily="2" charset="-78"/>
                <a:cs typeface="Tajawal Medium" panose="00000600000000000000" pitchFamily="2" charset="-78"/>
              </a:rPr>
              <a:t>Risk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24334"/>
    </mc:Choice>
    <mc:Fallback xmlns="">
      <p:transition spd="slow" advTm="2433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4" name="Title 1">
            <a:extLst>
              <a:ext uri="{FF2B5EF4-FFF2-40B4-BE49-F238E27FC236}">
                <a16:creationId xmlns:a16="http://schemas.microsoft.com/office/drawing/2014/main" id="{9731A8E7-D0A3-4C70-AAEC-987BDF33572E}"/>
              </a:ext>
            </a:extLst>
          </p:cNvPr>
          <p:cNvSpPr>
            <a:spLocks noGrp="1"/>
          </p:cNvSpPr>
          <p:nvPr>
            <p:ph type="title"/>
          </p:nvPr>
        </p:nvSpPr>
        <p:spPr>
          <a:xfrm>
            <a:off x="838200" y="2591493"/>
            <a:ext cx="11208026" cy="1325563"/>
          </a:xfrm>
        </p:spPr>
        <p:txBody>
          <a:bodyPr>
            <a:normAutofit/>
          </a:bodyPr>
          <a:lstStyle/>
          <a:p>
            <a:pPr algn="ctr"/>
            <a:r>
              <a:rPr lang="en-US" b="1" dirty="0"/>
              <a:t>Introduction to Risk Management</a:t>
            </a:r>
            <a:endParaRPr lang="en-US" dirty="0"/>
          </a:p>
        </p:txBody>
      </p:sp>
    </p:spTree>
    <p:extLst>
      <p:ext uri="{BB962C8B-B14F-4D97-AF65-F5344CB8AC3E}">
        <p14:creationId xmlns:p14="http://schemas.microsoft.com/office/powerpoint/2010/main" val="3262260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D163B4FA-A482-488C-8B95-668F1C9C089B}"/>
              </a:ext>
            </a:extLst>
          </p:cNvPr>
          <p:cNvSpPr>
            <a:spLocks noGrp="1"/>
          </p:cNvSpPr>
          <p:nvPr>
            <p:ph type="title"/>
          </p:nvPr>
        </p:nvSpPr>
        <p:spPr>
          <a:xfrm>
            <a:off x="838200" y="365125"/>
            <a:ext cx="10515600" cy="1325563"/>
          </a:xfrm>
        </p:spPr>
        <p:txBody>
          <a:bodyPr>
            <a:normAutofit/>
          </a:bodyPr>
          <a:lstStyle/>
          <a:p>
            <a:pPr algn="ctr"/>
            <a:r>
              <a:rPr lang="en-US" b="1" dirty="0"/>
              <a:t>Reference</a:t>
            </a:r>
            <a:endParaRPr lang="en-US" dirty="0"/>
          </a:p>
        </p:txBody>
      </p:sp>
      <p:pic>
        <p:nvPicPr>
          <p:cNvPr id="4" name="Picture 3">
            <a:extLst>
              <a:ext uri="{FF2B5EF4-FFF2-40B4-BE49-F238E27FC236}">
                <a16:creationId xmlns:a16="http://schemas.microsoft.com/office/drawing/2014/main" id="{8EF9CA79-3488-46CB-9E72-D138608002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0009" y="1541639"/>
            <a:ext cx="5449060" cy="5163271"/>
          </a:xfrm>
          <a:prstGeom prst="rect">
            <a:avLst/>
          </a:prstGeom>
        </p:spPr>
      </p:pic>
    </p:spTree>
    <p:extLst>
      <p:ext uri="{BB962C8B-B14F-4D97-AF65-F5344CB8AC3E}">
        <p14:creationId xmlns:p14="http://schemas.microsoft.com/office/powerpoint/2010/main" val="923309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CBF9B337-A44C-4096-B246-FF4AAC01F7CE}"/>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sp>
        <p:nvSpPr>
          <p:cNvPr id="4" name="Content Placeholder 2">
            <a:extLst>
              <a:ext uri="{FF2B5EF4-FFF2-40B4-BE49-F238E27FC236}">
                <a16:creationId xmlns:a16="http://schemas.microsoft.com/office/drawing/2014/main" id="{DAA08333-5F02-47AC-AF80-1E933619DAE7}"/>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 Oxford English Dictionary definition of risk is as follows:</a:t>
            </a:r>
          </a:p>
          <a:p>
            <a:pPr marL="0" indent="0" algn="just">
              <a:buFont typeface="Arial" panose="020B0604020202020204" pitchFamily="34" charset="0"/>
              <a:buNone/>
              <a:tabLst>
                <a:tab pos="184150" algn="l"/>
              </a:tabLst>
            </a:pPr>
            <a:r>
              <a:rPr lang="en-US" sz="2900"/>
              <a:t> </a:t>
            </a:r>
            <a:br>
              <a:rPr lang="en-US" sz="2900"/>
            </a:br>
            <a:r>
              <a:rPr lang="en-US" sz="2900"/>
              <a:t>		‘a chance or possibility of danger, loss, injury or other adverse 		consequences’, and the definition of at risk is ‘exposed to 			danger’. </a:t>
            </a:r>
          </a:p>
          <a:p>
            <a:pPr algn="just">
              <a:tabLst>
                <a:tab pos="184150" algn="l"/>
              </a:tabLst>
            </a:pPr>
            <a:endParaRPr lang="en-US" sz="2900"/>
          </a:p>
          <a:p>
            <a:pPr algn="just">
              <a:tabLst>
                <a:tab pos="184150" algn="l"/>
              </a:tabLst>
            </a:pPr>
            <a:r>
              <a:rPr lang="en-US" sz="2900"/>
              <a:t>In this context, risk is used to signify </a:t>
            </a:r>
            <a:r>
              <a:rPr lang="en-US" sz="2900">
                <a:solidFill>
                  <a:srgbClr val="FF0000"/>
                </a:solidFill>
              </a:rPr>
              <a:t>negative</a:t>
            </a:r>
            <a:r>
              <a:rPr lang="en-US" sz="2900"/>
              <a:t> consequences. However, taking a risk can also result in a </a:t>
            </a:r>
            <a:r>
              <a:rPr lang="en-US" sz="2900">
                <a:solidFill>
                  <a:schemeClr val="accent6">
                    <a:lumMod val="75000"/>
                  </a:schemeClr>
                </a:solidFill>
              </a:rPr>
              <a:t>positive</a:t>
            </a:r>
            <a:r>
              <a:rPr lang="en-US" sz="2900"/>
              <a:t> outcome. A third possibility is that risk is related to </a:t>
            </a:r>
            <a:r>
              <a:rPr lang="en-US" sz="2900">
                <a:solidFill>
                  <a:srgbClr val="0070C0"/>
                </a:solidFill>
              </a:rPr>
              <a:t>uncertainty</a:t>
            </a:r>
            <a:r>
              <a:rPr lang="en-US" sz="2900"/>
              <a:t> of outcome.</a:t>
            </a:r>
            <a:endParaRPr lang="en-US" sz="2900" dirty="0"/>
          </a:p>
        </p:txBody>
      </p:sp>
    </p:spTree>
    <p:extLst>
      <p:ext uri="{BB962C8B-B14F-4D97-AF65-F5344CB8AC3E}">
        <p14:creationId xmlns:p14="http://schemas.microsoft.com/office/powerpoint/2010/main" val="502216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395B61BC-A4CC-4D03-9CD9-5B582AB97B05}"/>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sp>
        <p:nvSpPr>
          <p:cNvPr id="4" name="Content Placeholder 2">
            <a:extLst>
              <a:ext uri="{FF2B5EF4-FFF2-40B4-BE49-F238E27FC236}">
                <a16:creationId xmlns:a16="http://schemas.microsoft.com/office/drawing/2014/main" id="{539869F4-FD1F-4F01-B781-5C7A626228E4}"/>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 Institute of Risk Management (IRM) defines risk as:</a:t>
            </a:r>
          </a:p>
          <a:p>
            <a:pPr marL="0" indent="0" algn="just">
              <a:buFont typeface="Arial" panose="020B0604020202020204" pitchFamily="34" charset="0"/>
              <a:buNone/>
              <a:tabLst>
                <a:tab pos="184150" algn="l"/>
              </a:tabLst>
            </a:pPr>
            <a:r>
              <a:rPr lang="en-US" sz="2900"/>
              <a:t>		“ The combination of the probability of an event and its 				consequence.”</a:t>
            </a:r>
          </a:p>
          <a:p>
            <a:pPr algn="just">
              <a:tabLst>
                <a:tab pos="184150" algn="l"/>
              </a:tabLst>
            </a:pPr>
            <a:endParaRPr lang="en-US" sz="2900"/>
          </a:p>
          <a:p>
            <a:pPr algn="just">
              <a:tabLst>
                <a:tab pos="184150" algn="l"/>
              </a:tabLst>
            </a:pPr>
            <a:r>
              <a:rPr lang="en-US" sz="2900"/>
              <a:t>Consequences can range from positive to negative.</a:t>
            </a:r>
            <a:endParaRPr lang="en-US" sz="2900" dirty="0"/>
          </a:p>
        </p:txBody>
      </p:sp>
    </p:spTree>
    <p:extLst>
      <p:ext uri="{BB962C8B-B14F-4D97-AF65-F5344CB8AC3E}">
        <p14:creationId xmlns:p14="http://schemas.microsoft.com/office/powerpoint/2010/main" val="2985118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D0BEB66-D0A2-4D05-87B4-C3068F04175C}"/>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pic>
        <p:nvPicPr>
          <p:cNvPr id="4" name="Picture 3">
            <a:extLst>
              <a:ext uri="{FF2B5EF4-FFF2-40B4-BE49-F238E27FC236}">
                <a16:creationId xmlns:a16="http://schemas.microsoft.com/office/drawing/2014/main" id="{EA12223F-00D9-46F9-88A1-F8682789A2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4679" y="1690688"/>
            <a:ext cx="6382641" cy="4686954"/>
          </a:xfrm>
          <a:prstGeom prst="rect">
            <a:avLst/>
          </a:prstGeom>
        </p:spPr>
      </p:pic>
    </p:spTree>
    <p:extLst>
      <p:ext uri="{BB962C8B-B14F-4D97-AF65-F5344CB8AC3E}">
        <p14:creationId xmlns:p14="http://schemas.microsoft.com/office/powerpoint/2010/main" val="2030082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DAE88061-8625-4347-B920-5D7EB8D2A9F3}"/>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EEAC93C4-CF0A-438C-B073-BCC4B710BA7A}"/>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Every risk has its own characteristics that require particular management or analysis.</a:t>
            </a:r>
          </a:p>
          <a:p>
            <a:pPr algn="just">
              <a:tabLst>
                <a:tab pos="184150" algn="l"/>
              </a:tabLst>
            </a:pPr>
            <a:r>
              <a:rPr lang="en-US" sz="2900"/>
              <a:t>Risks are divided into four categories:</a:t>
            </a:r>
          </a:p>
          <a:p>
            <a:pPr lvl="1" algn="just">
              <a:tabLst>
                <a:tab pos="184150" algn="l"/>
              </a:tabLst>
            </a:pPr>
            <a:r>
              <a:rPr lang="en-US" sz="2500"/>
              <a:t>compliance (or mandatory) risks</a:t>
            </a:r>
          </a:p>
          <a:p>
            <a:pPr lvl="1" algn="just">
              <a:tabLst>
                <a:tab pos="184150" algn="l"/>
              </a:tabLst>
            </a:pPr>
            <a:r>
              <a:rPr lang="en-US" sz="2500"/>
              <a:t>hazard (or pure) risks</a:t>
            </a:r>
          </a:p>
          <a:p>
            <a:pPr lvl="1" algn="just">
              <a:tabLst>
                <a:tab pos="184150" algn="l"/>
              </a:tabLst>
            </a:pPr>
            <a:r>
              <a:rPr lang="en-US" sz="2500"/>
              <a:t>control (or uncertainty) risks</a:t>
            </a:r>
          </a:p>
          <a:p>
            <a:pPr lvl="1" algn="just">
              <a:tabLst>
                <a:tab pos="184150" algn="l"/>
              </a:tabLst>
            </a:pPr>
            <a:r>
              <a:rPr lang="en-US" sz="2500"/>
              <a:t>opportunity (or speculative) risks</a:t>
            </a:r>
            <a:endParaRPr lang="en-US" sz="2500" dirty="0"/>
          </a:p>
        </p:txBody>
      </p:sp>
    </p:spTree>
    <p:extLst>
      <p:ext uri="{BB962C8B-B14F-4D97-AF65-F5344CB8AC3E}">
        <p14:creationId xmlns:p14="http://schemas.microsoft.com/office/powerpoint/2010/main" val="1211961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7FE66C5-CECA-4690-9C6F-BA2D932C4023}"/>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5608BB9E-89A9-4518-9CD2-05BC0D8EEBA8}"/>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In general terms, organizations will seek to </a:t>
            </a:r>
            <a:r>
              <a:rPr lang="en-US" sz="2900">
                <a:solidFill>
                  <a:srgbClr val="FF0000"/>
                </a:solidFill>
              </a:rPr>
              <a:t>minimize</a:t>
            </a:r>
            <a:r>
              <a:rPr lang="en-US" sz="2900"/>
              <a:t> compliance risks, </a:t>
            </a:r>
            <a:r>
              <a:rPr lang="en-US" sz="2900">
                <a:solidFill>
                  <a:srgbClr val="FF0000"/>
                </a:solidFill>
              </a:rPr>
              <a:t>mitigate</a:t>
            </a:r>
            <a:r>
              <a:rPr lang="en-US" sz="2900"/>
              <a:t> hazard risks, </a:t>
            </a:r>
            <a:r>
              <a:rPr lang="en-US" sz="2900">
                <a:solidFill>
                  <a:srgbClr val="FF0000"/>
                </a:solidFill>
              </a:rPr>
              <a:t>manage</a:t>
            </a:r>
            <a:r>
              <a:rPr lang="en-US" sz="2900"/>
              <a:t> control risks and </a:t>
            </a:r>
            <a:r>
              <a:rPr lang="en-US" sz="2900">
                <a:solidFill>
                  <a:srgbClr val="FF0000"/>
                </a:solidFill>
              </a:rPr>
              <a:t>embrace</a:t>
            </a:r>
            <a:r>
              <a:rPr lang="en-US" sz="2900"/>
              <a:t> opportunity risks.</a:t>
            </a:r>
          </a:p>
          <a:p>
            <a:pPr algn="just">
              <a:tabLst>
                <a:tab pos="184150" algn="l"/>
              </a:tabLst>
            </a:pPr>
            <a:endParaRPr lang="en-US" sz="2500" dirty="0"/>
          </a:p>
        </p:txBody>
      </p:sp>
    </p:spTree>
    <p:extLst>
      <p:ext uri="{BB962C8B-B14F-4D97-AF65-F5344CB8AC3E}">
        <p14:creationId xmlns:p14="http://schemas.microsoft.com/office/powerpoint/2010/main" val="1850359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B8F5655C-1FDE-438B-A61E-9DBD75C1AB56}"/>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00D38AEE-858D-4103-B6D5-70351BB54417}"/>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solidFill>
                  <a:srgbClr val="FF0000"/>
                </a:solidFill>
              </a:rPr>
              <a:t>Control risks </a:t>
            </a:r>
            <a:r>
              <a:rPr lang="en-US" sz="2900"/>
              <a:t>are </a:t>
            </a:r>
            <a:r>
              <a:rPr lang="en-US" sz="2900" dirty="0"/>
              <a:t>frequently associated with Project Management.</a:t>
            </a:r>
            <a:endParaRPr lang="en-US" sz="2500" dirty="0"/>
          </a:p>
          <a:p>
            <a:pPr algn="just">
              <a:tabLst>
                <a:tab pos="184150" algn="l"/>
              </a:tabLst>
            </a:pPr>
            <a:r>
              <a:rPr lang="en-US" sz="2900" dirty="0">
                <a:solidFill>
                  <a:srgbClr val="FF0000"/>
                </a:solidFill>
              </a:rPr>
              <a:t>Uncertainties</a:t>
            </a:r>
            <a:r>
              <a:rPr lang="en-US" sz="2900" dirty="0"/>
              <a:t> can be associated with the </a:t>
            </a:r>
            <a:r>
              <a:rPr lang="en-US" sz="2900" dirty="0">
                <a:solidFill>
                  <a:srgbClr val="00B0F0"/>
                </a:solidFill>
              </a:rPr>
              <a:t>benefits </a:t>
            </a:r>
            <a:r>
              <a:rPr lang="en-US" sz="2900" dirty="0"/>
              <a:t>that the project produces, as well as uncertainty about the delivery of the project </a:t>
            </a:r>
            <a:r>
              <a:rPr lang="en-US" sz="2900" dirty="0">
                <a:solidFill>
                  <a:srgbClr val="00B0F0"/>
                </a:solidFill>
              </a:rPr>
              <a:t>on time</a:t>
            </a:r>
            <a:r>
              <a:rPr lang="en-US" sz="2900" dirty="0"/>
              <a:t>, </a:t>
            </a:r>
            <a:r>
              <a:rPr lang="en-US" sz="2900" dirty="0">
                <a:solidFill>
                  <a:srgbClr val="00B0F0"/>
                </a:solidFill>
              </a:rPr>
              <a:t>within budget </a:t>
            </a:r>
            <a:r>
              <a:rPr lang="en-US" sz="2900" dirty="0"/>
              <a:t>and to </a:t>
            </a:r>
            <a:r>
              <a:rPr lang="en-US" sz="2900" dirty="0">
                <a:solidFill>
                  <a:srgbClr val="00B0F0"/>
                </a:solidFill>
              </a:rPr>
              <a:t>specification</a:t>
            </a:r>
            <a:r>
              <a:rPr lang="en-US" sz="2900" dirty="0"/>
              <a:t>. The management of control risks will often be undertaken in order to ensure that the outcome from the business activities falls within the </a:t>
            </a:r>
            <a:r>
              <a:rPr lang="en-US" sz="2900" dirty="0">
                <a:solidFill>
                  <a:srgbClr val="00B0F0"/>
                </a:solidFill>
              </a:rPr>
              <a:t>desired range</a:t>
            </a:r>
            <a:r>
              <a:rPr lang="en-US" sz="2900" dirty="0"/>
              <a:t>. The purpose is to </a:t>
            </a:r>
            <a:r>
              <a:rPr lang="en-US" sz="2900" dirty="0">
                <a:solidFill>
                  <a:srgbClr val="00B0F0"/>
                </a:solidFill>
              </a:rPr>
              <a:t>reduce the variance between anticipated outcomes and actual results</a:t>
            </a:r>
            <a:r>
              <a:rPr lang="en-US" sz="2900" dirty="0"/>
              <a:t>.</a:t>
            </a:r>
          </a:p>
        </p:txBody>
      </p:sp>
    </p:spTree>
    <p:extLst>
      <p:ext uri="{BB962C8B-B14F-4D97-AF65-F5344CB8AC3E}">
        <p14:creationId xmlns:p14="http://schemas.microsoft.com/office/powerpoint/2010/main" val="2766858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4E34454-3D5C-45B3-A972-59D68648B42F}"/>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1B569C0D-9714-465E-BEF0-FB39FBD51B76}"/>
              </a:ext>
            </a:extLst>
          </p:cNvPr>
          <p:cNvSpPr txBox="1">
            <a:spLocks/>
          </p:cNvSpPr>
          <p:nvPr/>
        </p:nvSpPr>
        <p:spPr>
          <a:xfrm>
            <a:off x="838200" y="1825625"/>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solidFill>
                  <a:srgbClr val="FF0000"/>
                </a:solidFill>
              </a:rPr>
              <a:t>Opportunity risks: </a:t>
            </a:r>
            <a:r>
              <a:rPr lang="en-US" sz="2900"/>
              <a:t>sometimes, organizations </a:t>
            </a:r>
            <a:r>
              <a:rPr lang="en-US" sz="2900">
                <a:solidFill>
                  <a:srgbClr val="FF0000"/>
                </a:solidFill>
              </a:rPr>
              <a:t>deliberately</a:t>
            </a:r>
            <a:r>
              <a:rPr lang="en-US" sz="2900"/>
              <a:t> take risks, especially marketplace or commercial risks, </a:t>
            </a:r>
            <a:r>
              <a:rPr lang="en-US" sz="2900">
                <a:solidFill>
                  <a:schemeClr val="accent6">
                    <a:lumMod val="50000"/>
                  </a:schemeClr>
                </a:solidFill>
              </a:rPr>
              <a:t>in order to achieve a positive return.</a:t>
            </a:r>
          </a:p>
          <a:p>
            <a:pPr algn="just">
              <a:tabLst>
                <a:tab pos="184150" algn="l"/>
              </a:tabLst>
            </a:pPr>
            <a:r>
              <a:rPr lang="en-US" sz="2900"/>
              <a:t>The focus of opportunity risks will be towards </a:t>
            </a:r>
            <a:r>
              <a:rPr lang="en-US" sz="2900">
                <a:solidFill>
                  <a:srgbClr val="FF0000"/>
                </a:solidFill>
              </a:rPr>
              <a:t>investment</a:t>
            </a:r>
            <a:r>
              <a:rPr lang="en-US" sz="2900"/>
              <a:t>.</a:t>
            </a:r>
          </a:p>
          <a:p>
            <a:pPr algn="just">
              <a:tabLst>
                <a:tab pos="184150" algn="l"/>
              </a:tabLst>
            </a:pPr>
            <a:r>
              <a:rPr lang="en-US" sz="2900"/>
              <a:t>Opportunity risks may not be visible or physically apparent, and they are often financial in nature. Although opportunity risks are taken with the intention of obtaining a positive outcome, </a:t>
            </a:r>
            <a:r>
              <a:rPr lang="en-US" sz="2900">
                <a:solidFill>
                  <a:srgbClr val="FF0000"/>
                </a:solidFill>
              </a:rPr>
              <a:t>this is not guaranteed</a:t>
            </a:r>
            <a:r>
              <a:rPr lang="en-US" sz="2900"/>
              <a:t>.</a:t>
            </a:r>
          </a:p>
          <a:p>
            <a:pPr algn="just">
              <a:tabLst>
                <a:tab pos="184150" algn="l"/>
              </a:tabLst>
            </a:pPr>
            <a:r>
              <a:rPr lang="en-US" sz="2900"/>
              <a:t>Opportunity risks for small businesses include moving a business to a new location, acquiring new property, expanding a business and diversifying into new products</a:t>
            </a:r>
            <a:endParaRPr lang="en-US" sz="2900" dirty="0"/>
          </a:p>
        </p:txBody>
      </p:sp>
    </p:spTree>
    <p:extLst>
      <p:ext uri="{BB962C8B-B14F-4D97-AF65-F5344CB8AC3E}">
        <p14:creationId xmlns:p14="http://schemas.microsoft.com/office/powerpoint/2010/main" val="38413084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23D07CD5-5E2A-4F05-8762-03355CF7F2C4}"/>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08FAFD0C-A3AC-4A27-8E4F-0120B9C48B57}"/>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solidFill>
                  <a:srgbClr val="FF0000"/>
                </a:solidFill>
              </a:rPr>
              <a:t>Hazard risks </a:t>
            </a:r>
            <a:r>
              <a:rPr lang="en-US" sz="2900"/>
              <a:t>are the most common risks associated with </a:t>
            </a:r>
            <a:r>
              <a:rPr lang="en-US" sz="2900">
                <a:solidFill>
                  <a:srgbClr val="FF0000"/>
                </a:solidFill>
              </a:rPr>
              <a:t>operational risk management</a:t>
            </a:r>
            <a:r>
              <a:rPr lang="en-US" sz="2900"/>
              <a:t>, including occupational </a:t>
            </a:r>
            <a:r>
              <a:rPr lang="en-US" sz="2900">
                <a:solidFill>
                  <a:srgbClr val="FF0000"/>
                </a:solidFill>
              </a:rPr>
              <a:t>health</a:t>
            </a:r>
            <a:r>
              <a:rPr lang="en-US" sz="2900"/>
              <a:t> and </a:t>
            </a:r>
            <a:r>
              <a:rPr lang="en-US" sz="2900">
                <a:solidFill>
                  <a:srgbClr val="FF0000"/>
                </a:solidFill>
              </a:rPr>
              <a:t>safety </a:t>
            </a:r>
            <a:r>
              <a:rPr lang="en-US" sz="2900"/>
              <a:t>programs.</a:t>
            </a:r>
            <a:endParaRPr lang="en-US" sz="2900" dirty="0">
              <a:solidFill>
                <a:srgbClr val="FF0000"/>
              </a:solidFill>
            </a:endParaRPr>
          </a:p>
        </p:txBody>
      </p:sp>
    </p:spTree>
    <p:extLst>
      <p:ext uri="{BB962C8B-B14F-4D97-AF65-F5344CB8AC3E}">
        <p14:creationId xmlns:p14="http://schemas.microsoft.com/office/powerpoint/2010/main" val="2294849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FCE86F47-DD2E-466D-8D35-F55356E47225}"/>
              </a:ext>
            </a:extLst>
          </p:cNvPr>
          <p:cNvSpPr>
            <a:spLocks noGrp="1"/>
          </p:cNvSpPr>
          <p:nvPr>
            <p:ph type="title"/>
          </p:nvPr>
        </p:nvSpPr>
        <p:spPr>
          <a:xfrm>
            <a:off x="838200" y="365125"/>
            <a:ext cx="10515600" cy="1325563"/>
          </a:xfrm>
        </p:spPr>
        <p:txBody>
          <a:bodyPr>
            <a:normAutofit/>
          </a:bodyPr>
          <a:lstStyle/>
          <a:p>
            <a:pPr algn="ctr"/>
            <a:r>
              <a:rPr lang="en-US" b="1" dirty="0"/>
              <a:t>Risk Description</a:t>
            </a:r>
            <a:endParaRPr lang="en-US" dirty="0"/>
          </a:p>
        </p:txBody>
      </p:sp>
      <p:sp>
        <p:nvSpPr>
          <p:cNvPr id="4" name="Content Placeholder 2">
            <a:extLst>
              <a:ext uri="{FF2B5EF4-FFF2-40B4-BE49-F238E27FC236}">
                <a16:creationId xmlns:a16="http://schemas.microsoft.com/office/drawing/2014/main" id="{DC3A0436-BE71-445C-824A-3B0597EFC606}"/>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In order to fully understand a risk, a detailed description is necessary so that a common understanding of the risk can be identified and ownership/responsibilities may be clearly understood.</a:t>
            </a:r>
          </a:p>
          <a:p>
            <a:pPr algn="just">
              <a:tabLst>
                <a:tab pos="184150" algn="l"/>
              </a:tabLst>
            </a:pPr>
            <a:endParaRPr lang="en-US" sz="2500"/>
          </a:p>
          <a:p>
            <a:pPr algn="just">
              <a:tabLst>
                <a:tab pos="184150" algn="l"/>
              </a:tabLst>
            </a:pPr>
            <a:r>
              <a:rPr lang="en-US"/>
              <a:t>The next example is intended to distinguish between these four types of risk:</a:t>
            </a:r>
          </a:p>
          <a:p>
            <a:pPr marL="0" indent="0" algn="just">
              <a:buFont typeface="Arial" panose="020B0604020202020204" pitchFamily="34" charset="0"/>
              <a:buNone/>
              <a:tabLst>
                <a:tab pos="184150" algn="l"/>
              </a:tabLst>
            </a:pPr>
            <a:endParaRPr lang="en-US" sz="2400" dirty="0"/>
          </a:p>
        </p:txBody>
      </p:sp>
    </p:spTree>
    <p:extLst>
      <p:ext uri="{BB962C8B-B14F-4D97-AF65-F5344CB8AC3E}">
        <p14:creationId xmlns:p14="http://schemas.microsoft.com/office/powerpoint/2010/main" val="20989884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CB27210A-6FDB-4DC0-865F-2B73A50C7874}"/>
              </a:ext>
            </a:extLst>
          </p:cNvPr>
          <p:cNvSpPr>
            <a:spLocks noGrp="1"/>
          </p:cNvSpPr>
          <p:nvPr>
            <p:ph type="title"/>
          </p:nvPr>
        </p:nvSpPr>
        <p:spPr>
          <a:xfrm>
            <a:off x="838200" y="365125"/>
            <a:ext cx="10515600" cy="1325563"/>
          </a:xfrm>
        </p:spPr>
        <p:txBody>
          <a:bodyPr>
            <a:normAutofit/>
          </a:bodyPr>
          <a:lstStyle/>
          <a:p>
            <a:pPr algn="ctr"/>
            <a:r>
              <a:rPr lang="en-US" b="1" dirty="0"/>
              <a:t>Risk Description</a:t>
            </a:r>
            <a:endParaRPr lang="en-US" dirty="0"/>
          </a:p>
        </p:txBody>
      </p:sp>
      <p:pic>
        <p:nvPicPr>
          <p:cNvPr id="4" name="Content Placeholder 8">
            <a:extLst>
              <a:ext uri="{FF2B5EF4-FFF2-40B4-BE49-F238E27FC236}">
                <a16:creationId xmlns:a16="http://schemas.microsoft.com/office/drawing/2014/main" id="{1B8F0778-29A4-44FF-A425-F69B156F42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2151" y="1825625"/>
            <a:ext cx="8107698" cy="4351338"/>
          </a:xfrm>
          <a:prstGeom prst="rect">
            <a:avLst/>
          </a:prstGeom>
        </p:spPr>
      </p:pic>
    </p:spTree>
    <p:extLst>
      <p:ext uri="{BB962C8B-B14F-4D97-AF65-F5344CB8AC3E}">
        <p14:creationId xmlns:p14="http://schemas.microsoft.com/office/powerpoint/2010/main" val="2445190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0983D9AC-FD8C-4196-B8B5-0777D7D330B9}"/>
              </a:ext>
            </a:extLst>
          </p:cNvPr>
          <p:cNvSpPr>
            <a:spLocks noGrp="1"/>
          </p:cNvSpPr>
          <p:nvPr>
            <p:ph type="title"/>
          </p:nvPr>
        </p:nvSpPr>
        <p:spPr>
          <a:xfrm>
            <a:off x="838200" y="365125"/>
            <a:ext cx="10515600" cy="1325563"/>
          </a:xfrm>
        </p:spPr>
        <p:txBody>
          <a:bodyPr>
            <a:normAutofit/>
          </a:bodyPr>
          <a:lstStyle/>
          <a:p>
            <a:pPr algn="ctr"/>
            <a:r>
              <a:rPr lang="en-US" b="1" dirty="0"/>
              <a:t>Inherent level of risk</a:t>
            </a:r>
            <a:endParaRPr lang="en-US" dirty="0"/>
          </a:p>
        </p:txBody>
      </p:sp>
      <p:sp>
        <p:nvSpPr>
          <p:cNvPr id="4" name="Content Placeholder 2">
            <a:extLst>
              <a:ext uri="{FF2B5EF4-FFF2-40B4-BE49-F238E27FC236}">
                <a16:creationId xmlns:a16="http://schemas.microsoft.com/office/drawing/2014/main" id="{21748467-B88B-496E-AD73-643564E36B8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It is important to understand the uncontrolled level of all risks that have been identified. This is the level of the risk </a:t>
            </a:r>
            <a:r>
              <a:rPr lang="en-US" sz="2900">
                <a:solidFill>
                  <a:srgbClr val="FF0000"/>
                </a:solidFill>
              </a:rPr>
              <a:t>before</a:t>
            </a:r>
            <a:r>
              <a:rPr lang="en-US" sz="2900"/>
              <a:t> any actions have been taken to change the likelihood or magnitude of the risk.</a:t>
            </a:r>
            <a:endParaRPr lang="en-US" sz="2400"/>
          </a:p>
          <a:p>
            <a:pPr algn="just">
              <a:tabLst>
                <a:tab pos="184150" algn="l"/>
              </a:tabLst>
            </a:pPr>
            <a:r>
              <a:rPr lang="en-US" sz="2900"/>
              <a:t>Identifying the inherent level of the risk makes it possible to identify the importance of the </a:t>
            </a:r>
            <a:r>
              <a:rPr lang="en-US" sz="2900">
                <a:solidFill>
                  <a:srgbClr val="FF0000"/>
                </a:solidFill>
              </a:rPr>
              <a:t>control measures in place</a:t>
            </a:r>
            <a:r>
              <a:rPr lang="en-US" sz="2900"/>
              <a:t>.</a:t>
            </a:r>
            <a:endParaRPr lang="en-US" sz="2900" dirty="0"/>
          </a:p>
        </p:txBody>
      </p:sp>
    </p:spTree>
    <p:extLst>
      <p:ext uri="{BB962C8B-B14F-4D97-AF65-F5344CB8AC3E}">
        <p14:creationId xmlns:p14="http://schemas.microsoft.com/office/powerpoint/2010/main" val="1468315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F3F02D47-6EB9-442F-8511-BE391274F3A2}"/>
              </a:ext>
            </a:extLst>
          </p:cNvPr>
          <p:cNvSpPr>
            <a:spLocks noGrp="1"/>
          </p:cNvSpPr>
          <p:nvPr>
            <p:ph type="title"/>
          </p:nvPr>
        </p:nvSpPr>
        <p:spPr>
          <a:xfrm>
            <a:off x="838200" y="365125"/>
            <a:ext cx="10515600" cy="1325563"/>
          </a:xfrm>
        </p:spPr>
        <p:txBody>
          <a:bodyPr>
            <a:normAutofit/>
          </a:bodyPr>
          <a:lstStyle/>
          <a:p>
            <a:pPr algn="ctr"/>
            <a:r>
              <a:rPr lang="en-US" b="1" dirty="0"/>
              <a:t>Inherent level of risk</a:t>
            </a:r>
            <a:endParaRPr lang="en-US" dirty="0"/>
          </a:p>
        </p:txBody>
      </p:sp>
      <p:sp>
        <p:nvSpPr>
          <p:cNvPr id="4" name="Content Placeholder 2">
            <a:extLst>
              <a:ext uri="{FF2B5EF4-FFF2-40B4-BE49-F238E27FC236}">
                <a16:creationId xmlns:a16="http://schemas.microsoft.com/office/drawing/2014/main" id="{C3FEB0DF-1880-4E1D-B392-0A8290C299E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There is considerable debate about whether to undertake risk assessment at </a:t>
            </a:r>
            <a:r>
              <a:rPr lang="en-US" sz="2900">
                <a:solidFill>
                  <a:srgbClr val="FF0000"/>
                </a:solidFill>
              </a:rPr>
              <a:t>inherent</a:t>
            </a:r>
            <a:r>
              <a:rPr lang="en-US" sz="2900"/>
              <a:t> or </a:t>
            </a:r>
            <a:r>
              <a:rPr lang="en-US" sz="2900">
                <a:solidFill>
                  <a:srgbClr val="FF0000"/>
                </a:solidFill>
              </a:rPr>
              <a:t>current level</a:t>
            </a:r>
            <a:r>
              <a:rPr lang="en-US" sz="2900"/>
              <a:t>, the purpose of any risk assessment remains the same. It is to identify what is believed to be the current level of the risk and identify the key controls that are in place to ensure that the current level is actually achieved.</a:t>
            </a:r>
            <a:endParaRPr lang="en-US" sz="2900" dirty="0"/>
          </a:p>
        </p:txBody>
      </p:sp>
    </p:spTree>
    <p:extLst>
      <p:ext uri="{BB962C8B-B14F-4D97-AF65-F5344CB8AC3E}">
        <p14:creationId xmlns:p14="http://schemas.microsoft.com/office/powerpoint/2010/main" val="1137823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3425AB1D-A9DF-4663-9EE5-2AEB2CAE06BB}"/>
              </a:ext>
            </a:extLst>
          </p:cNvPr>
          <p:cNvSpPr>
            <a:spLocks noGrp="1"/>
          </p:cNvSpPr>
          <p:nvPr>
            <p:ph type="title"/>
          </p:nvPr>
        </p:nvSpPr>
        <p:spPr>
          <a:xfrm>
            <a:off x="838200" y="365125"/>
            <a:ext cx="10515600" cy="1325563"/>
          </a:xfrm>
        </p:spPr>
        <p:txBody>
          <a:bodyPr>
            <a:normAutofit/>
          </a:bodyPr>
          <a:lstStyle/>
          <a:p>
            <a:pPr algn="ctr"/>
            <a:r>
              <a:rPr lang="en-US" b="1" dirty="0"/>
              <a:t>Inherent level of risk</a:t>
            </a:r>
            <a:endParaRPr lang="en-US" dirty="0"/>
          </a:p>
        </p:txBody>
      </p:sp>
      <p:pic>
        <p:nvPicPr>
          <p:cNvPr id="4" name="Picture 3">
            <a:extLst>
              <a:ext uri="{FF2B5EF4-FFF2-40B4-BE49-F238E27FC236}">
                <a16:creationId xmlns:a16="http://schemas.microsoft.com/office/drawing/2014/main" id="{360AE781-BAA8-4509-9FF1-0F14C50897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872" y="2078674"/>
            <a:ext cx="11526859" cy="3734321"/>
          </a:xfrm>
          <a:prstGeom prst="rect">
            <a:avLst/>
          </a:prstGeom>
        </p:spPr>
      </p:pic>
    </p:spTree>
    <p:extLst>
      <p:ext uri="{BB962C8B-B14F-4D97-AF65-F5344CB8AC3E}">
        <p14:creationId xmlns:p14="http://schemas.microsoft.com/office/powerpoint/2010/main" val="1998569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0FBF53B2-F3A0-4816-A9F4-14E4E0F06356}"/>
              </a:ext>
            </a:extLst>
          </p:cNvPr>
          <p:cNvSpPr>
            <a:spLocks noGrp="1"/>
          </p:cNvSpPr>
          <p:nvPr>
            <p:ph type="title"/>
          </p:nvPr>
        </p:nvSpPr>
        <p:spPr>
          <a:xfrm>
            <a:off x="838200" y="365125"/>
            <a:ext cx="10515600" cy="1325563"/>
          </a:xfrm>
        </p:spPr>
        <p:txBody>
          <a:bodyPr>
            <a:normAutofit/>
          </a:bodyPr>
          <a:lstStyle/>
          <a:p>
            <a:pPr algn="ctr"/>
            <a:r>
              <a:rPr lang="en-US" b="1" dirty="0"/>
              <a:t>Risk classification System</a:t>
            </a:r>
            <a:endParaRPr lang="en-US" dirty="0"/>
          </a:p>
        </p:txBody>
      </p:sp>
      <p:sp>
        <p:nvSpPr>
          <p:cNvPr id="4" name="Content Placeholder 2">
            <a:extLst>
              <a:ext uri="{FF2B5EF4-FFF2-40B4-BE49-F238E27FC236}">
                <a16:creationId xmlns:a16="http://schemas.microsoft.com/office/drawing/2014/main" id="{EA3EB8B3-D9A7-4BDD-8063-AA70B81B0E84}"/>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Risks can be classified according to the nature of the attributes of the risk, such as timescale for impact, and the nature of the impact and/or likely magnitude of the risk. They can also be classified according to the timescale of impact after the event occurs. The source of the risk can also be used as the basis of classification. In this case, a risk may be classified according to its origin, such as fire, fraudulent, etc.</a:t>
            </a:r>
            <a:endParaRPr lang="en-US" sz="2900" dirty="0"/>
          </a:p>
        </p:txBody>
      </p:sp>
    </p:spTree>
    <p:extLst>
      <p:ext uri="{BB962C8B-B14F-4D97-AF65-F5344CB8AC3E}">
        <p14:creationId xmlns:p14="http://schemas.microsoft.com/office/powerpoint/2010/main" val="1008722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814CE75D-1459-4EEA-AC9E-3F6A7656302B}"/>
              </a:ext>
            </a:extLst>
          </p:cNvPr>
          <p:cNvSpPr>
            <a:spLocks noGrp="1"/>
          </p:cNvSpPr>
          <p:nvPr>
            <p:ph type="title"/>
          </p:nvPr>
        </p:nvSpPr>
        <p:spPr>
          <a:xfrm>
            <a:off x="838200" y="365125"/>
            <a:ext cx="10515600" cy="1325563"/>
          </a:xfrm>
        </p:spPr>
        <p:txBody>
          <a:bodyPr>
            <a:normAutofit/>
          </a:bodyPr>
          <a:lstStyle/>
          <a:p>
            <a:pPr algn="ctr"/>
            <a:r>
              <a:rPr lang="en-US" b="1" dirty="0"/>
              <a:t>Risk classification System</a:t>
            </a:r>
            <a:endParaRPr lang="en-US" dirty="0"/>
          </a:p>
        </p:txBody>
      </p:sp>
      <p:sp>
        <p:nvSpPr>
          <p:cNvPr id="4" name="Content Placeholder 2">
            <a:extLst>
              <a:ext uri="{FF2B5EF4-FFF2-40B4-BE49-F238E27FC236}">
                <a16:creationId xmlns:a16="http://schemas.microsoft.com/office/drawing/2014/main" id="{21AA4639-E006-4584-9301-E55C405344EE}"/>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A further way of classifying risks is to consider the nature of the impact. Some risks can cause detriment to the finances of the organization, whereas others will have an impact on the activities or the infrastructure. Further, risks may have an impact on the reputation of the organization, or on its status and the way it is perceived in the marketplace.</a:t>
            </a:r>
            <a:endParaRPr lang="en-US" sz="2900" dirty="0"/>
          </a:p>
        </p:txBody>
      </p:sp>
    </p:spTree>
    <p:extLst>
      <p:ext uri="{BB962C8B-B14F-4D97-AF65-F5344CB8AC3E}">
        <p14:creationId xmlns:p14="http://schemas.microsoft.com/office/powerpoint/2010/main" val="3588339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019B2555-10F7-48B4-9F4E-DB018BDA5348}"/>
              </a:ext>
            </a:extLst>
          </p:cNvPr>
          <p:cNvSpPr>
            <a:spLocks noGrp="1"/>
          </p:cNvSpPr>
          <p:nvPr>
            <p:ph type="title"/>
          </p:nvPr>
        </p:nvSpPr>
        <p:spPr>
          <a:xfrm>
            <a:off x="838200" y="365125"/>
            <a:ext cx="10515600" cy="1325563"/>
          </a:xfrm>
        </p:spPr>
        <p:txBody>
          <a:bodyPr>
            <a:normAutofit/>
          </a:bodyPr>
          <a:lstStyle/>
          <a:p>
            <a:pPr algn="ctr"/>
            <a:r>
              <a:rPr lang="en-US" b="1" dirty="0"/>
              <a:t>Risk classification System</a:t>
            </a:r>
            <a:endParaRPr lang="en-US" dirty="0"/>
          </a:p>
        </p:txBody>
      </p:sp>
      <p:sp>
        <p:nvSpPr>
          <p:cNvPr id="4" name="Content Placeholder 2">
            <a:extLst>
              <a:ext uri="{FF2B5EF4-FFF2-40B4-BE49-F238E27FC236}">
                <a16:creationId xmlns:a16="http://schemas.microsoft.com/office/drawing/2014/main" id="{2F0BE68E-7F77-4448-8B85-804921C01D48}"/>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An important consideration for organizations when deciding their risk classification system is to determine whether the risks will be classified according to the source of the risk, the component impacted or of the consequences of the risk materializing.</a:t>
            </a:r>
          </a:p>
          <a:p>
            <a:pPr algn="just">
              <a:tabLst>
                <a:tab pos="184150" algn="l"/>
              </a:tabLst>
            </a:pPr>
            <a:r>
              <a:rPr lang="en-US" sz="2900"/>
              <a:t>It is likely that each risk will need to be classified in several ways in order to clearly understand its potential impact.</a:t>
            </a:r>
            <a:endParaRPr lang="en-US" sz="2900" dirty="0"/>
          </a:p>
        </p:txBody>
      </p:sp>
    </p:spTree>
    <p:extLst>
      <p:ext uri="{BB962C8B-B14F-4D97-AF65-F5344CB8AC3E}">
        <p14:creationId xmlns:p14="http://schemas.microsoft.com/office/powerpoint/2010/main" val="4073762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82C7971A-8384-49F1-BC03-3AFACFBD5D68}"/>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sp>
        <p:nvSpPr>
          <p:cNvPr id="4" name="Content Placeholder 2">
            <a:extLst>
              <a:ext uri="{FF2B5EF4-FFF2-40B4-BE49-F238E27FC236}">
                <a16:creationId xmlns:a16="http://schemas.microsoft.com/office/drawing/2014/main" id="{6037CC16-839D-4093-A68F-1EE1CAF0EE39}"/>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Risk likelihood and magnitude are best demonstrated using a </a:t>
            </a:r>
            <a:r>
              <a:rPr lang="en-US" sz="2900">
                <a:solidFill>
                  <a:srgbClr val="FF0000"/>
                </a:solidFill>
              </a:rPr>
              <a:t>risk matrix</a:t>
            </a:r>
            <a:r>
              <a:rPr lang="en-US" sz="2900"/>
              <a:t>.</a:t>
            </a:r>
            <a:endParaRPr lang="en-US" sz="2900" dirty="0"/>
          </a:p>
        </p:txBody>
      </p:sp>
    </p:spTree>
    <p:extLst>
      <p:ext uri="{BB962C8B-B14F-4D97-AF65-F5344CB8AC3E}">
        <p14:creationId xmlns:p14="http://schemas.microsoft.com/office/powerpoint/2010/main" val="20073713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A30E7E8D-ECD3-4FD9-B4BC-C0B16B865B8B}"/>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pic>
        <p:nvPicPr>
          <p:cNvPr id="4" name="Picture 3">
            <a:extLst>
              <a:ext uri="{FF2B5EF4-FFF2-40B4-BE49-F238E27FC236}">
                <a16:creationId xmlns:a16="http://schemas.microsoft.com/office/drawing/2014/main" id="{E1E5F9C1-FD66-4E4B-A0C0-BE48A31F0C01}"/>
              </a:ext>
            </a:extLst>
          </p:cNvPr>
          <p:cNvPicPr>
            <a:picLocks noChangeAspect="1"/>
          </p:cNvPicPr>
          <p:nvPr/>
        </p:nvPicPr>
        <p:blipFill>
          <a:blip r:embed="rId3"/>
          <a:stretch>
            <a:fillRect/>
          </a:stretch>
        </p:blipFill>
        <p:spPr>
          <a:xfrm>
            <a:off x="2291314" y="1362547"/>
            <a:ext cx="7423842" cy="5495453"/>
          </a:xfrm>
          <a:prstGeom prst="rect">
            <a:avLst/>
          </a:prstGeom>
        </p:spPr>
      </p:pic>
    </p:spTree>
    <p:extLst>
      <p:ext uri="{BB962C8B-B14F-4D97-AF65-F5344CB8AC3E}">
        <p14:creationId xmlns:p14="http://schemas.microsoft.com/office/powerpoint/2010/main" val="2178134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D198354C-BF0E-4C7A-A7AE-D4877CD4C70E}"/>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sp>
        <p:nvSpPr>
          <p:cNvPr id="4" name="Content Placeholder 2">
            <a:extLst>
              <a:ext uri="{FF2B5EF4-FFF2-40B4-BE49-F238E27FC236}">
                <a16:creationId xmlns:a16="http://schemas.microsoft.com/office/drawing/2014/main" id="{721CB841-2104-4BBD-BD0D-B05B61459392}"/>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However, the more important consideration for risk managers is not the magnitude of the event, but the impact of the event and the consequences that follow.</a:t>
            </a:r>
          </a:p>
          <a:p>
            <a:pPr algn="just">
              <a:tabLst>
                <a:tab pos="184150" algn="l"/>
              </a:tabLst>
            </a:pPr>
            <a:r>
              <a:rPr lang="en-US" sz="2900"/>
              <a:t>Because the impact (and the associated consequences) of an event is usually more important than its magnitude (or severity), every risk matrix used in the remainder of this course will plot impact against likelihood, rather than magnitude against likelihood.</a:t>
            </a:r>
            <a:endParaRPr lang="en-US" sz="2900" dirty="0"/>
          </a:p>
        </p:txBody>
      </p:sp>
    </p:spTree>
    <p:extLst>
      <p:ext uri="{BB962C8B-B14F-4D97-AF65-F5344CB8AC3E}">
        <p14:creationId xmlns:p14="http://schemas.microsoft.com/office/powerpoint/2010/main" val="32572283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6B81001-6611-4834-A2B5-DFF7E6618A67}"/>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sp>
        <p:nvSpPr>
          <p:cNvPr id="4" name="Content Placeholder 2">
            <a:extLst>
              <a:ext uri="{FF2B5EF4-FFF2-40B4-BE49-F238E27FC236}">
                <a16:creationId xmlns:a16="http://schemas.microsoft.com/office/drawing/2014/main" id="{DD92999B-C957-44B5-BD67-3D4478B92EC8}"/>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As risks move towards the top right-hand corner of the risk matrix, they become more likely and have a greater impact. Therefore, the risk becomes more important and immediate and </a:t>
            </a:r>
            <a:r>
              <a:rPr lang="en-US" sz="2900">
                <a:solidFill>
                  <a:srgbClr val="FF0000"/>
                </a:solidFill>
              </a:rPr>
              <a:t>effective</a:t>
            </a:r>
            <a:r>
              <a:rPr lang="en-US" sz="2900"/>
              <a:t> risk control measures need to be in place.</a:t>
            </a:r>
            <a:endParaRPr lang="en-US" sz="2900" dirty="0"/>
          </a:p>
        </p:txBody>
      </p:sp>
    </p:spTree>
    <p:extLst>
      <p:ext uri="{BB962C8B-B14F-4D97-AF65-F5344CB8AC3E}">
        <p14:creationId xmlns:p14="http://schemas.microsoft.com/office/powerpoint/2010/main" val="21663812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TotalTime>
  <Words>991</Words>
  <Application>Microsoft Office PowerPoint</Application>
  <PresentationFormat>Widescreen</PresentationFormat>
  <Paragraphs>63</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Tajawal Medium</vt:lpstr>
      <vt:lpstr>Office Theme</vt:lpstr>
      <vt:lpstr>PowerPoint Presentation</vt:lpstr>
      <vt:lpstr>Introduction to Risk Management</vt:lpstr>
      <vt:lpstr>Reference</vt:lpstr>
      <vt:lpstr>Approaches to defining Risk</vt:lpstr>
      <vt:lpstr>Approaches to defining Risk</vt:lpstr>
      <vt:lpstr>Approaches to defining Risk</vt:lpstr>
      <vt:lpstr>Types of risks</vt:lpstr>
      <vt:lpstr>Types of risks</vt:lpstr>
      <vt:lpstr>Types of risks</vt:lpstr>
      <vt:lpstr>Types of risks</vt:lpstr>
      <vt:lpstr>Types of risks</vt:lpstr>
      <vt:lpstr>Risk Description</vt:lpstr>
      <vt:lpstr>Risk Description</vt:lpstr>
      <vt:lpstr>Inherent level of risk</vt:lpstr>
      <vt:lpstr>Inherent level of risk</vt:lpstr>
      <vt:lpstr>Inherent level of risk</vt:lpstr>
      <vt:lpstr>Risk classification System</vt:lpstr>
      <vt:lpstr>Risk classification System</vt:lpstr>
      <vt:lpstr>Risk classification System</vt:lpstr>
      <vt:lpstr>Risk likelihood and magnitude</vt:lpstr>
      <vt:lpstr>Risk likelihood and magnitude</vt:lpstr>
      <vt:lpstr>Risk likelihood and magnitude</vt:lpstr>
      <vt:lpstr>Risk likelihood and magnitude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Mosaab Hamed</cp:lastModifiedBy>
  <cp:revision>8</cp:revision>
  <dcterms:created xsi:type="dcterms:W3CDTF">2021-08-03T13:03:26Z</dcterms:created>
  <dcterms:modified xsi:type="dcterms:W3CDTF">2021-09-05T20:57:07Z</dcterms:modified>
</cp:coreProperties>
</file>