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9"/>
  </p:notesMasterIdLst>
  <p:sldIdLst>
    <p:sldId id="480" r:id="rId4"/>
    <p:sldId id="518" r:id="rId5"/>
    <p:sldId id="567" r:id="rId6"/>
    <p:sldId id="568" r:id="rId7"/>
    <p:sldId id="566" r:id="rId8"/>
    <p:sldId id="579" r:id="rId9"/>
    <p:sldId id="569" r:id="rId10"/>
    <p:sldId id="525" r:id="rId11"/>
    <p:sldId id="535" r:id="rId12"/>
    <p:sldId id="537" r:id="rId13"/>
    <p:sldId id="524" r:id="rId14"/>
    <p:sldId id="526" r:id="rId15"/>
    <p:sldId id="529" r:id="rId16"/>
    <p:sldId id="533" r:id="rId17"/>
    <p:sldId id="527" r:id="rId18"/>
    <p:sldId id="528" r:id="rId19"/>
    <p:sldId id="271" r:id="rId20"/>
    <p:sldId id="530" r:id="rId21"/>
    <p:sldId id="531" r:id="rId22"/>
    <p:sldId id="580" r:id="rId23"/>
    <p:sldId id="532" r:id="rId24"/>
    <p:sldId id="484" r:id="rId25"/>
    <p:sldId id="539" r:id="rId26"/>
    <p:sldId id="540" r:id="rId27"/>
    <p:sldId id="541" r:id="rId28"/>
    <p:sldId id="559" r:id="rId29"/>
    <p:sldId id="570" r:id="rId30"/>
    <p:sldId id="571" r:id="rId31"/>
    <p:sldId id="572" r:id="rId32"/>
    <p:sldId id="573" r:id="rId33"/>
    <p:sldId id="574" r:id="rId34"/>
    <p:sldId id="575" r:id="rId35"/>
    <p:sldId id="543" r:id="rId36"/>
    <p:sldId id="546" r:id="rId37"/>
    <p:sldId id="544" r:id="rId38"/>
    <p:sldId id="560" r:id="rId39"/>
    <p:sldId id="547" r:id="rId40"/>
    <p:sldId id="545" r:id="rId41"/>
    <p:sldId id="548" r:id="rId42"/>
    <p:sldId id="558" r:id="rId43"/>
    <p:sldId id="565" r:id="rId44"/>
    <p:sldId id="577" r:id="rId45"/>
    <p:sldId id="578" r:id="rId46"/>
    <p:sldId id="57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7"/>
            <p14:sldId id="568"/>
            <p14:sldId id="566"/>
            <p14:sldId id="579"/>
            <p14:sldId id="569"/>
            <p14:sldId id="525"/>
            <p14:sldId id="535"/>
            <p14:sldId id="537"/>
            <p14:sldId id="524"/>
            <p14:sldId id="526"/>
            <p14:sldId id="529"/>
            <p14:sldId id="533"/>
            <p14:sldId id="527"/>
            <p14:sldId id="528"/>
            <p14:sldId id="271"/>
            <p14:sldId id="530"/>
            <p14:sldId id="531"/>
            <p14:sldId id="580"/>
            <p14:sldId id="532"/>
            <p14:sldId id="484"/>
            <p14:sldId id="539"/>
            <p14:sldId id="540"/>
            <p14:sldId id="541"/>
            <p14:sldId id="559"/>
            <p14:sldId id="570"/>
            <p14:sldId id="571"/>
            <p14:sldId id="572"/>
            <p14:sldId id="573"/>
            <p14:sldId id="574"/>
            <p14:sldId id="575"/>
            <p14:sldId id="543"/>
            <p14:sldId id="546"/>
            <p14:sldId id="544"/>
            <p14:sldId id="560"/>
            <p14:sldId id="547"/>
            <p14:sldId id="545"/>
            <p14:sldId id="548"/>
            <p14:sldId id="558"/>
            <p14:sldId id="565"/>
            <p14:sldId id="577"/>
            <p14:sldId id="578"/>
            <p14:sldId id="5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FFFFCC"/>
    <a:srgbClr val="4472C4"/>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73" d="100"/>
          <a:sy n="73"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14296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4743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0845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1.jpg"/><Relationship Id="rId5" Type="http://schemas.openxmlformats.org/officeDocument/2006/relationships/image" Target="../media/image10.jpg"/><Relationship Id="rId10" Type="http://schemas.openxmlformats.org/officeDocument/2006/relationships/image" Target="../media/image15.jpg"/><Relationship Id="rId4" Type="http://schemas.openxmlformats.org/officeDocument/2006/relationships/image" Target="../media/image9.jpg"/><Relationship Id="rId9" Type="http://schemas.openxmlformats.org/officeDocument/2006/relationships/image" Target="../media/image14.jp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42.xml"/><Relationship Id="rId5" Type="http://schemas.openxmlformats.org/officeDocument/2006/relationships/image" Target="../media/image23.png"/><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21.jpg"/><Relationship Id="rId5" Type="http://schemas.openxmlformats.org/officeDocument/2006/relationships/image" Target="../media/image25.pn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42.xml"/><Relationship Id="rId5" Type="http://schemas.openxmlformats.org/officeDocument/2006/relationships/image" Target="../media/image26.png"/><Relationship Id="rId4" Type="http://schemas.openxmlformats.org/officeDocument/2006/relationships/image" Target="../media/image17.svg"/></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46.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43.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42.xml"/><Relationship Id="rId5" Type="http://schemas.openxmlformats.org/officeDocument/2006/relationships/image" Target="../media/image37.png"/><Relationship Id="rId4" Type="http://schemas.openxmlformats.org/officeDocument/2006/relationships/image" Target="../media/image17.sv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1.jpg"/><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8.png"/><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42.xml"/><Relationship Id="rId6" Type="http://schemas.openxmlformats.org/officeDocument/2006/relationships/image" Target="../media/image39.png"/><Relationship Id="rId5" Type="http://schemas.openxmlformats.org/officeDocument/2006/relationships/image" Target="../media/image17.svg"/><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1.jpg"/><Relationship Id="rId1" Type="http://schemas.openxmlformats.org/officeDocument/2006/relationships/slideLayout" Target="../slideLayouts/slideLayout46.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1.xml"/><Relationship Id="rId4" Type="http://schemas.microsoft.com/office/2007/relationships/hdphoto" Target="../media/hdphoto2.wdp"/></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5.png"/><Relationship Id="rId1" Type="http://schemas.openxmlformats.org/officeDocument/2006/relationships/slideLayout" Target="../slideLayouts/slideLayout1.xml"/><Relationship Id="rId4" Type="http://schemas.microsoft.com/office/2007/relationships/hdphoto" Target="../media/hdphoto3.wdp"/></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5.png"/><Relationship Id="rId1" Type="http://schemas.openxmlformats.org/officeDocument/2006/relationships/slideLayout" Target="../slideLayouts/slideLayout1.xml"/><Relationship Id="rId4" Type="http://schemas.microsoft.com/office/2007/relationships/hdphoto" Target="../media/hdphoto4.wdp"/></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17.svg"/><Relationship Id="rId2" Type="http://schemas.openxmlformats.org/officeDocument/2006/relationships/image" Target="../media/image43.jpeg"/><Relationship Id="rId1" Type="http://schemas.openxmlformats.org/officeDocument/2006/relationships/slideLayout" Target="../slideLayouts/slideLayout29.xml"/><Relationship Id="rId6" Type="http://schemas.openxmlformats.org/officeDocument/2006/relationships/image" Target="../media/image22.png"/><Relationship Id="rId5" Type="http://schemas.openxmlformats.org/officeDocument/2006/relationships/image" Target="../media/image45.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2596"/>
          </a:xfrm>
          <a:prstGeom prst="rect">
            <a:avLst/>
          </a:prstGeom>
          <a:noFill/>
        </p:spPr>
        <p:txBody>
          <a:bodyPr wrap="square" rtlCol="0">
            <a:spAutoFit/>
          </a:bodyPr>
          <a:lstStyle/>
          <a:p>
            <a:pPr algn="ctr" rtl="1">
              <a:lnSpc>
                <a:spcPct val="107000"/>
              </a:lnSpc>
              <a:spcAft>
                <a:spcPts val="800"/>
              </a:spcAft>
            </a:pPr>
            <a:r>
              <a:rPr lang="ar-EG" sz="2800" b="1" dirty="0">
                <a:solidFill>
                  <a:srgbClr val="C00000"/>
                </a:solidFill>
                <a:latin typeface="Calibri" panose="020F0502020204030204" pitchFamily="34" charset="0"/>
                <a:ea typeface="Calibri" panose="020F0502020204030204" pitchFamily="34" charset="0"/>
                <a:cs typeface="mohammad bold art 1" pitchFamily="2" charset="-78"/>
              </a:rPr>
              <a:t>كتابة الأخبار والتقرير الصحفي</a:t>
            </a:r>
          </a:p>
          <a:p>
            <a:pPr algn="ctr" rtl="1">
              <a:lnSpc>
                <a:spcPct val="107000"/>
              </a:lnSpc>
              <a:spcAft>
                <a:spcPts val="800"/>
              </a:spcAft>
            </a:pPr>
            <a:r>
              <a:rPr lang="en-US" sz="28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rPr>
              <a:t>News Writing and Journalistic report</a:t>
            </a:r>
            <a:endParaRPr lang="ar-EG" sz="28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 </a:t>
            </a:r>
            <a:r>
              <a:rPr lang="en-US" sz="2800" b="1" dirty="0" smtClean="0">
                <a:solidFill>
                  <a:schemeClr val="bg1"/>
                </a:solidFill>
                <a:latin typeface="Times New Roman" panose="02020603050405020304" pitchFamily="18" charset="0"/>
                <a:cs typeface="Times New Roman" panose="02020603050405020304" pitchFamily="18" charset="0"/>
              </a:rPr>
              <a:t>4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678873"/>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523646" y="3202699"/>
            <a:ext cx="6049561" cy="523220"/>
          </a:xfrm>
          <a:prstGeom prst="rect">
            <a:avLst/>
          </a:prstGeom>
          <a:noFill/>
        </p:spPr>
        <p:txBody>
          <a:bodyPr wrap="square" rtlCol="0">
            <a:spAutoFit/>
          </a:bodyPr>
          <a:lstStyle/>
          <a:p>
            <a:pPr algn="ctr" rtl="1"/>
            <a:r>
              <a:rPr lang="ar-EG" sz="2800" b="1" dirty="0" smtClean="0">
                <a:solidFill>
                  <a:srgbClr val="002060"/>
                </a:solidFill>
                <a:latin typeface="Adobe Caslon Pro" panose="0205050205050A020403" pitchFamily="18" charset="0"/>
                <a:cs typeface="mohammad bold art 1" pitchFamily="2" charset="-78"/>
              </a:rPr>
              <a:t>التحرير الصحفى للأخبار</a:t>
            </a:r>
            <a:endParaRPr lang="ar-EG" sz="2800" b="1" dirty="0">
              <a:solidFill>
                <a:srgbClr val="002060"/>
              </a:solidFill>
              <a:latin typeface="Microsoft PhagsPa" panose="020B0502040204020203" pitchFamily="34" charset="0"/>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4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2682387" y="501362"/>
            <a:ext cx="2084542" cy="85259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panose="0205050205050A020403"/>
                <a:cs typeface="+mj-cs"/>
              </a:rPr>
              <a:t>Remember </a:t>
            </a:r>
            <a:r>
              <a:rPr lang="en-US" sz="2000" b="1" dirty="0">
                <a:solidFill>
                  <a:schemeClr val="bg1"/>
                </a:solidFill>
                <a:latin typeface="Adobe Caslon Pro" panose="0205050205050A020403"/>
                <a:cs typeface="+mj-cs"/>
              </a:rPr>
              <a:t>Lecture </a:t>
            </a:r>
            <a:r>
              <a:rPr lang="en-US" sz="2000" b="1" dirty="0" smtClean="0">
                <a:solidFill>
                  <a:schemeClr val="bg1"/>
                </a:solidFill>
                <a:latin typeface="Adobe Caslon Pro" panose="0205050205050A020403"/>
                <a:cs typeface="+mj-cs"/>
              </a:rPr>
              <a:t>3</a:t>
            </a:r>
            <a:endParaRPr lang="ar-EG" sz="2000" b="1" dirty="0">
              <a:solidFill>
                <a:schemeClr val="bg1"/>
              </a:solidFill>
              <a:latin typeface="Adobe Caslon Pro" panose="0205050205050A020403"/>
              <a:cs typeface="+mj-cs"/>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Rounded Corners 1">
            <a:extLst>
              <a:ext uri="{FF2B5EF4-FFF2-40B4-BE49-F238E27FC236}">
                <a16:creationId xmlns:a16="http://schemas.microsoft.com/office/drawing/2014/main" id="{D2304722-AD44-45DA-AE4E-81A5EF1AFFE5}"/>
              </a:ext>
            </a:extLst>
          </p:cNvPr>
          <p:cNvSpPr/>
          <p:nvPr/>
        </p:nvSpPr>
        <p:spPr>
          <a:xfrm>
            <a:off x="4766929" y="697265"/>
            <a:ext cx="6516059" cy="583416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50000"/>
              </a:lnSpc>
            </a:pPr>
            <a:r>
              <a:rPr lang="ar-EG" sz="2400" b="1" dirty="0" smtClean="0">
                <a:solidFill>
                  <a:srgbClr val="002060"/>
                </a:solidFill>
                <a:latin typeface="Adobe Arabic"/>
                <a:cs typeface="+mj-cs"/>
              </a:rPr>
              <a:t>أولاً: </a:t>
            </a:r>
            <a:r>
              <a:rPr lang="ar-EG" sz="2400" dirty="0" smtClean="0">
                <a:solidFill>
                  <a:srgbClr val="002060"/>
                </a:solidFill>
                <a:latin typeface="Adobe Arabic"/>
                <a:cs typeface="+mj-cs"/>
              </a:rPr>
              <a:t>مفهوم </a:t>
            </a:r>
            <a:r>
              <a:rPr lang="ar-EG" sz="2400" dirty="0">
                <a:solidFill>
                  <a:srgbClr val="002060"/>
                </a:solidFill>
                <a:latin typeface="Adobe Arabic"/>
                <a:cs typeface="+mj-cs"/>
              </a:rPr>
              <a:t>مصادر الأخبار</a:t>
            </a:r>
            <a:r>
              <a:rPr lang="ar-EG" sz="2400" dirty="0" smtClean="0">
                <a:solidFill>
                  <a:srgbClr val="002060"/>
                </a:solidFill>
                <a:latin typeface="Adobe Arabic"/>
                <a:cs typeface="+mj-cs"/>
              </a:rPr>
              <a:t>.</a:t>
            </a:r>
          </a:p>
          <a:p>
            <a:pPr lvl="0" algn="r" rtl="1">
              <a:lnSpc>
                <a:spcPct val="150000"/>
              </a:lnSpc>
            </a:pPr>
            <a:r>
              <a:rPr lang="ar-EG" sz="2400" b="1" dirty="0" smtClean="0">
                <a:solidFill>
                  <a:srgbClr val="002060"/>
                </a:solidFill>
                <a:latin typeface="Adobe Arabic"/>
                <a:cs typeface="+mj-cs"/>
              </a:rPr>
              <a:t>ثانياً: </a:t>
            </a:r>
            <a:r>
              <a:rPr lang="ar-EG" sz="2400" dirty="0">
                <a:solidFill>
                  <a:srgbClr val="002060"/>
                </a:solidFill>
                <a:latin typeface="Adobe Arabic"/>
                <a:cs typeface="+mj-cs"/>
              </a:rPr>
              <a:t>أنواع مصادر الأخبار.</a:t>
            </a:r>
          </a:p>
          <a:p>
            <a:pPr lvl="0" algn="justLow" rtl="1">
              <a:lnSpc>
                <a:spcPct val="150000"/>
              </a:lnSpc>
              <a:spcAft>
                <a:spcPts val="800"/>
              </a:spcAft>
            </a:pPr>
            <a:r>
              <a:rPr lang="en-US" sz="2400" dirty="0" smtClean="0">
                <a:solidFill>
                  <a:srgbClr val="002060"/>
                </a:solidFill>
                <a:latin typeface="Adobe Caslon Pro" panose="0205050205050A020403"/>
                <a:ea typeface="Calibri" panose="020F0502020204030204" pitchFamily="34" charset="0"/>
                <a:cs typeface="+mj-cs"/>
              </a:rPr>
              <a:t>1</a:t>
            </a:r>
            <a:r>
              <a:rPr lang="ar-EG" sz="2400" dirty="0" smtClean="0">
                <a:solidFill>
                  <a:srgbClr val="002060"/>
                </a:solidFill>
                <a:latin typeface="Adobe Caslon Pro" panose="0205050205050A020403"/>
                <a:ea typeface="Calibri" panose="020F0502020204030204" pitchFamily="34" charset="0"/>
                <a:cs typeface="+mj-cs"/>
              </a:rPr>
              <a:t>.</a:t>
            </a:r>
            <a:r>
              <a:rPr lang="ar-EG" sz="2400" dirty="0" smtClean="0">
                <a:solidFill>
                  <a:srgbClr val="002060"/>
                </a:solidFill>
                <a:latin typeface="Calibri" panose="020F0502020204030204" pitchFamily="34" charset="0"/>
                <a:ea typeface="Calibri" panose="020F0502020204030204" pitchFamily="34" charset="0"/>
                <a:cs typeface="+mj-cs"/>
              </a:rPr>
              <a:t>المصادر </a:t>
            </a:r>
            <a:r>
              <a:rPr lang="ar-EG" sz="2400" dirty="0">
                <a:solidFill>
                  <a:srgbClr val="002060"/>
                </a:solidFill>
                <a:latin typeface="Calibri" panose="020F0502020204030204" pitchFamily="34" charset="0"/>
                <a:ea typeface="Calibri" panose="020F0502020204030204" pitchFamily="34" charset="0"/>
                <a:cs typeface="+mj-cs"/>
              </a:rPr>
              <a:t>العامة.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cs typeface="+mj-cs"/>
              </a:rPr>
              <a:t>2</a:t>
            </a:r>
            <a:r>
              <a:rPr lang="ar-EG" sz="2400" dirty="0" smtClean="0">
                <a:solidFill>
                  <a:srgbClr val="002060"/>
                </a:solidFill>
                <a:latin typeface="Calibri" panose="020F0502020204030204" pitchFamily="34" charset="0"/>
                <a:ea typeface="Calibri" panose="020F0502020204030204" pitchFamily="34" charset="0"/>
                <a:cs typeface="+mj-cs"/>
              </a:rPr>
              <a:t>.المصادر </a:t>
            </a:r>
            <a:r>
              <a:rPr lang="ar-EG" sz="2400" dirty="0">
                <a:solidFill>
                  <a:srgbClr val="002060"/>
                </a:solidFill>
                <a:latin typeface="Calibri" panose="020F0502020204030204" pitchFamily="34" charset="0"/>
                <a:ea typeface="Calibri" panose="020F0502020204030204" pitchFamily="34" charset="0"/>
                <a:cs typeface="+mj-cs"/>
              </a:rPr>
              <a:t>الخاصة.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cs typeface="+mj-cs"/>
              </a:rPr>
              <a:t>3</a:t>
            </a:r>
            <a:r>
              <a:rPr lang="ar-EG" sz="2400" dirty="0" smtClean="0">
                <a:solidFill>
                  <a:srgbClr val="002060"/>
                </a:solidFill>
                <a:latin typeface="Calibri" panose="020F0502020204030204" pitchFamily="34" charset="0"/>
                <a:ea typeface="Calibri" panose="020F0502020204030204" pitchFamily="34" charset="0"/>
                <a:cs typeface="+mj-cs"/>
              </a:rPr>
              <a:t>.المصادر </a:t>
            </a:r>
            <a:r>
              <a:rPr lang="ar-EG" sz="2400" dirty="0">
                <a:solidFill>
                  <a:srgbClr val="002060"/>
                </a:solidFill>
                <a:latin typeface="Calibri" panose="020F0502020204030204" pitchFamily="34" charset="0"/>
                <a:ea typeface="Calibri" panose="020F0502020204030204" pitchFamily="34" charset="0"/>
                <a:cs typeface="+mj-cs"/>
              </a:rPr>
              <a:t>البشرية.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cs typeface="+mj-cs"/>
              </a:rPr>
              <a:t>4</a:t>
            </a:r>
            <a:r>
              <a:rPr lang="ar-EG" sz="2400" dirty="0" smtClean="0">
                <a:solidFill>
                  <a:srgbClr val="002060"/>
                </a:solidFill>
                <a:latin typeface="Calibri" panose="020F0502020204030204" pitchFamily="34" charset="0"/>
                <a:ea typeface="Calibri" panose="020F0502020204030204" pitchFamily="34" charset="0"/>
                <a:cs typeface="+mj-cs"/>
              </a:rPr>
              <a:t>.المصادر </a:t>
            </a:r>
            <a:r>
              <a:rPr lang="ar-EG" sz="2400" dirty="0">
                <a:solidFill>
                  <a:srgbClr val="002060"/>
                </a:solidFill>
                <a:latin typeface="Calibri" panose="020F0502020204030204" pitchFamily="34" charset="0"/>
                <a:ea typeface="Calibri" panose="020F0502020204030204" pitchFamily="34" charset="0"/>
                <a:cs typeface="+mj-cs"/>
              </a:rPr>
              <a:t>الحكومية.</a:t>
            </a:r>
          </a:p>
          <a:p>
            <a:pPr lvl="0"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cs typeface="+mj-cs"/>
              </a:rPr>
              <a:t>5</a:t>
            </a:r>
            <a:r>
              <a:rPr lang="ar-EG" sz="2400" dirty="0" smtClean="0">
                <a:solidFill>
                  <a:srgbClr val="002060"/>
                </a:solidFill>
                <a:latin typeface="Calibri" panose="020F0502020204030204" pitchFamily="34" charset="0"/>
                <a:ea typeface="Calibri" panose="020F0502020204030204" pitchFamily="34" charset="0"/>
                <a:cs typeface="+mj-cs"/>
              </a:rPr>
              <a:t>.دور </a:t>
            </a:r>
            <a:r>
              <a:rPr lang="ar-EG" sz="2400" dirty="0">
                <a:solidFill>
                  <a:srgbClr val="002060"/>
                </a:solidFill>
                <a:latin typeface="Calibri" panose="020F0502020204030204" pitchFamily="34" charset="0"/>
                <a:ea typeface="Calibri" panose="020F0502020204030204" pitchFamily="34" charset="0"/>
                <a:cs typeface="+mj-cs"/>
              </a:rPr>
              <a:t>الوكالات العالمية المصورة كمصدر إخباري</a:t>
            </a:r>
          </a:p>
          <a:p>
            <a:pPr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cs typeface="+mj-cs"/>
              </a:rPr>
              <a:t>6</a:t>
            </a:r>
            <a:r>
              <a:rPr lang="ar-EG" sz="2400" dirty="0" smtClean="0">
                <a:solidFill>
                  <a:srgbClr val="002060"/>
                </a:solidFill>
                <a:latin typeface="Calibri" panose="020F0502020204030204" pitchFamily="34" charset="0"/>
                <a:ea typeface="Calibri" panose="020F0502020204030204" pitchFamily="34" charset="0"/>
                <a:cs typeface="+mj-cs"/>
              </a:rPr>
              <a:t>.دور </a:t>
            </a:r>
            <a:r>
              <a:rPr lang="ar-EG" sz="2400" dirty="0">
                <a:solidFill>
                  <a:srgbClr val="002060"/>
                </a:solidFill>
                <a:latin typeface="Calibri" panose="020F0502020204030204" pitchFamily="34" charset="0"/>
                <a:ea typeface="Calibri" panose="020F0502020204030204" pitchFamily="34" charset="0"/>
                <a:cs typeface="+mj-cs"/>
              </a:rPr>
              <a:t>القادة السياسيين كمصدر إخباري</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pPr>
            <a:r>
              <a:rPr lang="en-US" sz="2400" dirty="0" smtClean="0">
                <a:solidFill>
                  <a:srgbClr val="002060"/>
                </a:solidFill>
                <a:cs typeface="+mj-cs"/>
              </a:rPr>
              <a:t>7</a:t>
            </a:r>
            <a:r>
              <a:rPr lang="ar-EG" sz="2400" dirty="0" smtClean="0">
                <a:solidFill>
                  <a:srgbClr val="002060"/>
                </a:solidFill>
                <a:cs typeface="+mj-cs"/>
              </a:rPr>
              <a:t>.</a:t>
            </a:r>
            <a:r>
              <a:rPr lang="ar-EG" sz="2400" dirty="0" smtClean="0">
                <a:solidFill>
                  <a:srgbClr val="002060"/>
                </a:solidFill>
                <a:ea typeface="Calibri" panose="020F0502020204030204" pitchFamily="34" charset="0"/>
                <a:cs typeface="+mj-cs"/>
              </a:rPr>
              <a:t>دور </a:t>
            </a:r>
            <a:r>
              <a:rPr lang="ar-EG" sz="2400" dirty="0">
                <a:solidFill>
                  <a:srgbClr val="002060"/>
                </a:solidFill>
                <a:ea typeface="Calibri" panose="020F0502020204030204" pitchFamily="34" charset="0"/>
                <a:cs typeface="+mj-cs"/>
              </a:rPr>
              <a:t>جماعات الضغط والمصالح كمصدر </a:t>
            </a:r>
            <a:r>
              <a:rPr lang="ar-EG" sz="2400" dirty="0" smtClean="0">
                <a:solidFill>
                  <a:srgbClr val="002060"/>
                </a:solidFill>
                <a:ea typeface="Calibri" panose="020F0502020204030204" pitchFamily="34" charset="0"/>
                <a:cs typeface="+mj-cs"/>
              </a:rPr>
              <a:t>إخباري</a:t>
            </a:r>
            <a:endParaRPr lang="ar-EG" sz="2400" dirty="0">
              <a:solidFill>
                <a:srgbClr val="002060"/>
              </a:solidFill>
              <a:ea typeface="Calibri" panose="020F0502020204030204" pitchFamily="34" charset="0"/>
              <a:cs typeface="+mj-cs"/>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58D2BA8B-BD41-4F6A-8EF9-5F974B2AAD98}"/>
              </a:ext>
            </a:extLst>
          </p:cNvPr>
          <p:cNvSpPr/>
          <p:nvPr/>
        </p:nvSpPr>
        <p:spPr>
          <a:xfrm flipV="1">
            <a:off x="2060251" y="19485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38DEC23-24B4-474E-A464-740DE0A423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2857" y="1197225"/>
            <a:ext cx="3937954" cy="38641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312BD9AA-407E-4BD5-8A9F-F50DE91C9B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8046" y="1288665"/>
            <a:ext cx="3669168" cy="38641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D7932C1C-F445-4C45-BC9F-44CCC75E7E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069" y="1288665"/>
            <a:ext cx="3630720" cy="37016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168345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4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37C81BB6-543F-4652-AB09-E47E679524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99863" y="694634"/>
            <a:ext cx="3117611" cy="2701709"/>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2901BFA7-8C5C-41EF-BF60-8C01CF29D1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8409" y="716994"/>
            <a:ext cx="3239073" cy="26793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1B76C99D-C99A-4F4B-931D-DEF7405F52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64823" y="716993"/>
            <a:ext cx="2492396" cy="29144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E253D536-88B7-451B-987E-587AE8261A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30491" y="3631475"/>
            <a:ext cx="2986983" cy="29935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40142DBE-E627-4B75-8209-034D090554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958" y="716993"/>
            <a:ext cx="2552270" cy="2356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3D84C319-3219-4504-BD62-B6F9DE8D07F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77840" y="3681584"/>
            <a:ext cx="3073505" cy="28824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13">
            <a:extLst>
              <a:ext uri="{FF2B5EF4-FFF2-40B4-BE49-F238E27FC236}">
                <a16:creationId xmlns:a16="http://schemas.microsoft.com/office/drawing/2014/main" id="{8F308EA7-5CD8-4DFE-B14A-664E422354D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61922" y="3918329"/>
            <a:ext cx="2954622" cy="28973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F74BEA5A-BB85-4681-8F98-0F8554615C2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1958" y="3135086"/>
            <a:ext cx="2419658" cy="28186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35554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4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3" name="Rectangle 12">
            <a:extLst>
              <a:ext uri="{FF2B5EF4-FFF2-40B4-BE49-F238E27FC236}">
                <a16:creationId xmlns:a16="http://schemas.microsoft.com/office/drawing/2014/main" id="{C0D1CFB8-8726-4437-9A49-8D00B2404F03}"/>
              </a:ext>
            </a:extLst>
          </p:cNvPr>
          <p:cNvSpPr/>
          <p:nvPr/>
        </p:nvSpPr>
        <p:spPr>
          <a:xfrm flipV="1">
            <a:off x="1870396" y="489366"/>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5EDAD1C9-3FD5-4E2F-99F2-4077430ABA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5542" y="653051"/>
            <a:ext cx="3257573" cy="60085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7BF57D8C-A75F-48D2-84AB-FA326A98B0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6010" y="653051"/>
            <a:ext cx="3259081" cy="55313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AABA1933-6925-4E5B-B0D0-18988C8623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7651" y="899553"/>
            <a:ext cx="3889547" cy="23949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a:extLst>
              <a:ext uri="{FF2B5EF4-FFF2-40B4-BE49-F238E27FC236}">
                <a16:creationId xmlns:a16="http://schemas.microsoft.com/office/drawing/2014/main" id="{0EA95A79-4568-417E-AE6C-4246C60778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9897" y="3355862"/>
            <a:ext cx="3536850" cy="2496298"/>
          </a:xfrm>
          <a:prstGeom prst="rect">
            <a:avLst/>
          </a:prstGeom>
        </p:spPr>
      </p:pic>
    </p:spTree>
    <p:extLst>
      <p:ext uri="{BB962C8B-B14F-4D97-AF65-F5344CB8AC3E}">
        <p14:creationId xmlns:p14="http://schemas.microsoft.com/office/powerpoint/2010/main" val="33604743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4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9473192" y="37058"/>
            <a:ext cx="1632851" cy="74671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Bold" panose="0205070206050A020403"/>
                <a:cs typeface="Mudir MT" pitchFamily="2" charset="-78"/>
              </a:rPr>
              <a:t>Content Lecture </a:t>
            </a:r>
            <a:r>
              <a:rPr lang="en-US" sz="2000" b="1" dirty="0" smtClean="0">
                <a:latin typeface="Adobe Caslon Pro Bold" panose="0205070206050A020403"/>
                <a:cs typeface="Mudir MT" pitchFamily="2" charset="-78"/>
              </a:rPr>
              <a:t>:4 </a:t>
            </a:r>
            <a:endParaRPr lang="ar-EG" sz="2000" b="1" dirty="0">
              <a:latin typeface="Adobe Caslon Pro Bold" panose="0205070206050A020403"/>
              <a:cs typeface="Mudir MT" pitchFamily="2" charset="-78"/>
            </a:endParaRPr>
          </a:p>
        </p:txBody>
      </p:sp>
      <p:sp>
        <p:nvSpPr>
          <p:cNvPr id="2" name="Rectangle: Rounded Corners 1">
            <a:extLst>
              <a:ext uri="{FF2B5EF4-FFF2-40B4-BE49-F238E27FC236}">
                <a16:creationId xmlns:a16="http://schemas.microsoft.com/office/drawing/2014/main" id="{D2304722-AD44-45DA-AE4E-81A5EF1AFFE5}"/>
              </a:ext>
            </a:extLst>
          </p:cNvPr>
          <p:cNvSpPr/>
          <p:nvPr/>
        </p:nvSpPr>
        <p:spPr>
          <a:xfrm>
            <a:off x="4804013" y="889650"/>
            <a:ext cx="7364071" cy="585369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buFont typeface="Wingdings" panose="05000000000000000000" pitchFamily="2" charset="2"/>
              <a:buChar char="Ø"/>
            </a:pPr>
            <a:r>
              <a:rPr lang="en-US" sz="2400" b="1" dirty="0" smtClean="0">
                <a:solidFill>
                  <a:srgbClr val="002060"/>
                </a:solidFill>
                <a:cs typeface="+mj-cs"/>
              </a:rPr>
              <a:t> </a:t>
            </a:r>
            <a:r>
              <a:rPr lang="ar-EG" sz="2000" b="1" dirty="0">
                <a:solidFill>
                  <a:srgbClr val="002060"/>
                </a:solidFill>
              </a:rPr>
              <a:t>تمهيد.</a:t>
            </a:r>
          </a:p>
          <a:p>
            <a:pPr marL="342900" lvl="0" indent="-342900" algn="r" rtl="1">
              <a:lnSpc>
                <a:spcPct val="150000"/>
              </a:lnSpc>
              <a:buFont typeface="Wingdings" panose="05000000000000000000" pitchFamily="2" charset="2"/>
              <a:buChar char="Ø"/>
            </a:pPr>
            <a:r>
              <a:rPr lang="ar-EG" sz="2000" b="1" dirty="0">
                <a:solidFill>
                  <a:srgbClr val="002060"/>
                </a:solidFill>
              </a:rPr>
              <a:t>مفهوم التحرير الصحفي.</a:t>
            </a:r>
          </a:p>
          <a:p>
            <a:pPr marL="342900" lvl="0" indent="-342900" algn="r" rtl="1">
              <a:lnSpc>
                <a:spcPct val="150000"/>
              </a:lnSpc>
              <a:buFont typeface="Wingdings" panose="05000000000000000000" pitchFamily="2" charset="2"/>
              <a:buChar char="Ø"/>
            </a:pPr>
            <a:r>
              <a:rPr lang="ar-EG" sz="2000" b="1" dirty="0">
                <a:solidFill>
                  <a:srgbClr val="002060"/>
                </a:solidFill>
              </a:rPr>
              <a:t>تحرير </a:t>
            </a:r>
            <a:r>
              <a:rPr lang="ar-EG" sz="2000" b="1" dirty="0" smtClean="0">
                <a:solidFill>
                  <a:srgbClr val="002060"/>
                </a:solidFill>
              </a:rPr>
              <a:t>الأخبار:التساؤلات </a:t>
            </a:r>
            <a:r>
              <a:rPr lang="ar-EG" sz="2000" b="1" dirty="0">
                <a:solidFill>
                  <a:srgbClr val="002060"/>
                </a:solidFill>
              </a:rPr>
              <a:t>الستة </a:t>
            </a:r>
          </a:p>
          <a:p>
            <a:pPr marL="285750" indent="-285750" algn="r" rtl="1">
              <a:lnSpc>
                <a:spcPct val="150000"/>
              </a:lnSpc>
              <a:spcAft>
                <a:spcPts val="800"/>
              </a:spcAft>
              <a:buFont typeface="Wingdings" panose="05000000000000000000" pitchFamily="2" charset="2"/>
              <a:buChar char="Ø"/>
            </a:pPr>
            <a:r>
              <a:rPr lang="ar-EG" sz="2000" b="1" dirty="0">
                <a:solidFill>
                  <a:srgbClr val="002060"/>
                </a:solidFill>
              </a:rPr>
              <a:t>بنية الخبر الصحفي (</a:t>
            </a:r>
            <a:r>
              <a:rPr lang="ar-EG" sz="2000" b="1" dirty="0" smtClean="0">
                <a:solidFill>
                  <a:srgbClr val="002060"/>
                </a:solidFill>
              </a:rPr>
              <a:t>العنوان، المقدمة، الجسم، </a:t>
            </a:r>
            <a:r>
              <a:rPr lang="ar-EG" sz="2000" b="1" dirty="0">
                <a:solidFill>
                  <a:srgbClr val="002060"/>
                </a:solidFill>
              </a:rPr>
              <a:t>الخاتمة).</a:t>
            </a:r>
          </a:p>
          <a:p>
            <a:pPr algn="r" rtl="1">
              <a:spcAft>
                <a:spcPts val="800"/>
              </a:spcAft>
            </a:pPr>
            <a:r>
              <a:rPr lang="en-US" sz="2000" b="1" dirty="0" smtClean="0">
                <a:solidFill>
                  <a:srgbClr val="002060"/>
                </a:solidFill>
                <a:latin typeface="Adobe Caslon Pro Bold" panose="0205070206050A020403"/>
              </a:rPr>
              <a:t>1</a:t>
            </a:r>
            <a:r>
              <a:rPr lang="ar-EG" sz="2000" b="1" dirty="0" smtClean="0">
                <a:solidFill>
                  <a:srgbClr val="002060"/>
                </a:solidFill>
              </a:rPr>
              <a:t>. وظائف </a:t>
            </a:r>
            <a:r>
              <a:rPr lang="ar-EG" sz="2000" b="1" dirty="0">
                <a:solidFill>
                  <a:srgbClr val="002060"/>
                </a:solidFill>
              </a:rPr>
              <a:t>عنوان الخبر </a:t>
            </a:r>
            <a:r>
              <a:rPr lang="ar-EG" sz="2000" b="1" dirty="0" smtClean="0">
                <a:solidFill>
                  <a:srgbClr val="002060"/>
                </a:solidFill>
              </a:rPr>
              <a:t>الصحفي</a:t>
            </a:r>
            <a:endParaRPr lang="ar-EG" sz="2000" b="1" dirty="0">
              <a:solidFill>
                <a:srgbClr val="002060"/>
              </a:solidFill>
            </a:endParaRPr>
          </a:p>
          <a:p>
            <a:pPr marL="285750" indent="-285750" algn="r" rtl="1">
              <a:buFont typeface="Wingdings" panose="05000000000000000000" pitchFamily="2" charset="2"/>
              <a:buChar char="Ø"/>
            </a:pPr>
            <a:r>
              <a:rPr lang="ar-EG" sz="2000" b="1" dirty="0">
                <a:solidFill>
                  <a:srgbClr val="002060"/>
                </a:solidFill>
              </a:rPr>
              <a:t>أنواع عنوان الخبر </a:t>
            </a:r>
            <a:r>
              <a:rPr lang="ar-EG" sz="2000" b="1" dirty="0" smtClean="0">
                <a:solidFill>
                  <a:srgbClr val="002060"/>
                </a:solidFill>
              </a:rPr>
              <a:t>الصحفي</a:t>
            </a:r>
          </a:p>
          <a:p>
            <a:pPr marL="285750" indent="-285750" algn="r" rtl="1">
              <a:lnSpc>
                <a:spcPct val="150000"/>
              </a:lnSpc>
              <a:buFont typeface="Wingdings" panose="05000000000000000000" pitchFamily="2" charset="2"/>
              <a:buChar char="Ø"/>
            </a:pPr>
            <a:r>
              <a:rPr lang="ar-EG" sz="2000" dirty="0" smtClean="0">
                <a:solidFill>
                  <a:srgbClr val="002060"/>
                </a:solidFill>
              </a:rPr>
              <a:t>أولاً: أنواع </a:t>
            </a:r>
            <a:r>
              <a:rPr lang="ar-EG" sz="2000" dirty="0">
                <a:solidFill>
                  <a:srgbClr val="002060"/>
                </a:solidFill>
              </a:rPr>
              <a:t>العناوين من حيث الشكل </a:t>
            </a:r>
            <a:r>
              <a:rPr lang="ar-EG" sz="2000" dirty="0" smtClean="0">
                <a:solidFill>
                  <a:srgbClr val="002060"/>
                </a:solidFill>
              </a:rPr>
              <a:t>الإخراجي</a:t>
            </a:r>
          </a:p>
          <a:p>
            <a:pPr marL="285750" indent="-285750" algn="r" rtl="1">
              <a:lnSpc>
                <a:spcPct val="150000"/>
              </a:lnSpc>
              <a:buFont typeface="Wingdings" panose="05000000000000000000" pitchFamily="2" charset="2"/>
              <a:buChar char="Ø"/>
            </a:pPr>
            <a:r>
              <a:rPr lang="ar-EG" sz="2000" dirty="0" smtClean="0">
                <a:solidFill>
                  <a:srgbClr val="002060"/>
                </a:solidFill>
              </a:rPr>
              <a:t>ثانياً</a:t>
            </a:r>
            <a:r>
              <a:rPr lang="ar-EG" sz="2000" dirty="0">
                <a:solidFill>
                  <a:srgbClr val="002060"/>
                </a:solidFill>
              </a:rPr>
              <a:t>: أنواع العناوين الصحفية من حيث المضمون</a:t>
            </a:r>
            <a:r>
              <a:rPr lang="ar-EG" sz="2000" dirty="0" smtClean="0">
                <a:solidFill>
                  <a:srgbClr val="002060"/>
                </a:solidFill>
              </a:rPr>
              <a:t>.</a:t>
            </a:r>
          </a:p>
          <a:p>
            <a:pPr algn="r" rtl="1">
              <a:lnSpc>
                <a:spcPct val="150000"/>
              </a:lnSpc>
            </a:pPr>
            <a:r>
              <a:rPr lang="en-US" sz="2000" b="1" dirty="0">
                <a:solidFill>
                  <a:srgbClr val="002060"/>
                </a:solidFill>
                <a:latin typeface="Adobe Caslon Pro Bold" panose="0205070206050A020403"/>
              </a:rPr>
              <a:t>2</a:t>
            </a:r>
            <a:r>
              <a:rPr lang="ar-EG" sz="2000" b="1" dirty="0" smtClean="0">
                <a:solidFill>
                  <a:srgbClr val="002060"/>
                </a:solidFill>
              </a:rPr>
              <a:t>. تحرير المقدمة، وأهم مواصفاتها، وأنواعها، وثوابتها</a:t>
            </a:r>
            <a:r>
              <a:rPr lang="ar-EG" sz="2000" dirty="0" smtClean="0">
                <a:solidFill>
                  <a:srgbClr val="002060"/>
                </a:solidFill>
              </a:rPr>
              <a:t>.</a:t>
            </a:r>
          </a:p>
          <a:p>
            <a:pPr algn="r" rtl="1">
              <a:lnSpc>
                <a:spcPct val="150000"/>
              </a:lnSpc>
            </a:pPr>
            <a:r>
              <a:rPr lang="en-US" sz="2000" b="1" dirty="0">
                <a:solidFill>
                  <a:srgbClr val="002060"/>
                </a:solidFill>
                <a:latin typeface="Adobe Caslon Pro Bold" panose="0205070206050A020403"/>
              </a:rPr>
              <a:t>3</a:t>
            </a:r>
            <a:r>
              <a:rPr lang="ar-EG" sz="2000" dirty="0" smtClean="0">
                <a:solidFill>
                  <a:srgbClr val="002060"/>
                </a:solidFill>
              </a:rPr>
              <a:t>.</a:t>
            </a:r>
            <a:r>
              <a:rPr lang="ar-EG" sz="2000" b="1" dirty="0" smtClean="0">
                <a:ea typeface="Calibri" panose="020F0502020204030204" pitchFamily="34" charset="0"/>
                <a:cs typeface="Times New Roman" panose="02020603050405020304" pitchFamily="18" charset="0"/>
              </a:rPr>
              <a:t> </a:t>
            </a:r>
            <a:r>
              <a:rPr lang="ar-EG" sz="2000" b="1" dirty="0">
                <a:solidFill>
                  <a:srgbClr val="002060"/>
                </a:solidFill>
                <a:ea typeface="Calibri" panose="020F0502020204030204" pitchFamily="34" charset="0"/>
                <a:cs typeface="Times New Roman" panose="02020603050405020304" pitchFamily="18" charset="0"/>
              </a:rPr>
              <a:t>الأنماط الفنية فى تحرير جسم </a:t>
            </a:r>
            <a:r>
              <a:rPr lang="ar-EG" sz="2000" b="1" dirty="0" smtClean="0">
                <a:solidFill>
                  <a:srgbClr val="002060"/>
                </a:solidFill>
                <a:ea typeface="Calibri" panose="020F0502020204030204" pitchFamily="34" charset="0"/>
                <a:cs typeface="Times New Roman" panose="02020603050405020304" pitchFamily="18" charset="0"/>
              </a:rPr>
              <a:t>الخبر</a:t>
            </a:r>
          </a:p>
          <a:p>
            <a:pPr algn="r" rtl="1">
              <a:lnSpc>
                <a:spcPct val="150000"/>
              </a:lnSpc>
            </a:pPr>
            <a:r>
              <a:rPr lang="en-US" sz="2000" b="1" dirty="0">
                <a:solidFill>
                  <a:srgbClr val="002060"/>
                </a:solidFill>
                <a:latin typeface="Adobe Caslon Pro Bold" panose="0205070206050A020403"/>
              </a:rPr>
              <a:t>4</a:t>
            </a:r>
            <a:r>
              <a:rPr lang="ar-EG" sz="2000" b="1" dirty="0" smtClean="0">
                <a:solidFill>
                  <a:srgbClr val="002060"/>
                </a:solidFill>
                <a:cs typeface="Times New Roman" panose="02020603050405020304" pitchFamily="18" charset="0"/>
              </a:rPr>
              <a:t>. القوالب الفنية لصياغة الخبر الصحفى.</a:t>
            </a:r>
          </a:p>
          <a:p>
            <a:pPr marL="342900" indent="-342900" algn="r" rtl="1">
              <a:lnSpc>
                <a:spcPct val="150000"/>
              </a:lnSpc>
              <a:buFont typeface="Wingdings" panose="05000000000000000000" pitchFamily="2" charset="2"/>
              <a:buChar char="Ø"/>
            </a:pPr>
            <a:r>
              <a:rPr lang="ar-EG" sz="2000" b="1" dirty="0" smtClean="0">
                <a:solidFill>
                  <a:srgbClr val="002060"/>
                </a:solidFill>
                <a:cs typeface="Times New Roman" panose="02020603050405020304" pitchFamily="18" charset="0"/>
              </a:rPr>
              <a:t>خاتمة</a:t>
            </a:r>
          </a:p>
          <a:p>
            <a:pPr marL="342900" indent="-342900" algn="r" rtl="1">
              <a:lnSpc>
                <a:spcPct val="150000"/>
              </a:lnSpc>
              <a:buFont typeface="Wingdings" panose="05000000000000000000" pitchFamily="2" charset="2"/>
              <a:buChar char="Ø"/>
            </a:pPr>
            <a:r>
              <a:rPr lang="ar-EG" sz="2000" b="1" dirty="0" smtClean="0">
                <a:solidFill>
                  <a:srgbClr val="002060"/>
                </a:solidFill>
                <a:cs typeface="Times New Roman" panose="02020603050405020304" pitchFamily="18" charset="0"/>
              </a:rPr>
              <a:t>المصادر والمراجع.</a:t>
            </a:r>
            <a:endParaRPr lang="ar-EG" sz="2000" dirty="0">
              <a:solidFill>
                <a:srgbClr val="002060"/>
              </a:solidFill>
            </a:endParaRPr>
          </a:p>
        </p:txBody>
      </p:sp>
      <p:sp>
        <p:nvSpPr>
          <p:cNvPr id="13" name="Rectangle 12">
            <a:extLst>
              <a:ext uri="{FF2B5EF4-FFF2-40B4-BE49-F238E27FC236}">
                <a16:creationId xmlns:a16="http://schemas.microsoft.com/office/drawing/2014/main" id="{C0D1CFB8-8726-4437-9A49-8D00B2404F03}"/>
              </a:ext>
            </a:extLst>
          </p:cNvPr>
          <p:cNvSpPr/>
          <p:nvPr/>
        </p:nvSpPr>
        <p:spPr>
          <a:xfrm flipV="1">
            <a:off x="1870396" y="489366"/>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77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4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3317966" y="1407081"/>
            <a:ext cx="7477114" cy="414092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قديماً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كانت الأخبار الصحفية تروى بالطريقة الأدبية، فيسير فيها الكاتب بالحادث من أولها رويداً رويداً وحتى نهايتها، لكن الخبر الصحفي فى العصر الحديث أصبح له قوالب معروفة،  تستهدف هذه القوالب بشكل أساسي نشر الأخبار بوضوح ودقة وببساطة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لتيسر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على القارئ متابعة الخبر وفهمه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واستيعابه.</a:t>
            </a:r>
          </a:p>
          <a:p>
            <a:pPr algn="justLow" rtl="1">
              <a:lnSpc>
                <a:spcPct val="150000"/>
              </a:lnSpc>
              <a:spcAft>
                <a:spcPts val="0"/>
              </a:spcAft>
            </a:pP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والقاعدة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العامة فى صياغة الخبر هى البدء بالعناصر المهمة أولاً، ويتطلب ذلك حاسة صحفية ذواقة، ثم تدريباً وتمريناً وخبرة.</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ounded Rectangle 2"/>
          <p:cNvSpPr/>
          <p:nvPr/>
        </p:nvSpPr>
        <p:spPr>
          <a:xfrm>
            <a:off x="9057719" y="686363"/>
            <a:ext cx="1737361" cy="56208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rgbClr val="002060"/>
                </a:solidFill>
              </a:rPr>
              <a:t>تمهيد...</a:t>
            </a:r>
            <a:endParaRPr lang="en-US" sz="2400" b="1" dirty="0">
              <a:solidFill>
                <a:srgbClr val="002060"/>
              </a:solidFill>
            </a:endParaRPr>
          </a:p>
        </p:txBody>
      </p:sp>
    </p:spTree>
    <p:extLst>
      <p:ext uri="{BB962C8B-B14F-4D97-AF65-F5344CB8AC3E}">
        <p14:creationId xmlns:p14="http://schemas.microsoft.com/office/powerpoint/2010/main" val="15769158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286397" y="1952108"/>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1271826" y="5667856"/>
            <a:ext cx="1636524" cy="7329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dobe Caslon Pro Bold" panose="0205070206050A020403"/>
                <a:ea typeface="Roboto Light" panose="02000000000000000000" pitchFamily="2" charset="0"/>
                <a:cs typeface="+mj-cs"/>
              </a:rPr>
              <a:t>Lecture </a:t>
            </a:r>
            <a:r>
              <a:rPr lang="en-US" sz="2000" b="1" dirty="0" smtClean="0">
                <a:latin typeface="Adobe Caslon Pro Bold" panose="0205070206050A020403"/>
                <a:ea typeface="Roboto Light" panose="02000000000000000000" pitchFamily="2" charset="0"/>
                <a:cs typeface="+mj-cs"/>
              </a:rPr>
              <a:t>No.</a:t>
            </a:r>
            <a:r>
              <a:rPr lang="en-US" sz="2000" b="1" dirty="0">
                <a:latin typeface="Adobe Caslon Pro Bold" panose="0205070206050A020403"/>
                <a:ea typeface="Roboto Light" panose="02000000000000000000" pitchFamily="2" charset="0"/>
                <a:cs typeface="+mj-cs"/>
              </a:rPr>
              <a:t>4</a:t>
            </a:r>
            <a:r>
              <a:rPr lang="en-US" sz="2000" b="1" dirty="0" smtClean="0">
                <a:latin typeface="Adobe Caslon Pro Bold" panose="0205070206050A020403"/>
                <a:ea typeface="Roboto Light" panose="02000000000000000000" pitchFamily="2" charset="0"/>
              </a:rPr>
              <a:t> </a:t>
            </a:r>
            <a:endParaRPr lang="en-US" sz="2000" b="1" dirty="0">
              <a:latin typeface="Adobe Caslon Pro Bold" panose="0205070206050A020403"/>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4912454" y="1554445"/>
            <a:ext cx="5624630" cy="330493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يري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الدكتور "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أديب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خضور" أن التحرير هو عملية يتم من خلالها تحويل المادة الإعلامية الخام إلى نتاج صحفي جاهز ومكتمل".</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00E3C06-4BB0-460C-930B-F3C6392665E3}"/>
              </a:ext>
            </a:extLst>
          </p:cNvPr>
          <p:cNvSpPr/>
          <p:nvPr/>
        </p:nvSpPr>
        <p:spPr>
          <a:xfrm>
            <a:off x="4150947" y="503791"/>
            <a:ext cx="4279897" cy="85634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أولاً: ماهية التحرير الصحفي.</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spTree>
    <p:extLst>
      <p:ext uri="{BB962C8B-B14F-4D97-AF65-F5344CB8AC3E}">
        <p14:creationId xmlns:p14="http://schemas.microsoft.com/office/powerpoint/2010/main" val="170309739"/>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5578519" y="618708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No:4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733805"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117211" y="6078020"/>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593670" y="1574327"/>
            <a:ext cx="9602234" cy="4137840"/>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يجب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أن يكون الخبر مستكملاً كافة الشروط الفنية، حتى تتمكن الوسيلة الإعلامية من نشره وتداوله، بحيث يُجيب الخبر على أسئلة الجمهور المتلقي على اختلاف مستوياتهم الثقافية والاجتماعية وانتماءاتهم، وهناك ستة أسئلة يجب أن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تغطى إجاباتها.</a:t>
            </a:r>
          </a:p>
          <a:p>
            <a:pPr algn="justLow" rtl="1">
              <a:lnSpc>
                <a:spcPct val="150000"/>
              </a:lnSpc>
              <a:spcAft>
                <a:spcPts val="800"/>
              </a:spcAft>
            </a:pP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فيكون الخبر بعد ذلك مستكملاً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الشروط وهذه التساؤلات هي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من- ماذا- متى- أين- لماذا- كيف) ويكون على الشكل التالي:</a:t>
            </a:r>
            <a:endParaRPr lang="en-US" sz="16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2" name="Rectangle: Rounded Corners 1">
            <a:extLst>
              <a:ext uri="{FF2B5EF4-FFF2-40B4-BE49-F238E27FC236}">
                <a16:creationId xmlns:a16="http://schemas.microsoft.com/office/drawing/2014/main" id="{4266DCC3-06F7-4E65-B8A0-C7D85EED0FCE}"/>
              </a:ext>
            </a:extLst>
          </p:cNvPr>
          <p:cNvSpPr/>
          <p:nvPr/>
        </p:nvSpPr>
        <p:spPr>
          <a:xfrm>
            <a:off x="3853543" y="663242"/>
            <a:ext cx="4532811" cy="823422"/>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تحرير الخبر الصحفي: التساؤلات الستة</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70027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102551"/>
            <a:ext cx="1194441"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 </a:t>
            </a: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4</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069646" y="72258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4421803" y="1722607"/>
            <a:ext cx="7479761" cy="4678157"/>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endPar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Low" rtl="1">
              <a:spcAft>
                <a:spcPts val="0"/>
              </a:spcAft>
            </a:pPr>
            <a:r>
              <a:rPr lang="en-US"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من</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Who</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وتعبر عن الشخصية أو الشخصيات التى صنعت الخبر أو محور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0"/>
              </a:spcAft>
            </a:pPr>
            <a:r>
              <a:rPr lang="en-US"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2</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أين</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Where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وتبين المكان أو الساحة التى وقع فيها الحدث</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0"/>
              </a:spcAft>
            </a:pPr>
            <a:r>
              <a:rPr lang="en-US"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3</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.ماذا</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What</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وتسأل عن الشئ الذى حدث</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0"/>
              </a:spcAft>
            </a:pPr>
            <a:r>
              <a:rPr lang="en-US"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4</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.متى </a:t>
            </a:r>
            <a:r>
              <a:rPr lang="en-US" sz="2400"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When</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وذلك لبيان وقت حدوث الواقعة أو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a:t>
            </a:r>
          </a:p>
          <a:p>
            <a:pPr algn="justLow" rtl="1">
              <a:spcAft>
                <a:spcPts val="0"/>
              </a:spcAft>
            </a:pPr>
            <a:r>
              <a:rPr lang="en-US"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5</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كيف </a:t>
            </a:r>
            <a:r>
              <a:rPr lang="en-US"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How</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وذلك لبيان كيفية وقوع الحدث</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6</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ثم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لماذا؟ </a:t>
            </a:r>
            <a:r>
              <a:rPr lang="en-US" sz="2400"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Why</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وتوضح كيفية وقوع الحدث وملابساته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وظروفه.</a:t>
            </a:r>
          </a:p>
          <a:p>
            <a:pPr algn="justLow" rtl="1">
              <a:spcAft>
                <a:spcPts val="800"/>
              </a:spcAft>
            </a:pP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وعند صياغة الخبر يختار المحرر أهم هذه العناصر طبقا لاهتمامات القراء، ليقدمه أولاً، ثم يوالي سرد باقي العناصر، وذلك وفقاً للعديد من الأشكال أو القوالب الصحفية.</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endParaRPr lang="en-US" sz="16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10" name="Rectangle: Rounded Corners 1">
            <a:extLst>
              <a:ext uri="{FF2B5EF4-FFF2-40B4-BE49-F238E27FC236}">
                <a16:creationId xmlns:a16="http://schemas.microsoft.com/office/drawing/2014/main" id="{4266DCC3-06F7-4E65-B8A0-C7D85EED0FCE}"/>
              </a:ext>
            </a:extLst>
          </p:cNvPr>
          <p:cNvSpPr/>
          <p:nvPr/>
        </p:nvSpPr>
        <p:spPr>
          <a:xfrm>
            <a:off x="3773939" y="932746"/>
            <a:ext cx="4807131" cy="668485"/>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تابع/تحرير الخبر الصحفي: التساؤلات الستة</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281662" y="1979081"/>
            <a:ext cx="3838850" cy="30037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6421663"/>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116114" y="4324428"/>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No:4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994336" y="5847188"/>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6" y="5830966"/>
            <a:ext cx="3281542" cy="461665"/>
          </a:xfrm>
          <a:prstGeom prst="rect">
            <a:avLst/>
          </a:prstGeom>
          <a:noFill/>
        </p:spPr>
        <p:txBody>
          <a:bodyPr wrap="square" rtlCol="0">
            <a:spAutoFit/>
          </a:bodyPr>
          <a:lstStyle/>
          <a:p>
            <a:r>
              <a:rPr lang="en-US" sz="2400"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455206" y="274846"/>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108509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416629" y="1064238"/>
            <a:ext cx="9593234" cy="488058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000" u="sn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ويفرق المتخصصون فى الصحافة بين كتابة الخبر </a:t>
            </a:r>
            <a:r>
              <a:rPr lang="en-US" sz="2000" u="sng"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News Writing </a:t>
            </a:r>
            <a:r>
              <a:rPr lang="ar-EG" sz="2000" u="sn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وبين تحرير الخبر </a:t>
            </a:r>
            <a:r>
              <a:rPr lang="en-US" sz="2000" u="sng"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News Editing </a:t>
            </a:r>
            <a:r>
              <a:rPr lang="ar-EG" sz="2000" u="sn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على أساس:</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 إن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فعل الكتابة (يكتب </a:t>
            </a:r>
            <a:r>
              <a:rPr lang="en-US" sz="2000" kern="100"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To </a:t>
            </a:r>
            <a:r>
              <a:rPr lang="en-US" sz="2000"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Write</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يختلف عن فعل التحرير (يحرر </a:t>
            </a:r>
            <a:r>
              <a:rPr lang="en-US" sz="2000" kern="100" dirty="0">
                <a:solidFill>
                  <a:srgbClr val="002060"/>
                </a:solidFill>
                <a:latin typeface="Times New Roman" panose="02020603050405020304" pitchFamily="18" charset="0"/>
                <a:ea typeface="Calibri" panose="020F0502020204030204" pitchFamily="34" charset="0"/>
                <a:cs typeface="Arial" panose="020B0604020202020204" pitchFamily="34" charset="0"/>
              </a:rPr>
              <a:t>To Edit</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فالأول يتعلق باختيار الكلمات وصياغة الجمل والفقرات التى تروي الحدث. أما تحرير الخبر فيتعلق بترتيب جمل وفقرات الخبر أو ترتيب الوقائع والمعلومات التى يتضمنها وفقاً لاعتبارات كثيرة.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ب. إن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عمل الكتابة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منفصل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فى الواقع العملى- عن عملية التحرير حيث أن الكتابة تسبق عملية التحرير، إذ من المنطقي أن يكتب الخبر أولاً ثم ترتب جمله وفقراته بعد ذلك فى ضوء أهمية كل منها، كما أن الصحفي الذى يكتب الخبر ليس بالضرورة هو من يحرره، فالخبر يكتبه فى المقام الأول من جمعه أو من حصل عليه ( أى المخبر الصحفي) أما من يحرره فغالباً ما يكون المحرر المقيم فى الصحيفة وصاحب الخبرة الأطول فى التعامل مع الأخبار </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t="12315" b="12315"/>
          <a:stretch/>
        </p:blipFill>
        <p:spPr>
          <a:xfrm>
            <a:off x="116114" y="1190748"/>
            <a:ext cx="2335008"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08236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210299"/>
            <a:ext cx="1207504"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372671" y="6230917"/>
            <a:ext cx="1226595" cy="1077218"/>
          </a:xfrm>
          <a:prstGeom prst="rect">
            <a:avLst/>
          </a:prstGeom>
          <a:noFill/>
        </p:spPr>
        <p:txBody>
          <a:bodyPr wrap="square" rtlCol="0">
            <a:spAutoFit/>
          </a:bodyPr>
          <a:lstStyle/>
          <a:p>
            <a:pPr algn="ctr"/>
            <a:r>
              <a:rPr lang="en-US" sz="2000" b="1" dirty="0" smtClean="0">
                <a:solidFill>
                  <a:srgbClr val="002060"/>
                </a:solidFill>
                <a:latin typeface="Times New Roman" panose="02020603050405020304" pitchFamily="18" charset="0"/>
                <a:cs typeface="Times New Roman" panose="02020603050405020304" pitchFamily="18" charset="0"/>
              </a:rPr>
              <a:t>No:4</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20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453446" y="5295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b="1" dirty="0">
                <a:solidFill>
                  <a:srgbClr val="002060"/>
                </a:solidFill>
                <a:latin typeface="Adobe Caslon Pro Bold" panose="0205070206050A020403" pitchFamily="18" charset="0"/>
                <a:cs typeface="+mj-cs"/>
              </a:rPr>
              <a:t>www.midocean.ae</a:t>
            </a:r>
          </a:p>
        </p:txBody>
      </p:sp>
      <p:sp>
        <p:nvSpPr>
          <p:cNvPr id="3" name="Rectangle: Diagonal Corners Rounded 2">
            <a:extLst>
              <a:ext uri="{FF2B5EF4-FFF2-40B4-BE49-F238E27FC236}">
                <a16:creationId xmlns:a16="http://schemas.microsoft.com/office/drawing/2014/main" id="{928B8C05-D010-4E6E-80C6-7AA4B6B96093}"/>
              </a:ext>
            </a:extLst>
          </p:cNvPr>
          <p:cNvSpPr/>
          <p:nvPr/>
        </p:nvSpPr>
        <p:spPr>
          <a:xfrm>
            <a:off x="1359595" y="1704702"/>
            <a:ext cx="9635820" cy="4447869"/>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يشكل الخبر الصحفي بناء مكوناً من أربعة أجزاء أساسية لبناء خبر صحفي متكامل وهي:</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هو الكلمة أو مجموعة الكلمات التي تمثل عبارة واحدة أو أكثر من عبارة مقسمة على أكثر من سطر، يتناسب طولها مع طول المادة التحريرية التي ترتفع فوقها أو توجد داخل المساحة المخصصة لها. </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وتكون شديدة الصلة بمضمونها وقوية الدلالة عليه، مختصرة له، ومبرزة لبعض جوانب الأهمية فيه ممثلة وحدة تحريرية بذاتها ذات نسيج قوي ومركز وواضح، تجمع وتكتب بحروف أكبر من حروف الخبر نفسه لتسبق الخبر الصحفي وتدل عليه، وينبغي أن يكون جذاباً ومعبراً وملفتاً لنظر القارئ.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2FBB3FA-AD3D-4E14-B7CA-B5BE130D463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96969" y="-106401"/>
            <a:ext cx="2470340" cy="1026593"/>
          </a:xfrm>
          <a:prstGeom prst="rect">
            <a:avLst/>
          </a:prstGeom>
        </p:spPr>
      </p:pic>
      <p:sp>
        <p:nvSpPr>
          <p:cNvPr id="10" name="Rectangle: Diagonal Corners Rounded 2">
            <a:extLst>
              <a:ext uri="{FF2B5EF4-FFF2-40B4-BE49-F238E27FC236}">
                <a16:creationId xmlns:a16="http://schemas.microsoft.com/office/drawing/2014/main" id="{928B8C05-D010-4E6E-80C6-7AA4B6B96093}"/>
              </a:ext>
            </a:extLst>
          </p:cNvPr>
          <p:cNvSpPr/>
          <p:nvPr/>
        </p:nvSpPr>
        <p:spPr>
          <a:xfrm>
            <a:off x="2675921" y="732137"/>
            <a:ext cx="6609443"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ثانياً: بنية الخبر الصحفي (العنوان- المقدمة- الجسم- الخاتمة).</a:t>
            </a:r>
            <a:endParaRPr lang="en-US" sz="16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83705859"/>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5506020" y="6223005"/>
            <a:ext cx="179532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a:t>
            </a:r>
            <a:r>
              <a:rPr lang="en-US" sz="2000" b="1" dirty="0" smtClean="0">
                <a:solidFill>
                  <a:srgbClr val="002060"/>
                </a:solidFill>
                <a:latin typeface="Times New Roman" panose="02020603050405020304" pitchFamily="18" charset="0"/>
                <a:cs typeface="Times New Roman" panose="02020603050405020304" pitchFamily="18" charset="0"/>
              </a:rPr>
              <a:t>No:4 </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708006" y="632355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231579" y="6308853"/>
            <a:ext cx="3281542" cy="461665"/>
          </a:xfrm>
          <a:prstGeom prst="rect">
            <a:avLst/>
          </a:prstGeom>
          <a:noFill/>
        </p:spPr>
        <p:txBody>
          <a:bodyPr wrap="square" rtlCol="0">
            <a:spAutoFit/>
          </a:bodyPr>
          <a:lstStyle/>
          <a:p>
            <a:r>
              <a:rPr lang="en-US" sz="2400"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898292" y="223902"/>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0" y="-115375"/>
            <a:ext cx="2470340" cy="114044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150287" y="1349551"/>
            <a:ext cx="9810641" cy="422620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ويُعد عنوان الصفحة الأولى من أهم الأشياء التي تجذب القارئ نحو شراء الجريدة، فعنوان الخبر هو واجهته الأولى التي تدفع القارئ لمتابعة مضمون الخبر وفقاً لاهتماماته، وترفع من درجة رغبته لمعرفة ما وراء العنوان من تفضيلات خبرية أخرى. والعنوان يساعد القارئ المتعجل للإلمام بأهم أخبار الصفحة الأولى، ويدفع القارئ لمتابعة خبر دون آخر. هذا بالإضافة إلى أن العنوان يختصر أحداث الخبر ويبرزها بشكل واضح وجذاب.</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C79595D-7588-455F-BE4E-ACE41E9E24E3}"/>
              </a:ext>
            </a:extLst>
          </p:cNvPr>
          <p:cNvSpPr/>
          <p:nvPr/>
        </p:nvSpPr>
        <p:spPr>
          <a:xfrm>
            <a:off x="2369930" y="656581"/>
            <a:ext cx="73704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39124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125040" y="6250189"/>
            <a:ext cx="1220434"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16049" y="6250189"/>
            <a:ext cx="1226595" cy="1138773"/>
          </a:xfrm>
          <a:prstGeom prst="rect">
            <a:avLst/>
          </a:prstGeom>
          <a:noFill/>
        </p:spPr>
        <p:txBody>
          <a:bodyPr wrap="square" rtlCol="0">
            <a:spAutoFit/>
          </a:bodyPr>
          <a:lstStyle/>
          <a:p>
            <a:pPr algn="ctr"/>
            <a:r>
              <a:rPr lang="en-US" sz="2400" b="1" dirty="0" smtClean="0">
                <a:solidFill>
                  <a:srgbClr val="002060"/>
                </a:solidFill>
                <a:latin typeface="Times New Roman" panose="02020603050405020304" pitchFamily="18" charset="0"/>
                <a:cs typeface="Times New Roman" panose="02020603050405020304" pitchFamily="18" charset="0"/>
              </a:rPr>
              <a:t>No:4</a:t>
            </a: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rgbClr val="002060"/>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92CA4D95-288B-416E-9E8C-3273E6DF3CFF}"/>
              </a:ext>
            </a:extLst>
          </p:cNvPr>
          <p:cNvSpPr/>
          <p:nvPr/>
        </p:nvSpPr>
        <p:spPr>
          <a:xfrm>
            <a:off x="1628083" y="1445137"/>
            <a:ext cx="8718934" cy="460588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400"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تلخيص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 </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لفت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نظر القارئ إلى أهمية الخبر أو الخبر الأكثر أهمية على الصفحة.</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الإعلان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مضمون الخبر، فالعنوان يساعد القارئ المتعجل على الإحاطة علماً بأهم دلالات الخبر.</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4</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مساعدة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القارئ فى التنقل بين محتويات الصفحة وخاصة الصفحة الأولى التى تكثر فيها العناوين.</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5</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إضفاء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الجاذبية على الصفحة وذلك بإغراء القراء على شراء الصحف، لهذا تهتم الصحف بعناوين الصفحة الأولى بوجه خاص رغبة منها فى زيادة حجم توزيعها.</a:t>
            </a:r>
            <a:endParaRPr lang="en-US" sz="16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4BB207A-24EC-4B13-A652-34FA404FF9F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21660" y="-51608"/>
            <a:ext cx="2470340" cy="967941"/>
          </a:xfrm>
          <a:prstGeom prst="rect">
            <a:avLst/>
          </a:prstGeom>
        </p:spPr>
      </p:pic>
      <p:sp>
        <p:nvSpPr>
          <p:cNvPr id="10" name="Rectangle: Rounded Corners 9">
            <a:extLst>
              <a:ext uri="{FF2B5EF4-FFF2-40B4-BE49-F238E27FC236}">
                <a16:creationId xmlns:a16="http://schemas.microsoft.com/office/drawing/2014/main" id="{1F6660BB-40C6-4FFF-9A7C-A6E151BBEE21}"/>
              </a:ext>
            </a:extLst>
          </p:cNvPr>
          <p:cNvSpPr/>
          <p:nvPr/>
        </p:nvSpPr>
        <p:spPr>
          <a:xfrm>
            <a:off x="4105590" y="691848"/>
            <a:ext cx="4143829" cy="62784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algn="justLow" rtl="1">
              <a:lnSpc>
                <a:spcPct val="150000"/>
              </a:lnSpc>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وظائف عنوان الخبر </a:t>
            </a:r>
            <a:r>
              <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الصحفي</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68724566"/>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074228" y="1489288"/>
            <a:ext cx="5965371" cy="5368712"/>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أولاً: أنواع العناوين من حيث الشكل الإخراجي:-</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العريض: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من أكبر أنواع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العناوين فى الجريدة،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وإذا كان فى الصفحة الأولى نُطلق عليه ( المانشيت)، وفى الصفحات الداخلية نُطلق عليه ( العنوان</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العريض)، ويُعد العنوان العريض من الخصائص المميزة للصفحة الأولى فى كثير من صحف العالم، كما يمكن استخدامه أيضا في بعض الصفحات الداخلية، ويتمتع العنوان العريض بقوة جذبه لانتباه القارئ وإثارة اهتمامه؛ نظراً لاتساعه الكبير وحجم حروفه الكبيرة أيضا. ولكن يوجد عدة محاذير لاستخدام هذا النوع من العناوين العريضة، وهي:</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AutoNum type="arabic2Minus"/>
            </a:pP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الاستخدام المستمر للعنوان العريض على الصفحة الأولى، يصف الصحيفة بالشعبية والإثارة.</a:t>
            </a:r>
            <a:endParaRPr lang="en-US" sz="20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rgbClr val="002060"/>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Rounded Corners 1">
            <a:extLst>
              <a:ext uri="{FF2B5EF4-FFF2-40B4-BE49-F238E27FC236}">
                <a16:creationId xmlns:a16="http://schemas.microsoft.com/office/drawing/2014/main" id="{F1D11BB7-8102-4C98-80FC-016DDA17F24B}"/>
              </a:ext>
            </a:extLst>
          </p:cNvPr>
          <p:cNvSpPr/>
          <p:nvPr/>
        </p:nvSpPr>
        <p:spPr>
          <a:xfrm>
            <a:off x="4238793" y="646776"/>
            <a:ext cx="4396369"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ea typeface="Calibri" panose="020F0502020204030204" pitchFamily="34" charset="0"/>
                <a:cs typeface="Times New Roman" panose="02020603050405020304" pitchFamily="18" charset="0"/>
              </a:rPr>
              <a:t>أنواع </a:t>
            </a:r>
            <a:r>
              <a:rPr lang="ar-EG" sz="2400" b="1" dirty="0" smtClean="0">
                <a:solidFill>
                  <a:srgbClr val="002060"/>
                </a:solidFill>
                <a:ea typeface="Calibri" panose="020F0502020204030204" pitchFamily="34" charset="0"/>
                <a:cs typeface="Times New Roman" panose="02020603050405020304" pitchFamily="18" charset="0"/>
              </a:rPr>
              <a:t>عناوين الأخبارالصحفية</a:t>
            </a:r>
            <a:endParaRPr lang="en-US" sz="2400" dirty="0">
              <a:solidFill>
                <a:srgbClr val="002060"/>
              </a:solidFill>
              <a:cs typeface="+mj-cs"/>
            </a:endParaRPr>
          </a:p>
        </p:txBody>
      </p:sp>
      <p:pic>
        <p:nvPicPr>
          <p:cNvPr id="7" name="Graphic 22">
            <a:extLst>
              <a:ext uri="{FF2B5EF4-FFF2-40B4-BE49-F238E27FC236}">
                <a16:creationId xmlns:a16="http://schemas.microsoft.com/office/drawing/2014/main" id="{CEE72D01-D9A4-48DB-BFE0-BA1E47087DE5}"/>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005" y="2085213"/>
            <a:ext cx="5865223" cy="3105583"/>
          </a:xfrm>
          <a:prstGeom prst="rect">
            <a:avLst/>
          </a:prstGeom>
        </p:spPr>
      </p:pic>
    </p:spTree>
    <p:extLst>
      <p:ext uri="{BB962C8B-B14F-4D97-AF65-F5344CB8AC3E}">
        <p14:creationId xmlns:p14="http://schemas.microsoft.com/office/powerpoint/2010/main" val="3637647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23550" y="6093586"/>
            <a:ext cx="912851" cy="7644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6095747"/>
            <a:ext cx="1330036"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2000" b="1" dirty="0">
                <a:solidFill>
                  <a:schemeClr val="bg1"/>
                </a:solidFill>
                <a:latin typeface="Times New Roman" panose="02020603050405020304" pitchFamily="18" charset="0"/>
                <a:cs typeface="Times New Roman" panose="02020603050405020304" pitchFamily="18" charset="0"/>
              </a:rPr>
              <a:t>No: </a:t>
            </a:r>
            <a:r>
              <a:rPr lang="en-US" sz="2000" b="1" dirty="0" smtClean="0">
                <a:solidFill>
                  <a:schemeClr val="bg1"/>
                </a:solidFill>
                <a:latin typeface="Times New Roman" panose="02020603050405020304" pitchFamily="18" charset="0"/>
                <a:cs typeface="Times New Roman" panose="02020603050405020304" pitchFamily="18" charset="0"/>
              </a:rPr>
              <a:t>4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7" name="Rectangle: Rounded Corners 6">
            <a:extLst>
              <a:ext uri="{FF2B5EF4-FFF2-40B4-BE49-F238E27FC236}">
                <a16:creationId xmlns:a16="http://schemas.microsoft.com/office/drawing/2014/main" id="{A35AD140-2B6B-43C3-999E-966AC5421F56}"/>
              </a:ext>
            </a:extLst>
          </p:cNvPr>
          <p:cNvSpPr/>
          <p:nvPr/>
        </p:nvSpPr>
        <p:spPr>
          <a:xfrm>
            <a:off x="1136401" y="1449682"/>
            <a:ext cx="9951876" cy="402539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ب. إذا </a:t>
            </a:r>
            <a:r>
              <a:rPr lang="ar-EG"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تعودت العين على العنوان العريض فإنه يفقد قيمته فى الإبراز وإثارة الاهتمام؛ لذا فإن الصحف الجيدة لا تلجأ إلى استخدام العنوان العريض إلا فى المناسبات الخاصة؛ كإعلان الحرب، أو تحقيق النصر، أو وفاة زعيم... أما الصحف الشعبية فتستمر فى اللجوء للعنوان العريض فى محاولة منها لإثارة اهتمام القارئ وجذب انتباهه.</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ar-EG" sz="24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ج. يجب </a:t>
            </a:r>
            <a:r>
              <a:rPr lang="ar-EG"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على الصحيفة اختيار نهج ثابت للتعامل مع العنوان العريض وعلاقته ببداية الموضوع المصاحب له، لأن هذا الإجراء يُعد من أهم الملامح التى تصنع هوية وشخصية الصحيفة.</a:t>
            </a:r>
            <a:endParaRPr lang="en-US" sz="24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Graphic 22">
            <a:extLst>
              <a:ext uri="{FF2B5EF4-FFF2-40B4-BE49-F238E27FC236}">
                <a16:creationId xmlns:a16="http://schemas.microsoft.com/office/drawing/2014/main" id="{1D735A1F-AA2D-46DE-9D64-CE14546A469A}"/>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Tree>
    <p:extLst>
      <p:ext uri="{BB962C8B-B14F-4D97-AF65-F5344CB8AC3E}">
        <p14:creationId xmlns:p14="http://schemas.microsoft.com/office/powerpoint/2010/main" val="1379856984"/>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188988" y="6533357"/>
            <a:ext cx="2616200"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sp>
        <p:nvSpPr>
          <p:cNvPr id="2" name="Rectangle: Rounded Corners 1">
            <a:extLst>
              <a:ext uri="{FF2B5EF4-FFF2-40B4-BE49-F238E27FC236}">
                <a16:creationId xmlns:a16="http://schemas.microsoft.com/office/drawing/2014/main" id="{051A1002-0B39-4379-A10C-1B061D94A562}"/>
              </a:ext>
            </a:extLst>
          </p:cNvPr>
          <p:cNvSpPr/>
          <p:nvPr/>
        </p:nvSpPr>
        <p:spPr>
          <a:xfrm>
            <a:off x="5577840" y="1638230"/>
            <a:ext cx="6614160" cy="489512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الممتد: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العنوان الذى يغطي أكثر من عمود فى الصحيفة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على ألا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يتعدى الثمانية أعمدة، ويقل اتساع العنوان الممتد عن اتساع العنوان العريض بطبيعة الحال. فاتساعه يكون أكبر من اتساع العمود الواحد، وأقل من اتساع مجموع عدد الأعمدة على الصفحة.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وقد تلجأ بعض الصحف ولاسيما الحزبية منها إلى وضع أكثر من عنوان ممتد للموضوع الواحد، سعياً منها لإبراز الموضوع، وجذب الانتباه لمادة الصحيفة التحريرية. ويُعد هذا الإجراء تعويضاً عن عدم استخدام العنوان العريض. وقد يصرف هذا الإجراء القارئ عن قراءة متن الموضوع اعتقاداً منه بأن قراءة هذه العناوين الممتدة كافية للحصول على ما يريد معرفته حول هذا الموضوع.</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3" name="Rectangle: Rounded Corners 1">
            <a:extLst>
              <a:ext uri="{FF2B5EF4-FFF2-40B4-BE49-F238E27FC236}">
                <a16:creationId xmlns:a16="http://schemas.microsoft.com/office/drawing/2014/main" id="{F1D11BB7-8102-4C98-80FC-016DDA17F24B}"/>
              </a:ext>
            </a:extLst>
          </p:cNvPr>
          <p:cNvSpPr/>
          <p:nvPr/>
        </p:nvSpPr>
        <p:spPr>
          <a:xfrm>
            <a:off x="3545585" y="806376"/>
            <a:ext cx="4396369"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ea typeface="Calibri" panose="020F0502020204030204" pitchFamily="34" charset="0"/>
                <a:cs typeface="Times New Roman" panose="02020603050405020304" pitchFamily="18" charset="0"/>
              </a:rPr>
              <a:t>أنواع </a:t>
            </a:r>
            <a:r>
              <a:rPr lang="ar-EG" sz="2400" b="1" dirty="0" smtClean="0">
                <a:solidFill>
                  <a:srgbClr val="002060"/>
                </a:solidFill>
                <a:ea typeface="Calibri" panose="020F0502020204030204" pitchFamily="34" charset="0"/>
                <a:cs typeface="Times New Roman" panose="02020603050405020304" pitchFamily="18" charset="0"/>
              </a:rPr>
              <a:t>عناوين الأخبارالصحفية</a:t>
            </a:r>
            <a:endParaRPr lang="en-US" sz="2400" dirty="0">
              <a:solidFill>
                <a:srgbClr val="002060"/>
              </a:solidFill>
              <a:cs typeface="+mj-cs"/>
            </a:endParaRPr>
          </a:p>
        </p:txBody>
      </p:sp>
      <p:pic>
        <p:nvPicPr>
          <p:cNvPr id="8" name="Picture 7"/>
          <p:cNvPicPr>
            <a:picLocks noChangeAspect="1"/>
          </p:cNvPicPr>
          <p:nvPr/>
        </p:nvPicPr>
        <p:blipFill>
          <a:blip r:embed="rId3"/>
          <a:stretch>
            <a:fillRect/>
          </a:stretch>
        </p:blipFill>
        <p:spPr>
          <a:xfrm>
            <a:off x="206671" y="2794499"/>
            <a:ext cx="5266665" cy="1960381"/>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7305414" y="6092990"/>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355210" y="6092990"/>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a:t>
            </a:r>
            <a:r>
              <a:rPr lang="en-US" sz="2000" dirty="0" smtClean="0">
                <a:solidFill>
                  <a:schemeClr val="bg1"/>
                </a:solidFill>
                <a:latin typeface="Times New Roman" panose="02020603050405020304" pitchFamily="18" charset="0"/>
                <a:cs typeface="Times New Roman" panose="02020603050405020304" pitchFamily="18" charset="0"/>
              </a:rPr>
              <a:t>4</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4892026" y="1656870"/>
            <a:ext cx="7108386" cy="3996597"/>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الثابت: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يشكل حالة من الثبات فى الجريدة أو المجلة مثل جريدة الأهرام، الشروق.. الخ</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4</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التمهيدي: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العنوان الذى يسبق العنوان الرئيسي ويمهد له، لذا اتفق التيبوغرافيون على ضرورة أن يكون اتساع العنوان التمهيدي أقل من الاتساع الذى يشغله العنوان الرئيسي. وقدر بعضهم اتساع العنوان التمهيدي بنصف اتساع العنوان الرئيسي، بينما قدر البعض الآخر اتساعه بثلث اتساع العنوان الرئيسي، بينما هناك رأي ثالث يقول : إن العنوان التمهيدي يجب أن يقل فى كل الأحوال عن العنوان الرئيسي بقدر معقول</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pP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1" name="Rectangle: Rounded Corners 1">
            <a:extLst>
              <a:ext uri="{FF2B5EF4-FFF2-40B4-BE49-F238E27FC236}">
                <a16:creationId xmlns:a16="http://schemas.microsoft.com/office/drawing/2014/main" id="{F1D11BB7-8102-4C98-80FC-016DDA17F24B}"/>
              </a:ext>
            </a:extLst>
          </p:cNvPr>
          <p:cNvSpPr/>
          <p:nvPr/>
        </p:nvSpPr>
        <p:spPr>
          <a:xfrm>
            <a:off x="4681862" y="611238"/>
            <a:ext cx="4396369"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ea typeface="Calibri" panose="020F0502020204030204" pitchFamily="34" charset="0"/>
                <a:cs typeface="Times New Roman" panose="02020603050405020304" pitchFamily="18" charset="0"/>
              </a:rPr>
              <a:t>أنواع </a:t>
            </a:r>
            <a:r>
              <a:rPr lang="ar-EG" sz="2400" b="1" dirty="0" smtClean="0">
                <a:solidFill>
                  <a:srgbClr val="002060"/>
                </a:solidFill>
                <a:ea typeface="Calibri" panose="020F0502020204030204" pitchFamily="34" charset="0"/>
                <a:cs typeface="Times New Roman" panose="02020603050405020304" pitchFamily="18" charset="0"/>
              </a:rPr>
              <a:t>عناوين الأخبارالصحفية</a:t>
            </a:r>
            <a:endParaRPr lang="en-US" sz="2400" dirty="0">
              <a:solidFill>
                <a:srgbClr val="002060"/>
              </a:solidFill>
              <a:cs typeface="+mj-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678" y="1397436"/>
            <a:ext cx="4205184" cy="113363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678" y="2864844"/>
            <a:ext cx="4331138" cy="3735977"/>
          </a:xfrm>
          <a:prstGeom prst="rect">
            <a:avLst/>
          </a:prstGeom>
        </p:spPr>
      </p:pic>
    </p:spTree>
    <p:extLst>
      <p:ext uri="{BB962C8B-B14F-4D97-AF65-F5344CB8AC3E}">
        <p14:creationId xmlns:p14="http://schemas.microsoft.com/office/powerpoint/2010/main" val="3825609883"/>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4234414" y="1105574"/>
            <a:ext cx="7310845" cy="545228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5</a:t>
            </a:r>
            <a:r>
              <a:rPr lang="ar-EG"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العمودي</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حيث المساحة يحتل عرض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عمود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واحد فى الجريدة أو المجلة، وهو يُشير إلى سطور العناوين التى لا يزيد اتساعها عن عمود واحد. وهو مايتميز به نمط الإخراج الرأسي الذى يعتمد على تكوين الصفحة من وحدات طولية ( رأسية) لا عرضية (أفقية)، وبالطبع ونظراً لصغر الاتساع الذى يشغله العنوان العمودي فإن حجم البنط المستخدم في هذا النوع يكون صغيراً مقارنة بالعناوين العريضة والممتدة. وينتشر هذا النوع من العناوين على الصفحة الأولى والصفحات الإخبارية، وصفحات الوفيات، نظراً لقصر الموضوعات أو الأخبار المنشورة على مثل هذه الصفحات</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pPr>
            <a:endParaRPr lang="en-US" sz="1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5" name="Rectangle: Rounded Corners 1">
            <a:extLst>
              <a:ext uri="{FF2B5EF4-FFF2-40B4-BE49-F238E27FC236}">
                <a16:creationId xmlns:a16="http://schemas.microsoft.com/office/drawing/2014/main" id="{F1D11BB7-8102-4C98-80FC-016DDA17F24B}"/>
              </a:ext>
            </a:extLst>
          </p:cNvPr>
          <p:cNvSpPr/>
          <p:nvPr/>
        </p:nvSpPr>
        <p:spPr>
          <a:xfrm>
            <a:off x="3332285" y="351354"/>
            <a:ext cx="4396369"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ea typeface="Calibri" panose="020F0502020204030204" pitchFamily="34" charset="0"/>
                <a:cs typeface="Times New Roman" panose="02020603050405020304" pitchFamily="18" charset="0"/>
              </a:rPr>
              <a:t>أنواع </a:t>
            </a:r>
            <a:r>
              <a:rPr lang="ar-EG" sz="2400" b="1" dirty="0" smtClean="0">
                <a:solidFill>
                  <a:srgbClr val="002060"/>
                </a:solidFill>
                <a:ea typeface="Calibri" panose="020F0502020204030204" pitchFamily="34" charset="0"/>
                <a:cs typeface="Times New Roman" panose="02020603050405020304" pitchFamily="18" charset="0"/>
              </a:rPr>
              <a:t>عناوين الأخبارالصحفية</a:t>
            </a:r>
            <a:endParaRPr lang="en-US" sz="2400" dirty="0">
              <a:solidFill>
                <a:srgbClr val="002060"/>
              </a:solidFill>
              <a:cs typeface="+mj-cs"/>
            </a:endParaRPr>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1305231" y="1105574"/>
            <a:ext cx="1962424" cy="4858428"/>
          </a:xfrm>
          <a:prstGeom prst="rect">
            <a:avLst/>
          </a:prstGeom>
        </p:spPr>
      </p:pic>
    </p:spTree>
    <p:extLst>
      <p:ext uri="{BB962C8B-B14F-4D97-AF65-F5344CB8AC3E}">
        <p14:creationId xmlns:p14="http://schemas.microsoft.com/office/powerpoint/2010/main" val="4232046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6413864" y="1387078"/>
            <a:ext cx="5625736" cy="388202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6</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الفرعي: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عادة يتم استخدام العناوين الفرعية بين فقرات الموضوع الهامة، ليميز القارئ بين فقرة وأخرى، بحيث يتم تمييز العناوين الفرعية عن بقية المواضيع بالشكل والحجم. كما أنها عبارة عن تلك العناوين التى تفصل بين معظم فقرات الموضوع الواحد، وتكون الحاجة إليها أشد فى المواضيع الطويلة لكسر حدة الرمادية الباهتة التى تكونها حروف المتن، فضلاً عن إراحة العين أثناء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القراءة</a:t>
            </a:r>
            <a:r>
              <a:rPr lang="ar-EG" sz="2000" kern="1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1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5" name="Rectangle: Rounded Corners 1">
            <a:extLst>
              <a:ext uri="{FF2B5EF4-FFF2-40B4-BE49-F238E27FC236}">
                <a16:creationId xmlns:a16="http://schemas.microsoft.com/office/drawing/2014/main" id="{F1D11BB7-8102-4C98-80FC-016DDA17F24B}"/>
              </a:ext>
            </a:extLst>
          </p:cNvPr>
          <p:cNvSpPr/>
          <p:nvPr/>
        </p:nvSpPr>
        <p:spPr>
          <a:xfrm>
            <a:off x="3332285" y="351354"/>
            <a:ext cx="4396369"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ea typeface="Calibri" panose="020F0502020204030204" pitchFamily="34" charset="0"/>
                <a:cs typeface="Times New Roman" panose="02020603050405020304" pitchFamily="18" charset="0"/>
              </a:rPr>
              <a:t>أنواع </a:t>
            </a:r>
            <a:r>
              <a:rPr lang="ar-EG" sz="2400" b="1" dirty="0" smtClean="0">
                <a:solidFill>
                  <a:srgbClr val="002060"/>
                </a:solidFill>
                <a:ea typeface="Calibri" panose="020F0502020204030204" pitchFamily="34" charset="0"/>
                <a:cs typeface="Times New Roman" panose="02020603050405020304" pitchFamily="18" charset="0"/>
              </a:rPr>
              <a:t>عناوين الأخبارالصحفية</a:t>
            </a:r>
            <a:endParaRPr lang="en-US" sz="2400" dirty="0">
              <a:solidFill>
                <a:srgbClr val="002060"/>
              </a:solidFill>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567" y="1387078"/>
            <a:ext cx="6296298" cy="4715870"/>
          </a:xfrm>
          <a:prstGeom prst="rect">
            <a:avLst/>
          </a:prstGeom>
        </p:spPr>
      </p:pic>
    </p:spTree>
    <p:extLst>
      <p:ext uri="{BB962C8B-B14F-4D97-AF65-F5344CB8AC3E}">
        <p14:creationId xmlns:p14="http://schemas.microsoft.com/office/powerpoint/2010/main" val="179162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98744"/>
            <a:ext cx="2616200" cy="400110"/>
          </a:xfrm>
          <a:prstGeom prst="rect">
            <a:avLst/>
          </a:prstGeom>
          <a:noFill/>
        </p:spPr>
        <p:txBody>
          <a:bodyPr wrap="square" rtlCol="0">
            <a:spAutoFit/>
          </a:bodyPr>
          <a:lstStyle/>
          <a:p>
            <a:pPr algn="ctr"/>
            <a:r>
              <a:rPr lang="en-US" sz="2000" dirty="0">
                <a:solidFill>
                  <a:schemeClr val="bg1"/>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2155372" y="1772305"/>
            <a:ext cx="9365750" cy="380265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0"/>
              </a:spcAft>
              <a:buFont typeface="Times New Roman" panose="02020603050405020304" pitchFamily="18" charset="0"/>
              <a:buAutoNum type="arabic2Minus"/>
            </a:pPr>
            <a:r>
              <a:rPr lang="ar-EG"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تحقيق التوازن فى بقية العناصر التيبوغرافية كالصور.</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50000"/>
              </a:lnSpc>
              <a:spcAft>
                <a:spcPts val="0"/>
              </a:spcAft>
              <a:buFont typeface="Times New Roman" panose="02020603050405020304" pitchFamily="18" charset="0"/>
              <a:buAutoNum type="arabic2Minus"/>
            </a:pPr>
            <a:r>
              <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المساهمة فى بناء الصفحة، وتحديد هيكلها العام.</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50000"/>
              </a:lnSpc>
              <a:spcAft>
                <a:spcPts val="0"/>
              </a:spcAft>
              <a:buFont typeface="Times New Roman" panose="02020603050405020304" pitchFamily="18" charset="0"/>
              <a:buAutoNum type="arabic2Minus"/>
            </a:pPr>
            <a:r>
              <a:rPr lang="ar-EG"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عنصر جمالي مرتفع الكفاءة</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50000"/>
              </a:lnSpc>
              <a:spcAft>
                <a:spcPts val="0"/>
              </a:spcAft>
              <a:buFont typeface="Times New Roman" panose="02020603050405020304" pitchFamily="18" charset="0"/>
              <a:buAutoNum type="arabic2Minus"/>
            </a:pPr>
            <a:r>
              <a:rPr lang="ar-EG"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تحقيق راحة للعين أثناء عملية القراءة.</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50000"/>
              </a:lnSpc>
              <a:spcAft>
                <a:spcPts val="800"/>
              </a:spcAft>
              <a:buFont typeface="Times New Roman" panose="02020603050405020304" pitchFamily="18" charset="0"/>
              <a:buAutoNum type="arabic2Minus"/>
            </a:pPr>
            <a:r>
              <a:rPr lang="ar-EG"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التباين بين الدرجة الرمادية الباهتة عن طول أعمدة المتن</a:t>
            </a:r>
            <a:r>
              <a:rPr lang="ar-EG" sz="24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p>
          <a:p>
            <a:pPr algn="r"/>
            <a:r>
              <a:rPr lang="ar-EG" sz="24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و. </a:t>
            </a:r>
            <a:r>
              <a:rPr lang="ar-EG" sz="2400" dirty="0" smtClean="0">
                <a:solidFill>
                  <a:srgbClr val="002060"/>
                </a:solidFill>
                <a:ea typeface="Calibri" panose="020F0502020204030204" pitchFamily="34" charset="0"/>
                <a:cs typeface="Times New Roman" panose="02020603050405020304" pitchFamily="18" charset="0"/>
              </a:rPr>
              <a:t>كسر </a:t>
            </a:r>
            <a:r>
              <a:rPr lang="ar-EG" sz="2400" dirty="0">
                <a:solidFill>
                  <a:srgbClr val="002060"/>
                </a:solidFill>
                <a:ea typeface="Calibri" panose="020F0502020204030204" pitchFamily="34" charset="0"/>
                <a:cs typeface="Times New Roman" panose="02020603050405020304" pitchFamily="18" charset="0"/>
              </a:rPr>
              <a:t>حدة بياض أو سواد الصفحة.</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F9557A08-2051-4A2F-A828-BE2161BCFB45}"/>
              </a:ext>
            </a:extLst>
          </p:cNvPr>
          <p:cNvSpPr/>
          <p:nvPr/>
        </p:nvSpPr>
        <p:spPr>
          <a:xfrm>
            <a:off x="2777837" y="707040"/>
            <a:ext cx="5541818" cy="490391"/>
          </a:xfrm>
          <a:prstGeom prst="rect">
            <a:avLst/>
          </a:prstGeom>
          <a:solidFill>
            <a:schemeClr val="bg1"/>
          </a:solidFill>
        </p:spPr>
        <p:txBody>
          <a:bodyPr wrap="square">
            <a:spAutoFit/>
          </a:bodyPr>
          <a:lstStyle/>
          <a:p>
            <a:pPr algn="ctr" rtl="1">
              <a:lnSpc>
                <a:spcPct val="115000"/>
              </a:lnSpc>
              <a:spcAft>
                <a:spcPts val="800"/>
              </a:spcAft>
            </a:pP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1" name="Rectangle: Rounded Corners 9">
            <a:extLst>
              <a:ext uri="{FF2B5EF4-FFF2-40B4-BE49-F238E27FC236}">
                <a16:creationId xmlns:a16="http://schemas.microsoft.com/office/drawing/2014/main" id="{890054F8-62D5-4C30-8321-6634721997BA}"/>
              </a:ext>
            </a:extLst>
          </p:cNvPr>
          <p:cNvSpPr/>
          <p:nvPr/>
        </p:nvSpPr>
        <p:spPr>
          <a:xfrm>
            <a:off x="4431856" y="948519"/>
            <a:ext cx="5482327" cy="55549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وظائف العناوين  الصحفية من الناحية </a:t>
            </a:r>
            <a:r>
              <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الإخراجية</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44617C1D-C624-4934-B227-79E4022ABC37}"/>
              </a:ext>
            </a:extLst>
          </p:cNvPr>
          <p:cNvSpPr/>
          <p:nvPr/>
        </p:nvSpPr>
        <p:spPr>
          <a:xfrm>
            <a:off x="1867988" y="1502731"/>
            <a:ext cx="9653452" cy="485938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ثانياً: أنواع العناوين الصحفية من حيث المضمون.</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الملخص: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يتضمن هذا العنوان جملة وصفية ملخصة لفكرة الحدث أى الخبر الصحفي. كما أنه عنوان يلخص فيه المحرر الخبر كله فى عبارة تُجيب على أهم سؤال من الشقيقات الستة المعروفة.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الاستفهامي: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عادة ما تكون هذه النوعية من العناوين محركة لغريزة القراء، حيث تقدم الصحيفة المعلومة من خلال استفهامات</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القراء.</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الاقتباسي: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اقتباس جملة أو فكرة هامة من الموضوع المراد نشره، وتكون هذه الجملة على لسان شخصية هامة.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4</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الوصفي: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الذى يعطي صورة دقيقة وعميقة للموضوع</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5</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الموجه: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هو الذى يحرص على تطبيق السياسة التحريرية وتلوين الخبر باللون الإيدلوجي للوسيلة.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1">
            <a:extLst>
              <a:ext uri="{FF2B5EF4-FFF2-40B4-BE49-F238E27FC236}">
                <a16:creationId xmlns:a16="http://schemas.microsoft.com/office/drawing/2014/main" id="{F1D11BB7-8102-4C98-80FC-016DDA17F24B}"/>
              </a:ext>
            </a:extLst>
          </p:cNvPr>
          <p:cNvSpPr/>
          <p:nvPr/>
        </p:nvSpPr>
        <p:spPr>
          <a:xfrm>
            <a:off x="4506685" y="707998"/>
            <a:ext cx="3417911"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ea typeface="Calibri" panose="020F0502020204030204" pitchFamily="34" charset="0"/>
                <a:cs typeface="Times New Roman" panose="02020603050405020304" pitchFamily="18" charset="0"/>
              </a:rPr>
              <a:t>أنواع </a:t>
            </a:r>
            <a:r>
              <a:rPr lang="ar-EG" sz="2400" b="1" dirty="0" smtClean="0">
                <a:solidFill>
                  <a:srgbClr val="002060"/>
                </a:solidFill>
                <a:ea typeface="Calibri" panose="020F0502020204030204" pitchFamily="34" charset="0"/>
                <a:cs typeface="Times New Roman" panose="02020603050405020304" pitchFamily="18" charset="0"/>
              </a:rPr>
              <a:t>عناوين الأخبارالصحفية</a:t>
            </a:r>
            <a:endParaRPr lang="en-US" sz="2400" dirty="0">
              <a:solidFill>
                <a:srgbClr val="002060"/>
              </a:solidFill>
              <a:cs typeface="+mj-cs"/>
            </a:endParaRPr>
          </a:p>
        </p:txBody>
      </p:sp>
    </p:spTree>
    <p:extLst>
      <p:ext uri="{BB962C8B-B14F-4D97-AF65-F5344CB8AC3E}">
        <p14:creationId xmlns:p14="http://schemas.microsoft.com/office/powerpoint/2010/main" val="5647954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76D290E-6F93-4C05-9D5B-98DD25FD1766}"/>
              </a:ext>
            </a:extLst>
          </p:cNvPr>
          <p:cNvSpPr/>
          <p:nvPr/>
        </p:nvSpPr>
        <p:spPr>
          <a:xfrm>
            <a:off x="2030478" y="1519798"/>
            <a:ext cx="8370324" cy="422785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6</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الإخباري البحت: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لا يبرز أى من الشخصيات التى يدور حولها الخبر، ويحرص على الإجابة عن سؤال (ماذا حصل؟)</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7</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الذى يبرز قيمة العدد: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الذى يبرز الأعداد فى الخبر الصحفي</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8</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الذى يبرز الغرابة والطرافة: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الذى يُثير القراء بغرابته أو طرافته</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9</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التفضيلي: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الذى يعطي لغة التفضيل لأمر ما.</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10</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الذى يبرز قيمة الوقت (الزمن):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وهو إعطاء أهمية للزمن فى عنوان المادة الصحفية.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11</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الذى يستخدم الأمثلة الشعبية والأقوال المآثورة والهامة.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12</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التعديلي: الذى يركز على السبب والنتيجة.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1">
            <a:extLst>
              <a:ext uri="{FF2B5EF4-FFF2-40B4-BE49-F238E27FC236}">
                <a16:creationId xmlns:a16="http://schemas.microsoft.com/office/drawing/2014/main" id="{F1D11BB7-8102-4C98-80FC-016DDA17F24B}"/>
              </a:ext>
            </a:extLst>
          </p:cNvPr>
          <p:cNvSpPr/>
          <p:nvPr/>
        </p:nvSpPr>
        <p:spPr>
          <a:xfrm>
            <a:off x="4506685" y="707998"/>
            <a:ext cx="3417911"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ea typeface="Calibri" panose="020F0502020204030204" pitchFamily="34" charset="0"/>
                <a:cs typeface="Times New Roman" panose="02020603050405020304" pitchFamily="18" charset="0"/>
              </a:rPr>
              <a:t>أنواع </a:t>
            </a:r>
            <a:r>
              <a:rPr lang="ar-EG" sz="2400" b="1" dirty="0" smtClean="0">
                <a:solidFill>
                  <a:srgbClr val="002060"/>
                </a:solidFill>
                <a:ea typeface="Calibri" panose="020F0502020204030204" pitchFamily="34" charset="0"/>
                <a:cs typeface="Times New Roman" panose="02020603050405020304" pitchFamily="18" charset="0"/>
              </a:rPr>
              <a:t>عناوين الأخبارالصحفية</a:t>
            </a:r>
            <a:endParaRPr lang="en-US" sz="2400" dirty="0">
              <a:solidFill>
                <a:srgbClr val="002060"/>
              </a:solidFill>
              <a:cs typeface="+mj-cs"/>
            </a:endParaRPr>
          </a:p>
        </p:txBody>
      </p:sp>
    </p:spTree>
    <p:extLst>
      <p:ext uri="{BB962C8B-B14F-4D97-AF65-F5344CB8AC3E}">
        <p14:creationId xmlns:p14="http://schemas.microsoft.com/office/powerpoint/2010/main" val="19682786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2586446" y="1370599"/>
            <a:ext cx="8762369" cy="496426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000"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يجيب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التساؤلات الستة المعروفة أو بعضها.</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استخدام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الفعل المضارع</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يكون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واضحاً محدداً مختصراً مثيراً للانتباه.</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4</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يتناسب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 مضمون 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5</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يتضمن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أبرز عنصر إخباري فى الحدث.</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6</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سليم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الأخطاء اللغوية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7</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تجنب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تكرار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اللفظ نفسه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مرتين.</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8</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تجنب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العناوين العامة التى تحمل مضامين غير محددة، فهى لا تشد انتباه القارئ وأيضا تحمله على عدم الاكتراث بالخبر.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9</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الابتعاد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الخداع والتهويل</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10</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ينسجم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 شخصية الوسيلة وسياستها التحريرية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1D7952E1-1739-4ACE-81D4-BCBBCAC33AD2}"/>
              </a:ext>
            </a:extLst>
          </p:cNvPr>
          <p:cNvSpPr/>
          <p:nvPr/>
        </p:nvSpPr>
        <p:spPr>
          <a:xfrm>
            <a:off x="3317965" y="545445"/>
            <a:ext cx="5409663" cy="68062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ea typeface="Calibri" panose="020F0502020204030204" pitchFamily="34" charset="0"/>
                <a:cs typeface="Times New Roman" panose="02020603050405020304" pitchFamily="18" charset="0"/>
              </a:rPr>
              <a:t>شروط وقواعد كتابة عنوان الخبر الصحفى الجيد</a:t>
            </a:r>
            <a:endParaRPr lang="ar-EG" sz="2400" b="1" dirty="0">
              <a:solidFill>
                <a:srgbClr val="002060"/>
              </a:solidFill>
            </a:endParaRP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054" y="127754"/>
            <a:ext cx="2470340" cy="680629"/>
          </a:xfrm>
          <a:prstGeom prst="rect">
            <a:avLst/>
          </a:prstGeom>
        </p:spPr>
      </p:pic>
    </p:spTree>
    <p:extLst>
      <p:ext uri="{BB962C8B-B14F-4D97-AF65-F5344CB8AC3E}">
        <p14:creationId xmlns:p14="http://schemas.microsoft.com/office/powerpoint/2010/main" val="2527947732"/>
      </p:ext>
    </p:extLst>
  </p:cSld>
  <p:clrMapOvr>
    <a:masterClrMapping/>
  </p:clrMapOvr>
  <p:transition spd="slow">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108362" y="1125078"/>
            <a:ext cx="7898295" cy="524414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11</a:t>
            </a:r>
            <a:r>
              <a:rPr lang="ar-EG" sz="2000" kern="100" dirty="0" smtClean="0">
                <a:solidFill>
                  <a:srgbClr val="002060"/>
                </a:solidFill>
                <a:latin typeface="Times New Roman" panose="02020603050405020304" pitchFamily="18" charset="0"/>
                <a:ea typeface="Calibri" panose="020F0502020204030204" pitchFamily="34" charset="0"/>
                <a:cs typeface="+mj-cs"/>
              </a:rPr>
              <a:t>. </a:t>
            </a:r>
            <a:r>
              <a:rPr lang="ar-EG" sz="2000" kern="100" dirty="0" smtClean="0">
                <a:solidFill>
                  <a:srgbClr val="002060"/>
                </a:solidFill>
                <a:latin typeface="Times New Roman" panose="02020603050405020304" pitchFamily="18" charset="0"/>
                <a:ea typeface="Calibri" panose="020F0502020204030204" pitchFamily="34" charset="0"/>
                <a:cs typeface="+mj-cs"/>
              </a:rPr>
              <a:t> العنوان هو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آخر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عنصر يكتبه المحرر بعد مقدمة وجسم 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12</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من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الأفضل استخلاص العنوان من المعلومات الأولى فى مقدمة 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13</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بناء العنوان من الكلمات المفتاحية التى يتضمنها 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14</a:t>
            </a:r>
            <a:r>
              <a:rPr lang="ar-EG" sz="2000" kern="100" dirty="0">
                <a:solidFill>
                  <a:srgbClr val="002060"/>
                </a:solidFill>
                <a:latin typeface="Baskerville Old Face" panose="02020602080505020303" pitchFamily="18" charset="0"/>
                <a:ea typeface="Calibri" panose="020F0502020204030204" pitchFamily="34" charset="0"/>
                <a:cs typeface="+mj-cs"/>
              </a:rPr>
              <a:t>. يمكن استخدام الكلمات والتعبيرات الواردة فى الخبر فى كتابة العنوان إذا كان ذلك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ضرورياً، ولكن يجب تجنب إعادة المقدمة فى العنوان.</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15</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تجنب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استخدام العبارات المنفية فى العنوان إلا إذا كان الخبر يتضمن ذلك.</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16</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أن يتضمن العنوان مفعولاً به أو إسناد.</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17</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يفضل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استخدام فعل فى السطر الأول من سطور العنوان.</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18</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الحفاظ على الحياد فى العنوان وعدم التعبير عن الرأي فيه.</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mj-cs"/>
              </a:rPr>
              <a:t>19</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الالتزام بقواعد اللغة العربية فى العنوان</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kern="100" dirty="0">
                <a:solidFill>
                  <a:srgbClr val="002060"/>
                </a:solidFill>
                <a:latin typeface="Baskerville Old Face" panose="02020602080505020303" pitchFamily="18" charset="0"/>
                <a:ea typeface="Calibri" panose="020F0502020204030204" pitchFamily="34" charset="0"/>
                <a:cs typeface="+mj-cs"/>
              </a:rPr>
              <a:t>20</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استبعاد أدوات التعريف ومعظم الصفات والظروف من العنوان.</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8" name="Picture Placeholder 4">
            <a:extLst>
              <a:ext uri="{FF2B5EF4-FFF2-40B4-BE49-F238E27FC236}">
                <a16:creationId xmlns:a16="http://schemas.microsoft.com/office/drawing/2014/main" id="{F936E445-3BEA-4381-A61F-DB48162B733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33275" y="1632825"/>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05425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3914935" y="829228"/>
            <a:ext cx="7574308" cy="538869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pPr>
            <a:r>
              <a:rPr lang="en-US" sz="2400" kern="100" dirty="0">
                <a:latin typeface="Times New Roman" panose="02020603050405020304" pitchFamily="18" charset="0"/>
                <a:ea typeface="Calibri" panose="020F0502020204030204" pitchFamily="34" charset="0"/>
                <a:cs typeface="Arial" panose="020B0604020202020204" pitchFamily="34" charset="0"/>
              </a:rPr>
              <a:t> </a:t>
            </a:r>
            <a:endParaRPr lang="en-US" sz="1600" kern="1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21</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أن يُثير العنوان أحد مراكز الاهتمام لدى القارئ.</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22</a:t>
            </a:r>
            <a:r>
              <a:rPr lang="ar-EG"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أن يتأكد المحرر من أن عنوانه سهل القراءة (مقروء)</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23</a:t>
            </a:r>
            <a:r>
              <a:rPr lang="ar-EG"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الاقتصاد الشديد فى استخدام الاختصارات</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24</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التأكد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تناسب العنوان مع المساحة المخصصة له</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25</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يجب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تجنب المبالغة فى العنوان ولابد أن يبني على الحقائق الواردة فى 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26</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لاتستخدم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اسم المتحدث فى العنوان التمهيدي، فما قاله هو الأهم.</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27</a:t>
            </a:r>
            <a:r>
              <a:rPr lang="ar-EG"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لاتثقل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بكلمات غير ضرورية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28</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لاتستخدم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اللغة العامية فى العنوان</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29</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لاتكتب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العنوان فى صيغة سؤال</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30</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لاتستخدم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النقطة فى نهاية العنوان</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pP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8" name="Picture Placeholder 4">
            <a:extLst>
              <a:ext uri="{FF2B5EF4-FFF2-40B4-BE49-F238E27FC236}">
                <a16:creationId xmlns:a16="http://schemas.microsoft.com/office/drawing/2014/main" id="{9AFE2679-8A97-44B7-9C97-2B0B8667EB6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267961" y="1189578"/>
            <a:ext cx="3646974" cy="40616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23336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306286" y="1433600"/>
            <a:ext cx="10093748" cy="456717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000" b="1" kern="100" dirty="0" smtClean="0">
                <a:solidFill>
                  <a:srgbClr val="002060"/>
                </a:solidFill>
                <a:latin typeface="Calibri" panose="020F0502020204030204" pitchFamily="34" charset="0"/>
                <a:ea typeface="Calibri" panose="020F0502020204030204" pitchFamily="34" charset="0"/>
                <a:cs typeface="+mj-cs"/>
              </a:rPr>
              <a:t>كيف </a:t>
            </a:r>
            <a:r>
              <a:rPr lang="ar-EG" sz="2000" b="1" kern="100" dirty="0">
                <a:solidFill>
                  <a:srgbClr val="002060"/>
                </a:solidFill>
                <a:latin typeface="Calibri" panose="020F0502020204030204" pitchFamily="34" charset="0"/>
                <a:ea typeface="Calibri" panose="020F0502020204030204" pitchFamily="34" charset="0"/>
                <a:cs typeface="+mj-cs"/>
              </a:rPr>
              <a:t>تحرر العنوان؟؟</a:t>
            </a:r>
            <a:endParaRPr lang="en-US" sz="2000" kern="1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000" b="1" kern="100" dirty="0">
                <a:solidFill>
                  <a:srgbClr val="002060"/>
                </a:solidFill>
                <a:latin typeface="Calibri" panose="020F0502020204030204" pitchFamily="34" charset="0"/>
                <a:ea typeface="Calibri" panose="020F0502020204030204" pitchFamily="34" charset="0"/>
                <a:cs typeface="+mj-cs"/>
              </a:rPr>
              <a:t>لنفترض أنه طلب منك أن تخاطب وسائل الإعلام ومن ورائهم الجمهور العام بحيث تغطي قصة إخبارية حول " .................................."</a:t>
            </a:r>
            <a:endParaRPr lang="en-US" sz="2000" kern="1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000" b="1" kern="100" dirty="0">
                <a:solidFill>
                  <a:srgbClr val="002060"/>
                </a:solidFill>
                <a:latin typeface="Calibri" panose="020F0502020204030204" pitchFamily="34" charset="0"/>
                <a:ea typeface="Calibri" panose="020F0502020204030204" pitchFamily="34" charset="0"/>
                <a:cs typeface="+mj-cs"/>
              </a:rPr>
              <a:t>نوع العنوان:</a:t>
            </a:r>
            <a:endParaRPr lang="en-US" sz="2000" kern="1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إخباري</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وصول مساعدات الهلال الأحمر إلى ...........</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تشويقي</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بعد طول انتظار...........................</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إنساني</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معاناة سكان .......... ستنتهي قريباً.</a:t>
            </a:r>
            <a:endParaRPr lang="en-US" sz="20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4963886" y="640699"/>
            <a:ext cx="2539896" cy="6952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algn="justLow" rtl="1">
              <a:lnSpc>
                <a:spcPct val="150000"/>
              </a:lnSpc>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تطبيق </a:t>
            </a:r>
            <a:r>
              <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عملى...</a:t>
            </a:r>
            <a:endParaRPr lang="en-US" sz="16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F7A14E41-6C4B-4049-BCEC-A6D46242E35C}"/>
              </a:ext>
            </a:extLst>
          </p:cNvPr>
          <p:cNvSpPr/>
          <p:nvPr/>
        </p:nvSpPr>
        <p:spPr>
          <a:xfrm flipV="1">
            <a:off x="2568116" y="33821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02821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387065" y="1349685"/>
            <a:ext cx="9638994" cy="431538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4</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الرقم</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18</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مليون دولار تكلفة.....</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5</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وصفي</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جهود مضنية وراء نجاح مشروع حياة كريمة المصري فى ........</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6</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مجازي</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ليل أحمر يخيم على جهود الإغاثة الدولية فى ....</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7</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استفهامي</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ماذا ستفعل منظمة الصحة العالمية لتجاوز فيروس كورونا</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8</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اقتباسي </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مباشر:</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"فريق التدخل الوطني، الاستمرار هو هدفنا"</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9</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اقتباسي </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غير مباشر</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 منظمة الصحة العالمية تؤكد نجاحها فى أولى مهامها لمواجهة الوباء العالمي" فيروس كورونا"</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تعليلي</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تأخر الوصول إلى أمصال مضادة لفيروس </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كورونا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يعرقل جهود الدول فى إغاثة ملايين المصابين </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DA817FF7-5D9D-44DC-B2C4-1B409870098D}"/>
              </a:ext>
            </a:extLst>
          </p:cNvPr>
          <p:cNvSpPr/>
          <p:nvPr/>
        </p:nvSpPr>
        <p:spPr>
          <a:xfrm flipV="1">
            <a:off x="2698586" y="333256"/>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71104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332946" y="1567544"/>
            <a:ext cx="9531840" cy="452159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kern="10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تُعد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المقدمة بداية الخبر، وهى فى الأخبار البسيطة غير المركبة الجملة الأولى من الخبر، أو على الأكثر الفقرة الأولى من الخبر، أما فى الأخبار المركبة فقد تزيد المقدمة لتصل إلى فقرتين أو ثلاث فقرات.</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تتضمن أهم جوانب الخبر، وفيها يحاول المحرر أن يجيب على كل التساؤلات التى تهم القارئ وتجول بخاطره مع المفاضلة السريعة بين الإجابة على هذه التساؤلات، وطبيعي يجب أن توضح مقدمة الخبر ملامحه، وتعتبر مدخلاً للخبر أو بداية له، ولها وظيفتها ودورها الهام حيث تعتبر امتداداً تحريرياً للعنوان، وتساعد فى جذب اهتمام القراء لمتابعة قراءة الخبر. وتعمل على الربط بين العنوان وصلب الخبر، حيث يقدم المحرر فيها أبرز جوانب الخبر ويوضحها ويرتبها وفقاً لأهمية كل جانب، ولهذا يجب على المحرر أن يتفهم جيداً ملامح الخبر ويعي جوانبه تماماً.</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3F889F49-6AA9-4727-A7F5-16F1844EDB0B}"/>
              </a:ext>
            </a:extLst>
          </p:cNvPr>
          <p:cNvSpPr/>
          <p:nvPr/>
        </p:nvSpPr>
        <p:spPr>
          <a:xfrm flipV="1">
            <a:off x="2568116" y="331156"/>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4807132" y="775556"/>
            <a:ext cx="2291042" cy="67926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ثانياً: تحرير </a:t>
            </a:r>
            <a:r>
              <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المقدمة</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06234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280160" y="1476102"/>
            <a:ext cx="10455416" cy="455963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400"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أن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تشد انتباه القارئ بحيث تدفعه إلى متابعة الخبر حتى النهاية.</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أن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لاتزدحم بالمعلومات حتى لاتشتت ذهن القارئ وفى نفس الوقت لاتغفل الوقائع والمعلومات والبيانات، وأن تحذر من الوقوع فى إبداء الرأي.</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أن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تحاول الإجابة عن الأسئلة الست المعروفة.</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4</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أن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يكون حجم المقدمة متناسقاً مع حجم الخبر وملائماً لمضمونه.</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5</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أن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تضم أكبر كمية من المعلومات فى أقل عدد ممكن من </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الكلمات</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بحيث تكون قصيرة.</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400"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6</a:t>
            </a:r>
            <a:r>
              <a:rPr lang="ar-EG" sz="24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أن </a:t>
            </a:r>
            <a:r>
              <a:rPr lang="ar-EG" sz="24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تركز على ابراز أهم المعلومات الجديدة فى الخبر</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4131797" y="593843"/>
            <a:ext cx="4110865" cy="6952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800"/>
              </a:spcAft>
            </a:pPr>
            <a:r>
              <a:rPr lang="ar-EG" sz="2400" b="1" dirty="0" smtClean="0">
                <a:solidFill>
                  <a:srgbClr val="002060"/>
                </a:solidFill>
                <a:latin typeface="Calibri" panose="020F0502020204030204" pitchFamily="34" charset="0"/>
                <a:ea typeface="Calibri" panose="020F0502020204030204" pitchFamily="34" charset="0"/>
                <a:cs typeface="+mj-cs"/>
              </a:rPr>
              <a:t>مواصفات المقدمة الناجحة </a:t>
            </a:r>
            <a:endParaRPr lang="en-US" sz="2400" b="1"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6057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685109" y="1844464"/>
            <a:ext cx="9726353" cy="404227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تنقسم مقدمات الأخبار الصحفية إلى عدة أنواع نوردها على النحو التالى:</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الملخصة: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التى تلخص أهم المعلومات التى يحتويها الخبر</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المقتبسة: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التى تقتبس أهم معلومة من تصريح مصدر الخبر وتجعلها فى بداية 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القنبلة: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عادة ما تكون جملة واحدة قصيرة ولكنها مفاجئة تُثير القارئ وفيها المعلومة التى يبحث عنها وينتظرها بشغف.</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4</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المثل والحكمة: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التى تعتمد على استخدام الأمثال الشعبية والحكم المتداولة.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5</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الطريفة: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التى تعتمد على ابراز عنصر الطرافة أو الغرابة فى الخبر</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45762" y="123645"/>
            <a:ext cx="2470340" cy="890596"/>
          </a:xfrm>
          <a:prstGeom prst="rect">
            <a:avLst/>
          </a:prstGeom>
        </p:spPr>
      </p:pic>
      <p:sp>
        <p:nvSpPr>
          <p:cNvPr id="9" name="Rectangle 8">
            <a:extLst>
              <a:ext uri="{FF2B5EF4-FFF2-40B4-BE49-F238E27FC236}">
                <a16:creationId xmlns:a16="http://schemas.microsoft.com/office/drawing/2014/main" id="{B5A79978-73EE-4735-93E4-875DEDAC5536}"/>
              </a:ext>
            </a:extLst>
          </p:cNvPr>
          <p:cNvSpPr/>
          <p:nvPr/>
        </p:nvSpPr>
        <p:spPr>
          <a:xfrm flipV="1">
            <a:off x="2816102" y="65030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4">
            <a:extLst>
              <a:ext uri="{FF2B5EF4-FFF2-40B4-BE49-F238E27FC236}">
                <a16:creationId xmlns:a16="http://schemas.microsoft.com/office/drawing/2014/main" id="{D1F1314F-6F47-407D-9372-158A40F4EB31}"/>
              </a:ext>
            </a:extLst>
          </p:cNvPr>
          <p:cNvSpPr/>
          <p:nvPr/>
        </p:nvSpPr>
        <p:spPr>
          <a:xfrm>
            <a:off x="4741817" y="908970"/>
            <a:ext cx="2728283" cy="70328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smtClean="0">
                <a:solidFill>
                  <a:srgbClr val="002060"/>
                </a:solidFill>
                <a:latin typeface="Baskerville Old Face" panose="02020602080505020303" pitchFamily="18" charset="0"/>
                <a:ea typeface="Calibri" panose="020F0502020204030204" pitchFamily="34" charset="0"/>
                <a:cs typeface="+mj-cs"/>
              </a:rPr>
              <a:t>أنواع المقدمات الإخبارية</a:t>
            </a:r>
            <a:endParaRPr lang="en-US" sz="2400" b="1" dirty="0">
              <a:solidFill>
                <a:srgbClr val="002060"/>
              </a:solidFill>
              <a:latin typeface="Baskerville Old Face" panose="02020602080505020303" pitchFamily="18" charset="0"/>
              <a:ea typeface="Calibri" panose="020F0502020204030204" pitchFamily="34" charset="0"/>
              <a:cs typeface="+mj-cs"/>
            </a:endParaRPr>
          </a:p>
        </p:txBody>
      </p:sp>
    </p:spTree>
    <p:extLst>
      <p:ext uri="{BB962C8B-B14F-4D97-AF65-F5344CB8AC3E}">
        <p14:creationId xmlns:p14="http://schemas.microsoft.com/office/powerpoint/2010/main" val="20405159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609263" y="1254087"/>
            <a:ext cx="9402726" cy="423231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6</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الوصفية: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التى تصف مكان الحادث وكيفية وقوعه لكي تضع القارئ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فى الحادث نفسه،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وكأنه شاهده مع المندوب الصحفي</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7</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السؤال: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المقدمة التى تحاول صياغة أهم المعلومات الواردة فى الخبر على شكل سؤال.</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8</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الحوار</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وهى التى تقوم على محاولة خلق نوع من الصراع الدرامي بين أحداث الخبر، وعادة تكون فى أخبار المناظرات والاجتماعات والمؤتمرات.</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9</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المجاز: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التى تعتمد على استخدام الكلمات بمعان مجازية وليس بمعناها الحرفي.</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b="1" kern="100" dirty="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10</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المقدمة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التناقضية: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وهى مقدمة تقوم على تصادم الحقائق المتعارضة أو المتناقضة.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23380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13058" y="564608"/>
            <a:ext cx="8831918" cy="4571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Rounded Corners 2">
            <a:extLst>
              <a:ext uri="{FF2B5EF4-FFF2-40B4-BE49-F238E27FC236}">
                <a16:creationId xmlns:a16="http://schemas.microsoft.com/office/drawing/2014/main" id="{3089CEF4-8487-41DC-B5DB-E875F7B07717}"/>
              </a:ext>
            </a:extLst>
          </p:cNvPr>
          <p:cNvSpPr/>
          <p:nvPr/>
        </p:nvSpPr>
        <p:spPr>
          <a:xfrm>
            <a:off x="762502" y="1223329"/>
            <a:ext cx="10856131" cy="559258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.مكان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وتاريخ وقوع الحدث.</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يُعد مكان وقوع الحدث وتاريخ وروده إلى الصحيفة من المكونات الرئيسية لمقدمة الخبر الصحفي، وتحرص الصحف على ذكر مكان وتاريخ الأخبار قبل أول جملة من المقدمة فى حالتين، هما :</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cs"/>
              <a:buAutoNum type="arabic1Minus"/>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إذا كانت الخبر قد وردها من خارج الدولة مثل : ( واشنطن، فى 3 أكتوبر) أى أن الخبر ورد من واشنطن فى يوم 3 أكتوبر، وإذا تعددت الأماكن التى ورد منها الخبر يمكن أن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يُشار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فى المقدمة إلى ثلاثة أماكن كحد أقصى مثل (واشنطن، القاهرة، القدس في 3 أكتوبر).. أو أن يُشار إلى المكان الرئيسي فقط ويضاف إليه عبارة ( وعواصم العالم...) إذا كان الخبر قد ورد من أكثر من ثلاثة أماكن</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algn="justLow" rtl="1">
              <a:lnSpc>
                <a:spcPct val="150000"/>
              </a:lnSpc>
            </a:pPr>
            <a:r>
              <a:rPr lang="ar-EG" sz="1400" b="1" kern="100" dirty="0" smtClean="0">
                <a:solidFill>
                  <a:srgbClr val="002060"/>
                </a:solidFill>
                <a:latin typeface="Calibri" panose="020F0502020204030204" pitchFamily="34" charset="0"/>
                <a:ea typeface="Calibri" panose="020F0502020204030204" pitchFamily="34" charset="0"/>
                <a:cs typeface="Arial" panose="020B0604020202020204" pitchFamily="34" charset="0"/>
              </a:rPr>
              <a:t>ب</a:t>
            </a:r>
            <a:r>
              <a:rPr lang="ar-EG" sz="1400" kern="1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إذا كان الخبر قد ورد إليها من خارج المدينة التى تصدر منها، فالصحيفة التى تصدر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مثلا فى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القاهرة على سبيل المثال لا تذكر كلمة القاهرة فى مقدمات الأخبار التى تتعلق بأحداث وقعت فى العاصمة المصرية، ولكنها تذكر أسماء المدن المصرية الأخري إذا كانت الأخبار تتعلق بها، مثل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الإسكندرية... وليس من الضروري فى هذه الحالة الإشارة فى بداية المقدمة إلى تاريخ ورود الخبر على أساس أن الصحيفة خاصة ويومية تغطي آخر مستجدات الأخبار داخل الدولة التى وقعت قبل صدورها بساعات قليلة</a:t>
            </a:r>
            <a:r>
              <a:rPr lang="ar-EG" sz="2000" dirty="0" smtClean="0">
                <a:ea typeface="Calibri" panose="020F0502020204030204" pitchFamily="34" charset="0"/>
                <a:cs typeface="Times New Roman" panose="02020603050405020304" pitchFamily="18"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ounded Rectangle 1"/>
          <p:cNvSpPr/>
          <p:nvPr/>
        </p:nvSpPr>
        <p:spPr>
          <a:xfrm>
            <a:off x="4830216" y="587467"/>
            <a:ext cx="3200583" cy="6587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rgbClr val="002060"/>
                </a:solidFill>
              </a:rPr>
              <a:t>ثوابت المقدمة</a:t>
            </a:r>
            <a:endParaRPr lang="en-US" sz="2400" b="1" dirty="0">
              <a:solidFill>
                <a:srgbClr val="002060"/>
              </a:solidFill>
            </a:endParaRPr>
          </a:p>
        </p:txBody>
      </p:sp>
      <p:pic>
        <p:nvPicPr>
          <p:cNvPr id="7" name="Graphic 22">
            <a:extLst>
              <a:ext uri="{FF2B5EF4-FFF2-40B4-BE49-F238E27FC236}">
                <a16:creationId xmlns:a16="http://schemas.microsoft.com/office/drawing/2014/main" id="{6651E31F-6A01-4A60-95AF-8B273E865459}"/>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44976" y="-134856"/>
            <a:ext cx="2470340" cy="890596"/>
          </a:xfrm>
          <a:prstGeom prst="rect">
            <a:avLst/>
          </a:prstGeom>
        </p:spPr>
      </p:pic>
    </p:spTree>
    <p:extLst>
      <p:ext uri="{BB962C8B-B14F-4D97-AF65-F5344CB8AC3E}">
        <p14:creationId xmlns:p14="http://schemas.microsoft.com/office/powerpoint/2010/main" val="3264522523"/>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2400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574652" y="6276988"/>
            <a:ext cx="188393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a:t>
            </a:r>
            <a:r>
              <a:rPr kumimoji="0" lang="en-US" sz="20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No:4 </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640771" y="6396335"/>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0" y="6384141"/>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5453657" y="6318237"/>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0" y="-95047"/>
            <a:ext cx="2470340" cy="82744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Adobe Arabic" panose="02040503050201020203" pitchFamily="18" charset="-78"/>
              </a:rPr>
              <a:t>www.midocean.ae</a:t>
            </a:r>
          </a:p>
        </p:txBody>
      </p:sp>
      <p:sp>
        <p:nvSpPr>
          <p:cNvPr id="16" name="Rectangle: Rounded Corners 15">
            <a:extLst>
              <a:ext uri="{FF2B5EF4-FFF2-40B4-BE49-F238E27FC236}">
                <a16:creationId xmlns:a16="http://schemas.microsoft.com/office/drawing/2014/main" id="{6068D18A-E352-46F1-84AF-9A3D2368B149}"/>
              </a:ext>
            </a:extLst>
          </p:cNvPr>
          <p:cNvSpPr/>
          <p:nvPr/>
        </p:nvSpPr>
        <p:spPr>
          <a:xfrm>
            <a:off x="1434584" y="1129483"/>
            <a:ext cx="9322828" cy="466992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400" kern="100" dirty="0" smtClean="0">
                <a:solidFill>
                  <a:srgbClr val="002060"/>
                </a:solidFill>
                <a:latin typeface="Times New Roman" panose="02020603050405020304" pitchFamily="18" charset="0"/>
                <a:ea typeface="Calibri" panose="020F0502020204030204" pitchFamily="34" charset="0"/>
                <a:cs typeface="+mj-cs"/>
              </a:rPr>
              <a:t>2</a:t>
            </a:r>
            <a:r>
              <a:rPr lang="ar-EG" sz="2400" kern="100" dirty="0" smtClean="0">
                <a:solidFill>
                  <a:srgbClr val="002060"/>
                </a:solidFill>
                <a:latin typeface="Times New Roman" panose="02020603050405020304" pitchFamily="18" charset="0"/>
                <a:ea typeface="Calibri" panose="020F0502020204030204" pitchFamily="34" charset="0"/>
                <a:cs typeface="+mj-cs"/>
              </a:rPr>
              <a:t>.</a:t>
            </a:r>
            <a:r>
              <a:rPr lang="ar-EG" sz="2400" b="1" kern="100" dirty="0" smtClean="0">
                <a:solidFill>
                  <a:srgbClr val="002060"/>
                </a:solidFill>
                <a:latin typeface="Calibri" panose="020F0502020204030204" pitchFamily="34" charset="0"/>
                <a:ea typeface="Calibri" panose="020F0502020204030204" pitchFamily="34" charset="0"/>
                <a:cs typeface="+mj-cs"/>
              </a:rPr>
              <a:t>مصدر </a:t>
            </a:r>
            <a:r>
              <a:rPr lang="ar-EG" sz="2400" b="1" kern="100" dirty="0">
                <a:solidFill>
                  <a:srgbClr val="002060"/>
                </a:solidFill>
                <a:latin typeface="Calibri" panose="020F0502020204030204" pitchFamily="34" charset="0"/>
                <a:ea typeface="Calibri" panose="020F0502020204030204" pitchFamily="34" charset="0"/>
                <a:cs typeface="+mj-cs"/>
              </a:rPr>
              <a:t>الخبر: </a:t>
            </a:r>
            <a:r>
              <a:rPr lang="ar-EG" sz="2400" kern="100" dirty="0">
                <a:solidFill>
                  <a:srgbClr val="002060"/>
                </a:solidFill>
                <a:latin typeface="Calibri" panose="020F0502020204030204" pitchFamily="34" charset="0"/>
                <a:ea typeface="Calibri" panose="020F0502020204030204" pitchFamily="34" charset="0"/>
                <a:cs typeface="+mj-cs"/>
              </a:rPr>
              <a:t>بالإضافة إلى مكان وتاريخ وقوع الحدث درجت الصحف على ذكر </a:t>
            </a:r>
            <a:r>
              <a:rPr lang="ar-EG" sz="2400" kern="100" dirty="0" smtClean="0">
                <a:solidFill>
                  <a:srgbClr val="002060"/>
                </a:solidFill>
                <a:latin typeface="Calibri" panose="020F0502020204030204" pitchFamily="34" charset="0"/>
                <a:ea typeface="Calibri" panose="020F0502020204030204" pitchFamily="34" charset="0"/>
                <a:cs typeface="+mj-cs"/>
              </a:rPr>
              <a:t>اسم مصدر </a:t>
            </a:r>
            <a:r>
              <a:rPr lang="ar-EG" sz="2400" kern="100" dirty="0">
                <a:solidFill>
                  <a:srgbClr val="002060"/>
                </a:solidFill>
                <a:latin typeface="Calibri" panose="020F0502020204030204" pitchFamily="34" charset="0"/>
                <a:ea typeface="Calibri" panose="020F0502020204030204" pitchFamily="34" charset="0"/>
                <a:cs typeface="+mj-cs"/>
              </a:rPr>
              <a:t>الخبر قبل بداية الجملة الأولى من مقدمة </a:t>
            </a:r>
            <a:r>
              <a:rPr lang="ar-EG" sz="2400" kern="100" dirty="0" smtClean="0">
                <a:solidFill>
                  <a:srgbClr val="002060"/>
                </a:solidFill>
                <a:latin typeface="Calibri" panose="020F0502020204030204" pitchFamily="34" charset="0"/>
                <a:ea typeface="Calibri" panose="020F0502020204030204" pitchFamily="34" charset="0"/>
                <a:cs typeface="+mj-cs"/>
              </a:rPr>
              <a:t>الخبر، </a:t>
            </a:r>
            <a:r>
              <a:rPr lang="ar-EG" sz="2400" kern="100" dirty="0">
                <a:solidFill>
                  <a:srgbClr val="002060"/>
                </a:solidFill>
                <a:latin typeface="Calibri" panose="020F0502020204030204" pitchFamily="34" charset="0"/>
                <a:ea typeface="Calibri" panose="020F0502020204030204" pitchFamily="34" charset="0"/>
                <a:cs typeface="+mj-cs"/>
              </a:rPr>
              <a:t>وتقوم الصحف بهذا العمل لأسباب عديدة منها إضفاء مصداقية على المعلومات الواردة بالخبر وتأكيد تميز الجهاز التحريري فى الصحيفة إذا كان المصدر مصدراً ذاتياَ من مصادر الصحيفة، أو إخلاء مسؤليتها عن مصداقية المعلومات الواردة بالخبر إذا كانت قد استقته من مصادر خارجية مثل وكالات الأنباء والصحف والإذاعات الأجنبية، وأحيانا يكون ذكر اسم المصدر فى بداية الخبر التزاماً قانونياً وأخلاقياً يجب أن توفيه الصحيفة فى إطار تعاقدها مع وكالات الأنباء </a:t>
            </a:r>
            <a:r>
              <a:rPr lang="ar-EG" sz="2400" kern="100" dirty="0" smtClean="0">
                <a:solidFill>
                  <a:srgbClr val="002060"/>
                </a:solidFill>
                <a:latin typeface="Calibri" panose="020F0502020204030204" pitchFamily="34" charset="0"/>
                <a:ea typeface="Calibri" panose="020F0502020204030204" pitchFamily="34" charset="0"/>
                <a:cs typeface="+mj-cs"/>
              </a:rPr>
              <a:t>.</a:t>
            </a:r>
            <a:endParaRPr lang="en-US" sz="2400" kern="100" dirty="0">
              <a:solidFill>
                <a:srgbClr val="002060"/>
              </a:solidFill>
              <a:effectLst/>
              <a:latin typeface="Calibri" panose="020F0502020204030204" pitchFamily="34" charset="0"/>
              <a:ea typeface="Calibri" panose="020F0502020204030204" pitchFamily="34" charset="0"/>
              <a:cs typeface="+mj-cs"/>
            </a:endParaRPr>
          </a:p>
        </p:txBody>
      </p:sp>
      <p:sp>
        <p:nvSpPr>
          <p:cNvPr id="11" name="Rectangle 10">
            <a:extLst>
              <a:ext uri="{FF2B5EF4-FFF2-40B4-BE49-F238E27FC236}">
                <a16:creationId xmlns:a16="http://schemas.microsoft.com/office/drawing/2014/main" id="{B8A5BDA4-D9A7-4A7C-BAE1-2A7E94809F53}"/>
              </a:ext>
            </a:extLst>
          </p:cNvPr>
          <p:cNvSpPr/>
          <p:nvPr/>
        </p:nvSpPr>
        <p:spPr>
          <a:xfrm flipV="1">
            <a:off x="2470340" y="5201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85244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No:4</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468868" y="1028864"/>
            <a:ext cx="7703128" cy="47774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u="sn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ويأخذ اسم مصدر الخبر فى بداية المقدمة أكثر من شكل تبعاً لمكان وقوع الحدث من ناحية، وطبيعة المصدر من ناحية أخرى، وتتمثل هذه الأشكال فى: </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الاقتصار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على إسم المحرر فقط فى بداية المقدمة بعد فعل  (كتب) فى حالة الأخبار الخاصة بالمدينة التى تصدر منها الصحيفة مثل: </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(كتب: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أحمد </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محمود)،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أو </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(كتب: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أحمد </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محمود،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ومصطفي </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محمد)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وفى هذه الحالة لاتذكر الصحيفة مكان أو تاريخ وقوع الحدث فى بداية المقدمة، كما يلاحظ أن بعض هذه الأخبار لايذكر فى مقدمتها اسم المحرر لأسباب عديدة منها وجود تقليد لدى الصحيفة يقضي بعدم ذكر اسم المحرر أكثر من مرة واحدة فى الصفحة الواحدة، أو اشتراك أكثر من محرر فى جلب الخبر.</a:t>
            </a:r>
            <a:endParaRPr lang="en-US" sz="20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0150271"/>
      </p:ext>
    </p:extLst>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12" name="Rectangle: Rounded Corners 11">
            <a:extLst>
              <a:ext uri="{FF2B5EF4-FFF2-40B4-BE49-F238E27FC236}">
                <a16:creationId xmlns:a16="http://schemas.microsoft.com/office/drawing/2014/main" id="{0A5F286D-6195-4BC8-B53E-9E4D64748851}"/>
              </a:ext>
            </a:extLst>
          </p:cNvPr>
          <p:cNvSpPr/>
          <p:nvPr/>
        </p:nvSpPr>
        <p:spPr>
          <a:xfrm>
            <a:off x="3461659" y="1275463"/>
            <a:ext cx="8344884" cy="512530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AutoNum type="arabic2Minus"/>
            </a:pPr>
            <a:endParaRPr lang="en-US" sz="1600" kern="100" dirty="0">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en-US"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ذكر </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اسم مراسل الصحيفة الذى وافاها بالخبر بعد مكان وقوع الحدث مباشرة وذلك فى حالة ورود الخبر من خارج المدينة التى تصدر فيها الصحيفة أو من خارج الدولة، مثل ( باريس: من محمد محمود...) وفى هذه الحالة لايشار إلى تاريخ وقوع الحدث فى المقدمة.</a:t>
            </a:r>
            <a:endParaRPr lang="en-US"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en-US"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.ذكر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اسم مراسل الصحيفة واسم وكالة الأنباء إذا كانت الصحيفة قد جمعت فى الخبر بين المعلومات التى وافاها بها مراسلها وبين معلومات قد وردت فى برقيات وكالة أنباء مثل ( باريس من محمد محمود ورويترز) وفى حالة تعدد وكالات الأنباء التى استفادت الصحيفة بمعلوماتها فإنها تضيف إلى اسم مراسلها عبارة (وكالات الأنباء) مثل (باريس من محمد محمود ووكالات الأنباء...) وفى هذه الحالة أيضا يفضل عدم ذكر تاريخ وقوع الحدث طالما أن مراسل الصحيفة شارك فى جمع معلوماته.</a:t>
            </a:r>
            <a:endParaRPr lang="en-US" sz="20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Graphic 22">
            <a:extLst>
              <a:ext uri="{FF2B5EF4-FFF2-40B4-BE49-F238E27FC236}">
                <a16:creationId xmlns:a16="http://schemas.microsoft.com/office/drawing/2014/main" id="{E8E81BDF-33C8-4CAE-9306-A8274B5E051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336202" y="70812"/>
            <a:ext cx="2470340" cy="890596"/>
          </a:xfrm>
          <a:prstGeom prst="rect">
            <a:avLst/>
          </a:prstGeom>
        </p:spPr>
      </p:pic>
      <p:pic>
        <p:nvPicPr>
          <p:cNvPr id="7" name="Picture Placeholder 4">
            <a:extLst>
              <a:ext uri="{FF2B5EF4-FFF2-40B4-BE49-F238E27FC236}">
                <a16:creationId xmlns:a16="http://schemas.microsoft.com/office/drawing/2014/main" id="{CAE9AB83-CE17-4381-9486-F7447183E58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2546" y="1899790"/>
            <a:ext cx="3429112"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BFD76DE4-DCCE-4D38-BAAF-6F829FBA98B8}"/>
              </a:ext>
            </a:extLst>
          </p:cNvPr>
          <p:cNvSpPr/>
          <p:nvPr/>
        </p:nvSpPr>
        <p:spPr>
          <a:xfrm>
            <a:off x="1134721" y="1000120"/>
            <a:ext cx="2029393"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 No </a:t>
            </a:r>
            <a:r>
              <a:rPr kumimoji="0" lang="en-US" sz="2000" b="1" i="0" u="none" strike="noStrike" kern="1200" cap="none" spc="0" normalizeH="0" baseline="0" noProof="0" dirty="0" smtClean="0">
                <a:ln>
                  <a:noFill/>
                </a:ln>
                <a:solidFill>
                  <a:prstClr val="white"/>
                </a:solidFill>
                <a:effectLst/>
                <a:uLnTx/>
                <a:uFillTx/>
                <a:latin typeface="Adobe Caslon Pro Bold" panose="0205070206050A020403" pitchFamily="18" charset="0"/>
                <a:ea typeface="Roboto Light" panose="02000000000000000000" pitchFamily="2" charset="0"/>
                <a:cs typeface="+mn-cs"/>
              </a:rPr>
              <a:t>4</a:t>
            </a:r>
            <a:endParaRPr kumimoji="0" lang="en-US" sz="1400" b="1"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85EE632C-9B98-46C1-BD96-6DD679ADDE87}"/>
              </a:ext>
            </a:extLst>
          </p:cNvPr>
          <p:cNvSpPr/>
          <p:nvPr/>
        </p:nvSpPr>
        <p:spPr>
          <a:xfrm flipV="1">
            <a:off x="385458" y="53851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1141549"/>
      </p:ext>
    </p:extLst>
  </p:cSld>
  <p:clrMapOvr>
    <a:masterClrMapping/>
  </p:clrMapOvr>
  <p:transition spd="slow">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438219"/>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8799184" y="-29633"/>
            <a:ext cx="339281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8799184" y="5444568"/>
            <a:ext cx="210955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a:t>
            </a: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No:4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615550" y="6399648"/>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054053" y="6399647"/>
            <a:ext cx="423211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7930787" y="-30291"/>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0" y="-228031"/>
            <a:ext cx="2470340" cy="86430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8150489" y="648691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49501" y="624213"/>
            <a:ext cx="8549682" cy="558478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en-US"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4</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.ذكر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الاسم المختصر لوكالة الأنباء التى تم استقاء الخبر منها بعد مكان وقوع الحدث وقبل التاريخ مثل ( واشنطن : أ.ف.ب فى 13 أكتوبر...) ويتم إضافة اسم الوكالة الثانية إذا كانت الصحيفة قد استقت تفاصيل الخبر من وكالتين للأنباء بالطريقة نفسها (واشنطن: أ. ف. ب )، (أ.ب فى 13 أكتوبر...)</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en-US"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5</a:t>
            </a:r>
            <a:r>
              <a:rPr lang="ar-EG" sz="2000"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.ذكر </a:t>
            </a:r>
            <a:r>
              <a:rPr lang="ar-EG"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عبارات وكالات الأنباء إذا كانت الصحيفة قد استقت الخبرمن أكثر من وكالتين للأنباء مثل ( لندن، وكالات الأنباء...) أو ( لندن: الوكالات...)</a:t>
            </a:r>
            <a:endParaRPr lang="en-US" sz="20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justLow" rtl="1">
              <a:lnSpc>
                <a:spcPct val="150000"/>
              </a:lnSpc>
            </a:pPr>
            <a:r>
              <a:rPr lang="en-US" sz="2000" dirty="0" smtClean="0">
                <a:solidFill>
                  <a:srgbClr val="002060"/>
                </a:solidFill>
                <a:ea typeface="Calibri" panose="020F0502020204030204" pitchFamily="34" charset="0"/>
                <a:cs typeface="Times New Roman" panose="02020603050405020304" pitchFamily="18" charset="0"/>
              </a:rPr>
              <a:t>6</a:t>
            </a:r>
            <a:r>
              <a:rPr lang="ar-EG" sz="2000" dirty="0" smtClean="0">
                <a:solidFill>
                  <a:srgbClr val="002060"/>
                </a:solidFill>
                <a:ea typeface="Calibri" panose="020F0502020204030204" pitchFamily="34" charset="0"/>
                <a:cs typeface="Times New Roman" panose="02020603050405020304" pitchFamily="18" charset="0"/>
              </a:rPr>
              <a:t>.إسناد </a:t>
            </a:r>
            <a:r>
              <a:rPr lang="ar-EG" sz="2000" dirty="0">
                <a:solidFill>
                  <a:srgbClr val="002060"/>
                </a:solidFill>
                <a:ea typeface="Calibri" panose="020F0502020204030204" pitchFamily="34" charset="0"/>
                <a:cs typeface="Times New Roman" panose="02020603050405020304" pitchFamily="18" charset="0"/>
              </a:rPr>
              <a:t>الخبر فى مطلع المقدمة إلى الصحيفة أو المحطة الإذاعية أو التلفزيونية أو موقع الإنترنت التى تم الحصول منها على الخبر مثل ( ذكرت صحيفة الأهرام القاهرية أمس أن ... </a:t>
            </a:r>
            <a:r>
              <a:rPr lang="ar-EG" sz="2000" dirty="0" smtClean="0">
                <a:solidFill>
                  <a:srgbClr val="002060"/>
                </a:solidFill>
                <a:ea typeface="Calibri" panose="020F0502020204030204" pitchFamily="34" charset="0"/>
                <a:cs typeface="Times New Roman" panose="02020603050405020304" pitchFamily="18" charset="0"/>
              </a:rPr>
              <a:t>) أو (قالت </a:t>
            </a:r>
            <a:r>
              <a:rPr lang="ar-EG" sz="2000" dirty="0">
                <a:solidFill>
                  <a:srgbClr val="002060"/>
                </a:solidFill>
                <a:ea typeface="Calibri" panose="020F0502020204030204" pitchFamily="34" charset="0"/>
                <a:cs typeface="Times New Roman" panose="02020603050405020304" pitchFamily="18" charset="0"/>
              </a:rPr>
              <a:t>الواشنطن بوست أمس </a:t>
            </a:r>
            <a:r>
              <a:rPr lang="ar-EG" sz="2000" dirty="0" smtClean="0">
                <a:solidFill>
                  <a:srgbClr val="002060"/>
                </a:solidFill>
                <a:ea typeface="Calibri" panose="020F0502020204030204" pitchFamily="34" charset="0"/>
                <a:cs typeface="Times New Roman" panose="02020603050405020304" pitchFamily="18" charset="0"/>
              </a:rPr>
              <a:t>أن ...) </a:t>
            </a:r>
            <a:r>
              <a:rPr lang="ar-EG" sz="2000" dirty="0">
                <a:solidFill>
                  <a:srgbClr val="002060"/>
                </a:solidFill>
                <a:ea typeface="Calibri" panose="020F0502020204030204" pitchFamily="34" charset="0"/>
                <a:cs typeface="Times New Roman" panose="02020603050405020304" pitchFamily="18" charset="0"/>
              </a:rPr>
              <a:t>أو </a:t>
            </a:r>
            <a:r>
              <a:rPr lang="ar-EG" sz="2000" dirty="0" smtClean="0">
                <a:solidFill>
                  <a:srgbClr val="002060"/>
                </a:solidFill>
                <a:ea typeface="Calibri" panose="020F0502020204030204" pitchFamily="34" charset="0"/>
                <a:cs typeface="Times New Roman" panose="02020603050405020304" pitchFamily="18" charset="0"/>
              </a:rPr>
              <a:t>(قالت </a:t>
            </a:r>
            <a:r>
              <a:rPr lang="ar-EG" sz="2000" dirty="0">
                <a:solidFill>
                  <a:srgbClr val="002060"/>
                </a:solidFill>
                <a:ea typeface="Calibri" panose="020F0502020204030204" pitchFamily="34" charset="0"/>
                <a:cs typeface="Times New Roman" panose="02020603050405020304" pitchFamily="18" charset="0"/>
              </a:rPr>
              <a:t>قناة الجزيرة </a:t>
            </a:r>
            <a:r>
              <a:rPr lang="ar-EG" sz="2000" dirty="0" smtClean="0">
                <a:solidFill>
                  <a:srgbClr val="002060"/>
                </a:solidFill>
                <a:ea typeface="Calibri" panose="020F0502020204030204" pitchFamily="34" charset="0"/>
                <a:cs typeface="Times New Roman" panose="02020603050405020304" pitchFamily="18" charset="0"/>
              </a:rPr>
              <a:t>أمس....) </a:t>
            </a:r>
            <a:r>
              <a:rPr lang="ar-EG" sz="2000" dirty="0">
                <a:solidFill>
                  <a:srgbClr val="002060"/>
                </a:solidFill>
                <a:ea typeface="Calibri" panose="020F0502020204030204" pitchFamily="34" charset="0"/>
                <a:cs typeface="Times New Roman" panose="02020603050405020304" pitchFamily="18" charset="0"/>
              </a:rPr>
              <a:t>وذلك فى حالة ما إذا كان المصدر الرئيسي للخبر هو صحيفة أو محطة تلفزيونية أو محطة إذاعية أو موقع الكتروني.  وتميل بعض الصحف خاصة الأسبوعية منها والمجلات الإخبارية إلى عدم الإشارة إلى مصدر الخبر فى بداية المقدمة وتؤجل الإشارة إلى الفقرة الثانية من المقدمة أو إلى جسم الخبر</a:t>
            </a:r>
            <a:endParaRPr lang="en-US" sz="20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7106548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769802" y="1183470"/>
            <a:ext cx="3191039" cy="40441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8908870" y="5399187"/>
            <a:ext cx="1295720"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011625" y="5406345"/>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No:4</a:t>
            </a:r>
            <a:r>
              <a:rPr kumimoji="0" lang="en-US" sz="2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E174AD2-7C3F-45E5-8923-4B0C5CB6212C}"/>
              </a:ext>
            </a:extLst>
          </p:cNvPr>
          <p:cNvSpPr/>
          <p:nvPr/>
        </p:nvSpPr>
        <p:spPr>
          <a:xfrm>
            <a:off x="415636" y="1306285"/>
            <a:ext cx="8192787" cy="472981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تحرر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الأخبار وفقاً لعدد من الأنماط التى أثبتت الخبرة فائدتها فى نقل المعلومات إلى قراء الصحيفة، ومع هذا فإن فى كتابة الأخبار مساحة من الإبداع تترك لإمكانات كل محرر. فتحرير الأخبار يتطلب من المحرر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الالتزام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بأنماط التحرير الخبرية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المحددة،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كما يتطلب أيضا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القدرة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على التخيل ونفاذ البصيرة والتذوق الفني.</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ويمكن القول أن تحرير الأخبار هو أكثر أنواع التحرير مرونة وقابلية للابتكار، خاصة فى ظل التدفق الإخباري الهائل الذى وفرته شبكة الإنترنت وتنوع القائمين بالاتصال فى المجال الإخباري وتنوع خلفياتهم وطرقهم فى التحرير، ومع هذا فإن هناك قواعد أساسية لتحرير الأخبار يجب على الصحفيين المحترفين – على الأقل- الالتزام بها.</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A18B4A61-46E4-4EFB-AB22-0AE52D7C53C5}"/>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659084" y="43823"/>
            <a:ext cx="2470340" cy="864304"/>
          </a:xfrm>
          <a:prstGeom prst="rect">
            <a:avLst/>
          </a:prstGeom>
        </p:spPr>
      </p:pic>
      <p:sp>
        <p:nvSpPr>
          <p:cNvPr id="2" name="Rounded Rectangle 1"/>
          <p:cNvSpPr/>
          <p:nvPr/>
        </p:nvSpPr>
        <p:spPr>
          <a:xfrm>
            <a:off x="1750422" y="608117"/>
            <a:ext cx="4911635" cy="7393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b="1" kern="100">
                <a:solidFill>
                  <a:srgbClr val="002060"/>
                </a:solidFill>
                <a:latin typeface="Calibri" panose="020F0502020204030204" pitchFamily="34" charset="0"/>
                <a:ea typeface="Calibri" panose="020F0502020204030204" pitchFamily="34" charset="0"/>
                <a:cs typeface="Times New Roman" panose="02020603050405020304" pitchFamily="18" charset="0"/>
              </a:rPr>
              <a:t>ثالثاً: الأنماط الفنية فى تحرير جسم الخبر</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98454772"/>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7896" y="958733"/>
            <a:ext cx="1868556" cy="5153590"/>
          </a:xfrm>
          <a:prstGeom prst="roundRect">
            <a:avLst>
              <a:gd name="adj" fmla="val 6140"/>
            </a:avLst>
          </a:prstGeom>
          <a:solidFill>
            <a:schemeClr val="bg1">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89162" y="1374710"/>
            <a:ext cx="8272955" cy="3954936"/>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800"/>
              </a:spcAft>
            </a:pP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الترتيب </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الأساسي</a:t>
            </a:r>
            <a:r>
              <a:rPr lang="en-US"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للأخبار الصحفية: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تحرر الأخبار وفقاً لأنماط متعددة، ويتكون فيها الخبر من ثلاثة أجزاء أساسية هى (المقدمة- وجسم الخبر- والخاتمة).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ورغم تعدد طرق تحرير مقدمة الخبر، فإن المقدمة الملخصة هى أكثر أنواع المقدمات استخداماً لكونها تجيب عن الأسئلة الخبرية الستة أو أكبر عدد منها. أما جسم الخبر فإنه يفصل ما جاء فى المقدمة من معلومات، وإذا كانت بعض الأخبار لا تحتاج إلى خاتمة، فإن البعض الآخر قد يحتاج إلى خاتمة تحمل العبرة من الخبر أو تؤكد على بعض النقاط الواردة فيه.</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2">
            <a:extLst>
              <a:ext uri="{FF2B5EF4-FFF2-40B4-BE49-F238E27FC236}">
                <a16:creationId xmlns:a16="http://schemas.microsoft.com/office/drawing/2014/main" id="{B415E67A-D99B-4602-B9F5-A7FD5CAB5D9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59084" y="4066"/>
            <a:ext cx="2470340" cy="864304"/>
          </a:xfrm>
          <a:prstGeom prst="rect">
            <a:avLst/>
          </a:prstGeom>
        </p:spPr>
      </p:pic>
      <p:sp>
        <p:nvSpPr>
          <p:cNvPr id="8" name="Rectangle 7">
            <a:extLst>
              <a:ext uri="{FF2B5EF4-FFF2-40B4-BE49-F238E27FC236}">
                <a16:creationId xmlns:a16="http://schemas.microsoft.com/office/drawing/2014/main" id="{76882DC0-F69E-4B3B-9C9C-30270D0CDE73}"/>
              </a:ext>
            </a:extLst>
          </p:cNvPr>
          <p:cNvSpPr/>
          <p:nvPr/>
        </p:nvSpPr>
        <p:spPr>
          <a:xfrm flipV="1">
            <a:off x="655596" y="58840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207816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3646" y="938539"/>
            <a:ext cx="8484484" cy="538388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800"/>
              </a:spcAft>
            </a:pPr>
            <a:r>
              <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القوالب </a:t>
            </a:r>
            <a:r>
              <a:rPr lang="ar-EG"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الفنية لكتابة الخبر الصحفي </a:t>
            </a:r>
            <a:endParaRPr lang="ar-EG" sz="24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قالب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الهرم المقلوب:</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يمثل هذا القالب أكثر أنماط الأخبار شيوعاً وأكثرها استخداما في وسائل الإعلام الخبرية المختلفة. ويناسب هذا النمط الأخبار البسيطة التى تدور حول حدث واحد أو تتضمن واقعة واحدة، وتعالج موضوعاً واحداً أو فكرة واحدة. كما أنه يستخدم كثيراً فى الأخبار الجادة أو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الساخنة.</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ويتميز هذا القالب بأنه يُتيح للقارئ الحصول على المعلومات الهامة بسرعة فى الحدث، كما يتميز بسهولة اختيار عناوين الأخبار من المقدمة، باعتبار أنها تلخص أهم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ما في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a:t>
            </a:r>
            <a:r>
              <a:rPr lang="ar-EG" sz="2000" kern="1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هذا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بالإضافة لكونه يساعد القارئ المتعجل على الإكتفاء بقراءة الخبر فيحصل على خلاصته. ولكن يعيبه أنه على القارئ استكمال قراءة الخبر كاملاً طالما حصل على المعلومات المهمة فى بداية الخبر. </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ويتكون هذا القالب من مقدمة ملخصة تتولى طرح النقطة المركزية فى الخبر، ثم تتوالى بعدها فقرات الخبر من الأهم إلى الأقل أهمية، حيث تأتي المعلومات الأكثر أهمية بعد المقدمة مباشرة. </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بينما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تأتي المعلومات الأقل أهمية فى نهاية الخبر، وقد تكون المقدمة جزءاً أصيلا من الخبر . وفى هذه الحالة فإنها تتضمن أهم معلومة يتضمنها الخبر ولا يضم هذا النمط خاتمة الخبر، إذ ينتهي الخبر بفقرته الأخيرة التى تحوي أقل معلوماته أهمية من وجهة نظر المحرر.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37897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1167604"/>
            <a:ext cx="3015155" cy="5147300"/>
          </a:xfrm>
          <a:prstGeom prst="rect">
            <a:avLst/>
          </a:prstGeom>
        </p:spPr>
      </p:pic>
    </p:spTree>
    <p:extLst>
      <p:ext uri="{BB962C8B-B14F-4D97-AF65-F5344CB8AC3E}">
        <p14:creationId xmlns:p14="http://schemas.microsoft.com/office/powerpoint/2010/main" val="2077114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71109" y="1097280"/>
            <a:ext cx="7785462" cy="525126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2</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قالب </a:t>
            </a:r>
            <a:r>
              <a:rPr lang="ar-EG"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الهرم المتدرج:</a:t>
            </a:r>
            <a:r>
              <a:rPr lang="ar-E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يقوم هذا القالب على أساس تشبيه البناء الفني للخبر الصحفى بالبناء المعماري للهرم المقلوب المتدرج، وهو بذلك يأخذ شكل المستطيلات المتدرجة على شكل هرم مقلوب، بحيث يكون للخبر مقدمة تتضمن أهم تصريح فى الخبر، ثم يأتي بعدها جسم الخبر فى شكل فقرات متعددة يشرح ويلخص كل منها جانباً من جوانب الخبر، وبين كل فقرة وأخرى يذكر نص تصريح لمصدر الخبر أو الشخصية التى يدور حولها الخبر لتؤكد ما سبق وشرحته الفقرة السابقة. وهكذا يكون ترتيب كل فقرة ومابينها من فقرات مقتبسة من أقوال المصدر حسب أهمية كل منها بحيث يبدأ بالتصريح الأهم، ثم التصريح المهم ثم التصريح الأقل أهمية </a:t>
            </a:r>
            <a:r>
              <a:rPr lang="ar-EG"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وهكذا.</a:t>
            </a:r>
            <a:r>
              <a:rPr lang="ar-EG" kern="100" dirty="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ويقوم </a:t>
            </a:r>
            <a:r>
              <a:rPr lang="ar-E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هذا الهرم المتدرج على أساس المزاوجة بين المستطيلات الكبيرة والصغيرة، ففى المستطيلات الصغيرة أقوال مقتسبة من المصدر فى حين تلخص المستطيلات الكبيرة جانب من جوانب النص الخبري وتشرحه للقراء.</a:t>
            </a:r>
            <a:endParaRPr lang="en-US"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ويعتبر قالب الهرم المقلوب المتدرج هو أصلح القوالب الفنية فى كتابة الأخبار القائمة على سرد التصريحات، كما هو الحال بالنسبة للمؤتمرات الصحفية، والخطب والاحتفالات العامة والبيانات السياسية.</a:t>
            </a:r>
            <a:endPar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colorTemperature colorTemp="88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200220" y="1776548"/>
            <a:ext cx="3646903" cy="3602065"/>
          </a:xfrm>
          <a:prstGeom prst="rect">
            <a:avLst/>
          </a:prstGeom>
        </p:spPr>
      </p:pic>
    </p:spTree>
    <p:extLst>
      <p:ext uri="{BB962C8B-B14F-4D97-AF65-F5344CB8AC3E}">
        <p14:creationId xmlns:p14="http://schemas.microsoft.com/office/powerpoint/2010/main" val="31203596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56865" y="946111"/>
            <a:ext cx="383033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7051" y="1148245"/>
            <a:ext cx="7552623"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3200" kern="100" dirty="0">
                <a:latin typeface="Calibri" panose="020F0502020204030204" pitchFamily="34" charset="0"/>
                <a:ea typeface="Calibri" panose="020F0502020204030204" pitchFamily="34" charset="0"/>
                <a:cs typeface="Times New Roman" panose="02020603050405020304" pitchFamily="18" charset="0"/>
              </a:rPr>
              <a:t> </a:t>
            </a:r>
            <a:endParaRPr lang="en-US" sz="2000" kern="1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en-US" sz="2000" b="1" kern="100" dirty="0" smtClean="0">
                <a:solidFill>
                  <a:srgbClr val="002060"/>
                </a:solidFill>
                <a:latin typeface="Baskerville Old Face" panose="02020602080505020303" pitchFamily="18" charset="0"/>
                <a:ea typeface="Calibri" panose="020F0502020204030204" pitchFamily="34" charset="0"/>
                <a:cs typeface="Times New Roman" panose="02020603050405020304" pitchFamily="18" charset="0"/>
              </a:rPr>
              <a:t>3</a:t>
            </a:r>
            <a:r>
              <a:rPr lang="ar-EG" sz="2000" b="1"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قالب </a:t>
            </a:r>
            <a:r>
              <a:rPr lang="ar-EG" sz="2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الهرم المعتدل:</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يقوم هذا القالب الفني على أساس تشبيه البناء الفني للخبر الصحفى بالبناء المعماري للهرم المعتدل، بحيث ينقسم الخبر إلى ثلاثة أجزاء:</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 مقدمة</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تحتل قمة الهرم وهى مدخل يمهد لموضوع الخبر، وإن كانت لا تحتوي على أهم ما فى الخبر.</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ب. جسم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 وهو يحتل جسم الهرم وبه تفاصيل أكثر أهمية فى الحدث.</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ج. خاتمة </a:t>
            </a: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 وهى تحتل قاعدة الهرم.</a:t>
            </a:r>
            <a:endParaRPr lang="en-US" sz="20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وفى هذا القالب الفني يبدأ الخبر بالتفاصيل الأقل أهمية، ثم بعد ذلك تأتي التفاصيل الأكثر أهمية، حيث يفاجئ القارئ فى النهاية بأهم مافي الخبر أو نتيجته وذلك فى خاتمة الخبر، وهذا القالب يستخدم فى القصص الإخبارية الإنسانية والمثيرة</a:t>
            </a:r>
            <a:r>
              <a:rPr lang="ar-EG" sz="2000" kern="1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000" kern="100" dirty="0">
              <a:latin typeface="Calibri" panose="020F0502020204030204" pitchFamily="34" charset="0"/>
              <a:ea typeface="Calibri" panose="020F0502020204030204" pitchFamily="34" charset="0"/>
              <a:cs typeface="Arial" panose="020B0604020202020204" pitchFamily="34" charset="0"/>
            </a:endParaRPr>
          </a:p>
          <a:p>
            <a:pPr marL="685800" algn="justLow" rtl="1">
              <a:lnSpc>
                <a:spcPct val="150000"/>
              </a:lnSpc>
              <a:spcAft>
                <a:spcPts val="0"/>
              </a:spcAft>
            </a:pPr>
            <a:endParaRPr lang="en-US" sz="2000" kern="100" dirty="0">
              <a:latin typeface="Calibri" panose="020F0502020204030204" pitchFamily="34" charset="0"/>
              <a:ea typeface="Calibri" panose="020F0502020204030204" pitchFamily="34" charset="0"/>
              <a:cs typeface="Arial" panose="020B0604020202020204" pitchFamily="34" charset="0"/>
            </a:endParaRPr>
          </a:p>
          <a:p>
            <a:pPr marL="457200" algn="r" rtl="1">
              <a:lnSpc>
                <a:spcPct val="107000"/>
              </a:lnSpc>
              <a:spcAft>
                <a:spcPts val="800"/>
              </a:spcAft>
            </a:pPr>
            <a:r>
              <a:rPr lang="en-US" sz="3200" kern="100" dirty="0">
                <a:latin typeface="Times New Roman" panose="02020603050405020304" pitchFamily="18" charset="0"/>
                <a:ea typeface="Calibri" panose="020F0502020204030204" pitchFamily="34" charset="0"/>
                <a:cs typeface="Arial" panose="020B0604020202020204" pitchFamily="34"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616416" y="1822861"/>
            <a:ext cx="3435530" cy="3496356"/>
          </a:xfrm>
          <a:prstGeom prst="rect">
            <a:avLst/>
          </a:prstGeom>
        </p:spPr>
      </p:pic>
    </p:spTree>
    <p:extLst>
      <p:ext uri="{BB962C8B-B14F-4D97-AF65-F5344CB8AC3E}">
        <p14:creationId xmlns:p14="http://schemas.microsoft.com/office/powerpoint/2010/main" val="15868884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6914" y="1167604"/>
            <a:ext cx="10091785"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24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خاتمة..</a:t>
            </a:r>
          </a:p>
          <a:p>
            <a:pPr lvl="0" algn="justLow" rtl="1">
              <a:lnSpc>
                <a:spcPct val="150000"/>
              </a:lnSpc>
              <a:spcAft>
                <a:spcPts val="800"/>
              </a:spcAft>
              <a:defRPr/>
            </a:pP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       ختامًا</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يظل التحرير الصحفي للأخبار بمثابة العمود الفقري لوسائل الإعلام، حيث يتولى مهمة تقديم المعلومات بشكل دقيق وموضوعي، ويعمل على تصفية الأخبار من الشائعات والتضليل. فهو يسهم في توجيه الرأي العام وتشكيل الوعي الجماهيري بطريقة مسؤولة ومهنية. بالإضافة إلى ذلك، يعزز التحرير الصحفي الثقة بين القراء ووسائل الإعلام، مما يؤدي إلى تعزيز الديمقراطية والشفافية في المجتمع. لذا، فإن </a:t>
            </a: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المحرر الصحفى تقع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على عاتقه مسؤولية كبيرة في تقديم المعلومات بشكل صحيح وموضوعي، وتشكيل رأي عام مدرك ومتوازن</a:t>
            </a: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endPar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35387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58538" y="1167604"/>
            <a:ext cx="10170162" cy="379628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r>
              <a:rPr lang="ar-EG" sz="24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p>
          <a:p>
            <a:pPr marL="457200" marR="0" lvl="0" indent="-457200" algn="justLow" defTabSz="914400" rtl="1" eaLnBrk="1" fontAlgn="auto" latinLnBrk="0" hangingPunct="1">
              <a:lnSpc>
                <a:spcPct val="150000"/>
              </a:lnSpc>
              <a:spcBef>
                <a:spcPts val="0"/>
              </a:spcBef>
              <a:spcAft>
                <a:spcPts val="800"/>
              </a:spcAft>
              <a:buClrTx/>
              <a:buSzTx/>
              <a:buAutoNum type="arabicPeriod"/>
              <a:tabLst/>
              <a:defRPr/>
            </a:pPr>
            <a:r>
              <a:rPr lang="ar-EG" sz="20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محمد زين عبد الرحمن، </a:t>
            </a:r>
            <a:r>
              <a:rPr lang="ar-EG" sz="20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مقدمة فى الصحافة، </a:t>
            </a:r>
            <a:r>
              <a:rPr lang="ar-EG" sz="20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دار الكتاب الجامعي، جامعة النهضة، كلية الإعلام والعلاقات العامة، </a:t>
            </a:r>
            <a:r>
              <a:rPr lang="en-US" sz="20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2016</a:t>
            </a:r>
            <a:endParaRPr lang="ar-EG" sz="20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07000"/>
              </a:lnSpc>
              <a:spcAft>
                <a:spcPts val="800"/>
              </a:spcAft>
            </a:pPr>
            <a:r>
              <a:rPr lang="ar-EG" sz="2000" dirty="0" smtClean="0">
                <a:solidFill>
                  <a:srgbClr val="0D0D0D"/>
                </a:solidFill>
                <a:latin typeface="Calibri" panose="020F0502020204030204" pitchFamily="34" charset="0"/>
                <a:ea typeface="Calibri" panose="020F0502020204030204" pitchFamily="34" charset="0"/>
                <a:cs typeface="Simplified Arabic" panose="02020603050405020304"/>
              </a:rPr>
              <a:t>2</a:t>
            </a:r>
            <a:r>
              <a:rPr lang="ar-EG" sz="2000" dirty="0" smtClean="0">
                <a:solidFill>
                  <a:srgbClr val="002060"/>
                </a:solidFill>
                <a:latin typeface="Calibri" panose="020F0502020204030204" pitchFamily="34" charset="0"/>
                <a:ea typeface="Calibri" panose="020F0502020204030204" pitchFamily="34" charset="0"/>
                <a:cs typeface="Simplified Arabic" panose="02020603050405020304"/>
              </a:rPr>
              <a:t>. </a:t>
            </a: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نهلة أبو رشيد، </a:t>
            </a:r>
            <a:r>
              <a:rPr lang="ar-EG" sz="2000" b="1" dirty="0">
                <a:solidFill>
                  <a:srgbClr val="002060"/>
                </a:solidFill>
                <a:latin typeface="Calibri" panose="020F0502020204030204" pitchFamily="34" charset="0"/>
                <a:ea typeface="Calibri" panose="020F0502020204030204" pitchFamily="34" charset="0"/>
                <a:cs typeface="Simplified Arabic" panose="02020603050405020304"/>
              </a:rPr>
              <a:t>الكتابة وتحرير الأخبار</a:t>
            </a: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 الجامعة الافتراضية السورية، </a:t>
            </a:r>
            <a:r>
              <a:rPr lang="en-US" sz="2000" dirty="0" smtClean="0">
                <a:solidFill>
                  <a:srgbClr val="002060"/>
                </a:solidFill>
                <a:latin typeface="Calibri" panose="020F0502020204030204" pitchFamily="34" charset="0"/>
                <a:ea typeface="Calibri" panose="020F0502020204030204" pitchFamily="34" charset="0"/>
                <a:cs typeface="Simplified Arabic" panose="02020603050405020304"/>
              </a:rPr>
              <a:t>2020</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000" dirty="0" smtClean="0">
                <a:solidFill>
                  <a:srgbClr val="002060"/>
                </a:solidFill>
                <a:latin typeface="Calibri" panose="020F0502020204030204" pitchFamily="34" charset="0"/>
                <a:ea typeface="Calibri" panose="020F0502020204030204" pitchFamily="34" charset="0"/>
                <a:cs typeface="Simplified Arabic" panose="02020603050405020304"/>
              </a:rPr>
              <a:t>3. </a:t>
            </a: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عبد الستار جواد، </a:t>
            </a:r>
            <a:r>
              <a:rPr lang="ar-EG" sz="2000" b="1" dirty="0">
                <a:solidFill>
                  <a:srgbClr val="002060"/>
                </a:solidFill>
                <a:latin typeface="Calibri" panose="020F0502020204030204" pitchFamily="34" charset="0"/>
                <a:ea typeface="Calibri" panose="020F0502020204030204" pitchFamily="34" charset="0"/>
                <a:cs typeface="Simplified Arabic" panose="02020603050405020304"/>
              </a:rPr>
              <a:t>فن كتابة الأخبار، عرض شامل للقوالب الصحفية وأساليب التحرير الحديثة</a:t>
            </a: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 دار مجدلاوي للنشر والتوزيع، </a:t>
            </a:r>
            <a:r>
              <a:rPr lang="en-US" sz="2000" dirty="0" smtClean="0">
                <a:solidFill>
                  <a:srgbClr val="002060"/>
                </a:solidFill>
                <a:latin typeface="Calibri" panose="020F0502020204030204" pitchFamily="34" charset="0"/>
                <a:ea typeface="Calibri" panose="020F0502020204030204" pitchFamily="34" charset="0"/>
                <a:cs typeface="Simplified Arabic" panose="02020603050405020304"/>
              </a:rPr>
              <a:t>2001</a:t>
            </a:r>
            <a:r>
              <a:rPr lang="ar-EG" sz="2000" dirty="0" smtClean="0">
                <a:solidFill>
                  <a:srgbClr val="002060"/>
                </a:solidFill>
                <a:latin typeface="Calibri" panose="020F0502020204030204" pitchFamily="34" charset="0"/>
                <a:ea typeface="Calibri" panose="020F0502020204030204" pitchFamily="34" charset="0"/>
                <a:cs typeface="Simplified Arabic" panose="02020603050405020304"/>
              </a:rPr>
              <a:t>.</a:t>
            </a:r>
            <a:endParaRPr lang="ar-EG"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07000"/>
              </a:lnSpc>
              <a:spcAft>
                <a:spcPts val="800"/>
              </a:spcAft>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02075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4477</TotalTime>
  <Words>4162</Words>
  <Application>Microsoft Office PowerPoint</Application>
  <PresentationFormat>Widescreen</PresentationFormat>
  <Paragraphs>295</Paragraphs>
  <Slides>45</Slides>
  <Notes>6</Notes>
  <HiddenSlides>0</HiddenSlides>
  <MMClips>0</MMClips>
  <ScaleCrop>false</ScaleCrop>
  <HeadingPairs>
    <vt:vector size="6" baseType="variant">
      <vt:variant>
        <vt:lpstr>Fonts Used</vt:lpstr>
      </vt:variant>
      <vt:variant>
        <vt:i4>17</vt:i4>
      </vt:variant>
      <vt:variant>
        <vt:lpstr>Theme</vt:lpstr>
      </vt:variant>
      <vt:variant>
        <vt:i4>3</vt:i4>
      </vt:variant>
      <vt:variant>
        <vt:lpstr>Slide Titles</vt:lpstr>
      </vt:variant>
      <vt:variant>
        <vt:i4>45</vt:i4>
      </vt:variant>
    </vt:vector>
  </HeadingPairs>
  <TitlesOfParts>
    <vt:vector size="65" baseType="lpstr">
      <vt:lpstr>Adobe Arabic</vt:lpstr>
      <vt:lpstr>Adobe Caslon Pro</vt:lpstr>
      <vt:lpstr>Adobe Caslon Pro Bold</vt:lpstr>
      <vt:lpstr>Adobe Kaiti Std R</vt:lpstr>
      <vt:lpstr>Arial</vt:lpstr>
      <vt:lpstr>Baskerville Old Face</vt:lpstr>
      <vt:lpstr>Book Antiqua</vt:lpstr>
      <vt:lpstr>Calibri</vt:lpstr>
      <vt:lpstr>Calibri Light</vt:lpstr>
      <vt:lpstr>Microsoft PhagsPa</vt:lpstr>
      <vt:lpstr>mohammad bold art 1</vt:lpstr>
      <vt:lpstr>Mudir MT</vt:lpstr>
      <vt:lpstr>Roboto Light</vt:lpstr>
      <vt:lpstr>Simplified Arabic</vt:lpstr>
      <vt:lpstr>Sylfaen</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HAZEM CENTER</cp:lastModifiedBy>
  <cp:revision>360</cp:revision>
  <dcterms:created xsi:type="dcterms:W3CDTF">2023-04-29T09:08:23Z</dcterms:created>
  <dcterms:modified xsi:type="dcterms:W3CDTF">2024-02-23T05:52:33Z</dcterms:modified>
</cp:coreProperties>
</file>