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5"/>
  </p:notesMasterIdLst>
  <p:sldIdLst>
    <p:sldId id="752" r:id="rId5"/>
    <p:sldId id="753" r:id="rId6"/>
    <p:sldId id="586" r:id="rId7"/>
    <p:sldId id="747" r:id="rId8"/>
    <p:sldId id="754" r:id="rId9"/>
    <p:sldId id="748" r:id="rId10"/>
    <p:sldId id="550" r:id="rId11"/>
    <p:sldId id="707" r:id="rId12"/>
    <p:sldId id="749" r:id="rId13"/>
    <p:sldId id="708" r:id="rId14"/>
    <p:sldId id="677" r:id="rId15"/>
    <p:sldId id="709" r:id="rId16"/>
    <p:sldId id="710" r:id="rId17"/>
    <p:sldId id="711" r:id="rId18"/>
    <p:sldId id="715" r:id="rId19"/>
    <p:sldId id="712" r:id="rId20"/>
    <p:sldId id="713" r:id="rId21"/>
    <p:sldId id="714" r:id="rId22"/>
    <p:sldId id="716" r:id="rId23"/>
    <p:sldId id="717" r:id="rId24"/>
    <p:sldId id="718" r:id="rId25"/>
    <p:sldId id="719" r:id="rId26"/>
    <p:sldId id="720" r:id="rId27"/>
    <p:sldId id="723" r:id="rId28"/>
    <p:sldId id="724" r:id="rId29"/>
    <p:sldId id="725" r:id="rId30"/>
    <p:sldId id="728" r:id="rId31"/>
    <p:sldId id="729" r:id="rId32"/>
    <p:sldId id="730" r:id="rId33"/>
    <p:sldId id="731" r:id="rId34"/>
    <p:sldId id="732" r:id="rId35"/>
    <p:sldId id="733" r:id="rId36"/>
    <p:sldId id="734" r:id="rId37"/>
    <p:sldId id="735" r:id="rId38"/>
    <p:sldId id="750" r:id="rId39"/>
    <p:sldId id="686" r:id="rId40"/>
    <p:sldId id="683" r:id="rId41"/>
    <p:sldId id="736" r:id="rId42"/>
    <p:sldId id="737" r:id="rId43"/>
    <p:sldId id="738" r:id="rId44"/>
    <p:sldId id="751" r:id="rId45"/>
    <p:sldId id="739" r:id="rId46"/>
    <p:sldId id="740" r:id="rId47"/>
    <p:sldId id="741" r:id="rId48"/>
    <p:sldId id="742" r:id="rId49"/>
    <p:sldId id="743" r:id="rId50"/>
    <p:sldId id="744" r:id="rId51"/>
    <p:sldId id="745" r:id="rId52"/>
    <p:sldId id="746" r:id="rId53"/>
    <p:sldId id="755"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2"/>
            <p14:sldId id="753"/>
            <p14:sldId id="586"/>
            <p14:sldId id="747"/>
            <p14:sldId id="754"/>
            <p14:sldId id="748"/>
            <p14:sldId id="550"/>
            <p14:sldId id="707"/>
            <p14:sldId id="749"/>
            <p14:sldId id="708"/>
            <p14:sldId id="677"/>
            <p14:sldId id="709"/>
            <p14:sldId id="710"/>
            <p14:sldId id="711"/>
            <p14:sldId id="715"/>
            <p14:sldId id="712"/>
            <p14:sldId id="713"/>
            <p14:sldId id="714"/>
            <p14:sldId id="716"/>
            <p14:sldId id="717"/>
            <p14:sldId id="718"/>
            <p14:sldId id="719"/>
            <p14:sldId id="720"/>
            <p14:sldId id="723"/>
            <p14:sldId id="724"/>
            <p14:sldId id="725"/>
            <p14:sldId id="728"/>
            <p14:sldId id="729"/>
            <p14:sldId id="730"/>
            <p14:sldId id="731"/>
            <p14:sldId id="732"/>
            <p14:sldId id="733"/>
            <p14:sldId id="734"/>
            <p14:sldId id="735"/>
            <p14:sldId id="750"/>
            <p14:sldId id="686"/>
            <p14:sldId id="683"/>
            <p14:sldId id="736"/>
            <p14:sldId id="737"/>
            <p14:sldId id="738"/>
            <p14:sldId id="751"/>
            <p14:sldId id="739"/>
            <p14:sldId id="740"/>
            <p14:sldId id="741"/>
            <p14:sldId id="742"/>
            <p14:sldId id="743"/>
            <p14:sldId id="744"/>
            <p14:sldId id="745"/>
            <p14:sldId id="746"/>
            <p14:sldId id="755"/>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48" d="100"/>
          <a:sy n="48" d="100"/>
        </p:scale>
        <p:origin x="-1973" y="-8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687245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48869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46781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967964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5299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502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24568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0878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8680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5158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2960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2567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7228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3789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56947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4176425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8689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04678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93916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18441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88815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362375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88955922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 id="214748368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7.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3.xml"/><Relationship Id="rId6" Type="http://schemas.openxmlformats.org/officeDocument/2006/relationships/image" Target="../media/image20.jp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t>
            </a:r>
            <a:r>
              <a:rPr lang="en-US" sz="2400" b="1" dirty="0" err="1" smtClean="0">
                <a:solidFill>
                  <a:schemeClr val="bg2">
                    <a:lumMod val="25000"/>
                  </a:schemeClr>
                </a:solidFill>
                <a:latin typeface="Alexandria" charset="0"/>
                <a:cs typeface="Alexandria" charset="0"/>
              </a:rPr>
              <a:t>Ranaya</a:t>
            </a:r>
            <a:r>
              <a:rPr lang="en-US" sz="2400" b="1" dirty="0" smtClean="0">
                <a:solidFill>
                  <a:schemeClr val="bg2">
                    <a:lumMod val="25000"/>
                  </a:schemeClr>
                </a:solidFill>
                <a:latin typeface="Alexandria" charset="0"/>
                <a:cs typeface="Alexandria" charset="0"/>
              </a:rPr>
              <a:t> Mahfouz</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7842464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416601" y="3747306"/>
            <a:ext cx="4493468" cy="112730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6</a:t>
            </a:r>
          </a:p>
          <a:p>
            <a:pPr algn="ctr"/>
            <a:r>
              <a:rPr lang="en-US" sz="2800" b="1" dirty="0">
                <a:solidFill>
                  <a:srgbClr val="000000"/>
                </a:solidFill>
                <a:latin typeface="Times New Roman" panose="02020603050405020304" pitchFamily="18" charset="0"/>
                <a:cs typeface="Times New Roman" panose="02020603050405020304" pitchFamily="18" charset="0"/>
              </a:rPr>
              <a:t>Mergers and acquisitions </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Ranya</a:t>
            </a:r>
            <a:r>
              <a:rPr lang="en-US" sz="2800" b="1" dirty="0" smtClean="0">
                <a:solidFill>
                  <a:srgbClr val="00B0F0"/>
                </a:solidFill>
                <a:latin typeface="Times New Roman" panose="02020603050405020304" pitchFamily="18" charset="0"/>
                <a:cs typeface="Times New Roman" panose="02020603050405020304" pitchFamily="18" charset="0"/>
              </a:rPr>
              <a:t> Mahfouz</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579572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2">
                    <a:lumMod val="10000"/>
                  </a:schemeClr>
                </a:solidFill>
              </a:rPr>
              <a:t>Introduction</a:t>
            </a:r>
          </a:p>
          <a:p>
            <a:pPr marL="457200" indent="-457200">
              <a:buFont typeface="Wingdings" panose="05000000000000000000" pitchFamily="2" charset="2"/>
              <a:buChar char="Ø"/>
            </a:pPr>
            <a:r>
              <a:rPr lang="en-US" sz="3200" dirty="0">
                <a:solidFill>
                  <a:schemeClr val="bg2">
                    <a:lumMod val="10000"/>
                  </a:schemeClr>
                </a:solidFill>
              </a:rPr>
              <a:t>Part Two - The </a:t>
            </a:r>
            <a:r>
              <a:rPr lang="en-US" sz="3200" dirty="0" smtClean="0">
                <a:solidFill>
                  <a:schemeClr val="bg2">
                    <a:lumMod val="10000"/>
                  </a:schemeClr>
                </a:solidFill>
              </a:rPr>
              <a:t>applications</a:t>
            </a:r>
          </a:p>
          <a:p>
            <a:pPr marL="457200" indent="-457200">
              <a:buFont typeface="Wingdings" panose="05000000000000000000" pitchFamily="2" charset="2"/>
              <a:buChar char="Ø"/>
            </a:pPr>
            <a:r>
              <a:rPr lang="en-US" sz="3200" dirty="0">
                <a:solidFill>
                  <a:schemeClr val="bg2">
                    <a:lumMod val="10000"/>
                  </a:schemeClr>
                </a:solidFill>
              </a:rPr>
              <a:t>The main reasons for the merger or acquisition</a:t>
            </a:r>
            <a:endParaRPr lang="en-US" sz="3200" dirty="0" smtClean="0">
              <a:solidFill>
                <a:schemeClr val="bg2">
                  <a:lumMod val="10000"/>
                </a:schemeClr>
              </a:solidFill>
            </a:endParaRPr>
          </a:p>
          <a:p>
            <a:pPr marL="457200" indent="-457200">
              <a:buFont typeface="Wingdings" panose="05000000000000000000" pitchFamily="2" charset="2"/>
              <a:buChar char="Ø"/>
            </a:pPr>
            <a:r>
              <a:rPr lang="en-US" sz="3200" dirty="0">
                <a:solidFill>
                  <a:schemeClr val="bg2">
                    <a:lumMod val="10000"/>
                  </a:schemeClr>
                </a:solidFill>
              </a:rPr>
              <a:t>Avoid the seven deadly </a:t>
            </a:r>
            <a:r>
              <a:rPr lang="en-US" sz="3200" dirty="0" smtClean="0">
                <a:solidFill>
                  <a:schemeClr val="bg2">
                    <a:lumMod val="10000"/>
                  </a:schemeClr>
                </a:solidFill>
              </a:rPr>
              <a:t>sins</a:t>
            </a:r>
          </a:p>
          <a:p>
            <a:pPr marL="457200" indent="-457200">
              <a:buFont typeface="Wingdings" panose="05000000000000000000" pitchFamily="2" charset="2"/>
              <a:buChar char="Ø"/>
            </a:pPr>
            <a:r>
              <a:rPr lang="en-US" sz="3200" dirty="0">
                <a:solidFill>
                  <a:schemeClr val="bg2">
                    <a:lumMod val="10000"/>
                  </a:schemeClr>
                </a:solidFill>
              </a:rPr>
              <a:t>How to manage the development of a merged team</a:t>
            </a:r>
            <a:endParaRPr lang="en-US" sz="3200" b="1" dirty="0">
              <a:solidFill>
                <a:schemeClr val="bg2">
                  <a:lumMod val="10000"/>
                </a:schemeClr>
              </a:solidFill>
              <a:effectLst>
                <a:outerShdw blurRad="38100" dist="38100" dir="2700000" algn="tl">
                  <a:srgbClr val="000000">
                    <a:alpha val="43137"/>
                  </a:srgbClr>
                </a:outerShdw>
              </a:effectLst>
            </a:endParaRPr>
          </a:p>
          <a:p>
            <a:endParaRPr lang="en-US" sz="3200" dirty="0">
              <a:solidFill>
                <a:schemeClr val="bg2">
                  <a:lumMod val="10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00767"/>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t>Introduction</a:t>
            </a:r>
          </a:p>
          <a:p>
            <a:pPr marL="457200" indent="-457200">
              <a:buFont typeface="Wingdings" panose="05000000000000000000" pitchFamily="2" charset="2"/>
              <a:buChar char="Ø"/>
            </a:pPr>
            <a:r>
              <a:rPr lang="en-US" sz="2800" dirty="0"/>
              <a:t>Part Two - The applications</a:t>
            </a:r>
          </a:p>
          <a:p>
            <a:pPr marL="457200" indent="-457200">
              <a:buFont typeface="Wingdings" panose="05000000000000000000" pitchFamily="2" charset="2"/>
              <a:buChar char="Ø"/>
            </a:pPr>
            <a:r>
              <a:rPr lang="en-US" sz="2800" dirty="0"/>
              <a:t>The main reasons for the merger or acquisition</a:t>
            </a:r>
          </a:p>
          <a:p>
            <a:pPr marL="457200" indent="-457200">
              <a:buFont typeface="Wingdings" panose="05000000000000000000" pitchFamily="2" charset="2"/>
              <a:buChar char="Ø"/>
            </a:pPr>
            <a:r>
              <a:rPr lang="en-US" sz="2800" dirty="0"/>
              <a:t>Avoid the seven deadly sins</a:t>
            </a:r>
          </a:p>
          <a:p>
            <a:pPr marL="457200" indent="-457200">
              <a:buFont typeface="Wingdings" panose="05000000000000000000" pitchFamily="2" charset="2"/>
              <a:buChar char="Ø"/>
            </a:pPr>
            <a:r>
              <a:rPr lang="en-US" sz="2800" dirty="0"/>
              <a:t>How to manage the development of a merged team</a:t>
            </a:r>
          </a:p>
          <a:p>
            <a:endParaRPr lang="en-US" sz="3200" dirty="0">
              <a:solidFill>
                <a:schemeClr val="bg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271319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559784" y="1799302"/>
            <a:ext cx="5949504" cy="3416320"/>
          </a:xfrm>
          <a:prstGeom prst="rect">
            <a:avLst/>
          </a:prstGeom>
          <a:noFill/>
        </p:spPr>
        <p:txBody>
          <a:bodyPr wrap="square" rtlCol="0">
            <a:spAutoFit/>
          </a:bodyPr>
          <a:lstStyle/>
          <a:p>
            <a:pPr algn="just"/>
            <a:r>
              <a:rPr lang="en-US" sz="2400" dirty="0"/>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pic>
        <p:nvPicPr>
          <p:cNvPr id="17" name="Audio 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87461642"/>
      </p:ext>
    </p:extLst>
  </p:cSld>
  <p:clrMapOvr>
    <a:masterClrMapping/>
  </p:clrMapOvr>
  <mc:AlternateContent xmlns:mc="http://schemas.openxmlformats.org/markup-compatibility/2006" xmlns:p14="http://schemas.microsoft.com/office/powerpoint/2010/main">
    <mc:Choice Requires="p14">
      <p:transition spd="slow" p14:dur="2000" advTm="146743"/>
    </mc:Choice>
    <mc:Fallback xmlns="">
      <p:transition spd="slow" advTm="1467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3200" b="1" dirty="0">
                <a:solidFill>
                  <a:schemeClr val="bg2">
                    <a:lumMod val="10000"/>
                  </a:schemeClr>
                </a:solidFill>
              </a:rPr>
              <a:t>Part Two - The applications</a:t>
            </a:r>
          </a:p>
          <a:p>
            <a:pPr marL="457200" indent="-457200">
              <a:buFont typeface="Wingdings" panose="05000000000000000000" pitchFamily="2" charset="2"/>
              <a:buChar char="Ø"/>
            </a:pPr>
            <a:r>
              <a:rPr lang="en-US" sz="2800"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2800" dirty="0">
                <a:solidFill>
                  <a:schemeClr val="bg2">
                    <a:lumMod val="10000"/>
                  </a:schemeClr>
                </a:solidFill>
              </a:rPr>
              <a:t>Avoid the seven deadly sins</a:t>
            </a:r>
          </a:p>
          <a:p>
            <a:pPr marL="457200" indent="-457200">
              <a:buFont typeface="Wingdings" panose="05000000000000000000" pitchFamily="2" charset="2"/>
              <a:buChar char="Ø"/>
            </a:pPr>
            <a:r>
              <a:rPr lang="en-US" sz="2800" dirty="0">
                <a:solidFill>
                  <a:schemeClr val="bg2">
                    <a:lumMod val="10000"/>
                  </a:schemeClr>
                </a:solidFill>
              </a:rPr>
              <a:t>How to manage the development of a merged team</a:t>
            </a:r>
          </a:p>
          <a:p>
            <a:endParaRPr lang="en-US" sz="3200" dirty="0">
              <a:solidFill>
                <a:schemeClr val="bg2">
                  <a:lumMod val="10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043920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Part </a:t>
            </a:r>
            <a:r>
              <a:rPr lang="en-US" sz="2800" b="1" dirty="0" smtClean="0">
                <a:solidFill>
                  <a:schemeClr val="bg2">
                    <a:lumMod val="10000"/>
                  </a:schemeClr>
                </a:solidFill>
              </a:rPr>
              <a:t>Two - </a:t>
            </a:r>
            <a:r>
              <a:rPr lang="en-US" sz="2800" b="1" dirty="0">
                <a:solidFill>
                  <a:schemeClr val="bg2">
                    <a:lumMod val="10000"/>
                  </a:schemeClr>
                </a:solidFill>
              </a:rPr>
              <a:t>The applications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pPr algn="ctr"/>
            <a:r>
              <a:rPr lang="en-US" sz="2800" dirty="0"/>
              <a:t>In Part One we looked at change and the management of change from three different perspectives: the individual, the team and the organization. We also examined the roles, styles and skills needed to become a successful leader of change and the final chapter looked at the role of the change agent.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91546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dirty="0"/>
              <a:t>In Part Two we apply this learning to specific types of change. We have identified three generic change scenarios, and we look at the particular management challenges involved in initiating and implementing each type of change. These change scenarios are:</a:t>
            </a:r>
          </a:p>
          <a:p>
            <a:pPr marL="457200" indent="-457200">
              <a:buFont typeface="Wingdings" panose="05000000000000000000" pitchFamily="2" charset="2"/>
              <a:buChar char="Ø"/>
            </a:pPr>
            <a:r>
              <a:rPr lang="en-US" sz="2800" b="1" dirty="0">
                <a:solidFill>
                  <a:schemeClr val="bg2">
                    <a:lumMod val="10000"/>
                  </a:schemeClr>
                </a:solidFill>
                <a:effectLst>
                  <a:outerShdw blurRad="38100" dist="38100" dir="2700000" algn="tl">
                    <a:srgbClr val="000000">
                      <a:alpha val="43137"/>
                    </a:srgbClr>
                  </a:outerShdw>
                </a:effectLst>
              </a:rPr>
              <a:t>Mergers and acquisitions;</a:t>
            </a:r>
          </a:p>
          <a:p>
            <a:pPr marL="457200" indent="-457200">
              <a:buFont typeface="Wingdings" panose="05000000000000000000" pitchFamily="2" charset="2"/>
              <a:buChar char="Ø"/>
            </a:pPr>
            <a:r>
              <a:rPr lang="en-US" sz="2800" b="1" dirty="0">
                <a:solidFill>
                  <a:schemeClr val="bg2">
                    <a:lumMod val="10000"/>
                  </a:schemeClr>
                </a:solidFill>
                <a:effectLst>
                  <a:outerShdw blurRad="38100" dist="38100" dir="2700000" algn="tl">
                    <a:srgbClr val="000000">
                      <a:alpha val="43137"/>
                    </a:srgbClr>
                  </a:outerShdw>
                </a:effectLst>
              </a:rPr>
              <a:t>Cultural change; </a:t>
            </a:r>
          </a:p>
          <a:p>
            <a:pPr marL="457200" indent="-457200">
              <a:buFont typeface="Wingdings" panose="05000000000000000000" pitchFamily="2" charset="2"/>
              <a:buChar char="Ø"/>
            </a:pPr>
            <a:r>
              <a:rPr lang="en-US" sz="2800" b="1" dirty="0">
                <a:solidFill>
                  <a:schemeClr val="bg2">
                    <a:lumMod val="10000"/>
                  </a:schemeClr>
                </a:solidFill>
                <a:effectLst>
                  <a:outerShdw blurRad="38100" dist="38100" dir="2700000" algn="tl">
                    <a:srgbClr val="000000">
                      <a:alpha val="43137"/>
                    </a:srgbClr>
                  </a:outerShdw>
                </a:effectLst>
              </a:rPr>
              <a:t>IT-based process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Part </a:t>
            </a:r>
            <a:r>
              <a:rPr lang="en-US" sz="2800" b="1" dirty="0" smtClean="0">
                <a:solidFill>
                  <a:schemeClr val="bg2">
                    <a:lumMod val="10000"/>
                  </a:schemeClr>
                </a:solidFill>
              </a:rPr>
              <a:t>Two - </a:t>
            </a:r>
            <a:r>
              <a:rPr lang="en-US" sz="2800" b="1" dirty="0">
                <a:solidFill>
                  <a:schemeClr val="bg2">
                    <a:lumMod val="10000"/>
                  </a:schemeClr>
                </a:solidFill>
              </a:rPr>
              <a:t>The applications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50611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Part Two - The applications</a:t>
            </a:r>
          </a:p>
          <a:p>
            <a:pPr marL="457200" indent="-457200">
              <a:buFont typeface="Wingdings" panose="05000000000000000000" pitchFamily="2" charset="2"/>
              <a:buChar char="Ø"/>
            </a:pPr>
            <a:r>
              <a:rPr lang="en-US" sz="3200" b="1"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2800" dirty="0">
                <a:solidFill>
                  <a:schemeClr val="bg2">
                    <a:lumMod val="10000"/>
                  </a:schemeClr>
                </a:solidFill>
              </a:rPr>
              <a:t>Avoid the seven deadly sins</a:t>
            </a:r>
          </a:p>
          <a:p>
            <a:pPr marL="457200" indent="-457200">
              <a:buFont typeface="Wingdings" panose="05000000000000000000" pitchFamily="2" charset="2"/>
              <a:buChar char="Ø"/>
            </a:pPr>
            <a:r>
              <a:rPr lang="en-US" sz="2800" dirty="0">
                <a:solidFill>
                  <a:schemeClr val="bg2">
                    <a:lumMod val="10000"/>
                  </a:schemeClr>
                </a:solidFill>
              </a:rPr>
              <a:t>How to manage the development of a merged team</a:t>
            </a:r>
          </a:p>
          <a:p>
            <a:endParaRPr lang="en-US" sz="3200" dirty="0">
              <a:solidFill>
                <a:schemeClr val="bg2">
                  <a:lumMod val="10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470740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1384995"/>
          </a:xfrm>
          <a:prstGeom prst="rect">
            <a:avLst/>
          </a:prstGeom>
          <a:noFill/>
        </p:spPr>
        <p:txBody>
          <a:bodyPr wrap="square" rtlCol="0">
            <a:spAutoFit/>
          </a:bodyPr>
          <a:lstStyle/>
          <a:p>
            <a:r>
              <a:rPr lang="en-US" sz="2800" b="1" dirty="0" smtClean="0">
                <a:solidFill>
                  <a:schemeClr val="bg2">
                    <a:lumMod val="10000"/>
                  </a:schemeClr>
                </a:solidFill>
                <a:effectLst>
                  <a:outerShdw blurRad="38100" dist="38100" dir="2700000" algn="tl">
                    <a:srgbClr val="000000">
                      <a:alpha val="43137"/>
                    </a:srgbClr>
                  </a:outerShdw>
                </a:effectLst>
              </a:rPr>
              <a:t>Why </a:t>
            </a:r>
            <a:r>
              <a:rPr lang="en-US" sz="2800" b="1" dirty="0">
                <a:solidFill>
                  <a:schemeClr val="bg2">
                    <a:lumMod val="10000"/>
                  </a:schemeClr>
                </a:solidFill>
                <a:effectLst>
                  <a:outerShdw blurRad="38100" dist="38100" dir="2700000" algn="tl">
                    <a:srgbClr val="000000">
                      <a:alpha val="43137"/>
                    </a:srgbClr>
                  </a:outerShdw>
                </a:effectLst>
              </a:rPr>
              <a:t>do organizations embark on a merger or acquisition? </a:t>
            </a:r>
            <a:r>
              <a:rPr lang="en-US" sz="2800" b="1" dirty="0" smtClean="0">
                <a:solidFill>
                  <a:schemeClr val="bg2">
                    <a:lumMod val="10000"/>
                  </a:schemeClr>
                </a:solidFill>
                <a:effectLst>
                  <a:outerShdw blurRad="38100" dist="38100" dir="2700000" algn="tl">
                    <a:srgbClr val="000000">
                      <a:alpha val="43137"/>
                    </a:srgbClr>
                  </a:outerShdw>
                </a:effectLst>
              </a:rPr>
              <a:t>The </a:t>
            </a:r>
            <a:r>
              <a:rPr lang="en-US" sz="2800" b="1" dirty="0">
                <a:solidFill>
                  <a:schemeClr val="bg2">
                    <a:lumMod val="10000"/>
                  </a:schemeClr>
                </a:solidFill>
                <a:effectLst>
                  <a:outerShdw blurRad="38100" dist="38100" dir="2700000" algn="tl">
                    <a:srgbClr val="000000">
                      <a:alpha val="43137"/>
                    </a:srgbClr>
                  </a:outerShdw>
                </a:effectLst>
              </a:rPr>
              <a:t>main reasons are listed </a:t>
            </a:r>
            <a:r>
              <a:rPr lang="en-US" sz="2800" b="1" dirty="0" smtClean="0">
                <a:solidFill>
                  <a:schemeClr val="bg2">
                    <a:lumMod val="10000"/>
                  </a:schemeClr>
                </a:solidFill>
                <a:effectLst>
                  <a:outerShdw blurRad="38100" dist="38100" dir="2700000" algn="tl">
                    <a:srgbClr val="000000">
                      <a:alpha val="43137"/>
                    </a:srgbClr>
                  </a:outerShdw>
                </a:effectLst>
              </a:rPr>
              <a:t>in the following points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376509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dirty="0">
                <a:solidFill>
                  <a:schemeClr val="tx1"/>
                </a:solidFill>
              </a:rPr>
              <a:t>Most commercial M&amp;As are about growth. Merging or acquiring another company provides a quick way of growing, and acquiring new customers. However, it brings with it the risks and challenges of realizing the intended benefits of this activity.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639183" y="1882138"/>
            <a:ext cx="3524742" cy="137160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Immediate revenue growth pleases shareholders. Reduction in competition (if the other party is a competitor).</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Good way of overcoming barriers to entry to specific areas of business.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639183" y="1882138"/>
            <a:ext cx="3524742" cy="137160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Disadvantages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More work for the top team.</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Hard to sustain the benefits once initial savings have been made.</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Cultural problems were often hard to overcome, and the potential was not realized.</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639183" y="1882138"/>
            <a:ext cx="3524742" cy="137160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49598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Organizational implications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The top team is required to make a step change in performance.</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New arrivals in the top team. Probably some administrative efficiencies.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Integration in some areas is beneficial to results.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639183" y="1882138"/>
            <a:ext cx="3524742" cy="137160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761604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endParaRPr lang="en-US" sz="2800" b="1" dirty="0">
              <a:solidFill>
                <a:schemeClr val="tx1"/>
              </a:solidFill>
            </a:endParaRPr>
          </a:p>
          <a:p>
            <a:r>
              <a:rPr lang="en-US" sz="2800" dirty="0">
                <a:solidFill>
                  <a:schemeClr val="tx1"/>
                </a:solidFill>
              </a:rPr>
              <a:t>Synergy is a familiar word in the M&amp;A world. If two organizations are thought to have synergy, this refers to the potential ability of the two to be more successful when merged than they were apart (the whole is greater than the sum of the parts).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71860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endParaRPr lang="en-US" sz="2800" b="1" dirty="0">
              <a:solidFill>
                <a:schemeClr val="tx1"/>
              </a:solidFill>
            </a:endParaRPr>
          </a:p>
          <a:p>
            <a:r>
              <a:rPr lang="en-US" sz="2800" b="1" dirty="0" smtClean="0">
                <a:solidFill>
                  <a:schemeClr val="tx1"/>
                </a:solidFill>
              </a:rPr>
              <a:t>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May offer significant easy cost-reduction benefits.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Attractive concept for employees (unless they have ‘heard it all before’).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2426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r>
              <a:rPr lang="en-US" sz="2800" b="1" dirty="0">
                <a:solidFill>
                  <a:schemeClr val="tx1"/>
                </a:solidFill>
              </a:rPr>
              <a:t>Disadvantages</a:t>
            </a:r>
          </a:p>
          <a:p>
            <a:pPr marL="514350" indent="-514350">
              <a:buFont typeface="+mj-lt"/>
              <a:buAutoNum type="arabicParenR"/>
            </a:pPr>
            <a:r>
              <a:rPr lang="en-US" sz="2800" dirty="0">
                <a:solidFill>
                  <a:schemeClr val="tx1"/>
                </a:solidFill>
              </a:rPr>
              <a:t>More subtle forms of synergy such as product or service gains may be difficult to realize without significant effort.</a:t>
            </a:r>
          </a:p>
          <a:p>
            <a:pPr marL="514350" indent="-514350">
              <a:buFont typeface="+mj-lt"/>
              <a:buAutoNum type="arabicParenR"/>
            </a:pPr>
            <a:r>
              <a:rPr lang="en-US" sz="2800" dirty="0">
                <a:solidFill>
                  <a:schemeClr val="tx1"/>
                </a:solidFill>
              </a:rPr>
              <a:t>Cultural issues may cause problems that are hard to overcome.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221918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pPr marL="514350" indent="-514350">
              <a:buFont typeface="+mj-lt"/>
              <a:buAutoNum type="arabicParenR"/>
            </a:pPr>
            <a:r>
              <a:rPr lang="en-US" sz="2800" dirty="0">
                <a:solidFill>
                  <a:schemeClr val="tx1"/>
                </a:solidFill>
              </a:rPr>
              <a:t>Top teams need to work closely together on key areas of synergy.</a:t>
            </a:r>
          </a:p>
          <a:p>
            <a:pPr marL="514350" indent="-514350">
              <a:buFont typeface="+mj-lt"/>
              <a:buAutoNum type="arabicParenR"/>
            </a:pPr>
            <a:r>
              <a:rPr lang="en-US" sz="2800" dirty="0">
                <a:solidFill>
                  <a:schemeClr val="tx1"/>
                </a:solidFill>
              </a:rPr>
              <a:t>Other areas are left intact.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39302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dirty="0">
                <a:solidFill>
                  <a:schemeClr val="tx1"/>
                </a:solidFill>
              </a:rPr>
              <a:t>Diversification is about growing business outside the company’s traditional industry. This type of merger or acquisition was very popular during the third wave in the </a:t>
            </a:r>
            <a:r>
              <a:rPr lang="en-US" sz="2800" dirty="0" smtClean="0">
                <a:solidFill>
                  <a:schemeClr val="tx1"/>
                </a:solidFill>
              </a:rPr>
              <a:t>1960s. </a:t>
            </a:r>
            <a:r>
              <a:rPr lang="en-US" sz="2800" dirty="0">
                <a:solidFill>
                  <a:schemeClr val="tx1"/>
                </a:solidFill>
              </a:rPr>
              <a:t>Although General Electric (GE) has flourished by following a strategy that embraced both </a:t>
            </a:r>
            <a:r>
              <a:rPr lang="en-US" sz="2800" dirty="0" smtClean="0">
                <a:solidFill>
                  <a:schemeClr val="tx1"/>
                </a:solidFill>
              </a:rPr>
              <a:t>diversification, </a:t>
            </a:r>
            <a:r>
              <a:rPr lang="en-US" sz="2800" dirty="0">
                <a:solidFill>
                  <a:schemeClr val="tx1"/>
                </a:solidFill>
              </a:rPr>
              <a:t>many companies following this course have been far less successful.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6926219" y="1518396"/>
            <a:ext cx="4105848" cy="131095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4649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smtClean="0">
                <a:solidFill>
                  <a:schemeClr val="tx1"/>
                </a:solidFill>
              </a:rPr>
              <a:t>Advantages</a:t>
            </a:r>
          </a:p>
          <a:p>
            <a:pPr marL="514350" indent="-514350">
              <a:buFont typeface="+mj-lt"/>
              <a:buAutoNum type="arabicParenR"/>
            </a:pPr>
            <a:r>
              <a:rPr lang="en-US" sz="2800" dirty="0">
                <a:solidFill>
                  <a:schemeClr val="tx1"/>
                </a:solidFill>
              </a:rPr>
              <a:t>May offer the possibility of entering new, inaccessible markets.</a:t>
            </a:r>
          </a:p>
          <a:p>
            <a:pPr marL="514350" indent="-514350">
              <a:buFont typeface="+mj-lt"/>
              <a:buAutoNum type="arabicParenR"/>
            </a:pPr>
            <a:r>
              <a:rPr lang="en-US" sz="2800" dirty="0">
                <a:solidFill>
                  <a:schemeClr val="tx1"/>
                </a:solidFill>
              </a:rPr>
              <a:t>Allows the company to expand its portfolio if uncertain about current business levels.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6926219" y="1518396"/>
            <a:ext cx="4105848" cy="131095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483365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smtClean="0">
                <a:solidFill>
                  <a:schemeClr val="tx1"/>
                </a:solidFill>
              </a:rPr>
              <a:t>Disadvantages</a:t>
            </a:r>
          </a:p>
          <a:p>
            <a:pPr marL="514350" indent="-514350">
              <a:buFont typeface="+mj-lt"/>
              <a:buAutoNum type="arabicParenR"/>
            </a:pPr>
            <a:r>
              <a:rPr lang="en-US" sz="2800" dirty="0">
                <a:solidFill>
                  <a:schemeClr val="tx1"/>
                </a:solidFill>
              </a:rPr>
              <a:t>Economic theory suggests that potential gains from entering more profitable profit streams may not be realized.</a:t>
            </a:r>
          </a:p>
          <a:p>
            <a:pPr marL="514350" indent="-514350">
              <a:buFont typeface="+mj-lt"/>
              <a:buAutoNum type="arabicParenR"/>
            </a:pPr>
            <a:r>
              <a:rPr lang="en-US" sz="2800" dirty="0">
                <a:solidFill>
                  <a:schemeClr val="tx1"/>
                </a:solidFill>
              </a:rPr>
              <a:t>May be hard for the top team to agree strategy due to little understanding of each other’s business areas.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6926219" y="1518396"/>
            <a:ext cx="4105848" cy="131095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87742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Loosely coupled management teams, joint reporting, some administrative efficiencies, separate identities and logos.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6926219" y="1518396"/>
            <a:ext cx="4105848" cy="131095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4369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p>
          <a:p>
            <a:r>
              <a:rPr lang="en-US" sz="2800" dirty="0">
                <a:solidFill>
                  <a:schemeClr val="tx1"/>
                </a:solidFill>
              </a:rPr>
              <a:t>Integration to achieve economic gains or better services Another increasingly common motive for M&amp;A activity is to achieve horizontal integration. A company may decide to merge with or acquire a competitor to gain market share and increase its marketing strength.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7554863" y="1693454"/>
            <a:ext cx="3258005" cy="1551288"/>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80258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smtClean="0">
                <a:solidFill>
                  <a:schemeClr val="tx1"/>
                </a:solidFill>
              </a:rPr>
              <a:t>Advantages</a:t>
            </a:r>
            <a:endParaRPr lang="en-US" sz="2800" b="1" dirty="0">
              <a:solidFill>
                <a:schemeClr val="tx1"/>
              </a:solidFill>
            </a:endParaRPr>
          </a:p>
          <a:p>
            <a:pPr marL="514350" indent="-514350">
              <a:buFont typeface="+mj-lt"/>
              <a:buAutoNum type="arabicParenR"/>
            </a:pPr>
            <a:r>
              <a:rPr lang="en-US" sz="2800" dirty="0">
                <a:solidFill>
                  <a:schemeClr val="tx1"/>
                </a:solidFill>
              </a:rPr>
              <a:t>Buyer or supplier power is automatically reduced if other party is the buyer or supplier. </a:t>
            </a:r>
          </a:p>
          <a:p>
            <a:pPr marL="514350" indent="-514350">
              <a:buFont typeface="+mj-lt"/>
              <a:buAutoNum type="arabicParenR"/>
            </a:pPr>
            <a:r>
              <a:rPr lang="en-US" sz="2800" dirty="0">
                <a:solidFill>
                  <a:schemeClr val="tx1"/>
                </a:solidFill>
              </a:rPr>
              <a:t>More control of customer demands or supply chain respectively.</a:t>
            </a:r>
          </a:p>
          <a:p>
            <a:pPr marL="514350" indent="-514350">
              <a:buFont typeface="+mj-lt"/>
              <a:buAutoNum type="arabicParenR"/>
            </a:pPr>
            <a:r>
              <a:rPr lang="en-US" sz="2800" dirty="0">
                <a:solidFill>
                  <a:schemeClr val="tx1"/>
                </a:solidFill>
              </a:rPr>
              <a:t>Better partnerships are desired for public sector organizations.</a:t>
            </a:r>
          </a:p>
          <a:p>
            <a:pPr marL="514350" indent="-514350">
              <a:buFont typeface="+mj-lt"/>
              <a:buAutoNum type="arabicParenR"/>
            </a:pPr>
            <a:r>
              <a:rPr lang="en-US" sz="2800" dirty="0">
                <a:solidFill>
                  <a:schemeClr val="tx1"/>
                </a:solidFill>
              </a:rPr>
              <a:t>Reduction in competition (if other party is a competitor).</a:t>
            </a:r>
          </a:p>
          <a:p>
            <a:pPr marL="514350" indent="-514350">
              <a:buFont typeface="+mj-lt"/>
              <a:buAutoNum type="arabicParenR"/>
            </a:pPr>
            <a:r>
              <a:rPr lang="en-US" sz="2800" dirty="0">
                <a:solidFill>
                  <a:schemeClr val="tx1"/>
                </a:solidFill>
              </a:rPr>
              <a:t>Increase in market share/marketing strength.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7554863" y="1502585"/>
            <a:ext cx="3258005" cy="1551288"/>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442905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smtClean="0">
                <a:solidFill>
                  <a:schemeClr val="tx1"/>
                </a:solidFill>
              </a:rPr>
              <a:t>Disadvantages</a:t>
            </a:r>
            <a:endParaRPr lang="en-US" sz="2800" b="1" dirty="0">
              <a:solidFill>
                <a:schemeClr val="tx1"/>
              </a:solidFill>
            </a:endParaRPr>
          </a:p>
          <a:p>
            <a:pPr marL="514350" indent="-514350">
              <a:buFont typeface="+mj-lt"/>
              <a:buAutoNum type="arabicParenR"/>
            </a:pPr>
            <a:r>
              <a:rPr lang="en-US" sz="2800" dirty="0">
                <a:solidFill>
                  <a:schemeClr val="tx1"/>
                </a:solidFill>
              </a:rPr>
              <a:t>More work for the top team.</a:t>
            </a:r>
          </a:p>
          <a:p>
            <a:pPr marL="514350" indent="-514350">
              <a:buFont typeface="+mj-lt"/>
              <a:buAutoNum type="arabicParenR"/>
            </a:pPr>
            <a:r>
              <a:rPr lang="en-US" sz="2800" dirty="0">
                <a:solidFill>
                  <a:schemeClr val="tx1"/>
                </a:solidFill>
              </a:rPr>
              <a:t>In the case of horizontal integration(the other party is the competitor), cultural problems are hard to overcome, and thus potential is not realized.</a:t>
            </a:r>
          </a:p>
          <a:p>
            <a:pPr marL="514350" indent="-514350">
              <a:buFont typeface="+mj-lt"/>
              <a:buAutoNum type="arabicParenR"/>
            </a:pPr>
            <a:r>
              <a:rPr lang="en-US" sz="2800" dirty="0">
                <a:solidFill>
                  <a:schemeClr val="tx1"/>
                </a:solidFill>
              </a:rPr>
              <a:t>Complex ‘dual’ structures often result in spare egos.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7554863" y="1502585"/>
            <a:ext cx="3258005" cy="1551288"/>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066115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a:solidFill>
                  <a:schemeClr val="tx1"/>
                </a:solidFill>
              </a:rPr>
              <a:t>Organizational implications</a:t>
            </a:r>
          </a:p>
          <a:p>
            <a:r>
              <a:rPr lang="en-US" sz="2800" dirty="0">
                <a:solidFill>
                  <a:schemeClr val="tx1"/>
                </a:solidFill>
              </a:rPr>
              <a:t>Integrated top team, merged administrative systems, tightly coupled core processes, single corporate identity, better partnership working, pooled resources, and better services.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7554863" y="1502585"/>
            <a:ext cx="3258005" cy="1551288"/>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09434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dirty="0">
                <a:solidFill>
                  <a:schemeClr val="tx1"/>
                </a:solidFill>
              </a:rPr>
              <a:t>Some mergers are defensive and are a response to other mergers that threaten the commercial position of a company.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6382847" y="1884516"/>
            <a:ext cx="4648849" cy="154627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500847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b="1" dirty="0" smtClean="0">
                <a:solidFill>
                  <a:schemeClr val="tx1"/>
                </a:solidFill>
              </a:rPr>
              <a:t>Advantages</a:t>
            </a:r>
          </a:p>
          <a:p>
            <a:r>
              <a:rPr lang="en-US" sz="2800" dirty="0">
                <a:solidFill>
                  <a:schemeClr val="tx1"/>
                </a:solidFill>
              </a:rPr>
              <a:t>Enhance the company’s commercial position in the face of weighty competition.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6382847" y="1884516"/>
            <a:ext cx="4648849" cy="154627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6197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p>
          <a:p>
            <a:r>
              <a:rPr lang="en-US" sz="2800" b="1" dirty="0">
                <a:solidFill>
                  <a:schemeClr val="tx1"/>
                </a:solidFill>
              </a:rPr>
              <a:t>Disadvantages</a:t>
            </a:r>
          </a:p>
          <a:p>
            <a:r>
              <a:rPr lang="en-US" sz="2800" dirty="0">
                <a:solidFill>
                  <a:schemeClr val="tx1"/>
                </a:solidFill>
              </a:rPr>
              <a:t>May be very unexpected for staff and low performance can result from confusion.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6382847" y="1884516"/>
            <a:ext cx="4648849" cy="154627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500759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If managed well, it leads to greater commercial strength.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6382847" y="1884516"/>
            <a:ext cx="4648849" cy="154627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010938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dirty="0">
                <a:solidFill>
                  <a:schemeClr val="tx1"/>
                </a:solidFill>
              </a:rPr>
              <a:t>There is often tremendous pressure on the CEO to reinvest cash and grow reported earnings (Selden and Colvin, 2003). He or she may be being advised to make the deal quickly before a competitor does, so much so that the CEO’s definition of success becomes completion of the deal rather than the longer-term </a:t>
            </a:r>
            <a:r>
              <a:rPr lang="en-US" sz="2800" dirty="0" err="1">
                <a:solidFill>
                  <a:schemeClr val="tx1"/>
                </a:solidFill>
              </a:rPr>
              <a:t>programme</a:t>
            </a:r>
            <a:r>
              <a:rPr lang="en-US" sz="2800" dirty="0">
                <a:solidFill>
                  <a:schemeClr val="tx1"/>
                </a:solidFill>
              </a:rPr>
              <a:t> of achieving intended benefits.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8707272" y="5067132"/>
            <a:ext cx="2695951" cy="113232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337615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smtClean="0">
                <a:solidFill>
                  <a:schemeClr val="tx1"/>
                </a:solidFill>
              </a:rPr>
              <a:t>Advantages</a:t>
            </a:r>
          </a:p>
          <a:p>
            <a:pPr marL="514350" indent="-514350">
              <a:buFont typeface="+mj-lt"/>
              <a:buAutoNum type="arabicParenR"/>
            </a:pPr>
            <a:r>
              <a:rPr lang="en-US" sz="2800" dirty="0">
                <a:solidFill>
                  <a:schemeClr val="tx1"/>
                </a:solidFill>
              </a:rPr>
              <a:t>Seductive and thrilling.</a:t>
            </a:r>
          </a:p>
          <a:p>
            <a:pPr marL="514350" indent="-514350">
              <a:buFont typeface="+mj-lt"/>
              <a:buAutoNum type="arabicParenR"/>
            </a:pPr>
            <a:r>
              <a:rPr lang="en-US" sz="2800" dirty="0">
                <a:solidFill>
                  <a:schemeClr val="tx1"/>
                </a:solidFill>
              </a:rPr>
              <a:t>Publicity about the deal augments the CEO’s and the company’s profile.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8707272" y="5067132"/>
            <a:ext cx="2695951" cy="113232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078733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smtClean="0">
                <a:solidFill>
                  <a:schemeClr val="tx1"/>
                </a:solidFill>
              </a:rPr>
              <a:t>Disadvantages</a:t>
            </a:r>
          </a:p>
          <a:p>
            <a:r>
              <a:rPr lang="en-US" sz="2800" dirty="0">
                <a:solidFill>
                  <a:schemeClr val="tx1"/>
                </a:solidFill>
              </a:rPr>
              <a:t>The excitement of the deal may cloud the CEO’s </a:t>
            </a:r>
            <a:r>
              <a:rPr lang="en-US" sz="2800" dirty="0" err="1">
                <a:solidFill>
                  <a:schemeClr val="tx1"/>
                </a:solidFill>
              </a:rPr>
              <a:t>judgement</a:t>
            </a:r>
            <a:r>
              <a:rPr lang="en-US" sz="2800" dirty="0">
                <a:solidFill>
                  <a:schemeClr val="tx1"/>
                </a:solidFill>
              </a:rPr>
              <a: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8447965" y="2278229"/>
            <a:ext cx="2695951" cy="113232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093238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Anyone’s guess!</a:t>
            </a:r>
            <a:endParaRPr lang="en-US" sz="2800" b="1"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8707272" y="5067132"/>
            <a:ext cx="2695951" cy="113232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876339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Part Two - The applications</a:t>
            </a:r>
          </a:p>
          <a:p>
            <a:pPr marL="457200" indent="-457200">
              <a:buFont typeface="Wingdings" panose="05000000000000000000" pitchFamily="2" charset="2"/>
              <a:buChar char="Ø"/>
            </a:pPr>
            <a:r>
              <a:rPr lang="en-US" sz="2800"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3200" b="1" dirty="0">
                <a:solidFill>
                  <a:schemeClr val="bg2">
                    <a:lumMod val="10000"/>
                  </a:schemeClr>
                </a:solidFill>
              </a:rPr>
              <a:t>Avoid the seven deadly sins</a:t>
            </a:r>
          </a:p>
          <a:p>
            <a:pPr marL="457200" indent="-457200">
              <a:buFont typeface="Wingdings" panose="05000000000000000000" pitchFamily="2" charset="2"/>
              <a:buChar char="Ø"/>
            </a:pPr>
            <a:r>
              <a:rPr lang="en-US" sz="2800" dirty="0">
                <a:solidFill>
                  <a:schemeClr val="bg2">
                    <a:lumMod val="10000"/>
                  </a:schemeClr>
                </a:solidFill>
              </a:rPr>
              <a:t>How to manage the development of a merged team</a:t>
            </a:r>
          </a:p>
          <a:p>
            <a:endParaRPr lang="en-US" sz="3200" dirty="0">
              <a:solidFill>
                <a:schemeClr val="bg2">
                  <a:lumMod val="10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225748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b="1" dirty="0">
                <a:solidFill>
                  <a:schemeClr val="bg2">
                    <a:lumMod val="10000"/>
                  </a:schemeClr>
                </a:solidFill>
              </a:rPr>
              <a:t>AVOIDING THE SEVEN DEADLY SINS</a:t>
            </a:r>
          </a:p>
          <a:p>
            <a:r>
              <a:rPr lang="en-US" sz="2800" dirty="0" err="1">
                <a:solidFill>
                  <a:schemeClr val="bg2">
                    <a:lumMod val="10000"/>
                  </a:schemeClr>
                </a:solidFill>
              </a:rPr>
              <a:t>Feldmann</a:t>
            </a:r>
            <a:r>
              <a:rPr lang="en-US" sz="2800" dirty="0">
                <a:solidFill>
                  <a:schemeClr val="bg2">
                    <a:lumMod val="10000"/>
                  </a:schemeClr>
                </a:solidFill>
              </a:rPr>
              <a:t> and Spratt (1999) identify seven deadly sins in implementing a merger or acquisition. </a:t>
            </a:r>
            <a:r>
              <a:rPr lang="en-US" sz="2800" dirty="0" smtClean="0">
                <a:solidFill>
                  <a:schemeClr val="bg2">
                    <a:lumMod val="10000"/>
                  </a:schemeClr>
                </a:solidFill>
              </a:rPr>
              <a:t>The current lecture </a:t>
            </a:r>
            <a:r>
              <a:rPr lang="en-US" sz="2800" dirty="0">
                <a:solidFill>
                  <a:schemeClr val="bg2">
                    <a:lumMod val="10000"/>
                  </a:schemeClr>
                </a:solidFill>
              </a:rPr>
              <a:t>goes on to describe in detail how to ensure that you avoid these problems: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568722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effectLst>
                  <a:outerShdw blurRad="38100" dist="38100" dir="2700000" algn="tl">
                    <a:srgbClr val="000000">
                      <a:alpha val="43137"/>
                    </a:srgbClr>
                  </a:outerShdw>
                </a:effectLst>
              </a:rPr>
              <a:t>AVOIDING THE SEVEN DEADLY </a:t>
            </a:r>
            <a:r>
              <a:rPr lang="en-US" sz="3200" b="1" dirty="0" smtClean="0">
                <a:solidFill>
                  <a:schemeClr val="tx1"/>
                </a:solidFill>
                <a:effectLst>
                  <a:outerShdw blurRad="38100" dist="38100" dir="2700000" algn="tl">
                    <a:srgbClr val="000000">
                      <a:alpha val="43137"/>
                    </a:srgbClr>
                  </a:outerShdw>
                </a:effectLst>
              </a:rPr>
              <a:t>SINS</a:t>
            </a:r>
            <a:endParaRPr lang="en-US" sz="3200" dirty="0" smtClean="0">
              <a:solidFill>
                <a:schemeClr val="tx1"/>
              </a:solidFill>
            </a:endParaRPr>
          </a:p>
          <a:p>
            <a:r>
              <a:rPr lang="en-US" sz="2800" dirty="0" smtClean="0">
                <a:solidFill>
                  <a:schemeClr val="tx1"/>
                </a:solidFill>
              </a:rPr>
              <a:t>• </a:t>
            </a:r>
            <a:r>
              <a:rPr lang="en-US" sz="2800" dirty="0">
                <a:solidFill>
                  <a:schemeClr val="tx1"/>
                </a:solidFill>
              </a:rPr>
              <a:t>Sin 1: Obsessive list-making. Don’t make lists of everything </a:t>
            </a:r>
            <a:r>
              <a:rPr lang="en-US" sz="2800" dirty="0" smtClean="0">
                <a:solidFill>
                  <a:schemeClr val="tx1"/>
                </a:solidFill>
              </a:rPr>
              <a:t>that needs </a:t>
            </a:r>
            <a:r>
              <a:rPr lang="en-US" sz="2800" dirty="0">
                <a:solidFill>
                  <a:schemeClr val="tx1"/>
                </a:solidFill>
              </a:rPr>
              <a:t>to be done – it is exhausting and demoralizing. Instead, use the 80:20 rule. Focus on the 20 per cent of tasks that add the most value</a:t>
            </a:r>
            <a:r>
              <a:rPr lang="en-US" sz="2800" dirty="0" smtClean="0">
                <a:solidFill>
                  <a:schemeClr val="tx1"/>
                </a:solidFill>
              </a:rPr>
              <a:t>.</a:t>
            </a:r>
          </a:p>
          <a:p>
            <a:endParaRPr lang="en-US" sz="2800" dirty="0">
              <a:solidFill>
                <a:schemeClr val="tx1"/>
              </a:solidFill>
            </a:endParaRPr>
          </a:p>
          <a:p>
            <a:r>
              <a:rPr lang="en-US" sz="2800" dirty="0">
                <a:solidFill>
                  <a:schemeClr val="tx1"/>
                </a:solidFill>
              </a:rPr>
              <a:t>• Sin 2: Content-free communications. Don’t send out communications that contain only hype and promotion. Employees, customers, suppliers and shareholders all have real questions, so answer them</a:t>
            </a:r>
            <a:r>
              <a:rPr lang="en-US" sz="2800" dirty="0" smtClean="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effectLst>
                  <a:outerShdw blurRad="38100" dist="38100" dir="2700000" algn="tl">
                    <a:srgbClr val="000000">
                      <a:alpha val="43137"/>
                    </a:srgbClr>
                  </a:outerShdw>
                </a:effectLst>
              </a:rPr>
              <a:t>AVOIDING THE SEVEN DEADLY SINS</a:t>
            </a:r>
          </a:p>
          <a:p>
            <a:endParaRPr lang="en-US" sz="3200" dirty="0" smtClean="0">
              <a:solidFill>
                <a:schemeClr val="tx1"/>
              </a:solidFill>
            </a:endParaRPr>
          </a:p>
          <a:p>
            <a:r>
              <a:rPr lang="en-US" sz="2800" dirty="0" smtClean="0">
                <a:solidFill>
                  <a:schemeClr val="tx1"/>
                </a:solidFill>
              </a:rPr>
              <a:t>• Sin 3: Creating a planning circus. Use targeted task forces, rather</a:t>
            </a:r>
          </a:p>
          <a:p>
            <a:r>
              <a:rPr lang="en-US" sz="2800" dirty="0" smtClean="0">
                <a:solidFill>
                  <a:schemeClr val="tx1"/>
                </a:solidFill>
              </a:rPr>
              <a:t>than a hierarchy of slow-paced committees.</a:t>
            </a:r>
          </a:p>
          <a:p>
            <a:endParaRPr lang="en-US" sz="2800" dirty="0" smtClean="0">
              <a:solidFill>
                <a:schemeClr val="tx1"/>
              </a:solidFill>
            </a:endParaRPr>
          </a:p>
          <a:p>
            <a:r>
              <a:rPr lang="en-US" sz="2800" dirty="0" smtClean="0">
                <a:solidFill>
                  <a:schemeClr val="tx1"/>
                </a:solidFill>
              </a:rPr>
              <a:t>• Sin 4: Barnyard </a:t>
            </a:r>
            <a:r>
              <a:rPr lang="en-US" sz="2800" dirty="0" err="1" smtClean="0">
                <a:solidFill>
                  <a:schemeClr val="tx1"/>
                </a:solidFill>
              </a:rPr>
              <a:t>behaviour</a:t>
            </a:r>
            <a:r>
              <a:rPr lang="en-US" sz="2800" dirty="0" smtClean="0">
                <a:solidFill>
                  <a:schemeClr val="tx1"/>
                </a:solidFill>
              </a:rPr>
              <a:t>. Unless roles and relationships are clarified, feathers will fly in an attempt to establish the pecking order. Simply labelling the hierarchy will not sort this one out.</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2445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effectLst>
                  <a:outerShdw blurRad="38100" dist="38100" dir="2700000" algn="tl">
                    <a:srgbClr val="000000">
                      <a:alpha val="43137"/>
                    </a:srgbClr>
                  </a:outerShdw>
                </a:effectLst>
              </a:rPr>
              <a:t>AVOIDING THE SEVEN DEADLY </a:t>
            </a:r>
            <a:r>
              <a:rPr lang="en-US" sz="3200" b="1" dirty="0" smtClean="0">
                <a:solidFill>
                  <a:schemeClr val="tx1"/>
                </a:solidFill>
                <a:effectLst>
                  <a:outerShdw blurRad="38100" dist="38100" dir="2700000" algn="tl">
                    <a:srgbClr val="000000">
                      <a:alpha val="43137"/>
                    </a:srgbClr>
                  </a:outerShdw>
                </a:effectLst>
              </a:rPr>
              <a:t>SINS</a:t>
            </a:r>
          </a:p>
          <a:p>
            <a:endParaRPr lang="en-US" sz="3200" dirty="0" smtClean="0">
              <a:solidFill>
                <a:schemeClr val="tx1"/>
              </a:solidFill>
            </a:endParaRPr>
          </a:p>
          <a:p>
            <a:r>
              <a:rPr lang="en-US" sz="2800" dirty="0">
                <a:solidFill>
                  <a:schemeClr val="tx1"/>
                </a:solidFill>
              </a:rPr>
              <a:t>• Sin 5: Preaching vision and values. If you want cultural change, you</a:t>
            </a:r>
          </a:p>
          <a:p>
            <a:r>
              <a:rPr lang="en-US" sz="2800" dirty="0">
                <a:solidFill>
                  <a:schemeClr val="tx1"/>
                </a:solidFill>
              </a:rPr>
              <a:t>have to work at it. It will not happen through announcement.</a:t>
            </a:r>
            <a:endParaRPr lang="en-US" sz="2800" dirty="0" smtClean="0">
              <a:solidFill>
                <a:schemeClr val="tx1"/>
              </a:solidFill>
            </a:endParaRPr>
          </a:p>
          <a:p>
            <a:endParaRPr lang="en-US" sz="2800" dirty="0">
              <a:solidFill>
                <a:schemeClr val="tx1"/>
              </a:solidFill>
            </a:endParaRPr>
          </a:p>
          <a:p>
            <a:r>
              <a:rPr lang="en-US" sz="2800" dirty="0">
                <a:solidFill>
                  <a:schemeClr val="tx1"/>
                </a:solidFill>
              </a:rPr>
              <a:t>• </a:t>
            </a:r>
            <a:r>
              <a:rPr lang="en-US" sz="2800" dirty="0" smtClean="0">
                <a:solidFill>
                  <a:schemeClr val="tx1"/>
                </a:solidFill>
              </a:rPr>
              <a:t>Sin 6: </a:t>
            </a:r>
            <a:r>
              <a:rPr lang="en-US" sz="2800" dirty="0">
                <a:solidFill>
                  <a:schemeClr val="tx1"/>
                </a:solidFill>
              </a:rPr>
              <a:t>Rewarding the wrong </a:t>
            </a:r>
            <a:r>
              <a:rPr lang="en-US" sz="2800" dirty="0" err="1">
                <a:solidFill>
                  <a:schemeClr val="tx1"/>
                </a:solidFill>
              </a:rPr>
              <a:t>behaviours</a:t>
            </a:r>
            <a:r>
              <a:rPr lang="en-US" sz="2800" dirty="0">
                <a:solidFill>
                  <a:schemeClr val="tx1"/>
                </a:solidFill>
              </a:rPr>
              <a:t>. Sort out compensation and link it to the right </a:t>
            </a:r>
            <a:r>
              <a:rPr lang="en-US" sz="2800" dirty="0" err="1">
                <a:solidFill>
                  <a:schemeClr val="tx1"/>
                </a:solidFill>
              </a:rPr>
              <a:t>behaviours</a:t>
            </a:r>
            <a:r>
              <a:rPr lang="en-US" sz="2800" dirty="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10576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effectLst>
                  <a:outerShdw blurRad="38100" dist="38100" dir="2700000" algn="tl">
                    <a:srgbClr val="000000">
                      <a:alpha val="43137"/>
                    </a:srgbClr>
                  </a:outerShdw>
                </a:effectLst>
              </a:rPr>
              <a:t>AVOIDING THE SEVEN DEADLY SINS</a:t>
            </a:r>
          </a:p>
          <a:p>
            <a:endParaRPr lang="en-US" sz="3200" dirty="0" smtClean="0">
              <a:solidFill>
                <a:schemeClr val="tx1"/>
              </a:solidFill>
            </a:endParaRPr>
          </a:p>
          <a:p>
            <a:r>
              <a:rPr lang="en-US" sz="2800" dirty="0" smtClean="0">
                <a:solidFill>
                  <a:schemeClr val="tx1"/>
                </a:solidFill>
              </a:rPr>
              <a:t>• Sin 7: Putting turtles on fence posts. Ensure that the role models you select for promotion provide good examples of how you want things to be. Do not compromise on selection by indulging in a quota system (two of theirs and two of ours).</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64709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Part Two - The applications</a:t>
            </a:r>
          </a:p>
          <a:p>
            <a:pPr marL="457200" indent="-457200">
              <a:buFont typeface="Wingdings" panose="05000000000000000000" pitchFamily="2" charset="2"/>
              <a:buChar char="Ø"/>
            </a:pPr>
            <a:r>
              <a:rPr lang="en-US" sz="2800"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2800" dirty="0">
                <a:solidFill>
                  <a:schemeClr val="bg2">
                    <a:lumMod val="10000"/>
                  </a:schemeClr>
                </a:solidFill>
              </a:rPr>
              <a:t>Avoid the seven deadly sins</a:t>
            </a:r>
          </a:p>
          <a:p>
            <a:pPr marL="457200" indent="-457200">
              <a:buFont typeface="Wingdings" panose="05000000000000000000" pitchFamily="2" charset="2"/>
              <a:buChar char="Ø"/>
            </a:pPr>
            <a:r>
              <a:rPr lang="en-US" sz="3200" b="1" dirty="0">
                <a:solidFill>
                  <a:schemeClr val="bg2">
                    <a:lumMod val="10000"/>
                  </a:schemeClr>
                </a:solidFill>
              </a:rPr>
              <a:t>How to manage the development of a merged team</a:t>
            </a:r>
          </a:p>
          <a:p>
            <a:endParaRPr lang="en-US" sz="3200" dirty="0">
              <a:solidFill>
                <a:schemeClr val="bg2">
                  <a:lumMod val="10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0041181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Stage “</a:t>
            </a:r>
            <a:r>
              <a:rPr lang="en-US" sz="2800" dirty="0" smtClean="0">
                <a:solidFill>
                  <a:schemeClr val="tx1"/>
                </a:solidFill>
              </a:rPr>
              <a:t>Forming</a:t>
            </a:r>
            <a:r>
              <a:rPr lang="en-US" sz="3200" b="1" dirty="0" smtClean="0">
                <a:solidFill>
                  <a:schemeClr val="tx1"/>
                </a:solidFill>
              </a:rPr>
              <a:t>”- Team activity</a:t>
            </a:r>
          </a:p>
          <a:p>
            <a:pPr marL="457200" indent="-457200">
              <a:buFont typeface="Wingdings" panose="05000000000000000000" pitchFamily="2" charset="2"/>
              <a:buChar char="Ø"/>
            </a:pPr>
            <a:r>
              <a:rPr lang="en-US" sz="3200" dirty="0">
                <a:solidFill>
                  <a:schemeClr val="tx1"/>
                </a:solidFill>
              </a:rPr>
              <a:t>Confusion</a:t>
            </a:r>
          </a:p>
          <a:p>
            <a:pPr marL="457200" indent="-457200">
              <a:buFont typeface="Wingdings" panose="05000000000000000000" pitchFamily="2" charset="2"/>
              <a:buChar char="Ø"/>
            </a:pPr>
            <a:r>
              <a:rPr lang="en-US" sz="3200" dirty="0">
                <a:solidFill>
                  <a:schemeClr val="tx1"/>
                </a:solidFill>
              </a:rPr>
              <a:t>Uncertainty</a:t>
            </a:r>
          </a:p>
          <a:p>
            <a:pPr marL="457200" indent="-457200">
              <a:buFont typeface="Wingdings" panose="05000000000000000000" pitchFamily="2" charset="2"/>
              <a:buChar char="Ø"/>
            </a:pPr>
            <a:r>
              <a:rPr lang="en-US" sz="3200" dirty="0">
                <a:solidFill>
                  <a:schemeClr val="tx1"/>
                </a:solidFill>
              </a:rPr>
              <a:t>Assessing situation</a:t>
            </a:r>
          </a:p>
          <a:p>
            <a:pPr marL="457200" indent="-457200">
              <a:buFont typeface="Wingdings" panose="05000000000000000000" pitchFamily="2" charset="2"/>
              <a:buChar char="Ø"/>
            </a:pPr>
            <a:r>
              <a:rPr lang="en-US" sz="3200" dirty="0">
                <a:solidFill>
                  <a:schemeClr val="tx1"/>
                </a:solidFill>
              </a:rPr>
              <a:t>Testing ground rules</a:t>
            </a:r>
          </a:p>
          <a:p>
            <a:pPr marL="457200" indent="-457200">
              <a:buFont typeface="Wingdings" panose="05000000000000000000" pitchFamily="2" charset="2"/>
              <a:buChar char="Ø"/>
            </a:pPr>
            <a:r>
              <a:rPr lang="en-US" sz="3200" dirty="0">
                <a:solidFill>
                  <a:schemeClr val="tx1"/>
                </a:solidFill>
              </a:rPr>
              <a:t>Feeling out others</a:t>
            </a:r>
          </a:p>
          <a:p>
            <a:pPr marL="457200" indent="-457200">
              <a:buFont typeface="Wingdings" panose="05000000000000000000" pitchFamily="2" charset="2"/>
              <a:buChar char="Ø"/>
            </a:pPr>
            <a:r>
              <a:rPr lang="en-US" sz="3200" dirty="0">
                <a:solidFill>
                  <a:schemeClr val="tx1"/>
                </a:solidFill>
              </a:rPr>
              <a:t>Defining </a:t>
            </a:r>
            <a:r>
              <a:rPr lang="en-US" sz="3200" dirty="0" smtClean="0">
                <a:solidFill>
                  <a:schemeClr val="tx1"/>
                </a:solidFill>
              </a:rPr>
              <a:t>goals</a:t>
            </a: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148746" y="2370173"/>
            <a:ext cx="3755815" cy="314352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919686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Stage “</a:t>
            </a:r>
            <a:r>
              <a:rPr lang="en-US" sz="2800" dirty="0" smtClean="0">
                <a:solidFill>
                  <a:schemeClr val="tx1"/>
                </a:solidFill>
              </a:rPr>
              <a:t>Forming</a:t>
            </a:r>
            <a:r>
              <a:rPr lang="en-US" sz="3200" b="1" dirty="0" smtClean="0">
                <a:solidFill>
                  <a:schemeClr val="tx1"/>
                </a:solidFill>
              </a:rPr>
              <a:t>”- </a:t>
            </a:r>
            <a:r>
              <a:rPr lang="en-US" sz="3200" b="1" dirty="0">
                <a:solidFill>
                  <a:schemeClr val="tx1"/>
                </a:solidFill>
              </a:rPr>
              <a:t>Advice for leaders</a:t>
            </a:r>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Be very clear about roles </a:t>
            </a:r>
            <a:r>
              <a:rPr lang="en-US" sz="3200" dirty="0" smtClean="0">
                <a:solidFill>
                  <a:schemeClr val="tx1"/>
                </a:solidFill>
              </a:rPr>
              <a:t>and responsibilities </a:t>
            </a:r>
            <a:r>
              <a:rPr lang="en-US" sz="3200" dirty="0">
                <a:solidFill>
                  <a:schemeClr val="tx1"/>
                </a:solidFill>
              </a:rPr>
              <a:t>in the new company.</a:t>
            </a:r>
          </a:p>
          <a:p>
            <a:pPr marL="457200" indent="-457200">
              <a:buFont typeface="Wingdings" panose="05000000000000000000" pitchFamily="2" charset="2"/>
              <a:buChar char="Ø"/>
            </a:pPr>
            <a:r>
              <a:rPr lang="en-US" sz="3200" dirty="0">
                <a:solidFill>
                  <a:schemeClr val="tx1"/>
                </a:solidFill>
              </a:rPr>
              <a:t>Talk about where people have </a:t>
            </a:r>
            <a:r>
              <a:rPr lang="en-US" sz="3200" dirty="0" smtClean="0">
                <a:solidFill>
                  <a:schemeClr val="tx1"/>
                </a:solidFill>
              </a:rPr>
              <a:t>come from </a:t>
            </a:r>
            <a:r>
              <a:rPr lang="en-US" sz="3200" dirty="0">
                <a:solidFill>
                  <a:schemeClr val="tx1"/>
                </a:solidFill>
              </a:rPr>
              <a:t>in terms of the structure, </a:t>
            </a:r>
            <a:r>
              <a:rPr lang="en-US" sz="3200" dirty="0" smtClean="0">
                <a:solidFill>
                  <a:schemeClr val="tx1"/>
                </a:solidFill>
              </a:rPr>
              <a:t>process and </a:t>
            </a:r>
            <a:r>
              <a:rPr lang="en-US" sz="3200" dirty="0">
                <a:solidFill>
                  <a:schemeClr val="tx1"/>
                </a:solidFill>
              </a:rPr>
              <a:t>culture in their previous situation.</a:t>
            </a:r>
          </a:p>
          <a:p>
            <a:pPr marL="457200" indent="-457200">
              <a:buFont typeface="Wingdings" panose="05000000000000000000" pitchFamily="2" charset="2"/>
              <a:buChar char="Ø"/>
            </a:pPr>
            <a:r>
              <a:rPr lang="en-US" sz="3200" dirty="0">
                <a:solidFill>
                  <a:schemeClr val="tx1"/>
                </a:solidFill>
              </a:rPr>
              <a:t>Compare notes</a:t>
            </a:r>
            <a:r>
              <a:rPr lang="en-US" sz="3200" dirty="0" smtClean="0">
                <a:solidFill>
                  <a:schemeClr val="tx1"/>
                </a:solidFill>
              </a:rPr>
              <a:t>.</a:t>
            </a: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911614" y="4855277"/>
            <a:ext cx="3170947" cy="1239241"/>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25879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Stage “</a:t>
            </a:r>
            <a:r>
              <a:rPr lang="en-US" sz="2800" dirty="0">
                <a:solidFill>
                  <a:schemeClr val="tx1"/>
                </a:solidFill>
              </a:rPr>
              <a:t>Storming</a:t>
            </a:r>
            <a:r>
              <a:rPr lang="en-US" sz="3200" b="1" dirty="0" smtClean="0">
                <a:solidFill>
                  <a:schemeClr val="tx1"/>
                </a:solidFill>
              </a:rPr>
              <a:t>”- Team activity</a:t>
            </a:r>
          </a:p>
          <a:p>
            <a:pPr marL="457200" indent="-457200">
              <a:buFont typeface="Wingdings" panose="05000000000000000000" pitchFamily="2" charset="2"/>
              <a:buChar char="Ø"/>
            </a:pPr>
            <a:r>
              <a:rPr lang="en-US" sz="3200" dirty="0">
                <a:solidFill>
                  <a:schemeClr val="tx1"/>
                </a:solidFill>
              </a:rPr>
              <a:t>Disagreement </a:t>
            </a:r>
            <a:r>
              <a:rPr lang="en-US" sz="3200" dirty="0" smtClean="0">
                <a:solidFill>
                  <a:schemeClr val="tx1"/>
                </a:solidFill>
              </a:rPr>
              <a:t>over priorities</a:t>
            </a:r>
            <a:endParaRPr lang="en-US" sz="3200" dirty="0">
              <a:solidFill>
                <a:schemeClr val="tx1"/>
              </a:solidFill>
            </a:endParaRPr>
          </a:p>
          <a:p>
            <a:pPr marL="457200" indent="-457200">
              <a:buFont typeface="Wingdings" panose="05000000000000000000" pitchFamily="2" charset="2"/>
              <a:buChar char="Ø"/>
            </a:pPr>
            <a:r>
              <a:rPr lang="en-US" sz="3200" dirty="0">
                <a:solidFill>
                  <a:schemeClr val="tx1"/>
                </a:solidFill>
              </a:rPr>
              <a:t>Struggle for leadership</a:t>
            </a:r>
          </a:p>
          <a:p>
            <a:pPr marL="457200" indent="-457200">
              <a:buFont typeface="Wingdings" panose="05000000000000000000" pitchFamily="2" charset="2"/>
              <a:buChar char="Ø"/>
            </a:pPr>
            <a:r>
              <a:rPr lang="en-US" sz="3200" dirty="0">
                <a:solidFill>
                  <a:schemeClr val="tx1"/>
                </a:solidFill>
              </a:rPr>
              <a:t>Tension</a:t>
            </a:r>
          </a:p>
          <a:p>
            <a:pPr marL="457200" indent="-457200">
              <a:buFont typeface="Wingdings" panose="05000000000000000000" pitchFamily="2" charset="2"/>
              <a:buChar char="Ø"/>
            </a:pPr>
            <a:r>
              <a:rPr lang="en-US" sz="3200" dirty="0">
                <a:solidFill>
                  <a:schemeClr val="tx1"/>
                </a:solidFill>
              </a:rPr>
              <a:t>Hostility</a:t>
            </a:r>
          </a:p>
          <a:p>
            <a:pPr marL="457200" indent="-457200">
              <a:buFont typeface="Wingdings" panose="05000000000000000000" pitchFamily="2" charset="2"/>
              <a:buChar char="Ø"/>
            </a:pPr>
            <a:r>
              <a:rPr lang="en-US" sz="3200" dirty="0">
                <a:solidFill>
                  <a:schemeClr val="tx1"/>
                </a:solidFill>
              </a:rPr>
              <a:t>Clique formation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974005" y="2396983"/>
            <a:ext cx="4118171" cy="321037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989234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Stage “</a:t>
            </a:r>
            <a:r>
              <a:rPr lang="en-US" sz="2800" dirty="0" smtClean="0">
                <a:solidFill>
                  <a:schemeClr val="tx1"/>
                </a:solidFill>
              </a:rPr>
              <a:t>Storming</a:t>
            </a:r>
            <a:r>
              <a:rPr lang="en-US" sz="3200" b="1" dirty="0" smtClean="0">
                <a:solidFill>
                  <a:schemeClr val="tx1"/>
                </a:solidFill>
              </a:rPr>
              <a:t>”- Advice for leaders</a:t>
            </a:r>
          </a:p>
          <a:p>
            <a:pPr marL="457200" indent="-457200">
              <a:buFont typeface="Wingdings" panose="05000000000000000000" pitchFamily="2" charset="2"/>
              <a:buChar char="Ø"/>
            </a:pPr>
            <a:r>
              <a:rPr lang="en-US" sz="3200" dirty="0" smtClean="0">
                <a:solidFill>
                  <a:schemeClr val="tx1"/>
                </a:solidFill>
              </a:rPr>
              <a:t>Make time for team to discuss important issues.</a:t>
            </a:r>
          </a:p>
          <a:p>
            <a:pPr marL="457200" indent="-457200">
              <a:buFont typeface="Wingdings" panose="05000000000000000000" pitchFamily="2" charset="2"/>
              <a:buChar char="Ø"/>
            </a:pPr>
            <a:r>
              <a:rPr lang="en-US" sz="3200" dirty="0" smtClean="0">
                <a:solidFill>
                  <a:schemeClr val="tx1"/>
                </a:solidFill>
              </a:rPr>
              <a:t>Be patient.</a:t>
            </a:r>
          </a:p>
          <a:p>
            <a:pPr marL="457200" indent="-457200">
              <a:buFont typeface="Wingdings" panose="05000000000000000000" pitchFamily="2" charset="2"/>
              <a:buChar char="Ø"/>
            </a:pPr>
            <a:r>
              <a:rPr lang="en-US" sz="3200" dirty="0" smtClean="0">
                <a:solidFill>
                  <a:schemeClr val="tx1"/>
                </a:solidFill>
              </a:rPr>
              <a:t>Be clear on direction and purpose of the team.</a:t>
            </a:r>
          </a:p>
          <a:p>
            <a:pPr marL="457200" indent="-457200">
              <a:buFont typeface="Wingdings" panose="05000000000000000000" pitchFamily="2" charset="2"/>
              <a:buChar char="Ø"/>
            </a:pPr>
            <a:r>
              <a:rPr lang="en-US" sz="3200" dirty="0" smtClean="0">
                <a:solidFill>
                  <a:schemeClr val="tx1"/>
                </a:solidFill>
              </a:rPr>
              <a:t>Nip conflict between cultures and people in the bud by talking to those involved.</a:t>
            </a: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9495472" y="2014865"/>
            <a:ext cx="1934528" cy="2216862"/>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535623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Stage “</a:t>
            </a:r>
            <a:r>
              <a:rPr lang="en-US" sz="2800" dirty="0">
                <a:solidFill>
                  <a:schemeClr val="tx1"/>
                </a:solidFill>
              </a:rPr>
              <a:t>Norming</a:t>
            </a:r>
            <a:r>
              <a:rPr lang="en-US" sz="3200" b="1" dirty="0" smtClean="0">
                <a:solidFill>
                  <a:schemeClr val="tx1"/>
                </a:solidFill>
              </a:rPr>
              <a:t>”- Team activity</a:t>
            </a:r>
          </a:p>
          <a:p>
            <a:pPr marL="514350" indent="-514350">
              <a:buFont typeface="Wingdings" panose="05000000000000000000" pitchFamily="2" charset="2"/>
              <a:buChar char="Ø"/>
            </a:pPr>
            <a:r>
              <a:rPr lang="en-US" sz="3200" dirty="0" smtClean="0">
                <a:solidFill>
                  <a:schemeClr val="tx1"/>
                </a:solidFill>
              </a:rPr>
              <a:t>Agreement</a:t>
            </a:r>
            <a:endParaRPr lang="en-US" sz="3200" dirty="0">
              <a:solidFill>
                <a:schemeClr val="tx1"/>
              </a:solidFill>
            </a:endParaRPr>
          </a:p>
          <a:p>
            <a:pPr marL="514350" indent="-514350">
              <a:buFont typeface="Wingdings" panose="05000000000000000000" pitchFamily="2" charset="2"/>
              <a:buChar char="Ø"/>
            </a:pPr>
            <a:r>
              <a:rPr lang="en-US" sz="3200" dirty="0">
                <a:solidFill>
                  <a:schemeClr val="tx1"/>
                </a:solidFill>
              </a:rPr>
              <a:t>Leadership accepted</a:t>
            </a:r>
          </a:p>
          <a:p>
            <a:pPr marL="514350" indent="-514350">
              <a:buFont typeface="Wingdings" panose="05000000000000000000" pitchFamily="2" charset="2"/>
              <a:buChar char="Ø"/>
            </a:pPr>
            <a:r>
              <a:rPr lang="en-US" sz="3200" dirty="0">
                <a:solidFill>
                  <a:schemeClr val="tx1"/>
                </a:solidFill>
              </a:rPr>
              <a:t>Trust established</a:t>
            </a:r>
          </a:p>
          <a:p>
            <a:pPr marL="514350" indent="-514350">
              <a:buFont typeface="Wingdings" panose="05000000000000000000" pitchFamily="2" charset="2"/>
              <a:buChar char="Ø"/>
            </a:pPr>
            <a:r>
              <a:rPr lang="en-US" sz="3200" dirty="0">
                <a:solidFill>
                  <a:schemeClr val="tx1"/>
                </a:solidFill>
              </a:rPr>
              <a:t>Standards set</a:t>
            </a:r>
          </a:p>
          <a:p>
            <a:pPr marL="514350" indent="-514350">
              <a:buFont typeface="Wingdings" panose="05000000000000000000" pitchFamily="2" charset="2"/>
              <a:buChar char="Ø"/>
            </a:pPr>
            <a:r>
              <a:rPr lang="en-US" sz="3200" dirty="0">
                <a:solidFill>
                  <a:schemeClr val="tx1"/>
                </a:solidFill>
              </a:rPr>
              <a:t>New stable roles</a:t>
            </a:r>
          </a:p>
          <a:p>
            <a:pPr marL="514350" indent="-514350">
              <a:buFont typeface="Wingdings" panose="05000000000000000000" pitchFamily="2" charset="2"/>
              <a:buChar char="Ø"/>
            </a:pPr>
            <a:r>
              <a:rPr lang="en-US" sz="3200" dirty="0">
                <a:solidFill>
                  <a:schemeClr val="tx1"/>
                </a:solidFill>
              </a:rPr>
              <a:t>Co-operation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5248272" y="3323988"/>
            <a:ext cx="5134692" cy="1686160"/>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994014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Stage “</a:t>
            </a:r>
            <a:r>
              <a:rPr lang="en-US" sz="2800" dirty="0">
                <a:solidFill>
                  <a:schemeClr val="tx1"/>
                </a:solidFill>
              </a:rPr>
              <a:t>Norming</a:t>
            </a:r>
            <a:r>
              <a:rPr lang="en-US" sz="3200" b="1" dirty="0" smtClean="0">
                <a:solidFill>
                  <a:schemeClr val="tx1"/>
                </a:solidFill>
              </a:rPr>
              <a:t>”- </a:t>
            </a:r>
            <a:r>
              <a:rPr lang="en-US" sz="3200" b="1" dirty="0">
                <a:solidFill>
                  <a:schemeClr val="tx1"/>
                </a:solidFill>
              </a:rPr>
              <a:t>Advice for </a:t>
            </a:r>
            <a:r>
              <a:rPr lang="en-US" sz="3200" b="1" dirty="0" smtClean="0">
                <a:solidFill>
                  <a:schemeClr val="tx1"/>
                </a:solidFill>
              </a:rPr>
              <a:t>leaders</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Develop decision-making process.</a:t>
            </a:r>
          </a:p>
          <a:p>
            <a:pPr marL="457200" indent="-457200">
              <a:buFont typeface="Wingdings" panose="05000000000000000000" pitchFamily="2" charset="2"/>
              <a:buChar char="Ø"/>
            </a:pPr>
            <a:r>
              <a:rPr lang="en-US" sz="3200" dirty="0">
                <a:solidFill>
                  <a:schemeClr val="tx1"/>
                </a:solidFill>
              </a:rPr>
              <a:t>Maintain flexibility by reviewing </a:t>
            </a:r>
            <a:r>
              <a:rPr lang="en-US" sz="3200" dirty="0" smtClean="0">
                <a:solidFill>
                  <a:schemeClr val="tx1"/>
                </a:solidFill>
              </a:rPr>
              <a:t>goals and </a:t>
            </a:r>
            <a:r>
              <a:rPr lang="en-US" sz="3200" dirty="0">
                <a:solidFill>
                  <a:schemeClr val="tx1"/>
                </a:solidFill>
              </a:rPr>
              <a:t>process</a:t>
            </a:r>
            <a:r>
              <a:rPr lang="en-US" sz="3200" dirty="0" smtClean="0">
                <a:solidFill>
                  <a:schemeClr val="tx1"/>
                </a:solidFill>
              </a:rPr>
              <a:t>.</a:t>
            </a:r>
          </a:p>
          <a:p>
            <a:pPr marL="457200" indent="-457200">
              <a:buFont typeface="Wingdings" panose="05000000000000000000" pitchFamily="2" charset="2"/>
              <a:buChar char="Ø"/>
            </a:pPr>
            <a:endParaRPr lang="en-US" sz="3200" dirty="0">
              <a:solidFill>
                <a:schemeClr val="tx1"/>
              </a:solidFill>
            </a:endParaRPr>
          </a:p>
          <a:p>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139926" y="4377706"/>
            <a:ext cx="5134692" cy="1686160"/>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620590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Stage “</a:t>
            </a:r>
            <a:r>
              <a:rPr lang="en-US" sz="2800" dirty="0">
                <a:solidFill>
                  <a:schemeClr val="tx1"/>
                </a:solidFill>
              </a:rPr>
              <a:t>Performing</a:t>
            </a:r>
            <a:r>
              <a:rPr lang="en-US" sz="3200" b="1" dirty="0" smtClean="0">
                <a:solidFill>
                  <a:schemeClr val="tx1"/>
                </a:solidFill>
              </a:rPr>
              <a:t>”- </a:t>
            </a:r>
            <a:r>
              <a:rPr lang="en-US" sz="3200" b="1" dirty="0">
                <a:solidFill>
                  <a:schemeClr val="tx1"/>
                </a:solidFill>
              </a:rPr>
              <a:t>Team activity</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Successful performance</a:t>
            </a:r>
          </a:p>
          <a:p>
            <a:pPr marL="457200" indent="-457200">
              <a:buFont typeface="Wingdings" panose="05000000000000000000" pitchFamily="2" charset="2"/>
              <a:buChar char="Ø"/>
            </a:pPr>
            <a:r>
              <a:rPr lang="en-US" sz="3200" dirty="0">
                <a:solidFill>
                  <a:schemeClr val="tx1"/>
                </a:solidFill>
              </a:rPr>
              <a:t>Flexible task roles</a:t>
            </a:r>
          </a:p>
          <a:p>
            <a:pPr marL="457200" indent="-457200">
              <a:buFont typeface="Wingdings" panose="05000000000000000000" pitchFamily="2" charset="2"/>
              <a:buChar char="Ø"/>
            </a:pPr>
            <a:r>
              <a:rPr lang="en-US" sz="3200" dirty="0">
                <a:solidFill>
                  <a:schemeClr val="tx1"/>
                </a:solidFill>
              </a:rPr>
              <a:t>Openness</a:t>
            </a:r>
          </a:p>
          <a:p>
            <a:pPr marL="457200" indent="-457200">
              <a:buFont typeface="Wingdings" panose="05000000000000000000" pitchFamily="2" charset="2"/>
              <a:buChar char="Ø"/>
            </a:pPr>
            <a:r>
              <a:rPr lang="en-US" sz="3200" dirty="0">
                <a:solidFill>
                  <a:schemeClr val="tx1"/>
                </a:solidFill>
              </a:rPr>
              <a:t>Helpfulness</a:t>
            </a:r>
            <a:endParaRPr lang="en-US" sz="32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749611" y="3317741"/>
            <a:ext cx="3915321" cy="2572109"/>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71192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Stage “</a:t>
            </a:r>
            <a:r>
              <a:rPr lang="en-US" sz="2800" dirty="0">
                <a:solidFill>
                  <a:schemeClr val="tx1"/>
                </a:solidFill>
              </a:rPr>
              <a:t>Performing</a:t>
            </a:r>
            <a:r>
              <a:rPr lang="en-US" sz="3200" b="1" dirty="0" smtClean="0">
                <a:solidFill>
                  <a:schemeClr val="tx1"/>
                </a:solidFill>
              </a:rPr>
              <a:t>”- </a:t>
            </a:r>
            <a:r>
              <a:rPr lang="en-US" sz="3200" b="1" dirty="0">
                <a:solidFill>
                  <a:schemeClr val="tx1"/>
                </a:solidFill>
              </a:rPr>
              <a:t>Advice for </a:t>
            </a:r>
            <a:r>
              <a:rPr lang="en-US" sz="3200" b="1" dirty="0" smtClean="0">
                <a:solidFill>
                  <a:schemeClr val="tx1"/>
                </a:solidFill>
              </a:rPr>
              <a:t>leaders</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Delegate more.</a:t>
            </a:r>
          </a:p>
          <a:p>
            <a:pPr marL="457200" indent="-457200">
              <a:buFont typeface="Wingdings" panose="05000000000000000000" pitchFamily="2" charset="2"/>
              <a:buChar char="Ø"/>
            </a:pPr>
            <a:r>
              <a:rPr lang="en-US" sz="3200" dirty="0">
                <a:solidFill>
                  <a:schemeClr val="tx1"/>
                </a:solidFill>
              </a:rPr>
              <a:t>Stretch people.</a:t>
            </a:r>
          </a:p>
          <a:p>
            <a:pPr marL="457200" indent="-457200">
              <a:buFont typeface="Wingdings" panose="05000000000000000000" pitchFamily="2" charset="2"/>
              <a:buChar char="Ø"/>
            </a:pPr>
            <a:r>
              <a:rPr lang="en-US" sz="3200" dirty="0">
                <a:solidFill>
                  <a:schemeClr val="tx1"/>
                </a:solidFill>
              </a:rPr>
              <a:t>Encourage innovation.</a:t>
            </a:r>
            <a:endParaRPr lang="en-US" sz="32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749611" y="3317741"/>
            <a:ext cx="3915321" cy="2572109"/>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144388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
        <p:nvSpPr>
          <p:cNvPr id="9" name="TextBox 8"/>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spTree>
    <p:extLst>
      <p:ext uri="{BB962C8B-B14F-4D97-AF65-F5344CB8AC3E}">
        <p14:creationId xmlns:p14="http://schemas.microsoft.com/office/powerpoint/2010/main" val="4018136897"/>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0F000E-D430-47B4-8162-CD8B0869D0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F621668-7AF6-4E1F-98B9-3BB363AD797C}">
  <ds:schemaRefs>
    <ds:schemaRef ds:uri="http://schemas.microsoft.com/sharepoint/v3/contenttype/forms"/>
  </ds:schemaRefs>
</ds:datastoreItem>
</file>

<file path=customXml/itemProps3.xml><?xml version="1.0" encoding="utf-8"?>
<ds:datastoreItem xmlns:ds="http://schemas.openxmlformats.org/officeDocument/2006/customXml" ds:itemID="{3347ABB9-448F-4849-BCBF-B327FD75D0E9}">
  <ds:schemaRefs>
    <ds:schemaRef ds:uri="http://schemas.microsoft.com/office/2006/documentManagement/types"/>
    <ds:schemaRef ds:uri="http://purl.org/dc/terms/"/>
    <ds:schemaRef ds:uri="49100919-8a76-4266-be0c-7dc583902cb4"/>
    <ds:schemaRef ds:uri="http://schemas.microsoft.com/office/2006/metadata/properties"/>
    <ds:schemaRef ds:uri="http://schemas.openxmlformats.org/package/2006/metadata/core-properties"/>
    <ds:schemaRef ds:uri="http://schemas.microsoft.com/office/infopath/2007/PartnerControls"/>
    <ds:schemaRef ds:uri="http://www.w3.org/XML/1998/namespace"/>
    <ds:schemaRef ds:uri="http://purl.org/dc/elements/1.1/"/>
    <ds:schemaRef ds:uri="d13aca44-ef33-4cf4-9980-7f0b00e6eeb9"/>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Theme2</Template>
  <TotalTime>5374</TotalTime>
  <Words>2029</Words>
  <Application>Microsoft Office PowerPoint</Application>
  <PresentationFormat>Custom</PresentationFormat>
  <Paragraphs>334</Paragraphs>
  <Slides>50</Slides>
  <Notes>8</Notes>
  <HiddenSlides>0</HiddenSlides>
  <MMClips>1</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Zanaty</cp:lastModifiedBy>
  <cp:revision>198</cp:revision>
  <dcterms:created xsi:type="dcterms:W3CDTF">2023-04-29T09:08:23Z</dcterms:created>
  <dcterms:modified xsi:type="dcterms:W3CDTF">2025-07-11T21:52:35Z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