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20" r:id="rId3"/>
  </p:sldMasterIdLst>
  <p:notesMasterIdLst>
    <p:notesMasterId r:id="rId44"/>
  </p:notesMasterIdLst>
  <p:handoutMasterIdLst>
    <p:handoutMasterId r:id="rId45"/>
  </p:handoutMasterIdLst>
  <p:sldIdLst>
    <p:sldId id="349" r:id="rId4"/>
    <p:sldId id="259" r:id="rId5"/>
    <p:sldId id="297" r:id="rId6"/>
    <p:sldId id="263" r:id="rId7"/>
    <p:sldId id="298" r:id="rId8"/>
    <p:sldId id="299" r:id="rId9"/>
    <p:sldId id="300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22" r:id="rId28"/>
    <p:sldId id="323" r:id="rId29"/>
    <p:sldId id="326" r:id="rId30"/>
    <p:sldId id="327" r:id="rId31"/>
    <p:sldId id="328" r:id="rId32"/>
    <p:sldId id="329" r:id="rId33"/>
    <p:sldId id="330" r:id="rId34"/>
    <p:sldId id="332" r:id="rId35"/>
    <p:sldId id="333" r:id="rId36"/>
    <p:sldId id="334" r:id="rId37"/>
    <p:sldId id="335" r:id="rId38"/>
    <p:sldId id="336" r:id="rId39"/>
    <p:sldId id="337" r:id="rId40"/>
    <p:sldId id="340" r:id="rId41"/>
    <p:sldId id="348" r:id="rId42"/>
    <p:sldId id="34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53" autoAdjust="0"/>
    <p:restoredTop sz="94660"/>
  </p:normalViewPr>
  <p:slideViewPr>
    <p:cSldViewPr snapToGrid="0">
      <p:cViewPr varScale="1">
        <p:scale>
          <a:sx n="66" d="100"/>
          <a:sy n="66" d="100"/>
        </p:scale>
        <p:origin x="85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28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06951-D560-4592-A54A-3E3F3E34AFBA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9CCFF2-9E87-47BA-BB54-AA4786D975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771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8C9439-AF84-4A8B-8340-13DCC62DE04C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C0AD9-F3EC-49D5-B219-D36EA4F2CD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464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6C0AD9-F3EC-49D5-B219-D36EA4F2CDD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402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67618" y="1122363"/>
            <a:ext cx="9889588" cy="2387600"/>
          </a:xfrm>
        </p:spPr>
        <p:txBody>
          <a:bodyPr anchor="b">
            <a:normAutofit/>
          </a:bodyPr>
          <a:lstStyle>
            <a:lvl1pPr algn="ctr">
              <a:defRPr sz="5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2 - Introduction to information technology 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17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324882" cy="1325563"/>
          </a:xfrm>
          <a:solidFill>
            <a:srgbClr val="002060"/>
          </a:solidFill>
        </p:spPr>
        <p:txBody>
          <a:bodyPr/>
          <a:lstStyle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348163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8" name="Footer Placeholder 4"/>
          <p:cNvSpPr txBox="1">
            <a:spLocks/>
          </p:cNvSpPr>
          <p:nvPr/>
        </p:nvSpPr>
        <p:spPr>
          <a:xfrm>
            <a:off x="8338457" y="6356350"/>
            <a:ext cx="3651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</a:t>
            </a:r>
            <a:r>
              <a:rPr lang="en-US" b="1" baseline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 - IT111 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Footer Placeholder 4"/>
          <p:cNvSpPr txBox="1">
            <a:spLocks/>
          </p:cNvSpPr>
          <p:nvPr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346337"/>
            <a:ext cx="238650" cy="27095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90232" y="2648114"/>
            <a:ext cx="238650" cy="27095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053" y="6169338"/>
            <a:ext cx="10515600" cy="21752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3082" y="0"/>
            <a:ext cx="2154265" cy="1931831"/>
          </a:xfrm>
          <a:prstGeom prst="rect">
            <a:avLst/>
          </a:prstGeom>
        </p:spPr>
      </p:pic>
      <p:sp>
        <p:nvSpPr>
          <p:cNvPr id="16" name="Footer Placeholder 4"/>
          <p:cNvSpPr txBox="1">
            <a:spLocks/>
          </p:cNvSpPr>
          <p:nvPr userDrawn="1"/>
        </p:nvSpPr>
        <p:spPr>
          <a:xfrm>
            <a:off x="4542485" y="6356349"/>
            <a:ext cx="31070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Eng. Youssef </a:t>
            </a:r>
            <a:r>
              <a:rPr lang="en-US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Ntefeh</a:t>
            </a:r>
            <a:endPara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Footer Placeholder 4"/>
          <p:cNvSpPr txBox="1">
            <a:spLocks/>
          </p:cNvSpPr>
          <p:nvPr userDrawn="1"/>
        </p:nvSpPr>
        <p:spPr>
          <a:xfrm>
            <a:off x="1" y="6356349"/>
            <a:ext cx="36562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6 -Application Software</a:t>
            </a:r>
          </a:p>
        </p:txBody>
      </p:sp>
    </p:spTree>
    <p:extLst>
      <p:ext uri="{BB962C8B-B14F-4D97-AF65-F5344CB8AC3E}">
        <p14:creationId xmlns:p14="http://schemas.microsoft.com/office/powerpoint/2010/main" val="18525663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68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910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874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3981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9455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280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703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351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4888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62744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4079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9335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73531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46731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90819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16429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29895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5494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3077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83859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10155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6524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53826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62691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15195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27399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7242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792756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17196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901443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236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Lecture 1 -  History of computing. 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Dr. Eng Youssef Ntefeh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5CB5-BC59-4CF9-8239-F64668574F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3672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6547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4A31B-FF56-417B-8DEE-958FFCC6BCD5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10/18/2022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DED41F8-FC0F-4085-8150-313B6CF0521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8704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48" y="4554304"/>
            <a:ext cx="2728483" cy="24467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056" y="374622"/>
            <a:ext cx="8611769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668292"/>
            <a:ext cx="72837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Introduction to Information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Technology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IT111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Eng. Youssef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24A9E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Ntefeh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rgbClr val="24A9E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/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6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</a:t>
            </a:r>
            <a:r>
              <a:rPr lang="en-US" sz="2800" b="1" dirty="0">
                <a:solidFill>
                  <a:srgbClr val="FF951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Software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98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Describe what application software is, the different types of ownership rights, and the difference between installed and Web-based software.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Detail some concepts and commands that many software programs have in common.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Discuss word processing and explain what kinds of documents are created using this type of program.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/>
            </a:pPr>
            <a:r>
              <a:rPr lang="en-US" altLang="en-US" dirty="0"/>
              <a:t>Explain the purpose of spreadsheet software and the kinds of documents created using this type of program.</a:t>
            </a: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</a:t>
            </a:r>
            <a:r>
              <a:rPr lang="en-US" b="1" dirty="0"/>
              <a:t> </a:t>
            </a:r>
            <a:r>
              <a:rPr lang="en-US" altLang="en-US" dirty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Identify some of the vocabulary used with database software and discuss the benefits of using this type of program.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Describe what presentation graphics and electronic slide shows are and when they might be used.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List some types of graphics and multimedia software consumers frequently use.</a:t>
            </a:r>
          </a:p>
          <a:p>
            <a:pPr marL="457200" indent="-457200" algn="just">
              <a:lnSpc>
                <a:spcPct val="150000"/>
              </a:lnSpc>
              <a:buFontTx/>
              <a:buAutoNum type="arabicPeriod" startAt="5"/>
            </a:pPr>
            <a:r>
              <a:rPr lang="en-US" altLang="en-US" dirty="0"/>
              <a:t>Name other types of application software programs and discuss what functions they perform.</a:t>
            </a:r>
          </a:p>
        </p:txBody>
      </p:sp>
    </p:spTree>
    <p:extLst>
      <p:ext uri="{BB962C8B-B14F-4D97-AF65-F5344CB8AC3E}">
        <p14:creationId xmlns:p14="http://schemas.microsoft.com/office/powerpoint/2010/main" val="279668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spcAft>
                <a:spcPct val="20000"/>
              </a:spcAft>
            </a:pPr>
            <a:r>
              <a:rPr lang="en-US" altLang="en-US" dirty="0" smtClean="0"/>
              <a:t>This lecture covers:</a:t>
            </a:r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Characteristics of application software in </a:t>
            </a:r>
            <a:r>
              <a:rPr lang="en-US" altLang="en-US" dirty="0" smtClean="0"/>
              <a:t>general.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 look at the most widely used types of application software, including:</a:t>
            </a:r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Word </a:t>
            </a:r>
            <a:r>
              <a:rPr lang="en-US" altLang="en-US" dirty="0" smtClean="0"/>
              <a:t>processing.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 smtClean="0"/>
              <a:t>Spreadsheet.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 smtClean="0"/>
              <a:t>Database.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Presentation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Graphics and multimedia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Other types of application </a:t>
            </a:r>
            <a:r>
              <a:rPr lang="en-US" altLang="en-US" dirty="0" smtClean="0"/>
              <a:t>software.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31838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Basics of Application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Software ownership rights: Specify the allowable use of the </a:t>
            </a:r>
            <a:r>
              <a:rPr lang="en-US" altLang="en-US" dirty="0" smtClean="0"/>
              <a:t>program.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Software license: Specifies the conditions under which a buyer of the program can use </a:t>
            </a:r>
            <a:r>
              <a:rPr lang="en-US" altLang="en-US" dirty="0" smtClean="0"/>
              <a:t>it.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2" descr="C:\Data\Course\_UC13\IM stuff\ch06\FigureChapter06_fig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88329" y="3321050"/>
            <a:ext cx="6184900" cy="29940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964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Ownership Rights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/>
              <a:t>Commercial software: Copyrighted software that is developed usually by a commercial company, for sale to </a:t>
            </a:r>
            <a:r>
              <a:rPr lang="en-US" altLang="en-US" dirty="0" smtClean="0"/>
              <a:t>others.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Shareware: Copyrighted software distributed on the honor system; consumers should either pay for it or uninstall it after the trial period.</a:t>
            </a:r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Freeware: Copyrighted software programs that are given away by the author for others to use free of charge.</a:t>
            </a:r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 smtClean="0"/>
              <a:t>Public </a:t>
            </a:r>
            <a:r>
              <a:rPr lang="en-US" altLang="en-US" dirty="0"/>
              <a:t>domain software: Software that is not copyrighted and ownership rights have been donated to the public </a:t>
            </a:r>
            <a:r>
              <a:rPr lang="en-US" altLang="en-US" dirty="0" smtClean="0"/>
              <a:t>domain.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5000"/>
              </a:spcBef>
            </a:pPr>
            <a:r>
              <a:rPr lang="en-US" altLang="en-US" dirty="0"/>
              <a:t>Open source software: Programs with source code made available to the general </a:t>
            </a:r>
            <a:r>
              <a:rPr lang="en-US" altLang="en-US" dirty="0" smtClean="0"/>
              <a:t>public.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7136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Ownership Rights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9341844"/>
              </p:ext>
            </p:extLst>
          </p:nvPr>
        </p:nvGraphicFramePr>
        <p:xfrm>
          <a:off x="1479911" y="1690688"/>
          <a:ext cx="8683171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8021">
                  <a:extLst>
                    <a:ext uri="{9D8B030D-6E8A-4147-A177-3AD203B41FA5}">
                      <a16:colId xmlns:a16="http://schemas.microsoft.com/office/drawing/2014/main" val="2251700345"/>
                    </a:ext>
                  </a:extLst>
                </a:gridCol>
                <a:gridCol w="6295150">
                  <a:extLst>
                    <a:ext uri="{9D8B030D-6E8A-4147-A177-3AD203B41FA5}">
                      <a16:colId xmlns:a16="http://schemas.microsoft.com/office/drawing/2014/main" val="3287833693"/>
                    </a:ext>
                  </a:extLst>
                </a:gridCol>
              </a:tblGrid>
              <a:tr h="373700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Types of software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Examples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5688369"/>
                  </a:ext>
                </a:extLst>
              </a:tr>
              <a:tr h="1236086"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Commercial software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Microsoft Office (office suite)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Norton </a:t>
                      </a:r>
                      <a:r>
                        <a:rPr lang="en-US" sz="20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AntiVirus</a:t>
                      </a:r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(antivirus program)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Adobe Photoshop (image editing program)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Minecraft - Pocket Edition (game)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3889164"/>
                  </a:ext>
                </a:extLst>
              </a:tr>
              <a:tr h="948624"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Shareware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WinZip (file compression program)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Video Edit Magic (video editing program)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Image </a:t>
                      </a:r>
                      <a:r>
                        <a:rPr lang="en-US" sz="20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Shrinker</a:t>
                      </a:r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(image optimizer)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8000692"/>
                  </a:ext>
                </a:extLst>
              </a:tr>
              <a:tr h="1236086"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Freeware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Chrome (Web browser)</a:t>
                      </a:r>
                    </a:p>
                    <a:p>
                      <a:r>
                        <a:rPr lang="en-US" sz="2000" b="0" i="0" u="none" strike="noStrike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LibreOffice</a:t>
                      </a:r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(office suite)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QuickTime Player (media player)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Evernote (notetaking/archiving software)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2278541"/>
                  </a:ext>
                </a:extLst>
              </a:tr>
              <a:tr h="661162"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Public domain software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Lynx (text-based Web browser)</a:t>
                      </a:r>
                    </a:p>
                    <a:p>
                      <a:r>
                        <a:rPr lang="en-US" sz="20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Quake 3 (game)</a:t>
                      </a:r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33946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6581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Installed vs. Web-Based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828800"/>
            <a:ext cx="10947400" cy="43481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Installed software: Must be installed on the computer before it can be </a:t>
            </a:r>
            <a:r>
              <a:rPr lang="en-US" altLang="en-US" dirty="0" smtClean="0"/>
              <a:t>run: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Can be purchased in physical </a:t>
            </a:r>
            <a:r>
              <a:rPr lang="en-US" altLang="en-US" dirty="0" smtClean="0"/>
              <a:t>form.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Can be downloaded from the </a:t>
            </a:r>
            <a:r>
              <a:rPr lang="en-US" altLang="en-US" dirty="0" smtClean="0"/>
              <a:t>Internet.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53884" y="2590799"/>
            <a:ext cx="5133315" cy="426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550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kern="0" dirty="0"/>
              <a:t>Installed vs. Web-Based </a:t>
            </a:r>
            <a:r>
              <a:rPr lang="en-US" b="1" kern="0" dirty="0" smtClean="0"/>
              <a:t>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28800"/>
            <a:ext cx="7980218" cy="43481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altLang="en-US" sz="2400" dirty="0"/>
              <a:t>Web-based software:</a:t>
            </a:r>
            <a:r>
              <a:rPr lang="en-US" altLang="en-US" sz="2400" b="1" dirty="0"/>
              <a:t> </a:t>
            </a:r>
            <a:r>
              <a:rPr lang="en-US" altLang="en-US" sz="2400" dirty="0"/>
              <a:t>Run directly from the </a:t>
            </a:r>
            <a:r>
              <a:rPr lang="en-US" altLang="en-US" sz="2400" dirty="0" smtClean="0"/>
              <a:t>Internet.</a:t>
            </a:r>
            <a:endParaRPr lang="en-US" altLang="en-US" sz="2400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Also called Software as a Service (SaaS) and </a:t>
            </a:r>
            <a:r>
              <a:rPr lang="en-US" altLang="en-US" dirty="0" smtClean="0"/>
              <a:t>cloudware.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Includes free software and fee-based software available via an application service provider (ASP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sz="2400" dirty="0"/>
          </a:p>
        </p:txBody>
      </p:sp>
      <p:pic>
        <p:nvPicPr>
          <p:cNvPr id="1026" name="Picture 2" descr="10 Popular Examples of SaaS (Software as a Service) Applications - Blo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80218" y="1952625"/>
            <a:ext cx="4497911" cy="3644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920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Suites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48163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Software suite: Collection of software programs bundled together and sold as a single software package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Office suites are used by most businesses/individuals to produce </a:t>
            </a:r>
            <a:r>
              <a:rPr lang="en-US" altLang="en-US" dirty="0" smtClean="0"/>
              <a:t>documents.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Typically include:</a:t>
            </a:r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Word processing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Spreadsheet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Database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Presentation graphics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3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Additional productivity tools like calendars, messaging programs, or collaboration </a:t>
            </a:r>
            <a:r>
              <a:rPr lang="en-US" altLang="en-US" dirty="0" smtClean="0"/>
              <a:t>tools.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5000"/>
              </a:spcBef>
              <a:spcAft>
                <a:spcPct val="5000"/>
              </a:spcAft>
            </a:pPr>
            <a:r>
              <a:rPr lang="en-US" altLang="en-US" dirty="0"/>
              <a:t>Provides a common interface among programs in the </a:t>
            </a:r>
            <a:r>
              <a:rPr lang="en-US" altLang="en-US" dirty="0" smtClean="0"/>
              <a:t>suite.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498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Software Suites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7779327" cy="4348163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Office suites include:</a:t>
            </a:r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Microsoft </a:t>
            </a:r>
            <a:r>
              <a:rPr lang="en-US" altLang="en-US" sz="2400" dirty="0" smtClean="0"/>
              <a:t>Office.</a:t>
            </a:r>
            <a:endParaRPr lang="en-US" altLang="en-US" sz="2400" dirty="0"/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Apple </a:t>
            </a:r>
            <a:r>
              <a:rPr lang="en-US" altLang="en-US" sz="2400" dirty="0" smtClean="0"/>
              <a:t>iWork.</a:t>
            </a:r>
            <a:endParaRPr lang="en-US" altLang="en-US" sz="2400" dirty="0"/>
          </a:p>
          <a:p>
            <a:pPr lvl="2" algn="just">
              <a:lnSpc>
                <a:spcPct val="150000"/>
              </a:lnSpc>
              <a:buFont typeface="Arial" panose="020B0604020202020204" pitchFamily="34" charset="0"/>
              <a:buChar char="−"/>
            </a:pPr>
            <a:r>
              <a:rPr lang="en-US" altLang="en-US" sz="2400" dirty="0"/>
              <a:t>OpenOffice.org (free</a:t>
            </a:r>
            <a:r>
              <a:rPr lang="en-US" altLang="en-US" sz="2400" dirty="0" smtClean="0"/>
              <a:t>).</a:t>
            </a:r>
            <a:endParaRPr lang="en-US" altLang="en-US" sz="2400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Most suites available in </a:t>
            </a:r>
            <a:r>
              <a:rPr lang="en-US" altLang="en-US" dirty="0" smtClean="0"/>
              <a:t>variety of versions.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Not all suites available for all </a:t>
            </a:r>
            <a:r>
              <a:rPr lang="en-US" altLang="en-US" sz="2400" dirty="0" smtClean="0"/>
              <a:t>OS.</a:t>
            </a:r>
            <a:endParaRPr lang="en-US" altLang="en-US" sz="2400" dirty="0"/>
          </a:p>
          <a:p>
            <a:pPr algn="just">
              <a:lnSpc>
                <a:spcPct val="150000"/>
              </a:lnSpc>
              <a:spcBef>
                <a:spcPts val="500"/>
              </a:spcBef>
            </a:pPr>
            <a:r>
              <a:rPr lang="en-US" altLang="en-US" sz="2400" dirty="0"/>
              <a:t>Cost lower than buying </a:t>
            </a:r>
            <a:r>
              <a:rPr lang="en-US" altLang="en-US" sz="2400" dirty="0" smtClean="0"/>
              <a:t>each </a:t>
            </a:r>
            <a:r>
              <a:rPr lang="en-US" altLang="en-US" sz="2400" dirty="0"/>
              <a:t>program </a:t>
            </a:r>
            <a:r>
              <a:rPr lang="en-US" altLang="en-US" sz="2400" dirty="0" smtClean="0"/>
              <a:t>separately.</a:t>
            </a:r>
            <a:endParaRPr lang="en-US" altLang="en-US" sz="2400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88384" y="1828800"/>
            <a:ext cx="3284106" cy="45341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8410" y="1828800"/>
            <a:ext cx="2471403" cy="2542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9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Common Software Commands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150" y="1828800"/>
            <a:ext cx="4362450" cy="4348163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Application programs today have a number of concepts and commands in common</a:t>
            </a:r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Toolbars.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Menus.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Command buttons</a:t>
            </a:r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Keyboard </a:t>
            </a:r>
            <a:r>
              <a:rPr lang="en-US" altLang="en-US" dirty="0" smtClean="0"/>
              <a:t>shortcuts.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 smtClean="0"/>
              <a:t>Ribbon.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r>
              <a:rPr lang="en-US" altLang="en-US" dirty="0"/>
              <a:t>Mini </a:t>
            </a:r>
            <a:r>
              <a:rPr lang="en-US" altLang="en-US" dirty="0" smtClean="0"/>
              <a:t>toolbar.</a:t>
            </a:r>
            <a:endParaRPr lang="en-US" altLang="en-US" dirty="0"/>
          </a:p>
          <a:p>
            <a:pPr lvl="1" algn="just">
              <a:lnSpc>
                <a:spcPct val="170000"/>
              </a:lnSpc>
            </a:pPr>
            <a:endParaRPr lang="en-US" altLang="en-US" dirty="0"/>
          </a:p>
          <a:p>
            <a:pPr algn="just">
              <a:lnSpc>
                <a:spcPct val="170000"/>
              </a:lnSpc>
            </a:pPr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5257800" y="1638300"/>
            <a:ext cx="6934200" cy="5219700"/>
            <a:chOff x="232229" y="596366"/>
            <a:chExt cx="10682514" cy="830089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2229" y="596366"/>
              <a:ext cx="10595428" cy="533997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2229" y="5675087"/>
              <a:ext cx="10682514" cy="32221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5172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The Ribbon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1"/>
            <a:ext cx="10515600" cy="1697038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Used in Microsoft Office 2007 and </a:t>
            </a:r>
            <a:r>
              <a:rPr lang="en-US" altLang="en-US" dirty="0" smtClean="0"/>
              <a:t>later.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/>
              <a:t>Commands are organized into groups located on </a:t>
            </a:r>
            <a:r>
              <a:rPr lang="en-US" altLang="en-US" dirty="0" smtClean="0"/>
              <a:t>tabs.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 smtClean="0"/>
              <a:t>Contexual: Commands appear as they are appropriate.</a:t>
            </a:r>
          </a:p>
          <a:p>
            <a:pPr lvl="1" algn="just">
              <a:lnSpc>
                <a:spcPct val="150000"/>
              </a:lnSpc>
            </a:pP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90490" y="3663952"/>
            <a:ext cx="11320509" cy="3194048"/>
            <a:chOff x="380999" y="647700"/>
            <a:chExt cx="14925629" cy="560070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80999" y="647700"/>
              <a:ext cx="12220575" cy="560070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24728" y="704850"/>
              <a:ext cx="7581900" cy="52768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939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Editing a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841182" cy="4348163"/>
          </a:xfrm>
        </p:spPr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Editing a document: Changing the content of the document, such as inserting or deleting </a:t>
            </a:r>
            <a:r>
              <a:rPr lang="en-US" altLang="en-US" dirty="0" smtClean="0"/>
              <a:t>words.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Insertion point: Indicates the current location in a document, which is where the changes will be </a:t>
            </a:r>
            <a:r>
              <a:rPr lang="en-US" altLang="en-US" dirty="0" smtClean="0"/>
              <a:t>made.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Typing text will insert </a:t>
            </a:r>
            <a:r>
              <a:rPr lang="en-US" altLang="en-US" dirty="0" smtClean="0"/>
              <a:t>it.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Delete and Backspace key will delete </a:t>
            </a:r>
            <a:r>
              <a:rPr lang="en-US" altLang="en-US" dirty="0" smtClean="0"/>
              <a:t>text.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Text and objects can typically be selected to be moved, copied, deleted, or </a:t>
            </a:r>
            <a:r>
              <a:rPr lang="en-US" altLang="en-US" dirty="0" smtClean="0"/>
              <a:t>formatted.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742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Formatting a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50" y="1690688"/>
            <a:ext cx="10515600" cy="43481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Formatting</a:t>
            </a:r>
            <a:r>
              <a:rPr lang="en-US" altLang="en-US" i="1" dirty="0"/>
              <a:t> </a:t>
            </a:r>
            <a:r>
              <a:rPr lang="en-US" altLang="en-US" dirty="0"/>
              <a:t>a document: Changing the appearance of the </a:t>
            </a:r>
            <a:r>
              <a:rPr lang="en-US" altLang="en-US" dirty="0" smtClean="0"/>
              <a:t>document.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Changing font face, size, style, or </a:t>
            </a:r>
            <a:r>
              <a:rPr lang="en-US" altLang="en-US" dirty="0" smtClean="0"/>
              <a:t>color.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Changing line spacing or </a:t>
            </a:r>
            <a:r>
              <a:rPr lang="en-US" altLang="en-US" dirty="0" smtClean="0"/>
              <a:t>margins.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Adding page numbers or borders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47332" y="3016251"/>
            <a:ext cx="6644668" cy="339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5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Word Processing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Word processing: Using a computer and word processing software to create, edit, save, and print written documents such as letters, contracts, and </a:t>
            </a:r>
            <a:r>
              <a:rPr lang="en-US" altLang="en-US" dirty="0" smtClean="0"/>
              <a:t>manuscripts.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 smtClean="0"/>
              <a:t>Common </a:t>
            </a:r>
            <a:r>
              <a:rPr lang="en-US" altLang="en-US" dirty="0"/>
              <a:t>programs:</a:t>
            </a:r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Word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</a:t>
            </a:r>
            <a:r>
              <a:rPr lang="en-US" altLang="en-US" dirty="0" smtClean="0"/>
              <a:t>WordPerfect.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Pages.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75218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Word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1912"/>
            <a:ext cx="12192000" cy="6796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25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Creating a Word Processing Document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350" y="1828800"/>
            <a:ext cx="12058650" cy="46101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 smtClean="0"/>
              <a:t>Character </a:t>
            </a:r>
            <a:r>
              <a:rPr lang="en-US" altLang="en-US" dirty="0"/>
              <a:t>formatting (font face, size, style, or color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Paragraph formatting (line spacing, indentation, tabs, alignment, and styles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Page formatting (margins, paper size, orientation, headers, footers, etc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500"/>
              </a:spcAft>
            </a:pPr>
            <a:r>
              <a:rPr lang="en-US" altLang="en-US" dirty="0"/>
              <a:t>Document formatting (footnotes, end notes, table of contents, index, background, theme</a:t>
            </a:r>
            <a:r>
              <a:rPr lang="en-US" altLang="en-US" dirty="0" smtClean="0"/>
              <a:t>).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1514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Tables, Graphics, and Templates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Tables: Allow content to be organized in a table consisting of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r>
              <a:rPr lang="en-US" altLang="en-US" dirty="0"/>
              <a:t>Graphics or drawing features: Allow images to be inserted into a document (clip art, photographs, drawn images, etc.) and then modified</a:t>
            </a:r>
          </a:p>
          <a:p>
            <a:pPr algn="just">
              <a:lnSpc>
                <a:spcPct val="150000"/>
              </a:lnSpc>
            </a:pPr>
            <a:r>
              <a:rPr lang="en-US" altLang="en-US" dirty="0"/>
              <a:t>Templates: Help users create new documents </a:t>
            </a:r>
            <a:r>
              <a:rPr lang="en-US" altLang="en-US" dirty="0" smtClean="0"/>
              <a:t>quickly.</a:t>
            </a:r>
            <a:endParaRPr lang="en-US" alt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94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Spreadsheet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en-US" altLang="en-US" dirty="0"/>
              <a:t>Spreadsheet software: Used to create electronic </a:t>
            </a:r>
            <a:r>
              <a:rPr lang="en-US" altLang="en-US" dirty="0" smtClean="0"/>
              <a:t>spreadsheets.</a:t>
            </a:r>
            <a:endParaRPr lang="en-US" altLang="en-US" dirty="0"/>
          </a:p>
          <a:p>
            <a:pPr algn="just">
              <a:lnSpc>
                <a:spcPct val="170000"/>
              </a:lnSpc>
            </a:pPr>
            <a:r>
              <a:rPr lang="en-US" altLang="en-US" dirty="0"/>
              <a:t>Spreadsheets: Documents containing a group of numbers and other data organized into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Worksheet: A single </a:t>
            </a:r>
            <a:r>
              <a:rPr lang="en-US" altLang="en-US" dirty="0" smtClean="0"/>
              <a:t>spreadsheet.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Workbook: A collection of worksheets saved in a single </a:t>
            </a:r>
            <a:r>
              <a:rPr lang="en-US" altLang="en-US" dirty="0" smtClean="0"/>
              <a:t>file.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widely used spreadsheet programs</a:t>
            </a:r>
            <a:r>
              <a:rPr lang="en-US" altLang="en-US" dirty="0" smtClean="0"/>
              <a:t>: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Excel.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Quattro </a:t>
            </a:r>
            <a:r>
              <a:rPr lang="en-US" altLang="en-US" dirty="0" smtClean="0"/>
              <a:t>Pro.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Numbers.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88316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Excel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2518" t="8482" r="15642" b="659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2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Spreadsheet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Worksheets are divided into rows and </a:t>
            </a:r>
            <a:r>
              <a:rPr lang="en-US" altLang="en-US" dirty="0" smtClean="0"/>
              <a:t>columns.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Cell: The intersection of a row and a </a:t>
            </a:r>
            <a:r>
              <a:rPr lang="en-US" altLang="en-US" dirty="0" smtClean="0"/>
              <a:t>column.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Each cell is identified by a cell </a:t>
            </a:r>
            <a:r>
              <a:rPr lang="en-US" altLang="en-US" dirty="0" smtClean="0"/>
              <a:t>address.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 pointer marks current </a:t>
            </a:r>
            <a:r>
              <a:rPr lang="en-US" altLang="en-US" dirty="0" smtClean="0"/>
              <a:t>cell.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Groups of cells are called ranges or blocks; can be selected with mouse or </a:t>
            </a:r>
            <a:r>
              <a:rPr lang="en-US" altLang="en-US" dirty="0" smtClean="0"/>
              <a:t>keyboard.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 is entered into current </a:t>
            </a:r>
            <a:r>
              <a:rPr lang="en-US" altLang="en-US" dirty="0" smtClean="0"/>
              <a:t>cell.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90906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Entering Data into a Spreadsheet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Cells can contain: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Labels: Text-based entry in a worksheet cell that identifies data on the </a:t>
            </a:r>
            <a:r>
              <a:rPr lang="en-US" altLang="en-US" dirty="0" smtClean="0"/>
              <a:t>worksheet.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Constant values: Numerical entry in a worksheet cell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Formulas: Performs mathematical operations on the content of other </a:t>
            </a:r>
            <a:r>
              <a:rPr lang="en-US" altLang="en-US" dirty="0" smtClean="0"/>
              <a:t>cells.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Usually reference cell address, not the current data in a </a:t>
            </a:r>
            <a:r>
              <a:rPr lang="en-US" altLang="en-US" dirty="0" smtClean="0"/>
              <a:t>cell.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Use mathematical operators + - / * </a:t>
            </a:r>
            <a:r>
              <a:rPr lang="en-US" altLang="en-US" dirty="0" smtClean="0"/>
              <a:t>^.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 smtClean="0"/>
              <a:t>e.g. A1 </a:t>
            </a:r>
            <a:r>
              <a:rPr lang="en-US" altLang="en-US" dirty="0"/>
              <a:t>=</a:t>
            </a:r>
            <a:r>
              <a:rPr lang="en-US" altLang="en-US" dirty="0" smtClean="0"/>
              <a:t>B8+C8+D8.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Functions: Named programmed </a:t>
            </a:r>
            <a:r>
              <a:rPr lang="en-US" altLang="en-US" dirty="0" smtClean="0"/>
              <a:t>formula.</a:t>
            </a:r>
            <a:endParaRPr lang="en-US" altLang="en-US" dirty="0"/>
          </a:p>
          <a:p>
            <a:pPr lvl="2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e.g. </a:t>
            </a:r>
            <a:r>
              <a:rPr lang="en-US" altLang="en-US" dirty="0" smtClean="0"/>
              <a:t>A1=SUM(B8:D8).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99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Entering Data into a Spreadsheet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5" descr="figs6-15_16.jpg"/>
          <p:cNvPicPr>
            <a:picLocks noChangeAspect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0675" t="18816" r="1140" b="35984"/>
          <a:stretch/>
        </p:blipFill>
        <p:spPr bwMode="auto">
          <a:xfrm>
            <a:off x="4693241" y="1746109"/>
            <a:ext cx="6916868" cy="46063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figs6-15_16.jpg"/>
          <p:cNvPicPr>
            <a:picLocks noChangeAspect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6494" y="2452255"/>
            <a:ext cx="3960438" cy="29510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682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Database </a:t>
            </a:r>
            <a:r>
              <a:rPr lang="en-US" altLang="en-US" dirty="0"/>
              <a:t>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900" y="1828800"/>
            <a:ext cx="11252200" cy="4348163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Database: A collection of related data that is stored in a manner enabling </a:t>
            </a:r>
            <a:r>
              <a:rPr lang="en-US" altLang="en-US" dirty="0" smtClean="0"/>
              <a:t>information </a:t>
            </a:r>
            <a:r>
              <a:rPr lang="en-US" altLang="en-US" dirty="0"/>
              <a:t>to be retrieved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 management system (DBMS): Software that allows the creation and manipulation of an electronic </a:t>
            </a:r>
            <a:r>
              <a:rPr lang="en-US" altLang="en-US" dirty="0" smtClean="0"/>
              <a:t>database.</a:t>
            </a:r>
            <a:endParaRPr lang="en-US" altLang="en-US" dirty="0"/>
          </a:p>
          <a:p>
            <a:pPr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widely used database </a:t>
            </a:r>
            <a:r>
              <a:rPr lang="en-US" altLang="en-US" dirty="0" smtClean="0"/>
              <a:t>programs: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Access.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Oracle </a:t>
            </a:r>
            <a:r>
              <a:rPr lang="en-US" altLang="en-US" dirty="0" smtClean="0"/>
              <a:t>Database.</a:t>
            </a:r>
            <a:endParaRPr lang="en-US" altLang="en-US" dirty="0"/>
          </a:p>
          <a:p>
            <a:pPr lvl="1" algn="just">
              <a:lnSpc>
                <a:spcPct val="17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IBM </a:t>
            </a:r>
            <a:r>
              <a:rPr lang="en-US" altLang="en-US" dirty="0" smtClean="0"/>
              <a:t>DB2.</a:t>
            </a:r>
            <a:endParaRPr lang="en-US" altLang="en-US" dirty="0"/>
          </a:p>
          <a:p>
            <a:pPr algn="just">
              <a:lnSpc>
                <a:spcPct val="17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7609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Database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  <a:buFontTx/>
              <a:buChar char="•"/>
            </a:pPr>
            <a:r>
              <a:rPr lang="en-US" altLang="en-US" sz="2800" dirty="0"/>
              <a:t>Most PC-based databases are relational databases and organized into fields (columns), records (rows), and </a:t>
            </a:r>
            <a:r>
              <a:rPr lang="en-US" altLang="en-US" sz="2800" dirty="0" smtClean="0"/>
              <a:t>tables.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Field (column): A single type of data to be stored in a </a:t>
            </a:r>
            <a:r>
              <a:rPr lang="en-US" altLang="en-US" sz="2800" dirty="0" smtClean="0"/>
              <a:t>database.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Record (row): A collection of related </a:t>
            </a:r>
            <a:r>
              <a:rPr lang="en-US" altLang="en-US" sz="2800" dirty="0" smtClean="0"/>
              <a:t>fields.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Table: collection of related </a:t>
            </a:r>
            <a:r>
              <a:rPr lang="en-US" altLang="en-US" sz="2800" dirty="0" smtClean="0"/>
              <a:t>records.</a:t>
            </a:r>
            <a:endParaRPr lang="en-US" altLang="en-US" sz="2800" dirty="0"/>
          </a:p>
          <a:p>
            <a:pPr marL="342900" lvl="1" indent="-342900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/>
              <a:t>Database file: Collection of related </a:t>
            </a:r>
            <a:r>
              <a:rPr lang="en-US" altLang="en-US" sz="2800" dirty="0" smtClean="0"/>
              <a:t>tables.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223079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Database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Database file is created </a:t>
            </a:r>
            <a:r>
              <a:rPr lang="en-US" altLang="en-US" dirty="0" smtClean="0"/>
              <a:t>first.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Tables can then be </a:t>
            </a:r>
            <a:r>
              <a:rPr lang="en-US" altLang="en-US" dirty="0" smtClean="0"/>
              <a:t>created.</a:t>
            </a:r>
            <a:endParaRPr lang="en-US" altLang="en-US" dirty="0"/>
          </a:p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Typically, the table structure is specified first </a:t>
            </a:r>
            <a:r>
              <a:rPr lang="en-US" altLang="en-US" dirty="0" smtClean="0"/>
              <a:t>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Includes a list of fields and their properties, including:</a:t>
            </a:r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Field name (unique identifying name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Data type (text, number, date, object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Field size (maximum number of characters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2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s-EC" altLang="en-US" dirty="0"/>
              <a:t>Default </a:t>
            </a:r>
            <a:r>
              <a:rPr lang="es-EC" altLang="en-US" dirty="0" err="1"/>
              <a:t>value</a:t>
            </a:r>
            <a:r>
              <a:rPr lang="es-EC" altLang="en-US" dirty="0"/>
              <a:t> (</a:t>
            </a:r>
            <a:r>
              <a:rPr lang="en-US" altLang="en-US" dirty="0"/>
              <a:t>initial content of the field</a:t>
            </a:r>
            <a:r>
              <a:rPr lang="en-US" altLang="en-US" dirty="0" smtClean="0"/>
              <a:t>).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756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Presentation Graphic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5905500" cy="434816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Presentation graphic: An image designed to visually enhance a </a:t>
            </a:r>
            <a:r>
              <a:rPr lang="en-US" altLang="en-US" dirty="0" smtClean="0"/>
              <a:t>presentation.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Can be used in electronic slide shows, as well as in printed </a:t>
            </a:r>
            <a:r>
              <a:rPr lang="en-US" altLang="en-US" dirty="0" smtClean="0"/>
              <a:t>reports.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Slide: A one-page presentation graphic that can be displayed in a group with others to form an electronic slide </a:t>
            </a:r>
            <a:r>
              <a:rPr lang="en-US" altLang="en-US" dirty="0" smtClean="0"/>
              <a:t>show.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5" name="Picture 7" descr="fig6-23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43700" y="1828800"/>
            <a:ext cx="5448300" cy="433044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459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Presentation Graphic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Electronic slide show: A group of electronic slides that are displayed one after the other on a computer monitor or other display device</a:t>
            </a:r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 smtClean="0"/>
              <a:t>Presentation </a:t>
            </a:r>
            <a:r>
              <a:rPr lang="en-US" altLang="en-US" dirty="0"/>
              <a:t>graphics software: Used to create presentation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Most common presentation graphics programs are:</a:t>
            </a:r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Microsoft </a:t>
            </a:r>
            <a:r>
              <a:rPr lang="en-US" altLang="en-US" dirty="0" smtClean="0"/>
              <a:t>PowerPoint.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Corel </a:t>
            </a:r>
            <a:r>
              <a:rPr lang="en-US" altLang="en-US" dirty="0" smtClean="0"/>
              <a:t>Presentations.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Apple </a:t>
            </a:r>
            <a:r>
              <a:rPr lang="en-US" altLang="en-US" dirty="0" smtClean="0"/>
              <a:t>Keynote.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56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Microsoft PowerPoint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564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Creating a Presentation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483100"/>
          </a:xfrm>
        </p:spPr>
        <p:txBody>
          <a:bodyPr>
            <a:normAutofit fontScale="55000" lnSpcReduction="20000"/>
          </a:bodyPr>
          <a:lstStyle/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Templates and preformatted slide layouts can often be </a:t>
            </a:r>
            <a:r>
              <a:rPr lang="en-US" altLang="en-US" dirty="0" smtClean="0"/>
              <a:t>used.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New slides can be added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Slides can contain a variety of </a:t>
            </a:r>
            <a:r>
              <a:rPr lang="en-US" altLang="en-US" dirty="0" smtClean="0"/>
              <a:t>elements:</a:t>
            </a:r>
            <a:endParaRPr lang="en-US" altLang="en-US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Text.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Images.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Charts.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/>
              <a:t>Audio </a:t>
            </a:r>
            <a:r>
              <a:rPr lang="en-US" altLang="en-US" sz="2200" dirty="0" smtClean="0"/>
              <a:t>clips.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/>
              <a:t>Video </a:t>
            </a:r>
            <a:r>
              <a:rPr lang="en-US" altLang="en-US" sz="2200" dirty="0" smtClean="0"/>
              <a:t>clips.</a:t>
            </a:r>
            <a:endParaRPr lang="en-US" altLang="en-US" sz="2200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Slides can be formatted as </a:t>
            </a:r>
            <a:r>
              <a:rPr lang="en-US" altLang="en-US" dirty="0" smtClean="0"/>
              <a:t>needed.</a:t>
            </a:r>
            <a:endParaRPr lang="en-US" altLang="en-US" dirty="0"/>
          </a:p>
          <a:p>
            <a:pPr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Multimedia and animation can be added to </a:t>
            </a:r>
            <a:r>
              <a:rPr lang="en-US" altLang="en-US" dirty="0" smtClean="0"/>
              <a:t>slides:</a:t>
            </a:r>
            <a:endParaRPr lang="en-US" altLang="en-US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Animation.</a:t>
            </a:r>
            <a:endParaRPr lang="en-US" altLang="en-US" sz="2200" dirty="0"/>
          </a:p>
          <a:p>
            <a:pPr lvl="1" algn="just">
              <a:lnSpc>
                <a:spcPct val="16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sz="2200" dirty="0" smtClean="0"/>
              <a:t>Transitions.</a:t>
            </a: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28405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and Multimedia Concepts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60000"/>
              </a:lnSpc>
            </a:pPr>
            <a:r>
              <a:rPr lang="en-US" altLang="en-US" dirty="0"/>
              <a:t>Graphics: Graphical images, such as digital photographs, clip art, scanned drawings, and original images created using a software </a:t>
            </a:r>
            <a:r>
              <a:rPr lang="en-US" altLang="en-US" dirty="0" smtClean="0"/>
              <a:t>program.</a:t>
            </a:r>
            <a:endParaRPr lang="en-US" altLang="en-US" dirty="0"/>
          </a:p>
          <a:p>
            <a:pPr>
              <a:lnSpc>
                <a:spcPct val="160000"/>
              </a:lnSpc>
            </a:pPr>
            <a:r>
              <a:rPr lang="en-US" altLang="en-US" dirty="0"/>
              <a:t>Multimedia:  Typically refers to any application that contains more than one type of </a:t>
            </a:r>
            <a:r>
              <a:rPr lang="en-US" altLang="en-US" dirty="0" smtClean="0"/>
              <a:t>media.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Often used to refer to audio or video </a:t>
            </a:r>
            <a:r>
              <a:rPr lang="en-US" altLang="en-US" dirty="0" smtClean="0"/>
              <a:t>content.</a:t>
            </a:r>
            <a:endParaRPr lang="en-US" altLang="en-US" dirty="0"/>
          </a:p>
          <a:p>
            <a:pPr>
              <a:lnSpc>
                <a:spcPct val="160000"/>
              </a:lnSpc>
            </a:pPr>
            <a:r>
              <a:rPr lang="en-US" altLang="en-US" dirty="0"/>
              <a:t>Large variety of graphics and multimedia software, such as to: </a:t>
            </a:r>
          </a:p>
          <a:p>
            <a:pPr lvl="1">
              <a:lnSpc>
                <a:spcPct val="160000"/>
              </a:lnSpc>
            </a:pPr>
            <a:r>
              <a:rPr lang="en-US" altLang="en-US" dirty="0"/>
              <a:t>Create or modify </a:t>
            </a:r>
            <a:r>
              <a:rPr lang="en-US" altLang="en-US" dirty="0" smtClean="0"/>
              <a:t>graphics.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Edit digital audio or </a:t>
            </a:r>
            <a:r>
              <a:rPr lang="en-US" altLang="en-US" dirty="0" smtClean="0"/>
              <a:t>video.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Play multimedia </a:t>
            </a:r>
            <a:r>
              <a:rPr lang="en-US" altLang="en-US" dirty="0" smtClean="0"/>
              <a:t>files.</a:t>
            </a:r>
            <a:endParaRPr lang="en-US" altLang="en-US" dirty="0"/>
          </a:p>
          <a:p>
            <a:pPr lvl="1">
              <a:lnSpc>
                <a:spcPct val="160000"/>
              </a:lnSpc>
            </a:pPr>
            <a:r>
              <a:rPr lang="en-US" altLang="en-US" dirty="0"/>
              <a:t>Burn CDs and </a:t>
            </a:r>
            <a:r>
              <a:rPr lang="en-US" altLang="en-US" dirty="0" smtClean="0"/>
              <a:t>DVDs.</a:t>
            </a:r>
            <a:endParaRPr lang="en-US" altLang="en-US" dirty="0"/>
          </a:p>
          <a:p>
            <a:pPr>
              <a:lnSpc>
                <a:spcPct val="16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65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altLang="en-US" dirty="0"/>
              <a:t>Graphics software: Used to create or modify </a:t>
            </a:r>
            <a:r>
              <a:rPr lang="en-US" altLang="en-US" dirty="0" smtClean="0"/>
              <a:t>images.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Painting programs:  Typically used to create bit-mapped images (Microsoft Paint)</a:t>
            </a:r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Drawing programs: Typically create images using mathematical formulas (Adobe Illustrator, CorelDRAW </a:t>
            </a:r>
            <a:r>
              <a:rPr lang="en-US" altLang="en-US" dirty="0" smtClean="0"/>
              <a:t>).</a:t>
            </a:r>
            <a:endParaRPr lang="en-US" altLang="en-US" dirty="0"/>
          </a:p>
          <a:p>
            <a:pPr lvl="1" algn="just">
              <a:lnSpc>
                <a:spcPct val="150000"/>
              </a:lnSpc>
            </a:pPr>
            <a:r>
              <a:rPr lang="en-US" altLang="en-US" dirty="0"/>
              <a:t>Image editing or photo editing programs: Designed for touching up </a:t>
            </a:r>
            <a:r>
              <a:rPr lang="en-US" altLang="en-US" dirty="0" smtClean="0"/>
              <a:t>or </a:t>
            </a:r>
            <a:r>
              <a:rPr lang="en-US" altLang="en-US" dirty="0"/>
              <a:t>modifying </a:t>
            </a:r>
            <a:r>
              <a:rPr lang="en-US" altLang="en-US" dirty="0" smtClean="0"/>
              <a:t>images: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Correcting </a:t>
            </a:r>
            <a:r>
              <a:rPr lang="en-US" altLang="en-US" dirty="0" smtClean="0"/>
              <a:t>brightness/contrast.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Cropping/eliminating red </a:t>
            </a:r>
            <a:r>
              <a:rPr lang="en-US" altLang="en-US" dirty="0" smtClean="0"/>
              <a:t>eye.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Optimize file size for the </a:t>
            </a:r>
            <a:r>
              <a:rPr lang="en-US" altLang="en-US" dirty="0" smtClean="0"/>
              <a:t>Web.</a:t>
            </a:r>
            <a:endParaRPr lang="en-US" altLang="en-US" dirty="0"/>
          </a:p>
          <a:p>
            <a:pPr lvl="2" algn="just">
              <a:lnSpc>
                <a:spcPct val="150000"/>
              </a:lnSpc>
            </a:pPr>
            <a:r>
              <a:rPr lang="en-US" altLang="en-US" dirty="0"/>
              <a:t>Adobe Photoshop, Apple iPhoto, etc.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8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Graphics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2853" t="6300" r="13857" b="5208"/>
          <a:stretch/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6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Audio Editing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Audio editing software: Used to create and edit audio files (narrations, podcasts, etc</a:t>
            </a:r>
            <a:r>
              <a:rPr lang="en-US" altLang="en-US" dirty="0" smtClean="0"/>
              <a:t>.)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Capture sound from a </a:t>
            </a:r>
            <a:r>
              <a:rPr lang="en-US" altLang="en-US" dirty="0" smtClean="0"/>
              <a:t>microphone.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Capture sound from a CD using ripping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Edit and apply special </a:t>
            </a:r>
            <a:r>
              <a:rPr lang="en-US" altLang="en-US" dirty="0" smtClean="0"/>
              <a:t>effects.</a:t>
            </a:r>
            <a:endParaRPr lang="en-US" altLang="en-US" dirty="0"/>
          </a:p>
          <a:p>
            <a:pPr lvl="1" algn="just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Windows Sound </a:t>
            </a:r>
            <a:r>
              <a:rPr lang="en-US" altLang="en-US" dirty="0" smtClean="0"/>
              <a:t>Recorder</a:t>
            </a:r>
            <a:r>
              <a:rPr lang="en-US" altLang="en-US" dirty="0"/>
              <a:t>, Apple </a:t>
            </a:r>
            <a:r>
              <a:rPr lang="en-US" altLang="en-US" dirty="0" smtClean="0"/>
              <a:t>Garage </a:t>
            </a:r>
            <a:r>
              <a:rPr lang="en-US" altLang="en-US" dirty="0"/>
              <a:t>Band, etc.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023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Video Editing and DVD Authoring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Video editing software: Used to modify existing </a:t>
            </a:r>
            <a:r>
              <a:rPr lang="en-US" altLang="en-US" dirty="0" smtClean="0"/>
              <a:t>videos.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Prepare video clips for presentations or Web sites</a:t>
            </a:r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DVD authoring software: Used to create DVD </a:t>
            </a:r>
            <a:r>
              <a:rPr lang="en-US" altLang="en-US" dirty="0" smtClean="0"/>
              <a:t>content.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Importing videos, creating menus, burning onto a </a:t>
            </a:r>
            <a:r>
              <a:rPr lang="en-US" altLang="en-US" dirty="0" smtClean="0"/>
              <a:t>DVD.</a:t>
            </a:r>
            <a:endParaRPr lang="en-US" altLang="en-US" dirty="0"/>
          </a:p>
          <a:p>
            <a:pPr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DVD burning software: Used to record data on recordable or rewritable </a:t>
            </a:r>
            <a:r>
              <a:rPr lang="en-US" altLang="en-US" dirty="0" smtClean="0"/>
              <a:t>DVDs.</a:t>
            </a:r>
            <a:endParaRPr lang="en-US" altLang="en-US" dirty="0"/>
          </a:p>
          <a:p>
            <a:pPr lvl="1">
              <a:lnSpc>
                <a:spcPct val="150000"/>
              </a:lnSpc>
              <a:spcBef>
                <a:spcPct val="10000"/>
              </a:spcBef>
              <a:spcAft>
                <a:spcPct val="10000"/>
              </a:spcAft>
            </a:pPr>
            <a:r>
              <a:rPr lang="en-US" altLang="en-US" dirty="0"/>
              <a:t>Roxio Creator, Apple iMovie/</a:t>
            </a:r>
            <a:r>
              <a:rPr lang="en-US" altLang="en-US" dirty="0" err="1"/>
              <a:t>iDVD</a:t>
            </a:r>
            <a:r>
              <a:rPr lang="en-US" altLang="en-US" dirty="0"/>
              <a:t>, etc.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343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Media Players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1828800"/>
            <a:ext cx="10515600" cy="43481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en-US" dirty="0"/>
              <a:t>Media players: Programs designed to play audio and video </a:t>
            </a:r>
            <a:r>
              <a:rPr lang="en-US" altLang="en-US" dirty="0" smtClean="0"/>
              <a:t>files.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Music CDs, downloaded music, online </a:t>
            </a:r>
            <a:r>
              <a:rPr lang="en-US" altLang="en-US" dirty="0" smtClean="0"/>
              <a:t>audio.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Downloaded </a:t>
            </a:r>
            <a:r>
              <a:rPr lang="en-US" altLang="en-US" dirty="0" smtClean="0"/>
              <a:t>and </a:t>
            </a:r>
            <a:r>
              <a:rPr lang="en-US" altLang="en-US" dirty="0"/>
              <a:t>online </a:t>
            </a:r>
            <a:r>
              <a:rPr lang="en-US" altLang="en-US" dirty="0" smtClean="0"/>
              <a:t>video.</a:t>
            </a:r>
            <a:endParaRPr lang="en-US" altLang="en-US" dirty="0"/>
          </a:p>
          <a:p>
            <a:pPr lvl="1">
              <a:lnSpc>
                <a:spcPct val="150000"/>
              </a:lnSpc>
            </a:pPr>
            <a:r>
              <a:rPr lang="en-US" altLang="en-US" dirty="0"/>
              <a:t>RealPlayer, </a:t>
            </a:r>
            <a:r>
              <a:rPr lang="en-US" altLang="en-US" dirty="0" smtClean="0"/>
              <a:t>Apple QuickTime</a:t>
            </a:r>
            <a:r>
              <a:rPr lang="en-US" altLang="en-US" dirty="0"/>
              <a:t>, </a:t>
            </a:r>
            <a:r>
              <a:rPr lang="en-US" altLang="en-US" dirty="0" smtClean="0"/>
              <a:t>Windows </a:t>
            </a:r>
            <a:r>
              <a:rPr lang="en-US" altLang="en-US" dirty="0"/>
              <a:t>Media</a:t>
            </a:r>
            <a:br>
              <a:rPr lang="en-US" altLang="en-US" dirty="0"/>
            </a:br>
            <a:r>
              <a:rPr lang="en-US" altLang="en-US" dirty="0"/>
              <a:t>Player, etc.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5" descr="fig6-29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113877" y="2801937"/>
            <a:ext cx="4806950" cy="30319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662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Other Types of Application Software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0"/>
            <a:ext cx="6337300" cy="43481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en-US" dirty="0"/>
              <a:t>CAD and other types of design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r>
              <a:rPr lang="en-US" altLang="en-US" dirty="0"/>
              <a:t>Accounting and personal finance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r>
              <a:rPr lang="en-US" altLang="en-US" dirty="0"/>
              <a:t>Project management, collaboration, and </a:t>
            </a:r>
            <a:r>
              <a:rPr lang="en-US" altLang="en-US" dirty="0" smtClean="0"/>
              <a:t>remote </a:t>
            </a:r>
            <a:r>
              <a:rPr lang="en-US" altLang="en-US" dirty="0"/>
              <a:t>access </a:t>
            </a:r>
            <a:r>
              <a:rPr lang="en-US" altLang="en-US" dirty="0" smtClean="0"/>
              <a:t>software.</a:t>
            </a:r>
            <a:endParaRPr lang="en-US" alt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  <p:pic>
        <p:nvPicPr>
          <p:cNvPr id="4" name="Picture 3" descr="C:\Data\Course\_UC13\IM stuff\ch06\FigureChapter06_fig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77137" y="2309813"/>
            <a:ext cx="4276725" cy="2800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57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60000"/>
              </a:lnSpc>
            </a:pPr>
            <a:r>
              <a:rPr lang="en-US" altLang="en-US" dirty="0"/>
              <a:t>Software Ownership </a:t>
            </a:r>
            <a:r>
              <a:rPr lang="en-US" altLang="en-US" dirty="0" smtClean="0"/>
              <a:t>Rights: Commercial software – Shareware – Freeware - </a:t>
            </a:r>
            <a:r>
              <a:rPr lang="en-US" altLang="en-US" dirty="0"/>
              <a:t>Public domain </a:t>
            </a:r>
            <a:r>
              <a:rPr lang="en-US" altLang="en-US" dirty="0" smtClean="0"/>
              <a:t>software - </a:t>
            </a:r>
            <a:r>
              <a:rPr lang="en-US" altLang="en-US" dirty="0"/>
              <a:t>Open source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Installed vs. Web-Based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Software </a:t>
            </a:r>
            <a:r>
              <a:rPr lang="en-US" altLang="en-US" dirty="0" smtClean="0"/>
              <a:t>Suites.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Common Software </a:t>
            </a:r>
            <a:r>
              <a:rPr lang="en-US" altLang="en-US" dirty="0" smtClean="0"/>
              <a:t>Commands.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Editing a </a:t>
            </a:r>
            <a:r>
              <a:rPr lang="en-US" altLang="en-US" dirty="0" smtClean="0"/>
              <a:t>Document - </a:t>
            </a:r>
            <a:r>
              <a:rPr lang="en-US" altLang="en-US" dirty="0"/>
              <a:t>Formatting a </a:t>
            </a:r>
            <a:r>
              <a:rPr lang="en-US" altLang="en-US" dirty="0" smtClean="0"/>
              <a:t>Document.</a:t>
            </a:r>
          </a:p>
          <a:p>
            <a:pPr>
              <a:lnSpc>
                <a:spcPct val="160000"/>
              </a:lnSpc>
            </a:pPr>
            <a:r>
              <a:rPr lang="en-US" altLang="en-US" dirty="0" smtClean="0"/>
              <a:t>Word – Excel – Database – PowerPoint 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Graphics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Audio Editing </a:t>
            </a:r>
            <a:r>
              <a:rPr lang="en-US" altLang="en-US" dirty="0" smtClean="0"/>
              <a:t>Software.</a:t>
            </a:r>
          </a:p>
          <a:p>
            <a:pPr>
              <a:lnSpc>
                <a:spcPct val="160000"/>
              </a:lnSpc>
            </a:pPr>
            <a:r>
              <a:rPr lang="en-US" altLang="en-US" dirty="0"/>
              <a:t>Media </a:t>
            </a:r>
            <a:r>
              <a:rPr lang="en-US" altLang="en-US" dirty="0" smtClean="0"/>
              <a:t>Players.</a:t>
            </a:r>
          </a:p>
          <a:p>
            <a:pPr>
              <a:lnSpc>
                <a:spcPct val="16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775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pic>
        <p:nvPicPr>
          <p:cNvPr id="1026" name="Picture 2" descr="https://images-na.ssl-images-amazon.com/images/I/517QlOwQ1lL._SX386_BO1,204,203,200_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173" y="1842655"/>
            <a:ext cx="3380936" cy="434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237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CCACF3E9-86A7-4319-AD4D-7E158E63DBCD}" vid="{43B90B7C-4E7B-4FFB-AB5E-B60236DAA5F6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1734</TotalTime>
  <Words>1930</Words>
  <Application>Microsoft Office PowerPoint</Application>
  <PresentationFormat>Widescreen</PresentationFormat>
  <Paragraphs>245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Theme1</vt:lpstr>
      <vt:lpstr>1_Office Theme</vt:lpstr>
      <vt:lpstr>2_Office Theme</vt:lpstr>
      <vt:lpstr>PowerPoint Presentation</vt:lpstr>
      <vt:lpstr>Learning Objectives</vt:lpstr>
      <vt:lpstr>Learning Objectives</vt:lpstr>
      <vt:lpstr>Overview</vt:lpstr>
      <vt:lpstr>The Basics of Application Software</vt:lpstr>
      <vt:lpstr>Software Ownership Rights</vt:lpstr>
      <vt:lpstr>Software Ownership Rights</vt:lpstr>
      <vt:lpstr>Installed vs. Web-Based Software</vt:lpstr>
      <vt:lpstr>Installed vs. Web-Based Software</vt:lpstr>
      <vt:lpstr>Software Suites</vt:lpstr>
      <vt:lpstr>Software Suites</vt:lpstr>
      <vt:lpstr>Common Software Commands</vt:lpstr>
      <vt:lpstr>The Ribbon</vt:lpstr>
      <vt:lpstr>Editing a Document</vt:lpstr>
      <vt:lpstr>Formatting a Document</vt:lpstr>
      <vt:lpstr>Word Processing Concepts</vt:lpstr>
      <vt:lpstr>Microsoft Word</vt:lpstr>
      <vt:lpstr>Creating a Word Processing Document</vt:lpstr>
      <vt:lpstr>Tables, Graphics, and Templates</vt:lpstr>
      <vt:lpstr>Spreadsheet Concepts</vt:lpstr>
      <vt:lpstr>Microsoft Excel</vt:lpstr>
      <vt:lpstr>Creating a Spreadsheet</vt:lpstr>
      <vt:lpstr>Entering Data into a Spreadsheet Cell</vt:lpstr>
      <vt:lpstr>Entering Data into a Spreadsheet Cell</vt:lpstr>
      <vt:lpstr>Database Concepts</vt:lpstr>
      <vt:lpstr>Database Concepts</vt:lpstr>
      <vt:lpstr>Creating a Database</vt:lpstr>
      <vt:lpstr>Presentation Graphic Concepts</vt:lpstr>
      <vt:lpstr>Presentation Graphic Concepts</vt:lpstr>
      <vt:lpstr>Microsoft PowerPoint</vt:lpstr>
      <vt:lpstr>Creating a Presentation</vt:lpstr>
      <vt:lpstr>Graphics and Multimedia Concepts</vt:lpstr>
      <vt:lpstr>Graphics Software</vt:lpstr>
      <vt:lpstr>Graphics Software</vt:lpstr>
      <vt:lpstr>Audio Editing Software</vt:lpstr>
      <vt:lpstr>Video Editing and DVD Authoring Software</vt:lpstr>
      <vt:lpstr>Media Players</vt:lpstr>
      <vt:lpstr>Other Types of Application Software</vt:lpstr>
      <vt:lpstr>Review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zwa</cp:lastModifiedBy>
  <cp:revision>131</cp:revision>
  <dcterms:created xsi:type="dcterms:W3CDTF">2021-06-09T17:43:05Z</dcterms:created>
  <dcterms:modified xsi:type="dcterms:W3CDTF">2022-10-18T11:23:14Z</dcterms:modified>
</cp:coreProperties>
</file>