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4"/>
  </p:notesMasterIdLst>
  <p:sldIdLst>
    <p:sldId id="480" r:id="rId5"/>
    <p:sldId id="303" r:id="rId6"/>
    <p:sldId id="271" r:id="rId7"/>
    <p:sldId id="514" r:id="rId8"/>
    <p:sldId id="481" r:id="rId9"/>
    <p:sldId id="313" r:id="rId10"/>
    <p:sldId id="524" r:id="rId11"/>
    <p:sldId id="518" r:id="rId12"/>
    <p:sldId id="519" r:id="rId13"/>
    <p:sldId id="526" r:id="rId14"/>
    <p:sldId id="527" r:id="rId15"/>
    <p:sldId id="528" r:id="rId16"/>
    <p:sldId id="529" r:id="rId17"/>
    <p:sldId id="525" r:id="rId18"/>
    <p:sldId id="530" r:id="rId19"/>
    <p:sldId id="515" r:id="rId20"/>
    <p:sldId id="516" r:id="rId21"/>
    <p:sldId id="517" r:id="rId22"/>
    <p:sldId id="276" r:id="rId23"/>
    <p:sldId id="482" r:id="rId24"/>
    <p:sldId id="520" r:id="rId25"/>
    <p:sldId id="483" r:id="rId26"/>
    <p:sldId id="521" r:id="rId27"/>
    <p:sldId id="486" r:id="rId28"/>
    <p:sldId id="256" r:id="rId29"/>
    <p:sldId id="522" r:id="rId30"/>
    <p:sldId id="523" r:id="rId31"/>
    <p:sldId id="507" r:id="rId32"/>
    <p:sldId id="34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14"/>
            <p14:sldId id="481"/>
            <p14:sldId id="313"/>
            <p14:sldId id="524"/>
            <p14:sldId id="518"/>
            <p14:sldId id="519"/>
            <p14:sldId id="526"/>
            <p14:sldId id="527"/>
            <p14:sldId id="528"/>
            <p14:sldId id="529"/>
            <p14:sldId id="525"/>
            <p14:sldId id="530"/>
            <p14:sldId id="515"/>
            <p14:sldId id="516"/>
            <p14:sldId id="517"/>
            <p14:sldId id="276"/>
            <p14:sldId id="482"/>
            <p14:sldId id="520"/>
            <p14:sldId id="483"/>
            <p14:sldId id="521"/>
            <p14:sldId id="486"/>
            <p14:sldId id="256"/>
            <p14:sldId id="522"/>
            <p14:sldId id="523"/>
            <p14:sldId id="50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8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5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24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705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0354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504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17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296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5477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0473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905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2496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5078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114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189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sv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lexandria ExtraBold" pitchFamily="2" charset="-78"/>
                <a:cs typeface="Alexandria ExtraBold" pitchFamily="2" charset="-78"/>
              </a:rPr>
              <a:t>Prepared by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62687" y="1719504"/>
            <a:ext cx="309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مهارات بحثية 3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010637" y="480943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د/ سنية سبع</a:t>
            </a:r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3105808"/>
            <a:ext cx="3516608" cy="165562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جمع البيانات 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2075089" y="870238"/>
            <a:ext cx="9936480" cy="2927384"/>
          </a:xfrm>
        </p:spPr>
      </p:pic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472964" y="3933876"/>
            <a:ext cx="7220607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600" b="1" dirty="0">
                <a:solidFill>
                  <a:srgbClr val="FF0000"/>
                </a:solidFill>
              </a:rPr>
              <a:t>جمع البيانات للبحث العلمي</a:t>
            </a:r>
          </a:p>
          <a:p>
            <a:pPr algn="r"/>
            <a:r>
              <a:rPr lang="ar-EG" sz="2800" b="1" dirty="0"/>
              <a:t>جمع البيانات هو الركيزة الأساسية للبحث العلمي، حيث تمكن الباحثين من فهم المشكلة بشكل أعمق وتقديم حلول فعالة. هذه العملية تتطلب تخطيطًا دقيقًا وتنفيذًا منظمًا لضمان جودة البيانات وصحتها.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2075089" y="870238"/>
            <a:ext cx="9936480" cy="2927384"/>
          </a:xfrm>
        </p:spPr>
      </p:pic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472964" y="3933876"/>
            <a:ext cx="722060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EG" sz="2800" b="1" dirty="0"/>
              <a:t>منهجية جمع البيانات</a:t>
            </a:r>
          </a:p>
          <a:p>
            <a:pPr algn="r"/>
            <a:r>
              <a:rPr lang="ar-EG" sz="2800" b="1" dirty="0"/>
              <a:t>تتضمن منهجية جمع البيانات مجموعة من الخطوات الهامة لضمان جمع معلومات دقيقة وموثوقة. سوف نستكشف هذه الخطوات بتفصيل في هذا العرض التقديمي.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779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36100" y="689393"/>
            <a:ext cx="4113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/>
              <a:t>تحديد مصادر البيانات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042002" y="1632808"/>
            <a:ext cx="885384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/>
              <a:t>تحديد مصادر البيانات المناسبة</a:t>
            </a:r>
          </a:p>
          <a:p>
            <a:pPr algn="r"/>
            <a:r>
              <a:rPr lang="ar-EG" sz="2800" b="1" dirty="0"/>
              <a:t>المصادر الأولية</a:t>
            </a:r>
          </a:p>
          <a:p>
            <a:pPr algn="r"/>
            <a:r>
              <a:rPr lang="ar-EG" sz="2800" dirty="0"/>
              <a:t>البيانات التي يتم جمعها مباشرة من المصدر، مثل الاستبيانات.كما  تتضمن المقابلات، الملاحظات الميدانية، والتجارب.</a:t>
            </a:r>
          </a:p>
          <a:p>
            <a:pPr algn="r"/>
            <a:r>
              <a:rPr lang="ar-EG" sz="2800" b="1" dirty="0"/>
              <a:t>المصادر الثانوية</a:t>
            </a:r>
          </a:p>
          <a:p>
            <a:pPr algn="r"/>
            <a:r>
              <a:rPr lang="ar-EG" sz="2800" dirty="0"/>
              <a:t>البيانات المنشورة سابقًا، مثل الأبحاث والتقارير والإحصائيات كما  تشمل قواعد البيانات الإلكترونية، المنشورات العلمية، التقارير الحكومية</a:t>
            </a:r>
          </a:p>
          <a:p>
            <a:pPr algn="r"/>
            <a:r>
              <a:rPr lang="ar-EG" sz="2800" b="1" dirty="0"/>
              <a:t>المصادر المختلطة</a:t>
            </a:r>
          </a:p>
          <a:p>
            <a:pPr algn="r"/>
            <a:r>
              <a:rPr lang="ar-EG" sz="2800" dirty="0"/>
              <a:t>الجمع بين المصادر الأولية والثانوية لتوفير بيانات شاملة.</a:t>
            </a:r>
          </a:p>
          <a:p>
            <a:pPr algn="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6330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94D85F-7377-8DD3-AC37-01C1E90BAF5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265" t="34159" r="16280" b="10178"/>
          <a:stretch/>
        </p:blipFill>
        <p:spPr>
          <a:xfrm>
            <a:off x="3385473" y="1409076"/>
            <a:ext cx="8495351" cy="474786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40AE54-AA4D-2995-840A-7385D71B7F9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768" t="24513" r="7450" b="10203"/>
          <a:stretch/>
        </p:blipFill>
        <p:spPr>
          <a:xfrm>
            <a:off x="2696511" y="946484"/>
            <a:ext cx="8587121" cy="521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793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36100" y="689393"/>
            <a:ext cx="4113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>
                <a:cs typeface="+mj-cs"/>
              </a:rPr>
              <a:t>طرق جمع البيانات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042002" y="1632808"/>
            <a:ext cx="88538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>
                <a:cs typeface="+mj-cs"/>
              </a:rPr>
              <a:t>المقابلات</a:t>
            </a:r>
          </a:p>
          <a:p>
            <a:pPr algn="r"/>
            <a:r>
              <a:rPr lang="ar-EG" sz="2800" b="1" dirty="0">
                <a:cs typeface="+mj-cs"/>
              </a:rPr>
              <a:t>الحوار المباشر مع المشاركين لجمع معلومات مفصلة.</a:t>
            </a:r>
          </a:p>
          <a:p>
            <a:pPr algn="r"/>
            <a:r>
              <a:rPr lang="ar-EG" sz="2800" b="1" dirty="0">
                <a:cs typeface="+mj-cs"/>
              </a:rPr>
              <a:t>الاستبيانات</a:t>
            </a:r>
          </a:p>
          <a:p>
            <a:pPr algn="r"/>
            <a:r>
              <a:rPr lang="ar-EG" sz="2800" b="1" dirty="0">
                <a:cs typeface="+mj-cs"/>
              </a:rPr>
              <a:t>استخدام نماذج مكتوبة لجمع بيانات من مجموعة كبيرة.</a:t>
            </a:r>
          </a:p>
          <a:p>
            <a:pPr algn="r"/>
            <a:r>
              <a:rPr lang="ar-EG" sz="2800" b="1" dirty="0">
                <a:cs typeface="+mj-cs"/>
              </a:rPr>
              <a:t>الملاحظة</a:t>
            </a:r>
          </a:p>
          <a:p>
            <a:pPr algn="r"/>
            <a:r>
              <a:rPr lang="ar-EG" sz="2800" b="1" dirty="0">
                <a:cs typeface="+mj-cs"/>
              </a:rPr>
              <a:t>رصد وتسجيل السلوكيات والظواهر في البيئة الطبيعية.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53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100248" y="843933"/>
            <a:ext cx="8780577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/>
              <a:t>التخطيط لجمع البيانات</a:t>
            </a:r>
          </a:p>
          <a:p>
            <a:pPr algn="r"/>
            <a:r>
              <a:rPr lang="ar-EG" sz="3200" b="1" dirty="0"/>
              <a:t>الجدول الزمني</a:t>
            </a:r>
          </a:p>
          <a:p>
            <a:pPr algn="r"/>
            <a:r>
              <a:rPr lang="ar-EG" sz="3200" dirty="0"/>
              <a:t>وضع خطة زمنية محددة لكل خطوة من عملية جمع البيانات.</a:t>
            </a:r>
          </a:p>
          <a:p>
            <a:pPr algn="r"/>
            <a:r>
              <a:rPr lang="ar-EG" sz="3200" b="1" dirty="0"/>
              <a:t>الموارد اللازمة</a:t>
            </a:r>
          </a:p>
          <a:p>
            <a:pPr algn="r"/>
            <a:r>
              <a:rPr lang="ar-EG" sz="3200" dirty="0"/>
              <a:t>تحديد الموارد البشرية والمادية اللازمة لإتمام عملية الجمع.</a:t>
            </a:r>
          </a:p>
          <a:p>
            <a:pPr algn="r"/>
            <a:r>
              <a:rPr lang="ar-EG" sz="3200" b="1" dirty="0"/>
              <a:t>التنسيق والإشراف</a:t>
            </a:r>
          </a:p>
          <a:p>
            <a:pPr algn="r"/>
            <a:r>
              <a:rPr lang="ar-EG" sz="3200" dirty="0"/>
              <a:t>ضمان التنفيذ الفعال والرصد المستمر لعملية جمع البيانات.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804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9B6F2AD-3E2B-8F4C-962C-8EDA360A436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816" t="42968" r="7450" b="9821"/>
          <a:stretch/>
        </p:blipFill>
        <p:spPr>
          <a:xfrm>
            <a:off x="3385474" y="1258332"/>
            <a:ext cx="8495351" cy="489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972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314801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A741FC-2324-5899-1292-B676DD851EF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842" t="26225" r="7451" b="17620"/>
          <a:stretch/>
        </p:blipFill>
        <p:spPr>
          <a:xfrm>
            <a:off x="2261937" y="1472603"/>
            <a:ext cx="9432758" cy="468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559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314801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53DA44-AD66-8798-8C11-0F3757BDA03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520" t="29057" r="7373" b="34246"/>
          <a:stretch/>
        </p:blipFill>
        <p:spPr>
          <a:xfrm>
            <a:off x="2390274" y="1633889"/>
            <a:ext cx="8967537" cy="4477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258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314801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D7B928-9799-9B98-0003-90E65CDB232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843" t="39259" r="8027" b="8223"/>
          <a:stretch/>
        </p:blipFill>
        <p:spPr>
          <a:xfrm>
            <a:off x="2672657" y="806889"/>
            <a:ext cx="9208168" cy="359996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DDD760-6189-F890-390C-4C445F3602C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8644" t="28786" r="6449" b="45027"/>
          <a:stretch/>
        </p:blipFill>
        <p:spPr>
          <a:xfrm>
            <a:off x="2672658" y="4452221"/>
            <a:ext cx="9208167" cy="1795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88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170AAC1-B7E7-6D42-C2FA-C8032AAFD2D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684" t="27506" r="8026" b="7722"/>
          <a:stretch/>
        </p:blipFill>
        <p:spPr>
          <a:xfrm>
            <a:off x="753980" y="1216792"/>
            <a:ext cx="11004884" cy="5110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860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1504860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/>
              <a:t>أهمية جمع البيانات في البحث العلمي</a:t>
            </a:r>
          </a:p>
          <a:p>
            <a:pPr algn="r"/>
            <a:r>
              <a:rPr lang="ar-EG" sz="2800" b="1" dirty="0"/>
              <a:t>دعم القرارات</a:t>
            </a:r>
          </a:p>
          <a:p>
            <a:pPr algn="r"/>
            <a:r>
              <a:rPr lang="ar-EG" sz="2800" dirty="0"/>
              <a:t>البيانات الموثوقة تزود الباحثين بالمعلومات اللازمة لاتخاذ قرارات مستنيرة.</a:t>
            </a:r>
          </a:p>
          <a:p>
            <a:pPr algn="r"/>
            <a:r>
              <a:rPr lang="ar-EG" sz="2800" b="1" dirty="0"/>
              <a:t>اختبار الفرضيات</a:t>
            </a:r>
          </a:p>
          <a:p>
            <a:pPr algn="r"/>
            <a:r>
              <a:rPr lang="ar-EG" sz="2800" dirty="0"/>
              <a:t>جمع البيانات يمكن الباحثين من اختبار فرضياتهم وتحقيق أهداف البحث.</a:t>
            </a:r>
          </a:p>
          <a:p>
            <a:pPr algn="r"/>
            <a:r>
              <a:rPr lang="ar-EG" sz="2800" b="1" dirty="0"/>
              <a:t>تطوير المعرفة</a:t>
            </a:r>
          </a:p>
          <a:p>
            <a:pPr algn="r"/>
            <a:r>
              <a:rPr lang="ar-EG" sz="2800" dirty="0"/>
              <a:t>البيانات الدقيقة تساعد في تطوير المعرفة العلمية وتقديم رؤى جديدة.</a:t>
            </a:r>
          </a:p>
          <a:p>
            <a:pPr algn="r"/>
            <a:r>
              <a:rPr lang="ar-EG" sz="2800" dirty="0"/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4236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36100" y="805403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200" b="1" dirty="0"/>
              <a:t>تحديد أهداف البحث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1504860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/>
              <a:t>تحديد أهداف البحث</a:t>
            </a:r>
          </a:p>
          <a:p>
            <a:pPr algn="r"/>
            <a:r>
              <a:rPr lang="ar-EG" sz="2800" b="1" dirty="0"/>
              <a:t>التركيز</a:t>
            </a:r>
          </a:p>
          <a:p>
            <a:pPr algn="r"/>
            <a:r>
              <a:rPr lang="ar-EG" sz="2800" dirty="0"/>
              <a:t>تحديد الهدف الرئيسي للبحث يضمن توجيه الجهود بشكل منظم.</a:t>
            </a:r>
          </a:p>
          <a:p>
            <a:pPr algn="r"/>
            <a:r>
              <a:rPr lang="ar-EG" sz="2800" b="1" dirty="0"/>
              <a:t>الوضوح</a:t>
            </a:r>
          </a:p>
          <a:p>
            <a:pPr algn="r"/>
            <a:r>
              <a:rPr lang="ar-EG" sz="2800" dirty="0"/>
              <a:t>صياغة أهداف محددة ومقاسة يساعد في قياس النتائج بدقة.</a:t>
            </a:r>
          </a:p>
          <a:p>
            <a:pPr algn="r"/>
            <a:r>
              <a:rPr lang="ar-EG" sz="2800" b="1" dirty="0"/>
              <a:t>التخطيط</a:t>
            </a:r>
          </a:p>
          <a:p>
            <a:pPr algn="r"/>
            <a:r>
              <a:rPr lang="ar-EG" sz="2800" dirty="0"/>
              <a:t>الأهداف الواضحة تمكن من وضع خطة عمل فعالة لجمع البيانات.</a:t>
            </a:r>
          </a:p>
          <a:p>
            <a:pPr algn="r"/>
            <a:r>
              <a:rPr lang="ar-EG" sz="2800" dirty="0"/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5345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3654792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5036100" y="596857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200" b="1" dirty="0"/>
              <a:t>تحديد أهداف البحث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550695" y="1069319"/>
            <a:ext cx="9252099" cy="5910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EG" sz="3200" b="1" dirty="0"/>
              <a:t>تحديد الأسئلة المحورية</a:t>
            </a:r>
          </a:p>
          <a:p>
            <a:pPr algn="r">
              <a:lnSpc>
                <a:spcPct val="150000"/>
              </a:lnSpc>
            </a:pPr>
            <a:r>
              <a:rPr lang="ar-EG" sz="3200" dirty="0"/>
              <a:t>يجب تحديد الأسئلة الرئيسية التي سيركز عليها البحث بوضوح.</a:t>
            </a:r>
          </a:p>
          <a:p>
            <a:pPr algn="r">
              <a:lnSpc>
                <a:spcPct val="150000"/>
              </a:lnSpc>
            </a:pPr>
            <a:r>
              <a:rPr lang="ar-EG" sz="3200" b="1" dirty="0"/>
              <a:t>تعريف نطاق البحث</a:t>
            </a:r>
          </a:p>
          <a:p>
            <a:pPr algn="r">
              <a:lnSpc>
                <a:spcPct val="150000"/>
              </a:lnSpc>
            </a:pPr>
            <a:r>
              <a:rPr lang="ar-EG" sz="3200" dirty="0"/>
              <a:t>تحديد حدود البحث والجوانب التي سيتم تناولها بالتفصيل.</a:t>
            </a:r>
          </a:p>
          <a:p>
            <a:pPr algn="r">
              <a:lnSpc>
                <a:spcPct val="150000"/>
              </a:lnSpc>
            </a:pPr>
            <a:r>
              <a:rPr lang="ar-EG" sz="3200" b="1" dirty="0"/>
              <a:t>توضيح الأهداف المتوقعة</a:t>
            </a:r>
          </a:p>
          <a:p>
            <a:pPr algn="r">
              <a:lnSpc>
                <a:spcPct val="150000"/>
              </a:lnSpc>
            </a:pPr>
            <a:r>
              <a:rPr lang="ar-EG" sz="3200" dirty="0"/>
              <a:t>وضع أهداف واضحة ومحددة للبحث والمخرجات المتوقعة.</a:t>
            </a:r>
          </a:p>
          <a:p>
            <a:pPr algn="r">
              <a:lnSpc>
                <a:spcPct val="150000"/>
              </a:lnSpc>
            </a:pPr>
            <a:r>
              <a:rPr lang="ar-EG" sz="3200" b="1" dirty="0"/>
              <a:t>ربط الأهداف بالنتائج</a:t>
            </a:r>
          </a:p>
          <a:p>
            <a:pPr algn="r">
              <a:lnSpc>
                <a:spcPct val="150000"/>
              </a:lnSpc>
            </a:pPr>
            <a:r>
              <a:rPr lang="ar-EG" sz="3200" dirty="0"/>
              <a:t>التأكد من ارتباط الأهداف المحددة بالمخرجات المرغوبة للبحث.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8654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619500" y="1817248"/>
            <a:ext cx="80962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/>
              <a:t>تقييم المصادر</a:t>
            </a:r>
          </a:p>
          <a:p>
            <a:pPr algn="r"/>
            <a:r>
              <a:rPr lang="ar-EG" sz="4000" dirty="0"/>
              <a:t>التأكد من موثوقية ومصداقية مصادر البيانات المختلفة</a:t>
            </a:r>
            <a:endParaRPr lang="ar-EG" sz="4000" b="1" dirty="0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0115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41889" y="1570272"/>
            <a:ext cx="11738935" cy="47918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rgbClr val="00B0F0"/>
                </a:solidFill>
              </a:rPr>
              <a:t>وضع الخطة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chemeClr val="tx1"/>
                </a:solidFill>
              </a:rPr>
              <a:t>تحديد الأساليب والإجراءات المناسبة لجمع البيانات.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rgbClr val="00B0F0"/>
                </a:solidFill>
              </a:rPr>
              <a:t>تقسيم المهام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chemeClr val="tx1"/>
                </a:solidFill>
              </a:rPr>
              <a:t>توزيع المسؤوليات بين أعضاء فريق البحث.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rgbClr val="00B0F0"/>
                </a:solidFill>
              </a:rPr>
              <a:t>الجدولة الزمنية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chemeClr val="tx1"/>
                </a:solidFill>
              </a:rPr>
              <a:t>وضع جداول زمنية محددة لكل مرحلة من مراحل البحث.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50087" y="555872"/>
            <a:ext cx="4985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>
                <a:solidFill>
                  <a:schemeClr val="tx1"/>
                </a:solidFill>
              </a:rPr>
              <a:t>تصميم خطة جمع البيانات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8009" y="1208180"/>
            <a:ext cx="11672816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EG" sz="3200" b="1" dirty="0">
                <a:solidFill>
                  <a:srgbClr val="FF0000"/>
                </a:solidFill>
              </a:rPr>
              <a:t>التصنيف</a:t>
            </a:r>
          </a:p>
          <a:p>
            <a:pPr algn="r"/>
            <a:r>
              <a:rPr lang="ar-EG" sz="3200" b="1" dirty="0">
                <a:solidFill>
                  <a:schemeClr val="tx1"/>
                </a:solidFill>
              </a:rPr>
              <a:t>ترتيب البيانات وفقًا لمعايير محددة لتسهيل الوصول إليها.</a:t>
            </a:r>
          </a:p>
          <a:p>
            <a:pPr algn="r"/>
            <a:r>
              <a:rPr lang="ar-EG" sz="3200" b="1" dirty="0">
                <a:solidFill>
                  <a:srgbClr val="FF0000"/>
                </a:solidFill>
              </a:rPr>
              <a:t>التخزين الآمن</a:t>
            </a:r>
          </a:p>
          <a:p>
            <a:pPr algn="r"/>
            <a:r>
              <a:rPr lang="ar-EG" sz="3200" b="1" dirty="0">
                <a:solidFill>
                  <a:schemeClr val="tx1"/>
                </a:solidFill>
              </a:rPr>
              <a:t>حماية البيانات من الفقد أو التلف باستخدام وسائل تخزين مناسبة.</a:t>
            </a:r>
          </a:p>
          <a:p>
            <a:pPr algn="r"/>
            <a:r>
              <a:rPr lang="ar-EG" sz="3200" b="1" dirty="0">
                <a:solidFill>
                  <a:srgbClr val="FF0000"/>
                </a:solidFill>
              </a:rPr>
              <a:t>الوصول السهل</a:t>
            </a:r>
          </a:p>
          <a:p>
            <a:pPr algn="r"/>
            <a:r>
              <a:rPr lang="ar-EG" sz="3200" b="1" dirty="0">
                <a:solidFill>
                  <a:schemeClr val="tx1"/>
                </a:solidFill>
              </a:rPr>
              <a:t>تنظيم البيانات بطريقة تتيح الوصول السريع والفعال إليها.</a:t>
            </a:r>
          </a:p>
          <a:p>
            <a:pPr algn="r"/>
            <a:r>
              <a:rPr lang="ar-EG" sz="3200" b="1" dirty="0">
                <a:solidFill>
                  <a:srgbClr val="FF0000"/>
                </a:solidFill>
              </a:rPr>
              <a:t>الضبط والرقابة</a:t>
            </a:r>
          </a:p>
          <a:p>
            <a:pPr algn="r"/>
            <a:r>
              <a:rPr lang="ar-EG" sz="3200" b="1" dirty="0">
                <a:solidFill>
                  <a:schemeClr val="tx1"/>
                </a:solidFill>
              </a:rPr>
              <a:t>وضع آليات للرقابة والتحقق من سلامة البيانات المجمعة.</a:t>
            </a:r>
          </a:p>
          <a:p>
            <a:pPr algn="r"/>
            <a:endParaRPr lang="ar-EG" sz="3200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28914" y="324230"/>
            <a:ext cx="63102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>
                <a:solidFill>
                  <a:schemeClr val="tx1"/>
                </a:solidFill>
              </a:rPr>
              <a:t>إدارة وتنظيم البيانات المجمعة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2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8009" y="1208180"/>
            <a:ext cx="11672816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EG" sz="2800" b="1" dirty="0">
                <a:solidFill>
                  <a:schemeClr val="tx1"/>
                </a:solidFill>
              </a:rPr>
              <a:t>الاستبيانات</a:t>
            </a:r>
          </a:p>
          <a:p>
            <a:pPr algn="r"/>
            <a:r>
              <a:rPr lang="ar-EG" sz="2800" dirty="0">
                <a:solidFill>
                  <a:schemeClr val="tx1"/>
                </a:solidFill>
              </a:rPr>
              <a:t>جمع البيانات من خلال استبيانات موجهة للمشاركين.</a:t>
            </a:r>
          </a:p>
          <a:p>
            <a:pPr algn="r"/>
            <a:r>
              <a:rPr lang="ar-EG" sz="2800" b="1" dirty="0">
                <a:solidFill>
                  <a:schemeClr val="tx1"/>
                </a:solidFill>
              </a:rPr>
              <a:t>المقابلات</a:t>
            </a:r>
          </a:p>
          <a:p>
            <a:pPr algn="r"/>
            <a:r>
              <a:rPr lang="ar-EG" sz="2800" dirty="0">
                <a:solidFill>
                  <a:schemeClr val="tx1"/>
                </a:solidFill>
              </a:rPr>
              <a:t>إجراء مقابلات شخصية لجمع معلومات تفصيلية.</a:t>
            </a:r>
          </a:p>
          <a:p>
            <a:pPr algn="r"/>
            <a:r>
              <a:rPr lang="ar-EG" sz="2800" b="1" dirty="0">
                <a:solidFill>
                  <a:schemeClr val="tx1"/>
                </a:solidFill>
              </a:rPr>
              <a:t>الملاحظات</a:t>
            </a:r>
          </a:p>
          <a:p>
            <a:pPr algn="r"/>
            <a:r>
              <a:rPr lang="ar-EG" sz="2800" dirty="0">
                <a:solidFill>
                  <a:schemeClr val="tx1"/>
                </a:solidFill>
              </a:rPr>
              <a:t>رصد وتسجيل الملاحظات حول الظواهر المدروسة.</a:t>
            </a:r>
          </a:p>
          <a:p>
            <a:pPr algn="r"/>
            <a:r>
              <a:rPr lang="ar-EG" sz="2800" b="1" dirty="0">
                <a:solidFill>
                  <a:schemeClr val="tx1"/>
                </a:solidFill>
              </a:rPr>
              <a:t>السجلات القائمة</a:t>
            </a:r>
          </a:p>
          <a:p>
            <a:pPr algn="r"/>
            <a:r>
              <a:rPr lang="ar-EG" sz="2800" dirty="0">
                <a:solidFill>
                  <a:schemeClr val="tx1"/>
                </a:solidFill>
              </a:rPr>
              <a:t>الاطلاع على السجلات والوثائق ذات الصلة.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28915" y="324230"/>
            <a:ext cx="4906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>
                <a:solidFill>
                  <a:schemeClr val="tx1"/>
                </a:solidFill>
              </a:rPr>
              <a:t>تنفيذ تقنيات جمع البيانات</a:t>
            </a:r>
            <a:endParaRPr lang="ar-EG" sz="4000" b="1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11175" y="1160640"/>
            <a:ext cx="113553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400" b="1" i="0" u="none" strike="noStrike" baseline="0" dirty="0">
              <a:latin typeface="Simplified Arabic" panose="02020603050405020304" pitchFamily="18" charset="-78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208180"/>
            <a:ext cx="11191185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8914" y="540483"/>
            <a:ext cx="64817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/>
              <a:t>التحقق من صحة وموثوقية البيانات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8619" y="1291180"/>
            <a:ext cx="1085081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/>
              <a:t>التدقيق</a:t>
            </a:r>
          </a:p>
          <a:p>
            <a:pPr algn="r"/>
            <a:r>
              <a:rPr lang="ar-EG" sz="2800" dirty="0"/>
              <a:t>التأكد من اكتمال البيانات وخلوها من الأخطاء أو التناقضات.</a:t>
            </a:r>
          </a:p>
          <a:p>
            <a:pPr algn="r"/>
            <a:r>
              <a:rPr lang="ar-EG" sz="2800" b="1" dirty="0"/>
              <a:t>المراجعة</a:t>
            </a:r>
          </a:p>
          <a:p>
            <a:pPr algn="r"/>
            <a:r>
              <a:rPr lang="ar-EG" sz="2800" dirty="0"/>
              <a:t>المقارنة مع مصادر أخرى لضمان دقة المعلومات المجمعة.</a:t>
            </a:r>
          </a:p>
          <a:p>
            <a:pPr algn="r"/>
            <a:r>
              <a:rPr lang="ar-EG" sz="2800" b="1" dirty="0"/>
              <a:t>التحليل الإحصائي</a:t>
            </a:r>
          </a:p>
          <a:p>
            <a:pPr algn="r"/>
            <a:r>
              <a:rPr lang="ar-EG" sz="2800" dirty="0"/>
              <a:t>استخدام الأساليب الإحصائية لتقييم موثوقية البيانات.</a:t>
            </a:r>
          </a:p>
          <a:p>
            <a:pPr algn="r" rtl="1"/>
            <a:r>
              <a:rPr lang="ar-EG" sz="2800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74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208180"/>
            <a:ext cx="11191185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8915" y="540483"/>
            <a:ext cx="54008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4000" b="1" dirty="0"/>
              <a:t>ضمان جودة وسلامة البيانات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8619" y="1291180"/>
            <a:ext cx="108508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/>
              <a:t>فحص البيانات</a:t>
            </a:r>
          </a:p>
          <a:p>
            <a:pPr algn="r" rtl="1"/>
            <a:r>
              <a:rPr lang="ar-EG" sz="2800" dirty="0"/>
              <a:t>التأكد من اكتمال البيانات وخلوها من الأخطاء.</a:t>
            </a:r>
          </a:p>
          <a:p>
            <a:pPr algn="r" rtl="1"/>
            <a:r>
              <a:rPr lang="ar-EG" sz="2800" b="1" dirty="0"/>
              <a:t>تطبيق الضوابط</a:t>
            </a:r>
          </a:p>
          <a:p>
            <a:pPr algn="r" rtl="1"/>
            <a:r>
              <a:rPr lang="ar-EG" sz="2800" dirty="0"/>
              <a:t>وضع ضوابط وإجراءات لضمان جودة البيانات.</a:t>
            </a:r>
          </a:p>
          <a:p>
            <a:pPr algn="r" rtl="1"/>
            <a:r>
              <a:rPr lang="ar-EG" sz="2800" b="1" dirty="0"/>
              <a:t>تعزيز السرية</a:t>
            </a:r>
          </a:p>
          <a:p>
            <a:pPr algn="r" rtl="1"/>
            <a:r>
              <a:rPr lang="ar-EG" sz="2800" dirty="0"/>
              <a:t>حماية بيانات المشاركين وحفظها بسرية تامة.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70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208180"/>
            <a:ext cx="11191185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تحليل وتفسير البياناتالاتجاهات والنماذجتحديد الأنماط والاتجاهات في البياناتالترابطات والعلاقاتفهم العلاقات بين المتغيرات المختلفةالاستنتاجات والتفسيراتاستنتاج المعاني والدلالات من نتائج التحليل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11176" y="1345307"/>
            <a:ext cx="111911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8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r" rtl="1"/>
            <a:endParaRPr lang="ar-EG" sz="28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r" rtl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3DE94C9-0987-6A35-4CA4-D835C7C2B6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7070670"/>
              </p:ext>
            </p:extLst>
          </p:nvPr>
        </p:nvGraphicFramePr>
        <p:xfrm>
          <a:off x="838200" y="1916066"/>
          <a:ext cx="10515600" cy="2633868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1315985015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676564797"/>
                    </a:ext>
                  </a:extLst>
                </a:gridCol>
              </a:tblGrid>
              <a:tr h="877956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الاتجاهات والنماذج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تحديد الأنماط والاتجاهات في البيانات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346962"/>
                  </a:ext>
                </a:extLst>
              </a:tr>
              <a:tr h="877956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الترابطات والعلاقات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فهم العلاقات بين المتغيرات المختلفة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5032409"/>
                  </a:ext>
                </a:extLst>
              </a:tr>
              <a:tr h="877956"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الاستنتاجات والتفسيرات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استنتاج المعاني والدلالات من نتائج التحليل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5691715"/>
                  </a:ext>
                </a:extLst>
              </a:tr>
            </a:tbl>
          </a:graphicData>
        </a:graphic>
      </p:graphicFrame>
      <p:sp>
        <p:nvSpPr>
          <p:cNvPr id="14" name="Rectangle 4">
            <a:extLst>
              <a:ext uri="{FF2B5EF4-FFF2-40B4-BE49-F238E27FC236}">
                <a16:creationId xmlns:a16="http://schemas.microsoft.com/office/drawing/2014/main" id="{2DF3384F-756A-7F72-F5EB-F129D5E7AA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2433" y="472052"/>
            <a:ext cx="448205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تحليل وتفسير البيانات</a:t>
            </a:r>
            <a:endParaRPr kumimoji="0" lang="en-US" alt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73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7552094" y="85928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511484" y="1045635"/>
            <a:ext cx="10398253" cy="46366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80431" y="1468531"/>
            <a:ext cx="1072930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/>
              <a:t>توصيل النتائج</a:t>
            </a:r>
          </a:p>
          <a:p>
            <a:pPr algn="r"/>
            <a:r>
              <a:rPr lang="ar-EG" sz="3600" b="1" dirty="0">
                <a:solidFill>
                  <a:srgbClr val="00B0F0"/>
                </a:solidFill>
              </a:rPr>
              <a:t>التقرير المفصل</a:t>
            </a:r>
          </a:p>
          <a:p>
            <a:pPr algn="r"/>
            <a:r>
              <a:rPr lang="ar-EG" sz="3600" b="1" dirty="0"/>
              <a:t>إعداد تقرير شامل يلخص منهجية البحث والنتائج.</a:t>
            </a:r>
          </a:p>
          <a:p>
            <a:pPr algn="r"/>
            <a:r>
              <a:rPr lang="ar-EG" sz="3600" b="1" dirty="0">
                <a:solidFill>
                  <a:srgbClr val="00B0F0"/>
                </a:solidFill>
              </a:rPr>
              <a:t>العرض التقديمي</a:t>
            </a:r>
          </a:p>
          <a:p>
            <a:pPr algn="r"/>
            <a:r>
              <a:rPr lang="ar-EG" sz="3600" b="1" dirty="0"/>
              <a:t>تقديم النتائج بصورة واضحة ومؤثرة أمام الجمهور.</a:t>
            </a:r>
          </a:p>
          <a:p>
            <a:pPr algn="r"/>
            <a:r>
              <a:rPr lang="ar-EG" sz="3600" b="1" dirty="0">
                <a:solidFill>
                  <a:srgbClr val="00B0F0"/>
                </a:solidFill>
              </a:rPr>
              <a:t>التوصيات والاقتراحات</a:t>
            </a:r>
          </a:p>
          <a:p>
            <a:pPr algn="r"/>
            <a:r>
              <a:rPr lang="ar-EG" sz="3600" b="1" dirty="0"/>
              <a:t>تقديم توصيات عملية مبنية على نتائج البحث.</a:t>
            </a:r>
          </a:p>
          <a:p>
            <a:pPr algn="r" rtl="1"/>
            <a:endParaRPr lang="en-US" sz="2400" b="1" dirty="0"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42137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249173" y="1240389"/>
            <a:ext cx="10952227" cy="46366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264625" y="62131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0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1CC3757-2EE7-74B0-1BCC-0D791D728A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9270531"/>
              </p:ext>
            </p:extLst>
          </p:nvPr>
        </p:nvGraphicFramePr>
        <p:xfrm>
          <a:off x="401573" y="2025222"/>
          <a:ext cx="10495026" cy="3592390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3498342">
                  <a:extLst>
                    <a:ext uri="{9D8B030D-6E8A-4147-A177-3AD203B41FA5}">
                      <a16:colId xmlns:a16="http://schemas.microsoft.com/office/drawing/2014/main" val="1552129953"/>
                    </a:ext>
                  </a:extLst>
                </a:gridCol>
                <a:gridCol w="3498342">
                  <a:extLst>
                    <a:ext uri="{9D8B030D-6E8A-4147-A177-3AD203B41FA5}">
                      <a16:colId xmlns:a16="http://schemas.microsoft.com/office/drawing/2014/main" val="689987202"/>
                    </a:ext>
                  </a:extLst>
                </a:gridCol>
                <a:gridCol w="3498342">
                  <a:extLst>
                    <a:ext uri="{9D8B030D-6E8A-4147-A177-3AD203B41FA5}">
                      <a16:colId xmlns:a16="http://schemas.microsoft.com/office/drawing/2014/main" val="1051963826"/>
                    </a:ext>
                  </a:extLst>
                </a:gridCol>
              </a:tblGrid>
              <a:tr h="555187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خطوات التحليل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الأساليب المستخدمة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النتائج المتوقعة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2736900"/>
                  </a:ext>
                </a:extLst>
              </a:tr>
              <a:tr h="1012401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فهم البيانات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استكشاف البيانات، إحصاءات وصفية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الحصول على رؤى أولية عن البيانات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24506626"/>
                  </a:ext>
                </a:extLst>
              </a:tr>
              <a:tr h="1012401"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البحث عن أنماط واتجاهات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تحليل الارتباط، التحليل الإحصائي المتقدم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استنتاج العلاقات والاتجاهات بين المتغيرات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7437649"/>
                  </a:ext>
                </a:extLst>
              </a:tr>
              <a:tr h="1012401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استخلاص النتائج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تفسير النتائج، ربطها بالأهداف البحثية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الإجابة عن أسئلة البحث وتوصيات مستقبلية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9298978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B18F4124-FB04-EB93-CA0C-B1E30A3DF2B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90600" y="1163446"/>
            <a:ext cx="87249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32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تحليل البيانات واستخلاص النتائج</a:t>
            </a:r>
            <a:endPara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8857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269797" y="767397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476250" y="1045635"/>
            <a:ext cx="11404575" cy="506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76250" y="1398984"/>
            <a:ext cx="112395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u="sng" dirty="0">
                <a:solidFill>
                  <a:srgbClr val="FF0000"/>
                </a:solidFill>
              </a:rPr>
              <a:t>عرض النتائج والتوصيات</a:t>
            </a:r>
          </a:p>
          <a:p>
            <a:pPr algn="r" rtl="1"/>
            <a:r>
              <a:rPr lang="ar-EG" sz="3200" b="1" dirty="0">
                <a:solidFill>
                  <a:srgbClr val="00B0F0"/>
                </a:solidFill>
              </a:rPr>
              <a:t>التنظيم</a:t>
            </a:r>
          </a:p>
          <a:p>
            <a:pPr algn="r" rtl="1"/>
            <a:r>
              <a:rPr lang="ar-EG" sz="3200" b="1" dirty="0"/>
              <a:t>عرض النتائج بطريقة منظمة ومنسقة لسهولة الفهم.</a:t>
            </a:r>
          </a:p>
          <a:p>
            <a:pPr algn="r" rtl="1"/>
            <a:r>
              <a:rPr lang="ar-EG" sz="3200" b="1" dirty="0">
                <a:solidFill>
                  <a:srgbClr val="00B0F0"/>
                </a:solidFill>
              </a:rPr>
              <a:t>البصريات</a:t>
            </a:r>
          </a:p>
          <a:p>
            <a:pPr algn="r" rtl="1"/>
            <a:r>
              <a:rPr lang="ar-EG" sz="3200" b="1" dirty="0"/>
              <a:t>استخدام الرسومات والمخططات لتوضيح النتائج بشكل أكثر دقة.</a:t>
            </a:r>
          </a:p>
          <a:p>
            <a:pPr algn="r" rtl="1"/>
            <a:r>
              <a:rPr lang="ar-EG" sz="3200" b="1" dirty="0">
                <a:solidFill>
                  <a:srgbClr val="00B0F0"/>
                </a:solidFill>
              </a:rPr>
              <a:t>التفسير</a:t>
            </a:r>
          </a:p>
          <a:p>
            <a:pPr algn="r" rtl="1"/>
            <a:r>
              <a:rPr lang="ar-EG" sz="3200" b="1" dirty="0"/>
              <a:t>إيضاح المعنى والدلالات المستخلصة من النتائج.</a:t>
            </a:r>
          </a:p>
          <a:p>
            <a:pPr algn="r" rtl="1"/>
            <a:r>
              <a:rPr lang="ar-EG" sz="3200" b="1" dirty="0">
                <a:solidFill>
                  <a:srgbClr val="00B0F0"/>
                </a:solidFill>
              </a:rPr>
              <a:t>التوصيات</a:t>
            </a:r>
          </a:p>
          <a:p>
            <a:pPr algn="r" rtl="1"/>
            <a:r>
              <a:rPr lang="ar-EG" sz="3200" b="1" dirty="0"/>
              <a:t>طرح التوصيات والخطوات المستقبلية بناءً على نتائج البحث.</a:t>
            </a:r>
          </a:p>
          <a:p>
            <a:pPr algn="r" rtl="1"/>
            <a:endParaRPr lang="en-US" sz="2400" b="1" dirty="0"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732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0409" y="145764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عرض فروض احدى الدراسات مع الاشارة لكونها جيدة أم غير جيدة وفق ما تم استعراضه من مواصفات الفرض الجيد، صياغة 3 فروض لمتغيرات يربط بينها الباحث .</a:t>
            </a:r>
            <a:endParaRPr lang="id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102555" y="145764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127299" y="1609446"/>
            <a:ext cx="4975256" cy="3153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20000"/>
              </a:lnSpc>
            </a:pPr>
            <a:r>
              <a:rPr lang="ar-SA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المطلوب من كل باحث تقديم عرض مسجل</a:t>
            </a:r>
            <a:endParaRPr lang="ar-EG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20000"/>
              </a:lnSpc>
            </a:pPr>
            <a:r>
              <a:rPr lang="ar-SA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 فيديو)  لمدة </a:t>
            </a:r>
            <a:r>
              <a:rPr lang="ar-EG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من 5-10</a:t>
            </a:r>
            <a:r>
              <a:rPr lang="ar-SA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دقائق وملف </a:t>
            </a:r>
            <a:r>
              <a:rPr lang="en-US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PDF </a:t>
            </a:r>
            <a:r>
              <a:rPr lang="ar-EG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يتضمن المادة العلمية التى تم تقديمها</a:t>
            </a:r>
            <a:endParaRPr lang="en-US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20000"/>
              </a:lnSpc>
            </a:pPr>
            <a:endParaRPr lang="en-US" sz="24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20000"/>
              </a:lnSpc>
            </a:pPr>
            <a:r>
              <a:rPr lang="ar-EG" sz="24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والمطلوب تقديم متغيرين مقترحين وصياغة 5 اسئلة عن كل متغير فيهم محاكاة قائمة استقصاء بسيطة لدراسة استطلاعية من اقتراحك</a:t>
            </a:r>
            <a:endParaRPr lang="ar-EG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50803" y="405671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التكليف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59794" y="382985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32734" y="56086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90255" y="33936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6986" y="13948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25DDDB4-4875-43DF-B79D-36C9081106B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D76652D-945C-4BBB-93EC-AAA9B94F6AE3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20991518-7A6C-4218-949B-8D37762A457C}"/>
</file>

<file path=docProps/app.xml><?xml version="1.0" encoding="utf-8"?>
<Properties xmlns="http://schemas.openxmlformats.org/officeDocument/2006/extended-properties" xmlns:vt="http://schemas.openxmlformats.org/officeDocument/2006/docPropsVTypes">
  <TotalTime>1826</TotalTime>
  <Words>934</Words>
  <Application>Microsoft Office PowerPoint</Application>
  <PresentationFormat>Widescreen</PresentationFormat>
  <Paragraphs>194</Paragraphs>
  <Slides>29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Alexandria ExtraBold</vt:lpstr>
      <vt:lpstr>Arial</vt:lpstr>
      <vt:lpstr>Calibri</vt:lpstr>
      <vt:lpstr>Calibri Light</vt:lpstr>
      <vt:lpstr>Simplified Arabic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sania sabaa</cp:lastModifiedBy>
  <cp:revision>86</cp:revision>
  <dcterms:created xsi:type="dcterms:W3CDTF">2023-04-29T09:08:00Z</dcterms:created>
  <dcterms:modified xsi:type="dcterms:W3CDTF">2024-10-27T13:27:24Z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