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42"/>
  </p:notesMasterIdLst>
  <p:sldIdLst>
    <p:sldId id="480" r:id="rId2"/>
    <p:sldId id="382" r:id="rId3"/>
    <p:sldId id="354" r:id="rId4"/>
    <p:sldId id="498" r:id="rId5"/>
    <p:sldId id="413" r:id="rId6"/>
    <p:sldId id="497" r:id="rId7"/>
    <p:sldId id="499" r:id="rId8"/>
    <p:sldId id="500" r:id="rId9"/>
    <p:sldId id="502" r:id="rId10"/>
    <p:sldId id="503" r:id="rId11"/>
    <p:sldId id="504" r:id="rId12"/>
    <p:sldId id="394" r:id="rId13"/>
    <p:sldId id="507" r:id="rId14"/>
    <p:sldId id="508" r:id="rId15"/>
    <p:sldId id="510" r:id="rId16"/>
    <p:sldId id="511" r:id="rId17"/>
    <p:sldId id="512" r:id="rId18"/>
    <p:sldId id="513" r:id="rId19"/>
    <p:sldId id="509" r:id="rId20"/>
    <p:sldId id="541" r:id="rId21"/>
    <p:sldId id="458" r:id="rId22"/>
    <p:sldId id="534" r:id="rId23"/>
    <p:sldId id="535" r:id="rId24"/>
    <p:sldId id="536" r:id="rId25"/>
    <p:sldId id="537" r:id="rId26"/>
    <p:sldId id="396" r:id="rId27"/>
    <p:sldId id="519" r:id="rId28"/>
    <p:sldId id="521" r:id="rId29"/>
    <p:sldId id="520" r:id="rId30"/>
    <p:sldId id="523" r:id="rId31"/>
    <p:sldId id="522" r:id="rId32"/>
    <p:sldId id="524" r:id="rId33"/>
    <p:sldId id="525" r:id="rId34"/>
    <p:sldId id="526" r:id="rId35"/>
    <p:sldId id="527" r:id="rId36"/>
    <p:sldId id="528" r:id="rId37"/>
    <p:sldId id="529" r:id="rId38"/>
    <p:sldId id="540" r:id="rId39"/>
    <p:sldId id="39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82633"/>
    <a:srgbClr val="C7A5B1"/>
    <a:srgbClr val="DDC9D0"/>
    <a:srgbClr val="8E5A6D"/>
    <a:srgbClr val="2E3957"/>
    <a:srgbClr val="D8D9D8"/>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75747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24988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1583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55696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24003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115818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hyperlink" Target="https://creativecommons.org/get-cc-savvy/copyright-creativecommons-are-friends/" TargetMode="Externa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Social Media and Ethics</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1</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2110410028"/>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191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Introduction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93966" y="2065078"/>
            <a:ext cx="9782768" cy="3600986"/>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outline</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Conclusion</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Recommended References</a:t>
            </a:r>
          </a:p>
        </p:txBody>
      </p:sp>
      <p:sp>
        <p:nvSpPr>
          <p:cNvPr id="8" name="TextBox 7">
            <a:extLst>
              <a:ext uri="{FF2B5EF4-FFF2-40B4-BE49-F238E27FC236}">
                <a16:creationId xmlns:a16="http://schemas.microsoft.com/office/drawing/2014/main" id="{3940DB2C-992C-BABB-A387-049E49E061B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590619093"/>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665188" y="1800800"/>
            <a:ext cx="8417320" cy="1446550"/>
          </a:xfrm>
          <a:prstGeom prst="rect">
            <a:avLst/>
          </a:prstGeom>
          <a:noFill/>
        </p:spPr>
        <p:txBody>
          <a:bodyPr wrap="square" rtlCol="0">
            <a:spAutoFit/>
          </a:bodyPr>
          <a:lstStyle/>
          <a:p>
            <a:pPr algn="ctr"/>
            <a:r>
              <a:rPr lang="en-US" sz="4400" b="1" dirty="0">
                <a:solidFill>
                  <a:srgbClr val="2E3957"/>
                </a:solidFill>
                <a:latin typeface="Tajawal ExtraBold" panose="00000800000000000000" pitchFamily="2" charset="-78"/>
                <a:cs typeface="Tajawal ExtraBold" panose="00000800000000000000" pitchFamily="2" charset="-78"/>
              </a:rPr>
              <a:t>Social Media Policy </a:t>
            </a:r>
          </a:p>
          <a:p>
            <a:pPr algn="ctr"/>
            <a:r>
              <a:rPr lang="en-US" sz="4400" b="1" dirty="0">
                <a:solidFill>
                  <a:srgbClr val="2E3957"/>
                </a:solidFill>
                <a:latin typeface="Tajawal ExtraBold" panose="00000800000000000000" pitchFamily="2" charset="-78"/>
                <a:cs typeface="Tajawal ExtraBold" panose="00000800000000000000" pitchFamily="2" charset="-78"/>
              </a:rPr>
              <a:t>and adherence</a:t>
            </a:r>
          </a:p>
        </p:txBody>
      </p:sp>
      <p:pic>
        <p:nvPicPr>
          <p:cNvPr id="3" name="Picture 2" descr="A blue shield with a thumbs up and white speech bubbles&#10;&#10;Description automatically generated with low confidence">
            <a:extLst>
              <a:ext uri="{FF2B5EF4-FFF2-40B4-BE49-F238E27FC236}">
                <a16:creationId xmlns:a16="http://schemas.microsoft.com/office/drawing/2014/main" id="{FBBF60B9-9AA3-31A1-A02D-32C28C0F3A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769" y="3334277"/>
            <a:ext cx="3836158" cy="2163986"/>
          </a:xfrm>
          <a:prstGeom prst="rect">
            <a:avLst/>
          </a:prstGeom>
        </p:spPr>
      </p:pic>
      <p:sp>
        <p:nvSpPr>
          <p:cNvPr id="4" name="TextBox 3">
            <a:extLst>
              <a:ext uri="{FF2B5EF4-FFF2-40B4-BE49-F238E27FC236}">
                <a16:creationId xmlns:a16="http://schemas.microsoft.com/office/drawing/2014/main" id="{C0A8628F-36DC-F0C4-481F-BA3C9202E9B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21190"/>
            <a:ext cx="728938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 company social media policy?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67458" y="2055062"/>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has become a large part of our everyday lives. Consumers expect brands to have an active online presence and the ability to answer any questions they have fast.</a:t>
            </a:r>
          </a:p>
          <a:p>
            <a:pPr algn="just"/>
            <a:r>
              <a:rPr lang="en-US" sz="2400" b="1" dirty="0">
                <a:solidFill>
                  <a:srgbClr val="2D3956"/>
                </a:solidFill>
                <a:latin typeface="Tajawal ExtraBold" panose="00000800000000000000" pitchFamily="2" charset="-78"/>
                <a:cs typeface="Tajawal ExtraBold" panose="00000800000000000000" pitchFamily="2" charset="-78"/>
              </a:rPr>
              <a:t>But a poorly timed or worded social post could harm your brand reputation.</a:t>
            </a:r>
          </a:p>
          <a:p>
            <a:pPr algn="just"/>
            <a:r>
              <a:rPr lang="en-US" sz="2400" b="1" dirty="0">
                <a:solidFill>
                  <a:srgbClr val="2D3956"/>
                </a:solidFill>
                <a:latin typeface="Tajawal ExtraBold" panose="00000800000000000000" pitchFamily="2" charset="-78"/>
                <a:cs typeface="Tajawal ExtraBold" panose="00000800000000000000" pitchFamily="2" charset="-78"/>
              </a:rPr>
              <a:t>Although people may forgive your brand, the internet never forgets, so it’s better to be safe than sorry! Implementing a social media policy will help protect your company and give employees the space to advocate for themselves while staying true to the brand and its values.</a:t>
            </a:r>
          </a:p>
        </p:txBody>
      </p:sp>
      <p:sp>
        <p:nvSpPr>
          <p:cNvPr id="8" name="TextBox 7">
            <a:extLst>
              <a:ext uri="{FF2B5EF4-FFF2-40B4-BE49-F238E27FC236}">
                <a16:creationId xmlns:a16="http://schemas.microsoft.com/office/drawing/2014/main" id="{D9BEE52D-CCF0-DF06-25FD-B3CA0CC8D9D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2239083289"/>
      </p:ext>
    </p:extLst>
  </p:cSld>
  <p:clrMapOvr>
    <a:masterClrMapping/>
  </p:clrMapOvr>
  <mc:AlternateContent xmlns:mc="http://schemas.openxmlformats.org/markup-compatibility/2006" xmlns:p14="http://schemas.microsoft.com/office/powerpoint/2010/main">
    <mc:Choice Requires="p14">
      <p:transition p14:dur="10" advTm="138200"/>
    </mc:Choice>
    <mc:Fallback xmlns="">
      <p:transition advTm="1382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32658" y="2145416"/>
            <a:ext cx="9926684"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A social media policy </a:t>
            </a:r>
            <a:r>
              <a:rPr lang="en-US" sz="2400" b="1" dirty="0">
                <a:solidFill>
                  <a:srgbClr val="2D3956"/>
                </a:solidFill>
                <a:latin typeface="Tajawal ExtraBold" panose="00000800000000000000" pitchFamily="2" charset="-78"/>
                <a:cs typeface="Tajawal ExtraBold" panose="00000800000000000000" pitchFamily="2" charset="-78"/>
              </a:rPr>
              <a:t>is part of a company’s business code of conduct that tells employees how they should represent themselves and the brand on social media. It includes guidelines to protect the brand’s security, privacy and legal interests.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platforms provide avenues for brand promotion, but they also present opportunities to misrepresent your brand, which is why a good social media policy is so necessary.</a:t>
            </a:r>
          </a:p>
          <a:p>
            <a:pPr algn="just"/>
            <a:r>
              <a:rPr lang="en-US" sz="2400" b="1" dirty="0">
                <a:solidFill>
                  <a:srgbClr val="2D3956"/>
                </a:solidFill>
                <a:latin typeface="Tajawal ExtraBold" panose="00000800000000000000" pitchFamily="2" charset="-78"/>
                <a:cs typeface="Tajawal ExtraBold" panose="00000800000000000000" pitchFamily="2" charset="-78"/>
              </a:rPr>
              <a:t>To do so, this means keep it simple, clear, accessible, and continued to be updated. The goal is to emphasize some basic conduct so, there are no major issues in the future.</a:t>
            </a:r>
          </a:p>
        </p:txBody>
      </p:sp>
      <p:sp>
        <p:nvSpPr>
          <p:cNvPr id="10" name="TextBox 9">
            <a:extLst>
              <a:ext uri="{FF2B5EF4-FFF2-40B4-BE49-F238E27FC236}">
                <a16:creationId xmlns:a16="http://schemas.microsoft.com/office/drawing/2014/main" id="{6489C075-B3CF-60DD-8C7F-070A3EC7E967}"/>
              </a:ext>
            </a:extLst>
          </p:cNvPr>
          <p:cNvSpPr txBox="1"/>
          <p:nvPr/>
        </p:nvSpPr>
        <p:spPr>
          <a:xfrm>
            <a:off x="2346109" y="1121190"/>
            <a:ext cx="728938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 company social media policy?</a:t>
            </a:r>
          </a:p>
        </p:txBody>
      </p:sp>
      <p:sp>
        <p:nvSpPr>
          <p:cNvPr id="11" name="TextBox 10">
            <a:extLst>
              <a:ext uri="{FF2B5EF4-FFF2-40B4-BE49-F238E27FC236}">
                <a16:creationId xmlns:a16="http://schemas.microsoft.com/office/drawing/2014/main" id="{CB5069F2-8C6C-DB31-6C65-4B3D8514450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3922246990"/>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9603883"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Why do you need a social media policy for employees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35312" y="2191826"/>
            <a:ext cx="10521376"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Create brand advocates</a:t>
            </a:r>
          </a:p>
          <a:p>
            <a:pPr algn="just"/>
            <a:r>
              <a:rPr lang="en-US" sz="2400" b="1" dirty="0">
                <a:solidFill>
                  <a:srgbClr val="2D3956"/>
                </a:solidFill>
                <a:latin typeface="Tajawal ExtraBold" panose="00000800000000000000" pitchFamily="2" charset="-78"/>
                <a:cs typeface="Tajawal ExtraBold" panose="00000800000000000000" pitchFamily="2" charset="-78"/>
              </a:rPr>
              <a:t>Social media policies allow you to unlock all the benefits of employee advocacy, without putting your brand credibility at risk.</a:t>
            </a:r>
          </a:p>
          <a:p>
            <a:pPr algn="just"/>
            <a:r>
              <a:rPr lang="en-US" sz="2400" b="1" dirty="0">
                <a:solidFill>
                  <a:srgbClr val="2D3956"/>
                </a:solidFill>
                <a:latin typeface="Tajawal ExtraBold" panose="00000800000000000000" pitchFamily="2" charset="-78"/>
                <a:cs typeface="Tajawal ExtraBold" panose="00000800000000000000" pitchFamily="2" charset="-78"/>
              </a:rPr>
              <a:t>When your employees post about the organization online, it can increase brand awareness, establish thought leadership and drive qualified leads. Along with helping social selling, employee posts can support social recruiting efforts, attracting top talent to your company.</a:t>
            </a:r>
          </a:p>
          <a:p>
            <a:pPr algn="just"/>
            <a:r>
              <a:rPr lang="en-US" sz="2400" b="1" dirty="0">
                <a:solidFill>
                  <a:srgbClr val="2D3956"/>
                </a:solidFill>
                <a:latin typeface="Tajawal ExtraBold" panose="00000800000000000000" pitchFamily="2" charset="-78"/>
                <a:cs typeface="Tajawal ExtraBold" panose="00000800000000000000" pitchFamily="2" charset="-78"/>
              </a:rPr>
              <a:t>Your social media policy is a critical advocacy tool, giving your employees the guidance they need to represent your brand accurately within social networks.</a:t>
            </a:r>
          </a:p>
        </p:txBody>
      </p:sp>
      <p:sp>
        <p:nvSpPr>
          <p:cNvPr id="8" name="TextBox 7">
            <a:extLst>
              <a:ext uri="{FF2B5EF4-FFF2-40B4-BE49-F238E27FC236}">
                <a16:creationId xmlns:a16="http://schemas.microsoft.com/office/drawing/2014/main" id="{19FC8F98-BA1F-81ED-8F46-677D3E6CE18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3519460174"/>
      </p:ext>
    </p:extLst>
  </p:cSld>
  <p:clrMapOvr>
    <a:masterClrMapping/>
  </p:clrMapOvr>
  <mc:AlternateContent xmlns:mc="http://schemas.openxmlformats.org/markup-compatibility/2006" xmlns:p14="http://schemas.microsoft.com/office/powerpoint/2010/main">
    <mc:Choice Requires="p14">
      <p:transition p14:dur="10" advTm="154000"/>
    </mc:Choice>
    <mc:Fallback xmlns="">
      <p:transition advTm="15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5227" y="1159582"/>
            <a:ext cx="9866773"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Why do you need a social media policy for employees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08660" y="2017150"/>
            <a:ext cx="10664189"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p>
          <a:p>
            <a:pPr algn="just"/>
            <a:r>
              <a:rPr lang="en-US" sz="2400" b="1" dirty="0">
                <a:solidFill>
                  <a:srgbClr val="2D3956"/>
                </a:solidFill>
                <a:latin typeface="Tajawal ExtraBold" panose="00000800000000000000" pitchFamily="2" charset="-78"/>
                <a:cs typeface="Tajawal ExtraBold" panose="00000800000000000000" pitchFamily="2" charset="-78"/>
              </a:rPr>
              <a:t>Brand diversity in social media is more important than ever. Company alignment with personal values is 74% more important to consumers than it was in 2021, so brands need to show and tell audiences what the company values.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Amplifying diverse voices via social media is an actionable step brands can take to prioritize representation and attract top talent from marginalized communities. An inclusive social media policy will empower and encourage voices from all backgrounds to advocate for the brand.</a:t>
            </a:r>
          </a:p>
        </p:txBody>
      </p:sp>
      <p:sp>
        <p:nvSpPr>
          <p:cNvPr id="8" name="TextBox 7">
            <a:extLst>
              <a:ext uri="{FF2B5EF4-FFF2-40B4-BE49-F238E27FC236}">
                <a16:creationId xmlns:a16="http://schemas.microsoft.com/office/drawing/2014/main" id="{8D117F21-3AE8-C25A-BE14-A80CAFCA405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98532" y="2465189"/>
            <a:ext cx="9994935"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Maintain a consistent brand identity</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 social media policy ensures that whenever someone interacts with your company online, either through a brand channel or an employee, they get the same consistent experience. This develops a more reliable, trustworthy identity for your company, turning customers into loyal fans and ambassadors.</a:t>
            </a:r>
          </a:p>
        </p:txBody>
      </p:sp>
      <p:sp>
        <p:nvSpPr>
          <p:cNvPr id="8" name="TextBox 7">
            <a:extLst>
              <a:ext uri="{FF2B5EF4-FFF2-40B4-BE49-F238E27FC236}">
                <a16:creationId xmlns:a16="http://schemas.microsoft.com/office/drawing/2014/main" id="{36174A00-732F-8F2F-83E4-147594FA9C9D}"/>
              </a:ext>
            </a:extLst>
          </p:cNvPr>
          <p:cNvSpPr txBox="1"/>
          <p:nvPr/>
        </p:nvSpPr>
        <p:spPr>
          <a:xfrm>
            <a:off x="2325227" y="1159582"/>
            <a:ext cx="9866773"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Why do you need a social media policy for employees</a:t>
            </a:r>
          </a:p>
        </p:txBody>
      </p:sp>
      <p:sp>
        <p:nvSpPr>
          <p:cNvPr id="9" name="TextBox 8">
            <a:extLst>
              <a:ext uri="{FF2B5EF4-FFF2-40B4-BE49-F238E27FC236}">
                <a16:creationId xmlns:a16="http://schemas.microsoft.com/office/drawing/2014/main" id="{1E3AB54E-0D5B-5E90-8129-6262CC57213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07521303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98532" y="2147843"/>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Minimize legal action against your brand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presents complicated considerations such as privacy law and copyright law. A well made social media policy will protect the company from potential lawsuits.</a:t>
            </a:r>
          </a:p>
          <a:p>
            <a:pPr algn="just"/>
            <a:r>
              <a:rPr lang="en-US" sz="2200" b="1" dirty="0">
                <a:solidFill>
                  <a:srgbClr val="2D3956"/>
                </a:solidFill>
                <a:latin typeface="Tajawal ExtraBold" panose="00000800000000000000" pitchFamily="2" charset="-78"/>
                <a:cs typeface="Tajawal ExtraBold" panose="00000800000000000000" pitchFamily="2" charset="-78"/>
              </a:rPr>
              <a:t>Consult with your legal counsel and outline a list of do’s and don’ts for the company to follow. These rules of thumb will help ensure the organization and contractors are compliant with laws, reducing the risk of legal action against the company.</a:t>
            </a:r>
          </a:p>
        </p:txBody>
      </p:sp>
      <p:sp>
        <p:nvSpPr>
          <p:cNvPr id="6" name="TextBox 5">
            <a:extLst>
              <a:ext uri="{FF2B5EF4-FFF2-40B4-BE49-F238E27FC236}">
                <a16:creationId xmlns:a16="http://schemas.microsoft.com/office/drawing/2014/main" id="{12CC8885-43C4-947F-FC30-3AAB685E554C}"/>
              </a:ext>
            </a:extLst>
          </p:cNvPr>
          <p:cNvSpPr txBox="1"/>
          <p:nvPr/>
        </p:nvSpPr>
        <p:spPr>
          <a:xfrm>
            <a:off x="2325227" y="1159582"/>
            <a:ext cx="9866773"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Why do you need a social media policy for employees</a:t>
            </a:r>
          </a:p>
        </p:txBody>
      </p:sp>
      <p:sp>
        <p:nvSpPr>
          <p:cNvPr id="9" name="TextBox 8">
            <a:extLst>
              <a:ext uri="{FF2B5EF4-FFF2-40B4-BE49-F238E27FC236}">
                <a16:creationId xmlns:a16="http://schemas.microsoft.com/office/drawing/2014/main" id="{72A1AB78-7C40-B817-8014-ECB85574B4F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67122044"/>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062870"/>
            <a:ext cx="9994935" cy="3816429"/>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Protect your brand from privacy and security risks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many privacy and security risks involved with using social media.</a:t>
            </a:r>
          </a:p>
          <a:p>
            <a:pPr algn="just"/>
            <a:r>
              <a:rPr lang="en-US" sz="2200" b="1" dirty="0">
                <a:solidFill>
                  <a:srgbClr val="2D3956"/>
                </a:solidFill>
                <a:latin typeface="Tajawal ExtraBold" panose="00000800000000000000" pitchFamily="2" charset="-78"/>
                <a:cs typeface="Tajawal ExtraBold" panose="00000800000000000000" pitchFamily="2" charset="-78"/>
              </a:rPr>
              <a:t>The larger your team is, the larger those risks become. A good social media policy combined with security protocols will protect your accounts against hacking, phishing and fraud accounts.</a:t>
            </a:r>
          </a:p>
          <a:p>
            <a:pPr algn="just"/>
            <a:r>
              <a:rPr lang="en-US" sz="2200" b="1" dirty="0">
                <a:solidFill>
                  <a:srgbClr val="2D3956"/>
                </a:solidFill>
                <a:latin typeface="Tajawal ExtraBold" panose="00000800000000000000" pitchFamily="2" charset="-78"/>
                <a:cs typeface="Tajawal ExtraBold" panose="00000800000000000000" pitchFamily="2" charset="-78"/>
              </a:rPr>
              <a:t>And since social media is a common resource for scammers and criminals, it’s imperative your social media policy includes guidelines that protect both your employees and company. Whether it’s defending against phishing scams or ransomware attacks, make sure that everyone in your organization is vigilant about online protection.</a:t>
            </a:r>
          </a:p>
        </p:txBody>
      </p:sp>
      <p:sp>
        <p:nvSpPr>
          <p:cNvPr id="8" name="TextBox 7">
            <a:extLst>
              <a:ext uri="{FF2B5EF4-FFF2-40B4-BE49-F238E27FC236}">
                <a16:creationId xmlns:a16="http://schemas.microsoft.com/office/drawing/2014/main" id="{D01026E1-1ECB-3EE3-05FE-E8CA6D169F32}"/>
              </a:ext>
            </a:extLst>
          </p:cNvPr>
          <p:cNvSpPr txBox="1"/>
          <p:nvPr/>
        </p:nvSpPr>
        <p:spPr>
          <a:xfrm>
            <a:off x="2325227" y="1159582"/>
            <a:ext cx="9866773"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Why do you need a social media policy for employees</a:t>
            </a:r>
          </a:p>
        </p:txBody>
      </p:sp>
      <p:sp>
        <p:nvSpPr>
          <p:cNvPr id="9" name="TextBox 8">
            <a:extLst>
              <a:ext uri="{FF2B5EF4-FFF2-40B4-BE49-F238E27FC236}">
                <a16:creationId xmlns:a16="http://schemas.microsoft.com/office/drawing/2014/main" id="{14DACC54-B234-2A84-061D-AF75CAD5DD5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743491721"/>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98532" y="2462920"/>
            <a:ext cx="9994935" cy="2800767"/>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Prevent a public relations crisis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Many organizations make the mistake of waiting until they’ve faced a public relations disaster to put a policy in place. Be proactive and implement a strategy in advance to minimize crisis.</a:t>
            </a:r>
          </a:p>
          <a:p>
            <a:pPr algn="just"/>
            <a:r>
              <a:rPr lang="en-US" sz="2200" b="1" dirty="0">
                <a:solidFill>
                  <a:srgbClr val="2D3956"/>
                </a:solidFill>
                <a:latin typeface="Tajawal ExtraBold" panose="00000800000000000000" pitchFamily="2" charset="-78"/>
                <a:cs typeface="Tajawal ExtraBold" panose="00000800000000000000" pitchFamily="2" charset="-78"/>
              </a:rPr>
              <a:t>Your social media crisis plan should align with your social media policy. For example, the policy can designate which teams are responsible for handling a PR crisis.</a:t>
            </a:r>
          </a:p>
        </p:txBody>
      </p:sp>
      <p:sp>
        <p:nvSpPr>
          <p:cNvPr id="8" name="TextBox 7">
            <a:extLst>
              <a:ext uri="{FF2B5EF4-FFF2-40B4-BE49-F238E27FC236}">
                <a16:creationId xmlns:a16="http://schemas.microsoft.com/office/drawing/2014/main" id="{499879B4-FB99-82FA-0ED3-1E85EFC04CA0}"/>
              </a:ext>
            </a:extLst>
          </p:cNvPr>
          <p:cNvSpPr txBox="1"/>
          <p:nvPr/>
        </p:nvSpPr>
        <p:spPr>
          <a:xfrm>
            <a:off x="2325227" y="1159582"/>
            <a:ext cx="9866773"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Why do you need a social media policy for employees</a:t>
            </a:r>
          </a:p>
        </p:txBody>
      </p:sp>
      <p:sp>
        <p:nvSpPr>
          <p:cNvPr id="9" name="TextBox 8">
            <a:extLst>
              <a:ext uri="{FF2B5EF4-FFF2-40B4-BE49-F238E27FC236}">
                <a16:creationId xmlns:a16="http://schemas.microsoft.com/office/drawing/2014/main" id="{4DCC55C2-8330-4F77-8215-A945AE5D86E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3093467340"/>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973798" y="1982450"/>
            <a:ext cx="8417320" cy="1446550"/>
          </a:xfrm>
          <a:prstGeom prst="rect">
            <a:avLst/>
          </a:prstGeom>
          <a:noFill/>
        </p:spPr>
        <p:txBody>
          <a:bodyPr wrap="square" rtlCol="0">
            <a:spAutoFit/>
          </a:bodyPr>
          <a:lstStyle/>
          <a:p>
            <a:pPr algn="ctr"/>
            <a:r>
              <a:rPr lang="en-US" sz="4400" b="1" dirty="0">
                <a:solidFill>
                  <a:srgbClr val="2E3957"/>
                </a:solidFill>
                <a:latin typeface="Tajawal ExtraBold" panose="00000800000000000000" pitchFamily="2" charset="-78"/>
                <a:cs typeface="Tajawal ExtraBold" panose="00000800000000000000" pitchFamily="2" charset="-78"/>
              </a:rPr>
              <a:t>Understanding copyright and creative commons</a:t>
            </a:r>
          </a:p>
        </p:txBody>
      </p:sp>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975615" y="3734327"/>
            <a:ext cx="3796466" cy="2163986"/>
          </a:xfrm>
          <a:prstGeom prst="rect">
            <a:avLst/>
          </a:prstGeom>
        </p:spPr>
      </p:pic>
      <p:sp>
        <p:nvSpPr>
          <p:cNvPr id="5" name="TextBox 4">
            <a:extLst>
              <a:ext uri="{FF2B5EF4-FFF2-40B4-BE49-F238E27FC236}">
                <a16:creationId xmlns:a16="http://schemas.microsoft.com/office/drawing/2014/main" id="{55A8F9FF-369F-A021-FB08-9730FDFF031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cxnSp>
        <p:nvCxnSpPr>
          <p:cNvPr id="7" name="Straight Connector 6">
            <a:extLst>
              <a:ext uri="{FF2B5EF4-FFF2-40B4-BE49-F238E27FC236}">
                <a16:creationId xmlns:a16="http://schemas.microsoft.com/office/drawing/2014/main" id="{E395958B-D3C7-0336-A247-8C3961020C05}"/>
              </a:ext>
            </a:extLst>
          </p:cNvPr>
          <p:cNvCxnSpPr>
            <a:cxnSpLocks/>
          </p:cNvCxnSpPr>
          <p:nvPr/>
        </p:nvCxnSpPr>
        <p:spPr>
          <a:xfrm>
            <a:off x="1784725" y="2476980"/>
            <a:ext cx="0" cy="3131820"/>
          </a:xfrm>
          <a:prstGeom prst="line">
            <a:avLst/>
          </a:prstGeom>
          <a:ln w="127000"/>
        </p:spPr>
        <p:style>
          <a:lnRef idx="1">
            <a:schemeClr val="accent2"/>
          </a:lnRef>
          <a:fillRef idx="0">
            <a:schemeClr val="accent2"/>
          </a:fillRef>
          <a:effectRef idx="0">
            <a:schemeClr val="accent2"/>
          </a:effectRef>
          <a:fontRef idx="minor">
            <a:schemeClr val="tx1"/>
          </a:fontRef>
        </p:style>
      </p:cxnSp>
      <p:cxnSp>
        <p:nvCxnSpPr>
          <p:cNvPr id="9" name="Straight Connector 8">
            <a:extLst>
              <a:ext uri="{FF2B5EF4-FFF2-40B4-BE49-F238E27FC236}">
                <a16:creationId xmlns:a16="http://schemas.microsoft.com/office/drawing/2014/main" id="{77C553F0-1856-4CB3-1D25-28088970AF66}"/>
              </a:ext>
            </a:extLst>
          </p:cNvPr>
          <p:cNvCxnSpPr>
            <a:cxnSpLocks/>
          </p:cNvCxnSpPr>
          <p:nvPr/>
        </p:nvCxnSpPr>
        <p:spPr>
          <a:xfrm>
            <a:off x="10363418" y="2461260"/>
            <a:ext cx="0" cy="3131820"/>
          </a:xfrm>
          <a:prstGeom prst="line">
            <a:avLst/>
          </a:prstGeom>
          <a:ln w="127000">
            <a:solidFill>
              <a:schemeClr val="accent2"/>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5128941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97205" y="1147353"/>
            <a:ext cx="931582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Understanding copyright and creative commons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38604" y="1771177"/>
            <a:ext cx="9994935" cy="2123658"/>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law gives creators certain kinds of control over their creative work. If people want to use copyrighted work, they often have to ask for permission from the creator.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works within copyright law. It allows creators to grant permission to everyone in the world to use their work in certain ways.</a:t>
            </a: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0515" y="3894835"/>
            <a:ext cx="1631146" cy="1631146"/>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5712431" y="5525981"/>
            <a:ext cx="2700646" cy="369332"/>
          </a:xfrm>
          <a:prstGeom prst="rect">
            <a:avLst/>
          </a:prstGeom>
          <a:noFill/>
        </p:spPr>
        <p:txBody>
          <a:bodyPr wrap="square">
            <a:spAutoFit/>
          </a:bodyPr>
          <a:lstStyle/>
          <a:p>
            <a:r>
              <a:rPr lang="en-US" dirty="0"/>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6109" y="4126988"/>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2679508" y="5525981"/>
            <a:ext cx="2700646" cy="369332"/>
          </a:xfrm>
          <a:prstGeom prst="rect">
            <a:avLst/>
          </a:prstGeom>
          <a:noFill/>
        </p:spPr>
        <p:txBody>
          <a:bodyPr wrap="square">
            <a:spAutoFit/>
          </a:bodyPr>
          <a:lstStyle/>
          <a:p>
            <a:r>
              <a:rPr lang="en-US" dirty="0"/>
              <a:t>Copyright Symbol</a:t>
            </a:r>
          </a:p>
        </p:txBody>
      </p:sp>
      <p:sp>
        <p:nvSpPr>
          <p:cNvPr id="9" name="TextBox 8">
            <a:extLst>
              <a:ext uri="{FF2B5EF4-FFF2-40B4-BE49-F238E27FC236}">
                <a16:creationId xmlns:a16="http://schemas.microsoft.com/office/drawing/2014/main" id="{C6003F71-7BD8-C456-B793-9235CCFF302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17221" y="1984280"/>
            <a:ext cx="10847070" cy="4154984"/>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and copyright both refer to legal explanations and sanctions regarding authorship. Both authorizations refer to creators’ conditions regarding their original outputs such as books, websites, software, movies, and songs. However, creative commons is only applicable to those protected by copyright while copyright covers original work. </a:t>
            </a:r>
          </a:p>
          <a:p>
            <a:pPr algn="just"/>
            <a:r>
              <a:rPr lang="en-US" sz="2200" b="1" dirty="0">
                <a:solidFill>
                  <a:srgbClr val="FF0000"/>
                </a:solidFill>
                <a:latin typeface="Tajawal ExtraBold" panose="00000800000000000000" pitchFamily="2" charset="-78"/>
                <a:cs typeface="Tajawal ExtraBold" panose="00000800000000000000" pitchFamily="2" charset="-78"/>
              </a:rPr>
              <a:t>What is Creative Commons?</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(CC) aims to increase the number of legally available creative works. CC licenses give creators the freedom to decide which rights are being reserved and waived. It is currently being incorporated in popular online platforms such as YouTube and Flickr. CC licenses are based upon copyright specifics and only utilize one page of highly comprehensible explanation of rights.  </a:t>
            </a:r>
          </a:p>
        </p:txBody>
      </p:sp>
      <p:sp>
        <p:nvSpPr>
          <p:cNvPr id="8" name="TextBox 7">
            <a:extLst>
              <a:ext uri="{FF2B5EF4-FFF2-40B4-BE49-F238E27FC236}">
                <a16:creationId xmlns:a16="http://schemas.microsoft.com/office/drawing/2014/main" id="{BD8C412A-7D31-56D8-4276-18A72AFF7D13}"/>
              </a:ext>
            </a:extLst>
          </p:cNvPr>
          <p:cNvSpPr txBox="1"/>
          <p:nvPr/>
        </p:nvSpPr>
        <p:spPr>
          <a:xfrm>
            <a:off x="2397205" y="1147353"/>
            <a:ext cx="931582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Understanding copyright and creative commons</a:t>
            </a:r>
          </a:p>
        </p:txBody>
      </p:sp>
      <p:sp>
        <p:nvSpPr>
          <p:cNvPr id="9" name="TextBox 8">
            <a:extLst>
              <a:ext uri="{FF2B5EF4-FFF2-40B4-BE49-F238E27FC236}">
                <a16:creationId xmlns:a16="http://schemas.microsoft.com/office/drawing/2014/main" id="{9910A810-9FDD-A966-DCA2-F80324DD16D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497205064"/>
      </p:ext>
    </p:extLst>
  </p:cSld>
  <p:clrMapOvr>
    <a:masterClrMapping/>
  </p:clrMapOvr>
  <mc:AlternateContent xmlns:mc="http://schemas.openxmlformats.org/markup-compatibility/2006" xmlns:p14="http://schemas.microsoft.com/office/powerpoint/2010/main">
    <mc:Choice Requires="p14">
      <p:transition p14:dur="10" advTm="229200"/>
    </mc:Choice>
    <mc:Fallback xmlns="">
      <p:transition advTm="2292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03397" y="1979742"/>
            <a:ext cx="10680883" cy="4154984"/>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 With the Licensing of the Press Act 1662, the English Parliament addressed the unauthorized printing of books and pamphlets. This legal concept was then adapted by various countries. </a:t>
            </a:r>
          </a:p>
          <a:p>
            <a:pPr algn="just"/>
            <a:r>
              <a:rPr lang="en-US" sz="2200" b="1" dirty="0">
                <a:solidFill>
                  <a:srgbClr val="2D3956"/>
                </a:solidFill>
                <a:latin typeface="Tajawal ExtraBold" panose="00000800000000000000" pitchFamily="2" charset="-78"/>
                <a:cs typeface="Tajawal ExtraBold" panose="00000800000000000000" pitchFamily="2" charset="-78"/>
              </a:rPr>
              <a:t>Copyright is one of the group of laws under intellectual property which immediately applies to any novel work which facilitates authors’ selling activities. However, when an employee gets paid for creating a certain material, the employer often gets the copyright. An infringement of copyright occurs when an owner’s product is reproduced without permission. Copyright registration is not needed in most countries; however, many authors still opt to register for marketing purposes. </a:t>
            </a:r>
          </a:p>
        </p:txBody>
      </p:sp>
      <p:sp>
        <p:nvSpPr>
          <p:cNvPr id="8" name="TextBox 7">
            <a:extLst>
              <a:ext uri="{FF2B5EF4-FFF2-40B4-BE49-F238E27FC236}">
                <a16:creationId xmlns:a16="http://schemas.microsoft.com/office/drawing/2014/main" id="{9D9139DF-FB96-9B43-82A0-E8E5D91998A1}"/>
              </a:ext>
            </a:extLst>
          </p:cNvPr>
          <p:cNvSpPr txBox="1"/>
          <p:nvPr/>
        </p:nvSpPr>
        <p:spPr>
          <a:xfrm>
            <a:off x="2397205" y="1147353"/>
            <a:ext cx="931582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Understanding copyright and creative commons</a:t>
            </a:r>
          </a:p>
        </p:txBody>
      </p:sp>
      <p:sp>
        <p:nvSpPr>
          <p:cNvPr id="9" name="TextBox 8">
            <a:extLst>
              <a:ext uri="{FF2B5EF4-FFF2-40B4-BE49-F238E27FC236}">
                <a16:creationId xmlns:a16="http://schemas.microsoft.com/office/drawing/2014/main" id="{73C88FC9-26DB-318D-6E8C-AAAC573E87A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46247" y="1980188"/>
            <a:ext cx="10772323" cy="430887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Implementation of Creative Commons vs.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only applied to already copyrighted materials as it is a license which specifies the author’s conditions regarding the baseline permissions of reproduction, distribution, display, and performance. On the contrary, copyright instantly applies when a work is originally created; this is why it is described as “magical”. </a:t>
            </a: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Profit</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 non-profit organization, lets other people copy and use a creator’s work for noncommercial purposes only. However, Copyright allows commercial goals, hence profit, to be achieved. The author may also lend or assign the copyright with the pertinent signed contracts. </a:t>
            </a:r>
          </a:p>
        </p:txBody>
      </p:sp>
      <p:sp>
        <p:nvSpPr>
          <p:cNvPr id="8" name="TextBox 7">
            <a:extLst>
              <a:ext uri="{FF2B5EF4-FFF2-40B4-BE49-F238E27FC236}">
                <a16:creationId xmlns:a16="http://schemas.microsoft.com/office/drawing/2014/main" id="{B5F0F344-F579-63FA-93E2-CA8D32A0B7F7}"/>
              </a:ext>
            </a:extLst>
          </p:cNvPr>
          <p:cNvSpPr txBox="1"/>
          <p:nvPr/>
        </p:nvSpPr>
        <p:spPr>
          <a:xfrm>
            <a:off x="2397205" y="1147353"/>
            <a:ext cx="931582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Understanding copyright and creative commons</a:t>
            </a:r>
          </a:p>
        </p:txBody>
      </p:sp>
      <p:sp>
        <p:nvSpPr>
          <p:cNvPr id="9" name="TextBox 8">
            <a:extLst>
              <a:ext uri="{FF2B5EF4-FFF2-40B4-BE49-F238E27FC236}">
                <a16:creationId xmlns:a16="http://schemas.microsoft.com/office/drawing/2014/main" id="{A1558720-87F9-7EA5-46A1-5C4AD462D50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2152422630"/>
      </p:ext>
    </p:extLst>
  </p:cSld>
  <p:clrMapOvr>
    <a:masterClrMapping/>
  </p:clrMapOvr>
  <mc:AlternateContent xmlns:mc="http://schemas.openxmlformats.org/markup-compatibility/2006" xmlns:p14="http://schemas.microsoft.com/office/powerpoint/2010/main">
    <mc:Choice Requires="p14">
      <p:transition p14:dur="10" advTm="128000"/>
    </mc:Choice>
    <mc:Fallback xmlns="">
      <p:transition advTm="12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69107" y="1953924"/>
            <a:ext cx="10738033" cy="4308872"/>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Nature</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is an organization and a license which can take the forms of differing attributions while copyright is a law which allows owners to license their work.</a:t>
            </a:r>
          </a:p>
          <a:p>
            <a:pPr algn="just"/>
            <a:endParaRPr lang="en-US" sz="22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Expiration</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licenses of Creative Commons expire when the elemental copyright also expires. As for Copyright, the US constitution mandates that it expires 50 years after the author’s death. However, this may vary in other countries, for example, the UK regulation dictates the expiration to be 70 years after the author’s death. </a:t>
            </a:r>
          </a:p>
        </p:txBody>
      </p:sp>
      <p:sp>
        <p:nvSpPr>
          <p:cNvPr id="8" name="TextBox 7">
            <a:extLst>
              <a:ext uri="{FF2B5EF4-FFF2-40B4-BE49-F238E27FC236}">
                <a16:creationId xmlns:a16="http://schemas.microsoft.com/office/drawing/2014/main" id="{52BF8005-FEF3-6199-6B8E-365D0E6E91F9}"/>
              </a:ext>
            </a:extLst>
          </p:cNvPr>
          <p:cNvSpPr txBox="1"/>
          <p:nvPr/>
        </p:nvSpPr>
        <p:spPr>
          <a:xfrm>
            <a:off x="2397205" y="1147353"/>
            <a:ext cx="931582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Understanding copyright and creative commons</a:t>
            </a:r>
          </a:p>
        </p:txBody>
      </p:sp>
      <p:sp>
        <p:nvSpPr>
          <p:cNvPr id="9" name="TextBox 8">
            <a:extLst>
              <a:ext uri="{FF2B5EF4-FFF2-40B4-BE49-F238E27FC236}">
                <a16:creationId xmlns:a16="http://schemas.microsoft.com/office/drawing/2014/main" id="{662AAACD-0DE5-0241-BC5E-4D956367C2A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3889272207"/>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94887" y="2379792"/>
            <a:ext cx="9994935" cy="2616101"/>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Difference between Creative Commons and Copyright</a:t>
            </a:r>
          </a:p>
          <a:p>
            <a:pPr algn="just"/>
            <a:endParaRPr lang="en-US" sz="10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200" b="1" dirty="0">
                <a:solidFill>
                  <a:schemeClr val="accent6">
                    <a:lumMod val="75000"/>
                  </a:schemeClr>
                </a:solidFill>
                <a:latin typeface="Tajawal ExtraBold" panose="00000800000000000000" pitchFamily="2" charset="-78"/>
                <a:cs typeface="Tajawal ExtraBold" panose="00000800000000000000" pitchFamily="2" charset="-78"/>
              </a:rPr>
              <a:t>Pro-User</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shows more advantages to the user as it allows free reproduction and utilization under certain circumstances. On the other hand, Copyright features more advantages to the owner regarding protection and commercial use. </a:t>
            </a:r>
          </a:p>
        </p:txBody>
      </p:sp>
      <p:sp>
        <p:nvSpPr>
          <p:cNvPr id="8" name="TextBox 7">
            <a:extLst>
              <a:ext uri="{FF2B5EF4-FFF2-40B4-BE49-F238E27FC236}">
                <a16:creationId xmlns:a16="http://schemas.microsoft.com/office/drawing/2014/main" id="{9BEED68B-DE2F-9322-7B6A-1EB523B87AFA}"/>
              </a:ext>
            </a:extLst>
          </p:cNvPr>
          <p:cNvSpPr txBox="1"/>
          <p:nvPr/>
        </p:nvSpPr>
        <p:spPr>
          <a:xfrm>
            <a:off x="2397205" y="1147353"/>
            <a:ext cx="9315824"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Understanding copyright and creative commons</a:t>
            </a:r>
          </a:p>
        </p:txBody>
      </p:sp>
      <p:sp>
        <p:nvSpPr>
          <p:cNvPr id="9" name="TextBox 8">
            <a:extLst>
              <a:ext uri="{FF2B5EF4-FFF2-40B4-BE49-F238E27FC236}">
                <a16:creationId xmlns:a16="http://schemas.microsoft.com/office/drawing/2014/main" id="{08AA9AD2-8536-9317-8FD8-49DED97B10A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3557850126"/>
      </p:ext>
    </p:extLst>
  </p:cSld>
  <p:clrMapOvr>
    <a:masterClrMapping/>
  </p:clrMapOvr>
  <mc:AlternateContent xmlns:mc="http://schemas.openxmlformats.org/markup-compatibility/2006" xmlns:p14="http://schemas.microsoft.com/office/powerpoint/2010/main">
    <mc:Choice Requires="p14">
      <p:transition p14:dur="10" advTm="36000"/>
    </mc:Choice>
    <mc:Fallback xmlns="">
      <p:transition advTm="3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523220"/>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Example</a:t>
            </a:r>
          </a:p>
        </p:txBody>
      </p:sp>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AF38D26-6D99-ED77-5100-94E31A277C19}"/>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5309560" y="-27952"/>
            <a:ext cx="4451660" cy="6885952"/>
          </a:xfrm>
          <a:prstGeom prst="rect">
            <a:avLst/>
          </a:prstGeom>
        </p:spPr>
      </p:pic>
      <p:sp>
        <p:nvSpPr>
          <p:cNvPr id="11" name="TextBox 10">
            <a:extLst>
              <a:ext uri="{FF2B5EF4-FFF2-40B4-BE49-F238E27FC236}">
                <a16:creationId xmlns:a16="http://schemas.microsoft.com/office/drawing/2014/main" id="{FB087178-A3AA-1EDB-F089-C1D991280CF8}"/>
              </a:ext>
            </a:extLst>
          </p:cNvPr>
          <p:cNvSpPr txBox="1"/>
          <p:nvPr/>
        </p:nvSpPr>
        <p:spPr>
          <a:xfrm>
            <a:off x="822960" y="2270328"/>
            <a:ext cx="4217670" cy="3046988"/>
          </a:xfrm>
          <a:prstGeom prst="rect">
            <a:avLst/>
          </a:prstGeom>
          <a:noFill/>
        </p:spPr>
        <p:txBody>
          <a:bodyPr wrap="square">
            <a:spAutoFit/>
          </a:bodyPr>
          <a:lstStyle/>
          <a:p>
            <a:pPr algn="just"/>
            <a:r>
              <a:rPr lang="en-US" sz="2400" b="1" dirty="0">
                <a:solidFill>
                  <a:schemeClr val="accent1">
                    <a:lumMod val="75000"/>
                  </a:schemeClr>
                </a:solidFill>
              </a:rPr>
              <a:t>Copyright laws for social media are, well, pretty much exactly the same as copyright laws everywhere else. If you want to use an image that isn’t yours, you must obtain permission. That might be through a license or through the creator directly.</a:t>
            </a:r>
          </a:p>
        </p:txBody>
      </p:sp>
      <p:sp>
        <p:nvSpPr>
          <p:cNvPr id="9" name="TextBox 8">
            <a:extLst>
              <a:ext uri="{FF2B5EF4-FFF2-40B4-BE49-F238E27FC236}">
                <a16:creationId xmlns:a16="http://schemas.microsoft.com/office/drawing/2014/main" id="{244E743B-7020-908E-0CD9-C49A57F2366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284385902"/>
      </p:ext>
    </p:extLst>
  </p:cSld>
  <p:clrMapOvr>
    <a:masterClrMapping/>
  </p:clrMapOvr>
  <mc:AlternateContent xmlns:mc="http://schemas.openxmlformats.org/markup-compatibility/2006" xmlns:p14="http://schemas.microsoft.com/office/powerpoint/2010/main">
    <mc:Choice Requires="p14">
      <p:transition p14:dur="10" advTm="145000"/>
    </mc:Choice>
    <mc:Fallback xmlns="">
      <p:transition advTm="145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5A8F9FF-369F-A021-FB08-9730FDFF031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cxnSp>
        <p:nvCxnSpPr>
          <p:cNvPr id="7" name="Straight Connector 6">
            <a:extLst>
              <a:ext uri="{FF2B5EF4-FFF2-40B4-BE49-F238E27FC236}">
                <a16:creationId xmlns:a16="http://schemas.microsoft.com/office/drawing/2014/main" id="{E395958B-D3C7-0336-A247-8C3961020C05}"/>
              </a:ext>
            </a:extLst>
          </p:cNvPr>
          <p:cNvCxnSpPr>
            <a:cxnSpLocks/>
          </p:cNvCxnSpPr>
          <p:nvPr/>
        </p:nvCxnSpPr>
        <p:spPr>
          <a:xfrm>
            <a:off x="1784725" y="2476980"/>
            <a:ext cx="0" cy="3131820"/>
          </a:xfrm>
          <a:prstGeom prst="line">
            <a:avLst/>
          </a:prstGeom>
          <a:ln w="127000"/>
        </p:spPr>
        <p:style>
          <a:lnRef idx="1">
            <a:schemeClr val="accent2"/>
          </a:lnRef>
          <a:fillRef idx="0">
            <a:schemeClr val="accent2"/>
          </a:fillRef>
          <a:effectRef idx="0">
            <a:schemeClr val="accent2"/>
          </a:effectRef>
          <a:fontRef idx="minor">
            <a:schemeClr val="tx1"/>
          </a:fontRef>
        </p:style>
      </p:cxnSp>
      <p:cxnSp>
        <p:nvCxnSpPr>
          <p:cNvPr id="9" name="Straight Connector 8">
            <a:extLst>
              <a:ext uri="{FF2B5EF4-FFF2-40B4-BE49-F238E27FC236}">
                <a16:creationId xmlns:a16="http://schemas.microsoft.com/office/drawing/2014/main" id="{77C553F0-1856-4CB3-1D25-28088970AF66}"/>
              </a:ext>
            </a:extLst>
          </p:cNvPr>
          <p:cNvCxnSpPr>
            <a:cxnSpLocks/>
          </p:cNvCxnSpPr>
          <p:nvPr/>
        </p:nvCxnSpPr>
        <p:spPr>
          <a:xfrm>
            <a:off x="10363418" y="2461260"/>
            <a:ext cx="0" cy="3131820"/>
          </a:xfrm>
          <a:prstGeom prst="line">
            <a:avLst/>
          </a:prstGeom>
          <a:ln w="127000">
            <a:solidFill>
              <a:schemeClr val="accent2"/>
            </a:solidFill>
          </a:ln>
        </p:spPr>
        <p:style>
          <a:lnRef idx="1">
            <a:schemeClr val="accent2"/>
          </a:lnRef>
          <a:fillRef idx="0">
            <a:schemeClr val="accent2"/>
          </a:fillRef>
          <a:effectRef idx="0">
            <a:schemeClr val="accent2"/>
          </a:effectRef>
          <a:fontRef idx="minor">
            <a:schemeClr val="tx1"/>
          </a:fontRef>
        </p:style>
      </p:cxnSp>
      <p:sp>
        <p:nvSpPr>
          <p:cNvPr id="4" name="TextBox 3">
            <a:extLst>
              <a:ext uri="{FF2B5EF4-FFF2-40B4-BE49-F238E27FC236}">
                <a16:creationId xmlns:a16="http://schemas.microsoft.com/office/drawing/2014/main" id="{C41CBB5A-A62C-C8D4-B533-77451C2FE5AF}"/>
              </a:ext>
            </a:extLst>
          </p:cNvPr>
          <p:cNvSpPr txBox="1"/>
          <p:nvPr/>
        </p:nvSpPr>
        <p:spPr>
          <a:xfrm>
            <a:off x="1467924" y="2092259"/>
            <a:ext cx="9256152" cy="769441"/>
          </a:xfrm>
          <a:prstGeom prst="rect">
            <a:avLst/>
          </a:prstGeom>
          <a:noFill/>
        </p:spPr>
        <p:txBody>
          <a:bodyPr wrap="square" rtlCol="0">
            <a:spAutoFit/>
          </a:bodyPr>
          <a:lstStyle/>
          <a:p>
            <a:pPr algn="ctr"/>
            <a:r>
              <a:rPr lang="en-US" sz="4400" b="1" dirty="0">
                <a:solidFill>
                  <a:srgbClr val="2E3957"/>
                </a:solidFill>
                <a:latin typeface="Tajawal ExtraBold" panose="00000800000000000000" pitchFamily="2" charset="-78"/>
                <a:cs typeface="Tajawal ExtraBold" panose="00000800000000000000" pitchFamily="2" charset="-78"/>
              </a:rPr>
              <a:t>Disclosure and Transparency</a:t>
            </a:r>
          </a:p>
        </p:txBody>
      </p:sp>
      <p:pic>
        <p:nvPicPr>
          <p:cNvPr id="6" name="Picture 5">
            <a:extLst>
              <a:ext uri="{FF2B5EF4-FFF2-40B4-BE49-F238E27FC236}">
                <a16:creationId xmlns:a16="http://schemas.microsoft.com/office/drawing/2014/main" id="{B451B064-EF79-EED8-CC51-38095033CD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29081" y="2990399"/>
            <a:ext cx="2971917" cy="2971917"/>
          </a:xfrm>
          <a:prstGeom prst="rect">
            <a:avLst/>
          </a:prstGeom>
        </p:spPr>
      </p:pic>
    </p:spTree>
    <p:extLst>
      <p:ext uri="{BB962C8B-B14F-4D97-AF65-F5344CB8AC3E}">
        <p14:creationId xmlns:p14="http://schemas.microsoft.com/office/powerpoint/2010/main" val="287484980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32350"/>
            <a:ext cx="5944978"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Disclosure and Transparency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77513" y="2065540"/>
            <a:ext cx="10549617" cy="403187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Transparency is not a single policy tool. It has different dimensions. Roughly, they are providing disclosures to users, public reporting, and access to data for researchers.</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Disclosure to users includes revealing information about the content moderation standards a social media company has in place, its enforcement processes, and explanations of takedowns and other content moderation actions, descriptions of complaint procedures, among other things. Each of these outputs provide users with opportunities to complain about problematic content and to receive due process when social media companies take action against them.</a:t>
            </a:r>
          </a:p>
        </p:txBody>
      </p:sp>
      <p:sp>
        <p:nvSpPr>
          <p:cNvPr id="8" name="TextBox 7">
            <a:extLst>
              <a:ext uri="{FF2B5EF4-FFF2-40B4-BE49-F238E27FC236}">
                <a16:creationId xmlns:a16="http://schemas.microsoft.com/office/drawing/2014/main" id="{F3D687D8-00AE-B17E-0528-B843609AECB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2157019355"/>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34458" y="2279326"/>
            <a:ext cx="10523084" cy="36471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14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Seeing all that is involved in implementing transparency measures brings us back to one question: Why do this at all? What good does transparency do? In general, the answer is that it provides public accountability. </a:t>
            </a:r>
          </a:p>
          <a:p>
            <a:pPr algn="just"/>
            <a:r>
              <a:rPr lang="en-US" sz="2300" b="1" dirty="0">
                <a:solidFill>
                  <a:srgbClr val="2D3956"/>
                </a:solidFill>
                <a:latin typeface="Tajawal ExtraBold" panose="00000800000000000000" pitchFamily="2" charset="-78"/>
                <a:cs typeface="Tajawal ExtraBold" panose="00000800000000000000" pitchFamily="2" charset="-78"/>
              </a:rPr>
              <a:t>Without transparency, due process for social media users is impossible. If users do not know what the rules are, how can they stay within the guardrails? If they have no mechanism to complain about problematic content or about mistaken moderation decisions, how can the content moderation process satisfy the demands of procedural fairness for users? </a:t>
            </a:r>
          </a:p>
        </p:txBody>
      </p:sp>
      <p:sp>
        <p:nvSpPr>
          <p:cNvPr id="8" name="TextBox 7">
            <a:extLst>
              <a:ext uri="{FF2B5EF4-FFF2-40B4-BE49-F238E27FC236}">
                <a16:creationId xmlns:a16="http://schemas.microsoft.com/office/drawing/2014/main" id="{DB73ACE9-190C-E4CF-BEA0-9D1C89D25361}"/>
              </a:ext>
            </a:extLst>
          </p:cNvPr>
          <p:cNvSpPr txBox="1"/>
          <p:nvPr/>
        </p:nvSpPr>
        <p:spPr>
          <a:xfrm>
            <a:off x="2346109" y="1132350"/>
            <a:ext cx="5944978"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Disclosure and Transparency</a:t>
            </a:r>
          </a:p>
        </p:txBody>
      </p:sp>
      <p:sp>
        <p:nvSpPr>
          <p:cNvPr id="9" name="TextBox 8">
            <a:extLst>
              <a:ext uri="{FF2B5EF4-FFF2-40B4-BE49-F238E27FC236}">
                <a16:creationId xmlns:a16="http://schemas.microsoft.com/office/drawing/2014/main" id="{F1FD2C50-2221-456C-E065-35681D8C7F2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221021964"/>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00373" y="2111260"/>
            <a:ext cx="10583907"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Disclosure and due process are so intimately linked that user transparency measures often include due process requirements. For instance, often legislation does not merely require platforms to disclose whatever complaint process they happen to have, it also requires platforms to have a complaint process.</a:t>
            </a:r>
          </a:p>
          <a:p>
            <a:pPr algn="just"/>
            <a:r>
              <a:rPr lang="en-US" sz="2400" b="1" dirty="0">
                <a:solidFill>
                  <a:srgbClr val="2D3956"/>
                </a:solidFill>
                <a:latin typeface="Tajawal ExtraBold" panose="00000800000000000000" pitchFamily="2" charset="-78"/>
                <a:cs typeface="Tajawal ExtraBold" panose="00000800000000000000" pitchFamily="2" charset="-78"/>
              </a:rPr>
              <a:t>Policy makers should explore various transparency measures for digital social media platforms. A balanced and clear legal structure for disclosure can help to restore public trust in these platforms and provide assurances that they are operating in the public interest. </a:t>
            </a:r>
          </a:p>
        </p:txBody>
      </p:sp>
      <p:sp>
        <p:nvSpPr>
          <p:cNvPr id="8" name="TextBox 7">
            <a:extLst>
              <a:ext uri="{FF2B5EF4-FFF2-40B4-BE49-F238E27FC236}">
                <a16:creationId xmlns:a16="http://schemas.microsoft.com/office/drawing/2014/main" id="{CFFE85B3-B6E5-97CB-118A-2D9912EC8128}"/>
              </a:ext>
            </a:extLst>
          </p:cNvPr>
          <p:cNvSpPr txBox="1"/>
          <p:nvPr/>
        </p:nvSpPr>
        <p:spPr>
          <a:xfrm>
            <a:off x="2346109" y="1132350"/>
            <a:ext cx="5944978"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Disclosure and Transparency</a:t>
            </a:r>
          </a:p>
        </p:txBody>
      </p:sp>
      <p:sp>
        <p:nvSpPr>
          <p:cNvPr id="9" name="TextBox 8">
            <a:extLst>
              <a:ext uri="{FF2B5EF4-FFF2-40B4-BE49-F238E27FC236}">
                <a16:creationId xmlns:a16="http://schemas.microsoft.com/office/drawing/2014/main" id="{D1C8429F-C0DE-EAF9-8612-2CB63C9DEA5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2152649202"/>
      </p:ext>
    </p:extLst>
  </p:cSld>
  <p:clrMapOvr>
    <a:masterClrMapping/>
  </p:clrMapOvr>
  <mc:AlternateContent xmlns:mc="http://schemas.openxmlformats.org/markup-compatibility/2006" xmlns:p14="http://schemas.microsoft.com/office/powerpoint/2010/main">
    <mc:Choice Requires="p14">
      <p:transition p14:dur="10" advTm="98100"/>
    </mc:Choice>
    <mc:Fallback xmlns="">
      <p:transition advTm="981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1793" y="2107896"/>
            <a:ext cx="10583907" cy="400109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Why transparency is essential?</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Mandated public reports on moderation practices are likely to improve content moderation, just as accounting reporting requirements encourage good corporate financial conduct. When companies know that they will have to issue these detailed assessments, they are more likely to take steps to mitigate problems to reduce the reputational risks that would come with a poor report card.</a:t>
            </a:r>
          </a:p>
          <a:p>
            <a:pPr algn="just"/>
            <a:r>
              <a:rPr lang="en-US" sz="2300" b="1" dirty="0">
                <a:solidFill>
                  <a:srgbClr val="2D3956"/>
                </a:solidFill>
                <a:latin typeface="Tajawal ExtraBold" panose="00000800000000000000" pitchFamily="2" charset="-78"/>
                <a:cs typeface="Tajawal ExtraBold" panose="00000800000000000000" pitchFamily="2" charset="-78"/>
              </a:rPr>
              <a:t>Researcher access to internal company data allows independent outside assessments of company conduct and can indicate areas for improvement that the companies themselves might have missed or tried to cover up in their public reports.</a:t>
            </a:r>
          </a:p>
        </p:txBody>
      </p:sp>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ED128F1-F653-CA7D-14EE-8552FA3A6242}"/>
              </a:ext>
            </a:extLst>
          </p:cNvPr>
          <p:cNvSpPr txBox="1"/>
          <p:nvPr/>
        </p:nvSpPr>
        <p:spPr>
          <a:xfrm>
            <a:off x="2346109" y="1132350"/>
            <a:ext cx="5944978"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Disclosure and Transparency</a:t>
            </a:r>
          </a:p>
        </p:txBody>
      </p:sp>
      <p:sp>
        <p:nvSpPr>
          <p:cNvPr id="9" name="TextBox 8">
            <a:extLst>
              <a:ext uri="{FF2B5EF4-FFF2-40B4-BE49-F238E27FC236}">
                <a16:creationId xmlns:a16="http://schemas.microsoft.com/office/drawing/2014/main" id="{C0862EE7-F3F6-540D-B919-DB91B8423F7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98998447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34101" y="2036678"/>
            <a:ext cx="6149067"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largest number of people say transparency is when businesses are open (59%), clear (53%) and honest (49%).</a:t>
            </a:r>
          </a:p>
          <a:p>
            <a:pPr algn="just"/>
            <a:r>
              <a:rPr lang="en-US" sz="2400" b="1" dirty="0">
                <a:solidFill>
                  <a:srgbClr val="2D3956"/>
                </a:solidFill>
                <a:latin typeface="Tajawal ExtraBold" panose="00000800000000000000" pitchFamily="2" charset="-78"/>
                <a:cs typeface="Tajawal ExtraBold" panose="00000800000000000000" pitchFamily="2" charset="-78"/>
              </a:rPr>
              <a:t>These guiding principles give a sense of what consumers are looking for. A study proves no channel is better suited than social media as communication channel to make good on the interest in more transparency.</a:t>
            </a:r>
          </a:p>
        </p:txBody>
      </p:sp>
      <p:pic>
        <p:nvPicPr>
          <p:cNvPr id="8" name="Picture 7" descr="A picture containing text, screenshot, circle, font&#10;&#10;Description automatically generated">
            <a:extLst>
              <a:ext uri="{FF2B5EF4-FFF2-40B4-BE49-F238E27FC236}">
                <a16:creationId xmlns:a16="http://schemas.microsoft.com/office/drawing/2014/main" id="{1C1A27E1-9CC7-1789-ACFD-2BBE495B0A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1159" y="1780808"/>
            <a:ext cx="4228811" cy="4228811"/>
          </a:xfrm>
          <a:prstGeom prst="rect">
            <a:avLst/>
          </a:prstGeom>
        </p:spPr>
      </p:pic>
      <p:sp>
        <p:nvSpPr>
          <p:cNvPr id="6" name="TextBox 5">
            <a:extLst>
              <a:ext uri="{FF2B5EF4-FFF2-40B4-BE49-F238E27FC236}">
                <a16:creationId xmlns:a16="http://schemas.microsoft.com/office/drawing/2014/main" id="{DA007351-D594-0EDB-EDBD-51F443A101BC}"/>
              </a:ext>
            </a:extLst>
          </p:cNvPr>
          <p:cNvSpPr txBox="1"/>
          <p:nvPr/>
        </p:nvSpPr>
        <p:spPr>
          <a:xfrm>
            <a:off x="2346109" y="1132350"/>
            <a:ext cx="5944978"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Disclosure and Transparency</a:t>
            </a:r>
          </a:p>
        </p:txBody>
      </p:sp>
      <p:sp>
        <p:nvSpPr>
          <p:cNvPr id="10" name="TextBox 9">
            <a:extLst>
              <a:ext uri="{FF2B5EF4-FFF2-40B4-BE49-F238E27FC236}">
                <a16:creationId xmlns:a16="http://schemas.microsoft.com/office/drawing/2014/main" id="{99F3F2E0-77A1-E592-4D5F-25B0F5DD3DA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880436838"/>
      </p:ext>
    </p:extLst>
  </p:cSld>
  <p:clrMapOvr>
    <a:masterClrMapping/>
  </p:clrMapOvr>
  <mc:AlternateContent xmlns:mc="http://schemas.openxmlformats.org/markup-compatibility/2006" xmlns:p14="http://schemas.microsoft.com/office/powerpoint/2010/main">
    <mc:Choice Requires="p14">
      <p:transition p14:dur="10" advTm="161000"/>
    </mc:Choice>
    <mc:Fallback xmlns="">
      <p:transition advTm="161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2138094"/>
            <a:ext cx="9256152"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Social Media risks and rewards</a:t>
            </a:r>
          </a:p>
        </p:txBody>
      </p:sp>
      <p:pic>
        <p:nvPicPr>
          <p:cNvPr id="3" name="Picture 2">
            <a:extLst>
              <a:ext uri="{FF2B5EF4-FFF2-40B4-BE49-F238E27FC236}">
                <a16:creationId xmlns:a16="http://schemas.microsoft.com/office/drawing/2014/main" id="{FBBF60B9-9AA3-31A1-A02D-32C28C0F3A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432509" y="2869247"/>
            <a:ext cx="2296481" cy="2971917"/>
          </a:xfrm>
          <a:prstGeom prst="rect">
            <a:avLst/>
          </a:prstGeom>
        </p:spPr>
      </p:pic>
      <p:sp>
        <p:nvSpPr>
          <p:cNvPr id="10" name="TextBox 9">
            <a:extLst>
              <a:ext uri="{FF2B5EF4-FFF2-40B4-BE49-F238E27FC236}">
                <a16:creationId xmlns:a16="http://schemas.microsoft.com/office/drawing/2014/main" id="{0777E6EF-57B0-2DA8-A04E-255991AC145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cxnSp>
        <p:nvCxnSpPr>
          <p:cNvPr id="11" name="Straight Connector 10">
            <a:extLst>
              <a:ext uri="{FF2B5EF4-FFF2-40B4-BE49-F238E27FC236}">
                <a16:creationId xmlns:a16="http://schemas.microsoft.com/office/drawing/2014/main" id="{E646304C-7EC3-DDB8-ABAD-FC2DC7D8FC86}"/>
              </a:ext>
            </a:extLst>
          </p:cNvPr>
          <p:cNvCxnSpPr>
            <a:cxnSpLocks/>
          </p:cNvCxnSpPr>
          <p:nvPr/>
        </p:nvCxnSpPr>
        <p:spPr>
          <a:xfrm>
            <a:off x="1784725" y="2476980"/>
            <a:ext cx="0" cy="3131820"/>
          </a:xfrm>
          <a:prstGeom prst="line">
            <a:avLst/>
          </a:prstGeom>
          <a:ln w="127000"/>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EDEC9F0B-D8E2-15FC-DF35-66BC8DBC2FF3}"/>
              </a:ext>
            </a:extLst>
          </p:cNvPr>
          <p:cNvCxnSpPr>
            <a:cxnSpLocks/>
          </p:cNvCxnSpPr>
          <p:nvPr/>
        </p:nvCxnSpPr>
        <p:spPr>
          <a:xfrm>
            <a:off x="10363418" y="2461260"/>
            <a:ext cx="0" cy="3131820"/>
          </a:xfrm>
          <a:prstGeom prst="line">
            <a:avLst/>
          </a:prstGeom>
          <a:ln w="127000">
            <a:solidFill>
              <a:schemeClr val="accent2"/>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34075865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3831" y="2156396"/>
            <a:ext cx="6672819"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media is a powerful tool that gives organizations the ability to expand their brand value; it can also tarnish a brand overnight. </a:t>
            </a:r>
          </a:p>
          <a:p>
            <a:pPr algn="just"/>
            <a:r>
              <a:rPr lang="en-US" sz="2400" b="1" dirty="0">
                <a:solidFill>
                  <a:srgbClr val="2D3956"/>
                </a:solidFill>
                <a:latin typeface="Tajawal ExtraBold" panose="00000800000000000000" pitchFamily="2" charset="-78"/>
                <a:cs typeface="Tajawal ExtraBold" panose="00000800000000000000" pitchFamily="2" charset="-78"/>
              </a:rPr>
              <a:t>Given the visibility, risk, and real-time monitoring and response required to effectively manage social media channels, companies must establish extensive protocols for use by their organization in order to engage with external channels.</a:t>
            </a:r>
          </a:p>
        </p:txBody>
      </p:sp>
      <p:pic>
        <p:nvPicPr>
          <p:cNvPr id="10" name="Picture 9" descr="A picture containing text, screenshot, font, graphics&#10;&#10;Description automatically generated">
            <a:extLst>
              <a:ext uri="{FF2B5EF4-FFF2-40B4-BE49-F238E27FC236}">
                <a16:creationId xmlns:a16="http://schemas.microsoft.com/office/drawing/2014/main" id="{8545D9DB-2670-86E5-438E-ED24521AA9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14772" y="1954008"/>
            <a:ext cx="3810000" cy="3810000"/>
          </a:xfrm>
          <a:prstGeom prst="rect">
            <a:avLst/>
          </a:prstGeom>
        </p:spPr>
      </p:pic>
      <p:sp>
        <p:nvSpPr>
          <p:cNvPr id="12" name="TextBox 11">
            <a:extLst>
              <a:ext uri="{FF2B5EF4-FFF2-40B4-BE49-F238E27FC236}">
                <a16:creationId xmlns:a16="http://schemas.microsoft.com/office/drawing/2014/main" id="{E2075894-E7AA-1CBD-A479-A3BE9AE609A9}"/>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3" name="TextBox 12">
            <a:extLst>
              <a:ext uri="{FF2B5EF4-FFF2-40B4-BE49-F238E27FC236}">
                <a16:creationId xmlns:a16="http://schemas.microsoft.com/office/drawing/2014/main" id="{B1AFF2B0-9758-5BA0-1FB3-ECEB8CBB20C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4171273418"/>
      </p:ext>
    </p:extLst>
  </p:cSld>
  <p:clrMapOvr>
    <a:masterClrMapping/>
  </p:clrMapOvr>
  <mc:AlternateContent xmlns:mc="http://schemas.openxmlformats.org/markup-compatibility/2006" xmlns:p14="http://schemas.microsoft.com/office/powerpoint/2010/main">
    <mc:Choice Requires="p14">
      <p:transition p14:dur="10" advTm="102000"/>
    </mc:Choice>
    <mc:Fallback xmlns="">
      <p:transition advTm="10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582930" y="1981560"/>
            <a:ext cx="7794734"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Some of the most advanced social media topics and benefits include: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dirty="0">
                <a:solidFill>
                  <a:srgbClr val="2D3956"/>
                </a:solidFill>
                <a:latin typeface="Tajawal ExtraBold" panose="00000800000000000000" pitchFamily="2" charset="-78"/>
                <a:cs typeface="Tajawal ExtraBold" panose="00000800000000000000" pitchFamily="2" charset="-78"/>
              </a:rPr>
              <a:t>—The ability to engage with customers is the most critical aspect of social media. Developing a brand and promoting it through various channels of social media can create further brand value 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en-US" sz="2400" b="1" dirty="0">
                <a:solidFill>
                  <a:srgbClr val="2D3956"/>
                </a:solidFill>
                <a:latin typeface="Tajawal ExtraBold" panose="00000800000000000000" pitchFamily="2" charset="-78"/>
                <a:cs typeface="Tajawal ExtraBold" panose="00000800000000000000" pitchFamily="2" charset="-78"/>
              </a:rPr>
              <a:t>—Social media marketing gives the organization the ability to monitor the brand and listen to what the public is saying in the social media space. </a:t>
            </a: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
        <p:nvSpPr>
          <p:cNvPr id="9" name="TextBox 8">
            <a:extLst>
              <a:ext uri="{FF2B5EF4-FFF2-40B4-BE49-F238E27FC236}">
                <a16:creationId xmlns:a16="http://schemas.microsoft.com/office/drawing/2014/main" id="{D0513FE7-9B6E-AC2A-A31B-9ADA6454896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
        <p:nvSpPr>
          <p:cNvPr id="10" name="TextBox 9">
            <a:extLst>
              <a:ext uri="{FF2B5EF4-FFF2-40B4-BE49-F238E27FC236}">
                <a16:creationId xmlns:a16="http://schemas.microsoft.com/office/drawing/2014/main" id="{AC1B49D4-6DE7-4B79-97C5-FF5D954F5A96}"/>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01384" y="2085734"/>
            <a:ext cx="7531844"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insight is the reward the organization reaps by playing a larger role in social media, which can be invaluable. The organization can enhance its marketing, business development efforts and other valuable venues to further its ability to be competitive.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Pulse on brand reputation</a:t>
            </a:r>
            <a:r>
              <a:rPr lang="en-US" sz="2400" b="1" dirty="0">
                <a:solidFill>
                  <a:srgbClr val="2D3956"/>
                </a:solidFill>
                <a:latin typeface="Tajawal ExtraBold" panose="00000800000000000000" pitchFamily="2" charset="-78"/>
                <a:cs typeface="Tajawal ExtraBold" panose="00000800000000000000" pitchFamily="2" charset="-78"/>
              </a:rPr>
              <a:t>—Keeping the pulse of the organization’s social media reputation and metrics is critical to staying ahead of the brand’s recognition and signs of reputational risk.</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
        <p:nvSpPr>
          <p:cNvPr id="9" name="TextBox 8">
            <a:extLst>
              <a:ext uri="{FF2B5EF4-FFF2-40B4-BE49-F238E27FC236}">
                <a16:creationId xmlns:a16="http://schemas.microsoft.com/office/drawing/2014/main" id="{A30DC26F-5439-60C0-9945-7937AAFCD58B}"/>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0" name="TextBox 9">
            <a:extLst>
              <a:ext uri="{FF2B5EF4-FFF2-40B4-BE49-F238E27FC236}">
                <a16:creationId xmlns:a16="http://schemas.microsoft.com/office/drawing/2014/main" id="{5D92F80E-2877-4C19-A24F-93772423D5D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89875237"/>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53179" y="1982751"/>
            <a:ext cx="8379267" cy="4154984"/>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Reputational risk</a:t>
            </a:r>
            <a:r>
              <a:rPr lang="en-US" sz="2400" b="1" dirty="0">
                <a:solidFill>
                  <a:srgbClr val="2D3956"/>
                </a:solidFill>
                <a:latin typeface="Tajawal ExtraBold" panose="00000800000000000000" pitchFamily="2" charset="-78"/>
                <a:cs typeface="Tajawal ExtraBold" panose="00000800000000000000" pitchFamily="2" charset="-78"/>
              </a:rPr>
              <a:t>—Damage to an organization’s reputation stemming from a social media mishap can bring the organization to its knees, whether it is the chief executive officer (CEO) stating something controversial on his/her Twitter account or an organization-bashing employee video that goes viral. According to a leading publisher, “A reputational crisis can wipe tens of millions of pounds from a company’s value, and this risk has increased because the rise of online and social media means crises are now less predictable and can happen faster.”</a:t>
            </a: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AD056994-D508-DCFC-1410-53A410E816A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
        <p:nvSpPr>
          <p:cNvPr id="10" name="TextBox 9">
            <a:extLst>
              <a:ext uri="{FF2B5EF4-FFF2-40B4-BE49-F238E27FC236}">
                <a16:creationId xmlns:a16="http://schemas.microsoft.com/office/drawing/2014/main" id="{9107BDC3-D313-49CF-F3DE-C23685885C18}"/>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Tree>
    <p:extLst>
      <p:ext uri="{BB962C8B-B14F-4D97-AF65-F5344CB8AC3E}">
        <p14:creationId xmlns:p14="http://schemas.microsoft.com/office/powerpoint/2010/main" val="1700813223"/>
      </p:ext>
    </p:extLst>
  </p:cSld>
  <p:clrMapOvr>
    <a:masterClrMapping/>
  </p:clrMapOvr>
  <mc:AlternateContent xmlns:mc="http://schemas.openxmlformats.org/markup-compatibility/2006" xmlns:p14="http://schemas.microsoft.com/office/powerpoint/2010/main">
    <mc:Choice Requires="p14">
      <p:transition p14:dur="10" advTm="148000"/>
    </mc:Choice>
    <mc:Fallback xmlns="">
      <p:transition advTm="14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1511" y="1973431"/>
            <a:ext cx="8407556" cy="4154984"/>
          </a:xfrm>
          <a:prstGeom prst="rect">
            <a:avLst/>
          </a:prstGeom>
          <a:noFill/>
        </p:spPr>
        <p:txBody>
          <a:bodyPr wrap="square" rtlCol="0">
            <a:spAutoFit/>
          </a:bodyPr>
          <a:lstStyle/>
          <a:p>
            <a:pPr algn="just"/>
            <a:r>
              <a:rPr lang="en-US" sz="2400" b="1" dirty="0">
                <a:solidFill>
                  <a:schemeClr val="accent6">
                    <a:lumMod val="75000"/>
                  </a:schemeClr>
                </a:solidFill>
                <a:latin typeface="Tajawal ExtraBold" panose="00000800000000000000" pitchFamily="2" charset="-78"/>
                <a:cs typeface="Tajawal ExtraBold" panose="00000800000000000000" pitchFamily="2" charset="-78"/>
              </a:rPr>
              <a:t>Data security breach</a:t>
            </a:r>
            <a:r>
              <a:rPr lang="en-US" sz="2400" b="1" dirty="0">
                <a:solidFill>
                  <a:srgbClr val="2D3956"/>
                </a:solidFill>
                <a:latin typeface="Tajawal ExtraBold" panose="00000800000000000000" pitchFamily="2" charset="-78"/>
                <a:cs typeface="Tajawal ExtraBold" panose="00000800000000000000" pitchFamily="2" charset="-78"/>
              </a:rPr>
              <a:t>—According to research from Forrester:</a:t>
            </a:r>
          </a:p>
          <a:p>
            <a:pPr algn="just"/>
            <a:r>
              <a:rPr lang="en-US" sz="2400" b="1" dirty="0">
                <a:solidFill>
                  <a:srgbClr val="2D3956"/>
                </a:solidFill>
                <a:latin typeface="Tajawal ExtraBold" panose="00000800000000000000" pitchFamily="2" charset="-78"/>
                <a:cs typeface="Tajawal ExtraBold" panose="00000800000000000000" pitchFamily="2" charset="-78"/>
              </a:rPr>
              <a:t>    From reconnaissance to brand hijacking and threat coordination, cyber criminals have been using social media to boost the effectiveness of their attacks for years. It’s clear that social media risk isn’t solely about brand and reputation damage but is a sinister cybersecurity threat that can lead to major data breaches, numerous compliance issues, and large amounts of lost revenue due to fraud and counterfeit sales, along with a slew of other risks.</a:t>
            </a: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005C69F4-7CF2-1B56-7F79-D59A6C608E7A}"/>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0" name="TextBox 9">
            <a:extLst>
              <a:ext uri="{FF2B5EF4-FFF2-40B4-BE49-F238E27FC236}">
                <a16:creationId xmlns:a16="http://schemas.microsoft.com/office/drawing/2014/main" id="{85AFC331-0BC8-6894-45AB-8F33895EA8C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743111890"/>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39527" y="2024579"/>
            <a:ext cx="8375518"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Social engineering</a:t>
            </a:r>
            <a:r>
              <a:rPr lang="en-US" sz="2300" b="1" dirty="0">
                <a:solidFill>
                  <a:srgbClr val="2D3956"/>
                </a:solidFill>
                <a:latin typeface="Tajawal ExtraBold" panose="00000800000000000000" pitchFamily="2" charset="-78"/>
                <a:cs typeface="Tajawal ExtraBold" panose="00000800000000000000" pitchFamily="2" charset="-78"/>
              </a:rPr>
              <a:t>—Employees in almost all organizations are savvy, and many have a social media presence on major sites such as Facebook, LinkedIn, Quora and Twitter. Each platform has the potential to provide a hacker several key data points about employees, which can enable use of the data to hack the employee account at the enterprise layer by spoofing and launching a social engineering attack on the company. Due to the multitude of options of going through social media accounts with exposed data, attackers can gather these data to further their advances in terms of hacking into accounts.</a:t>
            </a: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F8AF6539-0112-BC89-9BBA-4E9FF0B052FC}"/>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0" name="TextBox 9">
            <a:extLst>
              <a:ext uri="{FF2B5EF4-FFF2-40B4-BE49-F238E27FC236}">
                <a16:creationId xmlns:a16="http://schemas.microsoft.com/office/drawing/2014/main" id="{610D2A64-6927-FEDC-F3E3-30F57EFBFD1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161470126"/>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468075" y="2132245"/>
            <a:ext cx="7481677" cy="363176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or regulatory violations</a:t>
            </a:r>
            <a:r>
              <a:rPr lang="en-US" sz="2300" b="1" dirty="0">
                <a:solidFill>
                  <a:srgbClr val="2D3956"/>
                </a:solidFill>
                <a:latin typeface="Tajawal ExtraBold" panose="00000800000000000000" pitchFamily="2" charset="-78"/>
                <a:cs typeface="Tajawal ExtraBold" panose="00000800000000000000" pitchFamily="2" charset="-78"/>
              </a:rPr>
              <a:t>—The growing number of privacy changes and regulations globally is impacting how customer data are utilized in the social media space. There are four key areas with which to be concerned:</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    Privacy</a:t>
            </a:r>
          </a:p>
          <a:p>
            <a:pPr algn="just"/>
            <a:r>
              <a:rPr lang="en-US" sz="2300" b="1" dirty="0">
                <a:solidFill>
                  <a:srgbClr val="2D3956"/>
                </a:solidFill>
                <a:latin typeface="Tajawal ExtraBold" panose="00000800000000000000" pitchFamily="2" charset="-78"/>
                <a:cs typeface="Tajawal ExtraBold" panose="00000800000000000000" pitchFamily="2" charset="-78"/>
              </a:rPr>
              <a:t>    Content ownership</a:t>
            </a:r>
          </a:p>
          <a:p>
            <a:pPr algn="just"/>
            <a:r>
              <a:rPr lang="en-US" sz="2300" b="1" dirty="0">
                <a:solidFill>
                  <a:srgbClr val="2D3956"/>
                </a:solidFill>
                <a:latin typeface="Tajawal ExtraBold" panose="00000800000000000000" pitchFamily="2" charset="-78"/>
                <a:cs typeface="Tajawal ExtraBold" panose="00000800000000000000" pitchFamily="2" charset="-78"/>
              </a:rPr>
              <a:t>    Intellectual property (IP) infringement</a:t>
            </a:r>
          </a:p>
          <a:p>
            <a:pPr algn="just"/>
            <a:r>
              <a:rPr lang="en-US" sz="2300" b="1" dirty="0">
                <a:solidFill>
                  <a:srgbClr val="2D3956"/>
                </a:solidFill>
                <a:latin typeface="Tajawal ExtraBold" panose="00000800000000000000" pitchFamily="2" charset="-78"/>
                <a:cs typeface="Tajawal ExtraBold" panose="00000800000000000000" pitchFamily="2" charset="-78"/>
              </a:rPr>
              <a:t>    Unauthorized activities</a:t>
            </a: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45F71567-4B6E-94BF-C8EA-4F89EB3EA991}"/>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0" name="TextBox 9">
            <a:extLst>
              <a:ext uri="{FF2B5EF4-FFF2-40B4-BE49-F238E27FC236}">
                <a16:creationId xmlns:a16="http://schemas.microsoft.com/office/drawing/2014/main" id="{F593DA6E-167B-403A-F90C-A165FECB1F8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4226244960"/>
      </p:ext>
    </p:extLst>
  </p:cSld>
  <p:clrMapOvr>
    <a:masterClrMapping/>
  </p:clrMapOvr>
  <mc:AlternateContent xmlns:mc="http://schemas.openxmlformats.org/markup-compatibility/2006" xmlns:p14="http://schemas.microsoft.com/office/powerpoint/2010/main">
    <mc:Choice Requires="p14">
      <p:transition p14:dur="10" advTm="197000"/>
    </mc:Choice>
    <mc:Fallback xmlns="">
      <p:transition advTm="197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77972" y="2132245"/>
            <a:ext cx="7481677" cy="363176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Compliance to changing the regulatory climate</a:t>
            </a:r>
            <a:r>
              <a:rPr lang="en-US" sz="2300" b="1" dirty="0">
                <a:solidFill>
                  <a:srgbClr val="2D3956"/>
                </a:solidFill>
                <a:latin typeface="Tajawal ExtraBold" panose="00000800000000000000" pitchFamily="2" charset="-78"/>
                <a:cs typeface="Tajawal ExtraBold" panose="00000800000000000000" pitchFamily="2" charset="-78"/>
              </a:rPr>
              <a:t>—These regulatory changes require the organization to adapt its strategy if it wishes to comply on a global basis. This approach, while necessary for an organization that uses social media regularly, may result in the organization’s increased visibility with authorities.</a:t>
            </a:r>
          </a:p>
          <a:p>
            <a:pPr algn="just"/>
            <a:r>
              <a:rPr lang="en-US" sz="2300" b="1" dirty="0">
                <a:solidFill>
                  <a:srgbClr val="2D3956"/>
                </a:solidFill>
                <a:latin typeface="Tajawal ExtraBold" panose="00000800000000000000" pitchFamily="2" charset="-78"/>
                <a:cs typeface="Tajawal ExtraBold" panose="00000800000000000000" pitchFamily="2" charset="-78"/>
              </a:rPr>
              <a:t>Some industries may shy away from this situation in light of audits that occur due to being in the social media space so frequently.</a:t>
            </a: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4BBBA563-46F0-5E6B-6281-D3E892E83D1D}"/>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0" name="TextBox 9">
            <a:extLst>
              <a:ext uri="{FF2B5EF4-FFF2-40B4-BE49-F238E27FC236}">
                <a16:creationId xmlns:a16="http://schemas.microsoft.com/office/drawing/2014/main" id="{331ACD68-349A-72B8-596D-6DBA90C1135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1681977194"/>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77972" y="2611514"/>
            <a:ext cx="7481677" cy="2923877"/>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Return on investment</a:t>
            </a:r>
            <a:r>
              <a:rPr lang="en-US" sz="2300" b="1" dirty="0">
                <a:solidFill>
                  <a:srgbClr val="2D3956"/>
                </a:solidFill>
                <a:latin typeface="Tajawal ExtraBold" panose="00000800000000000000" pitchFamily="2" charset="-78"/>
                <a:cs typeface="Tajawal ExtraBold" panose="00000800000000000000" pitchFamily="2" charset="-78"/>
              </a:rPr>
              <a:t>—The benefit the organization gains from being present in the social media space is hard to calculate and very subjective. The risk over reward, therefore, cannot be calculated without proper assurance, which leaves the decision to enter the social media space questionable for some industries.</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C802F70A-011E-1620-5718-29A647C4D505}"/>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0" name="TextBox 9">
            <a:extLst>
              <a:ext uri="{FF2B5EF4-FFF2-40B4-BE49-F238E27FC236}">
                <a16:creationId xmlns:a16="http://schemas.microsoft.com/office/drawing/2014/main" id="{747171A5-0F3E-C3AD-74B7-AEF1C44A82E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4204260061"/>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468075" y="202858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Phishing</a:t>
            </a:r>
            <a:r>
              <a:rPr lang="en-US" sz="2300" b="1" dirty="0">
                <a:solidFill>
                  <a:srgbClr val="2D3956"/>
                </a:solidFill>
                <a:latin typeface="Tajawal ExtraBold" panose="00000800000000000000" pitchFamily="2" charset="-78"/>
                <a:cs typeface="Tajawal ExtraBold" panose="00000800000000000000" pitchFamily="2" charset="-78"/>
              </a:rPr>
              <a:t>—One of the popular techniques used by criminals is to get unknowing individuals to disclose personal information while posing as a fictitious representative of a legitimate professional or company. This, primarily, is the key driver for collecting personal data for financial gain to individuals or organizations. Due to the lack of awareness about the phishing techniques used by hackers, employees fall victim to email, phone call and website phishing schemes, resulting in exposure to enterprise-level risk.</a:t>
            </a: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1210D4AE-0E9A-BA06-BC2F-93CB9D1992C9}"/>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0" name="TextBox 9">
            <a:extLst>
              <a:ext uri="{FF2B5EF4-FFF2-40B4-BE49-F238E27FC236}">
                <a16:creationId xmlns:a16="http://schemas.microsoft.com/office/drawing/2014/main" id="{40C90322-E093-0AD3-B2C3-F6A6CFE8BDB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3314476657"/>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15463" y="2108594"/>
            <a:ext cx="7481677"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Viruses and malware</a:t>
            </a:r>
            <a:r>
              <a:rPr lang="en-US" sz="2300" b="1" dirty="0">
                <a:solidFill>
                  <a:srgbClr val="2D3956"/>
                </a:solidFill>
                <a:latin typeface="Tajawal ExtraBold" panose="00000800000000000000" pitchFamily="2" charset="-78"/>
                <a:cs typeface="Tajawal ExtraBold" panose="00000800000000000000" pitchFamily="2" charset="-78"/>
              </a:rPr>
              <a:t>—Hackers’ ability to penetrate the organization’s network via unsafe social media websites and accounts opens a new threat vector. On one hand, employees who access social media websites can act as brand ambassadors; on the other hand, their activity may leave an open door for viruses and malware to enter into the network. According to security experts, “A majority of current attacks simply use the social platforms as a delivery mechanism, and have been modeled after the older Koobface malware.”</a:t>
            </a:r>
          </a:p>
        </p:txBody>
      </p:sp>
      <p:pic>
        <p:nvPicPr>
          <p:cNvPr id="8" name="Picture 7">
            <a:extLst>
              <a:ext uri="{FF2B5EF4-FFF2-40B4-BE49-F238E27FC236}">
                <a16:creationId xmlns:a16="http://schemas.microsoft.com/office/drawing/2014/main" id="{8050DA22-31FE-519D-13ED-D6DD4E59D3C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9230507" y="1311017"/>
            <a:ext cx="3015380" cy="5028727"/>
          </a:xfrm>
          <a:prstGeom prst="rect">
            <a:avLst/>
          </a:prstGeom>
        </p:spPr>
      </p:pic>
      <p:sp>
        <p:nvSpPr>
          <p:cNvPr id="9" name="TextBox 8">
            <a:extLst>
              <a:ext uri="{FF2B5EF4-FFF2-40B4-BE49-F238E27FC236}">
                <a16:creationId xmlns:a16="http://schemas.microsoft.com/office/drawing/2014/main" id="{5C75C91D-4991-914A-A9EC-D96963CD9D17}"/>
              </a:ext>
            </a:extLst>
          </p:cNvPr>
          <p:cNvSpPr txBox="1"/>
          <p:nvPr/>
        </p:nvSpPr>
        <p:spPr>
          <a:xfrm>
            <a:off x="2329037" y="1093992"/>
            <a:ext cx="5759755"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Social Media risks and rewards</a:t>
            </a:r>
          </a:p>
        </p:txBody>
      </p:sp>
      <p:sp>
        <p:nvSpPr>
          <p:cNvPr id="10" name="TextBox 9">
            <a:extLst>
              <a:ext uri="{FF2B5EF4-FFF2-40B4-BE49-F238E27FC236}">
                <a16:creationId xmlns:a16="http://schemas.microsoft.com/office/drawing/2014/main" id="{F500E124-19F4-99DA-19D7-477351DBAFF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2654017881"/>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86188" y="1050808"/>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Conclusion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74498" y="2421650"/>
            <a:ext cx="9782768" cy="2862322"/>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Lecture Topic</a:t>
            </a:r>
          </a:p>
          <a:p>
            <a:pPr algn="just"/>
            <a:r>
              <a:rPr lang="en-US" sz="2800" b="1" dirty="0">
                <a:solidFill>
                  <a:srgbClr val="2D3956"/>
                </a:solidFill>
                <a:latin typeface="Tajawal ExtraBold" panose="00000800000000000000" pitchFamily="2" charset="-78"/>
                <a:cs typeface="Tajawal ExtraBold" panose="00000800000000000000" pitchFamily="2" charset="-78"/>
              </a:rPr>
              <a:t>	Social Media and Ethics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Policy and adherence</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Understanding copyright and creative commons</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Disclosure and Transparency</a:t>
            </a:r>
          </a:p>
          <a:p>
            <a:pPr marL="125730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Social Media risks and rewards</a:t>
            </a:r>
          </a:p>
        </p:txBody>
      </p:sp>
      <p:sp>
        <p:nvSpPr>
          <p:cNvPr id="9" name="TextBox 8">
            <a:extLst>
              <a:ext uri="{FF2B5EF4-FFF2-40B4-BE49-F238E27FC236}">
                <a16:creationId xmlns:a16="http://schemas.microsoft.com/office/drawing/2014/main" id="{AA4153A4-4633-9FAA-9BFE-D1A0E5F798C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Tree>
    <p:extLst>
      <p:ext uri="{BB962C8B-B14F-4D97-AF65-F5344CB8AC3E}">
        <p14:creationId xmlns:p14="http://schemas.microsoft.com/office/powerpoint/2010/main" val="703225520"/>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85800" y="2030988"/>
            <a:ext cx="10709910" cy="4093428"/>
          </a:xfrm>
          <a:prstGeom prst="rect">
            <a:avLst/>
          </a:prstGeom>
          <a:noFill/>
        </p:spPr>
        <p:txBody>
          <a:bodyPr wrap="square" rtlCol="0">
            <a:spAutoFit/>
          </a:bodyPr>
          <a:lstStyle/>
          <a:p>
            <a:pPr marL="285750" indent="-285750">
              <a:buFont typeface="Wingdings" panose="05000000000000000000" pitchFamily="2" charset="2"/>
              <a:buChar char="§"/>
            </a:pPr>
            <a:r>
              <a:rPr lang="en-US" sz="1300" dirty="0">
                <a:effectLst/>
              </a:rPr>
              <a:t>Insignia-communications. (n.d.). </a:t>
            </a:r>
            <a:r>
              <a:rPr lang="en-US" sz="1300" i="1" dirty="0">
                <a:effectLst/>
              </a:rPr>
              <a:t>(PDF) braving the Social Media Crisis - learn how to survive a social media crisis by Insignia Communications</a:t>
            </a:r>
            <a:r>
              <a:rPr lang="en-US" sz="1300" dirty="0">
                <a:effectLst/>
              </a:rPr>
              <a:t>. </a:t>
            </a:r>
            <a:r>
              <a:rPr lang="en-US" sz="1300" dirty="0" err="1">
                <a:effectLst/>
              </a:rPr>
              <a:t>dokumen.tips</a:t>
            </a:r>
            <a:r>
              <a:rPr lang="en-US" sz="1300" dirty="0">
                <a:effectLst/>
              </a:rPr>
              <a:t>. https://dokumen.tips/business/braving-the-social-media-crisis-learn-how-to-survive-a-social-media-crisis-by-insignia-communications.html?page=1 </a:t>
            </a:r>
          </a:p>
          <a:p>
            <a:pPr marL="285750" indent="-285750">
              <a:buFont typeface="Wingdings" panose="05000000000000000000" pitchFamily="2" charset="2"/>
              <a:buChar char="§"/>
            </a:pPr>
            <a:r>
              <a:rPr lang="en-US" sz="1300" dirty="0">
                <a:effectLst/>
              </a:rPr>
              <a:t>Kenan, J. (2023, March 31). </a:t>
            </a:r>
            <a:r>
              <a:rPr lang="en-US" sz="1300" i="1" dirty="0">
                <a:effectLst/>
              </a:rPr>
              <a:t>Social Media Policy: A guide for your organization</a:t>
            </a:r>
            <a:r>
              <a:rPr lang="en-US" sz="1300" dirty="0">
                <a:effectLst/>
              </a:rPr>
              <a:t>. Sprout Social. https://sproutsocial.com/insights/social-media-policy/ </a:t>
            </a:r>
          </a:p>
          <a:p>
            <a:pPr marL="285750" indent="-285750">
              <a:buFont typeface="Wingdings" panose="05000000000000000000" pitchFamily="2" charset="2"/>
              <a:buChar char="§"/>
            </a:pPr>
            <a:r>
              <a:rPr lang="en-US" sz="1300" dirty="0" err="1"/>
              <a:t>Mzyece</a:t>
            </a:r>
            <a:r>
              <a:rPr lang="en-US" sz="1300" dirty="0"/>
              <a:t>, N. (2020). </a:t>
            </a:r>
            <a:r>
              <a:rPr lang="en-US" sz="1300" i="1" dirty="0"/>
              <a:t>An Assessment on the Effects of Social Media on Crisis Management in Telecommunication Companies in Zambia</a:t>
            </a:r>
            <a:r>
              <a:rPr lang="en-US" sz="1300" dirty="0"/>
              <a:t> (Doctoral dissertation, Cavendish University). </a:t>
            </a:r>
            <a:r>
              <a:rPr lang="en-US" sz="1300" dirty="0">
                <a:effectLst/>
                <a:latin typeface="Times New Roman" panose="02020603050405020304" pitchFamily="18" charset="0"/>
                <a:ea typeface="Times New Roman" panose="02020603050405020304" pitchFamily="18" charset="0"/>
              </a:rPr>
              <a:t>http://155.0.3.194:8080/jspui/bitstream/123456789/626/1/An%20Assessment%20on%20the%20Effects%20of%20Social%20Media%20on%20Crisis%20Management%20in%20Telecommunication%20Companies%20in%20Zambia.pdf </a:t>
            </a:r>
          </a:p>
          <a:p>
            <a:pPr marL="285750" indent="-285750">
              <a:buFont typeface="Wingdings" panose="05000000000000000000" pitchFamily="2" charset="2"/>
              <a:buChar char="§"/>
            </a:pPr>
            <a:r>
              <a:rPr lang="en-US" sz="1300" dirty="0">
                <a:effectLst/>
              </a:rPr>
              <a:t>Capozzi, L. (2013). </a:t>
            </a:r>
            <a:r>
              <a:rPr lang="en-US" sz="1300" i="1" dirty="0">
                <a:effectLst/>
              </a:rPr>
              <a:t>Crisis management in the age of Social Media</a:t>
            </a:r>
            <a:r>
              <a:rPr lang="en-US" sz="1300" dirty="0">
                <a:effectLst/>
              </a:rPr>
              <a:t>. Business Expert Press. https://core.ac.uk/download/pdf/326763005.pdf</a:t>
            </a:r>
          </a:p>
          <a:p>
            <a:pPr marL="285750" indent="-285750">
              <a:buFont typeface="Wingdings" panose="05000000000000000000" pitchFamily="2" charset="2"/>
              <a:buChar char="§"/>
            </a:pPr>
            <a:r>
              <a:rPr lang="en-US" sz="1300" i="1" dirty="0">
                <a:effectLst/>
              </a:rPr>
              <a:t>Copyright and creative commons are friends</a:t>
            </a:r>
            <a:r>
              <a:rPr lang="en-US" sz="1300" dirty="0">
                <a:effectLst/>
              </a:rPr>
              <a:t>. Creative Commons. (2017, February 28). https://creativecommons.org/get-cc-savvy/copyright-creativecommons-are-friends/ </a:t>
            </a:r>
            <a:endParaRPr lang="en-US" sz="1300" dirty="0">
              <a:effectLst/>
              <a:hlinkClick r:id="rId2"/>
            </a:endParaRPr>
          </a:p>
          <a:p>
            <a:pPr marL="285750" indent="-285750">
              <a:buFont typeface="Wingdings" panose="05000000000000000000" pitchFamily="2" charset="2"/>
              <a:buChar char="§"/>
            </a:pPr>
            <a:r>
              <a:rPr lang="en-US" sz="1300" dirty="0">
                <a:effectLst/>
              </a:rPr>
              <a:t>gene </a:t>
            </a:r>
            <a:r>
              <a:rPr lang="en-US" sz="1300" dirty="0" err="1">
                <a:effectLst/>
              </a:rPr>
              <a:t>BrownJean</a:t>
            </a:r>
            <a:r>
              <a:rPr lang="en-US" sz="1300" dirty="0">
                <a:effectLst/>
              </a:rPr>
              <a:t> Brown is a Registered Psychologist. (n.d.). </a:t>
            </a:r>
            <a:r>
              <a:rPr lang="en-US" sz="1300" i="1" dirty="0">
                <a:effectLst/>
              </a:rPr>
              <a:t>Gene Brown</a:t>
            </a:r>
            <a:r>
              <a:rPr lang="en-US" sz="1300" dirty="0">
                <a:effectLst/>
              </a:rPr>
              <a:t>. Difference Between Similar Terms and Objects. http://www.differencebetween.net/business/difference-between-creative-commons-and-copyright/ </a:t>
            </a:r>
          </a:p>
          <a:p>
            <a:pPr marL="285750" indent="-285750">
              <a:buFont typeface="Wingdings" panose="05000000000000000000" pitchFamily="2" charset="2"/>
              <a:buChar char="§"/>
            </a:pPr>
            <a:r>
              <a:rPr lang="en-US" sz="1300" dirty="0">
                <a:effectLst/>
              </a:rPr>
              <a:t>Newberry, C. (2022, July 19). </a:t>
            </a:r>
            <a:r>
              <a:rPr lang="en-US" sz="1300" i="1" dirty="0">
                <a:effectLst/>
              </a:rPr>
              <a:t>Can I use this photo on social media? understanding image copyright</a:t>
            </a:r>
            <a:r>
              <a:rPr lang="en-US" sz="1300" dirty="0">
                <a:effectLst/>
              </a:rPr>
              <a:t>. Social Media Marketing &amp; Management Dashboard. https://blog.hootsuite.com/understanding-image-copyright/#What_is_image_copyright </a:t>
            </a:r>
            <a:endParaRPr lang="en-US" sz="1300" dirty="0">
              <a:effectLst/>
              <a:latin typeface="Times New Roman" panose="02020603050405020304" pitchFamily="18" charset="0"/>
              <a:ea typeface="Times New Roman" panose="02020603050405020304" pitchFamily="18" charset="0"/>
            </a:endParaRPr>
          </a:p>
          <a:p>
            <a:pPr marL="285750" indent="-285750">
              <a:buFont typeface="Wingdings" panose="05000000000000000000" pitchFamily="2" charset="2"/>
              <a:buChar char="§"/>
            </a:pPr>
            <a:r>
              <a:rPr lang="en-US" sz="1300" i="1" dirty="0">
                <a:effectLst/>
              </a:rPr>
              <a:t>Social Media Rewards and Risk</a:t>
            </a:r>
            <a:r>
              <a:rPr lang="en-US" sz="1300" dirty="0">
                <a:effectLst/>
              </a:rPr>
              <a:t>. ISACA. (n.d.). https://www.isaca.org/resources/isaca-journal/issues/2017/volume-4/social-media-rewards-and-risk </a:t>
            </a:r>
          </a:p>
          <a:p>
            <a:pPr marL="285750" indent="-285750">
              <a:buFont typeface="Wingdings" panose="05000000000000000000" pitchFamily="2" charset="2"/>
              <a:buChar char="§"/>
            </a:pPr>
            <a:r>
              <a:rPr lang="en-US" sz="1300" dirty="0">
                <a:effectLst/>
              </a:rPr>
              <a:t>MacCarthy, M. (2022, November 4). </a:t>
            </a:r>
            <a:r>
              <a:rPr lang="en-US" sz="1300" i="1" dirty="0">
                <a:effectLst/>
              </a:rPr>
              <a:t>Transparency is essential for effective social media regulation</a:t>
            </a:r>
            <a:r>
              <a:rPr lang="en-US" sz="1300" dirty="0">
                <a:effectLst/>
              </a:rPr>
              <a:t>. Brookings. https://www.brookings.edu/blog/techtank/2022/11/01/transparency-is-essential-for-effective-social-media-regulation/ </a:t>
            </a:r>
          </a:p>
          <a:p>
            <a:pPr marL="285750" indent="-285750">
              <a:buFont typeface="Wingdings" panose="05000000000000000000" pitchFamily="2" charset="2"/>
              <a:buChar char="§"/>
            </a:pPr>
            <a:r>
              <a:rPr lang="en-US" sz="1300" i="1" dirty="0">
                <a:effectLst/>
              </a:rPr>
              <a:t>#brandsgetreal: Social Media &amp; The Evolution of Transparency</a:t>
            </a:r>
            <a:r>
              <a:rPr lang="en-US" sz="1300" dirty="0">
                <a:effectLst/>
              </a:rPr>
              <a:t>. Sprout Social. (2023, February 6). https://sproutsocial.com/insights/data/social-media-transparency/ </a:t>
            </a:r>
          </a:p>
        </p:txBody>
      </p:sp>
      <p:sp>
        <p:nvSpPr>
          <p:cNvPr id="4" name="TextBox 3">
            <a:extLst>
              <a:ext uri="{FF2B5EF4-FFF2-40B4-BE49-F238E27FC236}">
                <a16:creationId xmlns:a16="http://schemas.microsoft.com/office/drawing/2014/main" id="{926F06A6-51B1-F67D-04E7-941481767776}"/>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DABD0D1-F0DF-000E-6594-B2C82BDBDA8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a:t>
            </a:r>
          </a:p>
        </p:txBody>
      </p:sp>
      <p:sp>
        <p:nvSpPr>
          <p:cNvPr id="9" name="TextBox 8">
            <a:extLst>
              <a:ext uri="{FF2B5EF4-FFF2-40B4-BE49-F238E27FC236}">
                <a16:creationId xmlns:a16="http://schemas.microsoft.com/office/drawing/2014/main" id="{A523E5D0-4A79-0A82-4CA6-84235B454381}"/>
              </a:ext>
            </a:extLst>
          </p:cNvPr>
          <p:cNvSpPr txBox="1"/>
          <p:nvPr/>
        </p:nvSpPr>
        <p:spPr>
          <a:xfrm>
            <a:off x="2346109" y="1191936"/>
            <a:ext cx="504331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References</a:t>
            </a:r>
          </a:p>
        </p:txBody>
      </p:sp>
    </p:spTree>
    <p:extLst>
      <p:ext uri="{BB962C8B-B14F-4D97-AF65-F5344CB8AC3E}">
        <p14:creationId xmlns:p14="http://schemas.microsoft.com/office/powerpoint/2010/main" val="816806218"/>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44378305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D61418-A1E3-480D-A162-A2FB6D56BE1A}"/>
</file>

<file path=customXml/itemProps2.xml><?xml version="1.0" encoding="utf-8"?>
<ds:datastoreItem xmlns:ds="http://schemas.openxmlformats.org/officeDocument/2006/customXml" ds:itemID="{F133A64E-A10E-488B-AD49-20E9F8F6F6EA}"/>
</file>

<file path=customXml/itemProps3.xml><?xml version="1.0" encoding="utf-8"?>
<ds:datastoreItem xmlns:ds="http://schemas.openxmlformats.org/officeDocument/2006/customXml" ds:itemID="{E59514B1-2FFE-4687-8E76-96868F1A81B5}"/>
</file>

<file path=docProps/app.xml><?xml version="1.0" encoding="utf-8"?>
<Properties xmlns="http://schemas.openxmlformats.org/officeDocument/2006/extended-properties" xmlns:vt="http://schemas.openxmlformats.org/officeDocument/2006/docPropsVTypes">
  <TotalTime>2599</TotalTime>
  <Words>3466</Words>
  <Application>Microsoft Office PowerPoint</Application>
  <PresentationFormat>Widescreen</PresentationFormat>
  <Paragraphs>211</Paragraphs>
  <Slides>40</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48</cp:revision>
  <dcterms:created xsi:type="dcterms:W3CDTF">2023-04-29T09:08:23Z</dcterms:created>
  <dcterms:modified xsi:type="dcterms:W3CDTF">2025-05-25T21:15:42Z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