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96" r:id="rId5"/>
    <p:sldId id="526" r:id="rId6"/>
    <p:sldId id="514" r:id="rId7"/>
    <p:sldId id="515" r:id="rId8"/>
    <p:sldId id="256" r:id="rId9"/>
    <p:sldId id="258" r:id="rId10"/>
    <p:sldId id="259" r:id="rId11"/>
    <p:sldId id="260" r:id="rId12"/>
    <p:sldId id="261" r:id="rId13"/>
    <p:sldId id="262" r:id="rId14"/>
    <p:sldId id="263" r:id="rId15"/>
    <p:sldId id="264" r:id="rId16"/>
    <p:sldId id="266" r:id="rId17"/>
    <p:sldId id="267" r:id="rId18"/>
    <p:sldId id="268" r:id="rId19"/>
    <p:sldId id="269" r:id="rId20"/>
    <p:sldId id="270" r:id="rId21"/>
    <p:sldId id="271" r:id="rId22"/>
    <p:sldId id="265" r:id="rId23"/>
    <p:sldId id="272" r:id="rId24"/>
    <p:sldId id="273" r:id="rId25"/>
    <p:sldId id="275" r:id="rId26"/>
    <p:sldId id="537" r:id="rId27"/>
    <p:sldId id="538" r:id="rId28"/>
    <p:sldId id="274" r:id="rId29"/>
    <p:sldId id="539" r:id="rId30"/>
    <p:sldId id="540" r:id="rId31"/>
    <p:sldId id="276" r:id="rId32"/>
    <p:sldId id="277" r:id="rId33"/>
    <p:sldId id="532" r:id="rId34"/>
    <p:sldId id="533" r:id="rId35"/>
    <p:sldId id="543" r:id="rId36"/>
    <p:sldId id="541" r:id="rId37"/>
    <p:sldId id="534" r:id="rId38"/>
    <p:sldId id="542" r:id="rId39"/>
    <p:sldId id="535" r:id="rId40"/>
    <p:sldId id="544" r:id="rId41"/>
    <p:sldId id="278"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6"/>
            <p14:sldId id="514"/>
            <p14:sldId id="515"/>
            <p14:sldId id="256"/>
            <p14:sldId id="258"/>
            <p14:sldId id="259"/>
            <p14:sldId id="260"/>
            <p14:sldId id="261"/>
            <p14:sldId id="262"/>
            <p14:sldId id="263"/>
            <p14:sldId id="264"/>
            <p14:sldId id="266"/>
            <p14:sldId id="267"/>
            <p14:sldId id="268"/>
            <p14:sldId id="269"/>
            <p14:sldId id="270"/>
            <p14:sldId id="271"/>
            <p14:sldId id="265"/>
            <p14:sldId id="272"/>
            <p14:sldId id="273"/>
            <p14:sldId id="275"/>
            <p14:sldId id="537"/>
            <p14:sldId id="538"/>
            <p14:sldId id="274"/>
            <p14:sldId id="539"/>
            <p14:sldId id="540"/>
            <p14:sldId id="276"/>
            <p14:sldId id="277"/>
            <p14:sldId id="532"/>
            <p14:sldId id="533"/>
            <p14:sldId id="543"/>
            <p14:sldId id="541"/>
            <p14:sldId id="534"/>
            <p14:sldId id="542"/>
            <p14:sldId id="535"/>
            <p14:sldId id="544"/>
            <p14:sldId id="27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09218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7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4.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68905" y="2077293"/>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38563" y="5935142"/>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F71D343-9543-6D60-1196-E65895CCDFA2}"/>
              </a:ext>
            </a:extLst>
          </p:cNvPr>
          <p:cNvSpPr txBox="1"/>
          <p:nvPr/>
        </p:nvSpPr>
        <p:spPr>
          <a:xfrm>
            <a:off x="925170"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E4C98FFC-2282-5DAD-17FB-E906A72C8A99}"/>
              </a:ext>
            </a:extLst>
          </p:cNvPr>
          <p:cNvSpPr txBox="1"/>
          <p:nvPr/>
        </p:nvSpPr>
        <p:spPr>
          <a:xfrm>
            <a:off x="226665" y="4060574"/>
            <a:ext cx="5827764"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421405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943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41188" y="2219012"/>
            <a:ext cx="6116787" cy="2488502"/>
          </a:xfrm>
          <a:prstGeom prst="rect">
            <a:avLst/>
          </a:prstGeom>
          <a:noFill/>
        </p:spPr>
        <p:txBody>
          <a:bodyPr wrap="square" rtlCol="0">
            <a:spAutoFit/>
          </a:bodyPr>
          <a:lstStyle/>
          <a:p>
            <a:pPr algn="ctr"/>
            <a:endParaRPr lang="en-US" sz="3600" b="1" dirty="0">
              <a:solidFill>
                <a:srgbClr val="00B0F0"/>
              </a:solidFill>
            </a:endParaRPr>
          </a:p>
          <a:p>
            <a:pPr algn="ctr">
              <a:lnSpc>
                <a:spcPct val="107000"/>
              </a:lnSpc>
              <a:spcAft>
                <a:spcPts val="800"/>
              </a:spcAft>
            </a:pPr>
            <a:r>
              <a:rPr lang="en-US" sz="3600" b="1" kern="1800" dirty="0">
                <a:solidFill>
                  <a:srgbClr val="00B0F0"/>
                </a:solidFill>
                <a:latin typeface="Times New Roman" panose="02020603050405020304" pitchFamily="18" charset="0"/>
                <a:cs typeface="Arial" panose="020B0604020202020204" pitchFamily="34" charset="0"/>
              </a:rPr>
              <a:t>Modern Trends in Writing in Organizations</a:t>
            </a:r>
          </a:p>
          <a:p>
            <a:pPr algn="ctr"/>
            <a:endParaRPr lang="en-US" sz="3600" b="1" dirty="0">
              <a:solidFill>
                <a:srgbClr val="00B0F0"/>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17087" y="41233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64790" y="481259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8A525EF9-DE95-4775-9E8A-EA7CC70FCA0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997043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534509" y="439466"/>
            <a:ext cx="7673896" cy="646331"/>
          </a:xfrm>
          <a:prstGeom prst="rect">
            <a:avLst/>
          </a:prstGeom>
          <a:noFill/>
        </p:spPr>
        <p:txBody>
          <a:bodyPr wrap="square" rtlCol="0">
            <a:spAutoFit/>
          </a:bodyPr>
          <a:lstStyle>
            <a:defPPr>
              <a:defRPr lang="en-US"/>
            </a:defPPr>
            <a:lvl1pPr algn="ctr">
              <a:defRPr sz="3600" b="1">
                <a:solidFill>
                  <a:srgbClr val="00B0F0"/>
                </a:solidFill>
              </a:defRPr>
            </a:lvl1pPr>
          </a:lstStyle>
          <a:p>
            <a:r>
              <a:rPr lang="en-US" dirty="0"/>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454046" y="1494704"/>
            <a:ext cx="11336295" cy="5253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schemeClr val="tx1"/>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5: E-business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9: Analysis and design.</a:t>
            </a:r>
          </a:p>
          <a:p>
            <a:pPr>
              <a:lnSpc>
                <a:spcPct val="90000"/>
              </a:lnSpc>
              <a:spcBef>
                <a:spcPts val="1000"/>
              </a:spcBef>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a:t>
            </a:r>
            <a:r>
              <a:rPr lang="en-US" sz="2600" b="1" dirty="0">
                <a:solidFill>
                  <a:srgbClr val="00B050"/>
                </a:solidFill>
                <a:latin typeface="Calibri" panose="020F0502020204030204"/>
              </a:rPr>
              <a:t>10: </a:t>
            </a:r>
            <a:r>
              <a:rPr lang="en-US" sz="2800" b="1" dirty="0">
                <a:solidFill>
                  <a:srgbClr val="00B050"/>
                </a:solidFill>
              </a:rPr>
              <a:t>Modern Trends in Writing in Organizations</a:t>
            </a:r>
            <a:endParaRPr lang="en-US" sz="2600" b="1" dirty="0">
              <a:solidFill>
                <a:srgbClr val="00B050"/>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D4455997-52C4-46B4-A17F-FCDE7EE28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8405" y="122915"/>
            <a:ext cx="2033589" cy="949547"/>
          </a:xfrm>
          <a:prstGeom prst="rect">
            <a:avLst/>
          </a:prstGeom>
        </p:spPr>
      </p:pic>
      <p:sp>
        <p:nvSpPr>
          <p:cNvPr id="3" name="TextBox 2">
            <a:extLst>
              <a:ext uri="{FF2B5EF4-FFF2-40B4-BE49-F238E27FC236}">
                <a16:creationId xmlns:a16="http://schemas.microsoft.com/office/drawing/2014/main" id="{F70BB729-F6C1-3B00-52A8-5B5B8621ECD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Tree>
    <p:extLst>
      <p:ext uri="{BB962C8B-B14F-4D97-AF65-F5344CB8AC3E}">
        <p14:creationId xmlns:p14="http://schemas.microsoft.com/office/powerpoint/2010/main" val="1538295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2544017" y="551107"/>
            <a:ext cx="7673896" cy="707886"/>
          </a:xfrm>
          <a:prstGeom prst="rect">
            <a:avLst/>
          </a:prstGeom>
          <a:noFill/>
        </p:spPr>
        <p:txBody>
          <a:bodyPr wrap="square" rtlCol="0">
            <a:spAutoFit/>
          </a:bodyPr>
          <a:lstStyle>
            <a:defPPr>
              <a:defRPr lang="en-US"/>
            </a:defPPr>
            <a:lvl1pPr algn="ctr">
              <a:defRPr sz="3600" b="1">
                <a:solidFill>
                  <a:srgbClr val="00B0F0"/>
                </a:solidFill>
              </a:defRPr>
            </a:lvl1pPr>
          </a:lstStyle>
          <a:p>
            <a:r>
              <a:rPr lang="en-US" dirty="0"/>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578372" y="4572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665460" y="61598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678195" y="4619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421034" y="1533482"/>
            <a:ext cx="11549576" cy="522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83F7D97-07B4-4776-8F55-3C15298DE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4" name="TextBox 3">
            <a:extLst>
              <a:ext uri="{FF2B5EF4-FFF2-40B4-BE49-F238E27FC236}">
                <a16:creationId xmlns:a16="http://schemas.microsoft.com/office/drawing/2014/main" id="{DF8579A0-6A3D-D287-87DF-4C35457506D4}"/>
              </a:ext>
            </a:extLst>
          </p:cNvPr>
          <p:cNvSpPr txBox="1"/>
          <p:nvPr/>
        </p:nvSpPr>
        <p:spPr>
          <a:xfrm>
            <a:off x="778017" y="1774820"/>
            <a:ext cx="10835610" cy="4826001"/>
          </a:xfrm>
          <a:prstGeom prst="rect">
            <a:avLst/>
          </a:prstGeom>
        </p:spPr>
        <p:txBody>
          <a:bodyPr wrap="square">
            <a:spAutoFit/>
          </a:bodyPr>
          <a:lstStyle>
            <a:defPPr>
              <a:defRPr lang="en-US"/>
            </a:defPPr>
            <a:lvl1pPr algn="just">
              <a:lnSpc>
                <a:spcPct val="107000"/>
              </a:lnSpc>
              <a:spcAft>
                <a:spcPts val="800"/>
              </a:spcAft>
              <a:defRPr sz="2800">
                <a:latin typeface="Times New Roman" panose="02020603050405020304" pitchFamily="18" charset="0"/>
                <a:cs typeface="Arial" panose="020B0604020202020204" pitchFamily="34" charset="0"/>
              </a:defRPr>
            </a:lvl1pPr>
          </a:lstStyle>
          <a:p>
            <a:pPr marL="514350" indent="-514350">
              <a:buFont typeface="+mj-lt"/>
              <a:buAutoNum type="arabicPeriod"/>
            </a:pPr>
            <a:r>
              <a:rPr lang="en-US" b="1" dirty="0"/>
              <a:t>Introduction.</a:t>
            </a:r>
          </a:p>
          <a:p>
            <a:pPr marL="514350" indent="-514350">
              <a:buFont typeface="+mj-lt"/>
              <a:buAutoNum type="arabicPeriod"/>
            </a:pPr>
            <a:r>
              <a:rPr lang="en-US" b="1" dirty="0"/>
              <a:t>Digital writing and artificial intelligence</a:t>
            </a:r>
          </a:p>
          <a:p>
            <a:pPr marL="514350" indent="-514350">
              <a:buFont typeface="+mj-lt"/>
              <a:buAutoNum type="arabicPeriod"/>
            </a:pPr>
            <a:r>
              <a:rPr lang="en-US" b="1" dirty="0"/>
              <a:t>How will artificial intelligence change the future of business writing </a:t>
            </a:r>
          </a:p>
          <a:p>
            <a:pPr marL="514350" indent="-514350">
              <a:buFont typeface="+mj-lt"/>
              <a:buAutoNum type="arabicPeriod"/>
            </a:pPr>
            <a:r>
              <a:rPr lang="en-US" b="1" dirty="0"/>
              <a:t>How will AI affect the tone of commercial writing and its cultural adaptation?</a:t>
            </a:r>
          </a:p>
          <a:p>
            <a:pPr marL="514350" indent="-514350" algn="l">
              <a:buFont typeface="+mj-lt"/>
              <a:buAutoNum type="arabicPeriod"/>
            </a:pPr>
            <a:r>
              <a:rPr lang="en-US" b="1" dirty="0"/>
              <a:t>Challenges and the Human Element</a:t>
            </a:r>
          </a:p>
          <a:p>
            <a:pPr marL="514350" indent="-514350" algn="l">
              <a:buFont typeface="+mj-lt"/>
              <a:buAutoNum type="arabicPeriod"/>
            </a:pPr>
            <a:r>
              <a:rPr lang="en-US" b="1" dirty="0"/>
              <a:t>Comparison of Modern Writing Categories</a:t>
            </a:r>
          </a:p>
          <a:p>
            <a:pPr marL="514350" indent="-514350" algn="l">
              <a:buFont typeface="+mj-lt"/>
              <a:buAutoNum type="arabicPeriod"/>
            </a:pPr>
            <a:r>
              <a:rPr lang="en-US" b="1" dirty="0"/>
              <a:t>The Rise of "Plain English" and Personalization</a:t>
            </a:r>
            <a:endParaRPr lang="en-US" altLang="ar-SA" b="1" dirty="0"/>
          </a:p>
        </p:txBody>
      </p:sp>
    </p:spTree>
    <p:extLst>
      <p:ext uri="{BB962C8B-B14F-4D97-AF65-F5344CB8AC3E}">
        <p14:creationId xmlns:p14="http://schemas.microsoft.com/office/powerpoint/2010/main" val="2374518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A04F2-52E0-855A-0561-30CE710DC6E9}"/>
              </a:ext>
            </a:extLst>
          </p:cNvPr>
          <p:cNvSpPr>
            <a:spLocks noGrp="1"/>
          </p:cNvSpPr>
          <p:nvPr>
            <p:ph type="title"/>
          </p:nvPr>
        </p:nvSpPr>
        <p:spPr>
          <a:xfrm>
            <a:off x="838200" y="732441"/>
            <a:ext cx="10515600" cy="590931"/>
          </a:xfrm>
          <a:noFill/>
        </p:spPr>
        <p:txBody>
          <a:bodyPr wrap="square" rtlCol="0">
            <a:spAutoFit/>
          </a:bodyPr>
          <a:lstStyle/>
          <a:p>
            <a:pPr algn="ctr"/>
            <a:r>
              <a:rPr lang="en-US" sz="3600" b="1" dirty="0">
                <a:solidFill>
                  <a:srgbClr val="00B0F0"/>
                </a:solidFill>
                <a:latin typeface="+mn-lt"/>
                <a:ea typeface="+mn-ea"/>
                <a:cs typeface="+mn-cs"/>
              </a:rPr>
              <a:t>Digital writing and artificial intelligence</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69D9D5E4-5EAC-D565-155B-1296AA6C036D}"/>
              </a:ext>
            </a:extLst>
          </p:cNvPr>
          <p:cNvSpPr/>
          <p:nvPr/>
        </p:nvSpPr>
        <p:spPr>
          <a:xfrm>
            <a:off x="281354" y="1690688"/>
            <a:ext cx="11529646" cy="4733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20799B70-6EE2-7395-0A3A-6A8EC30946B4}"/>
              </a:ext>
            </a:extLst>
          </p:cNvPr>
          <p:cNvSpPr>
            <a:spLocks noGrp="1"/>
          </p:cNvSpPr>
          <p:nvPr>
            <p:ph idx="1"/>
          </p:nvPr>
        </p:nvSpPr>
        <p:spPr>
          <a:xfrm>
            <a:off x="582937" y="1921313"/>
            <a:ext cx="11065112" cy="4271810"/>
          </a:xfrm>
        </p:spPr>
        <p:txBody>
          <a:bodyPr wrap="square">
            <a:spAutoFit/>
          </a:bodyPr>
          <a:lstStyle/>
          <a:p>
            <a:pPr marL="0" algn="just">
              <a:lnSpc>
                <a:spcPct val="107000"/>
              </a:lnSpc>
              <a:spcAft>
                <a:spcPts val="800"/>
              </a:spcAft>
            </a:pPr>
            <a:r>
              <a:rPr lang="en-US" sz="3200" dirty="0">
                <a:latin typeface="Times New Roman" panose="02020603050405020304" pitchFamily="18" charset="0"/>
                <a:cs typeface="Arial" panose="020B0604020202020204" pitchFamily="34" charset="0"/>
              </a:rPr>
              <a:t>The radical transformation brought about by artificial intelligence (AI) in the field of digital writing is no longer just a technical addition, but rather a radical development that changes the nature of the creative and professional process. While traditional digital writing focused on digitizing texts and speeding up access to them, artificial intelligence added a new dimension in the form of "predictive systems" capable of learning, adapting, and generating content independently.</a:t>
            </a:r>
            <a:endParaRPr lang="ar-SA" sz="3200" dirty="0">
              <a:latin typeface="Times New Roman" panose="02020603050405020304" pitchFamily="18" charset="0"/>
              <a:cs typeface="Arial" panose="020B0604020202020204" pitchFamily="34" charset="0"/>
            </a:endParaRPr>
          </a:p>
        </p:txBody>
      </p:sp>
      <p:sp>
        <p:nvSpPr>
          <p:cNvPr id="3" name="Rectangle 2">
            <a:extLst>
              <a:ext uri="{FF2B5EF4-FFF2-40B4-BE49-F238E27FC236}">
                <a16:creationId xmlns:a16="http://schemas.microsoft.com/office/drawing/2014/main" id="{69F2DA7B-A503-B708-4C9D-65292751624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BBA5C73E-E663-8C4D-727A-E9A4C7805F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B666F48-7CD5-13C4-C847-0E6FC3EB858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8" name="Graphic 21">
            <a:extLst>
              <a:ext uri="{FF2B5EF4-FFF2-40B4-BE49-F238E27FC236}">
                <a16:creationId xmlns:a16="http://schemas.microsoft.com/office/drawing/2014/main" id="{1C226DC5-201B-17E0-EBC2-3F4DD46D63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94886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867051D-B3F8-9722-49C3-436A0883D6C2}"/>
              </a:ext>
            </a:extLst>
          </p:cNvPr>
          <p:cNvSpPr/>
          <p:nvPr/>
        </p:nvSpPr>
        <p:spPr>
          <a:xfrm>
            <a:off x="838200" y="1976130"/>
            <a:ext cx="10390734" cy="4733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4E19B27-8323-6096-6687-64E35254BC32}"/>
              </a:ext>
            </a:extLst>
          </p:cNvPr>
          <p:cNvSpPr txBox="1">
            <a:spLocks/>
          </p:cNvSpPr>
          <p:nvPr/>
        </p:nvSpPr>
        <p:spPr>
          <a:xfrm>
            <a:off x="1391680" y="2264652"/>
            <a:ext cx="9713440" cy="3910429"/>
          </a:xfrm>
          <a:prstGeom prst="rect">
            <a:avLst/>
          </a:prstGeom>
        </p:spPr>
        <p:txBody>
          <a:bodyPr vert="horz" wrap="square" lIns="91440" tIns="45720" rIns="91440" bIns="45720" rtlCol="0">
            <a:spAutoFit/>
          </a:bodyPr>
          <a:lstStyle>
            <a:lvl1pPr indent="-228600" algn="just">
              <a:lnSpc>
                <a:spcPct val="107000"/>
              </a:lnSpc>
              <a:spcBef>
                <a:spcPts val="1000"/>
              </a:spcBef>
              <a:spcAft>
                <a:spcPts val="800"/>
              </a:spcAft>
              <a:buFont typeface="Arial" panose="020B0604020202020204" pitchFamily="34" charset="0"/>
              <a:buChar char="•"/>
              <a:defRPr sz="3200">
                <a:latin typeface="Times New Roman" panose="02020603050405020304" pitchFamily="18" charset="0"/>
                <a:cs typeface="Arial" panose="020B0604020202020204" pitchFamily="34"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Here's a comprehensive look at how AI is interfering with digital writing, and the opportunities and challenges this interference poses:</a:t>
            </a:r>
          </a:p>
          <a:p>
            <a:pPr indent="0">
              <a:buNone/>
            </a:pPr>
            <a:r>
              <a:rPr lang="en-US" dirty="0"/>
              <a:t>1. The role of artificial intelligence in the writing process</a:t>
            </a:r>
          </a:p>
          <a:p>
            <a:pPr indent="0">
              <a:buNone/>
            </a:pPr>
            <a:r>
              <a:rPr lang="en-US" dirty="0"/>
              <a:t>2. Types of digital writing affected</a:t>
            </a:r>
          </a:p>
          <a:p>
            <a:pPr indent="0">
              <a:buNone/>
            </a:pPr>
            <a:r>
              <a:rPr lang="en-US" dirty="0"/>
              <a:t>3. Benefits versus risks</a:t>
            </a:r>
            <a:endParaRPr lang="ar-SA" dirty="0"/>
          </a:p>
        </p:txBody>
      </p:sp>
      <p:sp>
        <p:nvSpPr>
          <p:cNvPr id="8" name="Title 1">
            <a:extLst>
              <a:ext uri="{FF2B5EF4-FFF2-40B4-BE49-F238E27FC236}">
                <a16:creationId xmlns:a16="http://schemas.microsoft.com/office/drawing/2014/main" id="{6FEC0A78-A052-D230-3FD7-F0D8C59C48B6}"/>
              </a:ext>
            </a:extLst>
          </p:cNvPr>
          <p:cNvSpPr txBox="1">
            <a:spLocks/>
          </p:cNvSpPr>
          <p:nvPr/>
        </p:nvSpPr>
        <p:spPr>
          <a:xfrm>
            <a:off x="713334" y="433058"/>
            <a:ext cx="10515600" cy="590931"/>
          </a:xfrm>
          <a:prstGeom prst="rect">
            <a:avLst/>
          </a:prstGeom>
          <a:noFill/>
        </p:spPr>
        <p:txBody>
          <a:bodyPr vert="horz" wrap="square" lIns="91440" tIns="45720" rIns="91440" bIns="45720" rtlCol="0" anchor="ctr">
            <a:spAutoFit/>
          </a:bodyPr>
          <a:lstStyle>
            <a:lvl1pPr algn="ctr">
              <a:lnSpc>
                <a:spcPct val="90000"/>
              </a:lnSpc>
              <a:spcBef>
                <a:spcPct val="0"/>
              </a:spcBef>
              <a:buNone/>
              <a:defRPr sz="3600" b="1">
                <a:solidFill>
                  <a:srgbClr val="00B0F0"/>
                </a:solidFill>
              </a:defRPr>
            </a:lvl1pPr>
          </a:lstStyle>
          <a:p>
            <a:r>
              <a:rPr lang="en-US" dirty="0"/>
              <a:t>Digital writing and artificial intelligence</a:t>
            </a:r>
            <a:endParaRPr lang="ar-SA" dirty="0"/>
          </a:p>
        </p:txBody>
      </p:sp>
      <p:sp>
        <p:nvSpPr>
          <p:cNvPr id="2" name="Rectangle 1">
            <a:extLst>
              <a:ext uri="{FF2B5EF4-FFF2-40B4-BE49-F238E27FC236}">
                <a16:creationId xmlns:a16="http://schemas.microsoft.com/office/drawing/2014/main" id="{CCCEDF6E-FC64-1D59-55B8-E596D3DA724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7DCEC99B-CB89-BFDD-F5A5-B0FFD93C3E1C}"/>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DF43596-9FF1-BFBF-F23A-75C610FF1383}"/>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6" name="Graphic 21">
            <a:extLst>
              <a:ext uri="{FF2B5EF4-FFF2-40B4-BE49-F238E27FC236}">
                <a16:creationId xmlns:a16="http://schemas.microsoft.com/office/drawing/2014/main" id="{5CD9D94F-74C7-A0A5-A9E5-BA0149A6E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448229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8BCB6-9CCB-4E4E-E88E-F855DF499D19}"/>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1. The role of artificial intelligence in the writing process</a:t>
            </a:r>
            <a:br>
              <a:rPr lang="ar-SA"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19346FF7-4E17-40E0-4DBE-F1A3EA85C4D5}"/>
              </a:ext>
            </a:extLst>
          </p:cNvPr>
          <p:cNvSpPr/>
          <p:nvPr/>
        </p:nvSpPr>
        <p:spPr>
          <a:xfrm>
            <a:off x="225083" y="133643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BF0285C5-B81A-129A-C70F-7EFD3DE8E475}"/>
              </a:ext>
            </a:extLst>
          </p:cNvPr>
          <p:cNvSpPr>
            <a:spLocks noGrp="1"/>
          </p:cNvSpPr>
          <p:nvPr>
            <p:ph idx="1"/>
          </p:nvPr>
        </p:nvSpPr>
        <p:spPr>
          <a:xfrm>
            <a:off x="1063283" y="1690688"/>
            <a:ext cx="10515600" cy="4709559"/>
          </a:xfrm>
        </p:spPr>
        <p:txBody>
          <a:bodyPr vert="horz" wrap="square" lIns="91440" tIns="45720" rIns="91440" bIns="45720" rtlCol="0">
            <a:spAutoFit/>
          </a:bodyPr>
          <a:lstStyle/>
          <a:p>
            <a:pPr marL="0" algn="just">
              <a:lnSpc>
                <a:spcPct val="107000"/>
              </a:lnSpc>
              <a:spcAft>
                <a:spcPts val="800"/>
              </a:spcAft>
            </a:pPr>
            <a:r>
              <a:rPr lang="en-US" sz="2400" dirty="0">
                <a:latin typeface="Times New Roman" panose="02020603050405020304" pitchFamily="18" charset="0"/>
                <a:cs typeface="Arial" panose="020B0604020202020204" pitchFamily="34" charset="0"/>
              </a:rPr>
              <a:t>Artificial Intelligence currently acts as a super-capable assistant or "author partner" (Co-author) in several stages: Idea generation (Ideation)</a:t>
            </a:r>
          </a:p>
          <a:p>
            <a:pPr marL="0" algn="just">
              <a:lnSpc>
                <a:spcPct val="107000"/>
              </a:lnSpc>
              <a:spcAft>
                <a:spcPts val="800"/>
              </a:spcAft>
            </a:pPr>
            <a:r>
              <a:rPr lang="en-US" sz="2400" dirty="0">
                <a:latin typeface="Times New Roman" panose="02020603050405020304" pitchFamily="18" charset="0"/>
                <a:cs typeface="Arial" panose="020B0604020202020204" pitchFamily="34" charset="0"/>
              </a:rPr>
              <a:t> Writers help break down "writing barriers" (Writer's block) by suggesting different outlines, titles, or angles to the topic.</a:t>
            </a:r>
          </a:p>
          <a:p>
            <a:pPr marL="0" algn="just">
              <a:lnSpc>
                <a:spcPct val="107000"/>
              </a:lnSpc>
              <a:spcAft>
                <a:spcPts val="800"/>
              </a:spcAft>
            </a:pPr>
            <a:r>
              <a:rPr lang="en-US" sz="2400" dirty="0">
                <a:latin typeface="Times New Roman" panose="02020603050405020304" pitchFamily="18" charset="0"/>
                <a:cs typeface="Arial" panose="020B0604020202020204" pitchFamily="34" charset="0"/>
              </a:rPr>
              <a:t>Improve language and style: Tools like Grammarly and Word tune provide instant language corrections and suggestions for paraphrasing to suit a particular tone (formal or informal).</a:t>
            </a:r>
          </a:p>
          <a:p>
            <a:pPr marL="0" algn="just">
              <a:lnSpc>
                <a:spcPct val="107000"/>
              </a:lnSpc>
              <a:spcAft>
                <a:spcPts val="800"/>
              </a:spcAft>
            </a:pPr>
            <a:r>
              <a:rPr lang="en-US" sz="2400" dirty="0">
                <a:latin typeface="Times New Roman" panose="02020603050405020304" pitchFamily="18" charset="0"/>
                <a:cs typeface="Arial" panose="020B0604020202020204" pitchFamily="34" charset="0"/>
              </a:rPr>
              <a:t>Summarizing and Researching: AI's ability to analyze massive amounts of data makes the process of summarizing complex research and extracting key points much faster</a:t>
            </a:r>
            <a:endParaRPr lang="ar-SA" sz="24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16C2A37A-BF3C-0407-A1F0-FA8FA86225B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BC9B56CB-83CE-4C3B-107D-984B6C25D08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6F1E09-4B5A-A6BB-975A-10B6A006C17E}"/>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9B2378A-6AA4-0EED-4799-3EAF3DC07B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922606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D5B58-F9DB-9358-77A5-0A29E0D8ADA1}"/>
              </a:ext>
            </a:extLst>
          </p:cNvPr>
          <p:cNvSpPr>
            <a:spLocks noGrp="1"/>
          </p:cNvSpPr>
          <p:nvPr>
            <p:ph type="title"/>
          </p:nvPr>
        </p:nvSpPr>
        <p:spPr>
          <a:xfrm>
            <a:off x="838200" y="371840"/>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2. Types of digital writing affected</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3484ADDD-9203-6E40-653F-0979E2FED29E}"/>
              </a:ext>
            </a:extLst>
          </p:cNvPr>
          <p:cNvSpPr/>
          <p:nvPr/>
        </p:nvSpPr>
        <p:spPr>
          <a:xfrm>
            <a:off x="613117"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1E18C9A-4190-E7B3-03AE-C77F20D5CE01}"/>
              </a:ext>
            </a:extLst>
          </p:cNvPr>
          <p:cNvSpPr>
            <a:spLocks noGrp="1"/>
          </p:cNvSpPr>
          <p:nvPr>
            <p:ph idx="1"/>
          </p:nvPr>
        </p:nvSpPr>
        <p:spPr>
          <a:xfrm>
            <a:off x="1063283" y="1339740"/>
            <a:ext cx="10515600" cy="5132687"/>
          </a:xfrm>
        </p:spPr>
        <p:txBody>
          <a:bodyPr vert="horz" wrap="square" lIns="91440" tIns="45720" rIns="91440" bIns="45720" rtlCol="0">
            <a:spAutoFit/>
          </a:bodyPr>
          <a:lstStyle/>
          <a:p>
            <a:pPr marL="0" algn="just">
              <a:lnSpc>
                <a:spcPct val="107000"/>
              </a:lnSpc>
              <a:spcAft>
                <a:spcPts val="800"/>
              </a:spcAft>
            </a:pPr>
            <a:r>
              <a:rPr lang="en-US" dirty="0">
                <a:latin typeface="Times New Roman" panose="02020603050405020304" pitchFamily="18" charset="0"/>
                <a:cs typeface="Arial" panose="020B0604020202020204" pitchFamily="34" charset="0"/>
              </a:rPr>
              <a:t>Academic Writing: Artificial intelligence has become pivotal in improving the efficiency and quality of research writing, especially for students whose English is not their mother tongue (EFL), as it helps in structuring and documentation.</a:t>
            </a:r>
          </a:p>
          <a:p>
            <a:pPr marL="0" algn="just">
              <a:lnSpc>
                <a:spcPct val="107000"/>
              </a:lnSpc>
              <a:spcAft>
                <a:spcPts val="800"/>
              </a:spcAft>
            </a:pPr>
            <a:r>
              <a:rPr lang="en-US" dirty="0">
                <a:latin typeface="Times New Roman" panose="02020603050405020304" pitchFamily="18" charset="0"/>
                <a:cs typeface="Arial" panose="020B0604020202020204" pitchFamily="34" charset="0"/>
              </a:rPr>
              <a:t>Creative Writing: Platforms like </a:t>
            </a:r>
            <a:r>
              <a:rPr lang="en-US" dirty="0" err="1">
                <a:latin typeface="Times New Roman" panose="02020603050405020304" pitchFamily="18" charset="0"/>
                <a:cs typeface="Arial" panose="020B0604020202020204" pitchFamily="34" charset="0"/>
              </a:rPr>
              <a:t>Sudowrite</a:t>
            </a:r>
            <a:r>
              <a:rPr lang="en-US" dirty="0">
                <a:latin typeface="Times New Roman" panose="02020603050405020304" pitchFamily="18" charset="0"/>
                <a:cs typeface="Arial" panose="020B0604020202020204" pitchFamily="34" charset="0"/>
              </a:rPr>
              <a:t> and </a:t>
            </a:r>
            <a:r>
              <a:rPr lang="en-US" dirty="0" err="1">
                <a:latin typeface="Times New Roman" panose="02020603050405020304" pitchFamily="18" charset="0"/>
                <a:cs typeface="Arial" panose="020B0604020202020204" pitchFamily="34" charset="0"/>
              </a:rPr>
              <a:t>Novelcrafter</a:t>
            </a:r>
            <a:r>
              <a:rPr lang="en-US" dirty="0">
                <a:latin typeface="Times New Roman" panose="02020603050405020304" pitchFamily="18" charset="0"/>
                <a:cs typeface="Arial" panose="020B0604020202020204" pitchFamily="34" charset="0"/>
              </a:rPr>
              <a:t> provide story and novel writers with tools to build characters and expand scenes, making AI a "creative catalyst".</a:t>
            </a:r>
          </a:p>
          <a:p>
            <a:pPr marL="0" algn="just">
              <a:lnSpc>
                <a:spcPct val="107000"/>
              </a:lnSpc>
              <a:spcAft>
                <a:spcPts val="800"/>
              </a:spcAft>
            </a:pPr>
            <a:r>
              <a:rPr lang="en-US" dirty="0">
                <a:latin typeface="Times New Roman" panose="02020603050405020304" pitchFamily="18" charset="0"/>
                <a:cs typeface="Arial" panose="020B0604020202020204" pitchFamily="34" charset="0"/>
              </a:rPr>
              <a:t>Marketing and Digital Content: More than 50% of web articles are currently produced by artificial intelligence, especially in routine content such as technology news, user guides, and social media posts</a:t>
            </a:r>
            <a:endParaRPr lang="ar-SA"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3DD659E7-0C12-5B08-F467-D45A36A3BB0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A1D9F90C-561C-9133-4CB1-304498911B7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993F0E-D5D2-1EB2-F4FB-E80222CFF962}"/>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40A5D6FD-DFE1-98A1-8F4A-0A6A6D22EA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365757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9101C-4604-2943-E75D-A240166807BC}"/>
              </a:ext>
            </a:extLst>
          </p:cNvPr>
          <p:cNvSpPr>
            <a:spLocks noGrp="1"/>
          </p:cNvSpPr>
          <p:nvPr>
            <p:ph type="title"/>
          </p:nvPr>
        </p:nvSpPr>
        <p:spPr>
          <a:xfrm>
            <a:off x="655320" y="348403"/>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3. Benefits versus risks</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C8BE9A1D-B83C-9F2B-0E2A-F7162A504C51}"/>
              </a:ext>
            </a:extLst>
          </p:cNvPr>
          <p:cNvSpPr/>
          <p:nvPr/>
        </p:nvSpPr>
        <p:spPr>
          <a:xfrm>
            <a:off x="306558" y="131022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FC0FDD4D-3533-E864-3C7A-114DD9CE8B7B}"/>
              </a:ext>
            </a:extLst>
          </p:cNvPr>
          <p:cNvSpPr>
            <a:spLocks noGrp="1"/>
          </p:cNvSpPr>
          <p:nvPr>
            <p:ph idx="1"/>
          </p:nvPr>
        </p:nvSpPr>
        <p:spPr>
          <a:xfrm>
            <a:off x="838199" y="1820934"/>
            <a:ext cx="10515600" cy="3980449"/>
          </a:xfrm>
        </p:spPr>
        <p:txBody>
          <a:bodyPr vert="horz" wrap="square" lIns="91440" tIns="45720" rIns="91440" bIns="45720" rtlCol="0">
            <a:spAutoFit/>
          </a:bodyPr>
          <a:lstStyle/>
          <a:p>
            <a:pPr marL="0" indent="0" algn="just">
              <a:lnSpc>
                <a:spcPct val="107000"/>
              </a:lnSpc>
              <a:spcAft>
                <a:spcPts val="800"/>
              </a:spcAft>
              <a:buNone/>
            </a:pPr>
            <a:r>
              <a:rPr lang="en-US" b="1" dirty="0">
                <a:solidFill>
                  <a:srgbClr val="FF0000"/>
                </a:solidFill>
                <a:latin typeface="Times New Roman" panose="02020603050405020304" pitchFamily="18" charset="0"/>
                <a:cs typeface="Arial" panose="020B0604020202020204" pitchFamily="34" charset="0"/>
              </a:rPr>
              <a:t>Benefits </a:t>
            </a:r>
            <a:r>
              <a:rPr lang="ar-SA" b="1" dirty="0">
                <a:solidFill>
                  <a:srgbClr val="FF0000"/>
                </a:solidFill>
                <a:latin typeface="Times New Roman" panose="02020603050405020304" pitchFamily="18" charset="0"/>
                <a:cs typeface="Arial" panose="020B0604020202020204" pitchFamily="34" charset="0"/>
              </a:rPr>
              <a:t>:</a:t>
            </a:r>
            <a:endParaRPr lang="en-US" b="1" dirty="0">
              <a:solidFill>
                <a:srgbClr val="FF0000"/>
              </a:solidFill>
              <a:latin typeface="Times New Roman" panose="02020603050405020304" pitchFamily="18" charset="0"/>
              <a:cs typeface="Arial" panose="020B0604020202020204" pitchFamily="34" charset="0"/>
            </a:endParaRPr>
          </a:p>
          <a:p>
            <a:pPr indent="-457200"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Efficiency and speed: Accomplishing tasks that used to take hours in minutes.</a:t>
            </a:r>
          </a:p>
          <a:p>
            <a:pPr indent="-457200"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Accessibility: Helping people with language barriers or a lack of confidence.</a:t>
            </a:r>
          </a:p>
          <a:p>
            <a:pPr indent="-457200"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Improved technical quality: high accuracy in spelling and grammar rules.</a:t>
            </a:r>
            <a:endParaRPr lang="ar-SA"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382E92D1-8947-EEA0-B6EE-7CDEA6552FD4}"/>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9317DC5-25C2-505E-9D79-053454CC90F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52ED5B-8882-8F18-4955-D13A0765724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22D216A9-D529-979A-BC27-58E8E43503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243849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492FA-CCBD-A978-F161-17D2EE9C03CD}"/>
              </a:ext>
            </a:extLst>
          </p:cNvPr>
          <p:cNvSpPr>
            <a:spLocks noGrp="1"/>
          </p:cNvSpPr>
          <p:nvPr>
            <p:ph type="title"/>
          </p:nvPr>
        </p:nvSpPr>
        <p:spPr>
          <a:xfrm>
            <a:off x="627184" y="271270"/>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Benefits versus risks</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491C6AE1-1EE7-4126-F7BC-71E99BECB8AA}"/>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37BB42A-83CC-CC84-2257-79645970C31F}"/>
              </a:ext>
            </a:extLst>
          </p:cNvPr>
          <p:cNvSpPr>
            <a:spLocks noGrp="1"/>
          </p:cNvSpPr>
          <p:nvPr>
            <p:ph idx="1"/>
          </p:nvPr>
        </p:nvSpPr>
        <p:spPr>
          <a:xfrm>
            <a:off x="838200" y="1825625"/>
            <a:ext cx="10515600" cy="3980449"/>
          </a:xfrm>
        </p:spPr>
        <p:txBody>
          <a:bodyPr vert="horz" wrap="square" lIns="91440" tIns="45720" rIns="91440" bIns="45720" rtlCol="0">
            <a:spAutoFit/>
          </a:bodyPr>
          <a:lstStyle/>
          <a:p>
            <a:pPr>
              <a:lnSpc>
                <a:spcPct val="107000"/>
              </a:lnSpc>
              <a:spcAft>
                <a:spcPts val="800"/>
              </a:spcAft>
              <a:buFont typeface="Wingdings" panose="05000000000000000000" pitchFamily="2" charset="2"/>
              <a:buChar char="q"/>
            </a:pPr>
            <a:r>
              <a:rPr lang="en-US" b="1" dirty="0">
                <a:solidFill>
                  <a:srgbClr val="FF0000"/>
                </a:solidFill>
                <a:latin typeface="Times New Roman" panose="02020603050405020304" pitchFamily="18" charset="0"/>
                <a:cs typeface="Arial" panose="020B0604020202020204" pitchFamily="34" charset="0"/>
              </a:rPr>
              <a:t>risks</a:t>
            </a:r>
          </a:p>
          <a:p>
            <a:pPr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Decline in critical thinking: Overreliance may impair independent analysis and reasoning skills.</a:t>
            </a:r>
          </a:p>
          <a:p>
            <a:pPr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Integrity concerns: Difficulty distinguishing between authentic human effort and machine-generated texts.</a:t>
            </a:r>
          </a:p>
          <a:p>
            <a:pPr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Bias and poor accuracy: the potential to produce misinformation or replicate biases found in training data.</a:t>
            </a:r>
            <a:endParaRPr lang="ar-SA"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9640A2F-A374-5ED4-D2CD-9CA4941E65F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A298A154-7DDC-8842-D0CA-03C2085397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03EA3B-5F9C-A150-71B5-333D4044166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29627BCB-A6B2-0741-7FAB-C2730DD71B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620420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5C243-3ACD-84AF-114E-5ED2C8B6FC7C}"/>
              </a:ext>
            </a:extLst>
          </p:cNvPr>
          <p:cNvSpPr>
            <a:spLocks noGrp="1"/>
          </p:cNvSpPr>
          <p:nvPr>
            <p:ph type="title"/>
          </p:nvPr>
        </p:nvSpPr>
        <p:spPr>
          <a:xfrm>
            <a:off x="1515341" y="151517"/>
            <a:ext cx="9004495"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How will artificial intelligence change the future of business writing?</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CA4D2997-7206-6E88-547D-72D25FFDC5C3}"/>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B7AF0828-9F0B-94CD-A557-C6CD3A91B494}"/>
              </a:ext>
            </a:extLst>
          </p:cNvPr>
          <p:cNvSpPr>
            <a:spLocks noGrp="1"/>
          </p:cNvSpPr>
          <p:nvPr>
            <p:ph idx="1"/>
          </p:nvPr>
        </p:nvSpPr>
        <p:spPr>
          <a:xfrm>
            <a:off x="683456" y="2086379"/>
            <a:ext cx="10515600" cy="3745384"/>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Artificial Intelligence is expected to represent a radical turning point in business writing, evolving from a helpful tool into essential infrastructure that professionals rely on for their daily operations. Estimates suggest that 89% of knowledge workers will utilize AI writing assistance daily, with 67% reporting they could not perform their jobs effectively without it.</a:t>
            </a:r>
          </a:p>
        </p:txBody>
      </p:sp>
      <p:sp>
        <p:nvSpPr>
          <p:cNvPr id="8" name="Rectangle 7">
            <a:extLst>
              <a:ext uri="{FF2B5EF4-FFF2-40B4-BE49-F238E27FC236}">
                <a16:creationId xmlns:a16="http://schemas.microsoft.com/office/drawing/2014/main" id="{211028DB-8DBA-72D1-DB82-BF4E8EC28C16}"/>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25EA1543-F523-EA64-B38D-B74BA8510D9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32206F-3489-A9FB-FFC7-77D986AE505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AD948B1F-8CF0-B995-11B2-6E3A20A622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9241395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93A76AC-6B0B-77E9-5727-DC1BE298CEF5}"/>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F80CC0E1-8A96-35DA-1FC0-8ED9237031A1}"/>
              </a:ext>
            </a:extLst>
          </p:cNvPr>
          <p:cNvSpPr>
            <a:spLocks noGrp="1"/>
          </p:cNvSpPr>
          <p:nvPr>
            <p:ph idx="1"/>
          </p:nvPr>
        </p:nvSpPr>
        <p:spPr>
          <a:xfrm>
            <a:off x="838199" y="1723581"/>
            <a:ext cx="10515600" cy="5134419"/>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The following sections detail how AI will transform the future of business writing :</a:t>
            </a:r>
          </a:p>
          <a:p>
            <a:pPr marL="0" indent="0" algn="just">
              <a:lnSpc>
                <a:spcPct val="107000"/>
              </a:lnSpc>
              <a:spcAft>
                <a:spcPts val="800"/>
              </a:spcAft>
              <a:buNone/>
            </a:pPr>
            <a:r>
              <a:rPr lang="en-US" dirty="0">
                <a:latin typeface="Times New Roman" panose="02020603050405020304" pitchFamily="18" charset="0"/>
                <a:cs typeface="Arial" panose="020B0604020202020204" pitchFamily="34" charset="0"/>
              </a:rPr>
              <a:t>1. A Revolution in Efficiency and Productivity</a:t>
            </a:r>
          </a:p>
          <a:p>
            <a:pPr marL="0" indent="0" algn="just">
              <a:lnSpc>
                <a:spcPct val="107000"/>
              </a:lnSpc>
              <a:spcAft>
                <a:spcPts val="800"/>
              </a:spcAft>
              <a:buNone/>
            </a:pPr>
            <a:r>
              <a:rPr lang="en-US" dirty="0">
                <a:latin typeface="Times New Roman" panose="02020603050405020304" pitchFamily="18" charset="0"/>
                <a:cs typeface="Arial" panose="020B0604020202020204" pitchFamily="34" charset="0"/>
              </a:rPr>
              <a:t>2. Contextual Correction and Tone Management</a:t>
            </a:r>
          </a:p>
          <a:p>
            <a:pPr marL="0" indent="0" algn="just">
              <a:lnSpc>
                <a:spcPct val="107000"/>
              </a:lnSpc>
              <a:spcAft>
                <a:spcPts val="800"/>
              </a:spcAft>
              <a:buNone/>
            </a:pPr>
            <a:r>
              <a:rPr lang="en-US" dirty="0">
                <a:latin typeface="Times New Roman" panose="02020603050405020304" pitchFamily="18" charset="0"/>
                <a:cs typeface="Arial" panose="020B0604020202020204" pitchFamily="34" charset="0"/>
              </a:rPr>
              <a:t>3. Borderless and Culturally Sensitive Communication</a:t>
            </a:r>
          </a:p>
          <a:p>
            <a:pPr marL="0" indent="0" algn="just">
              <a:lnSpc>
                <a:spcPct val="107000"/>
              </a:lnSpc>
              <a:spcAft>
                <a:spcPts val="800"/>
              </a:spcAft>
              <a:buNone/>
            </a:pPr>
            <a:r>
              <a:rPr lang="en-US" dirty="0">
                <a:latin typeface="Times New Roman" panose="02020603050405020304" pitchFamily="18" charset="0"/>
                <a:cs typeface="Arial" panose="020B0604020202020204" pitchFamily="34" charset="0"/>
              </a:rPr>
              <a:t>4. The Dominance of Mobile-First Business Writing</a:t>
            </a:r>
          </a:p>
          <a:p>
            <a:pPr marL="0" indent="0" algn="just">
              <a:lnSpc>
                <a:spcPct val="107000"/>
              </a:lnSpc>
              <a:spcAft>
                <a:spcPts val="800"/>
              </a:spcAft>
              <a:buNone/>
            </a:pPr>
            <a:r>
              <a:rPr lang="en-US" dirty="0">
                <a:latin typeface="Times New Roman" panose="02020603050405020304" pitchFamily="18" charset="0"/>
                <a:cs typeface="Arial" panose="020B0604020202020204" pitchFamily="34" charset="0"/>
              </a:rPr>
              <a:t>5. Specialized Custom AI Assistants</a:t>
            </a:r>
          </a:p>
          <a:p>
            <a:pPr marL="0" indent="0" algn="just">
              <a:lnSpc>
                <a:spcPct val="107000"/>
              </a:lnSpc>
              <a:spcAft>
                <a:spcPts val="800"/>
              </a:spcAft>
              <a:buNone/>
            </a:pPr>
            <a:r>
              <a:rPr lang="en-US" dirty="0">
                <a:latin typeface="Times New Roman" panose="02020603050405020304" pitchFamily="18" charset="0"/>
                <a:cs typeface="Arial" panose="020B0604020202020204" pitchFamily="34" charset="0"/>
              </a:rPr>
              <a:t>6. Transition to a "Proactive Partner."</a:t>
            </a:r>
          </a:p>
        </p:txBody>
      </p:sp>
      <p:sp>
        <p:nvSpPr>
          <p:cNvPr id="8" name="Rectangle 7">
            <a:extLst>
              <a:ext uri="{FF2B5EF4-FFF2-40B4-BE49-F238E27FC236}">
                <a16:creationId xmlns:a16="http://schemas.microsoft.com/office/drawing/2014/main" id="{187F253C-5895-2E26-88CE-E181610C27E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039F91C5-73E8-622F-204F-D9C87875A5B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52D9D71-E4B3-C226-E668-F62443D314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ECBD26F2-E0EC-6DC2-CA66-C77E0E6A42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3" name="Title 1">
            <a:extLst>
              <a:ext uri="{FF2B5EF4-FFF2-40B4-BE49-F238E27FC236}">
                <a16:creationId xmlns:a16="http://schemas.microsoft.com/office/drawing/2014/main" id="{1EC38820-EAC6-F339-2EA7-5F31373DB6F8}"/>
              </a:ext>
            </a:extLst>
          </p:cNvPr>
          <p:cNvSpPr>
            <a:spLocks noGrp="1"/>
          </p:cNvSpPr>
          <p:nvPr>
            <p:ph type="title"/>
          </p:nvPr>
        </p:nvSpPr>
        <p:spPr>
          <a:xfrm>
            <a:off x="1515341" y="151517"/>
            <a:ext cx="9004495"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How will artificial intelligence change the future of business writing?</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955724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52B42-7FCD-741E-9A40-AB001CBFA93E}"/>
              </a:ext>
            </a:extLst>
          </p:cNvPr>
          <p:cNvSpPr>
            <a:spLocks noGrp="1"/>
          </p:cNvSpPr>
          <p:nvPr>
            <p:ph type="title"/>
          </p:nvPr>
        </p:nvSpPr>
        <p:spPr>
          <a:xfrm>
            <a:off x="1179378" y="309621"/>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1. A Revolution in Efficiency and Productivity</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7673367E-9EC2-76C4-5CC3-DACAD4761F98}"/>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6131524-9BB5-A649-3DB5-4A419C869990}"/>
              </a:ext>
            </a:extLst>
          </p:cNvPr>
          <p:cNvSpPr>
            <a:spLocks noGrp="1"/>
          </p:cNvSpPr>
          <p:nvPr>
            <p:ph idx="1"/>
          </p:nvPr>
        </p:nvSpPr>
        <p:spPr>
          <a:xfrm>
            <a:off x="639932" y="1890428"/>
            <a:ext cx="10912133" cy="4211089"/>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Time Savings: </a:t>
            </a:r>
            <a:r>
              <a:rPr lang="en-US" dirty="0">
                <a:latin typeface="Times New Roman" panose="02020603050405020304" pitchFamily="18" charset="0"/>
                <a:cs typeface="Arial" panose="020B0604020202020204" pitchFamily="34" charset="0"/>
              </a:rPr>
              <a:t>Professionals are expected to save more than 5 hours per week through automated writing assistance.</a:t>
            </a:r>
          </a:p>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Faster Response Times: </a:t>
            </a:r>
            <a:r>
              <a:rPr lang="en-US" dirty="0">
                <a:latin typeface="Times New Roman" panose="02020603050405020304" pitchFamily="18" charset="0"/>
                <a:cs typeface="Arial" panose="020B0604020202020204" pitchFamily="34" charset="0"/>
              </a:rPr>
              <a:t>Organizations adopting these advanced systems report 60% faster response times and a 45% reduction in miscommunication incidents.</a:t>
            </a:r>
          </a:p>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Automated Routine Tasks: </a:t>
            </a:r>
            <a:r>
              <a:rPr lang="en-US" dirty="0">
                <a:latin typeface="Times New Roman" panose="02020603050405020304" pitchFamily="18" charset="0"/>
                <a:cs typeface="Arial" panose="020B0604020202020204" pitchFamily="34" charset="0"/>
              </a:rPr>
              <a:t>Traditional NLG techniques, which convert data into text, will become more seamless, automatically generating financial reports and product descriptions from raw data.</a:t>
            </a:r>
          </a:p>
        </p:txBody>
      </p:sp>
      <p:sp>
        <p:nvSpPr>
          <p:cNvPr id="8" name="Rectangle 7">
            <a:extLst>
              <a:ext uri="{FF2B5EF4-FFF2-40B4-BE49-F238E27FC236}">
                <a16:creationId xmlns:a16="http://schemas.microsoft.com/office/drawing/2014/main" id="{E6DC9928-A1E9-9E33-D09B-7684BD7266E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07BEE1A4-98D0-4542-F27C-5E8F4300853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00D3CA-466D-939F-1415-D62E66F13B5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F4C13BFD-119F-CBF5-5F3A-A9C7AED0B6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769017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D3B4F-3CB2-1264-5ECB-985C3731707B}"/>
              </a:ext>
            </a:extLst>
          </p:cNvPr>
          <p:cNvSpPr>
            <a:spLocks noGrp="1"/>
          </p:cNvSpPr>
          <p:nvPr>
            <p:ph type="title"/>
          </p:nvPr>
        </p:nvSpPr>
        <p:spPr>
          <a:xfrm>
            <a:off x="2025748" y="104159"/>
            <a:ext cx="8797002"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2. Contextual Correction and Tone Management</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407D5D96-09ED-036E-4E10-E95EE133183A}"/>
              </a:ext>
            </a:extLst>
          </p:cNvPr>
          <p:cNvSpPr/>
          <p:nvPr/>
        </p:nvSpPr>
        <p:spPr>
          <a:xfrm>
            <a:off x="306558"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2DEC3A52-207F-D126-C502-78A37C66997F}"/>
              </a:ext>
            </a:extLst>
          </p:cNvPr>
          <p:cNvSpPr>
            <a:spLocks noGrp="1"/>
          </p:cNvSpPr>
          <p:nvPr>
            <p:ph idx="1"/>
          </p:nvPr>
        </p:nvSpPr>
        <p:spPr>
          <a:xfrm>
            <a:off x="520505" y="1554537"/>
            <a:ext cx="11001099" cy="5133136"/>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Beyond Basic Grammar: </a:t>
            </a:r>
            <a:r>
              <a:rPr lang="en-US" dirty="0">
                <a:latin typeface="Times New Roman" panose="02020603050405020304" pitchFamily="18" charset="0"/>
                <a:cs typeface="Arial" panose="020B0604020202020204" pitchFamily="34" charset="0"/>
              </a:rPr>
              <a:t>By 2026, AI keyboards will not just highlight errors but will fix problems in real-time while explaining the reasoning behind the correction.</a:t>
            </a:r>
          </a:p>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Tone Adjustment: </a:t>
            </a:r>
            <a:r>
              <a:rPr lang="en-US" dirty="0">
                <a:latin typeface="Times New Roman" panose="02020603050405020304" pitchFamily="18" charset="0"/>
                <a:cs typeface="Arial" panose="020B0604020202020204" pitchFamily="34" charset="0"/>
              </a:rPr>
              <a:t>Professionals will be able to shift between formal, neutral, casual, friendly, assertive, and diplomatic tones with a single tap, ensuring the message fits the recipient's seniority and cultural background.</a:t>
            </a:r>
          </a:p>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Sentiment Analysis: </a:t>
            </a:r>
            <a:r>
              <a:rPr lang="en-US" dirty="0">
                <a:latin typeface="Times New Roman" panose="02020603050405020304" pitchFamily="18" charset="0"/>
                <a:cs typeface="Arial" panose="020B0604020202020204" pitchFamily="34" charset="0"/>
              </a:rPr>
              <a:t>Advanced AI will incorporate real-time sentiment analysis, alerting authors if a message might be misinterpreted or if their tone appears stressed, and suggesting calmer, clearer alternatives.</a:t>
            </a:r>
          </a:p>
        </p:txBody>
      </p:sp>
      <p:sp>
        <p:nvSpPr>
          <p:cNvPr id="8" name="Rectangle 7">
            <a:extLst>
              <a:ext uri="{FF2B5EF4-FFF2-40B4-BE49-F238E27FC236}">
                <a16:creationId xmlns:a16="http://schemas.microsoft.com/office/drawing/2014/main" id="{E6C12899-EE3A-6471-D9E9-93912BB834A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002ED68-1AB8-70A2-592E-ED8765127DB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625340-CE86-86AA-31A4-9662ED02A456}"/>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0C2C0B17-7E29-CFB0-6877-87C72E02C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2282959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76F8C-114A-3A76-8ED4-EAF495CBED9E}"/>
              </a:ext>
            </a:extLst>
          </p:cNvPr>
          <p:cNvSpPr>
            <a:spLocks noGrp="1"/>
          </p:cNvSpPr>
          <p:nvPr>
            <p:ph type="title"/>
          </p:nvPr>
        </p:nvSpPr>
        <p:spPr>
          <a:xfrm>
            <a:off x="1515341" y="124245"/>
            <a:ext cx="9838459"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3. Borderless and Culturally Sensitive Communication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17374247-6045-4F68-8CA5-B53FD96BA7FA}"/>
              </a:ext>
            </a:extLst>
          </p:cNvPr>
          <p:cNvSpPr/>
          <p:nvPr/>
        </p:nvSpPr>
        <p:spPr>
          <a:xfrm>
            <a:off x="306558" y="145117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6D91D3B3-4923-A700-01E8-92A5BD141891}"/>
              </a:ext>
            </a:extLst>
          </p:cNvPr>
          <p:cNvSpPr>
            <a:spLocks noGrp="1"/>
          </p:cNvSpPr>
          <p:nvPr>
            <p:ph idx="1"/>
          </p:nvPr>
        </p:nvSpPr>
        <p:spPr>
          <a:xfrm>
            <a:off x="900332" y="1985623"/>
            <a:ext cx="10636347" cy="4731232"/>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Neural Translation: </a:t>
            </a:r>
            <a:r>
              <a:rPr lang="en-US" sz="3200" dirty="0">
                <a:latin typeface="Times New Roman" panose="02020603050405020304" pitchFamily="18" charset="0"/>
                <a:cs typeface="Arial" panose="020B0604020202020204" pitchFamily="34" charset="0"/>
              </a:rPr>
              <a:t>AI tools will support over 60 languages with neural translation quality that rivals professional human translators.</a:t>
            </a:r>
          </a:p>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Cultural Adaptation: </a:t>
            </a:r>
            <a:r>
              <a:rPr lang="en-US" sz="3200" dirty="0">
                <a:latin typeface="Times New Roman" panose="02020603050405020304" pitchFamily="18" charset="0"/>
                <a:cs typeface="Arial" panose="020B0604020202020204" pitchFamily="34" charset="0"/>
              </a:rPr>
              <a:t>AI will go beyond literal translation to adapt idioms and business etiquette based on regional norms, such as converting local jargon into clear, global business language.</a:t>
            </a:r>
          </a:p>
          <a:p>
            <a:pPr indent="-457200" algn="just">
              <a:lnSpc>
                <a:spcPct val="107000"/>
              </a:lnSpc>
              <a:spcAft>
                <a:spcPts val="800"/>
              </a:spcAft>
              <a:buFont typeface="Wingdings" panose="05000000000000000000" pitchFamily="2" charset="2"/>
              <a:buChar char="q"/>
            </a:pPr>
            <a:endParaRPr lang="ar-SA" sz="32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EC9F1A65-8B95-60E3-9575-4EF7E5E042A9}"/>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B9C53425-B95E-3BE9-668B-6365E05F2FE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174A9E8-4B4C-074E-3BFA-B8BC9D37ECC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00DFD419-9460-1646-DEBA-C5AF6A756A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107785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3C1D8-976F-5423-60FF-540D6D2C611B}"/>
              </a:ext>
            </a:extLst>
          </p:cNvPr>
          <p:cNvSpPr>
            <a:spLocks noGrp="1"/>
          </p:cNvSpPr>
          <p:nvPr>
            <p:ph type="title"/>
          </p:nvPr>
        </p:nvSpPr>
        <p:spPr>
          <a:xfrm>
            <a:off x="1650605" y="134557"/>
            <a:ext cx="9317538"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4. The Dominance of Mobile-First Business Writing</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ED08C1B4-2C47-AC9B-2D5F-7E68B8FB645A}"/>
              </a:ext>
            </a:extLst>
          </p:cNvPr>
          <p:cNvSpPr/>
          <p:nvPr/>
        </p:nvSpPr>
        <p:spPr>
          <a:xfrm>
            <a:off x="447236" y="1465239"/>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13C56A64-46D0-04A8-F8CC-717CCE21072C}"/>
              </a:ext>
            </a:extLst>
          </p:cNvPr>
          <p:cNvSpPr>
            <a:spLocks noGrp="1"/>
          </p:cNvSpPr>
          <p:nvPr>
            <p:ph idx="1"/>
          </p:nvPr>
        </p:nvSpPr>
        <p:spPr>
          <a:xfrm>
            <a:off x="731520" y="2125190"/>
            <a:ext cx="10616418" cy="3519233"/>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Mobile Takeover: </a:t>
            </a:r>
            <a:r>
              <a:rPr lang="en-US" dirty="0">
                <a:latin typeface="Times New Roman" panose="02020603050405020304" pitchFamily="18" charset="0"/>
                <a:cs typeface="Arial" panose="020B0604020202020204" pitchFamily="34" charset="0"/>
              </a:rPr>
              <a:t>78% of business writing will occur on smartphones. AI keyboards will bridge the quality gap between mobile and desktop, making a client proposal drafted on a phone indistinguishable from one written at a desk.</a:t>
            </a:r>
          </a:p>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Visual Context Integration: </a:t>
            </a:r>
            <a:r>
              <a:rPr lang="en-US" dirty="0">
                <a:latin typeface="Times New Roman" panose="02020603050405020304" pitchFamily="18" charset="0"/>
                <a:cs typeface="Arial" panose="020B0604020202020204" pitchFamily="34" charset="0"/>
              </a:rPr>
              <a:t>AI will be able to analyze screenshots and diagrams and automatically draft professional explanations or next steps before the user even begins to type.</a:t>
            </a:r>
          </a:p>
        </p:txBody>
      </p:sp>
      <p:sp>
        <p:nvSpPr>
          <p:cNvPr id="8" name="Rectangle 7">
            <a:extLst>
              <a:ext uri="{FF2B5EF4-FFF2-40B4-BE49-F238E27FC236}">
                <a16:creationId xmlns:a16="http://schemas.microsoft.com/office/drawing/2014/main" id="{D05594A0-2E26-4A4A-8FB4-BA8BD9B7D01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E139F08F-626E-F33D-5C14-3AF27ED02632}"/>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6E3364D-4E73-F5B4-B28E-31AD3BC3E60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64846E21-20BD-9DAE-9EB1-F296A0E405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540893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512C7-82B6-25A3-52F4-380794F429DE}"/>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5. Specialized Custom AI Assistants</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82FAEA99-2B5E-D93B-3984-A4D2B3A1381A}"/>
              </a:ext>
            </a:extLst>
          </p:cNvPr>
          <p:cNvSpPr/>
          <p:nvPr/>
        </p:nvSpPr>
        <p:spPr>
          <a:xfrm>
            <a:off x="306558" y="143710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29F6EC17-9CB3-D3EB-7DDD-45378FB9D6A0}"/>
              </a:ext>
            </a:extLst>
          </p:cNvPr>
          <p:cNvSpPr>
            <a:spLocks noGrp="1"/>
          </p:cNvSpPr>
          <p:nvPr>
            <p:ph idx="1"/>
          </p:nvPr>
        </p:nvSpPr>
        <p:spPr>
          <a:xfrm>
            <a:off x="838200" y="2013186"/>
            <a:ext cx="10515600" cy="3976217"/>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Brand Consistency: </a:t>
            </a:r>
            <a:r>
              <a:rPr lang="en-US" sz="3200" dirty="0">
                <a:latin typeface="Times New Roman" panose="02020603050405020304" pitchFamily="18" charset="0"/>
                <a:cs typeface="Arial" panose="020B0604020202020204" pitchFamily="34" charset="0"/>
              </a:rPr>
              <a:t>Companies will maintain custom AI assistants trained on their unique language, products, and deal structures to ensure a consistent brand voice across all teams.</a:t>
            </a:r>
          </a:p>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Departmental Specialization: </a:t>
            </a:r>
            <a:r>
              <a:rPr lang="en-US" sz="3200" dirty="0">
                <a:latin typeface="Times New Roman" panose="02020603050405020304" pitchFamily="18" charset="0"/>
                <a:cs typeface="Arial" panose="020B0604020202020204" pitchFamily="34" charset="0"/>
              </a:rPr>
              <a:t>Specialized assistants will be tailored for specific tasks, such as legal writing with proper disclaimers or technical documentation that understands industry-specific vocabulary.</a:t>
            </a:r>
          </a:p>
        </p:txBody>
      </p:sp>
      <p:sp>
        <p:nvSpPr>
          <p:cNvPr id="8" name="Rectangle 7">
            <a:extLst>
              <a:ext uri="{FF2B5EF4-FFF2-40B4-BE49-F238E27FC236}">
                <a16:creationId xmlns:a16="http://schemas.microsoft.com/office/drawing/2014/main" id="{2EABCCE7-62A1-1DD2-DE5D-B8455DA6351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2A71C0D-3B06-82B7-C468-AEF9EF290DDE}"/>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37A39E5-C22F-D2C0-83CB-F115392ADCA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4C77A7C0-CB2B-5961-47FF-78D4EB0560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02858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81076-1915-F3E5-20C3-41D7CF0D0A7D}"/>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6. Transition to a "Proactive Partner"</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96725323-D92E-BB33-4543-CBBE55A9FCB0}"/>
              </a:ext>
            </a:extLst>
          </p:cNvPr>
          <p:cNvSpPr/>
          <p:nvPr/>
        </p:nvSpPr>
        <p:spPr>
          <a:xfrm>
            <a:off x="306558"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C2F97D23-C0A4-FC58-ED34-37E8E627857D}"/>
              </a:ext>
            </a:extLst>
          </p:cNvPr>
          <p:cNvSpPr>
            <a:spLocks noGrp="1"/>
          </p:cNvSpPr>
          <p:nvPr>
            <p:ph idx="1"/>
          </p:nvPr>
        </p:nvSpPr>
        <p:spPr>
          <a:xfrm>
            <a:off x="838200" y="1749716"/>
            <a:ext cx="10515600" cy="4503156"/>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Commitment Management: </a:t>
            </a:r>
            <a:r>
              <a:rPr lang="en-US" sz="3200" dirty="0">
                <a:latin typeface="Times New Roman" panose="02020603050405020304" pitchFamily="18" charset="0"/>
                <a:cs typeface="Arial" panose="020B0604020202020204" pitchFamily="34" charset="0"/>
              </a:rPr>
              <a:t>AI will shift from reactive assistance to proactive communication management, reminding users of pending responses and drafting preliminary replies based on calendar availability.</a:t>
            </a:r>
          </a:p>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Communication Analytics: </a:t>
            </a:r>
            <a:r>
              <a:rPr lang="en-US" sz="3200" dirty="0">
                <a:latin typeface="Times New Roman" panose="02020603050405020304" pitchFamily="18" charset="0"/>
                <a:cs typeface="Arial" panose="020B0604020202020204" pitchFamily="34" charset="0"/>
              </a:rPr>
              <a:t>Professionals will receive weekly insights into their writing patterns, including clarity scores, tone consistency, and response time trends to help them improve continuously.</a:t>
            </a:r>
          </a:p>
        </p:txBody>
      </p:sp>
      <p:sp>
        <p:nvSpPr>
          <p:cNvPr id="8" name="Rectangle 7">
            <a:extLst>
              <a:ext uri="{FF2B5EF4-FFF2-40B4-BE49-F238E27FC236}">
                <a16:creationId xmlns:a16="http://schemas.microsoft.com/office/drawing/2014/main" id="{F8B0F920-BC48-7AF0-72B2-88DCF2AF437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16E4843-1CA7-85E4-F864-686EA96F0BB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C87BE9-6C0F-0A52-D309-C0107477EA3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F8D016E4-BAA1-9167-ACFC-2D86B736DE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407972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FFC76-B412-381D-3F12-2E01D7BA0743}"/>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Challenges and the Human Element</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8C48C759-CAD4-C516-BCF6-694350208C1D}"/>
              </a:ext>
            </a:extLst>
          </p:cNvPr>
          <p:cNvSpPr/>
          <p:nvPr/>
        </p:nvSpPr>
        <p:spPr>
          <a:xfrm>
            <a:off x="306558" y="1314914"/>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A03ACAAF-F51B-1D0E-CAAE-19430766D53D}"/>
              </a:ext>
            </a:extLst>
          </p:cNvPr>
          <p:cNvSpPr>
            <a:spLocks noGrp="1"/>
          </p:cNvSpPr>
          <p:nvPr>
            <p:ph idx="1"/>
          </p:nvPr>
        </p:nvSpPr>
        <p:spPr>
          <a:xfrm>
            <a:off x="711590" y="1601662"/>
            <a:ext cx="10515600" cy="4799263"/>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Despite these advancements, challenges such as "hallucinations" (generating factually incorrect information) will persist, necessitating human oversight. While AI will handle the mechanics of writing, humans will remain essential for strategic decision-making, relationship management, and authentic storytelling that connects logic with emotion. The writer's role will shift toward being a "strategist and editor" who focuses on the "soul" and unique voice of the communication.</a:t>
            </a:r>
          </a:p>
        </p:txBody>
      </p:sp>
      <p:sp>
        <p:nvSpPr>
          <p:cNvPr id="8" name="Rectangle 7">
            <a:extLst>
              <a:ext uri="{FF2B5EF4-FFF2-40B4-BE49-F238E27FC236}">
                <a16:creationId xmlns:a16="http://schemas.microsoft.com/office/drawing/2014/main" id="{3DFB7D7D-C92F-E661-A422-B69EF4EC4DA2}"/>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53247BB-6130-0D45-0FFE-53E84723C6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2E12203-120F-B4B6-BC6D-774766B041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403C236-E0CB-9D30-CA7B-A424ED900C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6986240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6FD5E-9E3E-9BCB-996B-9D3B06049922}"/>
              </a:ext>
            </a:extLst>
          </p:cNvPr>
          <p:cNvSpPr>
            <a:spLocks noGrp="1"/>
          </p:cNvSpPr>
          <p:nvPr>
            <p:ph type="title"/>
          </p:nvPr>
        </p:nvSpPr>
        <p:spPr>
          <a:xfrm>
            <a:off x="1786597" y="236679"/>
            <a:ext cx="9074834"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How will AI affect the tone of commercial writing and its cultural adaptation?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E80C1485-541A-30E1-9F82-0890699530F7}"/>
              </a:ext>
            </a:extLst>
          </p:cNvPr>
          <p:cNvSpPr/>
          <p:nvPr/>
        </p:nvSpPr>
        <p:spPr>
          <a:xfrm>
            <a:off x="306558" y="1485241"/>
            <a:ext cx="11578883" cy="5372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EDAE55E9-2F6B-A1AF-2A9D-60397166FACF}"/>
              </a:ext>
            </a:extLst>
          </p:cNvPr>
          <p:cNvSpPr>
            <a:spLocks noGrp="1"/>
          </p:cNvSpPr>
          <p:nvPr>
            <p:ph idx="1"/>
          </p:nvPr>
        </p:nvSpPr>
        <p:spPr>
          <a:xfrm>
            <a:off x="539631" y="2153897"/>
            <a:ext cx="11038080" cy="3745384"/>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Artificial Intelligence (AI) is projected to fundamentally redefine the parameters of business writing and cultural adaptation, transitioning from a supplementary tool to an essential infrastructure for global professionals. Research indicates that approximately 89% of knowledge workers will depend on AI writing assistance daily to maintain efficiency in an increasingly distributed and asynchronous work environment.</a:t>
            </a:r>
          </a:p>
        </p:txBody>
      </p:sp>
      <p:sp>
        <p:nvSpPr>
          <p:cNvPr id="8" name="Rectangle 7">
            <a:extLst>
              <a:ext uri="{FF2B5EF4-FFF2-40B4-BE49-F238E27FC236}">
                <a16:creationId xmlns:a16="http://schemas.microsoft.com/office/drawing/2014/main" id="{AC59F107-CDB5-565A-180D-6E1CEED5940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989D6A1D-4612-41CC-6EF7-AA75FC849308}"/>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06F2256-D192-6DD2-1385-85CCA4302BBB}"/>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3769655B-A23E-4183-4776-1950DDE4E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554651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0A558E0-5B8D-4F32-065D-7BB0D201E787}"/>
              </a:ext>
            </a:extLst>
          </p:cNvPr>
          <p:cNvSpPr/>
          <p:nvPr/>
        </p:nvSpPr>
        <p:spPr>
          <a:xfrm>
            <a:off x="253218" y="1485241"/>
            <a:ext cx="11632223" cy="5136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C87D7418-2D7D-5F47-212F-0EADA1FB27B9}"/>
              </a:ext>
            </a:extLst>
          </p:cNvPr>
          <p:cNvSpPr>
            <a:spLocks noGrp="1"/>
          </p:cNvSpPr>
          <p:nvPr>
            <p:ph idx="1"/>
          </p:nvPr>
        </p:nvSpPr>
        <p:spPr>
          <a:xfrm>
            <a:off x="811529" y="1486917"/>
            <a:ext cx="10515600" cy="4668714"/>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The following analysis details the specific impacts of AI on tone adjustment and cultural adaptation within the business sector:</a:t>
            </a:r>
          </a:p>
          <a:p>
            <a:pPr marL="0" indent="0" algn="just">
              <a:lnSpc>
                <a:spcPct val="107000"/>
              </a:lnSpc>
              <a:spcAft>
                <a:spcPts val="800"/>
              </a:spcAft>
              <a:buNone/>
            </a:pPr>
            <a:r>
              <a:rPr lang="en-US" sz="3200" dirty="0">
                <a:latin typeface="Times New Roman" panose="02020603050405020304" pitchFamily="18" charset="0"/>
                <a:cs typeface="Arial" panose="020B0604020202020204" pitchFamily="34" charset="0"/>
              </a:rPr>
              <a:t>1. Real-Time Tone and Sentiment Regulation</a:t>
            </a:r>
          </a:p>
          <a:p>
            <a:pPr marL="0" indent="0" algn="just">
              <a:lnSpc>
                <a:spcPct val="107000"/>
              </a:lnSpc>
              <a:spcAft>
                <a:spcPts val="800"/>
              </a:spcAft>
              <a:buNone/>
            </a:pPr>
            <a:r>
              <a:rPr lang="en-US" sz="3200" dirty="0">
                <a:latin typeface="Times New Roman" panose="02020603050405020304" pitchFamily="18" charset="0"/>
                <a:cs typeface="Arial" panose="020B0604020202020204" pitchFamily="34" charset="0"/>
              </a:rPr>
              <a:t>2. Advanced Cultural Adaptation and Localization</a:t>
            </a:r>
          </a:p>
          <a:p>
            <a:pPr marL="0" indent="0" algn="just">
              <a:lnSpc>
                <a:spcPct val="107000"/>
              </a:lnSpc>
              <a:spcAft>
                <a:spcPts val="800"/>
              </a:spcAft>
              <a:buNone/>
            </a:pPr>
            <a:r>
              <a:rPr lang="en-US" sz="3200" dirty="0">
                <a:latin typeface="Times New Roman" panose="02020603050405020304" pitchFamily="18" charset="0"/>
                <a:cs typeface="Arial" panose="020B0604020202020204" pitchFamily="34" charset="0"/>
              </a:rPr>
              <a:t>3. Asynchronous Efficiency and Multi-modal Context</a:t>
            </a:r>
          </a:p>
          <a:p>
            <a:pPr marL="0" indent="0" algn="just">
              <a:lnSpc>
                <a:spcPct val="107000"/>
              </a:lnSpc>
              <a:spcAft>
                <a:spcPts val="800"/>
              </a:spcAft>
              <a:buNone/>
            </a:pPr>
            <a:r>
              <a:rPr lang="en-US" sz="3200" dirty="0">
                <a:latin typeface="Times New Roman" panose="02020603050405020304" pitchFamily="18" charset="0"/>
                <a:cs typeface="Arial" panose="020B0604020202020204" pitchFamily="34" charset="0"/>
              </a:rPr>
              <a:t>4. Strategic Limitations and the Human Element</a:t>
            </a:r>
          </a:p>
        </p:txBody>
      </p:sp>
      <p:sp>
        <p:nvSpPr>
          <p:cNvPr id="8" name="Rectangle 7">
            <a:extLst>
              <a:ext uri="{FF2B5EF4-FFF2-40B4-BE49-F238E27FC236}">
                <a16:creationId xmlns:a16="http://schemas.microsoft.com/office/drawing/2014/main" id="{D8F6E235-6EAB-5837-66ED-BAD38A251C4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F7651BC0-FEB8-354D-E6D4-91D218F16550}"/>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482D2E-E170-9551-B0BC-90892984A36F}"/>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56B67B73-83F8-3E7F-BC92-57C3D5176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
        <p:nvSpPr>
          <p:cNvPr id="3" name="Title 1">
            <a:extLst>
              <a:ext uri="{FF2B5EF4-FFF2-40B4-BE49-F238E27FC236}">
                <a16:creationId xmlns:a16="http://schemas.microsoft.com/office/drawing/2014/main" id="{FB97CC10-BD56-3E0E-4669-A43C3D8A9FDA}"/>
              </a:ext>
            </a:extLst>
          </p:cNvPr>
          <p:cNvSpPr>
            <a:spLocks noGrp="1"/>
          </p:cNvSpPr>
          <p:nvPr>
            <p:ph type="title"/>
          </p:nvPr>
        </p:nvSpPr>
        <p:spPr>
          <a:xfrm>
            <a:off x="1786597" y="236679"/>
            <a:ext cx="9074834"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How will AI affect the tone of commercial writing and its cultural adaptation?</a:t>
            </a:r>
            <a:endParaRPr lang="ar-SA" sz="3600" b="1" dirty="0">
              <a:solidFill>
                <a:srgbClr val="00B0F0"/>
              </a:solidFill>
              <a:latin typeface="+mn-lt"/>
              <a:ea typeface="+mn-ea"/>
              <a:cs typeface="+mn-cs"/>
            </a:endParaRPr>
          </a:p>
        </p:txBody>
      </p:sp>
    </p:spTree>
    <p:extLst>
      <p:ext uri="{BB962C8B-B14F-4D97-AF65-F5344CB8AC3E}">
        <p14:creationId xmlns:p14="http://schemas.microsoft.com/office/powerpoint/2010/main" val="2007589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E631A-148A-40C8-2B66-3BD8E55C4918}"/>
              </a:ext>
            </a:extLst>
          </p:cNvPr>
          <p:cNvSpPr>
            <a:spLocks noGrp="1"/>
          </p:cNvSpPr>
          <p:nvPr>
            <p:ph type="title"/>
          </p:nvPr>
        </p:nvSpPr>
        <p:spPr>
          <a:xfrm>
            <a:off x="1674055" y="552794"/>
            <a:ext cx="9454662"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1. Real-Time Tone and Sentiment Regulation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37A1DC76-95F6-DCBB-94B9-F6D16D846C3A}"/>
              </a:ext>
            </a:extLst>
          </p:cNvPr>
          <p:cNvSpPr/>
          <p:nvPr/>
        </p:nvSpPr>
        <p:spPr>
          <a:xfrm>
            <a:off x="140675"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CC3871F-03A8-B13F-3910-CAA5D458D251}"/>
              </a:ext>
            </a:extLst>
          </p:cNvPr>
          <p:cNvSpPr>
            <a:spLocks noGrp="1"/>
          </p:cNvSpPr>
          <p:nvPr>
            <p:ph idx="1"/>
          </p:nvPr>
        </p:nvSpPr>
        <p:spPr>
          <a:xfrm>
            <a:off x="311461" y="2121447"/>
            <a:ext cx="11252182" cy="3851247"/>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Contextual Flexibility: </a:t>
            </a:r>
            <a:r>
              <a:rPr lang="en-US" sz="3200" dirty="0">
                <a:latin typeface="Times New Roman" panose="02020603050405020304" pitchFamily="18" charset="0"/>
                <a:cs typeface="Arial" panose="020B0604020202020204" pitchFamily="34" charset="0"/>
              </a:rPr>
              <a:t>Modern AI writing interfaces now allow users to instantaneously adjust the linguistic register of their communications—ranging from formal and diplomatic to assertive or friendly—with a single interaction. This ensures that the message is tailored to the recipient's seniority and the specific professional context.</a:t>
            </a:r>
          </a:p>
          <a:p>
            <a:pPr indent="-457200" algn="just">
              <a:lnSpc>
                <a:spcPct val="107000"/>
              </a:lnSpc>
              <a:spcAft>
                <a:spcPts val="800"/>
              </a:spcAft>
              <a:buFont typeface="Wingdings" panose="05000000000000000000" pitchFamily="2" charset="2"/>
              <a:buChar char="q"/>
            </a:pPr>
            <a:endParaRPr lang="ar-SA" sz="24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075783A-6A23-8A12-7B54-2EE334828B27}"/>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F4E6B514-E0F4-1F60-2D40-57E57CEAA1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2FEA6-766A-851F-F823-48A3465B215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E39C1EBD-1E64-83B9-1302-00222F211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292274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CE49B1-92B0-38C0-ACA5-E4F1315CA9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0BD285-8206-15FD-1684-854148941FBE}"/>
              </a:ext>
            </a:extLst>
          </p:cNvPr>
          <p:cNvSpPr>
            <a:spLocks noGrp="1"/>
          </p:cNvSpPr>
          <p:nvPr>
            <p:ph type="title"/>
          </p:nvPr>
        </p:nvSpPr>
        <p:spPr>
          <a:xfrm>
            <a:off x="1674055" y="552794"/>
            <a:ext cx="9454662"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1. Real-Time Tone and Sentiment Regulation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221A3AF3-2ACA-0CD1-9028-846B5D494604}"/>
              </a:ext>
            </a:extLst>
          </p:cNvPr>
          <p:cNvSpPr/>
          <p:nvPr/>
        </p:nvSpPr>
        <p:spPr>
          <a:xfrm>
            <a:off x="140675"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7B4298B4-F827-A4AB-F003-AF0AE23869B6}"/>
              </a:ext>
            </a:extLst>
          </p:cNvPr>
          <p:cNvSpPr>
            <a:spLocks noGrp="1"/>
          </p:cNvSpPr>
          <p:nvPr>
            <p:ph idx="1"/>
          </p:nvPr>
        </p:nvSpPr>
        <p:spPr>
          <a:xfrm>
            <a:off x="311461" y="1832267"/>
            <a:ext cx="11224047" cy="4429611"/>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600" b="1" dirty="0">
                <a:solidFill>
                  <a:srgbClr val="FF0000"/>
                </a:solidFill>
                <a:latin typeface="Times New Roman" panose="02020603050405020304" pitchFamily="18" charset="0"/>
                <a:cs typeface="Arial" panose="020B0604020202020204" pitchFamily="34" charset="0"/>
              </a:rPr>
              <a:t>Mitigating Miscommunication: </a:t>
            </a:r>
            <a:r>
              <a:rPr lang="en-US" sz="3600" dirty="0">
                <a:latin typeface="Times New Roman" panose="02020603050405020304" pitchFamily="18" charset="0"/>
                <a:cs typeface="Arial" panose="020B0604020202020204" pitchFamily="34" charset="0"/>
              </a:rPr>
              <a:t>Research from MIT suggests that 60% of workplace miscommunications stem from tone mismatches. AI tools address this by providing real-time sentiment analysis, detecting emotional nuances, and suggesting calmer, more professional phrasing if a writer appears stressed or overly aggressive.</a:t>
            </a:r>
          </a:p>
          <a:p>
            <a:pPr indent="-457200" algn="just">
              <a:lnSpc>
                <a:spcPct val="107000"/>
              </a:lnSpc>
              <a:spcAft>
                <a:spcPts val="800"/>
              </a:spcAft>
              <a:buFont typeface="Wingdings" panose="05000000000000000000" pitchFamily="2" charset="2"/>
              <a:buChar char="q"/>
            </a:pPr>
            <a:endParaRPr lang="ar-SA" sz="36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B2D2379-9459-1AD8-9761-F59A4D90A72C}"/>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55FE8757-2145-B65E-A6E0-278DF6E0E23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C1C7AA-4783-1555-CA7D-C21F76ED307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BAC83A68-BDB8-B81A-BC88-D568B41D9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407190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28537-5AD9-65B9-92F9-7B3E2C9784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09A6E6-F531-F530-A3D9-1E5DC39765AA}"/>
              </a:ext>
            </a:extLst>
          </p:cNvPr>
          <p:cNvSpPr>
            <a:spLocks noGrp="1"/>
          </p:cNvSpPr>
          <p:nvPr>
            <p:ph type="title"/>
          </p:nvPr>
        </p:nvSpPr>
        <p:spPr>
          <a:xfrm>
            <a:off x="1674055" y="552794"/>
            <a:ext cx="9454662"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1. Real-Time Tone and Sentiment Regulation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5368A0A9-25C9-7ED8-BECA-40614365F0CA}"/>
              </a:ext>
            </a:extLst>
          </p:cNvPr>
          <p:cNvSpPr/>
          <p:nvPr/>
        </p:nvSpPr>
        <p:spPr>
          <a:xfrm>
            <a:off x="140675"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AA966C78-1E9F-C1E7-EB0A-C0D382808E98}"/>
              </a:ext>
            </a:extLst>
          </p:cNvPr>
          <p:cNvSpPr>
            <a:spLocks noGrp="1"/>
          </p:cNvSpPr>
          <p:nvPr>
            <p:ph idx="1"/>
          </p:nvPr>
        </p:nvSpPr>
        <p:spPr>
          <a:xfrm>
            <a:off x="770792" y="2030188"/>
            <a:ext cx="10650415" cy="3836820"/>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600" b="1" dirty="0">
                <a:latin typeface="Times New Roman" panose="02020603050405020304" pitchFamily="18" charset="0"/>
                <a:cs typeface="Arial" panose="020B0604020202020204" pitchFamily="34" charset="0"/>
              </a:rPr>
              <a:t>Pragmatic Precision: </a:t>
            </a:r>
            <a:r>
              <a:rPr lang="en-US" sz="3600" dirty="0">
                <a:latin typeface="Times New Roman" panose="02020603050405020304" pitchFamily="18" charset="0"/>
                <a:cs typeface="Arial" panose="020B0604020202020204" pitchFamily="34" charset="0"/>
              </a:rPr>
              <a:t>Drawing on principles of cognitive psychology and pragmatics, AI systems determine the most effective way to formulate a message based on contextual cues, thereby reducing the risk of social friction in professional exchanges.</a:t>
            </a:r>
          </a:p>
          <a:p>
            <a:pPr indent="-457200" algn="just">
              <a:lnSpc>
                <a:spcPct val="107000"/>
              </a:lnSpc>
              <a:spcAft>
                <a:spcPts val="800"/>
              </a:spcAft>
              <a:buFont typeface="Wingdings" panose="05000000000000000000" pitchFamily="2" charset="2"/>
              <a:buChar char="q"/>
            </a:pPr>
            <a:endParaRPr lang="ar-SA" sz="3600"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7E3EE4AC-C09C-312A-9D06-6A195791F40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D7E97269-A9CF-1FCD-7A6C-98CE4F2DA4C1}"/>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F0A703E-AE7D-BEDB-FC6C-A3DC13E87517}"/>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1855BBF1-1F24-3F92-6830-A60A312C3A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1185203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219CC-48AB-2F8D-A004-5476A4539486}"/>
              </a:ext>
            </a:extLst>
          </p:cNvPr>
          <p:cNvSpPr>
            <a:spLocks noGrp="1"/>
          </p:cNvSpPr>
          <p:nvPr>
            <p:ph type="title"/>
          </p:nvPr>
        </p:nvSpPr>
        <p:spPr>
          <a:xfrm>
            <a:off x="1428253" y="124245"/>
            <a:ext cx="9299917"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2. Advanced Cultural Adaptation and Localization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3478903F-D731-85DF-EF53-D126F509BB04}"/>
              </a:ext>
            </a:extLst>
          </p:cNvPr>
          <p:cNvSpPr/>
          <p:nvPr/>
        </p:nvSpPr>
        <p:spPr>
          <a:xfrm>
            <a:off x="279888" y="1521510"/>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3D910191-31A4-529F-2489-77B4A87F7CBC}"/>
              </a:ext>
            </a:extLst>
          </p:cNvPr>
          <p:cNvSpPr>
            <a:spLocks noGrp="1"/>
          </p:cNvSpPr>
          <p:nvPr>
            <p:ph idx="1"/>
          </p:nvPr>
        </p:nvSpPr>
        <p:spPr>
          <a:xfrm>
            <a:off x="672897" y="1766443"/>
            <a:ext cx="10810627" cy="4201856"/>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600" b="1" dirty="0">
                <a:latin typeface="Times New Roman" panose="02020603050405020304" pitchFamily="18" charset="0"/>
                <a:cs typeface="Arial" panose="020B0604020202020204" pitchFamily="34" charset="0"/>
              </a:rPr>
              <a:t>Idiomatic and Etiquette Alignment: </a:t>
            </a:r>
            <a:r>
              <a:rPr lang="en-US" sz="3600" dirty="0">
                <a:latin typeface="Times New Roman" panose="02020603050405020304" pitchFamily="18" charset="0"/>
                <a:cs typeface="Arial" panose="020B0604020202020204" pitchFamily="34" charset="0"/>
              </a:rPr>
              <a:t>AI has evolved beyond literal translation to handle cultural context adaptation. For example, AI can recognize regional business jargon—such as the Indian English phrase "do the needful"—and suggest clearer alternatives like "please complete this task" for an American audience, or vice versa.</a:t>
            </a:r>
          </a:p>
        </p:txBody>
      </p:sp>
      <p:sp>
        <p:nvSpPr>
          <p:cNvPr id="8" name="Rectangle 7">
            <a:extLst>
              <a:ext uri="{FF2B5EF4-FFF2-40B4-BE49-F238E27FC236}">
                <a16:creationId xmlns:a16="http://schemas.microsoft.com/office/drawing/2014/main" id="{81B862C0-510B-7788-01F4-9B80DF16AEF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88B61D9D-2611-2FB7-3379-FD6E7882A1A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353C2BD-24BC-2B23-F0D0-2EE4035EA46C}"/>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D33CBFC-7313-F941-313B-C18C016C27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7480418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6A716-E356-482A-5C00-1F070DD81E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97F231-D398-3898-0BB4-66318EB83363}"/>
              </a:ext>
            </a:extLst>
          </p:cNvPr>
          <p:cNvSpPr>
            <a:spLocks noGrp="1"/>
          </p:cNvSpPr>
          <p:nvPr>
            <p:ph type="title"/>
          </p:nvPr>
        </p:nvSpPr>
        <p:spPr>
          <a:xfrm>
            <a:off x="1428253" y="124245"/>
            <a:ext cx="9299917"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2. Advanced Cultural Adaptation and Localization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7ED4C6EB-4615-5890-EDAC-7625B2AE2D2E}"/>
              </a:ext>
            </a:extLst>
          </p:cNvPr>
          <p:cNvSpPr/>
          <p:nvPr/>
        </p:nvSpPr>
        <p:spPr>
          <a:xfrm>
            <a:off x="279888" y="1521510"/>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09D1549A-63B2-E1DB-163F-E79419C0FD6D}"/>
              </a:ext>
            </a:extLst>
          </p:cNvPr>
          <p:cNvSpPr>
            <a:spLocks noGrp="1"/>
          </p:cNvSpPr>
          <p:nvPr>
            <p:ph idx="1"/>
          </p:nvPr>
        </p:nvSpPr>
        <p:spPr>
          <a:xfrm>
            <a:off x="565447" y="2147427"/>
            <a:ext cx="10810627" cy="3609065"/>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600" b="1" dirty="0">
                <a:latin typeface="Times New Roman" panose="02020603050405020304" pitchFamily="18" charset="0"/>
                <a:cs typeface="Arial" panose="020B0604020202020204" pitchFamily="34" charset="0"/>
              </a:rPr>
              <a:t>Multilingual Competence:</a:t>
            </a:r>
            <a:r>
              <a:rPr lang="en-US" sz="3600" dirty="0">
                <a:latin typeface="Times New Roman" panose="02020603050405020304" pitchFamily="18" charset="0"/>
                <a:cs typeface="Arial" panose="020B0604020202020204" pitchFamily="34" charset="0"/>
              </a:rPr>
              <a:t> AI writing platforms support over 60 languages with neural translation quality that rivals human professionals. This allows team members to communicate in their native languages while ensuring the output respects regional business etiquette and dialectal nuances.</a:t>
            </a:r>
          </a:p>
        </p:txBody>
      </p:sp>
      <p:sp>
        <p:nvSpPr>
          <p:cNvPr id="8" name="Rectangle 7">
            <a:extLst>
              <a:ext uri="{FF2B5EF4-FFF2-40B4-BE49-F238E27FC236}">
                <a16:creationId xmlns:a16="http://schemas.microsoft.com/office/drawing/2014/main" id="{2516BE2B-8F41-2EF9-0723-23BB55766811}"/>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394A3FDE-DCC9-CD3A-ED7C-275D9A97A25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452126-B95D-21BA-8692-29862B320D7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B8CD87AC-09AB-855F-953F-B23F06BDA0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3251303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BC251-831C-EB95-489D-B2E3D413DA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58FEA3-BEFF-F143-632F-E91641FA92E7}"/>
              </a:ext>
            </a:extLst>
          </p:cNvPr>
          <p:cNvSpPr>
            <a:spLocks noGrp="1"/>
          </p:cNvSpPr>
          <p:nvPr>
            <p:ph type="title"/>
          </p:nvPr>
        </p:nvSpPr>
        <p:spPr>
          <a:xfrm>
            <a:off x="1428253" y="124245"/>
            <a:ext cx="9299917"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2. Advanced Cultural Adaptation and Localization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71F9ED22-5929-375D-9F15-207D8D6180BC}"/>
              </a:ext>
            </a:extLst>
          </p:cNvPr>
          <p:cNvSpPr/>
          <p:nvPr/>
        </p:nvSpPr>
        <p:spPr>
          <a:xfrm>
            <a:off x="279888" y="1521510"/>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8C29890-8B69-D4EF-8325-2CA3F2DF1DCF}"/>
              </a:ext>
            </a:extLst>
          </p:cNvPr>
          <p:cNvSpPr>
            <a:spLocks noGrp="1"/>
          </p:cNvSpPr>
          <p:nvPr>
            <p:ph idx="1"/>
          </p:nvPr>
        </p:nvSpPr>
        <p:spPr>
          <a:xfrm>
            <a:off x="565447" y="2079266"/>
            <a:ext cx="10810627" cy="3745384"/>
          </a:xfrm>
        </p:spPr>
        <p:txBody>
          <a:bodyPr vert="horz" wrap="square" lIns="91440" tIns="45720" rIns="91440" bIns="45720" rtlCol="0" anchor="ctr">
            <a:spAutoFit/>
          </a:bodyPr>
          <a:lstStyle/>
          <a:p>
            <a:pPr algn="just">
              <a:lnSpc>
                <a:spcPct val="107000"/>
              </a:lnSpc>
              <a:spcAft>
                <a:spcPts val="800"/>
              </a:spcAft>
              <a:buFont typeface="Wingdings" panose="05000000000000000000" pitchFamily="2" charset="2"/>
              <a:buChar char="q"/>
            </a:pPr>
            <a:r>
              <a:rPr lang="en-US" sz="3200" b="1" dirty="0">
                <a:latin typeface="Times New Roman" panose="02020603050405020304" pitchFamily="18" charset="0"/>
                <a:cs typeface="Arial" panose="020B0604020202020204" pitchFamily="34" charset="0"/>
              </a:rPr>
              <a:t>Visual and Symbolic Sensitivity: </a:t>
            </a:r>
            <a:r>
              <a:rPr lang="en-US" sz="3200" dirty="0">
                <a:latin typeface="Times New Roman" panose="02020603050405020304" pitchFamily="18" charset="0"/>
                <a:cs typeface="Arial" panose="020B0604020202020204" pitchFamily="34" charset="0"/>
              </a:rPr>
              <a:t>AI-driven branding tools help organizations avoid "cultural pitfalls" by analyzing the symbolic meaning of colors across regions. For instance, while white symbolizes purity in Western societies, it represents mourning in many Asian cultures, and the color purple, often associated with luxury in the U.S., can signify death in parts of Catholic Europe.</a:t>
            </a:r>
          </a:p>
        </p:txBody>
      </p:sp>
      <p:sp>
        <p:nvSpPr>
          <p:cNvPr id="8" name="Rectangle 7">
            <a:extLst>
              <a:ext uri="{FF2B5EF4-FFF2-40B4-BE49-F238E27FC236}">
                <a16:creationId xmlns:a16="http://schemas.microsoft.com/office/drawing/2014/main" id="{2643A461-8444-E726-A8A3-5978116DF68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804503E0-FD12-3A83-ECBD-87AC320DC89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FA960D-E340-A97C-6F70-8B47C4662845}"/>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8DE92164-8A12-654A-BD75-500E89E440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1097068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3CCF1-CF62-45D1-A407-4A872CEF7CC1}"/>
              </a:ext>
            </a:extLst>
          </p:cNvPr>
          <p:cNvSpPr>
            <a:spLocks noGrp="1"/>
          </p:cNvSpPr>
          <p:nvPr>
            <p:ph type="title"/>
          </p:nvPr>
        </p:nvSpPr>
        <p:spPr>
          <a:xfrm>
            <a:off x="1703440" y="292192"/>
            <a:ext cx="9351791" cy="1089529"/>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3. Asynchronous Efficiency and Multi-modal Context</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0CA0E9DE-BDC7-58F3-2A56-6A82526928B2}"/>
              </a:ext>
            </a:extLst>
          </p:cNvPr>
          <p:cNvSpPr/>
          <p:nvPr/>
        </p:nvSpPr>
        <p:spPr>
          <a:xfrm>
            <a:off x="279888" y="1655433"/>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109C9862-A149-B6CE-3B34-4FA161580999}"/>
              </a:ext>
            </a:extLst>
          </p:cNvPr>
          <p:cNvSpPr>
            <a:spLocks noGrp="1"/>
          </p:cNvSpPr>
          <p:nvPr>
            <p:ph idx="1"/>
          </p:nvPr>
        </p:nvSpPr>
        <p:spPr>
          <a:xfrm>
            <a:off x="838200" y="1780654"/>
            <a:ext cx="10515600" cy="4441280"/>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Bridging Distributed Teams: </a:t>
            </a:r>
            <a:r>
              <a:rPr lang="en-US" dirty="0">
                <a:latin typeface="Times New Roman" panose="02020603050405020304" pitchFamily="18" charset="0"/>
                <a:cs typeface="Arial" panose="020B0604020202020204" pitchFamily="34" charset="0"/>
              </a:rPr>
              <a:t>As asynchronous communication becomes the "backbone" of remote work, AI keyboards enhance clarity by automatically generating summaries, titles, and action items from complex inputs.</a:t>
            </a:r>
          </a:p>
          <a:p>
            <a:pPr indent="-457200" algn="just">
              <a:lnSpc>
                <a:spcPct val="107000"/>
              </a:lnSpc>
              <a:spcAft>
                <a:spcPts val="800"/>
              </a:spcAft>
              <a:buFont typeface="Wingdings" panose="05000000000000000000" pitchFamily="2" charset="2"/>
              <a:buChar char="q"/>
            </a:pPr>
            <a:r>
              <a:rPr lang="en-US" b="1" dirty="0">
                <a:latin typeface="Times New Roman" panose="02020603050405020304" pitchFamily="18" charset="0"/>
                <a:cs typeface="Arial" panose="020B0604020202020204" pitchFamily="34" charset="0"/>
              </a:rPr>
              <a:t>Authenticity in Digital Spaces: </a:t>
            </a:r>
            <a:r>
              <a:rPr lang="en-US" dirty="0">
                <a:latin typeface="Times New Roman" panose="02020603050405020304" pitchFamily="18" charset="0"/>
                <a:cs typeface="Arial" panose="020B0604020202020204" pitchFamily="34" charset="0"/>
              </a:rPr>
              <a:t>While text-based AI streamlines data-heavy reports, multi-modal tools like video messaging (e.g., Loom) preserve the human touch by capturing body language and facial expressions, which are vital for building trust in cross-cultural partnerships.</a:t>
            </a:r>
          </a:p>
        </p:txBody>
      </p:sp>
      <p:sp>
        <p:nvSpPr>
          <p:cNvPr id="8" name="Rectangle 7">
            <a:extLst>
              <a:ext uri="{FF2B5EF4-FFF2-40B4-BE49-F238E27FC236}">
                <a16:creationId xmlns:a16="http://schemas.microsoft.com/office/drawing/2014/main" id="{072A76FE-6A98-11A2-CBC6-1F9F1EA3854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9C3DD4B1-81D0-BA8D-A9C8-F10A632D7BC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F0B439-BDA7-A100-6183-DC33C02E4D0A}"/>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762580B1-87F4-4FF4-D7D6-6D4189ABE9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11736337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3F80-BE3A-EFC7-63B3-EF10962511A5}"/>
              </a:ext>
            </a:extLst>
          </p:cNvPr>
          <p:cNvSpPr>
            <a:spLocks noGrp="1"/>
          </p:cNvSpPr>
          <p:nvPr>
            <p:ph type="title"/>
          </p:nvPr>
        </p:nvSpPr>
        <p:spPr>
          <a:xfrm>
            <a:off x="857122" y="241465"/>
            <a:ext cx="10515600" cy="590931"/>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4. Strategic Limitations and the Human Element</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19832C0C-7D76-E977-DE38-06CC63AA7854}"/>
              </a:ext>
            </a:extLst>
          </p:cNvPr>
          <p:cNvSpPr/>
          <p:nvPr/>
        </p:nvSpPr>
        <p:spPr>
          <a:xfrm>
            <a:off x="279888" y="1655433"/>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9347B3C7-B90E-A458-210D-B0E2E640701A}"/>
              </a:ext>
            </a:extLst>
          </p:cNvPr>
          <p:cNvSpPr>
            <a:spLocks noGrp="1"/>
          </p:cNvSpPr>
          <p:nvPr>
            <p:ph idx="1"/>
          </p:nvPr>
        </p:nvSpPr>
        <p:spPr>
          <a:xfrm>
            <a:off x="838200" y="1780654"/>
            <a:ext cx="10515600" cy="4441280"/>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The Problem of "Hallucination": Despite gains in fluency, LLM-based systems remain prone to factuality errors and "hallucinations" (generating incorrect information with high confidence). This necessitates human oversight, particularly in high-stakes fields like legal or medical writing.</a:t>
            </a:r>
          </a:p>
          <a:p>
            <a:pPr indent="-457200"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The Primacy of Storytelling: While AI can manage the mechanics of writing, humans remain superior in strategic storytelling. Authentic business narratives that acknowledge struggles and connect logic with emotion are more persuasive than data-heavy, AI-generated memos.</a:t>
            </a:r>
          </a:p>
        </p:txBody>
      </p:sp>
      <p:sp>
        <p:nvSpPr>
          <p:cNvPr id="8" name="Rectangle 7">
            <a:extLst>
              <a:ext uri="{FF2B5EF4-FFF2-40B4-BE49-F238E27FC236}">
                <a16:creationId xmlns:a16="http://schemas.microsoft.com/office/drawing/2014/main" id="{9EB01CEC-9BB6-F3D7-DFF2-58F0ED5F095E}"/>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C4D4513-5357-7832-20B7-F06A8D160774}"/>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E97C0B-E43E-FE66-380B-E8C1B5B0BF0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86A1E81F-4DC4-11F8-207A-E88192787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8978139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4A112-940F-9007-EEE3-AEDA866E9470}"/>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6081982-BFF1-A64C-F620-7D20B0C35ADC}"/>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8735E86F-4D95-D0E9-B149-639E58CC10A2}"/>
              </a:ext>
            </a:extLst>
          </p:cNvPr>
          <p:cNvSpPr>
            <a:spLocks noGrp="1"/>
          </p:cNvSpPr>
          <p:nvPr>
            <p:ph idx="1"/>
          </p:nvPr>
        </p:nvSpPr>
        <p:spPr>
          <a:xfrm>
            <a:off x="838200" y="2392328"/>
            <a:ext cx="10515600" cy="3217932"/>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sz="3200" dirty="0">
                <a:latin typeface="Times New Roman" panose="02020603050405020304" pitchFamily="18" charset="0"/>
                <a:cs typeface="Arial" panose="020B0604020202020204" pitchFamily="34" charset="0"/>
              </a:rPr>
              <a:t>Modern writing is categorized by purpose and style into four primary types—narrative, descriptive, persuasive, and expository—along with modern, specialized genres like technical and digital content. These categories differ in tone (conversational vs. formal), focus (plot-driven vs. thematic), and intent (inform vs. entertain or convince).</a:t>
            </a:r>
            <a:endParaRPr lang="ar-SA" sz="3200" dirty="0">
              <a:latin typeface="Times New Roman" panose="02020603050405020304" pitchFamily="18" charset="0"/>
              <a:cs typeface="Arial" panose="020B0604020202020204" pitchFamily="34" charset="0"/>
            </a:endParaRPr>
          </a:p>
        </p:txBody>
      </p:sp>
      <p:sp>
        <p:nvSpPr>
          <p:cNvPr id="8" name="Title 7">
            <a:extLst>
              <a:ext uri="{FF2B5EF4-FFF2-40B4-BE49-F238E27FC236}">
                <a16:creationId xmlns:a16="http://schemas.microsoft.com/office/drawing/2014/main" id="{5D321125-58B6-4DFD-DC69-A9BCEA7F6B83}"/>
              </a:ext>
            </a:extLst>
          </p:cNvPr>
          <p:cNvSpPr>
            <a:spLocks noGrp="1"/>
          </p:cNvSpPr>
          <p:nvPr>
            <p:ph type="title"/>
          </p:nvPr>
        </p:nvSpPr>
        <p:spPr>
          <a:xfrm>
            <a:off x="869857" y="159678"/>
            <a:ext cx="10515600" cy="1325563"/>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Comparison of Modern Writing Categories</a:t>
            </a: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0C698C08-1A29-8756-336A-F36288826C7D}"/>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FBAC82B1-9461-3BE5-B454-3E36A8EEB2B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0F7A80A-666B-AA07-D46E-1E21C03FF594}"/>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82B94AA3-CB6B-F455-AD7E-F1B85172EA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8261675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3EC0D-620A-407D-25DA-09FF10BBE2E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EFEB08D-2335-84AE-CB9B-53CDAB42C8FA}"/>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830E6CF9-2E2F-BAF5-6500-B31E1725A280}"/>
              </a:ext>
            </a:extLst>
          </p:cNvPr>
          <p:cNvSpPr>
            <a:spLocks noGrp="1"/>
          </p:cNvSpPr>
          <p:nvPr>
            <p:ph idx="1"/>
          </p:nvPr>
        </p:nvSpPr>
        <p:spPr>
          <a:xfrm>
            <a:off x="398548" y="2724127"/>
            <a:ext cx="10955252" cy="1905971"/>
          </a:xfrm>
        </p:spPr>
        <p:txBody>
          <a:bodyPr vert="horz" wrap="square" lIns="91440" tIns="45720" rIns="91440" bIns="45720" rtlCol="0" anchor="ctr">
            <a:spAutoFit/>
          </a:bodyPr>
          <a:lstStyle/>
          <a:p>
            <a:pPr marL="285750" indent="-514350" algn="just">
              <a:lnSpc>
                <a:spcPct val="107000"/>
              </a:lnSpc>
              <a:spcAft>
                <a:spcPts val="800"/>
              </a:spcAft>
              <a:buFont typeface="+mj-lt"/>
              <a:buAutoNum type="arabicPeriod"/>
            </a:pPr>
            <a:r>
              <a:rPr lang="en-US" b="1" dirty="0">
                <a:latin typeface="Times New Roman" panose="02020603050405020304" pitchFamily="18" charset="0"/>
                <a:cs typeface="Arial" panose="020B0604020202020204" pitchFamily="34" charset="0"/>
              </a:rPr>
              <a:t>Narrative Writing (Storytelling)</a:t>
            </a:r>
          </a:p>
          <a:p>
            <a:pPr marL="285750" indent="-514350" algn="just">
              <a:lnSpc>
                <a:spcPct val="107000"/>
              </a:lnSpc>
              <a:spcAft>
                <a:spcPts val="800"/>
              </a:spcAft>
              <a:buFont typeface="+mj-lt"/>
              <a:buAutoNum type="arabicPeriod"/>
            </a:pPr>
            <a:r>
              <a:rPr lang="en-US" b="1" dirty="0">
                <a:latin typeface="Times New Roman" panose="02020603050405020304" pitchFamily="18" charset="0"/>
                <a:cs typeface="Arial" panose="020B0604020202020204" pitchFamily="34" charset="0"/>
              </a:rPr>
              <a:t>Descriptive Writing (Vivid Imagery)</a:t>
            </a:r>
          </a:p>
          <a:p>
            <a:pPr marL="285750" indent="-514350" algn="just">
              <a:lnSpc>
                <a:spcPct val="107000"/>
              </a:lnSpc>
              <a:spcAft>
                <a:spcPts val="800"/>
              </a:spcAft>
              <a:buFont typeface="+mj-lt"/>
              <a:buAutoNum type="arabicPeriod"/>
            </a:pPr>
            <a:r>
              <a:rPr lang="en-US" b="1" dirty="0">
                <a:latin typeface="Times New Roman" panose="02020603050405020304" pitchFamily="18" charset="0"/>
                <a:cs typeface="Arial" panose="020B0604020202020204" pitchFamily="34" charset="0"/>
              </a:rPr>
              <a:t>Expository Writing (Information)</a:t>
            </a:r>
            <a:endParaRPr lang="en-US" dirty="0">
              <a:latin typeface="Times New Roman" panose="02020603050405020304" pitchFamily="18" charset="0"/>
              <a:cs typeface="Arial" panose="020B0604020202020204" pitchFamily="34" charset="0"/>
            </a:endParaRPr>
          </a:p>
        </p:txBody>
      </p:sp>
      <p:sp>
        <p:nvSpPr>
          <p:cNvPr id="8" name="Title 7">
            <a:extLst>
              <a:ext uri="{FF2B5EF4-FFF2-40B4-BE49-F238E27FC236}">
                <a16:creationId xmlns:a16="http://schemas.microsoft.com/office/drawing/2014/main" id="{0AF72E2F-6FA0-CE37-9D1E-94FC554806EC}"/>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Key Modern Writing Categories</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85534D8B-ED42-D165-B330-A94A4377DC20}"/>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4BCCCE57-CD7C-7774-BA33-64268528CD4A}"/>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1462BF5-F02C-439C-930B-47426E6EEB7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5645433D-237E-24DE-CF4E-4CF0520D47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4958092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BEE47-0CCD-5730-5C24-4883029ACF6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4359FE8-A31F-CA17-1D09-8800AE30CFAB}"/>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0C84A06B-9627-DB3A-2F2A-8BE822C5B8C2}"/>
              </a:ext>
            </a:extLst>
          </p:cNvPr>
          <p:cNvSpPr>
            <a:spLocks noGrp="1"/>
          </p:cNvSpPr>
          <p:nvPr>
            <p:ph idx="1"/>
          </p:nvPr>
        </p:nvSpPr>
        <p:spPr>
          <a:xfrm>
            <a:off x="398548" y="1825625"/>
            <a:ext cx="10955252" cy="3702978"/>
          </a:xfrm>
        </p:spPr>
        <p:txBody>
          <a:bodyPr vert="horz" wrap="square" lIns="91440" tIns="45720" rIns="91440" bIns="45720" rtlCol="0" anchor="ctr">
            <a:spAutoFit/>
          </a:bodyPr>
          <a:lstStyle/>
          <a:p>
            <a:pPr marL="285750" indent="-514350" algn="just">
              <a:lnSpc>
                <a:spcPct val="107000"/>
              </a:lnSpc>
              <a:spcAft>
                <a:spcPts val="800"/>
              </a:spcAft>
              <a:buFont typeface="+mj-lt"/>
              <a:buAutoNum type="arabicPeriod"/>
            </a:pPr>
            <a:r>
              <a:rPr lang="en-US" b="1" dirty="0">
                <a:latin typeface="Times New Roman" panose="02020603050405020304" pitchFamily="18" charset="0"/>
                <a:cs typeface="Arial" panose="020B0604020202020204" pitchFamily="34" charset="0"/>
              </a:rPr>
              <a:t>Narrative Writing (Storytelling): </a:t>
            </a:r>
            <a:r>
              <a:rPr lang="en-US" dirty="0">
                <a:latin typeface="Times New Roman" panose="02020603050405020304" pitchFamily="18" charset="0"/>
                <a:cs typeface="Arial" panose="020B0604020202020204" pitchFamily="34" charset="0"/>
              </a:rPr>
              <a:t>Focuses on plots, characters, and conflict to tell a story (novels, screenplays). Modern narrative often prioritizes fast-paced plot development over detailed descriptions.</a:t>
            </a:r>
          </a:p>
          <a:p>
            <a:pPr marL="285750" indent="-514350" algn="just">
              <a:lnSpc>
                <a:spcPct val="107000"/>
              </a:lnSpc>
              <a:spcAft>
                <a:spcPts val="800"/>
              </a:spcAft>
              <a:buFont typeface="+mj-lt"/>
              <a:buAutoNum type="arabicPeriod"/>
            </a:pPr>
            <a:r>
              <a:rPr lang="en-US" b="1" dirty="0">
                <a:latin typeface="Times New Roman" panose="02020603050405020304" pitchFamily="18" charset="0"/>
                <a:cs typeface="Arial" panose="020B0604020202020204" pitchFamily="34" charset="0"/>
              </a:rPr>
              <a:t>Descriptive Writing (Vivid Imagery): </a:t>
            </a:r>
            <a:r>
              <a:rPr lang="en-US" dirty="0">
                <a:latin typeface="Times New Roman" panose="02020603050405020304" pitchFamily="18" charset="0"/>
                <a:cs typeface="Arial" panose="020B0604020202020204" pitchFamily="34" charset="0"/>
              </a:rPr>
              <a:t>Paints pictures with words, using sensory details to describe scenes or emotions, common in creative non-fiction, poetry, and travelogues.</a:t>
            </a:r>
          </a:p>
        </p:txBody>
      </p:sp>
      <p:sp>
        <p:nvSpPr>
          <p:cNvPr id="8" name="Title 7">
            <a:extLst>
              <a:ext uri="{FF2B5EF4-FFF2-40B4-BE49-F238E27FC236}">
                <a16:creationId xmlns:a16="http://schemas.microsoft.com/office/drawing/2014/main" id="{29D4D9A0-94A8-AA4F-22FC-65DD37F42A92}"/>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Key Modern Writing Categories</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65262CC4-A1B7-4573-A284-DB5D77C8E2E4}"/>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C1CC142B-342B-0B03-6C4E-37853B9766EF}"/>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5DD7D80-D5FB-D12F-407D-F54361A3B0B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6157F8EA-7611-4E55-E707-F339DEB6F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8351655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60D66-663A-08C1-4751-BD8534372934}"/>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6C1C3C9-9820-6374-6C7B-0A566E4B5B01}"/>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9016A665-ABB6-D4D1-CC93-83699732C4C9}"/>
              </a:ext>
            </a:extLst>
          </p:cNvPr>
          <p:cNvSpPr>
            <a:spLocks noGrp="1"/>
          </p:cNvSpPr>
          <p:nvPr>
            <p:ph idx="1"/>
          </p:nvPr>
        </p:nvSpPr>
        <p:spPr>
          <a:xfrm>
            <a:off x="481671" y="3304591"/>
            <a:ext cx="10919167" cy="983283"/>
          </a:xfrm>
        </p:spPr>
        <p:txBody>
          <a:bodyPr vert="horz" wrap="square" lIns="91440" tIns="45720" rIns="91440" bIns="45720" rtlCol="0" anchor="ctr">
            <a:spAutoFit/>
          </a:bodyPr>
          <a:lstStyle/>
          <a:p>
            <a:pPr marL="0" indent="0" algn="just">
              <a:lnSpc>
                <a:spcPct val="107000"/>
              </a:lnSpc>
              <a:spcAft>
                <a:spcPts val="800"/>
              </a:spcAft>
              <a:buNone/>
            </a:pPr>
            <a:r>
              <a:rPr lang="en-US" b="1" dirty="0">
                <a:latin typeface="Times New Roman" panose="02020603050405020304" pitchFamily="18" charset="0"/>
                <a:cs typeface="Arial" panose="020B0604020202020204" pitchFamily="34" charset="0"/>
              </a:rPr>
              <a:t>3- Expository Writing (Information): </a:t>
            </a:r>
            <a:r>
              <a:rPr lang="en-US" dirty="0">
                <a:latin typeface="Times New Roman" panose="02020603050405020304" pitchFamily="18" charset="0"/>
                <a:cs typeface="Arial" panose="020B0604020202020204" pitchFamily="34" charset="0"/>
              </a:rPr>
              <a:t>Aims to explain or inform in a neutral tone (news articles, textbooks, manuals).</a:t>
            </a:r>
          </a:p>
        </p:txBody>
      </p:sp>
      <p:sp>
        <p:nvSpPr>
          <p:cNvPr id="8" name="Title 7">
            <a:extLst>
              <a:ext uri="{FF2B5EF4-FFF2-40B4-BE49-F238E27FC236}">
                <a16:creationId xmlns:a16="http://schemas.microsoft.com/office/drawing/2014/main" id="{6412D9EA-5E0F-8376-3ED3-E1574C509753}"/>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Key Modern Writing Categories</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A8F1FC09-4271-D6E0-3CCE-911DC65A475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5849CDD8-19B4-1FD7-A8F5-B14022670106}"/>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78C111A-5F27-2F0D-350C-2E5BFD2F3949}"/>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B388464A-0D9F-3615-B6AA-3DF44770A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6994753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51C9B-EFE9-F48A-15DD-9D5CAE269FD2}"/>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1600243-3E18-22CF-DED4-2D0A77E855FA}"/>
              </a:ext>
            </a:extLst>
          </p:cNvPr>
          <p:cNvSpPr/>
          <p:nvPr/>
        </p:nvSpPr>
        <p:spPr>
          <a:xfrm>
            <a:off x="279888" y="1339740"/>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5A361529-3EFC-AF3C-1F8F-1AF61223846A}"/>
              </a:ext>
            </a:extLst>
          </p:cNvPr>
          <p:cNvSpPr>
            <a:spLocks noGrp="1"/>
          </p:cNvSpPr>
          <p:nvPr>
            <p:ph idx="1"/>
          </p:nvPr>
        </p:nvSpPr>
        <p:spPr>
          <a:xfrm>
            <a:off x="633046" y="1825625"/>
            <a:ext cx="10720754" cy="3692635"/>
          </a:xfrm>
        </p:spPr>
        <p:txBody>
          <a:bodyPr anchor="ctr">
            <a:normAutofit/>
          </a:bodyPr>
          <a:lstStyle/>
          <a:p>
            <a:r>
              <a:rPr lang="en-US" sz="3600" b="1" dirty="0">
                <a:latin typeface="Times New Roman" panose="02020603050405020304" pitchFamily="18" charset="0"/>
                <a:cs typeface="Arial" panose="020B0604020202020204" pitchFamily="34" charset="0"/>
              </a:rPr>
              <a:t>Modern vs. Classic Style</a:t>
            </a:r>
          </a:p>
          <a:p>
            <a:r>
              <a:rPr lang="en-US" sz="3600" b="1" dirty="0">
                <a:latin typeface="Times New Roman" panose="02020603050405020304" pitchFamily="18" charset="0"/>
                <a:cs typeface="Arial" panose="020B0604020202020204" pitchFamily="34" charset="0"/>
              </a:rPr>
              <a:t>Theme vs. Plot</a:t>
            </a:r>
          </a:p>
          <a:p>
            <a:r>
              <a:rPr lang="en-US" sz="3600" b="1" dirty="0">
                <a:latin typeface="Times New Roman" panose="02020603050405020304" pitchFamily="18" charset="0"/>
                <a:cs typeface="Arial" panose="020B0604020202020204" pitchFamily="34" charset="0"/>
              </a:rPr>
              <a:t>Subjectivity vs. Objectivity</a:t>
            </a:r>
            <a:endParaRPr lang="ar-SA" sz="3600" b="1" dirty="0">
              <a:latin typeface="Times New Roman" panose="02020603050405020304" pitchFamily="18" charset="0"/>
              <a:cs typeface="Arial" panose="020B0604020202020204" pitchFamily="34" charset="0"/>
            </a:endParaRPr>
          </a:p>
        </p:txBody>
      </p:sp>
      <p:sp>
        <p:nvSpPr>
          <p:cNvPr id="8" name="Title 7">
            <a:extLst>
              <a:ext uri="{FF2B5EF4-FFF2-40B4-BE49-F238E27FC236}">
                <a16:creationId xmlns:a16="http://schemas.microsoft.com/office/drawing/2014/main" id="{A1516D30-347D-47AD-3364-F98698DF85DD}"/>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Key Distinctions in Modern Writing</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C787A2C7-4C05-D9C3-5B47-F4E1F3FEE99F}"/>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8253CDF2-BCFF-D95C-DF5F-0AE7495AC1F5}"/>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D11DDA1-4B49-002D-B28C-51672F8C052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F30A7791-28DA-50E5-0321-43482593AD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4525377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E37F0-CA8B-4629-769E-CCD236E38B05}"/>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6927229-913C-6D7D-ABE5-CDF479BBE660}"/>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767C1C18-AA6F-44A7-41B6-716AA54AA29C}"/>
              </a:ext>
            </a:extLst>
          </p:cNvPr>
          <p:cNvSpPr>
            <a:spLocks noGrp="1"/>
          </p:cNvSpPr>
          <p:nvPr>
            <p:ph idx="1"/>
          </p:nvPr>
        </p:nvSpPr>
        <p:spPr/>
        <p:txBody>
          <a:bodyPr/>
          <a:lstStyle/>
          <a:p>
            <a:r>
              <a:rPr lang="en-US" b="1" dirty="0"/>
              <a:t>Modern vs. Classic Style:</a:t>
            </a:r>
            <a:r>
              <a:rPr lang="en-US" dirty="0"/>
              <a:t> Modern writing tends to use more straightforward, conversational language compared to the formal, complex style of classical literature.</a:t>
            </a:r>
          </a:p>
          <a:p>
            <a:r>
              <a:rPr lang="en-US" b="1" dirty="0"/>
              <a:t>Theme vs. Plot:</a:t>
            </a:r>
            <a:r>
              <a:rPr lang="en-US" dirty="0"/>
              <a:t> Modern fiction frequently favors plot and character action, whereas classic literature often focuses on deep, pervasive thematic analysis.</a:t>
            </a:r>
          </a:p>
          <a:p>
            <a:r>
              <a:rPr lang="en-US" b="1" dirty="0"/>
              <a:t>Subjectivity vs. Objectivity:</a:t>
            </a:r>
            <a:r>
              <a:rPr lang="en-US" dirty="0"/>
              <a:t> Modern writing can be highly subjective (personal blogs, memoirs) or strictly objective (technical documentation), depending on the intended purpose.</a:t>
            </a:r>
          </a:p>
          <a:p>
            <a:endParaRPr lang="ar-SA" dirty="0"/>
          </a:p>
        </p:txBody>
      </p:sp>
      <p:sp>
        <p:nvSpPr>
          <p:cNvPr id="8" name="Title 7">
            <a:extLst>
              <a:ext uri="{FF2B5EF4-FFF2-40B4-BE49-F238E27FC236}">
                <a16:creationId xmlns:a16="http://schemas.microsoft.com/office/drawing/2014/main" id="{A5E16E19-A374-F590-F168-CDE37CED0AD8}"/>
              </a:ext>
            </a:extLst>
          </p:cNvPr>
          <p:cNvSpPr>
            <a:spLocks noGrp="1"/>
          </p:cNvSpPr>
          <p:nvPr>
            <p:ph type="title"/>
          </p:nvPr>
        </p:nvSpPr>
        <p:spPr>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Key Distinctions in Modern Writing</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AD4AE339-89E6-AEC9-64A5-97C130C0267B}"/>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1DAA3D5F-847F-0111-FFC9-609BB4B5FF7D}"/>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4524569-F7E2-0A3D-11D9-A47F674B4AC0}"/>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3691666D-FC4F-3F4F-1AE6-D1219C9E3C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6741510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CD00E-AE16-F596-8D2B-725F3C3B070C}"/>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EC949B5-E7B2-3848-426B-B34150624296}"/>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F70D5B21-317D-A897-8F56-4A8475ACEC73}"/>
              </a:ext>
            </a:extLst>
          </p:cNvPr>
          <p:cNvSpPr>
            <a:spLocks noGrp="1"/>
          </p:cNvSpPr>
          <p:nvPr>
            <p:ph idx="1"/>
          </p:nvPr>
        </p:nvSpPr>
        <p:spPr>
          <a:xfrm>
            <a:off x="539631" y="1473194"/>
            <a:ext cx="10515600" cy="4351338"/>
          </a:xfrm>
        </p:spPr>
        <p:txBody>
          <a:bodyPr vert="horz" lIns="91440" tIns="45720" rIns="91440" bIns="45720" rtlCol="0" anchor="ctr">
            <a:normAutofit/>
          </a:bodyPr>
          <a:lstStyle/>
          <a:p>
            <a:r>
              <a:rPr lang="en-US" sz="3600" b="1" dirty="0"/>
              <a:t>Plain English Movement</a:t>
            </a:r>
          </a:p>
          <a:p>
            <a:r>
              <a:rPr lang="en-US" sz="3600" b="1" dirty="0"/>
              <a:t>Hyper-Personalization</a:t>
            </a:r>
          </a:p>
          <a:p>
            <a:r>
              <a:rPr lang="en-US" sz="3600" b="1" dirty="0"/>
              <a:t>Human-Centric Tone</a:t>
            </a:r>
            <a:endParaRPr lang="ar-SA" sz="3600" b="1" dirty="0"/>
          </a:p>
        </p:txBody>
      </p:sp>
      <p:sp>
        <p:nvSpPr>
          <p:cNvPr id="8" name="Title 7">
            <a:extLst>
              <a:ext uri="{FF2B5EF4-FFF2-40B4-BE49-F238E27FC236}">
                <a16:creationId xmlns:a16="http://schemas.microsoft.com/office/drawing/2014/main" id="{96C6B1FA-EF84-3667-898B-2B9A62EA41AE}"/>
              </a:ext>
            </a:extLst>
          </p:cNvPr>
          <p:cNvSpPr>
            <a:spLocks noGrp="1"/>
          </p:cNvSpPr>
          <p:nvPr>
            <p:ph type="title"/>
          </p:nvPr>
        </p:nvSpPr>
        <p:spPr>
          <a:xfrm>
            <a:off x="983943" y="322037"/>
            <a:ext cx="10515600" cy="1325563"/>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The Rise of "Plain English" and Personalization</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B0454F87-1D6D-2F54-4968-9CC4576D68A3}"/>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AE65F2D0-EC1E-E3FF-5F6B-BBD0CB17B27B}"/>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FFF8249-E974-EE62-7356-DDBA3B92B56D}"/>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D409AB2C-8C34-A44D-FB4B-6F247AECC3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2494977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FDDCA-0BCF-4D18-F092-6AEDEC17C59B}"/>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F295D60-DE4D-6484-B5FF-62502F917D7F}"/>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57B6E824-0B5B-0C5B-FF72-54D853E99942}"/>
              </a:ext>
            </a:extLst>
          </p:cNvPr>
          <p:cNvSpPr>
            <a:spLocks noGrp="1"/>
          </p:cNvSpPr>
          <p:nvPr>
            <p:ph idx="1"/>
          </p:nvPr>
        </p:nvSpPr>
        <p:spPr/>
        <p:txBody>
          <a:bodyPr>
            <a:normAutofit fontScale="92500" lnSpcReduction="10000"/>
          </a:bodyPr>
          <a:lstStyle/>
          <a:p>
            <a:pPr>
              <a:spcBef>
                <a:spcPts val="900"/>
              </a:spcBef>
              <a:spcAft>
                <a:spcPts val="900"/>
              </a:spcAft>
            </a:pPr>
            <a:r>
              <a:rPr lang="en-US" b="1" dirty="0">
                <a:latin typeface="Arial" panose="020B0604020202020204" pitchFamily="34" charset="0"/>
              </a:rPr>
              <a:t>Plain English Movement</a:t>
            </a:r>
            <a:r>
              <a:rPr lang="en-US" dirty="0">
                <a:latin typeface="Arial" panose="020B0604020202020204" pitchFamily="34" charset="0"/>
              </a:rPr>
              <a:t>: Organizations are ditching industry jargon in favor of clear, direct language. This reduces legal risks and improves customer trust, as 59% of buyers are deterred by poor grammar or confusing terms.</a:t>
            </a:r>
          </a:p>
          <a:p>
            <a:pPr>
              <a:spcBef>
                <a:spcPts val="900"/>
              </a:spcBef>
              <a:spcAft>
                <a:spcPts val="900"/>
              </a:spcAft>
            </a:pPr>
            <a:r>
              <a:rPr lang="en-US" b="1" dirty="0">
                <a:latin typeface="Arial" panose="020B0604020202020204" pitchFamily="34" charset="0"/>
              </a:rPr>
              <a:t>Hyper-Personalization</a:t>
            </a:r>
            <a:r>
              <a:rPr lang="en-US" dirty="0">
                <a:latin typeface="Arial" panose="020B0604020202020204" pitchFamily="34" charset="0"/>
              </a:rPr>
              <a:t>: Content is increasingly tailored to specific user personas, behaviors, and even real-time data to make messages feel timely and relevant.</a:t>
            </a:r>
          </a:p>
          <a:p>
            <a:pPr>
              <a:spcBef>
                <a:spcPts val="900"/>
              </a:spcBef>
              <a:spcAft>
                <a:spcPts val="900"/>
              </a:spcAft>
            </a:pPr>
            <a:r>
              <a:rPr lang="en-US" b="1" dirty="0">
                <a:latin typeface="Arial" panose="020B0604020202020204" pitchFamily="34" charset="0"/>
              </a:rPr>
              <a:t>Human-Centric Tone</a:t>
            </a:r>
            <a:r>
              <a:rPr lang="en-US" dirty="0">
                <a:latin typeface="Arial" panose="020B0604020202020204" pitchFamily="34" charset="0"/>
              </a:rPr>
              <a:t>: Companies are adopting a more conversational and empathetic voice. This "human touch" is used on "About Us" pages and even in technical release notes to make brands more relatable</a:t>
            </a:r>
          </a:p>
          <a:p>
            <a:endParaRPr lang="ar-SA" dirty="0"/>
          </a:p>
        </p:txBody>
      </p:sp>
      <p:sp>
        <p:nvSpPr>
          <p:cNvPr id="8" name="Title 7">
            <a:extLst>
              <a:ext uri="{FF2B5EF4-FFF2-40B4-BE49-F238E27FC236}">
                <a16:creationId xmlns:a16="http://schemas.microsoft.com/office/drawing/2014/main" id="{AFB953B4-EAE7-256A-D7DF-044815B846C8}"/>
              </a:ext>
            </a:extLst>
          </p:cNvPr>
          <p:cNvSpPr>
            <a:spLocks noGrp="1"/>
          </p:cNvSpPr>
          <p:nvPr>
            <p:ph type="title"/>
          </p:nvPr>
        </p:nvSpPr>
        <p:spPr>
          <a:xfrm>
            <a:off x="983943" y="322037"/>
            <a:ext cx="10515600" cy="1325563"/>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The Rise of "Plain English" and Personalization</a:t>
            </a:r>
            <a:br>
              <a:rPr lang="en-US" sz="3600" b="1" dirty="0">
                <a:solidFill>
                  <a:srgbClr val="00B0F0"/>
                </a:solidFill>
                <a:latin typeface="+mn-lt"/>
                <a:ea typeface="+mn-ea"/>
                <a:cs typeface="+mn-cs"/>
              </a:rPr>
            </a:br>
            <a:endParaRPr lang="ar-SA" sz="3600" b="1" dirty="0">
              <a:solidFill>
                <a:srgbClr val="00B0F0"/>
              </a:solidFill>
              <a:latin typeface="+mn-lt"/>
              <a:ea typeface="+mn-ea"/>
              <a:cs typeface="+mn-cs"/>
            </a:endParaRPr>
          </a:p>
        </p:txBody>
      </p:sp>
      <p:sp>
        <p:nvSpPr>
          <p:cNvPr id="2" name="Rectangle 1">
            <a:extLst>
              <a:ext uri="{FF2B5EF4-FFF2-40B4-BE49-F238E27FC236}">
                <a16:creationId xmlns:a16="http://schemas.microsoft.com/office/drawing/2014/main" id="{1E9C5DB6-6440-5889-2E6B-86D9E0CF19E8}"/>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id="{0A14B725-31AA-E933-446B-E0EDC7C617A3}"/>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D7D476B-464D-F86C-C4BC-C6ADADD029F1}"/>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0335EB27-1BEA-9A0C-32A3-7FA18B24F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264142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17588-EF0D-6FA8-D932-79EAC607B523}"/>
              </a:ext>
            </a:extLst>
          </p:cNvPr>
          <p:cNvSpPr>
            <a:spLocks noGrp="1"/>
          </p:cNvSpPr>
          <p:nvPr>
            <p:ph type="title"/>
          </p:nvPr>
        </p:nvSpPr>
        <p:spPr>
          <a:xfrm>
            <a:off x="838200" y="179488"/>
            <a:ext cx="10515600" cy="1325563"/>
          </a:xfrm>
          <a:noFill/>
        </p:spPr>
        <p:txBody>
          <a:bodyPr vert="horz" wrap="square" lIns="91440" tIns="45720" rIns="91440" bIns="45720" rtlCol="0" anchor="ctr">
            <a:spAutoFit/>
          </a:bodyPr>
          <a:lstStyle/>
          <a:p>
            <a:pPr algn="ctr"/>
            <a:r>
              <a:rPr lang="en-US" sz="3600" b="1" dirty="0">
                <a:solidFill>
                  <a:srgbClr val="00B0F0"/>
                </a:solidFill>
                <a:latin typeface="+mn-lt"/>
                <a:ea typeface="+mn-ea"/>
                <a:cs typeface="+mn-cs"/>
              </a:rPr>
              <a:t>In conclusion</a:t>
            </a:r>
            <a:endParaRPr lang="ar-SA" sz="3600" b="1" dirty="0">
              <a:solidFill>
                <a:srgbClr val="00B0F0"/>
              </a:solidFill>
              <a:latin typeface="+mn-lt"/>
              <a:ea typeface="+mn-ea"/>
              <a:cs typeface="+mn-cs"/>
            </a:endParaRPr>
          </a:p>
        </p:txBody>
      </p:sp>
      <p:sp>
        <p:nvSpPr>
          <p:cNvPr id="4" name="Rectangle: Rounded Corners 3">
            <a:extLst>
              <a:ext uri="{FF2B5EF4-FFF2-40B4-BE49-F238E27FC236}">
                <a16:creationId xmlns:a16="http://schemas.microsoft.com/office/drawing/2014/main" id="{C8B80509-3AD8-6E4B-8756-B1C41D8C68E0}"/>
              </a:ext>
            </a:extLst>
          </p:cNvPr>
          <p:cNvSpPr/>
          <p:nvPr/>
        </p:nvSpPr>
        <p:spPr>
          <a:xfrm>
            <a:off x="125144" y="1485241"/>
            <a:ext cx="11632223" cy="4691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Content Placeholder 2">
            <a:extLst>
              <a:ext uri="{FF2B5EF4-FFF2-40B4-BE49-F238E27FC236}">
                <a16:creationId xmlns:a16="http://schemas.microsoft.com/office/drawing/2014/main" id="{EFD378F9-C6C9-FC69-4FD6-0EA78549B636}"/>
              </a:ext>
            </a:extLst>
          </p:cNvPr>
          <p:cNvSpPr>
            <a:spLocks noGrp="1"/>
          </p:cNvSpPr>
          <p:nvPr>
            <p:ph idx="1"/>
          </p:nvPr>
        </p:nvSpPr>
        <p:spPr>
          <a:xfrm>
            <a:off x="838200" y="2473375"/>
            <a:ext cx="10515600" cy="3055837"/>
          </a:xfrm>
        </p:spPr>
        <p:txBody>
          <a:bodyPr vert="horz" wrap="square" lIns="91440" tIns="45720" rIns="91440" bIns="45720" rtlCol="0" anchor="ctr">
            <a:spAutoFit/>
          </a:bodyPr>
          <a:lstStyle/>
          <a:p>
            <a:pPr indent="-457200" algn="just">
              <a:lnSpc>
                <a:spcPct val="107000"/>
              </a:lnSpc>
              <a:spcAft>
                <a:spcPts val="800"/>
              </a:spcAft>
              <a:buFont typeface="Wingdings" panose="05000000000000000000" pitchFamily="2" charset="2"/>
              <a:buChar char="q"/>
            </a:pPr>
            <a:r>
              <a:rPr lang="en-US" dirty="0">
                <a:latin typeface="Times New Roman" panose="02020603050405020304" pitchFamily="18" charset="0"/>
                <a:cs typeface="Arial" panose="020B0604020202020204" pitchFamily="34" charset="0"/>
              </a:rPr>
              <a:t>In </a:t>
            </a:r>
            <a:r>
              <a:rPr lang="en-US">
                <a:latin typeface="Times New Roman" panose="02020603050405020304" pitchFamily="18" charset="0"/>
                <a:cs typeface="Arial" panose="020B0604020202020204" pitchFamily="34" charset="0"/>
              </a:rPr>
              <a:t>conclusion, </a:t>
            </a:r>
            <a:r>
              <a:rPr lang="en-US" dirty="0">
                <a:latin typeface="Times New Roman" panose="02020603050405020304" pitchFamily="18" charset="0"/>
                <a:cs typeface="Arial" panose="020B0604020202020204" pitchFamily="34" charset="0"/>
              </a:rPr>
              <a:t>the role of the business writer will shift from manual production toward a role as a "strategist and editor". Professionals will focus on the strategic intent and "soul" of the communication, while AI handles the linguistic mechanics, real-time translation, and cultural calibration.</a:t>
            </a:r>
          </a:p>
          <a:p>
            <a:pPr indent="-457200" algn="just">
              <a:lnSpc>
                <a:spcPct val="107000"/>
              </a:lnSpc>
              <a:spcAft>
                <a:spcPts val="800"/>
              </a:spcAft>
              <a:buFont typeface="Wingdings" panose="05000000000000000000" pitchFamily="2" charset="2"/>
              <a:buChar char="q"/>
            </a:pPr>
            <a:endParaRPr lang="ar-SA" dirty="0">
              <a:latin typeface="Times New Roman" panose="02020603050405020304" pitchFamily="18" charset="0"/>
              <a:cs typeface="Arial" panose="020B0604020202020204" pitchFamily="34" charset="0"/>
            </a:endParaRPr>
          </a:p>
        </p:txBody>
      </p:sp>
      <p:sp>
        <p:nvSpPr>
          <p:cNvPr id="8" name="Rectangle 7">
            <a:extLst>
              <a:ext uri="{FF2B5EF4-FFF2-40B4-BE49-F238E27FC236}">
                <a16:creationId xmlns:a16="http://schemas.microsoft.com/office/drawing/2014/main" id="{4C88F9FB-6601-C927-811A-CBFDB83455FA}"/>
              </a:ext>
            </a:extLst>
          </p:cNvPr>
          <p:cNvSpPr/>
          <p:nvPr/>
        </p:nvSpPr>
        <p:spPr>
          <a:xfrm>
            <a:off x="311461" y="1098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AAF33D33-2382-5F80-4DAF-0CAE4E2E370D}"/>
              </a:ext>
            </a:extLst>
          </p:cNvPr>
          <p:cNvSpPr txBox="1"/>
          <p:nvPr/>
        </p:nvSpPr>
        <p:spPr>
          <a:xfrm>
            <a:off x="398548" y="25351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28696C-1094-1D81-4468-A449A1B09A28}"/>
              </a:ext>
            </a:extLst>
          </p:cNvPr>
          <p:cNvSpPr txBox="1"/>
          <p:nvPr/>
        </p:nvSpPr>
        <p:spPr>
          <a:xfrm>
            <a:off x="398548" y="1229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Graphic 21">
            <a:extLst>
              <a:ext uri="{FF2B5EF4-FFF2-40B4-BE49-F238E27FC236}">
                <a16:creationId xmlns:a16="http://schemas.microsoft.com/office/drawing/2014/main" id="{D841EECD-784A-C90A-D9BA-48826A20FA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5231" y="25083"/>
            <a:ext cx="1116793" cy="654239"/>
          </a:xfrm>
          <a:prstGeom prst="rect">
            <a:avLst/>
          </a:prstGeom>
        </p:spPr>
      </p:pic>
    </p:spTree>
    <p:extLst>
      <p:ext uri="{BB962C8B-B14F-4D97-AF65-F5344CB8AC3E}">
        <p14:creationId xmlns:p14="http://schemas.microsoft.com/office/powerpoint/2010/main" val="30308752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EDBFB38-5F4F-43A3-BE67-B8230B046F2F}"/>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88354b5-287c-4cda-825e-1d7935aea40e"/>
    <ds:schemaRef ds:uri="aca13214-df29-4e3c-a050-857c0bf7bd8e"/>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480</TotalTime>
  <Words>2522</Words>
  <Application>Microsoft Office PowerPoint</Application>
  <PresentationFormat>Widescreen</PresentationFormat>
  <Paragraphs>222</Paragraphs>
  <Slides>39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Alexandria</vt:lpstr>
      <vt:lpstr>Arial</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Digital writing and artificial intelligence</vt:lpstr>
      <vt:lpstr>PowerPoint Presentation</vt:lpstr>
      <vt:lpstr>1. The role of artificial intelligence in the writing process </vt:lpstr>
      <vt:lpstr>2. Types of digital writing affected</vt:lpstr>
      <vt:lpstr>3. Benefits versus risks</vt:lpstr>
      <vt:lpstr>Benefits versus risks</vt:lpstr>
      <vt:lpstr>How will artificial intelligence change the future of business writing?</vt:lpstr>
      <vt:lpstr>How will artificial intelligence change the future of business writing?</vt:lpstr>
      <vt:lpstr>1. A Revolution in Efficiency and Productivity</vt:lpstr>
      <vt:lpstr>2. Contextual Correction and Tone Management</vt:lpstr>
      <vt:lpstr>3. Borderless and Culturally Sensitive Communication</vt:lpstr>
      <vt:lpstr>4. The Dominance of Mobile-First Business Writing</vt:lpstr>
      <vt:lpstr>5. Specialized Custom AI Assistants </vt:lpstr>
      <vt:lpstr>6. Transition to a "Proactive Partner" </vt:lpstr>
      <vt:lpstr>Challenges and the Human Element </vt:lpstr>
      <vt:lpstr>How will AI affect the tone of commercial writing and its cultural adaptation?</vt:lpstr>
      <vt:lpstr>How will AI affect the tone of commercial writing and its cultural adaptation?</vt:lpstr>
      <vt:lpstr>1. Real-Time Tone and Sentiment Regulation</vt:lpstr>
      <vt:lpstr>1. Real-Time Tone and Sentiment Regulation</vt:lpstr>
      <vt:lpstr>1. Real-Time Tone and Sentiment Regulation</vt:lpstr>
      <vt:lpstr>2. Advanced Cultural Adaptation and Localization</vt:lpstr>
      <vt:lpstr>2. Advanced Cultural Adaptation and Localization</vt:lpstr>
      <vt:lpstr>2. Advanced Cultural Adaptation and Localization</vt:lpstr>
      <vt:lpstr>3. Asynchronous Efficiency and Multi-modal Context</vt:lpstr>
      <vt:lpstr>4. Strategic Limitations and the Human Element</vt:lpstr>
      <vt:lpstr>Comparison of Modern Writing Categories</vt:lpstr>
      <vt:lpstr>Key Modern Writing Categories </vt:lpstr>
      <vt:lpstr>Key Modern Writing Categories </vt:lpstr>
      <vt:lpstr>Key Modern Writing Categories </vt:lpstr>
      <vt:lpstr>Key Distinctions in Modern Writing </vt:lpstr>
      <vt:lpstr>Key Distinctions in Modern Writing </vt:lpstr>
      <vt:lpstr>The Rise of "Plain English" and Personalization </vt:lpstr>
      <vt:lpstr>The Rise of "Plain English" and Personalization </vt:lpstr>
      <vt:lpstr>In 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56</cp:revision>
  <dcterms:created xsi:type="dcterms:W3CDTF">2023-04-29T09:08:00Z</dcterms:created>
  <dcterms:modified xsi:type="dcterms:W3CDTF">2026-04-10T13:09:48Z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