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4"/>
    <p:sldMasterId id="2147483661" r:id="rId5"/>
    <p:sldMasterId id="2147483678" r:id="rId6"/>
  </p:sldMasterIdLst>
  <p:notesMasterIdLst>
    <p:notesMasterId r:id="rId59"/>
  </p:notesMasterIdLst>
  <p:handoutMasterIdLst>
    <p:handoutMasterId r:id="rId60"/>
  </p:handoutMasterIdLst>
  <p:sldIdLst>
    <p:sldId id="513" r:id="rId7"/>
    <p:sldId id="303" r:id="rId8"/>
    <p:sldId id="514"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6" r:id="rId37"/>
    <p:sldId id="287" r:id="rId38"/>
    <p:sldId id="288" r:id="rId39"/>
    <p:sldId id="289" r:id="rId40"/>
    <p:sldId id="290" r:id="rId41"/>
    <p:sldId id="291" r:id="rId42"/>
    <p:sldId id="292" r:id="rId43"/>
    <p:sldId id="293" r:id="rId44"/>
    <p:sldId id="296" r:id="rId45"/>
    <p:sldId id="297" r:id="rId46"/>
    <p:sldId id="298" r:id="rId47"/>
    <p:sldId id="305" r:id="rId48"/>
    <p:sldId id="306" r:id="rId49"/>
    <p:sldId id="307" r:id="rId50"/>
    <p:sldId id="314" r:id="rId51"/>
    <p:sldId id="315" r:id="rId52"/>
    <p:sldId id="316" r:id="rId53"/>
    <p:sldId id="318" r:id="rId54"/>
    <p:sldId id="320" r:id="rId55"/>
    <p:sldId id="321" r:id="rId56"/>
    <p:sldId id="322" r:id="rId57"/>
    <p:sldId id="349" r:id="rId58"/>
  </p:sldIdLst>
  <p:sldSz cx="12192000" cy="6858000"/>
  <p:notesSz cx="6858000" cy="9144000"/>
  <p:embeddedFontLst>
    <p:embeddedFont>
      <p:font typeface="Alexandria" panose="020B0604020202020204" charset="-78"/>
      <p:regular r:id="rId61"/>
      <p:bold r:id="rId62"/>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418860-1AEF-739D-2370-D836C8302612}" v="87" dt="2026-05-24T19:58:30.1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60" autoAdjust="0"/>
  </p:normalViewPr>
  <p:slideViewPr>
    <p:cSldViewPr snapToGrid="0" snapToObjects="1">
      <p:cViewPr varScale="1">
        <p:scale>
          <a:sx n="55" d="100"/>
          <a:sy n="55" d="100"/>
        </p:scale>
        <p:origin x="42" y="1146"/>
      </p:cViewPr>
      <p:guideLst>
        <p:guide orient="horz" pos="2160"/>
        <p:guide pos="2880"/>
      </p:guideLst>
    </p:cSldViewPr>
  </p:slideViewPr>
  <p:outlineViewPr>
    <p:cViewPr>
      <p:scale>
        <a:sx n="33" d="100"/>
        <a:sy n="33" d="100"/>
      </p:scale>
      <p:origin x="0" y="-1596"/>
    </p:cViewPr>
  </p:outlineViewPr>
  <p:notesTextViewPr>
    <p:cViewPr>
      <p:scale>
        <a:sx n="100" d="100"/>
        <a:sy n="100" d="100"/>
      </p:scale>
      <p:origin x="0" y="0"/>
    </p:cViewPr>
  </p:notesTextViewPr>
  <p:sorterViewPr>
    <p:cViewPr>
      <p:scale>
        <a:sx n="100" d="100"/>
        <a:sy n="100" d="100"/>
      </p:scale>
      <p:origin x="0" y="-3342"/>
    </p:cViewPr>
  </p:sorterViewPr>
  <p:notesViewPr>
    <p:cSldViewPr snapToGrid="0" snapToObjects="1">
      <p:cViewPr varScale="1">
        <p:scale>
          <a:sx n="88" d="100"/>
          <a:sy n="88" d="100"/>
        </p:scale>
        <p:origin x="3822" y="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presProps" Target="presProps.xml"/><Relationship Id="rId68" Type="http://schemas.microsoft.com/office/2015/10/relationships/revisionInfo" Target="revisionInfo.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tableStyles" Target="tableStyles.xml"/><Relationship Id="rId5" Type="http://schemas.openxmlformats.org/officeDocument/2006/relationships/slideMaster" Target="slideMasters/slideMaster2.xml"/><Relationship Id="rId61" Type="http://schemas.openxmlformats.org/officeDocument/2006/relationships/font" Target="fonts/font1.fntdata"/><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viewProps" Target="view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notesMaster" Target="notesMasters/notesMaster1.xml"/><Relationship Id="rId67" Type="http://schemas.microsoft.com/office/2016/11/relationships/changesInfo" Target="changesInfos/changesInfo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font" Target="fonts/font2.fntdata"/><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handoutMaster" Target="handoutMasters/handoutMaster1.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 Montaner abuhuseein" userId="2fe45c76f27c6ebd" providerId="LiveId" clId="{D4E8111E-F9CC-4B19-810D-0EA5D03BB203}"/>
    <pc:docChg chg="undo custSel delSld modSld">
      <pc:chgData name="Al Montaner abuhuseein" userId="2fe45c76f27c6ebd" providerId="LiveId" clId="{D4E8111E-F9CC-4B19-810D-0EA5D03BB203}" dt="2026-05-23T09:12:52.795" v="56" actId="47"/>
      <pc:docMkLst>
        <pc:docMk/>
      </pc:docMkLst>
      <pc:sldChg chg="modSp mod">
        <pc:chgData name="Al Montaner abuhuseein" userId="2fe45c76f27c6ebd" providerId="LiveId" clId="{D4E8111E-F9CC-4B19-810D-0EA5D03BB203}" dt="2026-05-12T15:31:24.116" v="7" actId="20577"/>
        <pc:sldMkLst>
          <pc:docMk/>
          <pc:sldMk cId="0" sldId="260"/>
        </pc:sldMkLst>
        <pc:spChg chg="mod">
          <ac:chgData name="Al Montaner abuhuseein" userId="2fe45c76f27c6ebd" providerId="LiveId" clId="{D4E8111E-F9CC-4B19-810D-0EA5D03BB203}" dt="2026-05-12T15:31:24.116" v="7" actId="20577"/>
          <ac:spMkLst>
            <pc:docMk/>
            <pc:sldMk cId="0" sldId="260"/>
            <ac:spMk id="5" creationId="{00000000-0000-0000-0000-000000000000}"/>
          </ac:spMkLst>
        </pc:spChg>
      </pc:sldChg>
      <pc:sldChg chg="modSp mod">
        <pc:chgData name="Al Montaner abuhuseein" userId="2fe45c76f27c6ebd" providerId="LiveId" clId="{D4E8111E-F9CC-4B19-810D-0EA5D03BB203}" dt="2026-05-12T15:35:57.379" v="10" actId="20577"/>
        <pc:sldMkLst>
          <pc:docMk/>
          <pc:sldMk cId="0" sldId="266"/>
        </pc:sldMkLst>
        <pc:spChg chg="mod">
          <ac:chgData name="Al Montaner abuhuseein" userId="2fe45c76f27c6ebd" providerId="LiveId" clId="{D4E8111E-F9CC-4B19-810D-0EA5D03BB203}" dt="2026-05-12T15:35:57.379" v="10" actId="20577"/>
          <ac:spMkLst>
            <pc:docMk/>
            <pc:sldMk cId="0" sldId="266"/>
            <ac:spMk id="5" creationId="{00000000-0000-0000-0000-000000000000}"/>
          </ac:spMkLst>
        </pc:spChg>
      </pc:sldChg>
      <pc:sldChg chg="modSp mod">
        <pc:chgData name="Al Montaner abuhuseein" userId="2fe45c76f27c6ebd" providerId="LiveId" clId="{D4E8111E-F9CC-4B19-810D-0EA5D03BB203}" dt="2026-05-12T15:37:21.973" v="28" actId="20577"/>
        <pc:sldMkLst>
          <pc:docMk/>
          <pc:sldMk cId="0" sldId="267"/>
        </pc:sldMkLst>
        <pc:spChg chg="mod">
          <ac:chgData name="Al Montaner abuhuseein" userId="2fe45c76f27c6ebd" providerId="LiveId" clId="{D4E8111E-F9CC-4B19-810D-0EA5D03BB203}" dt="2026-05-12T15:37:21.973" v="28" actId="20577"/>
          <ac:spMkLst>
            <pc:docMk/>
            <pc:sldMk cId="0" sldId="267"/>
            <ac:spMk id="5" creationId="{00000000-0000-0000-0000-000000000000}"/>
          </ac:spMkLst>
        </pc:spChg>
      </pc:sldChg>
      <pc:sldChg chg="modSp mod">
        <pc:chgData name="Al Montaner abuhuseein" userId="2fe45c76f27c6ebd" providerId="LiveId" clId="{D4E8111E-F9CC-4B19-810D-0EA5D03BB203}" dt="2026-05-12T15:38:47.071" v="32" actId="20577"/>
        <pc:sldMkLst>
          <pc:docMk/>
          <pc:sldMk cId="0" sldId="271"/>
        </pc:sldMkLst>
        <pc:spChg chg="mod">
          <ac:chgData name="Al Montaner abuhuseein" userId="2fe45c76f27c6ebd" providerId="LiveId" clId="{D4E8111E-F9CC-4B19-810D-0EA5D03BB203}" dt="2026-05-12T15:38:47.071" v="32" actId="20577"/>
          <ac:spMkLst>
            <pc:docMk/>
            <pc:sldMk cId="0" sldId="271"/>
            <ac:spMk id="5" creationId="{00000000-0000-0000-0000-000000000000}"/>
          </ac:spMkLst>
        </pc:spChg>
      </pc:sldChg>
      <pc:sldChg chg="modSp mod">
        <pc:chgData name="Al Montaner abuhuseein" userId="2fe45c76f27c6ebd" providerId="LiveId" clId="{D4E8111E-F9CC-4B19-810D-0EA5D03BB203}" dt="2026-05-12T15:40:58.080" v="41" actId="1076"/>
        <pc:sldMkLst>
          <pc:docMk/>
          <pc:sldMk cId="0" sldId="273"/>
        </pc:sldMkLst>
        <pc:spChg chg="mod">
          <ac:chgData name="Al Montaner abuhuseein" userId="2fe45c76f27c6ebd" providerId="LiveId" clId="{D4E8111E-F9CC-4B19-810D-0EA5D03BB203}" dt="2026-05-12T15:40:58.080" v="41" actId="1076"/>
          <ac:spMkLst>
            <pc:docMk/>
            <pc:sldMk cId="0" sldId="273"/>
            <ac:spMk id="5" creationId="{00000000-0000-0000-0000-000000000000}"/>
          </ac:spMkLst>
        </pc:spChg>
      </pc:sldChg>
      <pc:sldChg chg="modSp mod">
        <pc:chgData name="Al Montaner abuhuseein" userId="2fe45c76f27c6ebd" providerId="LiveId" clId="{D4E8111E-F9CC-4B19-810D-0EA5D03BB203}" dt="2026-05-12T15:42:04.205" v="42"/>
        <pc:sldMkLst>
          <pc:docMk/>
          <pc:sldMk cId="0" sldId="305"/>
        </pc:sldMkLst>
        <pc:spChg chg="mod">
          <ac:chgData name="Al Montaner abuhuseein" userId="2fe45c76f27c6ebd" providerId="LiveId" clId="{D4E8111E-F9CC-4B19-810D-0EA5D03BB203}" dt="2026-05-12T15:42:04.205" v="42"/>
          <ac:spMkLst>
            <pc:docMk/>
            <pc:sldMk cId="0" sldId="305"/>
            <ac:spMk id="4" creationId="{00000000-0000-0000-0000-000000000000}"/>
          </ac:spMkLst>
        </pc:spChg>
      </pc:sldChg>
      <pc:sldChg chg="modSp mod">
        <pc:chgData name="Al Montaner abuhuseein" userId="2fe45c76f27c6ebd" providerId="LiveId" clId="{D4E8111E-F9CC-4B19-810D-0EA5D03BB203}" dt="2026-05-12T15:42:55.866" v="47" actId="313"/>
        <pc:sldMkLst>
          <pc:docMk/>
          <pc:sldMk cId="0" sldId="306"/>
        </pc:sldMkLst>
        <pc:spChg chg="mod">
          <ac:chgData name="Al Montaner abuhuseein" userId="2fe45c76f27c6ebd" providerId="LiveId" clId="{D4E8111E-F9CC-4B19-810D-0EA5D03BB203}" dt="2026-05-12T15:42:55.866" v="47" actId="313"/>
          <ac:spMkLst>
            <pc:docMk/>
            <pc:sldMk cId="0" sldId="306"/>
            <ac:spMk id="5" creationId="{00000000-0000-0000-0000-000000000000}"/>
          </ac:spMkLst>
        </pc:spChg>
      </pc:sldChg>
      <pc:sldChg chg="del">
        <pc:chgData name="Al Montaner abuhuseein" userId="2fe45c76f27c6ebd" providerId="LiveId" clId="{D4E8111E-F9CC-4B19-810D-0EA5D03BB203}" dt="2026-05-23T09:12:47.905" v="52" actId="47"/>
        <pc:sldMkLst>
          <pc:docMk/>
          <pc:sldMk cId="0" sldId="308"/>
        </pc:sldMkLst>
      </pc:sldChg>
      <pc:sldChg chg="del">
        <pc:chgData name="Al Montaner abuhuseein" userId="2fe45c76f27c6ebd" providerId="LiveId" clId="{D4E8111E-F9CC-4B19-810D-0EA5D03BB203}" dt="2026-05-23T09:12:49.441" v="53" actId="47"/>
        <pc:sldMkLst>
          <pc:docMk/>
          <pc:sldMk cId="0" sldId="309"/>
        </pc:sldMkLst>
      </pc:sldChg>
      <pc:sldChg chg="modSp del mod">
        <pc:chgData name="Al Montaner abuhuseein" userId="2fe45c76f27c6ebd" providerId="LiveId" clId="{D4E8111E-F9CC-4B19-810D-0EA5D03BB203}" dt="2026-05-23T09:12:50.703" v="54" actId="47"/>
        <pc:sldMkLst>
          <pc:docMk/>
          <pc:sldMk cId="0" sldId="310"/>
        </pc:sldMkLst>
      </pc:sldChg>
      <pc:sldChg chg="del">
        <pc:chgData name="Al Montaner abuhuseein" userId="2fe45c76f27c6ebd" providerId="LiveId" clId="{D4E8111E-F9CC-4B19-810D-0EA5D03BB203}" dt="2026-05-23T09:12:51.737" v="55" actId="47"/>
        <pc:sldMkLst>
          <pc:docMk/>
          <pc:sldMk cId="0" sldId="311"/>
        </pc:sldMkLst>
      </pc:sldChg>
      <pc:sldChg chg="modSp del mod">
        <pc:chgData name="Al Montaner abuhuseein" userId="2fe45c76f27c6ebd" providerId="LiveId" clId="{D4E8111E-F9CC-4B19-810D-0EA5D03BB203}" dt="2026-05-23T09:12:52.795" v="56" actId="47"/>
        <pc:sldMkLst>
          <pc:docMk/>
          <pc:sldMk cId="0" sldId="312"/>
        </pc:sldMkLst>
      </pc:sldChg>
      <pc:sldChg chg="modSp mod">
        <pc:chgData name="Al Montaner abuhuseein" userId="2fe45c76f27c6ebd" providerId="LiveId" clId="{D4E8111E-F9CC-4B19-810D-0EA5D03BB203}" dt="2026-05-12T15:44:34.696" v="50"/>
        <pc:sldMkLst>
          <pc:docMk/>
          <pc:sldMk cId="0" sldId="314"/>
        </pc:sldMkLst>
        <pc:spChg chg="mod">
          <ac:chgData name="Al Montaner abuhuseein" userId="2fe45c76f27c6ebd" providerId="LiveId" clId="{D4E8111E-F9CC-4B19-810D-0EA5D03BB203}" dt="2026-05-12T15:44:34.696" v="50"/>
          <ac:spMkLst>
            <pc:docMk/>
            <pc:sldMk cId="0" sldId="314"/>
            <ac:spMk id="4" creationId="{00000000-0000-0000-0000-000000000000}"/>
          </ac:spMkLst>
        </pc:spChg>
      </pc:sldChg>
      <pc:sldChg chg="modSp mod">
        <pc:chgData name="Al Montaner abuhuseein" userId="2fe45c76f27c6ebd" providerId="LiveId" clId="{D4E8111E-F9CC-4B19-810D-0EA5D03BB203}" dt="2026-05-12T15:45:08.320" v="51"/>
        <pc:sldMkLst>
          <pc:docMk/>
          <pc:sldMk cId="0" sldId="315"/>
        </pc:sldMkLst>
        <pc:spChg chg="mod">
          <ac:chgData name="Al Montaner abuhuseein" userId="2fe45c76f27c6ebd" providerId="LiveId" clId="{D4E8111E-F9CC-4B19-810D-0EA5D03BB203}" dt="2026-05-12T15:45:08.320" v="51"/>
          <ac:spMkLst>
            <pc:docMk/>
            <pc:sldMk cId="0" sldId="315"/>
            <ac:spMk id="5" creationId="{00000000-0000-0000-0000-000000000000}"/>
          </ac:spMkLst>
        </pc:spChg>
      </pc:sldChg>
    </pc:docChg>
  </pc:docChgLst>
  <pc:docChgLst>
    <pc:chgData name="Rahaf Darwish" userId="S::rahafdarwish@midocean.edu.km::a510750d-cd69-4bc9-aa08-c9adb5c50624" providerId="AD" clId="Web-{3C418860-1AEF-739D-2370-D836C8302612}"/>
    <pc:docChg chg="modSld">
      <pc:chgData name="Rahaf Darwish" userId="S::rahafdarwish@midocean.edu.km::a510750d-cd69-4bc9-aa08-c9adb5c50624" providerId="AD" clId="Web-{3C418860-1AEF-739D-2370-D836C8302612}" dt="2026-05-24T19:58:28.255" v="32" actId="20577"/>
      <pc:docMkLst>
        <pc:docMk/>
      </pc:docMkLst>
      <pc:sldChg chg="modSp">
        <pc:chgData name="Rahaf Darwish" userId="S::rahafdarwish@midocean.edu.km::a510750d-cd69-4bc9-aa08-c9adb5c50624" providerId="AD" clId="Web-{3C418860-1AEF-739D-2370-D836C8302612}" dt="2026-05-24T19:55:24.532" v="0" actId="20577"/>
        <pc:sldMkLst>
          <pc:docMk/>
          <pc:sldMk cId="0" sldId="286"/>
        </pc:sldMkLst>
        <pc:spChg chg="mod">
          <ac:chgData name="Rahaf Darwish" userId="S::rahafdarwish@midocean.edu.km::a510750d-cd69-4bc9-aa08-c9adb5c50624" providerId="AD" clId="Web-{3C418860-1AEF-739D-2370-D836C8302612}" dt="2026-05-24T19:55:24.532" v="0" actId="20577"/>
          <ac:spMkLst>
            <pc:docMk/>
            <pc:sldMk cId="0" sldId="286"/>
            <ac:spMk id="10" creationId="{00000000-0000-0000-0000-000000000000}"/>
          </ac:spMkLst>
        </pc:spChg>
      </pc:sldChg>
      <pc:sldChg chg="modSp">
        <pc:chgData name="Rahaf Darwish" userId="S::rahafdarwish@midocean.edu.km::a510750d-cd69-4bc9-aa08-c9adb5c50624" providerId="AD" clId="Web-{3C418860-1AEF-739D-2370-D836C8302612}" dt="2026-05-24T19:55:44.783" v="2" actId="20577"/>
        <pc:sldMkLst>
          <pc:docMk/>
          <pc:sldMk cId="0" sldId="287"/>
        </pc:sldMkLst>
        <pc:spChg chg="mod">
          <ac:chgData name="Rahaf Darwish" userId="S::rahafdarwish@midocean.edu.km::a510750d-cd69-4bc9-aa08-c9adb5c50624" providerId="AD" clId="Web-{3C418860-1AEF-739D-2370-D836C8302612}" dt="2026-05-24T19:55:44.783" v="2" actId="20577"/>
          <ac:spMkLst>
            <pc:docMk/>
            <pc:sldMk cId="0" sldId="287"/>
            <ac:spMk id="10" creationId="{00000000-0000-0000-0000-000000000000}"/>
          </ac:spMkLst>
        </pc:spChg>
      </pc:sldChg>
      <pc:sldChg chg="modSp">
        <pc:chgData name="Rahaf Darwish" userId="S::rahafdarwish@midocean.edu.km::a510750d-cd69-4bc9-aa08-c9adb5c50624" providerId="AD" clId="Web-{3C418860-1AEF-739D-2370-D836C8302612}" dt="2026-05-24T19:55:51.892" v="3" actId="20577"/>
        <pc:sldMkLst>
          <pc:docMk/>
          <pc:sldMk cId="0" sldId="288"/>
        </pc:sldMkLst>
        <pc:spChg chg="mod">
          <ac:chgData name="Rahaf Darwish" userId="S::rahafdarwish@midocean.edu.km::a510750d-cd69-4bc9-aa08-c9adb5c50624" providerId="AD" clId="Web-{3C418860-1AEF-739D-2370-D836C8302612}" dt="2026-05-24T19:55:51.892" v="3" actId="20577"/>
          <ac:spMkLst>
            <pc:docMk/>
            <pc:sldMk cId="0" sldId="288"/>
            <ac:spMk id="10" creationId="{00000000-0000-0000-0000-000000000000}"/>
          </ac:spMkLst>
        </pc:spChg>
      </pc:sldChg>
      <pc:sldChg chg="modSp">
        <pc:chgData name="Rahaf Darwish" userId="S::rahafdarwish@midocean.edu.km::a510750d-cd69-4bc9-aa08-c9adb5c50624" providerId="AD" clId="Web-{3C418860-1AEF-739D-2370-D836C8302612}" dt="2026-05-24T19:56:01.768" v="4" actId="20577"/>
        <pc:sldMkLst>
          <pc:docMk/>
          <pc:sldMk cId="0" sldId="289"/>
        </pc:sldMkLst>
        <pc:spChg chg="mod">
          <ac:chgData name="Rahaf Darwish" userId="S::rahafdarwish@midocean.edu.km::a510750d-cd69-4bc9-aa08-c9adb5c50624" providerId="AD" clId="Web-{3C418860-1AEF-739D-2370-D836C8302612}" dt="2026-05-24T19:56:01.768" v="4" actId="20577"/>
          <ac:spMkLst>
            <pc:docMk/>
            <pc:sldMk cId="0" sldId="289"/>
            <ac:spMk id="10" creationId="{00000000-0000-0000-0000-000000000000}"/>
          </ac:spMkLst>
        </pc:spChg>
      </pc:sldChg>
      <pc:sldChg chg="modSp">
        <pc:chgData name="Rahaf Darwish" userId="S::rahafdarwish@midocean.edu.km::a510750d-cd69-4bc9-aa08-c9adb5c50624" providerId="AD" clId="Web-{3C418860-1AEF-739D-2370-D836C8302612}" dt="2026-05-24T19:56:15.815" v="5" actId="20577"/>
        <pc:sldMkLst>
          <pc:docMk/>
          <pc:sldMk cId="0" sldId="290"/>
        </pc:sldMkLst>
        <pc:spChg chg="mod">
          <ac:chgData name="Rahaf Darwish" userId="S::rahafdarwish@midocean.edu.km::a510750d-cd69-4bc9-aa08-c9adb5c50624" providerId="AD" clId="Web-{3C418860-1AEF-739D-2370-D836C8302612}" dt="2026-05-24T19:56:15.815" v="5" actId="20577"/>
          <ac:spMkLst>
            <pc:docMk/>
            <pc:sldMk cId="0" sldId="290"/>
            <ac:spMk id="6" creationId="{00000000-0000-0000-0000-000000000000}"/>
          </ac:spMkLst>
        </pc:spChg>
      </pc:sldChg>
      <pc:sldChg chg="modSp">
        <pc:chgData name="Rahaf Darwish" userId="S::rahafdarwish@midocean.edu.km::a510750d-cd69-4bc9-aa08-c9adb5c50624" providerId="AD" clId="Web-{3C418860-1AEF-739D-2370-D836C8302612}" dt="2026-05-24T19:56:22.424" v="6" actId="20577"/>
        <pc:sldMkLst>
          <pc:docMk/>
          <pc:sldMk cId="0" sldId="291"/>
        </pc:sldMkLst>
        <pc:spChg chg="mod">
          <ac:chgData name="Rahaf Darwish" userId="S::rahafdarwish@midocean.edu.km::a510750d-cd69-4bc9-aa08-c9adb5c50624" providerId="AD" clId="Web-{3C418860-1AEF-739D-2370-D836C8302612}" dt="2026-05-24T19:56:22.424" v="6" actId="20577"/>
          <ac:spMkLst>
            <pc:docMk/>
            <pc:sldMk cId="0" sldId="291"/>
            <ac:spMk id="10" creationId="{00000000-0000-0000-0000-000000000000}"/>
          </ac:spMkLst>
        </pc:spChg>
      </pc:sldChg>
      <pc:sldChg chg="modSp">
        <pc:chgData name="Rahaf Darwish" userId="S::rahafdarwish@midocean.edu.km::a510750d-cd69-4bc9-aa08-c9adb5c50624" providerId="AD" clId="Web-{3C418860-1AEF-739D-2370-D836C8302612}" dt="2026-05-24T19:56:29.300" v="7" actId="20577"/>
        <pc:sldMkLst>
          <pc:docMk/>
          <pc:sldMk cId="0" sldId="292"/>
        </pc:sldMkLst>
        <pc:spChg chg="mod">
          <ac:chgData name="Rahaf Darwish" userId="S::rahafdarwish@midocean.edu.km::a510750d-cd69-4bc9-aa08-c9adb5c50624" providerId="AD" clId="Web-{3C418860-1AEF-739D-2370-D836C8302612}" dt="2026-05-24T19:56:29.300" v="7" actId="20577"/>
          <ac:spMkLst>
            <pc:docMk/>
            <pc:sldMk cId="0" sldId="292"/>
            <ac:spMk id="10" creationId="{00000000-0000-0000-0000-000000000000}"/>
          </ac:spMkLst>
        </pc:spChg>
      </pc:sldChg>
      <pc:sldChg chg="modSp">
        <pc:chgData name="Rahaf Darwish" userId="S::rahafdarwish@midocean.edu.km::a510750d-cd69-4bc9-aa08-c9adb5c50624" providerId="AD" clId="Web-{3C418860-1AEF-739D-2370-D836C8302612}" dt="2026-05-24T19:56:36.612" v="9" actId="20577"/>
        <pc:sldMkLst>
          <pc:docMk/>
          <pc:sldMk cId="0" sldId="293"/>
        </pc:sldMkLst>
        <pc:spChg chg="mod">
          <ac:chgData name="Rahaf Darwish" userId="S::rahafdarwish@midocean.edu.km::a510750d-cd69-4bc9-aa08-c9adb5c50624" providerId="AD" clId="Web-{3C418860-1AEF-739D-2370-D836C8302612}" dt="2026-05-24T19:56:36.612" v="9" actId="20577"/>
          <ac:spMkLst>
            <pc:docMk/>
            <pc:sldMk cId="0" sldId="293"/>
            <ac:spMk id="10" creationId="{00000000-0000-0000-0000-000000000000}"/>
          </ac:spMkLst>
        </pc:spChg>
      </pc:sldChg>
      <pc:sldChg chg="modSp">
        <pc:chgData name="Rahaf Darwish" userId="S::rahafdarwish@midocean.edu.km::a510750d-cd69-4bc9-aa08-c9adb5c50624" providerId="AD" clId="Web-{3C418860-1AEF-739D-2370-D836C8302612}" dt="2026-05-24T19:56:50.112" v="11" actId="20577"/>
        <pc:sldMkLst>
          <pc:docMk/>
          <pc:sldMk cId="0" sldId="296"/>
        </pc:sldMkLst>
        <pc:spChg chg="mod">
          <ac:chgData name="Rahaf Darwish" userId="S::rahafdarwish@midocean.edu.km::a510750d-cd69-4bc9-aa08-c9adb5c50624" providerId="AD" clId="Web-{3C418860-1AEF-739D-2370-D836C8302612}" dt="2026-05-24T19:56:50.112" v="11" actId="20577"/>
          <ac:spMkLst>
            <pc:docMk/>
            <pc:sldMk cId="0" sldId="296"/>
            <ac:spMk id="6" creationId="{00000000-0000-0000-0000-000000000000}"/>
          </ac:spMkLst>
        </pc:spChg>
      </pc:sldChg>
      <pc:sldChg chg="modSp">
        <pc:chgData name="Rahaf Darwish" userId="S::rahafdarwish@midocean.edu.km::a510750d-cd69-4bc9-aa08-c9adb5c50624" providerId="AD" clId="Web-{3C418860-1AEF-739D-2370-D836C8302612}" dt="2026-05-24T19:56:57.488" v="13" actId="20577"/>
        <pc:sldMkLst>
          <pc:docMk/>
          <pc:sldMk cId="0" sldId="297"/>
        </pc:sldMkLst>
        <pc:spChg chg="mod">
          <ac:chgData name="Rahaf Darwish" userId="S::rahafdarwish@midocean.edu.km::a510750d-cd69-4bc9-aa08-c9adb5c50624" providerId="AD" clId="Web-{3C418860-1AEF-739D-2370-D836C8302612}" dt="2026-05-24T19:56:57.488" v="13" actId="20577"/>
          <ac:spMkLst>
            <pc:docMk/>
            <pc:sldMk cId="0" sldId="297"/>
            <ac:spMk id="10" creationId="{00000000-0000-0000-0000-000000000000}"/>
          </ac:spMkLst>
        </pc:spChg>
      </pc:sldChg>
      <pc:sldChg chg="modSp">
        <pc:chgData name="Rahaf Darwish" userId="S::rahafdarwish@midocean.edu.km::a510750d-cd69-4bc9-aa08-c9adb5c50624" providerId="AD" clId="Web-{3C418860-1AEF-739D-2370-D836C8302612}" dt="2026-05-24T19:57:03.191" v="15" actId="20577"/>
        <pc:sldMkLst>
          <pc:docMk/>
          <pc:sldMk cId="0" sldId="298"/>
        </pc:sldMkLst>
        <pc:spChg chg="mod">
          <ac:chgData name="Rahaf Darwish" userId="S::rahafdarwish@midocean.edu.km::a510750d-cd69-4bc9-aa08-c9adb5c50624" providerId="AD" clId="Web-{3C418860-1AEF-739D-2370-D836C8302612}" dt="2026-05-24T19:57:03.191" v="15" actId="20577"/>
          <ac:spMkLst>
            <pc:docMk/>
            <pc:sldMk cId="0" sldId="298"/>
            <ac:spMk id="10" creationId="{00000000-0000-0000-0000-000000000000}"/>
          </ac:spMkLst>
        </pc:spChg>
      </pc:sldChg>
      <pc:sldChg chg="modSp">
        <pc:chgData name="Rahaf Darwish" userId="S::rahafdarwish@midocean.edu.km::a510750d-cd69-4bc9-aa08-c9adb5c50624" providerId="AD" clId="Web-{3C418860-1AEF-739D-2370-D836C8302612}" dt="2026-05-24T19:57:09.894" v="16" actId="20577"/>
        <pc:sldMkLst>
          <pc:docMk/>
          <pc:sldMk cId="0" sldId="305"/>
        </pc:sldMkLst>
        <pc:spChg chg="mod">
          <ac:chgData name="Rahaf Darwish" userId="S::rahafdarwish@midocean.edu.km::a510750d-cd69-4bc9-aa08-c9adb5c50624" providerId="AD" clId="Web-{3C418860-1AEF-739D-2370-D836C8302612}" dt="2026-05-24T19:57:09.894" v="16" actId="20577"/>
          <ac:spMkLst>
            <pc:docMk/>
            <pc:sldMk cId="0" sldId="305"/>
            <ac:spMk id="6" creationId="{00000000-0000-0000-0000-000000000000}"/>
          </ac:spMkLst>
        </pc:spChg>
      </pc:sldChg>
      <pc:sldChg chg="modSp">
        <pc:chgData name="Rahaf Darwish" userId="S::rahafdarwish@midocean.edu.km::a510750d-cd69-4bc9-aa08-c9adb5c50624" providerId="AD" clId="Web-{3C418860-1AEF-739D-2370-D836C8302612}" dt="2026-05-24T19:57:24.519" v="18" actId="20577"/>
        <pc:sldMkLst>
          <pc:docMk/>
          <pc:sldMk cId="0" sldId="306"/>
        </pc:sldMkLst>
        <pc:spChg chg="mod">
          <ac:chgData name="Rahaf Darwish" userId="S::rahafdarwish@midocean.edu.km::a510750d-cd69-4bc9-aa08-c9adb5c50624" providerId="AD" clId="Web-{3C418860-1AEF-739D-2370-D836C8302612}" dt="2026-05-24T19:57:24.519" v="18" actId="20577"/>
          <ac:spMkLst>
            <pc:docMk/>
            <pc:sldMk cId="0" sldId="306"/>
            <ac:spMk id="10" creationId="{00000000-0000-0000-0000-000000000000}"/>
          </ac:spMkLst>
        </pc:spChg>
      </pc:sldChg>
      <pc:sldChg chg="modSp">
        <pc:chgData name="Rahaf Darwish" userId="S::rahafdarwish@midocean.edu.km::a510750d-cd69-4bc9-aa08-c9adb5c50624" providerId="AD" clId="Web-{3C418860-1AEF-739D-2370-D836C8302612}" dt="2026-05-24T19:57:30.223" v="19" actId="20577"/>
        <pc:sldMkLst>
          <pc:docMk/>
          <pc:sldMk cId="0" sldId="307"/>
        </pc:sldMkLst>
        <pc:spChg chg="mod">
          <ac:chgData name="Rahaf Darwish" userId="S::rahafdarwish@midocean.edu.km::a510750d-cd69-4bc9-aa08-c9adb5c50624" providerId="AD" clId="Web-{3C418860-1AEF-739D-2370-D836C8302612}" dt="2026-05-24T19:57:30.223" v="19" actId="20577"/>
          <ac:spMkLst>
            <pc:docMk/>
            <pc:sldMk cId="0" sldId="307"/>
            <ac:spMk id="16" creationId="{00000000-0000-0000-0000-000000000000}"/>
          </ac:spMkLst>
        </pc:spChg>
      </pc:sldChg>
      <pc:sldChg chg="modSp">
        <pc:chgData name="Rahaf Darwish" userId="S::rahafdarwish@midocean.edu.km::a510750d-cd69-4bc9-aa08-c9adb5c50624" providerId="AD" clId="Web-{3C418860-1AEF-739D-2370-D836C8302612}" dt="2026-05-24T19:57:39.489" v="21" actId="20577"/>
        <pc:sldMkLst>
          <pc:docMk/>
          <pc:sldMk cId="0" sldId="314"/>
        </pc:sldMkLst>
        <pc:spChg chg="mod">
          <ac:chgData name="Rahaf Darwish" userId="S::rahafdarwish@midocean.edu.km::a510750d-cd69-4bc9-aa08-c9adb5c50624" providerId="AD" clId="Web-{3C418860-1AEF-739D-2370-D836C8302612}" dt="2026-05-24T19:57:39.489" v="21" actId="20577"/>
          <ac:spMkLst>
            <pc:docMk/>
            <pc:sldMk cId="0" sldId="314"/>
            <ac:spMk id="6" creationId="{00000000-0000-0000-0000-000000000000}"/>
          </ac:spMkLst>
        </pc:spChg>
      </pc:sldChg>
      <pc:sldChg chg="modSp">
        <pc:chgData name="Rahaf Darwish" userId="S::rahafdarwish@midocean.edu.km::a510750d-cd69-4bc9-aa08-c9adb5c50624" providerId="AD" clId="Web-{3C418860-1AEF-739D-2370-D836C8302612}" dt="2026-05-24T19:57:44.942" v="22" actId="20577"/>
        <pc:sldMkLst>
          <pc:docMk/>
          <pc:sldMk cId="0" sldId="315"/>
        </pc:sldMkLst>
        <pc:spChg chg="mod">
          <ac:chgData name="Rahaf Darwish" userId="S::rahafdarwish@midocean.edu.km::a510750d-cd69-4bc9-aa08-c9adb5c50624" providerId="AD" clId="Web-{3C418860-1AEF-739D-2370-D836C8302612}" dt="2026-05-24T19:57:44.942" v="22" actId="20577"/>
          <ac:spMkLst>
            <pc:docMk/>
            <pc:sldMk cId="0" sldId="315"/>
            <ac:spMk id="14" creationId="{00000000-0000-0000-0000-000000000000}"/>
          </ac:spMkLst>
        </pc:spChg>
      </pc:sldChg>
      <pc:sldChg chg="modSp">
        <pc:chgData name="Rahaf Darwish" userId="S::rahafdarwish@midocean.edu.km::a510750d-cd69-4bc9-aa08-c9adb5c50624" providerId="AD" clId="Web-{3C418860-1AEF-739D-2370-D836C8302612}" dt="2026-05-24T19:57:52.442" v="24" actId="20577"/>
        <pc:sldMkLst>
          <pc:docMk/>
          <pc:sldMk cId="0" sldId="316"/>
        </pc:sldMkLst>
        <pc:spChg chg="mod">
          <ac:chgData name="Rahaf Darwish" userId="S::rahafdarwish@midocean.edu.km::a510750d-cd69-4bc9-aa08-c9adb5c50624" providerId="AD" clId="Web-{3C418860-1AEF-739D-2370-D836C8302612}" dt="2026-05-24T19:57:52.442" v="24" actId="20577"/>
          <ac:spMkLst>
            <pc:docMk/>
            <pc:sldMk cId="0" sldId="316"/>
            <ac:spMk id="10" creationId="{00000000-0000-0000-0000-000000000000}"/>
          </ac:spMkLst>
        </pc:spChg>
      </pc:sldChg>
      <pc:sldChg chg="modSp">
        <pc:chgData name="Rahaf Darwish" userId="S::rahafdarwish@midocean.edu.km::a510750d-cd69-4bc9-aa08-c9adb5c50624" providerId="AD" clId="Web-{3C418860-1AEF-739D-2370-D836C8302612}" dt="2026-05-24T19:57:59.848" v="25" actId="20577"/>
        <pc:sldMkLst>
          <pc:docMk/>
          <pc:sldMk cId="0" sldId="318"/>
        </pc:sldMkLst>
        <pc:spChg chg="mod">
          <ac:chgData name="Rahaf Darwish" userId="S::rahafdarwish@midocean.edu.km::a510750d-cd69-4bc9-aa08-c9adb5c50624" providerId="AD" clId="Web-{3C418860-1AEF-739D-2370-D836C8302612}" dt="2026-05-24T19:57:59.848" v="25" actId="20577"/>
          <ac:spMkLst>
            <pc:docMk/>
            <pc:sldMk cId="0" sldId="318"/>
            <ac:spMk id="10" creationId="{00000000-0000-0000-0000-000000000000}"/>
          </ac:spMkLst>
        </pc:spChg>
      </pc:sldChg>
      <pc:sldChg chg="modSp">
        <pc:chgData name="Rahaf Darwish" userId="S::rahafdarwish@midocean.edu.km::a510750d-cd69-4bc9-aa08-c9adb5c50624" providerId="AD" clId="Web-{3C418860-1AEF-739D-2370-D836C8302612}" dt="2026-05-24T19:58:06.817" v="27" actId="20577"/>
        <pc:sldMkLst>
          <pc:docMk/>
          <pc:sldMk cId="0" sldId="320"/>
        </pc:sldMkLst>
        <pc:spChg chg="mod">
          <ac:chgData name="Rahaf Darwish" userId="S::rahafdarwish@midocean.edu.km::a510750d-cd69-4bc9-aa08-c9adb5c50624" providerId="AD" clId="Web-{3C418860-1AEF-739D-2370-D836C8302612}" dt="2026-05-24T19:58:06.817" v="27" actId="20577"/>
          <ac:spMkLst>
            <pc:docMk/>
            <pc:sldMk cId="0" sldId="320"/>
            <ac:spMk id="10" creationId="{00000000-0000-0000-0000-000000000000}"/>
          </ac:spMkLst>
        </pc:spChg>
      </pc:sldChg>
      <pc:sldChg chg="modSp">
        <pc:chgData name="Rahaf Darwish" userId="S::rahafdarwish@midocean.edu.km::a510750d-cd69-4bc9-aa08-c9adb5c50624" providerId="AD" clId="Web-{3C418860-1AEF-739D-2370-D836C8302612}" dt="2026-05-24T19:58:14.567" v="30" actId="20577"/>
        <pc:sldMkLst>
          <pc:docMk/>
          <pc:sldMk cId="0" sldId="321"/>
        </pc:sldMkLst>
        <pc:spChg chg="mod">
          <ac:chgData name="Rahaf Darwish" userId="S::rahafdarwish@midocean.edu.km::a510750d-cd69-4bc9-aa08-c9adb5c50624" providerId="AD" clId="Web-{3C418860-1AEF-739D-2370-D836C8302612}" dt="2026-05-24T19:58:14.567" v="30" actId="20577"/>
          <ac:spMkLst>
            <pc:docMk/>
            <pc:sldMk cId="0" sldId="321"/>
            <ac:spMk id="10" creationId="{00000000-0000-0000-0000-000000000000}"/>
          </ac:spMkLst>
        </pc:spChg>
      </pc:sldChg>
      <pc:sldChg chg="modSp">
        <pc:chgData name="Rahaf Darwish" userId="S::rahafdarwish@midocean.edu.km::a510750d-cd69-4bc9-aa08-c9adb5c50624" providerId="AD" clId="Web-{3C418860-1AEF-739D-2370-D836C8302612}" dt="2026-05-24T19:58:28.255" v="32" actId="20577"/>
        <pc:sldMkLst>
          <pc:docMk/>
          <pc:sldMk cId="0" sldId="322"/>
        </pc:sldMkLst>
        <pc:spChg chg="mod">
          <ac:chgData name="Rahaf Darwish" userId="S::rahafdarwish@midocean.edu.km::a510750d-cd69-4bc9-aa08-c9adb5c50624" providerId="AD" clId="Web-{3C418860-1AEF-739D-2370-D836C8302612}" dt="2026-05-24T19:58:28.255" v="32" actId="20577"/>
          <ac:spMkLst>
            <pc:docMk/>
            <pc:sldMk cId="0" sldId="322"/>
            <ac:spMk id="7"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9957CDE-CA07-4081-BAC4-C216BD904AE0}" type="datetimeFigureOut">
              <a:rPr lang="en-US" smtClean="0"/>
              <a:t>5/24/2026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30170E3-950C-41F5-A30E-670F4532DE96}" type="slidenum">
              <a:rPr lang="en-US" smtClean="0"/>
              <a:t>‹#›</a:t>
            </a:fld>
            <a:endParaRPr lang="en-US"/>
          </a:p>
        </p:txBody>
      </p:sp>
    </p:spTree>
    <p:extLst>
      <p:ext uri="{BB962C8B-B14F-4D97-AF65-F5344CB8AC3E}">
        <p14:creationId xmlns:p14="http://schemas.microsoft.com/office/powerpoint/2010/main" val="34862420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BF1A81-AB4C-4901-A189-AD5A8AE87EAF}"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C9B946-55B6-4D31-87FA-C360AE357E35}" type="slidenum">
              <a:rPr lang="en-US" smtClean="0"/>
              <a:t>‹#›</a:t>
            </a:fld>
            <a:endParaRPr lang="en-US"/>
          </a:p>
        </p:txBody>
      </p:sp>
    </p:spTree>
    <p:extLst>
      <p:ext uri="{BB962C8B-B14F-4D97-AF65-F5344CB8AC3E}">
        <p14:creationId xmlns:p14="http://schemas.microsoft.com/office/powerpoint/2010/main" val="2973488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9C9B946-55B6-4D31-87FA-C360AE357E35}" type="slidenum">
              <a:rPr lang="en-US" smtClean="0"/>
              <a:t>28</a:t>
            </a:fld>
            <a:endParaRPr lang="en-US"/>
          </a:p>
        </p:txBody>
      </p:sp>
    </p:spTree>
    <p:extLst>
      <p:ext uri="{BB962C8B-B14F-4D97-AF65-F5344CB8AC3E}">
        <p14:creationId xmlns:p14="http://schemas.microsoft.com/office/powerpoint/2010/main" val="3888112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819400" y="3870239"/>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
        <p:nvSpPr>
          <p:cNvPr id="7" name="Title 6"/>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972064" y="2232454"/>
            <a:ext cx="9901881" cy="35394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4900" y="2207741"/>
            <a:ext cx="4038600" cy="36712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295900" y="2207741"/>
            <a:ext cx="4038600" cy="36712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380638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470554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974602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20630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035620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656988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180855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61000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34098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16525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693063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71216580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7890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899735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45295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3604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99700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02115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7458853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643448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35811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14391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41158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327150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816327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03162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56704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8936351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68789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9618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82420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44073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8380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image" Target="../media/image3.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18" Type="http://schemas.openxmlformats.org/officeDocument/2006/relationships/theme" Target="../theme/theme3.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slideLayout" Target="../slideLayouts/slideLayout44.xml"/><Relationship Id="rId2" Type="http://schemas.openxmlformats.org/officeDocument/2006/relationships/slideLayout" Target="../slideLayouts/slideLayout29.xml"/><Relationship Id="rId16" Type="http://schemas.openxmlformats.org/officeDocument/2006/relationships/slideLayout" Target="../slideLayouts/slideLayout43.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19" Type="http://schemas.openxmlformats.org/officeDocument/2006/relationships/image" Target="../media/image3.png"/><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5/24/2026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pic>
        <p:nvPicPr>
          <p:cNvPr id="7" name="Graphic 21"/>
          <p:cNvPicPr>
            <a:picLocks noChangeAspect="1"/>
          </p:cNvPicPr>
          <p:nvPr userDrawn="1"/>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Rounded Corners 24"/>
          <p:cNvSpPr/>
          <p:nvPr userDrawn="1"/>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p:cNvSpPr/>
          <p:nvPr userDrawn="1"/>
        </p:nvSpPr>
        <p:spPr>
          <a:xfrm>
            <a:off x="1007766" y="1118286"/>
            <a:ext cx="1273539" cy="800219"/>
          </a:xfrm>
          <a:prstGeom prst="rect">
            <a:avLst/>
          </a:prstGeom>
        </p:spPr>
        <p:txBody>
          <a:bodyPr wrap="square">
            <a:spAutoFit/>
          </a:bodyPr>
          <a:lstStyle/>
          <a:p>
            <a:pPr algn="ctr"/>
            <a:r>
              <a:rPr lang="en-US" sz="1800" b="1" dirty="0">
                <a:latin typeface="Alexandria" pitchFamily="2" charset="-78"/>
                <a:ea typeface="Roboto Light" panose="02000000000000000000" pitchFamily="2" charset="0"/>
                <a:cs typeface="Alexandria" pitchFamily="2" charset="-78"/>
              </a:rPr>
              <a:t>Chapter</a:t>
            </a:r>
          </a:p>
          <a:p>
            <a:pPr algn="ctr"/>
            <a:r>
              <a:rPr lang="en-US" sz="2800" b="1" dirty="0">
                <a:latin typeface="Alexandria" pitchFamily="2" charset="-78"/>
                <a:ea typeface="Roboto Light" panose="02000000000000000000" pitchFamily="2" charset="0"/>
                <a:cs typeface="Alexandria" pitchFamily="2" charset="-78"/>
              </a:rPr>
              <a:t>01</a:t>
            </a:r>
            <a:endParaRPr lang="en-US" sz="1800" b="1" dirty="0">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01321961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89956965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40.xml"/><Relationship Id="rId5" Type="http://schemas.openxmlformats.org/officeDocument/2006/relationships/image" Target="../media/image2.pn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4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jpeg"/><Relationship Id="rId1" Type="http://schemas.openxmlformats.org/officeDocument/2006/relationships/slideLayout" Target="../slideLayouts/slideLayout26.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210037" y="3871827"/>
            <a:ext cx="521652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Dr. Al Montaser </a:t>
            </a:r>
            <a:r>
              <a:rPr kumimoji="0" lang="en-US" sz="2000" b="0" i="0" u="none" strike="noStrike" kern="1200" cap="none" spc="0" normalizeH="0" baseline="0" noProof="0" dirty="0" err="1">
                <a:ln>
                  <a:noFill/>
                </a:ln>
                <a:solidFill>
                  <a:prstClr val="black"/>
                </a:solidFill>
                <a:effectLst/>
                <a:uLnTx/>
                <a:uFillTx/>
                <a:latin typeface="Alexandria" charset="0"/>
                <a:ea typeface="+mn-ea"/>
                <a:cs typeface="Alexandria" charset="0"/>
              </a:rPr>
              <a:t>Abuhussein</a:t>
            </a: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1" name="TextBox 30"/>
          <p:cNvSpPr txBox="1"/>
          <p:nvPr/>
        </p:nvSpPr>
        <p:spPr>
          <a:xfrm>
            <a:off x="194617" y="2347575"/>
            <a:ext cx="5854488"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Master Of Real Estate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34" name="Rectangle: Rounded Corners 33"/>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6" name="TextBox 45"/>
          <p:cNvSpPr txBox="1"/>
          <p:nvPr/>
        </p:nvSpPr>
        <p:spPr>
          <a:xfrm>
            <a:off x="329269" y="5104240"/>
            <a:ext cx="3610027"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REA655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mn-cs"/>
              </a:rPr>
              <a:t>Artificial Intelligence in Business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Lecture 1</a:t>
            </a:r>
          </a:p>
        </p:txBody>
      </p:sp>
      <p:sp>
        <p:nvSpPr>
          <p:cNvPr id="12" name="TextBox 11"/>
          <p:cNvSpPr txBox="1"/>
          <p:nvPr/>
        </p:nvSpPr>
        <p:spPr>
          <a:xfrm>
            <a:off x="459185" y="6187539"/>
            <a:ext cx="7207707"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kumimoji="0" lang="en-US" sz="2800" b="1" i="0" u="none" strike="noStrike" kern="1200" cap="none" spc="0" normalizeH="0" baseline="0" noProof="0" dirty="0">
                <a:ln>
                  <a:noFill/>
                </a:ln>
                <a:solidFill>
                  <a:srgbClr val="00B0F0"/>
                </a:solidFill>
                <a:effectLst/>
                <a:uLnTx/>
                <a:uFillTx/>
                <a:latin typeface="Alexandria" charset="0"/>
                <a:ea typeface="+mn-ea"/>
                <a:cs typeface="+mn-cs"/>
              </a:rPr>
              <a:t>Al Montaser </a:t>
            </a:r>
            <a:r>
              <a:rPr kumimoji="0" lang="en-US" sz="2800" b="1" i="0" u="none" strike="noStrike" kern="1200" cap="none" spc="0" normalizeH="0" baseline="0" noProof="0" dirty="0" err="1">
                <a:ln>
                  <a:noFill/>
                </a:ln>
                <a:solidFill>
                  <a:srgbClr val="00B0F0"/>
                </a:solidFill>
                <a:effectLst/>
                <a:uLnTx/>
                <a:uFillTx/>
                <a:latin typeface="Alexandria" charset="0"/>
                <a:ea typeface="+mn-ea"/>
                <a:cs typeface="+mn-cs"/>
              </a:rPr>
              <a:t>Abuhussein</a:t>
            </a:r>
            <a:endParaRPr kumimoji="0" lang="en-US" sz="2800" b="1" i="0" u="none" strike="noStrike" kern="1200" cap="none" spc="0" normalizeH="0" baseline="0" noProof="0" dirty="0">
              <a:ln>
                <a:noFill/>
              </a:ln>
              <a:solidFill>
                <a:srgbClr val="00B0F0"/>
              </a:solidFill>
              <a:effectLst/>
              <a:uLnTx/>
              <a:uFillTx/>
              <a:latin typeface="Alexandria" charset="0"/>
              <a:ea typeface="+mn-ea"/>
              <a:cs typeface="+mn-cs"/>
            </a:endParaRP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854488"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Master Of Real Estate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35292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REA655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mn-cs"/>
              </a:rPr>
              <a:t>Artificial Intelligence in Business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6271766" y="1369189"/>
            <a:ext cx="307648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charset="0"/>
                <a:ea typeface="+mn-ea"/>
                <a:cs typeface="Alexandria" charset="0"/>
              </a:rPr>
              <a:t>The Foundations of AI</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41">
            <a:extLst>
              <a:ext uri="{FF2B5EF4-FFF2-40B4-BE49-F238E27FC236}">
                <a16:creationId xmlns:a16="http://schemas.microsoft.com/office/drawing/2014/main" id="{DD908EBF-6AF8-13BD-A013-6B20AEE863BB}"/>
              </a:ext>
            </a:extLst>
          </p:cNvPr>
          <p:cNvSpPr txBox="1"/>
          <p:nvPr/>
        </p:nvSpPr>
        <p:spPr>
          <a:xfrm>
            <a:off x="4949176" y="1245035"/>
            <a:ext cx="1116793" cy="707886"/>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a:p>
            <a:pPr algn="ctr"/>
            <a:r>
              <a:rPr lang="en-US" sz="2400" dirty="0">
                <a:solidFill>
                  <a:schemeClr val="bg1"/>
                </a:solidFill>
                <a:latin typeface="Alexandria" charset="0"/>
                <a:cs typeface="Alexandria" charset="0"/>
              </a:rPr>
              <a:t>01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58097" y="1145905"/>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lang="en-US" sz="2000" dirty="0">
                <a:latin typeface="Alexandria" pitchFamily="2" charset="-78"/>
                <a:cs typeface="Alexandria" pitchFamily="2" charset="-78"/>
              </a:rPr>
              <a:t>Learning Objectives</a:t>
            </a:r>
          </a:p>
        </p:txBody>
      </p:sp>
      <p:sp>
        <p:nvSpPr>
          <p:cNvPr id="5" name="TextBox 4"/>
          <p:cNvSpPr txBox="1"/>
          <p:nvPr/>
        </p:nvSpPr>
        <p:spPr>
          <a:xfrm>
            <a:off x="949195" y="2272635"/>
            <a:ext cx="6718628" cy="2957733"/>
          </a:xfrm>
          <a:prstGeom prst="rect">
            <a:avLst/>
          </a:prstGeom>
          <a:noFill/>
        </p:spPr>
        <p:txBody>
          <a:bodyPr wrap="square" lIns="109728" tIns="54864" rIns="73152" bIns="54864">
            <a:spAutoFit/>
          </a:bodyPr>
          <a:lstStyle/>
          <a:p>
            <a:pPr marL="342900" indent="-342900">
              <a:spcAft>
                <a:spcPts val="600"/>
              </a:spcAft>
              <a:buFont typeface="+mj-lt"/>
              <a:buAutoNum type="arabicPeriod"/>
              <a:defRPr sz="1700">
                <a:solidFill>
                  <a:srgbClr val="222B38"/>
                </a:solidFill>
                <a:latin typeface="Aptos"/>
              </a:defRPr>
            </a:pPr>
            <a:r>
              <a:rPr sz="1600" dirty="0">
                <a:latin typeface="+mj-lt"/>
              </a:rPr>
              <a:t>Defining AI: meanings, goals, rationality, and the problem of defining intelligence.</a:t>
            </a:r>
          </a:p>
          <a:p>
            <a:pPr marL="342900" indent="-342900">
              <a:spcAft>
                <a:spcPts val="600"/>
              </a:spcAft>
              <a:buFont typeface="+mj-lt"/>
              <a:buAutoNum type="arabicPeriod"/>
              <a:defRPr sz="1700">
                <a:solidFill>
                  <a:srgbClr val="222B38"/>
                </a:solidFill>
                <a:latin typeface="Aptos"/>
              </a:defRPr>
            </a:pPr>
            <a:r>
              <a:rPr sz="1600" dirty="0">
                <a:latin typeface="+mj-lt"/>
              </a:rPr>
              <a:t>AI History: the “secret period” and the optimism phase after Dartmouth.</a:t>
            </a:r>
          </a:p>
          <a:p>
            <a:pPr marL="342900" indent="-342900">
              <a:spcAft>
                <a:spcPts val="600"/>
              </a:spcAft>
              <a:buFont typeface="+mj-lt"/>
              <a:buAutoNum type="arabicPeriod"/>
              <a:defRPr sz="1700">
                <a:solidFill>
                  <a:srgbClr val="222B38"/>
                </a:solidFill>
                <a:latin typeface="Aptos"/>
              </a:defRPr>
            </a:pPr>
            <a:r>
              <a:rPr sz="1600" dirty="0">
                <a:solidFill>
                  <a:srgbClr val="000000"/>
                </a:solidFill>
                <a:latin typeface="+mj-lt"/>
              </a:rPr>
              <a:t>From Power to Knowledge and Learning: why brute-force computation failed.</a:t>
            </a:r>
          </a:p>
          <a:p>
            <a:pPr marL="342900" indent="-342900">
              <a:spcAft>
                <a:spcPts val="600"/>
              </a:spcAft>
              <a:buFont typeface="+mj-lt"/>
              <a:buAutoNum type="arabicPeriod"/>
              <a:defRPr sz="1700">
                <a:solidFill>
                  <a:srgbClr val="222B38"/>
                </a:solidFill>
                <a:latin typeface="Aptos"/>
              </a:defRPr>
            </a:pPr>
            <a:r>
              <a:rPr sz="1600" dirty="0">
                <a:latin typeface="+mj-lt"/>
              </a:rPr>
              <a:t>Industrialization of AI: expert systems and the rehabilitation of neural networks.</a:t>
            </a:r>
          </a:p>
          <a:p>
            <a:pPr marL="342900" indent="-342900">
              <a:spcAft>
                <a:spcPts val="600"/>
              </a:spcAft>
              <a:buFont typeface="+mj-lt"/>
              <a:buAutoNum type="arabicPeriod"/>
              <a:defRPr sz="1700">
                <a:solidFill>
                  <a:srgbClr val="222B38"/>
                </a:solidFill>
                <a:latin typeface="Aptos"/>
              </a:defRPr>
            </a:pPr>
            <a:r>
              <a:rPr sz="1600" dirty="0">
                <a:latin typeface="+mj-lt"/>
              </a:rPr>
              <a:t>Elements of an AI Theory</a:t>
            </a:r>
            <a:r>
              <a:rPr lang="ar-SY" sz="1600" dirty="0">
                <a:latin typeface="+mj-lt"/>
              </a:rPr>
              <a:t>.</a:t>
            </a:r>
            <a:endParaRPr lang="en-US" sz="1600" dirty="0">
              <a:latin typeface="+mj-lt"/>
            </a:endParaRPr>
          </a:p>
          <a:p>
            <a:pPr marL="342900" indent="-342900">
              <a:spcAft>
                <a:spcPts val="600"/>
              </a:spcAft>
              <a:buFont typeface="+mj-lt"/>
              <a:buAutoNum type="arabicPeriod"/>
              <a:defRPr sz="1700">
                <a:solidFill>
                  <a:srgbClr val="222B38"/>
                </a:solidFill>
                <a:latin typeface="Aptos"/>
              </a:defRPr>
            </a:pPr>
            <a:r>
              <a:rPr sz="1600" dirty="0">
                <a:latin typeface="+mj-lt"/>
              </a:rPr>
              <a:t>Fundamental AI Framework.</a:t>
            </a:r>
          </a:p>
        </p:txBody>
      </p:sp>
      <p:sp>
        <p:nvSpPr>
          <p:cNvPr id="6" name="Rounded Rectangle 5"/>
          <p:cNvSpPr/>
          <p:nvPr/>
        </p:nvSpPr>
        <p:spPr>
          <a:xfrm>
            <a:off x="1611029" y="5303520"/>
            <a:ext cx="1645920" cy="457200"/>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150" b="1">
                <a:solidFill>
                  <a:srgbClr val="FFFFFF"/>
                </a:solidFill>
                <a:latin typeface="Aptos"/>
              </a:defRPr>
            </a:pPr>
            <a:r>
              <a:rPr dirty="0"/>
              <a:t>Definition</a:t>
            </a:r>
          </a:p>
        </p:txBody>
      </p:sp>
      <p:sp>
        <p:nvSpPr>
          <p:cNvPr id="7" name="Right Arrow 6"/>
          <p:cNvSpPr/>
          <p:nvPr/>
        </p:nvSpPr>
        <p:spPr>
          <a:xfrm>
            <a:off x="3302668" y="5413248"/>
            <a:ext cx="237744" cy="274320"/>
          </a:xfrm>
          <a:prstGeom prst="rightArrow">
            <a:avLst/>
          </a:prstGeom>
          <a:solidFill>
            <a:srgbClr val="5C626E"/>
          </a:solidFill>
          <a:ln>
            <a:solidFill>
              <a:srgbClr val="5C626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ounded Rectangle 7"/>
          <p:cNvSpPr/>
          <p:nvPr/>
        </p:nvSpPr>
        <p:spPr>
          <a:xfrm>
            <a:off x="3485549" y="5303520"/>
            <a:ext cx="1645920" cy="457200"/>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150" b="1">
                <a:solidFill>
                  <a:srgbClr val="FFFFFF"/>
                </a:solidFill>
                <a:latin typeface="Aptos"/>
              </a:defRPr>
            </a:pPr>
            <a:r>
              <a:rPr dirty="0"/>
              <a:t>History</a:t>
            </a:r>
          </a:p>
        </p:txBody>
      </p:sp>
      <p:sp>
        <p:nvSpPr>
          <p:cNvPr id="9" name="Right Arrow 8"/>
          <p:cNvSpPr/>
          <p:nvPr/>
        </p:nvSpPr>
        <p:spPr>
          <a:xfrm>
            <a:off x="5177188" y="5413248"/>
            <a:ext cx="237744" cy="274320"/>
          </a:xfrm>
          <a:prstGeom prst="rightArrow">
            <a:avLst/>
          </a:prstGeom>
          <a:solidFill>
            <a:srgbClr val="5C626E"/>
          </a:solidFill>
          <a:ln>
            <a:solidFill>
              <a:srgbClr val="5C626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Rounded Rectangle 9"/>
          <p:cNvSpPr/>
          <p:nvPr/>
        </p:nvSpPr>
        <p:spPr>
          <a:xfrm>
            <a:off x="5360069" y="5303520"/>
            <a:ext cx="1645920" cy="457200"/>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150" b="1">
                <a:solidFill>
                  <a:srgbClr val="FFFFFF"/>
                </a:solidFill>
                <a:latin typeface="Aptos"/>
              </a:defRPr>
            </a:pPr>
            <a:r>
              <a:rPr dirty="0"/>
              <a:t>Knowledge</a:t>
            </a:r>
          </a:p>
        </p:txBody>
      </p:sp>
      <p:sp>
        <p:nvSpPr>
          <p:cNvPr id="11" name="Right Arrow 10"/>
          <p:cNvSpPr/>
          <p:nvPr/>
        </p:nvSpPr>
        <p:spPr>
          <a:xfrm>
            <a:off x="7051708" y="5413248"/>
            <a:ext cx="237744" cy="274320"/>
          </a:xfrm>
          <a:prstGeom prst="rightArrow">
            <a:avLst/>
          </a:prstGeom>
          <a:solidFill>
            <a:srgbClr val="5C626E"/>
          </a:solidFill>
          <a:ln>
            <a:solidFill>
              <a:srgbClr val="5C626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Rounded Rectangle 11"/>
          <p:cNvSpPr/>
          <p:nvPr/>
        </p:nvSpPr>
        <p:spPr>
          <a:xfrm>
            <a:off x="7234588" y="5303520"/>
            <a:ext cx="1645920" cy="457200"/>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150" b="1">
                <a:solidFill>
                  <a:srgbClr val="FFFFFF"/>
                </a:solidFill>
                <a:latin typeface="Aptos"/>
              </a:defRPr>
            </a:pPr>
            <a:r>
              <a:rPr dirty="0"/>
              <a:t>Theory</a:t>
            </a:r>
          </a:p>
        </p:txBody>
      </p:sp>
      <p:sp>
        <p:nvSpPr>
          <p:cNvPr id="13" name="Right Arrow 12"/>
          <p:cNvSpPr/>
          <p:nvPr/>
        </p:nvSpPr>
        <p:spPr>
          <a:xfrm>
            <a:off x="8926229" y="5413248"/>
            <a:ext cx="237744" cy="274320"/>
          </a:xfrm>
          <a:prstGeom prst="rightArrow">
            <a:avLst/>
          </a:prstGeom>
          <a:solidFill>
            <a:srgbClr val="5C626E"/>
          </a:solidFill>
          <a:ln>
            <a:solidFill>
              <a:srgbClr val="5C626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ounded Rectangle 13"/>
          <p:cNvSpPr/>
          <p:nvPr/>
        </p:nvSpPr>
        <p:spPr>
          <a:xfrm>
            <a:off x="9109109" y="5303520"/>
            <a:ext cx="1645920" cy="457200"/>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150" b="1">
                <a:solidFill>
                  <a:srgbClr val="FFFFFF"/>
                </a:solidFill>
                <a:latin typeface="Aptos"/>
              </a:defRPr>
            </a:pPr>
            <a:r>
              <a:rPr dirty="0"/>
              <a:t>Framework</a:t>
            </a:r>
          </a:p>
        </p:txBody>
      </p:sp>
      <p:sp>
        <p:nvSpPr>
          <p:cNvPr id="15" name="TextBox 14"/>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dirty="0"/>
              <a:t>Artificial Intelligence in Business | Chapter 1: The Foundations of AI</a:t>
            </a:r>
          </a:p>
        </p:txBody>
      </p:sp>
      <p:sp>
        <p:nvSpPr>
          <p:cNvPr id="16" name="TextBox 15"/>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t>2</a:t>
            </a:r>
          </a:p>
        </p:txBody>
      </p:sp>
      <p:sp>
        <p:nvSpPr>
          <p:cNvPr id="17" name="Rounded Rectangle 16"/>
          <p:cNvSpPr/>
          <p:nvPr/>
        </p:nvSpPr>
        <p:spPr>
          <a:xfrm>
            <a:off x="7712158" y="2692938"/>
            <a:ext cx="3489242" cy="1854957"/>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dirty="0">
                <a:latin typeface="Alexandria" pitchFamily="2" charset="-78"/>
                <a:cs typeface="Alexandria" pitchFamily="2" charset="-78"/>
              </a:rPr>
              <a:t>Real estate learning focus</a:t>
            </a:r>
          </a:p>
          <a:p>
            <a:pPr algn="just">
              <a:spcBef>
                <a:spcPts val="500"/>
              </a:spcBef>
              <a:defRPr sz="1320">
                <a:solidFill>
                  <a:srgbClr val="222B38"/>
                </a:solidFill>
                <a:latin typeface="Aptos"/>
              </a:defRPr>
            </a:pPr>
            <a:r>
              <a:rPr dirty="0">
                <a:cs typeface="Alexandria" pitchFamily="2" charset="-78"/>
              </a:rPr>
              <a:t>Throughout the lecture, each AI concept is linked to property valuation, investment decisions, smart buildings, and market forecasting.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65364" y="1153551"/>
            <a:ext cx="10607040" cy="381643"/>
          </a:xfrm>
          <a:prstGeom prst="rect">
            <a:avLst/>
          </a:prstGeom>
          <a:noFill/>
        </p:spPr>
        <p:txBody>
          <a:bodyPr wrap="square" lIns="73152" tIns="36576" rIns="73152" bIns="36576">
            <a:spAutoFit/>
          </a:bodyPr>
          <a:lstStyle/>
          <a:p>
            <a:pPr marL="514350" indent="-514350">
              <a:buFont typeface="+mj-lt"/>
              <a:buAutoNum type="arabicPeriod"/>
              <a:defRPr sz="3600" b="1">
                <a:solidFill>
                  <a:srgbClr val="143459"/>
                </a:solidFill>
                <a:latin typeface="Aptos"/>
              </a:defRPr>
            </a:pPr>
            <a:r>
              <a:rPr sz="2000" dirty="0">
                <a:latin typeface="+mj-lt"/>
              </a:rPr>
              <a:t>Defining AI</a:t>
            </a:r>
          </a:p>
        </p:txBody>
      </p:sp>
      <p:sp>
        <p:nvSpPr>
          <p:cNvPr id="4" name="TextBox 3"/>
          <p:cNvSpPr txBox="1"/>
          <p:nvPr/>
        </p:nvSpPr>
        <p:spPr>
          <a:xfrm>
            <a:off x="1107830" y="3087220"/>
            <a:ext cx="9780563" cy="997196"/>
          </a:xfrm>
          <a:prstGeom prst="rect">
            <a:avLst/>
          </a:prstGeom>
          <a:noFill/>
        </p:spPr>
        <p:txBody>
          <a:bodyPr wrap="square" lIns="73152" tIns="36576" rIns="73152" bIns="36576">
            <a:spAutoFit/>
          </a:bodyPr>
          <a:lstStyle/>
          <a:p>
            <a:pPr algn="ctr">
              <a:lnSpc>
                <a:spcPct val="150000"/>
              </a:lnSpc>
              <a:defRPr sz="2000" b="0">
                <a:solidFill>
                  <a:srgbClr val="5C626E"/>
                </a:solidFill>
                <a:latin typeface="Aptos"/>
              </a:defRPr>
            </a:pPr>
            <a:r>
              <a:rPr sz="2000" dirty="0">
                <a:solidFill>
                  <a:srgbClr val="000000"/>
                </a:solidFill>
                <a:latin typeface="+mj-lt"/>
              </a:rPr>
              <a:t>The first challenge in AI is not technical; it is conceptual: what do we mean by intelligence?</a:t>
            </a:r>
          </a:p>
        </p:txBody>
      </p:sp>
      <p:sp>
        <p:nvSpPr>
          <p:cNvPr id="5" name="TextBox 4"/>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dirty="0">
                <a:latin typeface="+mj-lt"/>
              </a:rPr>
              <a:t>Artificial Intelligence in Business | Chapter 1: The Foundations of AI</a:t>
            </a:r>
          </a:p>
        </p:txBody>
      </p:sp>
      <p:sp>
        <p:nvSpPr>
          <p:cNvPr id="6" name="TextBox 5"/>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3</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0" y="1168297"/>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Why Defining AI is Difficult</a:t>
            </a:r>
          </a:p>
        </p:txBody>
      </p:sp>
      <p:sp>
        <p:nvSpPr>
          <p:cNvPr id="5" name="TextBox 4"/>
          <p:cNvSpPr txBox="1"/>
          <p:nvPr/>
        </p:nvSpPr>
        <p:spPr>
          <a:xfrm>
            <a:off x="960119" y="2130687"/>
            <a:ext cx="6724357" cy="3650230"/>
          </a:xfrm>
          <a:prstGeom prst="rect">
            <a:avLst/>
          </a:prstGeom>
          <a:noFill/>
        </p:spPr>
        <p:txBody>
          <a:bodyPr wrap="square" lIns="109728" tIns="54864" rIns="73152" bIns="54864">
            <a:spAutoFit/>
          </a:bodyPr>
          <a:lstStyle/>
          <a:p>
            <a:pPr algn="just">
              <a:lnSpc>
                <a:spcPct val="150000"/>
              </a:lnSpc>
              <a:spcAft>
                <a:spcPts val="600"/>
              </a:spcAft>
              <a:defRPr sz="1660">
                <a:solidFill>
                  <a:srgbClr val="222B38"/>
                </a:solidFill>
                <a:latin typeface="Aptos"/>
              </a:defRPr>
            </a:pPr>
            <a:r>
              <a:rPr lang="en-US" sz="1400" dirty="0">
                <a:latin typeface="+mj-lt"/>
              </a:rPr>
              <a:t>I</a:t>
            </a:r>
            <a:r>
              <a:rPr sz="1400" dirty="0">
                <a:latin typeface="+mj-lt"/>
              </a:rPr>
              <a:t>ntelligence is an elusive term because it has many meanings in everyday and scientific usage.</a:t>
            </a:r>
          </a:p>
          <a:p>
            <a:pPr algn="just">
              <a:lnSpc>
                <a:spcPct val="150000"/>
              </a:lnSpc>
              <a:spcAft>
                <a:spcPts val="600"/>
              </a:spcAft>
              <a:defRPr sz="1660">
                <a:solidFill>
                  <a:srgbClr val="222B38"/>
                </a:solidFill>
                <a:latin typeface="Aptos"/>
              </a:defRPr>
            </a:pPr>
            <a:r>
              <a:rPr sz="1400" dirty="0">
                <a:latin typeface="+mj-lt"/>
              </a:rPr>
              <a:t>Intelligence may refer to learning, reasoning, problem-solving, creativity, adaptation, or quick response to new situations.</a:t>
            </a:r>
          </a:p>
          <a:p>
            <a:pPr algn="just">
              <a:lnSpc>
                <a:spcPct val="150000"/>
              </a:lnSpc>
              <a:spcAft>
                <a:spcPts val="600"/>
              </a:spcAft>
              <a:defRPr sz="1660">
                <a:solidFill>
                  <a:srgbClr val="222B38"/>
                </a:solidFill>
                <a:latin typeface="Aptos"/>
              </a:defRPr>
            </a:pPr>
            <a:r>
              <a:rPr sz="1400" dirty="0">
                <a:latin typeface="+mj-lt"/>
              </a:rPr>
              <a:t>A task often seems intelligent only until we know how to automate it; once programmed, people may no longer consider it “real intelligence”.</a:t>
            </a:r>
          </a:p>
          <a:p>
            <a:pPr algn="just">
              <a:lnSpc>
                <a:spcPct val="150000"/>
              </a:lnSpc>
              <a:spcAft>
                <a:spcPts val="600"/>
              </a:spcAft>
              <a:defRPr sz="1660">
                <a:solidFill>
                  <a:srgbClr val="222B38"/>
                </a:solidFill>
                <a:latin typeface="Aptos"/>
              </a:defRPr>
            </a:pPr>
            <a:r>
              <a:rPr sz="1400" dirty="0">
                <a:latin typeface="+mj-lt"/>
              </a:rPr>
              <a:t>This creates a moving boundary: AI is often perceived as “what has not yet been done by machines”.</a:t>
            </a:r>
          </a:p>
          <a:p>
            <a:pPr algn="just">
              <a:lnSpc>
                <a:spcPct val="150000"/>
              </a:lnSpc>
              <a:spcAft>
                <a:spcPts val="600"/>
              </a:spcAft>
              <a:defRPr sz="1660">
                <a:solidFill>
                  <a:srgbClr val="222B38"/>
                </a:solidFill>
                <a:latin typeface="Aptos"/>
              </a:defRPr>
            </a:pPr>
            <a:r>
              <a:rPr sz="1400" dirty="0">
                <a:latin typeface="+mj-lt"/>
              </a:rPr>
              <a:t>For business students, the practical question is not whether AI thinks like humans, but whether it improves decisions and outcomes.</a:t>
            </a:r>
          </a:p>
        </p:txBody>
      </p:sp>
      <p:sp>
        <p:nvSpPr>
          <p:cNvPr id="6" name="Rounded Rectangle 5"/>
          <p:cNvSpPr/>
          <p:nvPr/>
        </p:nvSpPr>
        <p:spPr>
          <a:xfrm>
            <a:off x="7763608" y="2589160"/>
            <a:ext cx="3529232"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dirty="0">
                <a:latin typeface="+mj-lt"/>
              </a:rPr>
              <a:t>Real estate example</a:t>
            </a:r>
          </a:p>
          <a:p>
            <a:pPr algn="just">
              <a:spcBef>
                <a:spcPts val="500"/>
              </a:spcBef>
              <a:defRPr sz="1320">
                <a:solidFill>
                  <a:srgbClr val="222B38"/>
                </a:solidFill>
                <a:latin typeface="Aptos"/>
              </a:defRPr>
            </a:pPr>
            <a:r>
              <a:rPr dirty="0">
                <a:latin typeface="+mj-lt"/>
              </a:rPr>
              <a:t>A valuation model may not “understand” property like a human appraiser, but if it improves pricing accuracy and speed, it performs an intelligent business function.</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4</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72397" y="1154973"/>
            <a:ext cx="6706772" cy="489365"/>
          </a:xfrm>
          <a:prstGeom prst="rect">
            <a:avLst/>
          </a:prstGeom>
          <a:noFill/>
        </p:spPr>
        <p:txBody>
          <a:bodyPr wrap="square" lIns="73152" tIns="36576" rIns="73152" bIns="36576">
            <a:spAutoFit/>
          </a:bodyPr>
          <a:lstStyle/>
          <a:p>
            <a:pPr>
              <a:defRPr sz="2700" b="1">
                <a:solidFill>
                  <a:srgbClr val="143459"/>
                </a:solidFill>
                <a:latin typeface="Aptos"/>
              </a:defRPr>
            </a:pPr>
            <a:r>
              <a:rPr dirty="0">
                <a:latin typeface="+mj-lt"/>
              </a:rPr>
              <a:t>Core Meanings of Intelligence</a:t>
            </a:r>
          </a:p>
        </p:txBody>
      </p:sp>
      <p:sp>
        <p:nvSpPr>
          <p:cNvPr id="6" name="Rounded Rectangle 5"/>
          <p:cNvSpPr/>
          <p:nvPr/>
        </p:nvSpPr>
        <p:spPr>
          <a:xfrm>
            <a:off x="7360920" y="2899411"/>
            <a:ext cx="3724422"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dirty="0">
                <a:latin typeface="+mj-lt"/>
                <a:cs typeface="Alexandria Light" pitchFamily="2" charset="-78"/>
              </a:rPr>
              <a:t>Study note</a:t>
            </a:r>
          </a:p>
          <a:p>
            <a:pPr>
              <a:lnSpc>
                <a:spcPct val="150000"/>
              </a:lnSpc>
              <a:spcBef>
                <a:spcPts val="500"/>
              </a:spcBef>
              <a:defRPr sz="1320">
                <a:solidFill>
                  <a:srgbClr val="222B38"/>
                </a:solidFill>
                <a:latin typeface="Aptos"/>
              </a:defRPr>
            </a:pPr>
            <a:r>
              <a:rPr dirty="0">
                <a:latin typeface="+mj-lt"/>
                <a:cs typeface="Alexandria Light" pitchFamily="2" charset="-78"/>
              </a:rPr>
              <a:t>When explaining AI to managers, translate “intelligence” into managerial capabilities: learning from data, predicting outcomes, and choosing better actions.</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5</a:t>
            </a:r>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8015" y="1805355"/>
            <a:ext cx="4199792" cy="4199792"/>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58097" y="1197673"/>
            <a:ext cx="4200965" cy="489365"/>
          </a:xfrm>
          <a:prstGeom prst="rect">
            <a:avLst/>
          </a:prstGeom>
          <a:noFill/>
        </p:spPr>
        <p:txBody>
          <a:bodyPr wrap="square" lIns="73152" tIns="36576" rIns="73152" bIns="36576">
            <a:spAutoFit/>
          </a:bodyPr>
          <a:lstStyle/>
          <a:p>
            <a:pPr>
              <a:defRPr sz="2700" b="1">
                <a:solidFill>
                  <a:srgbClr val="143459"/>
                </a:solidFill>
                <a:latin typeface="Aptos"/>
              </a:defRPr>
            </a:pPr>
            <a:r>
              <a:rPr dirty="0">
                <a:latin typeface="+mj-lt"/>
              </a:rPr>
              <a:t>Major Definitions of AI</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6</a:t>
            </a:r>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8097" y="1751622"/>
            <a:ext cx="7136423" cy="4130431"/>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98774" y="1222825"/>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Two Dimensions of AI Definitions</a:t>
            </a:r>
          </a:p>
        </p:txBody>
      </p:sp>
      <p:sp>
        <p:nvSpPr>
          <p:cNvPr id="5" name="TextBox 4"/>
          <p:cNvSpPr txBox="1"/>
          <p:nvPr/>
        </p:nvSpPr>
        <p:spPr>
          <a:xfrm>
            <a:off x="984738" y="2426777"/>
            <a:ext cx="10075985" cy="2019014"/>
          </a:xfrm>
          <a:prstGeom prst="rect">
            <a:avLst/>
          </a:prstGeom>
          <a:noFill/>
        </p:spPr>
        <p:txBody>
          <a:bodyPr wrap="square" lIns="109728" tIns="54864" rIns="73152" bIns="54864">
            <a:spAutoFit/>
          </a:bodyPr>
          <a:lstStyle/>
          <a:p>
            <a:pPr algn="just">
              <a:spcBef>
                <a:spcPts val="600"/>
              </a:spcBef>
              <a:spcAft>
                <a:spcPts val="600"/>
              </a:spcAft>
              <a:defRPr sz="1700">
                <a:solidFill>
                  <a:srgbClr val="222B38"/>
                </a:solidFill>
                <a:latin typeface="Aptos"/>
              </a:defRPr>
            </a:pPr>
            <a:r>
              <a:rPr sz="1400" dirty="0">
                <a:latin typeface="+mj-lt"/>
              </a:rPr>
              <a:t>Some definitions focus on mental processes: how a system thinks, reasons, perceives, or learns.</a:t>
            </a:r>
          </a:p>
          <a:p>
            <a:pPr algn="just">
              <a:spcBef>
                <a:spcPts val="600"/>
              </a:spcBef>
              <a:spcAft>
                <a:spcPts val="600"/>
              </a:spcAft>
              <a:defRPr sz="1700">
                <a:solidFill>
                  <a:srgbClr val="222B38"/>
                </a:solidFill>
                <a:latin typeface="Aptos"/>
              </a:defRPr>
            </a:pPr>
            <a:r>
              <a:rPr sz="1400" dirty="0">
                <a:latin typeface="+mj-lt"/>
              </a:rPr>
              <a:t>Other definitions focus on conduct: what a system does and whether its behavior appears intelligent.</a:t>
            </a:r>
          </a:p>
          <a:p>
            <a:pPr algn="just">
              <a:spcBef>
                <a:spcPts val="600"/>
              </a:spcBef>
              <a:spcAft>
                <a:spcPts val="600"/>
              </a:spcAft>
              <a:defRPr sz="1700">
                <a:solidFill>
                  <a:srgbClr val="222B38"/>
                </a:solidFill>
                <a:latin typeface="Aptos"/>
              </a:defRPr>
            </a:pPr>
            <a:r>
              <a:rPr sz="1400" dirty="0">
                <a:latin typeface="+mj-lt"/>
              </a:rPr>
              <a:t>Some definitions compare AI with human performance; others compare it with rational or ideal performance.</a:t>
            </a:r>
          </a:p>
          <a:p>
            <a:pPr algn="just">
              <a:spcBef>
                <a:spcPts val="600"/>
              </a:spcBef>
              <a:spcAft>
                <a:spcPts val="600"/>
              </a:spcAft>
              <a:defRPr sz="1700">
                <a:solidFill>
                  <a:srgbClr val="222B38"/>
                </a:solidFill>
                <a:latin typeface="Aptos"/>
              </a:defRPr>
            </a:pPr>
            <a:r>
              <a:rPr sz="1400" dirty="0">
                <a:latin typeface="+mj-lt"/>
              </a:rPr>
              <a:t>The chapter therefore groups AI into four goals: thinking like humans, thinking rationally, acting like humans, and acting rationally.</a:t>
            </a:r>
          </a:p>
          <a:p>
            <a:pPr algn="just">
              <a:spcBef>
                <a:spcPts val="600"/>
              </a:spcBef>
              <a:spcAft>
                <a:spcPts val="600"/>
              </a:spcAft>
              <a:defRPr sz="1700">
                <a:solidFill>
                  <a:srgbClr val="222B38"/>
                </a:solidFill>
                <a:latin typeface="Aptos"/>
              </a:defRPr>
            </a:pPr>
            <a:r>
              <a:rPr sz="1400" dirty="0">
                <a:latin typeface="+mj-lt"/>
              </a:rPr>
              <a:t>This distinction matters because business applications often prioritize rational action over human-like thinking.</a:t>
            </a:r>
          </a:p>
        </p:txBody>
      </p:sp>
      <p:sp>
        <p:nvSpPr>
          <p:cNvPr id="10" name="TextBox 9"/>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1" name="TextBox 10"/>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7</a:t>
            </a:r>
          </a:p>
        </p:txBody>
      </p:sp>
      <p:pic>
        <p:nvPicPr>
          <p:cNvPr id="14" name="Picture 13"/>
          <p:cNvPicPr>
            <a:picLocks noChangeAspect="1"/>
          </p:cNvPicPr>
          <p:nvPr/>
        </p:nvPicPr>
        <p:blipFill rotWithShape="1">
          <a:blip r:embed="rId2">
            <a:extLst>
              <a:ext uri="{28A0092B-C50C-407E-A947-70E740481C1C}">
                <a14:useLocalDpi xmlns:a14="http://schemas.microsoft.com/office/drawing/2010/main" val="0"/>
              </a:ext>
            </a:extLst>
          </a:blip>
          <a:srcRect l="1874" t="12917" r="3092" b="18251"/>
          <a:stretch/>
        </p:blipFill>
        <p:spPr>
          <a:xfrm>
            <a:off x="4069219" y="4767240"/>
            <a:ext cx="4053255" cy="1028701"/>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12608" y="1190303"/>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The Four Main Goals of AI</a:t>
            </a:r>
          </a:p>
        </p:txBody>
      </p:sp>
      <p:sp>
        <p:nvSpPr>
          <p:cNvPr id="5" name="TextBox 4"/>
          <p:cNvSpPr txBox="1"/>
          <p:nvPr/>
        </p:nvSpPr>
        <p:spPr>
          <a:xfrm>
            <a:off x="993531" y="2415341"/>
            <a:ext cx="9478107" cy="2819233"/>
          </a:xfrm>
          <a:prstGeom prst="rect">
            <a:avLst/>
          </a:prstGeom>
          <a:noFill/>
        </p:spPr>
        <p:txBody>
          <a:bodyPr wrap="square" lIns="109728" tIns="54864" rIns="73152" bIns="54864">
            <a:spAutoFit/>
          </a:bodyPr>
          <a:lstStyle/>
          <a:p>
            <a:pPr algn="just">
              <a:spcBef>
                <a:spcPts val="600"/>
              </a:spcBef>
              <a:spcAft>
                <a:spcPts val="600"/>
              </a:spcAft>
              <a:defRPr sz="1700">
                <a:solidFill>
                  <a:srgbClr val="222B38"/>
                </a:solidFill>
                <a:latin typeface="Aptos"/>
              </a:defRPr>
            </a:pPr>
            <a:r>
              <a:rPr sz="1700" dirty="0">
                <a:solidFill>
                  <a:srgbClr val="222B38"/>
                </a:solidFill>
                <a:latin typeface="+mj-lt"/>
              </a:rPr>
              <a:t>Systems that think like humans attempt to model human cognition and mental processes.</a:t>
            </a:r>
          </a:p>
          <a:p>
            <a:pPr algn="just">
              <a:spcBef>
                <a:spcPts val="600"/>
              </a:spcBef>
              <a:spcAft>
                <a:spcPts val="600"/>
              </a:spcAft>
              <a:defRPr sz="1700">
                <a:solidFill>
                  <a:srgbClr val="222B38"/>
                </a:solidFill>
                <a:latin typeface="Aptos"/>
              </a:defRPr>
            </a:pPr>
            <a:r>
              <a:rPr sz="1700" dirty="0">
                <a:solidFill>
                  <a:srgbClr val="222B38"/>
                </a:solidFill>
                <a:latin typeface="+mj-lt"/>
              </a:rPr>
              <a:t>Systems that think rationally rely on logic and correct reasoning.</a:t>
            </a:r>
          </a:p>
          <a:p>
            <a:pPr algn="just">
              <a:spcBef>
                <a:spcPts val="600"/>
              </a:spcBef>
              <a:spcAft>
                <a:spcPts val="600"/>
              </a:spcAft>
              <a:defRPr sz="1700">
                <a:solidFill>
                  <a:srgbClr val="222B38"/>
                </a:solidFill>
                <a:latin typeface="Aptos"/>
              </a:defRPr>
            </a:pPr>
            <a:r>
              <a:rPr sz="1700" dirty="0">
                <a:solidFill>
                  <a:srgbClr val="222B38"/>
                </a:solidFill>
                <a:latin typeface="+mj-lt"/>
              </a:rPr>
              <a:t>Systems that act like humans imitate human behavior, language, and interaction.</a:t>
            </a:r>
          </a:p>
          <a:p>
            <a:pPr algn="just">
              <a:spcBef>
                <a:spcPts val="600"/>
              </a:spcBef>
              <a:spcAft>
                <a:spcPts val="600"/>
              </a:spcAft>
              <a:defRPr sz="1700">
                <a:solidFill>
                  <a:srgbClr val="222B38"/>
                </a:solidFill>
                <a:latin typeface="Aptos"/>
              </a:defRPr>
            </a:pPr>
            <a:r>
              <a:rPr sz="1700" dirty="0">
                <a:solidFill>
                  <a:srgbClr val="222B38"/>
                </a:solidFill>
                <a:latin typeface="+mj-lt"/>
              </a:rPr>
              <a:t>Systems that act rationally choose actions that are expected to achieve the best outcome.</a:t>
            </a:r>
          </a:p>
          <a:p>
            <a:pPr algn="just">
              <a:spcBef>
                <a:spcPts val="600"/>
              </a:spcBef>
              <a:spcAft>
                <a:spcPts val="600"/>
              </a:spcAft>
              <a:defRPr sz="1700">
                <a:solidFill>
                  <a:srgbClr val="222B38"/>
                </a:solidFill>
                <a:latin typeface="Aptos"/>
              </a:defRPr>
            </a:pPr>
            <a:r>
              <a:rPr sz="1700" dirty="0">
                <a:solidFill>
                  <a:srgbClr val="222B38"/>
                </a:solidFill>
                <a:latin typeface="+mj-lt"/>
              </a:rPr>
              <a:t>In business, rational action is often the most useful goal because managers need decisions that improve performance.</a:t>
            </a:r>
          </a:p>
        </p:txBody>
      </p:sp>
      <p:sp>
        <p:nvSpPr>
          <p:cNvPr id="6" name="Rounded Rectangle 5"/>
          <p:cNvSpPr/>
          <p:nvPr/>
        </p:nvSpPr>
        <p:spPr>
          <a:xfrm>
            <a:off x="2347546" y="5303520"/>
            <a:ext cx="1645920" cy="457200"/>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150" b="1">
                <a:solidFill>
                  <a:srgbClr val="FFFFFF"/>
                </a:solidFill>
                <a:latin typeface="Aptos"/>
              </a:defRPr>
            </a:pPr>
            <a:r>
              <a:rPr>
                <a:latin typeface="+mj-lt"/>
              </a:rPr>
              <a:t>Think like humans</a:t>
            </a:r>
          </a:p>
        </p:txBody>
      </p:sp>
      <p:sp>
        <p:nvSpPr>
          <p:cNvPr id="7" name="Right Arrow 6"/>
          <p:cNvSpPr/>
          <p:nvPr/>
        </p:nvSpPr>
        <p:spPr>
          <a:xfrm>
            <a:off x="4039185" y="5413248"/>
            <a:ext cx="237744" cy="274320"/>
          </a:xfrm>
          <a:prstGeom prst="rightArrow">
            <a:avLst/>
          </a:prstGeom>
          <a:solidFill>
            <a:srgbClr val="5C626E"/>
          </a:solidFill>
          <a:ln>
            <a:solidFill>
              <a:srgbClr val="5C626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mj-lt"/>
            </a:endParaRPr>
          </a:p>
        </p:txBody>
      </p:sp>
      <p:sp>
        <p:nvSpPr>
          <p:cNvPr id="8" name="Rounded Rectangle 7"/>
          <p:cNvSpPr/>
          <p:nvPr/>
        </p:nvSpPr>
        <p:spPr>
          <a:xfrm>
            <a:off x="4222066" y="5303520"/>
            <a:ext cx="1645920" cy="457200"/>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150" b="1">
                <a:solidFill>
                  <a:srgbClr val="FFFFFF"/>
                </a:solidFill>
                <a:latin typeface="Aptos"/>
              </a:defRPr>
            </a:pPr>
            <a:r>
              <a:rPr>
                <a:latin typeface="+mj-lt"/>
              </a:rPr>
              <a:t>Think rationally</a:t>
            </a:r>
          </a:p>
        </p:txBody>
      </p:sp>
      <p:sp>
        <p:nvSpPr>
          <p:cNvPr id="9" name="Right Arrow 8"/>
          <p:cNvSpPr/>
          <p:nvPr/>
        </p:nvSpPr>
        <p:spPr>
          <a:xfrm>
            <a:off x="5913705" y="5413248"/>
            <a:ext cx="237744" cy="274320"/>
          </a:xfrm>
          <a:prstGeom prst="rightArrow">
            <a:avLst/>
          </a:prstGeom>
          <a:solidFill>
            <a:srgbClr val="5C626E"/>
          </a:solidFill>
          <a:ln>
            <a:solidFill>
              <a:srgbClr val="5C626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mj-lt"/>
            </a:endParaRPr>
          </a:p>
        </p:txBody>
      </p:sp>
      <p:sp>
        <p:nvSpPr>
          <p:cNvPr id="10" name="Rounded Rectangle 9"/>
          <p:cNvSpPr/>
          <p:nvPr/>
        </p:nvSpPr>
        <p:spPr>
          <a:xfrm>
            <a:off x="6096586" y="5303520"/>
            <a:ext cx="1645920" cy="457200"/>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150" b="1">
                <a:solidFill>
                  <a:srgbClr val="FFFFFF"/>
                </a:solidFill>
                <a:latin typeface="Aptos"/>
              </a:defRPr>
            </a:pPr>
            <a:r>
              <a:rPr>
                <a:latin typeface="+mj-lt"/>
              </a:rPr>
              <a:t>Act like humans</a:t>
            </a:r>
          </a:p>
        </p:txBody>
      </p:sp>
      <p:sp>
        <p:nvSpPr>
          <p:cNvPr id="11" name="Right Arrow 10"/>
          <p:cNvSpPr/>
          <p:nvPr/>
        </p:nvSpPr>
        <p:spPr>
          <a:xfrm>
            <a:off x="7788225" y="5413248"/>
            <a:ext cx="237744" cy="274320"/>
          </a:xfrm>
          <a:prstGeom prst="rightArrow">
            <a:avLst/>
          </a:prstGeom>
          <a:solidFill>
            <a:srgbClr val="5C626E"/>
          </a:solidFill>
          <a:ln>
            <a:solidFill>
              <a:srgbClr val="5C626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mj-lt"/>
            </a:endParaRPr>
          </a:p>
        </p:txBody>
      </p:sp>
      <p:sp>
        <p:nvSpPr>
          <p:cNvPr id="12" name="Rounded Rectangle 11"/>
          <p:cNvSpPr/>
          <p:nvPr/>
        </p:nvSpPr>
        <p:spPr>
          <a:xfrm>
            <a:off x="7971105" y="5303520"/>
            <a:ext cx="1645920" cy="457200"/>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150" b="1">
                <a:solidFill>
                  <a:srgbClr val="FFFFFF"/>
                </a:solidFill>
                <a:latin typeface="Aptos"/>
              </a:defRPr>
            </a:pPr>
            <a:r>
              <a:rPr>
                <a:latin typeface="+mj-lt"/>
              </a:rPr>
              <a:t>Act rationally</a:t>
            </a:r>
          </a:p>
        </p:txBody>
      </p:sp>
      <p:sp>
        <p:nvSpPr>
          <p:cNvPr id="13" name="TextBox 12"/>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4" name="TextBox 13"/>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8</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98774" y="1108644"/>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Rationality in AI</a:t>
            </a:r>
          </a:p>
        </p:txBody>
      </p:sp>
      <p:sp>
        <p:nvSpPr>
          <p:cNvPr id="5" name="TextBox 4"/>
          <p:cNvSpPr txBox="1"/>
          <p:nvPr/>
        </p:nvSpPr>
        <p:spPr>
          <a:xfrm>
            <a:off x="960120" y="2413996"/>
            <a:ext cx="6706772" cy="2880789"/>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A rational AI system is one that does the correct thing based on the information available to it.</a:t>
            </a:r>
          </a:p>
          <a:p>
            <a:pPr algn="just">
              <a:spcBef>
                <a:spcPts val="600"/>
              </a:spcBef>
              <a:spcAft>
                <a:spcPts val="600"/>
              </a:spcAft>
              <a:defRPr sz="1660">
                <a:solidFill>
                  <a:srgbClr val="222B38"/>
                </a:solidFill>
                <a:latin typeface="Aptos"/>
              </a:defRPr>
            </a:pPr>
            <a:r>
              <a:rPr sz="1400" dirty="0">
                <a:latin typeface="+mj-lt"/>
              </a:rPr>
              <a:t>Rationality does not require emotions, consciousness, or human-like internal experience.</a:t>
            </a:r>
          </a:p>
          <a:p>
            <a:pPr algn="just">
              <a:spcBef>
                <a:spcPts val="600"/>
              </a:spcBef>
              <a:spcAft>
                <a:spcPts val="600"/>
              </a:spcAft>
              <a:defRPr sz="1660">
                <a:solidFill>
                  <a:srgbClr val="222B38"/>
                </a:solidFill>
                <a:latin typeface="Aptos"/>
              </a:defRPr>
            </a:pPr>
            <a:r>
              <a:rPr sz="1400" dirty="0">
                <a:latin typeface="+mj-lt"/>
              </a:rPr>
              <a:t>Rational systems are valuable in business because they help reduce uncertainty and support consistent decisions.</a:t>
            </a:r>
          </a:p>
          <a:p>
            <a:pPr algn="just">
              <a:spcBef>
                <a:spcPts val="600"/>
              </a:spcBef>
              <a:spcAft>
                <a:spcPts val="600"/>
              </a:spcAft>
              <a:defRPr sz="1660">
                <a:solidFill>
                  <a:srgbClr val="222B38"/>
                </a:solidFill>
                <a:latin typeface="Aptos"/>
              </a:defRPr>
            </a:pPr>
            <a:r>
              <a:rPr sz="1400" dirty="0">
                <a:latin typeface="+mj-lt"/>
              </a:rPr>
              <a:t>However, rationality depends on data quality, assumptions, objectives, and the environment in which the system operates.</a:t>
            </a:r>
          </a:p>
          <a:p>
            <a:pPr algn="just">
              <a:spcBef>
                <a:spcPts val="600"/>
              </a:spcBef>
              <a:spcAft>
                <a:spcPts val="600"/>
              </a:spcAft>
              <a:defRPr sz="1660">
                <a:solidFill>
                  <a:srgbClr val="222B38"/>
                </a:solidFill>
                <a:latin typeface="Aptos"/>
              </a:defRPr>
            </a:pPr>
            <a:r>
              <a:rPr sz="1400" dirty="0">
                <a:latin typeface="+mj-lt"/>
              </a:rPr>
              <a:t>A system may be mathematically rational but still produce problematic outcomes if the goals or data are flawed.</a:t>
            </a:r>
          </a:p>
        </p:txBody>
      </p:sp>
      <p:sp>
        <p:nvSpPr>
          <p:cNvPr id="6" name="Rounded Rectangle 5"/>
          <p:cNvSpPr/>
          <p:nvPr/>
        </p:nvSpPr>
        <p:spPr>
          <a:xfrm>
            <a:off x="7754815" y="2714713"/>
            <a:ext cx="3446585"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dirty="0">
                <a:latin typeface="+mj-lt"/>
              </a:rPr>
              <a:t>Real estate example</a:t>
            </a:r>
          </a:p>
          <a:p>
            <a:pPr>
              <a:spcBef>
                <a:spcPts val="500"/>
              </a:spcBef>
              <a:defRPr sz="1320">
                <a:solidFill>
                  <a:srgbClr val="222B38"/>
                </a:solidFill>
                <a:latin typeface="Aptos"/>
              </a:defRPr>
            </a:pPr>
            <a:r>
              <a:rPr dirty="0">
                <a:latin typeface="+mj-lt"/>
              </a:rPr>
              <a:t>An AI may recommend a property because expected ROI is high, but managers must also consider ethics, community impact, regulation, and long-term risk.</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9</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57035" y="1119978"/>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Properties of Intelligence</a:t>
            </a:r>
          </a:p>
        </p:txBody>
      </p:sp>
      <p:sp>
        <p:nvSpPr>
          <p:cNvPr id="5" name="TextBox 4"/>
          <p:cNvSpPr txBox="1"/>
          <p:nvPr/>
        </p:nvSpPr>
        <p:spPr>
          <a:xfrm>
            <a:off x="960120" y="2358077"/>
            <a:ext cx="6400800" cy="2880789"/>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intelligence</a:t>
            </a:r>
            <a:r>
              <a:rPr lang="en-US" sz="1400" dirty="0">
                <a:latin typeface="+mj-lt"/>
              </a:rPr>
              <a:t> </a:t>
            </a:r>
            <a:r>
              <a:rPr lang="en-GB" sz="1400" dirty="0">
                <a:latin typeface="+mj-lt"/>
              </a:rPr>
              <a:t>lists</a:t>
            </a:r>
            <a:r>
              <a:rPr sz="1400" dirty="0">
                <a:latin typeface="+mj-lt"/>
              </a:rPr>
              <a:t> as a combination of learning, abductive, deductive, and inductive reasoning.</a:t>
            </a:r>
          </a:p>
          <a:p>
            <a:pPr algn="just">
              <a:spcBef>
                <a:spcPts val="600"/>
              </a:spcBef>
              <a:spcAft>
                <a:spcPts val="600"/>
              </a:spcAft>
              <a:defRPr sz="1660">
                <a:solidFill>
                  <a:srgbClr val="222B38"/>
                </a:solidFill>
                <a:latin typeface="Aptos"/>
              </a:defRPr>
            </a:pPr>
            <a:r>
              <a:rPr sz="1400" dirty="0">
                <a:latin typeface="+mj-lt"/>
              </a:rPr>
              <a:t>It includes analysis: identifying important elements in a situation and distinguishing them from irrelevant details.</a:t>
            </a:r>
          </a:p>
          <a:p>
            <a:pPr algn="just">
              <a:spcBef>
                <a:spcPts val="600"/>
              </a:spcBef>
              <a:spcAft>
                <a:spcPts val="600"/>
              </a:spcAft>
              <a:defRPr sz="1660">
                <a:solidFill>
                  <a:srgbClr val="222B38"/>
                </a:solidFill>
                <a:latin typeface="Aptos"/>
              </a:defRPr>
            </a:pPr>
            <a:r>
              <a:rPr sz="1400" dirty="0">
                <a:latin typeface="+mj-lt"/>
              </a:rPr>
              <a:t>It includes synthesis: connecting different situations and building new concepts from existing ones.</a:t>
            </a:r>
          </a:p>
          <a:p>
            <a:pPr algn="just">
              <a:spcBef>
                <a:spcPts val="600"/>
              </a:spcBef>
              <a:spcAft>
                <a:spcPts val="600"/>
              </a:spcAft>
              <a:defRPr sz="1660">
                <a:solidFill>
                  <a:srgbClr val="222B38"/>
                </a:solidFill>
                <a:latin typeface="Aptos"/>
              </a:defRPr>
            </a:pPr>
            <a:r>
              <a:rPr sz="1400" dirty="0">
                <a:latin typeface="+mj-lt"/>
              </a:rPr>
              <a:t>It includes innovation: producing new ideas, anticipating future developments, and detecting unexpected opportunities.</a:t>
            </a:r>
          </a:p>
          <a:p>
            <a:pPr algn="just">
              <a:spcBef>
                <a:spcPts val="600"/>
              </a:spcBef>
              <a:spcAft>
                <a:spcPts val="600"/>
              </a:spcAft>
              <a:defRPr sz="1660">
                <a:solidFill>
                  <a:srgbClr val="222B38"/>
                </a:solidFill>
                <a:latin typeface="Aptos"/>
              </a:defRPr>
            </a:pPr>
            <a:r>
              <a:rPr sz="1400" dirty="0">
                <a:latin typeface="+mj-lt"/>
              </a:rPr>
              <a:t>It also includes prioritization and coherent behavior that is appropriate to the situation.</a:t>
            </a:r>
          </a:p>
        </p:txBody>
      </p:sp>
      <p:sp>
        <p:nvSpPr>
          <p:cNvPr id="6" name="Rounded Rectangle 5"/>
          <p:cNvSpPr/>
          <p:nvPr/>
        </p:nvSpPr>
        <p:spPr>
          <a:xfrm>
            <a:off x="7737231" y="2741442"/>
            <a:ext cx="3355144" cy="1711686"/>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dirty="0">
                <a:latin typeface="+mj-lt"/>
              </a:rPr>
              <a:t>Real estate application</a:t>
            </a:r>
          </a:p>
          <a:p>
            <a:pPr algn="just">
              <a:spcBef>
                <a:spcPts val="500"/>
              </a:spcBef>
              <a:defRPr sz="1320">
                <a:solidFill>
                  <a:srgbClr val="222B38"/>
                </a:solidFill>
                <a:latin typeface="Aptos"/>
              </a:defRPr>
            </a:pPr>
            <a:r>
              <a:rPr dirty="0">
                <a:latin typeface="+mj-lt"/>
              </a:rPr>
              <a:t>A real estate manager uses intelligence when comparing projects across location, legal risks, demand, financing cost, expected return, and social impact.</a:t>
            </a:r>
          </a:p>
        </p:txBody>
      </p:sp>
      <p:sp>
        <p:nvSpPr>
          <p:cNvPr id="7" name="Rounded Rectangle 6"/>
          <p:cNvSpPr/>
          <p:nvPr/>
        </p:nvSpPr>
        <p:spPr>
          <a:xfrm>
            <a:off x="7469944" y="4630030"/>
            <a:ext cx="1828800" cy="384048"/>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Case Application</a:t>
            </a:r>
          </a:p>
        </p:txBody>
      </p:sp>
      <p:sp>
        <p:nvSpPr>
          <p:cNvPr id="8" name="Rounded Rectangle 7"/>
          <p:cNvSpPr/>
          <p:nvPr/>
        </p:nvSpPr>
        <p:spPr>
          <a:xfrm>
            <a:off x="9390184" y="4630030"/>
            <a:ext cx="1920240" cy="384048"/>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a:latin typeface="+mj-lt"/>
              </a:rPr>
              <a:t>Study Focus</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10</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19643" y="1190923"/>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The Meaning of “Artificial”</a:t>
            </a:r>
          </a:p>
        </p:txBody>
      </p:sp>
      <p:sp>
        <p:nvSpPr>
          <p:cNvPr id="5" name="TextBox 4"/>
          <p:cNvSpPr txBox="1"/>
          <p:nvPr/>
        </p:nvSpPr>
        <p:spPr>
          <a:xfrm>
            <a:off x="923192" y="2283009"/>
            <a:ext cx="6752492" cy="2665345"/>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lang="en-US" sz="1400" dirty="0">
                <a:latin typeface="+mj-lt"/>
              </a:rPr>
              <a:t>There are </a:t>
            </a:r>
            <a:r>
              <a:rPr sz="1400" dirty="0">
                <a:latin typeface="+mj-lt"/>
              </a:rPr>
              <a:t>two meanings of artificial: something that merely imitates reality and something fabricated that performs a real function.</a:t>
            </a:r>
          </a:p>
          <a:p>
            <a:pPr algn="just">
              <a:spcBef>
                <a:spcPts val="600"/>
              </a:spcBef>
              <a:spcAft>
                <a:spcPts val="600"/>
              </a:spcAft>
              <a:defRPr sz="1660">
                <a:solidFill>
                  <a:srgbClr val="222B38"/>
                </a:solidFill>
                <a:latin typeface="Aptos"/>
              </a:defRPr>
            </a:pPr>
            <a:r>
              <a:rPr sz="1400" dirty="0">
                <a:latin typeface="+mj-lt"/>
              </a:rPr>
              <a:t>Artificial flowers only look like flowers; they do not perform the biological function of flowers.</a:t>
            </a:r>
          </a:p>
          <a:p>
            <a:pPr algn="just">
              <a:spcBef>
                <a:spcPts val="600"/>
              </a:spcBef>
              <a:spcAft>
                <a:spcPts val="600"/>
              </a:spcAft>
              <a:defRPr sz="1660">
                <a:solidFill>
                  <a:srgbClr val="222B38"/>
                </a:solidFill>
                <a:latin typeface="Aptos"/>
              </a:defRPr>
            </a:pPr>
            <a:r>
              <a:rPr sz="1400" dirty="0">
                <a:latin typeface="+mj-lt"/>
              </a:rPr>
              <a:t>Artificial light is not sunlight, but it is real light because it illuminates.</a:t>
            </a:r>
          </a:p>
          <a:p>
            <a:pPr algn="just">
              <a:spcBef>
                <a:spcPts val="600"/>
              </a:spcBef>
              <a:spcAft>
                <a:spcPts val="600"/>
              </a:spcAft>
              <a:defRPr sz="1660">
                <a:solidFill>
                  <a:srgbClr val="222B38"/>
                </a:solidFill>
                <a:latin typeface="Aptos"/>
              </a:defRPr>
            </a:pPr>
            <a:r>
              <a:rPr lang="en-US" sz="1400" dirty="0">
                <a:latin typeface="+mj-lt"/>
              </a:rPr>
              <a:t>We </a:t>
            </a:r>
            <a:r>
              <a:rPr sz="1400" dirty="0">
                <a:latin typeface="+mj-lt"/>
              </a:rPr>
              <a:t>appl</a:t>
            </a:r>
            <a:r>
              <a:rPr lang="en-US" sz="1400" dirty="0">
                <a:latin typeface="+mj-lt"/>
              </a:rPr>
              <a:t>y</a:t>
            </a:r>
            <a:r>
              <a:rPr sz="1400" dirty="0">
                <a:latin typeface="+mj-lt"/>
              </a:rPr>
              <a:t> the second meaning to AI: artificial intelligence may not be human intelligence, but it performs intelligent functions.</a:t>
            </a:r>
          </a:p>
          <a:p>
            <a:pPr algn="just">
              <a:spcBef>
                <a:spcPts val="600"/>
              </a:spcBef>
              <a:spcAft>
                <a:spcPts val="600"/>
              </a:spcAft>
              <a:defRPr sz="1660">
                <a:solidFill>
                  <a:srgbClr val="222B38"/>
                </a:solidFill>
                <a:latin typeface="Aptos"/>
              </a:defRPr>
            </a:pPr>
            <a:r>
              <a:rPr sz="1400" dirty="0">
                <a:latin typeface="+mj-lt"/>
              </a:rPr>
              <a:t>Therefore, AI should be evaluated by what it enables, not only by whether it duplicates human consciousness.</a:t>
            </a:r>
          </a:p>
        </p:txBody>
      </p:sp>
      <p:sp>
        <p:nvSpPr>
          <p:cNvPr id="6" name="Rounded Rectangle 5"/>
          <p:cNvSpPr/>
          <p:nvPr/>
        </p:nvSpPr>
        <p:spPr>
          <a:xfrm>
            <a:off x="7763608" y="2267361"/>
            <a:ext cx="3529232"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dirty="0">
                <a:latin typeface="+mj-lt"/>
              </a:rPr>
              <a:t>Teaching analogy</a:t>
            </a:r>
          </a:p>
          <a:p>
            <a:pPr>
              <a:spcBef>
                <a:spcPts val="500"/>
              </a:spcBef>
              <a:defRPr sz="1320">
                <a:solidFill>
                  <a:srgbClr val="222B38"/>
                </a:solidFill>
                <a:latin typeface="Aptos"/>
              </a:defRPr>
            </a:pPr>
            <a:r>
              <a:rPr dirty="0">
                <a:latin typeface="+mj-lt"/>
              </a:rPr>
              <a:t>Artificial property valuation is not a human appraiser, but it can still illuminate the market and support better decisions.</a:t>
            </a:r>
          </a:p>
        </p:txBody>
      </p:sp>
      <p:sp>
        <p:nvSpPr>
          <p:cNvPr id="7" name="Rounded Rectangle 6"/>
          <p:cNvSpPr/>
          <p:nvPr/>
        </p:nvSpPr>
        <p:spPr>
          <a:xfrm>
            <a:off x="7789986" y="4658165"/>
            <a:ext cx="1617785" cy="384048"/>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Case Application</a:t>
            </a:r>
          </a:p>
        </p:txBody>
      </p:sp>
      <p:sp>
        <p:nvSpPr>
          <p:cNvPr id="8" name="Rounded Rectangle 7"/>
          <p:cNvSpPr/>
          <p:nvPr/>
        </p:nvSpPr>
        <p:spPr>
          <a:xfrm>
            <a:off x="9710225" y="4658165"/>
            <a:ext cx="1491175" cy="384048"/>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a:latin typeface="+mj-lt"/>
              </a:rPr>
              <a:t>Study Focus</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11</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75681" y="1119978"/>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Managerial Implication of Defining AI</a:t>
            </a:r>
          </a:p>
        </p:txBody>
      </p:sp>
      <p:sp>
        <p:nvSpPr>
          <p:cNvPr id="5" name="TextBox 4"/>
          <p:cNvSpPr txBox="1"/>
          <p:nvPr/>
        </p:nvSpPr>
        <p:spPr>
          <a:xfrm>
            <a:off x="1005840" y="2210225"/>
            <a:ext cx="6400800" cy="2880789"/>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Managers should avoid vague claims such as “AI will think for us”.</a:t>
            </a:r>
          </a:p>
          <a:p>
            <a:pPr algn="just">
              <a:spcBef>
                <a:spcPts val="600"/>
              </a:spcBef>
              <a:spcAft>
                <a:spcPts val="600"/>
              </a:spcAft>
              <a:defRPr sz="1660">
                <a:solidFill>
                  <a:srgbClr val="222B38"/>
                </a:solidFill>
                <a:latin typeface="Aptos"/>
              </a:defRPr>
            </a:pPr>
            <a:r>
              <a:rPr sz="1400" dirty="0">
                <a:latin typeface="+mj-lt"/>
              </a:rPr>
              <a:t>A useful managerial definition should identify the task, the data, the decision, and the expected business value.</a:t>
            </a:r>
          </a:p>
          <a:p>
            <a:pPr algn="just">
              <a:spcBef>
                <a:spcPts val="600"/>
              </a:spcBef>
              <a:spcAft>
                <a:spcPts val="600"/>
              </a:spcAft>
              <a:defRPr sz="1660">
                <a:solidFill>
                  <a:srgbClr val="222B38"/>
                </a:solidFill>
                <a:latin typeface="Aptos"/>
              </a:defRPr>
            </a:pPr>
            <a:r>
              <a:rPr sz="1400" dirty="0">
                <a:latin typeface="+mj-lt"/>
              </a:rPr>
              <a:t>AI is best understood as a set of technologies that support intelligent action under uncertainty.</a:t>
            </a:r>
          </a:p>
          <a:p>
            <a:pPr algn="just">
              <a:spcBef>
                <a:spcPts val="600"/>
              </a:spcBef>
              <a:spcAft>
                <a:spcPts val="600"/>
              </a:spcAft>
              <a:defRPr sz="1660">
                <a:solidFill>
                  <a:srgbClr val="222B38"/>
                </a:solidFill>
                <a:latin typeface="Aptos"/>
              </a:defRPr>
            </a:pPr>
            <a:r>
              <a:rPr sz="1400" dirty="0">
                <a:latin typeface="+mj-lt"/>
              </a:rPr>
              <a:t>For real estate management, AI is valuable when it improves valuation, forecasting, maintenance, customer targeting, and investment decisions.</a:t>
            </a:r>
          </a:p>
          <a:p>
            <a:pPr algn="just">
              <a:spcBef>
                <a:spcPts val="600"/>
              </a:spcBef>
              <a:spcAft>
                <a:spcPts val="600"/>
              </a:spcAft>
              <a:defRPr sz="1660">
                <a:solidFill>
                  <a:srgbClr val="222B38"/>
                </a:solidFill>
                <a:latin typeface="Aptos"/>
              </a:defRPr>
            </a:pPr>
            <a:r>
              <a:rPr sz="1400" dirty="0">
                <a:latin typeface="+mj-lt"/>
              </a:rPr>
              <a:t>A clear definition helps organizations choose appropriate AI tools instead of adopting technology for its own sake.</a:t>
            </a:r>
          </a:p>
        </p:txBody>
      </p:sp>
      <p:sp>
        <p:nvSpPr>
          <p:cNvPr id="6" name="Rounded Rectangle 5"/>
          <p:cNvSpPr/>
          <p:nvPr/>
        </p:nvSpPr>
        <p:spPr>
          <a:xfrm>
            <a:off x="7561384" y="2260165"/>
            <a:ext cx="3731455"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dirty="0">
                <a:latin typeface="+mj-lt"/>
              </a:rPr>
              <a:t>Mini case</a:t>
            </a:r>
          </a:p>
          <a:p>
            <a:pPr>
              <a:spcBef>
                <a:spcPts val="500"/>
              </a:spcBef>
              <a:defRPr sz="1320">
                <a:solidFill>
                  <a:srgbClr val="222B38"/>
                </a:solidFill>
                <a:latin typeface="Aptos"/>
              </a:defRPr>
            </a:pPr>
            <a:r>
              <a:rPr dirty="0">
                <a:latin typeface="+mj-lt"/>
              </a:rPr>
              <a:t>A real estate firm should not “buy AI”. It should define the problem: reduce vacancy, predict demand, automate tenant support, or improve investment selection.</a:t>
            </a:r>
          </a:p>
        </p:txBody>
      </p:sp>
      <p:sp>
        <p:nvSpPr>
          <p:cNvPr id="7" name="Rounded Rectangle 6"/>
          <p:cNvSpPr/>
          <p:nvPr/>
        </p:nvSpPr>
        <p:spPr>
          <a:xfrm>
            <a:off x="7561384" y="4628110"/>
            <a:ext cx="1679331" cy="384048"/>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Case Application</a:t>
            </a:r>
          </a:p>
        </p:txBody>
      </p:sp>
      <p:sp>
        <p:nvSpPr>
          <p:cNvPr id="8" name="Rounded Rectangle 7"/>
          <p:cNvSpPr/>
          <p:nvPr/>
        </p:nvSpPr>
        <p:spPr>
          <a:xfrm>
            <a:off x="9618785" y="4628110"/>
            <a:ext cx="1674054" cy="384048"/>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a:latin typeface="+mj-lt"/>
              </a:rPr>
              <a:t>Study Focus</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12</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56571" y="1170271"/>
            <a:ext cx="6669844" cy="381643"/>
          </a:xfrm>
          <a:prstGeom prst="rect">
            <a:avLst/>
          </a:prstGeom>
          <a:noFill/>
        </p:spPr>
        <p:txBody>
          <a:bodyPr wrap="square" lIns="73152" tIns="36576" rIns="73152" bIns="36576">
            <a:spAutoFit/>
          </a:bodyPr>
          <a:lstStyle/>
          <a:p>
            <a:pPr marL="742950" indent="-742950">
              <a:buFont typeface="+mj-lt"/>
              <a:buAutoNum type="arabicPeriod" startAt="2"/>
              <a:defRPr sz="3600" b="1">
                <a:solidFill>
                  <a:srgbClr val="143459"/>
                </a:solidFill>
                <a:latin typeface="Aptos"/>
              </a:defRPr>
            </a:pPr>
            <a:r>
              <a:rPr sz="2000" dirty="0">
                <a:latin typeface="+mj-lt"/>
              </a:rPr>
              <a:t>Artificial Intelligence: History</a:t>
            </a:r>
          </a:p>
        </p:txBody>
      </p:sp>
      <p:sp>
        <p:nvSpPr>
          <p:cNvPr id="4" name="TextBox 3"/>
          <p:cNvSpPr txBox="1"/>
          <p:nvPr/>
        </p:nvSpPr>
        <p:spPr>
          <a:xfrm>
            <a:off x="822960" y="3063240"/>
            <a:ext cx="10241280" cy="945131"/>
          </a:xfrm>
          <a:prstGeom prst="rect">
            <a:avLst/>
          </a:prstGeom>
          <a:noFill/>
        </p:spPr>
        <p:txBody>
          <a:bodyPr wrap="square" lIns="73152" tIns="36576" rIns="73152" bIns="36576">
            <a:spAutoFit/>
          </a:bodyPr>
          <a:lstStyle/>
          <a:p>
            <a:pPr algn="ctr">
              <a:lnSpc>
                <a:spcPct val="150000"/>
              </a:lnSpc>
              <a:defRPr sz="2000" b="0">
                <a:solidFill>
                  <a:srgbClr val="5C626E"/>
                </a:solidFill>
                <a:latin typeface="Aptos"/>
              </a:defRPr>
            </a:pPr>
            <a:r>
              <a:rPr dirty="0">
                <a:solidFill>
                  <a:srgbClr val="000000"/>
                </a:solidFill>
                <a:latin typeface="+mj-lt"/>
              </a:rPr>
              <a:t>AI did not appear suddenly; it developed through myths, mathematics, cryptography, computation, and scientific ambition.</a:t>
            </a:r>
          </a:p>
        </p:txBody>
      </p:sp>
      <p:sp>
        <p:nvSpPr>
          <p:cNvPr id="5" name="TextBox 4"/>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t>Artificial Intelligence in Business | Chapter 1: The Foundations of AI</a:t>
            </a:r>
          </a:p>
        </p:txBody>
      </p:sp>
      <p:sp>
        <p:nvSpPr>
          <p:cNvPr id="6" name="TextBox 5"/>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t>13</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93266" y="1172637"/>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Why the History of AI Matters</a:t>
            </a:r>
          </a:p>
        </p:txBody>
      </p:sp>
      <p:sp>
        <p:nvSpPr>
          <p:cNvPr id="5" name="TextBox 4"/>
          <p:cNvSpPr txBox="1"/>
          <p:nvPr/>
        </p:nvSpPr>
        <p:spPr>
          <a:xfrm>
            <a:off x="1116622" y="2393890"/>
            <a:ext cx="9689123" cy="2942344"/>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600" dirty="0">
                <a:latin typeface="+mj-lt"/>
              </a:rPr>
              <a:t>The history of AI shows that intelligent machines were imagined long before modern computers existed.</a:t>
            </a:r>
          </a:p>
          <a:p>
            <a:pPr algn="just">
              <a:spcBef>
                <a:spcPts val="600"/>
              </a:spcBef>
              <a:spcAft>
                <a:spcPts val="600"/>
              </a:spcAft>
              <a:defRPr sz="1660">
                <a:solidFill>
                  <a:srgbClr val="222B38"/>
                </a:solidFill>
                <a:latin typeface="Aptos"/>
              </a:defRPr>
            </a:pPr>
            <a:r>
              <a:rPr sz="1600" dirty="0">
                <a:latin typeface="+mj-lt"/>
              </a:rPr>
              <a:t>Historical development helps explain why AI includes logic, computation, learning, and knowledge representation.</a:t>
            </a:r>
          </a:p>
          <a:p>
            <a:pPr algn="just">
              <a:spcBef>
                <a:spcPts val="600"/>
              </a:spcBef>
              <a:spcAft>
                <a:spcPts val="600"/>
              </a:spcAft>
              <a:defRPr sz="1660">
                <a:solidFill>
                  <a:srgbClr val="222B38"/>
                </a:solidFill>
                <a:latin typeface="Aptos"/>
              </a:defRPr>
            </a:pPr>
            <a:r>
              <a:rPr sz="1600" dirty="0">
                <a:latin typeface="+mj-lt"/>
              </a:rPr>
              <a:t>AI history also shows repeated cycles of optimism, disappointment, and renewal.</a:t>
            </a:r>
          </a:p>
          <a:p>
            <a:pPr algn="just">
              <a:spcBef>
                <a:spcPts val="600"/>
              </a:spcBef>
              <a:spcAft>
                <a:spcPts val="600"/>
              </a:spcAft>
              <a:defRPr sz="1660">
                <a:solidFill>
                  <a:srgbClr val="222B38"/>
                </a:solidFill>
                <a:latin typeface="Aptos"/>
              </a:defRPr>
            </a:pPr>
            <a:r>
              <a:rPr sz="1600" dirty="0">
                <a:latin typeface="+mj-lt"/>
              </a:rPr>
              <a:t>Managers can learn from these cycles: promising technologies need realistic expectations, suitable data, and operational readiness.</a:t>
            </a:r>
          </a:p>
          <a:p>
            <a:pPr algn="just">
              <a:spcBef>
                <a:spcPts val="600"/>
              </a:spcBef>
              <a:spcAft>
                <a:spcPts val="600"/>
              </a:spcAft>
              <a:defRPr sz="1660">
                <a:solidFill>
                  <a:srgbClr val="222B38"/>
                </a:solidFill>
                <a:latin typeface="Aptos"/>
              </a:defRPr>
            </a:pPr>
            <a:r>
              <a:rPr sz="1600" dirty="0">
                <a:latin typeface="+mj-lt"/>
              </a:rPr>
              <a:t>For real estate, the lesson is to adopt AI strategically rather than assume that every AI tool will automatically create value.</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14</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02059" y="1172637"/>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Early Dreams of Intelligent Artifacts</a:t>
            </a:r>
          </a:p>
        </p:txBody>
      </p:sp>
      <p:sp>
        <p:nvSpPr>
          <p:cNvPr id="5" name="TextBox 4"/>
          <p:cNvSpPr txBox="1"/>
          <p:nvPr/>
        </p:nvSpPr>
        <p:spPr>
          <a:xfrm>
            <a:off x="1002322" y="2340203"/>
            <a:ext cx="9864969" cy="2234458"/>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The </a:t>
            </a:r>
            <a:r>
              <a:rPr lang="en-US" sz="1400" dirty="0">
                <a:latin typeface="+mj-lt"/>
              </a:rPr>
              <a:t>book</a:t>
            </a:r>
            <a:r>
              <a:rPr sz="1400" dirty="0">
                <a:latin typeface="+mj-lt"/>
              </a:rPr>
              <a:t> begins by noting humanity’s long-standing desire to build artifacts that emulate intelligent beings.</a:t>
            </a:r>
          </a:p>
          <a:p>
            <a:pPr algn="just">
              <a:spcBef>
                <a:spcPts val="600"/>
              </a:spcBef>
              <a:spcAft>
                <a:spcPts val="600"/>
              </a:spcAft>
              <a:defRPr sz="1660">
                <a:solidFill>
                  <a:srgbClr val="222B38"/>
                </a:solidFill>
                <a:latin typeface="Aptos"/>
              </a:defRPr>
            </a:pPr>
            <a:r>
              <a:rPr sz="1400" dirty="0">
                <a:latin typeface="+mj-lt"/>
              </a:rPr>
              <a:t>Ancient myths, automatons, and artificial helpers expressed a desire to surpass human limitations.</a:t>
            </a:r>
          </a:p>
          <a:p>
            <a:pPr algn="just">
              <a:spcBef>
                <a:spcPts val="600"/>
              </a:spcBef>
              <a:spcAft>
                <a:spcPts val="600"/>
              </a:spcAft>
              <a:defRPr sz="1660">
                <a:solidFill>
                  <a:srgbClr val="222B38"/>
                </a:solidFill>
                <a:latin typeface="Aptos"/>
              </a:defRPr>
            </a:pPr>
            <a:r>
              <a:rPr sz="1400" dirty="0">
                <a:latin typeface="+mj-lt"/>
              </a:rPr>
              <a:t>These early ideas were not scientific AI, but they reveal a persistent human aspiration to externalize intelligence.</a:t>
            </a:r>
          </a:p>
          <a:p>
            <a:pPr algn="just">
              <a:spcBef>
                <a:spcPts val="600"/>
              </a:spcBef>
              <a:spcAft>
                <a:spcPts val="600"/>
              </a:spcAft>
              <a:defRPr sz="1660">
                <a:solidFill>
                  <a:srgbClr val="222B38"/>
                </a:solidFill>
                <a:latin typeface="Aptos"/>
              </a:defRPr>
            </a:pPr>
            <a:r>
              <a:rPr sz="1400" dirty="0">
                <a:latin typeface="+mj-lt"/>
              </a:rPr>
              <a:t>Modern AI transforms this aspiration into computational systems capable of reasoning, learning, and prediction.</a:t>
            </a:r>
          </a:p>
          <a:p>
            <a:pPr algn="just">
              <a:spcBef>
                <a:spcPts val="600"/>
              </a:spcBef>
              <a:spcAft>
                <a:spcPts val="600"/>
              </a:spcAft>
              <a:defRPr sz="1660">
                <a:solidFill>
                  <a:srgbClr val="222B38"/>
                </a:solidFill>
                <a:latin typeface="Aptos"/>
              </a:defRPr>
            </a:pPr>
            <a:r>
              <a:rPr sz="1400" dirty="0">
                <a:latin typeface="+mj-lt"/>
              </a:rPr>
              <a:t>In business terms, AI is part of the broader human effort to extend organizational capabilities through tools.</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15</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11547" y="1194941"/>
            <a:ext cx="6001630" cy="381643"/>
          </a:xfrm>
          <a:prstGeom prst="rect">
            <a:avLst/>
          </a:prstGeom>
          <a:noFill/>
        </p:spPr>
        <p:txBody>
          <a:bodyPr wrap="square" lIns="73152" tIns="36576" rIns="73152" bIns="36576">
            <a:spAutoFit/>
          </a:bodyPr>
          <a:lstStyle/>
          <a:p>
            <a:pPr>
              <a:defRPr sz="3600" b="1">
                <a:solidFill>
                  <a:srgbClr val="143459"/>
                </a:solidFill>
                <a:latin typeface="Aptos"/>
              </a:defRPr>
            </a:pPr>
            <a:r>
              <a:rPr sz="2000" dirty="0">
                <a:latin typeface="+mj-lt"/>
              </a:rPr>
              <a:t>The Secret Period (1932–1955)</a:t>
            </a:r>
          </a:p>
        </p:txBody>
      </p:sp>
      <p:sp>
        <p:nvSpPr>
          <p:cNvPr id="4" name="TextBox 3"/>
          <p:cNvSpPr txBox="1"/>
          <p:nvPr/>
        </p:nvSpPr>
        <p:spPr>
          <a:xfrm>
            <a:off x="960120" y="2808263"/>
            <a:ext cx="10241280" cy="945131"/>
          </a:xfrm>
          <a:prstGeom prst="rect">
            <a:avLst/>
          </a:prstGeom>
          <a:noFill/>
        </p:spPr>
        <p:txBody>
          <a:bodyPr wrap="square" lIns="73152" tIns="36576" rIns="73152" bIns="36576">
            <a:spAutoFit/>
          </a:bodyPr>
          <a:lstStyle/>
          <a:p>
            <a:pPr algn="ctr">
              <a:lnSpc>
                <a:spcPct val="150000"/>
              </a:lnSpc>
              <a:defRPr sz="2000" b="0">
                <a:solidFill>
                  <a:srgbClr val="5C626E"/>
                </a:solidFill>
                <a:latin typeface="Aptos"/>
              </a:defRPr>
            </a:pPr>
            <a:r>
              <a:rPr dirty="0">
                <a:solidFill>
                  <a:srgbClr val="000000"/>
                </a:solidFill>
                <a:latin typeface="+mj-lt"/>
              </a:rPr>
              <a:t>This period laid AI foundations before the term “Artificial Intelligence” was officially introduced.</a:t>
            </a:r>
          </a:p>
        </p:txBody>
      </p:sp>
      <p:sp>
        <p:nvSpPr>
          <p:cNvPr id="5" name="TextBox 4"/>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6" name="TextBox 5"/>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16</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68880" y="1166763"/>
            <a:ext cx="5839851"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The Secret Period: Overview</a:t>
            </a:r>
          </a:p>
        </p:txBody>
      </p:sp>
      <p:sp>
        <p:nvSpPr>
          <p:cNvPr id="5" name="TextBox 4"/>
          <p:cNvSpPr txBox="1"/>
          <p:nvPr/>
        </p:nvSpPr>
        <p:spPr>
          <a:xfrm>
            <a:off x="940776" y="2063335"/>
            <a:ext cx="6901962" cy="3936912"/>
          </a:xfrm>
          <a:prstGeom prst="rect">
            <a:avLst/>
          </a:prstGeom>
          <a:noFill/>
        </p:spPr>
        <p:txBody>
          <a:bodyPr wrap="square" lIns="109728" tIns="54864" rIns="73152" bIns="54864">
            <a:spAutoFit/>
          </a:bodyPr>
          <a:lstStyle/>
          <a:p>
            <a:pPr algn="just">
              <a:lnSpc>
                <a:spcPct val="150000"/>
              </a:lnSpc>
              <a:spcAft>
                <a:spcPts val="600"/>
              </a:spcAft>
              <a:defRPr sz="1660">
                <a:solidFill>
                  <a:srgbClr val="222B38"/>
                </a:solidFill>
                <a:latin typeface="Aptos"/>
              </a:defRPr>
            </a:pPr>
            <a:r>
              <a:rPr lang="en-US" sz="1400" dirty="0">
                <a:latin typeface="+mj-lt"/>
              </a:rPr>
              <a:t>The period from 1932 to 1955 is often referred to as the “secret period” because many important developments related to Artificial Intelligence occurred before AI became an officially recognized academic field.</a:t>
            </a:r>
          </a:p>
          <a:p>
            <a:pPr algn="just">
              <a:lnSpc>
                <a:spcPct val="150000"/>
              </a:lnSpc>
              <a:spcAft>
                <a:spcPts val="600"/>
              </a:spcAft>
              <a:defRPr sz="1660">
                <a:solidFill>
                  <a:srgbClr val="222B38"/>
                </a:solidFill>
                <a:latin typeface="Aptos"/>
              </a:defRPr>
            </a:pPr>
            <a:r>
              <a:rPr sz="1400" dirty="0">
                <a:latin typeface="+mj-lt"/>
              </a:rPr>
              <a:t>This period involved cryptography, mathematical logic, computation, heuristic search, and early ideas about machine intelligence.</a:t>
            </a:r>
          </a:p>
          <a:p>
            <a:pPr algn="just">
              <a:lnSpc>
                <a:spcPct val="150000"/>
              </a:lnSpc>
              <a:spcAft>
                <a:spcPts val="600"/>
              </a:spcAft>
              <a:defRPr sz="1660">
                <a:solidFill>
                  <a:srgbClr val="222B38"/>
                </a:solidFill>
                <a:latin typeface="Aptos"/>
              </a:defRPr>
            </a:pPr>
            <a:r>
              <a:rPr sz="1400" dirty="0">
                <a:latin typeface="+mj-lt"/>
              </a:rPr>
              <a:t>World War II accelerated computational thinking because codebreaking required advanced mathematical and heuristic methods.</a:t>
            </a:r>
          </a:p>
          <a:p>
            <a:pPr algn="just">
              <a:lnSpc>
                <a:spcPct val="150000"/>
              </a:lnSpc>
              <a:spcAft>
                <a:spcPts val="600"/>
              </a:spcAft>
              <a:defRPr sz="1660">
                <a:solidFill>
                  <a:srgbClr val="222B38"/>
                </a:solidFill>
                <a:latin typeface="Aptos"/>
              </a:defRPr>
            </a:pPr>
            <a:r>
              <a:rPr sz="1400" dirty="0">
                <a:latin typeface="+mj-lt"/>
              </a:rPr>
              <a:t>The work of Polish cryptanalysts and Alan Turing demonstrated how complex problems could be solved using structured search and intelligent simplification.</a:t>
            </a:r>
          </a:p>
          <a:p>
            <a:pPr algn="just">
              <a:lnSpc>
                <a:spcPct val="150000"/>
              </a:lnSpc>
              <a:spcAft>
                <a:spcPts val="600"/>
              </a:spcAft>
              <a:defRPr sz="1660">
                <a:solidFill>
                  <a:srgbClr val="222B38"/>
                </a:solidFill>
                <a:latin typeface="Aptos"/>
              </a:defRPr>
            </a:pPr>
            <a:r>
              <a:rPr sz="1400" dirty="0">
                <a:latin typeface="+mj-lt"/>
              </a:rPr>
              <a:t>These ideas later became central to AI problem-solving.</a:t>
            </a:r>
          </a:p>
        </p:txBody>
      </p:sp>
      <p:sp>
        <p:nvSpPr>
          <p:cNvPr id="6" name="Rounded Rectangle 5"/>
          <p:cNvSpPr/>
          <p:nvPr/>
        </p:nvSpPr>
        <p:spPr>
          <a:xfrm>
            <a:off x="7842738" y="2239338"/>
            <a:ext cx="3450101"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dirty="0">
                <a:latin typeface="+mj-lt"/>
              </a:rPr>
              <a:t>Study focus</a:t>
            </a:r>
          </a:p>
          <a:p>
            <a:pPr>
              <a:spcBef>
                <a:spcPts val="500"/>
              </a:spcBef>
              <a:defRPr sz="1320">
                <a:solidFill>
                  <a:srgbClr val="222B38"/>
                </a:solidFill>
                <a:latin typeface="Aptos"/>
              </a:defRPr>
            </a:pPr>
            <a:r>
              <a:rPr dirty="0">
                <a:latin typeface="+mj-lt"/>
              </a:rPr>
              <a:t>Do not present this period as “old history”; present it as the origin of AI techniques for handling complexity.</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17</a:t>
            </a:r>
          </a:p>
        </p:txBody>
      </p:sp>
      <p:sp>
        <p:nvSpPr>
          <p:cNvPr id="13" name="Rounded Rectangle 12"/>
          <p:cNvSpPr/>
          <p:nvPr/>
        </p:nvSpPr>
        <p:spPr>
          <a:xfrm>
            <a:off x="7842738" y="4537430"/>
            <a:ext cx="1528103" cy="384048"/>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Case Application</a:t>
            </a:r>
          </a:p>
        </p:txBody>
      </p:sp>
      <p:sp>
        <p:nvSpPr>
          <p:cNvPr id="14" name="Rounded Rectangle 13"/>
          <p:cNvSpPr/>
          <p:nvPr/>
        </p:nvSpPr>
        <p:spPr>
          <a:xfrm>
            <a:off x="9908930" y="4537430"/>
            <a:ext cx="1383909" cy="384048"/>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a:latin typeface="+mj-lt"/>
              </a:rPr>
              <a:t>Study Focus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02058" y="1135825"/>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t>Enigma and Heuristic Problem-Solving</a:t>
            </a:r>
          </a:p>
        </p:txBody>
      </p:sp>
      <p:sp>
        <p:nvSpPr>
          <p:cNvPr id="5" name="TextBox 4"/>
          <p:cNvSpPr txBox="1"/>
          <p:nvPr/>
        </p:nvSpPr>
        <p:spPr>
          <a:xfrm>
            <a:off x="1014772" y="2420682"/>
            <a:ext cx="9300503" cy="2942344"/>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600" dirty="0">
                <a:solidFill>
                  <a:srgbClr val="222B38"/>
                </a:solidFill>
                <a:latin typeface="+mj-lt"/>
              </a:rPr>
              <a:t>The Enigma codebreaking problem involved an enormous number of possible configurations.</a:t>
            </a:r>
          </a:p>
          <a:p>
            <a:pPr algn="just">
              <a:spcBef>
                <a:spcPts val="600"/>
              </a:spcBef>
              <a:spcAft>
                <a:spcPts val="600"/>
              </a:spcAft>
              <a:defRPr sz="1660">
                <a:solidFill>
                  <a:srgbClr val="222B38"/>
                </a:solidFill>
                <a:latin typeface="Aptos"/>
              </a:defRPr>
            </a:pPr>
            <a:r>
              <a:rPr sz="1600" dirty="0">
                <a:solidFill>
                  <a:srgbClr val="222B38"/>
                </a:solidFill>
                <a:latin typeface="+mj-lt"/>
              </a:rPr>
              <a:t>Polish cryptanalysts reduced complexity by identifying patterns and ignoring elements that were not essential for the first stage of the search.</a:t>
            </a:r>
          </a:p>
          <a:p>
            <a:pPr algn="just">
              <a:spcBef>
                <a:spcPts val="600"/>
              </a:spcBef>
              <a:spcAft>
                <a:spcPts val="600"/>
              </a:spcAft>
              <a:defRPr sz="1660">
                <a:solidFill>
                  <a:srgbClr val="222B38"/>
                </a:solidFill>
                <a:latin typeface="Aptos"/>
              </a:defRPr>
            </a:pPr>
            <a:r>
              <a:rPr sz="1600" dirty="0">
                <a:solidFill>
                  <a:srgbClr val="222B38"/>
                </a:solidFill>
                <a:latin typeface="+mj-lt"/>
              </a:rPr>
              <a:t>This was an early example of heuristic reasoning: using a practical shortcut to reduce the search space.</a:t>
            </a:r>
          </a:p>
          <a:p>
            <a:pPr algn="just">
              <a:spcBef>
                <a:spcPts val="600"/>
              </a:spcBef>
              <a:spcAft>
                <a:spcPts val="600"/>
              </a:spcAft>
              <a:defRPr sz="1660">
                <a:solidFill>
                  <a:srgbClr val="222B38"/>
                </a:solidFill>
                <a:latin typeface="Aptos"/>
              </a:defRPr>
            </a:pPr>
            <a:r>
              <a:rPr sz="1600" dirty="0">
                <a:solidFill>
                  <a:srgbClr val="222B38"/>
                </a:solidFill>
                <a:latin typeface="+mj-lt"/>
              </a:rPr>
              <a:t>The “</a:t>
            </a:r>
            <a:r>
              <a:rPr sz="1600" dirty="0" err="1">
                <a:solidFill>
                  <a:srgbClr val="222B38"/>
                </a:solidFill>
                <a:latin typeface="+mj-lt"/>
              </a:rPr>
              <a:t>bomba</a:t>
            </a:r>
            <a:r>
              <a:rPr sz="1600" dirty="0">
                <a:solidFill>
                  <a:srgbClr val="222B38"/>
                </a:solidFill>
                <a:latin typeface="+mj-lt"/>
              </a:rPr>
              <a:t>” machine helped automate parts of this process.</a:t>
            </a:r>
          </a:p>
          <a:p>
            <a:pPr algn="just">
              <a:spcBef>
                <a:spcPts val="600"/>
              </a:spcBef>
              <a:spcAft>
                <a:spcPts val="600"/>
              </a:spcAft>
              <a:defRPr sz="1660">
                <a:solidFill>
                  <a:srgbClr val="222B38"/>
                </a:solidFill>
                <a:latin typeface="Aptos"/>
              </a:defRPr>
            </a:pPr>
            <a:r>
              <a:rPr sz="1600" dirty="0">
                <a:solidFill>
                  <a:srgbClr val="222B38"/>
                </a:solidFill>
                <a:latin typeface="+mj-lt"/>
              </a:rPr>
              <a:t>The lesson for AI is that intelligent systems often succeed by reducing complexity, not by testing every possible solution.</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t>18</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84473" y="1138695"/>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Combinatorial Explosion</a:t>
            </a:r>
          </a:p>
        </p:txBody>
      </p:sp>
      <p:sp>
        <p:nvSpPr>
          <p:cNvPr id="5" name="TextBox 4"/>
          <p:cNvSpPr txBox="1"/>
          <p:nvPr/>
        </p:nvSpPr>
        <p:spPr>
          <a:xfrm>
            <a:off x="903847" y="2329154"/>
            <a:ext cx="10024991" cy="2019014"/>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Combinatorial explosion occurs when the number of possible solutions grows so rapidly that exhaustive search becomes impossible.</a:t>
            </a:r>
          </a:p>
          <a:p>
            <a:pPr algn="just">
              <a:spcBef>
                <a:spcPts val="600"/>
              </a:spcBef>
              <a:spcAft>
                <a:spcPts val="600"/>
              </a:spcAft>
              <a:defRPr sz="1660">
                <a:solidFill>
                  <a:srgbClr val="222B38"/>
                </a:solidFill>
                <a:latin typeface="Aptos"/>
              </a:defRPr>
            </a:pPr>
            <a:r>
              <a:rPr sz="1400" dirty="0">
                <a:latin typeface="+mj-lt"/>
              </a:rPr>
              <a:t>Early AI researchers learned that brute-force computation works only in small or simplified environments.</a:t>
            </a:r>
          </a:p>
          <a:p>
            <a:pPr algn="just">
              <a:spcBef>
                <a:spcPts val="600"/>
              </a:spcBef>
              <a:spcAft>
                <a:spcPts val="600"/>
              </a:spcAft>
              <a:defRPr sz="1660">
                <a:solidFill>
                  <a:srgbClr val="222B38"/>
                </a:solidFill>
                <a:latin typeface="Aptos"/>
              </a:defRPr>
            </a:pPr>
            <a:r>
              <a:rPr sz="1400" dirty="0">
                <a:latin typeface="+mj-lt"/>
              </a:rPr>
              <a:t>Complex real-world problems require heuristics, knowledge, probability, and learning.</a:t>
            </a:r>
          </a:p>
          <a:p>
            <a:pPr algn="just">
              <a:spcBef>
                <a:spcPts val="600"/>
              </a:spcBef>
              <a:spcAft>
                <a:spcPts val="600"/>
              </a:spcAft>
              <a:defRPr sz="1660">
                <a:solidFill>
                  <a:srgbClr val="222B38"/>
                </a:solidFill>
                <a:latin typeface="Aptos"/>
              </a:defRPr>
            </a:pPr>
            <a:r>
              <a:rPr sz="1400" dirty="0">
                <a:latin typeface="+mj-lt"/>
              </a:rPr>
              <a:t>This concept explains why AI is not merely about faster computers.</a:t>
            </a:r>
          </a:p>
          <a:p>
            <a:pPr algn="just">
              <a:spcBef>
                <a:spcPts val="600"/>
              </a:spcBef>
              <a:spcAft>
                <a:spcPts val="600"/>
              </a:spcAft>
              <a:defRPr sz="1660">
                <a:solidFill>
                  <a:srgbClr val="222B38"/>
                </a:solidFill>
                <a:latin typeface="Aptos"/>
              </a:defRPr>
            </a:pPr>
            <a:r>
              <a:rPr sz="1400" dirty="0">
                <a:latin typeface="+mj-lt"/>
              </a:rPr>
              <a:t>It also explains why domain knowledge remains crucial in business AI applications.</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19</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66889" y="1116714"/>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Alan Turing: Foundational Contributions</a:t>
            </a:r>
          </a:p>
        </p:txBody>
      </p:sp>
      <p:sp>
        <p:nvSpPr>
          <p:cNvPr id="5" name="TextBox 4"/>
          <p:cNvSpPr txBox="1"/>
          <p:nvPr/>
        </p:nvSpPr>
        <p:spPr>
          <a:xfrm>
            <a:off x="903848" y="2313251"/>
            <a:ext cx="6683914" cy="2880789"/>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Alan Turing developed the concept of the Turing Machine, a theoretical model of computation.</a:t>
            </a:r>
          </a:p>
          <a:p>
            <a:pPr algn="just">
              <a:spcBef>
                <a:spcPts val="600"/>
              </a:spcBef>
              <a:spcAft>
                <a:spcPts val="600"/>
              </a:spcAft>
              <a:defRPr sz="1660">
                <a:solidFill>
                  <a:srgbClr val="222B38"/>
                </a:solidFill>
                <a:latin typeface="Aptos"/>
              </a:defRPr>
            </a:pPr>
            <a:r>
              <a:rPr sz="1400" dirty="0">
                <a:latin typeface="+mj-lt"/>
              </a:rPr>
              <a:t>He showed how algorithmic processes could be represented and executed by machines.</a:t>
            </a:r>
          </a:p>
          <a:p>
            <a:pPr algn="just">
              <a:spcBef>
                <a:spcPts val="600"/>
              </a:spcBef>
              <a:spcAft>
                <a:spcPts val="600"/>
              </a:spcAft>
              <a:defRPr sz="1660">
                <a:solidFill>
                  <a:srgbClr val="222B38"/>
                </a:solidFill>
                <a:latin typeface="Aptos"/>
              </a:defRPr>
            </a:pPr>
            <a:r>
              <a:rPr sz="1400" dirty="0">
                <a:latin typeface="+mj-lt"/>
              </a:rPr>
              <a:t>Turing also recognized that computation could go beyond numerical calculation to symbolic and intelligent behavior.</a:t>
            </a:r>
          </a:p>
          <a:p>
            <a:pPr algn="just">
              <a:spcBef>
                <a:spcPts val="600"/>
              </a:spcBef>
              <a:spcAft>
                <a:spcPts val="600"/>
              </a:spcAft>
              <a:defRPr sz="1660">
                <a:solidFill>
                  <a:srgbClr val="222B38"/>
                </a:solidFill>
                <a:latin typeface="Aptos"/>
              </a:defRPr>
            </a:pPr>
            <a:r>
              <a:rPr sz="1400" dirty="0">
                <a:latin typeface="+mj-lt"/>
              </a:rPr>
              <a:t>He explored machine learning, chess-playing machines, and the possibility of intelligent behavior in computers.</a:t>
            </a:r>
          </a:p>
          <a:p>
            <a:pPr algn="just">
              <a:spcBef>
                <a:spcPts val="600"/>
              </a:spcBef>
              <a:spcAft>
                <a:spcPts val="600"/>
              </a:spcAft>
              <a:defRPr sz="1660">
                <a:solidFill>
                  <a:srgbClr val="222B38"/>
                </a:solidFill>
                <a:latin typeface="Aptos"/>
              </a:defRPr>
            </a:pPr>
            <a:r>
              <a:rPr sz="1400" dirty="0">
                <a:latin typeface="+mj-lt"/>
              </a:rPr>
              <a:t>The chapter presents Turing as a central figure whose machines, programs, and test shaped AI foundations.</a:t>
            </a:r>
          </a:p>
        </p:txBody>
      </p:sp>
      <p:sp>
        <p:nvSpPr>
          <p:cNvPr id="6" name="Rounded Rectangle 5"/>
          <p:cNvSpPr/>
          <p:nvPr/>
        </p:nvSpPr>
        <p:spPr>
          <a:xfrm>
            <a:off x="7751299" y="2595138"/>
            <a:ext cx="3450101"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dirty="0">
                <a:latin typeface="+mj-lt"/>
              </a:rPr>
              <a:t>Managerial lesson</a:t>
            </a:r>
          </a:p>
          <a:p>
            <a:pPr algn="just">
              <a:spcBef>
                <a:spcPts val="500"/>
              </a:spcBef>
              <a:defRPr sz="1320">
                <a:solidFill>
                  <a:srgbClr val="222B38"/>
                </a:solidFill>
                <a:latin typeface="Aptos"/>
              </a:defRPr>
            </a:pPr>
            <a:r>
              <a:rPr sz="1320" dirty="0">
                <a:solidFill>
                  <a:srgbClr val="222B38"/>
                </a:solidFill>
                <a:latin typeface="+mj-lt"/>
              </a:rPr>
              <a:t>Modern AI systems are built on the idea that decision procedures can be formalized and implemented in machines.</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20</a:t>
            </a:r>
          </a:p>
        </p:txBody>
      </p:sp>
      <p:sp>
        <p:nvSpPr>
          <p:cNvPr id="13" name="Rounded Rectangle 12"/>
          <p:cNvSpPr/>
          <p:nvPr/>
        </p:nvSpPr>
        <p:spPr>
          <a:xfrm>
            <a:off x="7751300" y="4809992"/>
            <a:ext cx="1528103" cy="384048"/>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Case Application</a:t>
            </a:r>
          </a:p>
        </p:txBody>
      </p:sp>
      <p:sp>
        <p:nvSpPr>
          <p:cNvPr id="14" name="Rounded Rectangle 13"/>
          <p:cNvSpPr/>
          <p:nvPr/>
        </p:nvSpPr>
        <p:spPr>
          <a:xfrm>
            <a:off x="9817492" y="4809992"/>
            <a:ext cx="1383909" cy="384048"/>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a:latin typeface="+mj-lt"/>
              </a:rPr>
              <a:t>Study Focus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19643" y="1155153"/>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t>Turing’s Machine Intelligence</a:t>
            </a:r>
          </a:p>
        </p:txBody>
      </p:sp>
      <p:sp>
        <p:nvSpPr>
          <p:cNvPr id="5" name="TextBox 4"/>
          <p:cNvSpPr txBox="1"/>
          <p:nvPr/>
        </p:nvSpPr>
        <p:spPr>
          <a:xfrm>
            <a:off x="960120" y="2446019"/>
            <a:ext cx="10012680" cy="2019014"/>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Turing was interested not only in machines that calculate, but in machines that could learn and adapt.</a:t>
            </a:r>
          </a:p>
          <a:p>
            <a:pPr algn="just">
              <a:spcBef>
                <a:spcPts val="600"/>
              </a:spcBef>
              <a:spcAft>
                <a:spcPts val="600"/>
              </a:spcAft>
              <a:defRPr sz="1660">
                <a:solidFill>
                  <a:srgbClr val="222B38"/>
                </a:solidFill>
                <a:latin typeface="Aptos"/>
              </a:defRPr>
            </a:pPr>
            <a:r>
              <a:rPr sz="1400" dirty="0">
                <a:latin typeface="+mj-lt"/>
              </a:rPr>
              <a:t>He considered search through possible solutions guided by heuristic rules.</a:t>
            </a:r>
          </a:p>
          <a:p>
            <a:pPr algn="just">
              <a:spcBef>
                <a:spcPts val="600"/>
              </a:spcBef>
              <a:spcAft>
                <a:spcPts val="600"/>
              </a:spcAft>
              <a:defRPr sz="1660">
                <a:solidFill>
                  <a:srgbClr val="222B38"/>
                </a:solidFill>
                <a:latin typeface="Aptos"/>
              </a:defRPr>
            </a:pPr>
            <a:r>
              <a:rPr sz="1400" dirty="0">
                <a:latin typeface="+mj-lt"/>
              </a:rPr>
              <a:t>He also discussed machine learning and chess, long before modern AI systems mastered board games.</a:t>
            </a:r>
          </a:p>
          <a:p>
            <a:pPr algn="just">
              <a:spcBef>
                <a:spcPts val="600"/>
              </a:spcBef>
              <a:spcAft>
                <a:spcPts val="600"/>
              </a:spcAft>
              <a:defRPr sz="1660">
                <a:solidFill>
                  <a:srgbClr val="222B38"/>
                </a:solidFill>
                <a:latin typeface="Aptos"/>
              </a:defRPr>
            </a:pPr>
            <a:r>
              <a:rPr sz="1400" dirty="0">
                <a:latin typeface="+mj-lt"/>
              </a:rPr>
              <a:t>This shows that AI foundations included both computation and learning from the beginning.</a:t>
            </a:r>
          </a:p>
          <a:p>
            <a:pPr algn="just">
              <a:spcBef>
                <a:spcPts val="600"/>
              </a:spcBef>
              <a:spcAft>
                <a:spcPts val="600"/>
              </a:spcAft>
              <a:defRPr sz="1660">
                <a:solidFill>
                  <a:srgbClr val="222B38"/>
                </a:solidFill>
                <a:latin typeface="Aptos"/>
              </a:defRPr>
            </a:pPr>
            <a:r>
              <a:rPr sz="1400" dirty="0">
                <a:latin typeface="+mj-lt"/>
              </a:rPr>
              <a:t>Turing’s work helped shift the question from “Can machines calculate?” to “Can machines behave intelligently?”</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t>21</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6358" y="1221323"/>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The Turing Test</a:t>
            </a:r>
          </a:p>
        </p:txBody>
      </p:sp>
      <p:sp>
        <p:nvSpPr>
          <p:cNvPr id="5" name="TextBox 4"/>
          <p:cNvSpPr txBox="1"/>
          <p:nvPr/>
        </p:nvSpPr>
        <p:spPr>
          <a:xfrm>
            <a:off x="840543" y="2261277"/>
            <a:ext cx="10281726" cy="2449901"/>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Turing reframed the question “Can machines think?” into a behavioral test: can a machine imitate human conversation convincingly?</a:t>
            </a:r>
          </a:p>
          <a:p>
            <a:pPr algn="just">
              <a:spcBef>
                <a:spcPts val="600"/>
              </a:spcBef>
              <a:spcAft>
                <a:spcPts val="600"/>
              </a:spcAft>
              <a:defRPr sz="1660">
                <a:solidFill>
                  <a:srgbClr val="222B38"/>
                </a:solidFill>
                <a:latin typeface="Aptos"/>
              </a:defRPr>
            </a:pPr>
            <a:r>
              <a:rPr sz="1400" dirty="0">
                <a:latin typeface="+mj-lt"/>
              </a:rPr>
              <a:t>If a human interrogator cannot distinguish the machine from a human participant, the machine is said to pass the test.</a:t>
            </a:r>
          </a:p>
          <a:p>
            <a:pPr algn="just">
              <a:spcBef>
                <a:spcPts val="600"/>
              </a:spcBef>
              <a:spcAft>
                <a:spcPts val="600"/>
              </a:spcAft>
              <a:defRPr sz="1660">
                <a:solidFill>
                  <a:srgbClr val="222B38"/>
                </a:solidFill>
                <a:latin typeface="Aptos"/>
              </a:defRPr>
            </a:pPr>
            <a:r>
              <a:rPr sz="1400" dirty="0">
                <a:latin typeface="+mj-lt"/>
              </a:rPr>
              <a:t>The test focuses on observable behavior rather than internal consciousness.</a:t>
            </a:r>
          </a:p>
          <a:p>
            <a:pPr algn="just">
              <a:spcBef>
                <a:spcPts val="600"/>
              </a:spcBef>
              <a:spcAft>
                <a:spcPts val="600"/>
              </a:spcAft>
              <a:defRPr sz="1660">
                <a:solidFill>
                  <a:srgbClr val="222B38"/>
                </a:solidFill>
                <a:latin typeface="Aptos"/>
              </a:defRPr>
            </a:pPr>
            <a:r>
              <a:rPr sz="1400" dirty="0">
                <a:latin typeface="+mj-lt"/>
              </a:rPr>
              <a:t>The chapter emphasizes that failing the test does not prove a machine lacks intelligence; it simply does not establish human-like conversational behavior.</a:t>
            </a:r>
          </a:p>
          <a:p>
            <a:pPr algn="just">
              <a:spcBef>
                <a:spcPts val="600"/>
              </a:spcBef>
              <a:spcAft>
                <a:spcPts val="600"/>
              </a:spcAft>
              <a:defRPr sz="1660">
                <a:solidFill>
                  <a:srgbClr val="222B38"/>
                </a:solidFill>
                <a:latin typeface="Aptos"/>
              </a:defRPr>
            </a:pPr>
            <a:r>
              <a:rPr sz="1400" dirty="0">
                <a:latin typeface="+mj-lt"/>
              </a:rPr>
              <a:t>The test remains important for understanding </a:t>
            </a:r>
            <a:r>
              <a:rPr sz="1400" dirty="0" err="1">
                <a:latin typeface="+mj-lt"/>
              </a:rPr>
              <a:t>chatbots</a:t>
            </a:r>
            <a:r>
              <a:rPr sz="1400" dirty="0">
                <a:latin typeface="+mj-lt"/>
              </a:rPr>
              <a:t>, virtual assistants, and generative AI.</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22</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28435" y="1103003"/>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Cybernetics: Feedback and Control</a:t>
            </a:r>
          </a:p>
        </p:txBody>
      </p:sp>
      <p:sp>
        <p:nvSpPr>
          <p:cNvPr id="5" name="TextBox 4"/>
          <p:cNvSpPr txBox="1"/>
          <p:nvPr/>
        </p:nvSpPr>
        <p:spPr>
          <a:xfrm>
            <a:off x="960120" y="2446020"/>
            <a:ext cx="10135772" cy="2019014"/>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Cybernetics introduced the study of communication, control, and feedback in machines and living systems.</a:t>
            </a:r>
          </a:p>
          <a:p>
            <a:pPr algn="just">
              <a:spcBef>
                <a:spcPts val="600"/>
              </a:spcBef>
              <a:spcAft>
                <a:spcPts val="600"/>
              </a:spcAft>
              <a:defRPr sz="1660">
                <a:solidFill>
                  <a:srgbClr val="222B38"/>
                </a:solidFill>
                <a:latin typeface="Aptos"/>
              </a:defRPr>
            </a:pPr>
            <a:r>
              <a:rPr sz="1400" dirty="0">
                <a:latin typeface="+mj-lt"/>
              </a:rPr>
              <a:t>Feedback is central to intelligent behavior because systems must compare outcomes with goals and adjust actions.</a:t>
            </a:r>
          </a:p>
          <a:p>
            <a:pPr algn="just">
              <a:spcBef>
                <a:spcPts val="600"/>
              </a:spcBef>
              <a:spcAft>
                <a:spcPts val="600"/>
              </a:spcAft>
              <a:defRPr sz="1660">
                <a:solidFill>
                  <a:srgbClr val="222B38"/>
                </a:solidFill>
                <a:latin typeface="Aptos"/>
              </a:defRPr>
            </a:pPr>
            <a:r>
              <a:rPr sz="1400" dirty="0">
                <a:latin typeface="+mj-lt"/>
              </a:rPr>
              <a:t>Cybernetics also introduced teleological or goal-oriented computation.</a:t>
            </a:r>
          </a:p>
          <a:p>
            <a:pPr algn="just">
              <a:spcBef>
                <a:spcPts val="600"/>
              </a:spcBef>
              <a:spcAft>
                <a:spcPts val="600"/>
              </a:spcAft>
              <a:defRPr sz="1660">
                <a:solidFill>
                  <a:srgbClr val="222B38"/>
                </a:solidFill>
                <a:latin typeface="Aptos"/>
              </a:defRPr>
            </a:pPr>
            <a:r>
              <a:rPr sz="1400" dirty="0">
                <a:latin typeface="+mj-lt"/>
              </a:rPr>
              <a:t>Information was treated as an abstract form that could be separated from the physical signal carrying it.</a:t>
            </a:r>
          </a:p>
          <a:p>
            <a:pPr algn="just">
              <a:spcBef>
                <a:spcPts val="600"/>
              </a:spcBef>
              <a:spcAft>
                <a:spcPts val="600"/>
              </a:spcAft>
              <a:defRPr sz="1660">
                <a:solidFill>
                  <a:srgbClr val="222B38"/>
                </a:solidFill>
                <a:latin typeface="Aptos"/>
              </a:defRPr>
            </a:pPr>
            <a:r>
              <a:rPr sz="1400" dirty="0">
                <a:latin typeface="+mj-lt"/>
              </a:rPr>
              <a:t>These ideas influenced AI, robotics, automation, and systems theory.</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23</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89981" y="1168426"/>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McCulloch and Pitts: Neural Foundations</a:t>
            </a:r>
          </a:p>
        </p:txBody>
      </p:sp>
      <p:sp>
        <p:nvSpPr>
          <p:cNvPr id="5" name="TextBox 4"/>
          <p:cNvSpPr txBox="1"/>
          <p:nvPr/>
        </p:nvSpPr>
        <p:spPr>
          <a:xfrm>
            <a:off x="903847" y="2329154"/>
            <a:ext cx="6719083" cy="2880789"/>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McCulloch and Pitts modeled neurons using symbolic logic and mathematical structures.</a:t>
            </a:r>
          </a:p>
          <a:p>
            <a:pPr algn="just">
              <a:spcBef>
                <a:spcPts val="600"/>
              </a:spcBef>
              <a:spcAft>
                <a:spcPts val="600"/>
              </a:spcAft>
              <a:defRPr sz="1660">
                <a:solidFill>
                  <a:srgbClr val="222B38"/>
                </a:solidFill>
                <a:latin typeface="Aptos"/>
              </a:defRPr>
            </a:pPr>
            <a:r>
              <a:rPr sz="1400" dirty="0">
                <a:latin typeface="+mj-lt"/>
              </a:rPr>
              <a:t>Their formal neurons were simplified representations of biological neural networks.</a:t>
            </a:r>
          </a:p>
          <a:p>
            <a:pPr algn="just">
              <a:spcBef>
                <a:spcPts val="600"/>
              </a:spcBef>
              <a:spcAft>
                <a:spcPts val="600"/>
              </a:spcAft>
              <a:defRPr sz="1660">
                <a:solidFill>
                  <a:srgbClr val="222B38"/>
                </a:solidFill>
                <a:latin typeface="Aptos"/>
              </a:defRPr>
            </a:pPr>
            <a:r>
              <a:rPr sz="1400" dirty="0">
                <a:latin typeface="+mj-lt"/>
              </a:rPr>
              <a:t>They showed that processes describable by logical expressions could be represented in networks.</a:t>
            </a:r>
          </a:p>
          <a:p>
            <a:pPr algn="just">
              <a:spcBef>
                <a:spcPts val="600"/>
              </a:spcBef>
              <a:spcAft>
                <a:spcPts val="600"/>
              </a:spcAft>
              <a:defRPr sz="1660">
                <a:solidFill>
                  <a:srgbClr val="222B38"/>
                </a:solidFill>
                <a:latin typeface="Aptos"/>
              </a:defRPr>
            </a:pPr>
            <a:r>
              <a:rPr sz="1400" dirty="0">
                <a:latin typeface="+mj-lt"/>
              </a:rPr>
              <a:t>This work became a foundation for artificial neural networks and later deep learning.</a:t>
            </a:r>
          </a:p>
          <a:p>
            <a:pPr algn="just">
              <a:spcBef>
                <a:spcPts val="600"/>
              </a:spcBef>
              <a:spcAft>
                <a:spcPts val="600"/>
              </a:spcAft>
              <a:defRPr sz="1660">
                <a:solidFill>
                  <a:srgbClr val="222B38"/>
                </a:solidFill>
                <a:latin typeface="Aptos"/>
              </a:defRPr>
            </a:pPr>
            <a:r>
              <a:rPr sz="1400" dirty="0">
                <a:latin typeface="+mj-lt"/>
              </a:rPr>
              <a:t>Although simplified, the model helped connect brain-inspired thinking with computation.</a:t>
            </a:r>
          </a:p>
        </p:txBody>
      </p:sp>
      <p:sp>
        <p:nvSpPr>
          <p:cNvPr id="6" name="Rounded Rectangle 5"/>
          <p:cNvSpPr/>
          <p:nvPr/>
        </p:nvSpPr>
        <p:spPr>
          <a:xfrm>
            <a:off x="7842737" y="2233142"/>
            <a:ext cx="3450101"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dirty="0">
                <a:latin typeface="+mj-lt"/>
              </a:rPr>
              <a:t>Modern link</a:t>
            </a:r>
          </a:p>
          <a:p>
            <a:pPr algn="just">
              <a:spcBef>
                <a:spcPts val="500"/>
              </a:spcBef>
              <a:defRPr sz="1320">
                <a:solidFill>
                  <a:srgbClr val="222B38"/>
                </a:solidFill>
                <a:latin typeface="Aptos"/>
              </a:defRPr>
            </a:pPr>
            <a:r>
              <a:rPr dirty="0">
                <a:latin typeface="+mj-lt"/>
              </a:rPr>
              <a:t>Image recognition for property photos, defect detection, and aerial urban analysis are descendants of neural-network thinking.</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24</a:t>
            </a:r>
          </a:p>
        </p:txBody>
      </p:sp>
      <p:sp>
        <p:nvSpPr>
          <p:cNvPr id="13" name="Rounded Rectangle 12"/>
          <p:cNvSpPr/>
          <p:nvPr/>
        </p:nvSpPr>
        <p:spPr>
          <a:xfrm>
            <a:off x="7842738" y="4537430"/>
            <a:ext cx="1528103" cy="384048"/>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Case Application</a:t>
            </a:r>
          </a:p>
        </p:txBody>
      </p:sp>
      <p:sp>
        <p:nvSpPr>
          <p:cNvPr id="14" name="Rounded Rectangle 13"/>
          <p:cNvSpPr/>
          <p:nvPr/>
        </p:nvSpPr>
        <p:spPr>
          <a:xfrm>
            <a:off x="9908930" y="4537430"/>
            <a:ext cx="1383909" cy="384048"/>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a:latin typeface="+mj-lt"/>
              </a:rPr>
              <a:t>Study Focus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2841" y="1184910"/>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err="1">
                <a:latin typeface="+mj-lt"/>
              </a:rPr>
              <a:t>Craick’s</a:t>
            </a:r>
            <a:r>
              <a:rPr sz="2000" dirty="0">
                <a:latin typeface="+mj-lt"/>
              </a:rPr>
              <a:t> Internal Model Theory</a:t>
            </a:r>
          </a:p>
        </p:txBody>
      </p:sp>
      <p:sp>
        <p:nvSpPr>
          <p:cNvPr id="5" name="TextBox 4"/>
          <p:cNvSpPr txBox="1"/>
          <p:nvPr/>
        </p:nvSpPr>
        <p:spPr>
          <a:xfrm>
            <a:off x="1086730" y="2361158"/>
            <a:ext cx="6400800" cy="2880789"/>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err="1">
                <a:latin typeface="+mj-lt"/>
              </a:rPr>
              <a:t>Craick</a:t>
            </a:r>
            <a:r>
              <a:rPr sz="1400" dirty="0">
                <a:latin typeface="+mj-lt"/>
              </a:rPr>
              <a:t> argued that intelligent organisms contain internal models of external reality.</a:t>
            </a:r>
          </a:p>
          <a:p>
            <a:pPr algn="just">
              <a:spcBef>
                <a:spcPts val="600"/>
              </a:spcBef>
              <a:spcAft>
                <a:spcPts val="600"/>
              </a:spcAft>
              <a:defRPr sz="1660">
                <a:solidFill>
                  <a:srgbClr val="222B38"/>
                </a:solidFill>
                <a:latin typeface="Aptos"/>
              </a:defRPr>
            </a:pPr>
            <a:r>
              <a:rPr sz="1400" dirty="0">
                <a:latin typeface="+mj-lt"/>
              </a:rPr>
              <a:t>These models allow them to test alternatives mentally before acting in the real world.</a:t>
            </a:r>
          </a:p>
          <a:p>
            <a:pPr algn="just">
              <a:spcBef>
                <a:spcPts val="600"/>
              </a:spcBef>
              <a:spcAft>
                <a:spcPts val="600"/>
              </a:spcAft>
              <a:defRPr sz="1660">
                <a:solidFill>
                  <a:srgbClr val="222B38"/>
                </a:solidFill>
                <a:latin typeface="Aptos"/>
              </a:defRPr>
            </a:pPr>
            <a:r>
              <a:rPr sz="1400" dirty="0">
                <a:latin typeface="+mj-lt"/>
              </a:rPr>
              <a:t>The model supports prediction, assessment of future situations, and learning from past experience.</a:t>
            </a:r>
          </a:p>
          <a:p>
            <a:pPr algn="just">
              <a:spcBef>
                <a:spcPts val="600"/>
              </a:spcBef>
              <a:spcAft>
                <a:spcPts val="600"/>
              </a:spcAft>
              <a:defRPr sz="1660">
                <a:solidFill>
                  <a:srgbClr val="222B38"/>
                </a:solidFill>
                <a:latin typeface="Aptos"/>
              </a:defRPr>
            </a:pPr>
            <a:r>
              <a:rPr sz="1400" dirty="0">
                <a:latin typeface="+mj-lt"/>
              </a:rPr>
              <a:t>This idea is close to modern predictive modeling in AI.</a:t>
            </a:r>
          </a:p>
          <a:p>
            <a:pPr algn="just">
              <a:spcBef>
                <a:spcPts val="600"/>
              </a:spcBef>
              <a:spcAft>
                <a:spcPts val="600"/>
              </a:spcAft>
              <a:defRPr sz="1660">
                <a:solidFill>
                  <a:srgbClr val="222B38"/>
                </a:solidFill>
                <a:latin typeface="Aptos"/>
              </a:defRPr>
            </a:pPr>
            <a:r>
              <a:rPr sz="1400" dirty="0">
                <a:latin typeface="+mj-lt"/>
              </a:rPr>
              <a:t>For managers, it explains why data-driven models are valuable: they allow organizations to simulate decisions before committing resources.</a:t>
            </a:r>
          </a:p>
        </p:txBody>
      </p:sp>
      <p:sp>
        <p:nvSpPr>
          <p:cNvPr id="6" name="Rounded Rectangle 5"/>
          <p:cNvSpPr/>
          <p:nvPr/>
        </p:nvSpPr>
        <p:spPr>
          <a:xfrm>
            <a:off x="7842738" y="2361158"/>
            <a:ext cx="3358662"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dirty="0">
                <a:latin typeface="+mj-lt"/>
              </a:rPr>
              <a:t>Real estate example</a:t>
            </a:r>
          </a:p>
          <a:p>
            <a:pPr algn="just">
              <a:spcBef>
                <a:spcPts val="500"/>
              </a:spcBef>
              <a:defRPr sz="1320">
                <a:solidFill>
                  <a:srgbClr val="222B38"/>
                </a:solidFill>
                <a:latin typeface="Aptos"/>
              </a:defRPr>
            </a:pPr>
            <a:r>
              <a:rPr dirty="0">
                <a:latin typeface="+mj-lt"/>
              </a:rPr>
              <a:t>Before buying land, an AI model simulates future demand, price growth, construction cost, financing conditions, and possible risk scenarios.</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25</a:t>
            </a:r>
          </a:p>
        </p:txBody>
      </p:sp>
      <p:sp>
        <p:nvSpPr>
          <p:cNvPr id="13" name="Rounded Rectangle 12"/>
          <p:cNvSpPr/>
          <p:nvPr/>
        </p:nvSpPr>
        <p:spPr>
          <a:xfrm>
            <a:off x="7842738" y="4537430"/>
            <a:ext cx="1528103" cy="384048"/>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Case Application</a:t>
            </a:r>
          </a:p>
        </p:txBody>
      </p:sp>
      <p:sp>
        <p:nvSpPr>
          <p:cNvPr id="14" name="Rounded Rectangle 13"/>
          <p:cNvSpPr/>
          <p:nvPr/>
        </p:nvSpPr>
        <p:spPr>
          <a:xfrm>
            <a:off x="9817491" y="4537430"/>
            <a:ext cx="1383909" cy="384048"/>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Study Focus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91508" y="1173493"/>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Dartmouth Proposal: Birth of AI</a:t>
            </a:r>
          </a:p>
        </p:txBody>
      </p:sp>
      <p:sp>
        <p:nvSpPr>
          <p:cNvPr id="5" name="TextBox 4"/>
          <p:cNvSpPr txBox="1"/>
          <p:nvPr/>
        </p:nvSpPr>
        <p:spPr>
          <a:xfrm>
            <a:off x="993530" y="2252589"/>
            <a:ext cx="6734908" cy="2449901"/>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The term “Artificial Intelligence” appeared in the 1955 Dartmouth Summer Research Project proposal.</a:t>
            </a:r>
          </a:p>
          <a:p>
            <a:pPr algn="just">
              <a:spcBef>
                <a:spcPts val="600"/>
              </a:spcBef>
              <a:spcAft>
                <a:spcPts val="600"/>
              </a:spcAft>
              <a:defRPr sz="1660">
                <a:solidFill>
                  <a:srgbClr val="222B38"/>
                </a:solidFill>
                <a:latin typeface="Aptos"/>
              </a:defRPr>
            </a:pPr>
            <a:r>
              <a:rPr sz="1400" dirty="0">
                <a:latin typeface="+mj-lt"/>
              </a:rPr>
              <a:t>The proposal assumed that every aspect of learning and intelligence could be described precisely enough for a machine to simulate it.</a:t>
            </a:r>
          </a:p>
          <a:p>
            <a:pPr algn="just">
              <a:spcBef>
                <a:spcPts val="600"/>
              </a:spcBef>
              <a:spcAft>
                <a:spcPts val="600"/>
              </a:spcAft>
              <a:defRPr sz="1660">
                <a:solidFill>
                  <a:srgbClr val="222B38"/>
                </a:solidFill>
                <a:latin typeface="Aptos"/>
              </a:defRPr>
            </a:pPr>
            <a:r>
              <a:rPr sz="1400" dirty="0">
                <a:latin typeface="+mj-lt"/>
              </a:rPr>
              <a:t>The proposed topics included language use, abstraction, problem-solving, self-improvement, neural nets, and creativity.</a:t>
            </a:r>
          </a:p>
          <a:p>
            <a:pPr algn="just">
              <a:spcBef>
                <a:spcPts val="600"/>
              </a:spcBef>
              <a:spcAft>
                <a:spcPts val="600"/>
              </a:spcAft>
              <a:defRPr sz="1660">
                <a:solidFill>
                  <a:srgbClr val="222B38"/>
                </a:solidFill>
                <a:latin typeface="Aptos"/>
              </a:defRPr>
            </a:pPr>
            <a:r>
              <a:rPr sz="1400" dirty="0">
                <a:latin typeface="+mj-lt"/>
              </a:rPr>
              <a:t>This moment marks the formal beginning of AI as an independent field.</a:t>
            </a:r>
          </a:p>
          <a:p>
            <a:pPr algn="just">
              <a:spcBef>
                <a:spcPts val="600"/>
              </a:spcBef>
              <a:spcAft>
                <a:spcPts val="600"/>
              </a:spcAft>
              <a:defRPr sz="1660">
                <a:solidFill>
                  <a:srgbClr val="222B38"/>
                </a:solidFill>
                <a:latin typeface="Aptos"/>
              </a:defRPr>
            </a:pPr>
            <a:r>
              <a:rPr sz="1400" dirty="0">
                <a:latin typeface="+mj-lt"/>
              </a:rPr>
              <a:t>The proposal also reflected strong optimism about rapid progress in AI.</a:t>
            </a:r>
          </a:p>
        </p:txBody>
      </p:sp>
      <p:sp>
        <p:nvSpPr>
          <p:cNvPr id="6" name="Rounded Rectangle 5"/>
          <p:cNvSpPr/>
          <p:nvPr/>
        </p:nvSpPr>
        <p:spPr>
          <a:xfrm>
            <a:off x="7842737" y="2379446"/>
            <a:ext cx="3450101"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dirty="0">
                <a:latin typeface="+mj-lt"/>
              </a:rPr>
              <a:t>Teaching point</a:t>
            </a:r>
          </a:p>
          <a:p>
            <a:pPr algn="just">
              <a:spcBef>
                <a:spcPts val="500"/>
              </a:spcBef>
              <a:defRPr sz="1320">
                <a:solidFill>
                  <a:srgbClr val="222B38"/>
                </a:solidFill>
                <a:latin typeface="Aptos"/>
              </a:defRPr>
            </a:pPr>
            <a:r>
              <a:rPr dirty="0">
                <a:latin typeface="+mj-lt"/>
              </a:rPr>
              <a:t>Dartmouth matters because it transformed scattered work in computation, logic, and learning into a named scientific field: Artificial Intelligence.</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26</a:t>
            </a:r>
          </a:p>
        </p:txBody>
      </p:sp>
      <p:sp>
        <p:nvSpPr>
          <p:cNvPr id="13" name="Rounded Rectangle 12"/>
          <p:cNvSpPr/>
          <p:nvPr/>
        </p:nvSpPr>
        <p:spPr>
          <a:xfrm>
            <a:off x="7842738" y="4537430"/>
            <a:ext cx="1528103" cy="384048"/>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Case Application</a:t>
            </a:r>
          </a:p>
        </p:txBody>
      </p:sp>
      <p:sp>
        <p:nvSpPr>
          <p:cNvPr id="14" name="Rounded Rectangle 13"/>
          <p:cNvSpPr/>
          <p:nvPr/>
        </p:nvSpPr>
        <p:spPr>
          <a:xfrm>
            <a:off x="9908930" y="4537430"/>
            <a:ext cx="1383909" cy="384048"/>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Study Focus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14833" y="1222593"/>
            <a:ext cx="10607040" cy="381643"/>
          </a:xfrm>
          <a:prstGeom prst="rect">
            <a:avLst/>
          </a:prstGeom>
          <a:noFill/>
        </p:spPr>
        <p:txBody>
          <a:bodyPr wrap="square" lIns="73152" tIns="36576" rIns="73152" bIns="36576">
            <a:spAutoFit/>
          </a:bodyPr>
          <a:lstStyle/>
          <a:p>
            <a:pPr>
              <a:defRPr sz="3600" b="1">
                <a:solidFill>
                  <a:srgbClr val="143459"/>
                </a:solidFill>
                <a:latin typeface="Aptos"/>
              </a:defRPr>
            </a:pPr>
            <a:r>
              <a:rPr sz="2000" dirty="0">
                <a:latin typeface="+mj-lt"/>
              </a:rPr>
              <a:t>Torrents of Optimism and Hope (1956–1968)</a:t>
            </a:r>
          </a:p>
        </p:txBody>
      </p:sp>
      <p:sp>
        <p:nvSpPr>
          <p:cNvPr id="4" name="TextBox 3"/>
          <p:cNvSpPr txBox="1"/>
          <p:nvPr/>
        </p:nvSpPr>
        <p:spPr>
          <a:xfrm>
            <a:off x="822960" y="3063240"/>
            <a:ext cx="10241280" cy="689420"/>
          </a:xfrm>
          <a:prstGeom prst="rect">
            <a:avLst/>
          </a:prstGeom>
          <a:noFill/>
        </p:spPr>
        <p:txBody>
          <a:bodyPr wrap="square" lIns="73152" tIns="36576" rIns="73152" bIns="36576">
            <a:spAutoFit/>
          </a:bodyPr>
          <a:lstStyle/>
          <a:p>
            <a:pPr algn="ctr">
              <a:defRPr sz="2000" b="0">
                <a:solidFill>
                  <a:srgbClr val="5C626E"/>
                </a:solidFill>
                <a:latin typeface="Aptos"/>
              </a:defRPr>
            </a:pPr>
            <a:r>
              <a:rPr dirty="0">
                <a:solidFill>
                  <a:srgbClr val="000000"/>
                </a:solidFill>
                <a:latin typeface="+mj-lt"/>
              </a:rPr>
              <a:t>Early AI success created high expectations, but real-world intelligence proved more difficult than expected.</a:t>
            </a:r>
          </a:p>
        </p:txBody>
      </p:sp>
      <p:sp>
        <p:nvSpPr>
          <p:cNvPr id="5" name="TextBox 4"/>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6" name="TextBox 5"/>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27</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58097" y="1179576"/>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The Optimism Phase: Overview</a:t>
            </a:r>
          </a:p>
        </p:txBody>
      </p:sp>
      <p:sp>
        <p:nvSpPr>
          <p:cNvPr id="5" name="TextBox 4"/>
          <p:cNvSpPr txBox="1"/>
          <p:nvPr/>
        </p:nvSpPr>
        <p:spPr>
          <a:xfrm>
            <a:off x="967153" y="2331720"/>
            <a:ext cx="9988061" cy="2019014"/>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From 1956 to 1968, AI researchers achieved impressive but limited successes.</a:t>
            </a:r>
          </a:p>
          <a:p>
            <a:pPr algn="just">
              <a:spcBef>
                <a:spcPts val="600"/>
              </a:spcBef>
              <a:spcAft>
                <a:spcPts val="600"/>
              </a:spcAft>
              <a:defRPr sz="1660">
                <a:solidFill>
                  <a:srgbClr val="222B38"/>
                </a:solidFill>
                <a:latin typeface="Aptos"/>
              </a:defRPr>
            </a:pPr>
            <a:r>
              <a:rPr sz="1400" dirty="0">
                <a:latin typeface="+mj-lt"/>
              </a:rPr>
              <a:t>Computers were beginning to perform tasks previously thought to require human intelligence.</a:t>
            </a:r>
          </a:p>
          <a:p>
            <a:pPr algn="just">
              <a:spcBef>
                <a:spcPts val="600"/>
              </a:spcBef>
              <a:spcAft>
                <a:spcPts val="600"/>
              </a:spcAft>
              <a:defRPr sz="1660">
                <a:solidFill>
                  <a:srgbClr val="222B38"/>
                </a:solidFill>
                <a:latin typeface="Aptos"/>
              </a:defRPr>
            </a:pPr>
            <a:r>
              <a:rPr sz="1400" dirty="0">
                <a:latin typeface="+mj-lt"/>
              </a:rPr>
              <a:t>This created strong optimism that machines would soon solve many complex human problems.</a:t>
            </a:r>
          </a:p>
          <a:p>
            <a:pPr algn="just">
              <a:spcBef>
                <a:spcPts val="600"/>
              </a:spcBef>
              <a:spcAft>
                <a:spcPts val="600"/>
              </a:spcAft>
              <a:defRPr sz="1660">
                <a:solidFill>
                  <a:srgbClr val="222B38"/>
                </a:solidFill>
                <a:latin typeface="Aptos"/>
              </a:defRPr>
            </a:pPr>
            <a:r>
              <a:rPr sz="1400" dirty="0">
                <a:latin typeface="+mj-lt"/>
              </a:rPr>
              <a:t>Important developments included AI programming languages, theorem proving, game playing, and early neural networks.</a:t>
            </a:r>
          </a:p>
          <a:p>
            <a:pPr algn="just">
              <a:spcBef>
                <a:spcPts val="600"/>
              </a:spcBef>
              <a:spcAft>
                <a:spcPts val="600"/>
              </a:spcAft>
              <a:defRPr sz="1660">
                <a:solidFill>
                  <a:srgbClr val="222B38"/>
                </a:solidFill>
                <a:latin typeface="Aptos"/>
              </a:defRPr>
            </a:pPr>
            <a:r>
              <a:rPr sz="1400" dirty="0">
                <a:latin typeface="+mj-lt"/>
              </a:rPr>
              <a:t>However, most successes occurred in simplified environments rather than messy real-world contexts.</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spAutoFit/>
          </a:bodyPr>
          <a:lstStyle/>
          <a:p>
            <a:pPr algn="r">
              <a:defRPr sz="950" b="0">
                <a:solidFill>
                  <a:srgbClr val="5C626E"/>
                </a:solidFill>
                <a:latin typeface="Aptos"/>
              </a:defRPr>
            </a:pPr>
            <a:r>
              <a:rPr>
                <a:latin typeface="+mj-lt"/>
              </a:rPr>
              <a:t>28</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63604" y="1182047"/>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Logic Theorist and Theorem Proving</a:t>
            </a:r>
          </a:p>
        </p:txBody>
      </p:sp>
      <p:sp>
        <p:nvSpPr>
          <p:cNvPr id="5" name="TextBox 4"/>
          <p:cNvSpPr txBox="1"/>
          <p:nvPr/>
        </p:nvSpPr>
        <p:spPr>
          <a:xfrm>
            <a:off x="960120" y="2287758"/>
            <a:ext cx="9836834" cy="2019014"/>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solidFill>
                  <a:srgbClr val="222B38"/>
                </a:solidFill>
                <a:latin typeface="+mj-lt"/>
              </a:rPr>
              <a:t>Newell, Shaw, and Simon developed the Logic Theorist, an early AI program for proving mathematical theorems.</a:t>
            </a:r>
          </a:p>
          <a:p>
            <a:pPr algn="just">
              <a:spcBef>
                <a:spcPts val="600"/>
              </a:spcBef>
              <a:spcAft>
                <a:spcPts val="600"/>
              </a:spcAft>
              <a:defRPr sz="1660">
                <a:solidFill>
                  <a:srgbClr val="222B38"/>
                </a:solidFill>
                <a:latin typeface="Aptos"/>
              </a:defRPr>
            </a:pPr>
            <a:r>
              <a:rPr sz="1400" dirty="0">
                <a:solidFill>
                  <a:srgbClr val="222B38"/>
                </a:solidFill>
                <a:latin typeface="+mj-lt"/>
              </a:rPr>
              <a:t>The program used heuristic search techniques rather than simple brute force.</a:t>
            </a:r>
          </a:p>
          <a:p>
            <a:pPr algn="just">
              <a:spcBef>
                <a:spcPts val="600"/>
              </a:spcBef>
              <a:spcAft>
                <a:spcPts val="600"/>
              </a:spcAft>
              <a:defRPr sz="1660">
                <a:solidFill>
                  <a:srgbClr val="222B38"/>
                </a:solidFill>
                <a:latin typeface="Aptos"/>
              </a:defRPr>
            </a:pPr>
            <a:r>
              <a:rPr sz="1400" dirty="0">
                <a:solidFill>
                  <a:srgbClr val="222B38"/>
                </a:solidFill>
                <a:latin typeface="+mj-lt"/>
              </a:rPr>
              <a:t>Its success showed that computers could manipulate symbols and perform non-numerical reasoning.</a:t>
            </a:r>
          </a:p>
          <a:p>
            <a:pPr algn="just">
              <a:spcBef>
                <a:spcPts val="600"/>
              </a:spcBef>
              <a:spcAft>
                <a:spcPts val="600"/>
              </a:spcAft>
              <a:defRPr sz="1660">
                <a:solidFill>
                  <a:srgbClr val="222B38"/>
                </a:solidFill>
                <a:latin typeface="Aptos"/>
              </a:defRPr>
            </a:pPr>
            <a:r>
              <a:rPr sz="1400" dirty="0">
                <a:solidFill>
                  <a:srgbClr val="222B38"/>
                </a:solidFill>
                <a:latin typeface="+mj-lt"/>
              </a:rPr>
              <a:t>This challenged the belief that computers were only arithmetic machines.</a:t>
            </a:r>
          </a:p>
          <a:p>
            <a:pPr algn="just">
              <a:spcBef>
                <a:spcPts val="600"/>
              </a:spcBef>
              <a:spcAft>
                <a:spcPts val="600"/>
              </a:spcAft>
              <a:defRPr sz="1660">
                <a:solidFill>
                  <a:srgbClr val="222B38"/>
                </a:solidFill>
                <a:latin typeface="Aptos"/>
              </a:defRPr>
            </a:pPr>
            <a:r>
              <a:rPr sz="1400" dirty="0">
                <a:solidFill>
                  <a:srgbClr val="222B38"/>
                </a:solidFill>
                <a:latin typeface="+mj-lt"/>
              </a:rPr>
              <a:t>It also strengthened the symbolic approach to AI.</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29</a:t>
            </a:r>
            <a:endParaRPr>
              <a:latin typeface="+mj-lt"/>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75681" y="1172637"/>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General Problem Solver (GPS)</a:t>
            </a:r>
          </a:p>
        </p:txBody>
      </p:sp>
      <p:sp>
        <p:nvSpPr>
          <p:cNvPr id="5" name="TextBox 4"/>
          <p:cNvSpPr txBox="1"/>
          <p:nvPr/>
        </p:nvSpPr>
        <p:spPr>
          <a:xfrm>
            <a:off x="1028700" y="2391052"/>
            <a:ext cx="6620607" cy="2665345"/>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Newell and Simon’s General Problem Solver attempted to imitate human problem-solving protocols.</a:t>
            </a:r>
          </a:p>
          <a:p>
            <a:pPr algn="just">
              <a:spcBef>
                <a:spcPts val="600"/>
              </a:spcBef>
              <a:spcAft>
                <a:spcPts val="600"/>
              </a:spcAft>
              <a:defRPr sz="1660">
                <a:solidFill>
                  <a:srgbClr val="222B38"/>
                </a:solidFill>
                <a:latin typeface="Aptos"/>
              </a:defRPr>
            </a:pPr>
            <a:r>
              <a:rPr sz="1400" dirty="0">
                <a:latin typeface="+mj-lt"/>
              </a:rPr>
              <a:t>GPS used means-end analysis: compare the current state with the goal, identify differences, and select actions to reduce those differences.</a:t>
            </a:r>
          </a:p>
          <a:p>
            <a:pPr algn="just">
              <a:spcBef>
                <a:spcPts val="600"/>
              </a:spcBef>
              <a:spcAft>
                <a:spcPts val="600"/>
              </a:spcAft>
              <a:defRPr sz="1660">
                <a:solidFill>
                  <a:srgbClr val="222B38"/>
                </a:solidFill>
                <a:latin typeface="Aptos"/>
              </a:defRPr>
            </a:pPr>
            <a:r>
              <a:rPr sz="1400" dirty="0">
                <a:latin typeface="+mj-lt"/>
              </a:rPr>
              <a:t>This approach was flexible but still limited when problems became complex or poorly structured.</a:t>
            </a:r>
          </a:p>
          <a:p>
            <a:pPr algn="just">
              <a:spcBef>
                <a:spcPts val="600"/>
              </a:spcBef>
              <a:spcAft>
                <a:spcPts val="600"/>
              </a:spcAft>
              <a:defRPr sz="1660">
                <a:solidFill>
                  <a:srgbClr val="222B38"/>
                </a:solidFill>
                <a:latin typeface="Aptos"/>
              </a:defRPr>
            </a:pPr>
            <a:r>
              <a:rPr sz="1400" dirty="0">
                <a:latin typeface="+mj-lt"/>
              </a:rPr>
              <a:t>GPS demonstrated the ambition to create general reasoning systems.</a:t>
            </a:r>
          </a:p>
          <a:p>
            <a:pPr algn="just">
              <a:spcBef>
                <a:spcPts val="600"/>
              </a:spcBef>
              <a:spcAft>
                <a:spcPts val="600"/>
              </a:spcAft>
              <a:defRPr sz="1660">
                <a:solidFill>
                  <a:srgbClr val="222B38"/>
                </a:solidFill>
                <a:latin typeface="Aptos"/>
              </a:defRPr>
            </a:pPr>
            <a:r>
              <a:rPr sz="1400" dirty="0">
                <a:latin typeface="+mj-lt"/>
              </a:rPr>
              <a:t>It also showed that generality is difficult without rich knowledge about the world.</a:t>
            </a:r>
          </a:p>
        </p:txBody>
      </p:sp>
      <p:sp>
        <p:nvSpPr>
          <p:cNvPr id="6" name="Rounded Rectangle 5"/>
          <p:cNvSpPr/>
          <p:nvPr/>
        </p:nvSpPr>
        <p:spPr>
          <a:xfrm>
            <a:off x="7842737" y="2422901"/>
            <a:ext cx="3450101"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dirty="0">
                <a:latin typeface="+mj-lt"/>
              </a:rPr>
              <a:t>Real estate example</a:t>
            </a:r>
          </a:p>
          <a:p>
            <a:pPr algn="just">
              <a:spcBef>
                <a:spcPts val="500"/>
              </a:spcBef>
              <a:defRPr sz="1320">
                <a:solidFill>
                  <a:srgbClr val="222B38"/>
                </a:solidFill>
                <a:latin typeface="Aptos"/>
              </a:defRPr>
            </a:pPr>
            <a:r>
              <a:rPr dirty="0">
                <a:latin typeface="+mj-lt"/>
              </a:rPr>
              <a:t>Goal: improve occupancy. Current state: high vacancy. Means-end actions: adjust rent, improve amenities, target new segments, or redesign marketing.</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30</a:t>
            </a:r>
            <a:endParaRPr lang="en-US"/>
          </a:p>
        </p:txBody>
      </p:sp>
      <p:sp>
        <p:nvSpPr>
          <p:cNvPr id="13" name="Rounded Rectangle 12"/>
          <p:cNvSpPr/>
          <p:nvPr/>
        </p:nvSpPr>
        <p:spPr>
          <a:xfrm>
            <a:off x="7842738" y="4537430"/>
            <a:ext cx="1528103" cy="384048"/>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Case Application</a:t>
            </a:r>
          </a:p>
        </p:txBody>
      </p:sp>
      <p:sp>
        <p:nvSpPr>
          <p:cNvPr id="14" name="Rounded Rectangle 13"/>
          <p:cNvSpPr/>
          <p:nvPr/>
        </p:nvSpPr>
        <p:spPr>
          <a:xfrm>
            <a:off x="9908930" y="4537430"/>
            <a:ext cx="1383909" cy="384048"/>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Study Focus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10618" y="1203278"/>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Early Neural Networks: ADALINE and Perceptron</a:t>
            </a:r>
          </a:p>
        </p:txBody>
      </p:sp>
      <p:sp>
        <p:nvSpPr>
          <p:cNvPr id="5" name="TextBox 4"/>
          <p:cNvSpPr txBox="1"/>
          <p:nvPr/>
        </p:nvSpPr>
        <p:spPr>
          <a:xfrm>
            <a:off x="903848" y="2278966"/>
            <a:ext cx="6710290" cy="2665345"/>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err="1">
                <a:latin typeface="+mj-lt"/>
              </a:rPr>
              <a:t>Widrow</a:t>
            </a:r>
            <a:r>
              <a:rPr sz="1400" dirty="0">
                <a:latin typeface="+mj-lt"/>
              </a:rPr>
              <a:t> and Hoff developed ADALINE, an early adaptive linear neural network.</a:t>
            </a:r>
          </a:p>
          <a:p>
            <a:pPr algn="just">
              <a:spcBef>
                <a:spcPts val="600"/>
              </a:spcBef>
              <a:spcAft>
                <a:spcPts val="600"/>
              </a:spcAft>
              <a:defRPr sz="1660">
                <a:solidFill>
                  <a:srgbClr val="222B38"/>
                </a:solidFill>
                <a:latin typeface="Aptos"/>
              </a:defRPr>
            </a:pPr>
            <a:r>
              <a:rPr sz="1400" dirty="0">
                <a:latin typeface="+mj-lt"/>
              </a:rPr>
              <a:t>Rosenblatt presented the Perceptron and proved that it could learn certain feasible correspondences.</a:t>
            </a:r>
          </a:p>
          <a:p>
            <a:pPr algn="just">
              <a:spcBef>
                <a:spcPts val="600"/>
              </a:spcBef>
              <a:spcAft>
                <a:spcPts val="600"/>
              </a:spcAft>
              <a:defRPr sz="1660">
                <a:solidFill>
                  <a:srgbClr val="222B38"/>
                </a:solidFill>
                <a:latin typeface="Aptos"/>
              </a:defRPr>
            </a:pPr>
            <a:r>
              <a:rPr sz="1400" dirty="0">
                <a:latin typeface="+mj-lt"/>
              </a:rPr>
              <a:t>These systems created optimism about machine learning and brain-inspired computing.</a:t>
            </a:r>
          </a:p>
          <a:p>
            <a:pPr algn="just">
              <a:spcBef>
                <a:spcPts val="600"/>
              </a:spcBef>
              <a:spcAft>
                <a:spcPts val="600"/>
              </a:spcAft>
              <a:defRPr sz="1660">
                <a:solidFill>
                  <a:srgbClr val="222B38"/>
                </a:solidFill>
                <a:latin typeface="Aptos"/>
              </a:defRPr>
            </a:pPr>
            <a:r>
              <a:rPr sz="1400" dirty="0">
                <a:latin typeface="+mj-lt"/>
              </a:rPr>
              <a:t>However, simple </a:t>
            </a:r>
            <a:r>
              <a:rPr sz="1400" dirty="0" err="1">
                <a:latin typeface="+mj-lt"/>
              </a:rPr>
              <a:t>perceptrons</a:t>
            </a:r>
            <a:r>
              <a:rPr sz="1400" dirty="0">
                <a:latin typeface="+mj-lt"/>
              </a:rPr>
              <a:t> had limited representational power.</a:t>
            </a:r>
          </a:p>
          <a:p>
            <a:pPr algn="just">
              <a:spcBef>
                <a:spcPts val="600"/>
              </a:spcBef>
              <a:spcAft>
                <a:spcPts val="600"/>
              </a:spcAft>
              <a:defRPr sz="1660">
                <a:solidFill>
                  <a:srgbClr val="222B38"/>
                </a:solidFill>
                <a:latin typeface="Aptos"/>
              </a:defRPr>
            </a:pPr>
            <a:r>
              <a:rPr sz="1400" dirty="0">
                <a:latin typeface="+mj-lt"/>
              </a:rPr>
              <a:t>The later discovery of these limitations contributed to reduced funding and interest in neural networks.</a:t>
            </a:r>
          </a:p>
        </p:txBody>
      </p:sp>
      <p:sp>
        <p:nvSpPr>
          <p:cNvPr id="6" name="Rounded Rectangle 5"/>
          <p:cNvSpPr/>
          <p:nvPr/>
        </p:nvSpPr>
        <p:spPr>
          <a:xfrm>
            <a:off x="7842737" y="2379446"/>
            <a:ext cx="3450101"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dirty="0">
                <a:latin typeface="+mj-lt"/>
              </a:rPr>
              <a:t>Modern link</a:t>
            </a:r>
          </a:p>
          <a:p>
            <a:pPr algn="just">
              <a:spcBef>
                <a:spcPts val="500"/>
              </a:spcBef>
              <a:defRPr sz="1320">
                <a:solidFill>
                  <a:srgbClr val="222B38"/>
                </a:solidFill>
                <a:latin typeface="Aptos"/>
              </a:defRPr>
            </a:pPr>
            <a:r>
              <a:rPr dirty="0">
                <a:latin typeface="+mj-lt"/>
              </a:rPr>
              <a:t>Today’s deep learning systems are far more powerful, but the roots of learning from data go back to these early models.</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31</a:t>
            </a:r>
            <a:endParaRPr>
              <a:latin typeface="+mj-lt"/>
            </a:endParaRPr>
          </a:p>
        </p:txBody>
      </p:sp>
      <p:sp>
        <p:nvSpPr>
          <p:cNvPr id="13" name="Rounded Rectangle 12"/>
          <p:cNvSpPr/>
          <p:nvPr/>
        </p:nvSpPr>
        <p:spPr>
          <a:xfrm>
            <a:off x="7842738" y="4537430"/>
            <a:ext cx="1528103" cy="384048"/>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Case Application</a:t>
            </a:r>
          </a:p>
        </p:txBody>
      </p:sp>
      <p:sp>
        <p:nvSpPr>
          <p:cNvPr id="14" name="Rounded Rectangle 13"/>
          <p:cNvSpPr/>
          <p:nvPr/>
        </p:nvSpPr>
        <p:spPr>
          <a:xfrm>
            <a:off x="9908930" y="4537430"/>
            <a:ext cx="1383909" cy="384048"/>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Study Focus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93266" y="1226498"/>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Why Early Optimism Was Limited</a:t>
            </a:r>
          </a:p>
        </p:txBody>
      </p:sp>
      <p:sp>
        <p:nvSpPr>
          <p:cNvPr id="5" name="TextBox 4"/>
          <p:cNvSpPr txBox="1"/>
          <p:nvPr/>
        </p:nvSpPr>
        <p:spPr>
          <a:xfrm>
            <a:off x="965394" y="2630658"/>
            <a:ext cx="10024991" cy="2019014"/>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Researchers underestimated how difficult real-world intelligence is.</a:t>
            </a:r>
          </a:p>
          <a:p>
            <a:pPr algn="just">
              <a:spcBef>
                <a:spcPts val="600"/>
              </a:spcBef>
              <a:spcAft>
                <a:spcPts val="600"/>
              </a:spcAft>
              <a:defRPr sz="1660">
                <a:solidFill>
                  <a:srgbClr val="222B38"/>
                </a:solidFill>
                <a:latin typeface="Aptos"/>
              </a:defRPr>
            </a:pPr>
            <a:r>
              <a:rPr sz="1400" dirty="0">
                <a:latin typeface="+mj-lt"/>
              </a:rPr>
              <a:t>Early systems often worked only in small “micro-worlds” with few objects and simplified rules.</a:t>
            </a:r>
          </a:p>
          <a:p>
            <a:pPr algn="just">
              <a:spcBef>
                <a:spcPts val="600"/>
              </a:spcBef>
              <a:spcAft>
                <a:spcPts val="600"/>
              </a:spcAft>
              <a:defRPr sz="1660">
                <a:solidFill>
                  <a:srgbClr val="222B38"/>
                </a:solidFill>
                <a:latin typeface="Aptos"/>
              </a:defRPr>
            </a:pPr>
            <a:r>
              <a:rPr sz="1400" dirty="0">
                <a:latin typeface="+mj-lt"/>
              </a:rPr>
              <a:t>They lacked common sense, context, and broad knowledge.</a:t>
            </a:r>
          </a:p>
          <a:p>
            <a:pPr algn="just">
              <a:spcBef>
                <a:spcPts val="600"/>
              </a:spcBef>
              <a:spcAft>
                <a:spcPts val="600"/>
              </a:spcAft>
              <a:defRPr sz="1660">
                <a:solidFill>
                  <a:srgbClr val="222B38"/>
                </a:solidFill>
                <a:latin typeface="Aptos"/>
              </a:defRPr>
            </a:pPr>
            <a:r>
              <a:rPr sz="1400" dirty="0">
                <a:latin typeface="+mj-lt"/>
              </a:rPr>
              <a:t>Hardware limitations also constrained memory and processing power.</a:t>
            </a:r>
          </a:p>
          <a:p>
            <a:pPr algn="just">
              <a:spcBef>
                <a:spcPts val="600"/>
              </a:spcBef>
              <a:spcAft>
                <a:spcPts val="600"/>
              </a:spcAft>
              <a:defRPr sz="1660">
                <a:solidFill>
                  <a:srgbClr val="222B38"/>
                </a:solidFill>
                <a:latin typeface="Aptos"/>
              </a:defRPr>
            </a:pPr>
            <a:r>
              <a:rPr sz="1400" dirty="0">
                <a:latin typeface="+mj-lt"/>
              </a:rPr>
              <a:t>This explains why AI progress moved from early optimism toward more cautious, knowledge-centered approaches.</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32</a:t>
            </a:r>
            <a:endParaRPr>
              <a:latin typeface="+mj-lt"/>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77149" y="1006713"/>
            <a:ext cx="9350713" cy="689420"/>
          </a:xfrm>
          <a:prstGeom prst="rect">
            <a:avLst/>
          </a:prstGeom>
          <a:noFill/>
        </p:spPr>
        <p:txBody>
          <a:bodyPr wrap="square" lIns="73152" tIns="36576" rIns="73152" bIns="36576">
            <a:spAutoFit/>
          </a:bodyPr>
          <a:lstStyle/>
          <a:p>
            <a:pPr marL="457200" indent="-457200">
              <a:buFont typeface="+mj-lt"/>
              <a:buAutoNum type="arabicPeriod" startAt="3"/>
              <a:defRPr sz="3600" b="1">
                <a:solidFill>
                  <a:srgbClr val="143459"/>
                </a:solidFill>
                <a:latin typeface="Aptos"/>
              </a:defRPr>
            </a:pPr>
            <a:r>
              <a:rPr sz="2000" dirty="0">
                <a:latin typeface="+mj-lt"/>
              </a:rPr>
              <a:t>The Passage from Power to </a:t>
            </a:r>
            <a:br>
              <a:rPr lang="ar-SY" sz="2000" dirty="0">
                <a:latin typeface="+mj-lt"/>
              </a:rPr>
            </a:br>
            <a:r>
              <a:rPr sz="2000" dirty="0">
                <a:latin typeface="+mj-lt"/>
              </a:rPr>
              <a:t>Knowledge and Learning (1969–1990)</a:t>
            </a:r>
          </a:p>
        </p:txBody>
      </p:sp>
      <p:sp>
        <p:nvSpPr>
          <p:cNvPr id="4" name="TextBox 3"/>
          <p:cNvSpPr txBox="1"/>
          <p:nvPr/>
        </p:nvSpPr>
        <p:spPr>
          <a:xfrm>
            <a:off x="822960" y="3063240"/>
            <a:ext cx="10241280" cy="945131"/>
          </a:xfrm>
          <a:prstGeom prst="rect">
            <a:avLst/>
          </a:prstGeom>
          <a:noFill/>
        </p:spPr>
        <p:txBody>
          <a:bodyPr wrap="square" lIns="73152" tIns="36576" rIns="73152" bIns="36576">
            <a:spAutoFit/>
          </a:bodyPr>
          <a:lstStyle/>
          <a:p>
            <a:pPr algn="ctr">
              <a:lnSpc>
                <a:spcPct val="150000"/>
              </a:lnSpc>
              <a:defRPr sz="2000" b="0">
                <a:solidFill>
                  <a:srgbClr val="5C626E"/>
                </a:solidFill>
                <a:latin typeface="Aptos"/>
              </a:defRPr>
            </a:pPr>
            <a:r>
              <a:rPr dirty="0">
                <a:solidFill>
                  <a:srgbClr val="000000"/>
                </a:solidFill>
                <a:latin typeface="+mj-lt"/>
              </a:rPr>
              <a:t>The field learned that raw computational power was not enough; intelligent systems needed knowledge and learning.</a:t>
            </a:r>
          </a:p>
        </p:txBody>
      </p:sp>
      <p:sp>
        <p:nvSpPr>
          <p:cNvPr id="5" name="TextBox 4"/>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6" name="TextBox 5"/>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33</a:t>
            </a:r>
            <a:endParaRPr>
              <a:latin typeface="+mj-lt"/>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28435" y="1256237"/>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From Power Strategy to Knowledge Strategy</a:t>
            </a:r>
          </a:p>
        </p:txBody>
      </p:sp>
      <p:sp>
        <p:nvSpPr>
          <p:cNvPr id="5" name="TextBox 4"/>
          <p:cNvSpPr txBox="1"/>
          <p:nvPr/>
        </p:nvSpPr>
        <p:spPr>
          <a:xfrm>
            <a:off x="903848" y="2241583"/>
            <a:ext cx="6400800" cy="2665345"/>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Early AI relied on the “power strategy”: using computation and search to explore possible solutions.</a:t>
            </a:r>
          </a:p>
          <a:p>
            <a:pPr algn="just">
              <a:spcBef>
                <a:spcPts val="600"/>
              </a:spcBef>
              <a:spcAft>
                <a:spcPts val="600"/>
              </a:spcAft>
              <a:defRPr sz="1660">
                <a:solidFill>
                  <a:srgbClr val="222B38"/>
                </a:solidFill>
                <a:latin typeface="Aptos"/>
              </a:defRPr>
            </a:pPr>
            <a:r>
              <a:rPr sz="1400" dirty="0">
                <a:latin typeface="+mj-lt"/>
              </a:rPr>
              <a:t>This worked for simple domains but failed in complex domains with too many possibilities.</a:t>
            </a:r>
          </a:p>
          <a:p>
            <a:pPr algn="just">
              <a:spcBef>
                <a:spcPts val="600"/>
              </a:spcBef>
              <a:spcAft>
                <a:spcPts val="600"/>
              </a:spcAft>
              <a:defRPr sz="1660">
                <a:solidFill>
                  <a:srgbClr val="222B38"/>
                </a:solidFill>
                <a:latin typeface="Aptos"/>
              </a:defRPr>
            </a:pPr>
            <a:r>
              <a:rPr sz="1400" dirty="0">
                <a:latin typeface="+mj-lt"/>
              </a:rPr>
              <a:t>Researchers realized that expert knowledge could guide search and reduce complexity.</a:t>
            </a:r>
          </a:p>
          <a:p>
            <a:pPr algn="just">
              <a:spcBef>
                <a:spcPts val="600"/>
              </a:spcBef>
              <a:spcAft>
                <a:spcPts val="600"/>
              </a:spcAft>
              <a:defRPr sz="1660">
                <a:solidFill>
                  <a:srgbClr val="222B38"/>
                </a:solidFill>
                <a:latin typeface="Aptos"/>
              </a:defRPr>
            </a:pPr>
            <a:r>
              <a:rPr sz="1400" dirty="0">
                <a:latin typeface="+mj-lt"/>
              </a:rPr>
              <a:t>The field moved toward knowledge-based systems that used rules, facts, and domain expertise.</a:t>
            </a:r>
          </a:p>
          <a:p>
            <a:pPr algn="just">
              <a:spcBef>
                <a:spcPts val="600"/>
              </a:spcBef>
              <a:spcAft>
                <a:spcPts val="600"/>
              </a:spcAft>
              <a:defRPr sz="1660">
                <a:solidFill>
                  <a:srgbClr val="222B38"/>
                </a:solidFill>
                <a:latin typeface="Aptos"/>
              </a:defRPr>
            </a:pPr>
            <a:r>
              <a:rPr sz="1400" dirty="0">
                <a:latin typeface="+mj-lt"/>
              </a:rPr>
              <a:t>This transition shaped practical AI applications in organizations.</a:t>
            </a:r>
          </a:p>
        </p:txBody>
      </p:sp>
      <p:sp>
        <p:nvSpPr>
          <p:cNvPr id="6" name="Rounded Rectangle 5"/>
          <p:cNvSpPr/>
          <p:nvPr/>
        </p:nvSpPr>
        <p:spPr>
          <a:xfrm>
            <a:off x="7842737" y="2322576"/>
            <a:ext cx="3450101"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dirty="0">
                <a:latin typeface="+mj-lt"/>
              </a:rPr>
              <a:t>Business implication</a:t>
            </a:r>
          </a:p>
          <a:p>
            <a:pPr algn="just">
              <a:spcBef>
                <a:spcPts val="500"/>
              </a:spcBef>
              <a:defRPr sz="1320">
                <a:solidFill>
                  <a:srgbClr val="222B38"/>
                </a:solidFill>
                <a:latin typeface="Aptos"/>
              </a:defRPr>
            </a:pPr>
            <a:r>
              <a:rPr dirty="0">
                <a:latin typeface="+mj-lt"/>
              </a:rPr>
              <a:t>Managers should ask not only “Do we have computing power?” but “Do we have the right knowledge, data, and expertise encoded in the system?”</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34</a:t>
            </a:r>
            <a:endParaRPr>
              <a:latin typeface="+mj-lt"/>
            </a:endParaRPr>
          </a:p>
        </p:txBody>
      </p:sp>
      <p:sp>
        <p:nvSpPr>
          <p:cNvPr id="13" name="Rounded Rectangle 12"/>
          <p:cNvSpPr/>
          <p:nvPr/>
        </p:nvSpPr>
        <p:spPr>
          <a:xfrm>
            <a:off x="7842738" y="4537430"/>
            <a:ext cx="1528103" cy="384048"/>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Case Application</a:t>
            </a:r>
          </a:p>
        </p:txBody>
      </p:sp>
      <p:sp>
        <p:nvSpPr>
          <p:cNvPr id="14" name="Rounded Rectangle 13"/>
          <p:cNvSpPr/>
          <p:nvPr/>
        </p:nvSpPr>
        <p:spPr>
          <a:xfrm>
            <a:off x="9908930" y="4537430"/>
            <a:ext cx="1383909" cy="384048"/>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Study Focus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89981" y="1202161"/>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ELIZA and the Illusion of Understanding</a:t>
            </a:r>
          </a:p>
        </p:txBody>
      </p:sp>
      <p:sp>
        <p:nvSpPr>
          <p:cNvPr id="5" name="TextBox 4"/>
          <p:cNvSpPr txBox="1"/>
          <p:nvPr/>
        </p:nvSpPr>
        <p:spPr>
          <a:xfrm>
            <a:off x="960120" y="2346036"/>
            <a:ext cx="6645226" cy="2880789"/>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ELIZA was a program that simulated conversation using simple language patterns.</a:t>
            </a:r>
          </a:p>
          <a:p>
            <a:pPr algn="just">
              <a:spcBef>
                <a:spcPts val="600"/>
              </a:spcBef>
              <a:spcAft>
                <a:spcPts val="600"/>
              </a:spcAft>
              <a:defRPr sz="1660">
                <a:solidFill>
                  <a:srgbClr val="222B38"/>
                </a:solidFill>
                <a:latin typeface="Aptos"/>
              </a:defRPr>
            </a:pPr>
            <a:r>
              <a:rPr sz="1400" dirty="0">
                <a:latin typeface="+mj-lt"/>
              </a:rPr>
              <a:t>Some users felt that ELIZA understood them, but the system had no real general knowledge or common sense.</a:t>
            </a:r>
          </a:p>
          <a:p>
            <a:pPr algn="just">
              <a:spcBef>
                <a:spcPts val="600"/>
              </a:spcBef>
              <a:spcAft>
                <a:spcPts val="600"/>
              </a:spcAft>
              <a:defRPr sz="1660">
                <a:solidFill>
                  <a:srgbClr val="222B38"/>
                </a:solidFill>
                <a:latin typeface="Aptos"/>
              </a:defRPr>
            </a:pPr>
            <a:r>
              <a:rPr sz="1400" dirty="0">
                <a:latin typeface="+mj-lt"/>
              </a:rPr>
              <a:t>ELIZA exposed a key AI challenge: appearing intelligent is not the same as understanding.</a:t>
            </a:r>
          </a:p>
          <a:p>
            <a:pPr algn="just">
              <a:spcBef>
                <a:spcPts val="600"/>
              </a:spcBef>
              <a:spcAft>
                <a:spcPts val="600"/>
              </a:spcAft>
              <a:defRPr sz="1660">
                <a:solidFill>
                  <a:srgbClr val="222B38"/>
                </a:solidFill>
                <a:latin typeface="Aptos"/>
              </a:defRPr>
            </a:pPr>
            <a:r>
              <a:rPr sz="1400" dirty="0">
                <a:latin typeface="+mj-lt"/>
              </a:rPr>
              <a:t>The case remains relevant today because modern </a:t>
            </a:r>
            <a:r>
              <a:rPr sz="1400" dirty="0" err="1">
                <a:latin typeface="+mj-lt"/>
              </a:rPr>
              <a:t>chatbots</a:t>
            </a:r>
            <a:r>
              <a:rPr sz="1400" dirty="0">
                <a:latin typeface="+mj-lt"/>
              </a:rPr>
              <a:t> can produce convincing responses.</a:t>
            </a:r>
          </a:p>
          <a:p>
            <a:pPr algn="just">
              <a:spcBef>
                <a:spcPts val="600"/>
              </a:spcBef>
              <a:spcAft>
                <a:spcPts val="600"/>
              </a:spcAft>
              <a:defRPr sz="1660">
                <a:solidFill>
                  <a:srgbClr val="222B38"/>
                </a:solidFill>
                <a:latin typeface="Aptos"/>
              </a:defRPr>
            </a:pPr>
            <a:r>
              <a:rPr sz="1400" dirty="0">
                <a:latin typeface="+mj-lt"/>
              </a:rPr>
              <a:t>Students should distinguish between linguistic fluency, factual accuracy, reasoning, and true understanding.</a:t>
            </a:r>
          </a:p>
        </p:txBody>
      </p:sp>
      <p:sp>
        <p:nvSpPr>
          <p:cNvPr id="6" name="Rounded Rectangle 5"/>
          <p:cNvSpPr/>
          <p:nvPr/>
        </p:nvSpPr>
        <p:spPr>
          <a:xfrm>
            <a:off x="7842737" y="2379446"/>
            <a:ext cx="3450101"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a:latin typeface="+mj-lt"/>
              </a:rPr>
              <a:t>Real estate chatbot case</a:t>
            </a:r>
          </a:p>
          <a:p>
            <a:pPr>
              <a:spcBef>
                <a:spcPts val="500"/>
              </a:spcBef>
              <a:defRPr sz="1320">
                <a:solidFill>
                  <a:srgbClr val="222B38"/>
                </a:solidFill>
                <a:latin typeface="Aptos"/>
              </a:defRPr>
            </a:pPr>
            <a:r>
              <a:rPr>
                <a:latin typeface="+mj-lt"/>
              </a:rPr>
              <a:t>A chatbot may answer “Which apartment is suitable for me?” fluently, but if it lacks accurate inventory, budget, legal, and preference data, its answer may be misleading.</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35</a:t>
            </a:r>
            <a:endParaRPr>
              <a:latin typeface="+mj-lt"/>
            </a:endParaRPr>
          </a:p>
        </p:txBody>
      </p:sp>
      <p:sp>
        <p:nvSpPr>
          <p:cNvPr id="13" name="Rounded Rectangle 12"/>
          <p:cNvSpPr/>
          <p:nvPr/>
        </p:nvSpPr>
        <p:spPr>
          <a:xfrm>
            <a:off x="7842738" y="4537430"/>
            <a:ext cx="1528103" cy="384048"/>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Case Application</a:t>
            </a:r>
          </a:p>
        </p:txBody>
      </p:sp>
      <p:sp>
        <p:nvSpPr>
          <p:cNvPr id="14" name="Rounded Rectangle 13"/>
          <p:cNvSpPr/>
          <p:nvPr/>
        </p:nvSpPr>
        <p:spPr>
          <a:xfrm>
            <a:off x="9908930" y="4537430"/>
            <a:ext cx="1383909" cy="384048"/>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Study Focus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75682" y="1226498"/>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The </a:t>
            </a:r>
            <a:r>
              <a:rPr sz="2000" dirty="0" err="1">
                <a:latin typeface="+mj-lt"/>
              </a:rPr>
              <a:t>Lighthill</a:t>
            </a:r>
            <a:r>
              <a:rPr sz="2000" dirty="0">
                <a:latin typeface="+mj-lt"/>
              </a:rPr>
              <a:t> Report and AI Disappointment</a:t>
            </a:r>
          </a:p>
        </p:txBody>
      </p:sp>
      <p:sp>
        <p:nvSpPr>
          <p:cNvPr id="5" name="TextBox 4"/>
          <p:cNvSpPr txBox="1"/>
          <p:nvPr/>
        </p:nvSpPr>
        <p:spPr>
          <a:xfrm>
            <a:off x="960120" y="2361158"/>
            <a:ext cx="6654018" cy="2449901"/>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AI faced criticism because many promised results did not materialize within expected timelines.</a:t>
            </a:r>
          </a:p>
          <a:p>
            <a:pPr algn="just">
              <a:spcBef>
                <a:spcPts val="600"/>
              </a:spcBef>
              <a:spcAft>
                <a:spcPts val="600"/>
              </a:spcAft>
              <a:defRPr sz="1660">
                <a:solidFill>
                  <a:srgbClr val="222B38"/>
                </a:solidFill>
                <a:latin typeface="Aptos"/>
              </a:defRPr>
            </a:pPr>
            <a:r>
              <a:rPr sz="1400" dirty="0">
                <a:latin typeface="+mj-lt"/>
              </a:rPr>
              <a:t>The </a:t>
            </a:r>
            <a:r>
              <a:rPr sz="1400" dirty="0" err="1">
                <a:latin typeface="+mj-lt"/>
              </a:rPr>
              <a:t>Lighthill</a:t>
            </a:r>
            <a:r>
              <a:rPr sz="1400" dirty="0">
                <a:latin typeface="+mj-lt"/>
              </a:rPr>
              <a:t> Report criticized AI’s inability to handle combinatorial explosion and real-world complexity.</a:t>
            </a:r>
          </a:p>
          <a:p>
            <a:pPr algn="just">
              <a:spcBef>
                <a:spcPts val="600"/>
              </a:spcBef>
              <a:spcAft>
                <a:spcPts val="600"/>
              </a:spcAft>
              <a:defRPr sz="1660">
                <a:solidFill>
                  <a:srgbClr val="222B38"/>
                </a:solidFill>
                <a:latin typeface="Aptos"/>
              </a:defRPr>
            </a:pPr>
            <a:r>
              <a:rPr sz="1400" dirty="0">
                <a:latin typeface="+mj-lt"/>
              </a:rPr>
              <a:t>Government support for AI research was reduced in some contexts.</a:t>
            </a:r>
          </a:p>
          <a:p>
            <a:pPr algn="just">
              <a:spcBef>
                <a:spcPts val="600"/>
              </a:spcBef>
              <a:spcAft>
                <a:spcPts val="600"/>
              </a:spcAft>
              <a:defRPr sz="1660">
                <a:solidFill>
                  <a:srgbClr val="222B38"/>
                </a:solidFill>
                <a:latin typeface="Aptos"/>
              </a:defRPr>
            </a:pPr>
            <a:r>
              <a:rPr sz="1400" dirty="0">
                <a:latin typeface="+mj-lt"/>
              </a:rPr>
              <a:t>This period contributed to what later became known as an AI winter.</a:t>
            </a:r>
          </a:p>
          <a:p>
            <a:pPr algn="just">
              <a:spcBef>
                <a:spcPts val="600"/>
              </a:spcBef>
              <a:spcAft>
                <a:spcPts val="600"/>
              </a:spcAft>
              <a:defRPr sz="1660">
                <a:solidFill>
                  <a:srgbClr val="222B38"/>
                </a:solidFill>
                <a:latin typeface="Aptos"/>
              </a:defRPr>
            </a:pPr>
            <a:r>
              <a:rPr sz="1400" dirty="0">
                <a:latin typeface="+mj-lt"/>
              </a:rPr>
              <a:t>The lesson is that AI must be evaluated by realistic performance, not only by optimistic promises.</a:t>
            </a:r>
          </a:p>
        </p:txBody>
      </p:sp>
      <p:sp>
        <p:nvSpPr>
          <p:cNvPr id="6" name="Rounded Rectangle 5"/>
          <p:cNvSpPr/>
          <p:nvPr/>
        </p:nvSpPr>
        <p:spPr>
          <a:xfrm>
            <a:off x="7842737" y="2361158"/>
            <a:ext cx="3450101"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a:latin typeface="+mj-lt"/>
              </a:rPr>
              <a:t>Management lesson</a:t>
            </a:r>
          </a:p>
          <a:p>
            <a:pPr>
              <a:spcBef>
                <a:spcPts val="500"/>
              </a:spcBef>
              <a:defRPr sz="1320">
                <a:solidFill>
                  <a:srgbClr val="222B38"/>
                </a:solidFill>
                <a:latin typeface="Aptos"/>
              </a:defRPr>
            </a:pPr>
            <a:r>
              <a:rPr>
                <a:latin typeface="+mj-lt"/>
              </a:rPr>
              <a:t>AI projects can lose executive support when they promise transformation but fail to deliver measurable operational value.</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36</a:t>
            </a:r>
            <a:endParaRPr lang="en-US"/>
          </a:p>
        </p:txBody>
      </p:sp>
      <p:sp>
        <p:nvSpPr>
          <p:cNvPr id="13" name="Rounded Rectangle 12"/>
          <p:cNvSpPr/>
          <p:nvPr/>
        </p:nvSpPr>
        <p:spPr>
          <a:xfrm>
            <a:off x="7842738" y="4537430"/>
            <a:ext cx="1528103" cy="384048"/>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Case Application</a:t>
            </a:r>
          </a:p>
        </p:txBody>
      </p:sp>
      <p:sp>
        <p:nvSpPr>
          <p:cNvPr id="14" name="Rounded Rectangle 13"/>
          <p:cNvSpPr/>
          <p:nvPr/>
        </p:nvSpPr>
        <p:spPr>
          <a:xfrm>
            <a:off x="9908930" y="4537430"/>
            <a:ext cx="1383909" cy="384048"/>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Study Focus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70871" y="1222593"/>
            <a:ext cx="10607040" cy="381643"/>
          </a:xfrm>
          <a:prstGeom prst="rect">
            <a:avLst/>
          </a:prstGeom>
          <a:noFill/>
        </p:spPr>
        <p:txBody>
          <a:bodyPr wrap="square" lIns="73152" tIns="36576" rIns="73152" bIns="36576">
            <a:spAutoFit/>
          </a:bodyPr>
          <a:lstStyle/>
          <a:p>
            <a:pPr>
              <a:defRPr sz="3600" b="1">
                <a:solidFill>
                  <a:srgbClr val="143459"/>
                </a:solidFill>
                <a:latin typeface="Aptos"/>
              </a:defRPr>
            </a:pPr>
            <a:r>
              <a:rPr sz="2000" dirty="0" err="1">
                <a:latin typeface="+mj-lt"/>
              </a:rPr>
              <a:t>Industrialisation</a:t>
            </a:r>
            <a:r>
              <a:rPr sz="2000" dirty="0">
                <a:latin typeface="+mj-lt"/>
              </a:rPr>
              <a:t> of AI</a:t>
            </a:r>
          </a:p>
        </p:txBody>
      </p:sp>
      <p:sp>
        <p:nvSpPr>
          <p:cNvPr id="4" name="TextBox 3"/>
          <p:cNvSpPr txBox="1"/>
          <p:nvPr/>
        </p:nvSpPr>
        <p:spPr>
          <a:xfrm>
            <a:off x="822960" y="3063240"/>
            <a:ext cx="10241280" cy="940194"/>
          </a:xfrm>
          <a:prstGeom prst="rect">
            <a:avLst/>
          </a:prstGeom>
          <a:noFill/>
        </p:spPr>
        <p:txBody>
          <a:bodyPr wrap="square" lIns="73152" tIns="36576" rIns="73152" bIns="36576">
            <a:spAutoFit/>
          </a:bodyPr>
          <a:lstStyle/>
          <a:p>
            <a:pPr algn="ctr">
              <a:lnSpc>
                <a:spcPct val="150000"/>
              </a:lnSpc>
              <a:defRPr sz="2000" b="0">
                <a:solidFill>
                  <a:srgbClr val="5C626E"/>
                </a:solidFill>
                <a:latin typeface="Aptos"/>
              </a:defRPr>
            </a:pPr>
            <a:r>
              <a:rPr dirty="0">
                <a:solidFill>
                  <a:srgbClr val="000000"/>
                </a:solidFill>
                <a:latin typeface="+mj-lt"/>
              </a:rPr>
              <a:t>Expert systems moved AI from research laboratories into practical business and industrial applications.</a:t>
            </a:r>
          </a:p>
        </p:txBody>
      </p:sp>
      <p:sp>
        <p:nvSpPr>
          <p:cNvPr id="5" name="TextBox 4"/>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6" name="TextBox 5"/>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37</a:t>
            </a:r>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10617" y="1226498"/>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err="1">
                <a:latin typeface="+mj-lt"/>
              </a:rPr>
              <a:t>Industrialisation</a:t>
            </a:r>
            <a:r>
              <a:rPr sz="2000" dirty="0">
                <a:latin typeface="+mj-lt"/>
              </a:rPr>
              <a:t> of AI: Overview</a:t>
            </a:r>
          </a:p>
        </p:txBody>
      </p:sp>
      <p:sp>
        <p:nvSpPr>
          <p:cNvPr id="5" name="TextBox 4"/>
          <p:cNvSpPr txBox="1"/>
          <p:nvPr/>
        </p:nvSpPr>
        <p:spPr>
          <a:xfrm>
            <a:off x="903848" y="2466079"/>
            <a:ext cx="6798214" cy="2665345"/>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Between 1969 and 1990, AI became increasingly practical through expert systems and renewed neural-network research.</a:t>
            </a:r>
          </a:p>
          <a:p>
            <a:pPr algn="just">
              <a:spcBef>
                <a:spcPts val="600"/>
              </a:spcBef>
              <a:spcAft>
                <a:spcPts val="600"/>
              </a:spcAft>
              <a:defRPr sz="1660">
                <a:solidFill>
                  <a:srgbClr val="222B38"/>
                </a:solidFill>
                <a:latin typeface="Aptos"/>
              </a:defRPr>
            </a:pPr>
            <a:r>
              <a:rPr sz="1400" dirty="0">
                <a:latin typeface="+mj-lt"/>
              </a:rPr>
              <a:t>Expert systems represented the knowledge strategy: use expert knowledge to solve specialized problems.</a:t>
            </a:r>
          </a:p>
          <a:p>
            <a:pPr algn="just">
              <a:spcBef>
                <a:spcPts val="600"/>
              </a:spcBef>
              <a:spcAft>
                <a:spcPts val="600"/>
              </a:spcAft>
              <a:defRPr sz="1660">
                <a:solidFill>
                  <a:srgbClr val="222B38"/>
                </a:solidFill>
                <a:latin typeface="Aptos"/>
              </a:defRPr>
            </a:pPr>
            <a:r>
              <a:rPr sz="1400" dirty="0">
                <a:latin typeface="+mj-lt"/>
              </a:rPr>
              <a:t>These systems performed well when knowledge could be captured in rules and applied systematically.</a:t>
            </a:r>
          </a:p>
          <a:p>
            <a:pPr algn="just">
              <a:spcBef>
                <a:spcPts val="600"/>
              </a:spcBef>
              <a:spcAft>
                <a:spcPts val="600"/>
              </a:spcAft>
              <a:defRPr sz="1660">
                <a:solidFill>
                  <a:srgbClr val="222B38"/>
                </a:solidFill>
                <a:latin typeface="Aptos"/>
              </a:defRPr>
            </a:pPr>
            <a:r>
              <a:rPr sz="1400" dirty="0">
                <a:latin typeface="+mj-lt"/>
              </a:rPr>
              <a:t>They demonstrated that AI could create measurable organizational value.</a:t>
            </a:r>
          </a:p>
          <a:p>
            <a:pPr algn="just">
              <a:spcBef>
                <a:spcPts val="600"/>
              </a:spcBef>
              <a:spcAft>
                <a:spcPts val="600"/>
              </a:spcAft>
              <a:defRPr sz="1660">
                <a:solidFill>
                  <a:srgbClr val="222B38"/>
                </a:solidFill>
                <a:latin typeface="Aptos"/>
              </a:defRPr>
            </a:pPr>
            <a:r>
              <a:rPr sz="1400" dirty="0">
                <a:latin typeface="+mj-lt"/>
              </a:rPr>
              <a:t>This period connected AI directly to business, industry, and professional decision-making.</a:t>
            </a:r>
          </a:p>
        </p:txBody>
      </p:sp>
      <p:sp>
        <p:nvSpPr>
          <p:cNvPr id="6" name="Rounded Rectangle 5"/>
          <p:cNvSpPr/>
          <p:nvPr/>
        </p:nvSpPr>
        <p:spPr>
          <a:xfrm>
            <a:off x="7842737" y="2379446"/>
            <a:ext cx="3450101"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a:latin typeface="+mj-lt"/>
              </a:rPr>
              <a:t>Business lesson</a:t>
            </a:r>
          </a:p>
          <a:p>
            <a:pPr>
              <a:spcBef>
                <a:spcPts val="500"/>
              </a:spcBef>
              <a:defRPr sz="1320">
                <a:solidFill>
                  <a:srgbClr val="222B38"/>
                </a:solidFill>
                <a:latin typeface="Aptos"/>
              </a:defRPr>
            </a:pPr>
            <a:r>
              <a:rPr>
                <a:latin typeface="+mj-lt"/>
              </a:rPr>
              <a:t>AI creates value when applied to high-value decisions where knowledge is structured, repeatable, and costly if performed poorly.</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38</a:t>
            </a:r>
            <a:endParaRPr lang="en-US"/>
          </a:p>
        </p:txBody>
      </p:sp>
      <p:sp>
        <p:nvSpPr>
          <p:cNvPr id="13" name="Rounded Rectangle 12"/>
          <p:cNvSpPr/>
          <p:nvPr/>
        </p:nvSpPr>
        <p:spPr>
          <a:xfrm>
            <a:off x="7842738" y="4537430"/>
            <a:ext cx="1528103" cy="384048"/>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Case Application</a:t>
            </a:r>
          </a:p>
        </p:txBody>
      </p:sp>
      <p:sp>
        <p:nvSpPr>
          <p:cNvPr id="14" name="Rounded Rectangle 13"/>
          <p:cNvSpPr/>
          <p:nvPr/>
        </p:nvSpPr>
        <p:spPr>
          <a:xfrm>
            <a:off x="9908930" y="4537430"/>
            <a:ext cx="1383909" cy="384048"/>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Study Focus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19643" y="1203278"/>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Expert Systems: Core Idea</a:t>
            </a:r>
          </a:p>
        </p:txBody>
      </p:sp>
      <p:sp>
        <p:nvSpPr>
          <p:cNvPr id="5" name="TextBox 4"/>
          <p:cNvSpPr txBox="1"/>
          <p:nvPr/>
        </p:nvSpPr>
        <p:spPr>
          <a:xfrm>
            <a:off x="960120" y="2379446"/>
            <a:ext cx="6768318" cy="2665345"/>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Expert systems imitate decision-making in specialized domains by using expert knowledge.</a:t>
            </a:r>
          </a:p>
          <a:p>
            <a:pPr algn="just">
              <a:spcBef>
                <a:spcPts val="600"/>
              </a:spcBef>
              <a:spcAft>
                <a:spcPts val="600"/>
              </a:spcAft>
              <a:defRPr sz="1660">
                <a:solidFill>
                  <a:srgbClr val="222B38"/>
                </a:solidFill>
                <a:latin typeface="Aptos"/>
              </a:defRPr>
            </a:pPr>
            <a:r>
              <a:rPr sz="1400" dirty="0">
                <a:latin typeface="+mj-lt"/>
              </a:rPr>
              <a:t>They typically rely on a knowledge base, rules, and an inference mechanism.</a:t>
            </a:r>
          </a:p>
          <a:p>
            <a:pPr algn="just">
              <a:spcBef>
                <a:spcPts val="600"/>
              </a:spcBef>
              <a:spcAft>
                <a:spcPts val="600"/>
              </a:spcAft>
              <a:defRPr sz="1660">
                <a:solidFill>
                  <a:srgbClr val="222B38"/>
                </a:solidFill>
                <a:latin typeface="Aptos"/>
              </a:defRPr>
            </a:pPr>
            <a:r>
              <a:rPr sz="1400" dirty="0">
                <a:latin typeface="+mj-lt"/>
              </a:rPr>
              <a:t>Unlike weak methods, they use domain-specific knowledge to guide reasoning.</a:t>
            </a:r>
          </a:p>
          <a:p>
            <a:pPr algn="just">
              <a:spcBef>
                <a:spcPts val="600"/>
              </a:spcBef>
              <a:spcAft>
                <a:spcPts val="600"/>
              </a:spcAft>
              <a:defRPr sz="1660">
                <a:solidFill>
                  <a:srgbClr val="222B38"/>
                </a:solidFill>
                <a:latin typeface="Aptos"/>
              </a:defRPr>
            </a:pPr>
            <a:r>
              <a:rPr sz="1400" dirty="0">
                <a:latin typeface="+mj-lt"/>
              </a:rPr>
              <a:t>Expert systems are especially useful when expert decisions are repetitive but require specialized knowledge.</a:t>
            </a:r>
          </a:p>
          <a:p>
            <a:pPr algn="just">
              <a:spcBef>
                <a:spcPts val="600"/>
              </a:spcBef>
              <a:spcAft>
                <a:spcPts val="600"/>
              </a:spcAft>
              <a:defRPr sz="1660">
                <a:solidFill>
                  <a:srgbClr val="222B38"/>
                </a:solidFill>
                <a:latin typeface="Aptos"/>
              </a:defRPr>
            </a:pPr>
            <a:r>
              <a:rPr sz="1400" dirty="0">
                <a:latin typeface="+mj-lt"/>
              </a:rPr>
              <a:t>They also make organizational knowledge more explicit and transferable.</a:t>
            </a:r>
          </a:p>
        </p:txBody>
      </p:sp>
      <p:sp>
        <p:nvSpPr>
          <p:cNvPr id="6" name="Rounded Rectangle 5"/>
          <p:cNvSpPr/>
          <p:nvPr/>
        </p:nvSpPr>
        <p:spPr>
          <a:xfrm>
            <a:off x="7842738" y="2379446"/>
            <a:ext cx="3495822"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a:latin typeface="+mj-lt"/>
              </a:rPr>
              <a:t>Real estate example</a:t>
            </a:r>
          </a:p>
          <a:p>
            <a:pPr>
              <a:spcBef>
                <a:spcPts val="500"/>
              </a:spcBef>
              <a:defRPr sz="1320">
                <a:solidFill>
                  <a:srgbClr val="222B38"/>
                </a:solidFill>
                <a:latin typeface="Aptos"/>
              </a:defRPr>
            </a:pPr>
            <a:r>
              <a:rPr>
                <a:latin typeface="+mj-lt"/>
              </a:rPr>
              <a:t>A rule-based investment advisor can encode expert rules about ROI, vacancy risk, location quality, zoning, and financing constraints.</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39</a:t>
            </a:r>
            <a:endParaRPr lang="en-US"/>
          </a:p>
        </p:txBody>
      </p:sp>
      <p:sp>
        <p:nvSpPr>
          <p:cNvPr id="13" name="Rounded Rectangle 12"/>
          <p:cNvSpPr/>
          <p:nvPr/>
        </p:nvSpPr>
        <p:spPr>
          <a:xfrm>
            <a:off x="7842738" y="4537430"/>
            <a:ext cx="1528103" cy="384048"/>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Case Application</a:t>
            </a:r>
          </a:p>
        </p:txBody>
      </p:sp>
      <p:sp>
        <p:nvSpPr>
          <p:cNvPr id="14" name="Rounded Rectangle 13"/>
          <p:cNvSpPr/>
          <p:nvPr/>
        </p:nvSpPr>
        <p:spPr>
          <a:xfrm>
            <a:off x="9908930" y="4537430"/>
            <a:ext cx="1383909" cy="384048"/>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Study Focus</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21401" y="1245029"/>
            <a:ext cx="10607040" cy="381643"/>
          </a:xfrm>
          <a:prstGeom prst="rect">
            <a:avLst/>
          </a:prstGeom>
          <a:noFill/>
        </p:spPr>
        <p:txBody>
          <a:bodyPr wrap="square" lIns="73152" tIns="36576" rIns="73152" bIns="36576">
            <a:spAutoFit/>
          </a:bodyPr>
          <a:lstStyle/>
          <a:p>
            <a:pPr marL="457200" indent="-457200">
              <a:buFont typeface="+mj-lt"/>
              <a:buAutoNum type="arabicPeriod" startAt="4"/>
              <a:defRPr sz="3600" b="1">
                <a:solidFill>
                  <a:srgbClr val="143459"/>
                </a:solidFill>
                <a:latin typeface="Aptos"/>
              </a:defRPr>
            </a:pPr>
            <a:r>
              <a:rPr sz="2000" dirty="0">
                <a:latin typeface="+mj-lt"/>
              </a:rPr>
              <a:t>The Elements of an AI Theory</a:t>
            </a:r>
          </a:p>
        </p:txBody>
      </p:sp>
      <p:sp>
        <p:nvSpPr>
          <p:cNvPr id="4" name="TextBox 3"/>
          <p:cNvSpPr txBox="1"/>
          <p:nvPr/>
        </p:nvSpPr>
        <p:spPr>
          <a:xfrm>
            <a:off x="822960" y="3063240"/>
            <a:ext cx="10241280" cy="1406795"/>
          </a:xfrm>
          <a:prstGeom prst="rect">
            <a:avLst/>
          </a:prstGeom>
          <a:noFill/>
        </p:spPr>
        <p:txBody>
          <a:bodyPr wrap="square" lIns="73152" tIns="36576" rIns="73152" bIns="36576">
            <a:spAutoFit/>
          </a:bodyPr>
          <a:lstStyle/>
          <a:p>
            <a:pPr algn="ctr">
              <a:lnSpc>
                <a:spcPct val="150000"/>
              </a:lnSpc>
              <a:defRPr sz="2000" b="0">
                <a:solidFill>
                  <a:srgbClr val="5C626E"/>
                </a:solidFill>
                <a:latin typeface="Aptos"/>
              </a:defRPr>
            </a:pPr>
            <a:r>
              <a:rPr lang="en-US" dirty="0">
                <a:solidFill>
                  <a:srgbClr val="000000"/>
                </a:solidFill>
                <a:latin typeface="+mj-lt"/>
              </a:rPr>
              <a:t>AI can be understood scientifically by examining the fundamental elements that support intelligent systems, including knowledge, reasoning, learning, problem-solving, perception, and decision-making.</a:t>
            </a:r>
            <a:endParaRPr dirty="0">
              <a:solidFill>
                <a:srgbClr val="000000"/>
              </a:solidFill>
              <a:latin typeface="+mj-lt"/>
            </a:endParaRPr>
          </a:p>
        </p:txBody>
      </p:sp>
      <p:sp>
        <p:nvSpPr>
          <p:cNvPr id="5" name="TextBox 4"/>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6" name="TextBox 5"/>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40</a:t>
            </a:r>
            <a:endParaRPr 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28435" y="1287351"/>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AI as a Science</a:t>
            </a:r>
          </a:p>
        </p:txBody>
      </p:sp>
      <p:sp>
        <p:nvSpPr>
          <p:cNvPr id="5" name="TextBox 4"/>
          <p:cNvSpPr txBox="1"/>
          <p:nvPr/>
        </p:nvSpPr>
        <p:spPr>
          <a:xfrm>
            <a:off x="903848" y="2322576"/>
            <a:ext cx="6824590" cy="2880789"/>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lang="en-US" sz="1400" dirty="0">
                <a:latin typeface="+mj-lt"/>
              </a:rPr>
              <a:t>Artificial Intelligence is viewed as a science focused on creating intelligent systems outside their natural environment “the human brain”.</a:t>
            </a:r>
            <a:endParaRPr sz="1400" dirty="0">
              <a:latin typeface="+mj-lt"/>
            </a:endParaRPr>
          </a:p>
          <a:p>
            <a:pPr algn="just">
              <a:spcBef>
                <a:spcPts val="600"/>
              </a:spcBef>
              <a:spcAft>
                <a:spcPts val="600"/>
              </a:spcAft>
              <a:defRPr sz="1660">
                <a:solidFill>
                  <a:srgbClr val="222B38"/>
                </a:solidFill>
                <a:latin typeface="Aptos"/>
              </a:defRPr>
            </a:pPr>
            <a:r>
              <a:rPr sz="1400" dirty="0">
                <a:latin typeface="+mj-lt"/>
              </a:rPr>
              <a:t>This raises questions about the platform, possibility, and structure of artificial intelligence.</a:t>
            </a:r>
          </a:p>
          <a:p>
            <a:pPr algn="just">
              <a:spcBef>
                <a:spcPts val="600"/>
              </a:spcBef>
              <a:spcAft>
                <a:spcPts val="600"/>
              </a:spcAft>
              <a:defRPr sz="1660">
                <a:solidFill>
                  <a:srgbClr val="222B38"/>
                </a:solidFill>
                <a:latin typeface="Aptos"/>
              </a:defRPr>
            </a:pPr>
            <a:r>
              <a:rPr sz="1400" dirty="0">
                <a:latin typeface="+mj-lt"/>
              </a:rPr>
              <a:t>A theory of AI must explain how information, systems, and behavior relate to intelligent action.</a:t>
            </a:r>
          </a:p>
          <a:p>
            <a:pPr algn="just">
              <a:spcBef>
                <a:spcPts val="600"/>
              </a:spcBef>
              <a:spcAft>
                <a:spcPts val="600"/>
              </a:spcAft>
              <a:defRPr sz="1660">
                <a:solidFill>
                  <a:srgbClr val="222B38"/>
                </a:solidFill>
                <a:latin typeface="Aptos"/>
              </a:defRPr>
            </a:pPr>
            <a:r>
              <a:rPr sz="1400" dirty="0">
                <a:latin typeface="+mj-lt"/>
              </a:rPr>
              <a:t>The authors emphasize information as a foundational element, alongside matter and energy.</a:t>
            </a:r>
          </a:p>
          <a:p>
            <a:pPr algn="just">
              <a:spcBef>
                <a:spcPts val="600"/>
              </a:spcBef>
              <a:spcAft>
                <a:spcPts val="600"/>
              </a:spcAft>
              <a:defRPr sz="1660">
                <a:solidFill>
                  <a:srgbClr val="222B38"/>
                </a:solidFill>
                <a:latin typeface="Aptos"/>
              </a:defRPr>
            </a:pPr>
            <a:r>
              <a:rPr sz="1400" dirty="0">
                <a:latin typeface="+mj-lt"/>
              </a:rPr>
              <a:t>This theoretical discussion helps students see AI as more than software; it is a framework for organizing intelligent behavior.</a:t>
            </a:r>
          </a:p>
        </p:txBody>
      </p:sp>
      <p:sp>
        <p:nvSpPr>
          <p:cNvPr id="6" name="Rounded Rectangle 5"/>
          <p:cNvSpPr/>
          <p:nvPr/>
        </p:nvSpPr>
        <p:spPr>
          <a:xfrm>
            <a:off x="7842737" y="2322576"/>
            <a:ext cx="3450101"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a:latin typeface="+mj-lt"/>
              </a:rPr>
              <a:t>Managerial perspective</a:t>
            </a:r>
          </a:p>
          <a:p>
            <a:pPr>
              <a:spcBef>
                <a:spcPts val="500"/>
              </a:spcBef>
              <a:defRPr sz="1320">
                <a:solidFill>
                  <a:srgbClr val="222B38"/>
                </a:solidFill>
                <a:latin typeface="Aptos"/>
              </a:defRPr>
            </a:pPr>
            <a:r>
              <a:rPr>
                <a:latin typeface="+mj-lt"/>
              </a:rPr>
              <a:t>A real estate AI platform is not only a software tool; it is a system for transforming data into information, information into knowledge, and knowledge into action.</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41</a:t>
            </a:r>
            <a:endParaRPr lang="en-US"/>
          </a:p>
        </p:txBody>
      </p:sp>
      <p:sp>
        <p:nvSpPr>
          <p:cNvPr id="13" name="Rounded Rectangle 12"/>
          <p:cNvSpPr/>
          <p:nvPr/>
        </p:nvSpPr>
        <p:spPr>
          <a:xfrm>
            <a:off x="7842738" y="4537430"/>
            <a:ext cx="1528103" cy="384048"/>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Case Application</a:t>
            </a:r>
          </a:p>
        </p:txBody>
      </p:sp>
      <p:sp>
        <p:nvSpPr>
          <p:cNvPr id="14" name="Rounded Rectangle 13"/>
          <p:cNvSpPr/>
          <p:nvPr/>
        </p:nvSpPr>
        <p:spPr>
          <a:xfrm>
            <a:off x="9908930" y="4537430"/>
            <a:ext cx="1383909" cy="384048"/>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Study Focus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54813" y="1181782"/>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Information as a Foundational Element</a:t>
            </a:r>
          </a:p>
        </p:txBody>
      </p:sp>
      <p:sp>
        <p:nvSpPr>
          <p:cNvPr id="5" name="TextBox 4"/>
          <p:cNvSpPr txBox="1"/>
          <p:nvPr/>
        </p:nvSpPr>
        <p:spPr>
          <a:xfrm>
            <a:off x="1090246" y="2304131"/>
            <a:ext cx="9566032" cy="2019014"/>
          </a:xfrm>
          <a:prstGeom prst="rect">
            <a:avLst/>
          </a:prstGeom>
          <a:noFill/>
        </p:spPr>
        <p:txBody>
          <a:bodyPr wrap="square" lIns="109728" tIns="54864" rIns="73152" bIns="54864">
            <a:spAutoFit/>
          </a:bodyPr>
          <a:lstStyle/>
          <a:p>
            <a:pPr algn="just">
              <a:spcBef>
                <a:spcPts val="600"/>
              </a:spcBef>
              <a:spcAft>
                <a:spcPts val="600"/>
              </a:spcAft>
              <a:defRPr sz="1700">
                <a:solidFill>
                  <a:srgbClr val="222B38"/>
                </a:solidFill>
                <a:latin typeface="Aptos"/>
              </a:defRPr>
            </a:pPr>
            <a:r>
              <a:rPr sz="1400" dirty="0">
                <a:latin typeface="+mj-lt"/>
              </a:rPr>
              <a:t>The authors propose that information is one of the basic building blocks of the universe, alongside matter and energy.</a:t>
            </a:r>
          </a:p>
          <a:p>
            <a:pPr algn="just">
              <a:spcBef>
                <a:spcPts val="600"/>
              </a:spcBef>
              <a:spcAft>
                <a:spcPts val="600"/>
              </a:spcAft>
              <a:defRPr sz="1700">
                <a:solidFill>
                  <a:srgbClr val="222B38"/>
                </a:solidFill>
                <a:latin typeface="Aptos"/>
              </a:defRPr>
            </a:pPr>
            <a:r>
              <a:rPr sz="1400" dirty="0">
                <a:latin typeface="+mj-lt"/>
              </a:rPr>
              <a:t>AI depends on the acquisition, transformation, storage, and use of information.</a:t>
            </a:r>
          </a:p>
          <a:p>
            <a:pPr algn="just">
              <a:spcBef>
                <a:spcPts val="600"/>
              </a:spcBef>
              <a:spcAft>
                <a:spcPts val="600"/>
              </a:spcAft>
              <a:defRPr sz="1700">
                <a:solidFill>
                  <a:srgbClr val="222B38"/>
                </a:solidFill>
                <a:latin typeface="Aptos"/>
              </a:defRPr>
            </a:pPr>
            <a:r>
              <a:rPr sz="1400" dirty="0">
                <a:latin typeface="+mj-lt"/>
              </a:rPr>
              <a:t>Information becomes valuable when it supports action, prediction, or decision-making.</a:t>
            </a:r>
          </a:p>
          <a:p>
            <a:pPr algn="just">
              <a:spcBef>
                <a:spcPts val="600"/>
              </a:spcBef>
              <a:spcAft>
                <a:spcPts val="600"/>
              </a:spcAft>
              <a:defRPr sz="1700">
                <a:solidFill>
                  <a:srgbClr val="222B38"/>
                </a:solidFill>
                <a:latin typeface="Aptos"/>
              </a:defRPr>
            </a:pPr>
            <a:r>
              <a:rPr sz="1400" dirty="0">
                <a:latin typeface="+mj-lt"/>
              </a:rPr>
              <a:t>Business AI systems convert raw data into strategic knowledge.</a:t>
            </a:r>
          </a:p>
          <a:p>
            <a:pPr algn="just">
              <a:spcBef>
                <a:spcPts val="600"/>
              </a:spcBef>
              <a:spcAft>
                <a:spcPts val="600"/>
              </a:spcAft>
              <a:defRPr sz="1700">
                <a:solidFill>
                  <a:srgbClr val="222B38"/>
                </a:solidFill>
                <a:latin typeface="Aptos"/>
              </a:defRPr>
            </a:pPr>
            <a:r>
              <a:rPr sz="1400" dirty="0">
                <a:latin typeface="+mj-lt"/>
              </a:rPr>
              <a:t>In real estate, information quality determines the value of AI outputs.</a:t>
            </a:r>
          </a:p>
        </p:txBody>
      </p:sp>
      <p:sp>
        <p:nvSpPr>
          <p:cNvPr id="15" name="TextBox 14"/>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6" name="TextBox 15"/>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42</a:t>
            </a:r>
            <a:endParaRPr>
              <a:latin typeface="+mj-lt"/>
            </a:endParaRPr>
          </a:p>
        </p:txBody>
      </p:sp>
      <p:pic>
        <p:nvPicPr>
          <p:cNvPr id="19" name="Picture 18"/>
          <p:cNvPicPr>
            <a:picLocks noChangeAspect="1"/>
          </p:cNvPicPr>
          <p:nvPr/>
        </p:nvPicPr>
        <p:blipFill rotWithShape="1">
          <a:blip r:embed="rId2">
            <a:extLst>
              <a:ext uri="{28A0092B-C50C-407E-A947-70E740481C1C}">
                <a14:useLocalDpi xmlns:a14="http://schemas.microsoft.com/office/drawing/2010/main" val="0"/>
              </a:ext>
            </a:extLst>
          </a:blip>
          <a:srcRect t="15062" r="1266" b="15893"/>
          <a:stretch/>
        </p:blipFill>
        <p:spPr>
          <a:xfrm>
            <a:off x="3358662" y="4346944"/>
            <a:ext cx="5029199" cy="1614241"/>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5702" y="1265730"/>
            <a:ext cx="10607040" cy="381643"/>
          </a:xfrm>
          <a:prstGeom prst="rect">
            <a:avLst/>
          </a:prstGeom>
          <a:noFill/>
        </p:spPr>
        <p:txBody>
          <a:bodyPr wrap="square" lIns="73152" tIns="36576" rIns="73152" bIns="36576">
            <a:spAutoFit/>
          </a:bodyPr>
          <a:lstStyle/>
          <a:p>
            <a:pPr marL="457200" indent="-457200">
              <a:buFont typeface="+mj-lt"/>
              <a:buAutoNum type="arabicPeriod" startAt="5"/>
              <a:defRPr sz="3600" b="1">
                <a:solidFill>
                  <a:srgbClr val="143459"/>
                </a:solidFill>
                <a:latin typeface="Aptos"/>
              </a:defRPr>
            </a:pPr>
            <a:r>
              <a:rPr sz="2000" dirty="0">
                <a:latin typeface="+mj-lt"/>
              </a:rPr>
              <a:t>Fundamental Framework for AI</a:t>
            </a:r>
          </a:p>
        </p:txBody>
      </p:sp>
      <p:sp>
        <p:nvSpPr>
          <p:cNvPr id="4" name="TextBox 3"/>
          <p:cNvSpPr txBox="1"/>
          <p:nvPr/>
        </p:nvSpPr>
        <p:spPr>
          <a:xfrm>
            <a:off x="822960" y="3063240"/>
            <a:ext cx="10241280" cy="945131"/>
          </a:xfrm>
          <a:prstGeom prst="rect">
            <a:avLst/>
          </a:prstGeom>
          <a:noFill/>
        </p:spPr>
        <p:txBody>
          <a:bodyPr wrap="square" lIns="73152" tIns="36576" rIns="73152" bIns="36576">
            <a:spAutoFit/>
          </a:bodyPr>
          <a:lstStyle/>
          <a:p>
            <a:pPr algn="ctr">
              <a:lnSpc>
                <a:spcPct val="150000"/>
              </a:lnSpc>
              <a:defRPr sz="2000" b="0">
                <a:solidFill>
                  <a:srgbClr val="5C626E"/>
                </a:solidFill>
                <a:latin typeface="Aptos"/>
              </a:defRPr>
            </a:pPr>
            <a:r>
              <a:rPr lang="en-US" dirty="0">
                <a:solidFill>
                  <a:srgbClr val="000000"/>
                </a:solidFill>
                <a:latin typeface="+mj-lt"/>
              </a:rPr>
              <a:t>Artificial Intelligence is commonly developed through three major approaches: symbolic AI, neural-network AI, and Bayesian AI.</a:t>
            </a:r>
            <a:endParaRPr dirty="0">
              <a:solidFill>
                <a:srgbClr val="000000"/>
              </a:solidFill>
              <a:latin typeface="+mj-lt"/>
            </a:endParaRPr>
          </a:p>
        </p:txBody>
      </p:sp>
      <p:sp>
        <p:nvSpPr>
          <p:cNvPr id="5" name="TextBox 4"/>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6" name="TextBox 5"/>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43</a:t>
            </a:r>
            <a:endParaRPr 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93266" y="1290506"/>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t>Three Main AI Approaches</a:t>
            </a:r>
          </a:p>
        </p:txBody>
      </p:sp>
      <p:sp>
        <p:nvSpPr>
          <p:cNvPr id="5" name="TextBox 4"/>
          <p:cNvSpPr txBox="1"/>
          <p:nvPr/>
        </p:nvSpPr>
        <p:spPr>
          <a:xfrm>
            <a:off x="1097280" y="2442504"/>
            <a:ext cx="10652760" cy="2542234"/>
          </a:xfrm>
          <a:prstGeom prst="rect">
            <a:avLst/>
          </a:prstGeom>
          <a:noFill/>
        </p:spPr>
        <p:txBody>
          <a:bodyPr wrap="square" lIns="109728" tIns="54864" rIns="73152" bIns="54864">
            <a:spAutoFit/>
          </a:bodyPr>
          <a:lstStyle/>
          <a:p>
            <a:pPr algn="just">
              <a:spcBef>
                <a:spcPts val="600"/>
              </a:spcBef>
              <a:spcAft>
                <a:spcPts val="600"/>
              </a:spcAft>
              <a:defRPr sz="1700">
                <a:solidFill>
                  <a:srgbClr val="222B38"/>
                </a:solidFill>
                <a:latin typeface="Aptos"/>
              </a:defRPr>
            </a:pPr>
            <a:r>
              <a:rPr lang="en-US" sz="1400" dirty="0">
                <a:latin typeface="+mj-lt"/>
              </a:rPr>
              <a:t>Three important approaches in Artificial Intelligence are Symbolic AI, Neural Networks, and Bayesian AI.</a:t>
            </a:r>
            <a:endParaRPr lang="ar-SY" sz="1400" dirty="0">
              <a:latin typeface="+mj-lt"/>
            </a:endParaRPr>
          </a:p>
          <a:p>
            <a:pPr algn="just">
              <a:spcBef>
                <a:spcPts val="600"/>
              </a:spcBef>
              <a:spcAft>
                <a:spcPts val="600"/>
              </a:spcAft>
              <a:defRPr sz="1700">
                <a:solidFill>
                  <a:srgbClr val="222B38"/>
                </a:solidFill>
                <a:latin typeface="Aptos"/>
              </a:defRPr>
            </a:pPr>
            <a:endParaRPr sz="1400" dirty="0">
              <a:latin typeface="+mj-lt"/>
            </a:endParaRPr>
          </a:p>
          <a:p>
            <a:pPr marL="285750" indent="-285750" algn="just">
              <a:spcBef>
                <a:spcPts val="600"/>
              </a:spcBef>
              <a:spcAft>
                <a:spcPts val="600"/>
              </a:spcAft>
              <a:buFont typeface="Wingdings" panose="05000000000000000000" pitchFamily="2" charset="2"/>
              <a:buChar char="Ø"/>
              <a:defRPr sz="1700">
                <a:solidFill>
                  <a:srgbClr val="222B38"/>
                </a:solidFill>
                <a:latin typeface="Aptos"/>
              </a:defRPr>
            </a:pPr>
            <a:r>
              <a:rPr sz="1400" dirty="0">
                <a:latin typeface="+mj-lt"/>
              </a:rPr>
              <a:t>Symbolic AI is based on formal logic and deductive inference.</a:t>
            </a:r>
            <a:endParaRPr lang="ar-SY" sz="1400" dirty="0">
              <a:latin typeface="+mj-lt"/>
            </a:endParaRPr>
          </a:p>
          <a:p>
            <a:pPr marL="285750" indent="-285750" algn="just">
              <a:spcBef>
                <a:spcPts val="600"/>
              </a:spcBef>
              <a:spcAft>
                <a:spcPts val="600"/>
              </a:spcAft>
              <a:buFont typeface="Wingdings" panose="05000000000000000000" pitchFamily="2" charset="2"/>
              <a:buChar char="Ø"/>
              <a:defRPr sz="1700">
                <a:solidFill>
                  <a:srgbClr val="222B38"/>
                </a:solidFill>
                <a:latin typeface="Aptos"/>
              </a:defRPr>
            </a:pPr>
            <a:r>
              <a:rPr sz="1400" dirty="0">
                <a:latin typeface="+mj-lt"/>
              </a:rPr>
              <a:t>Neural </a:t>
            </a:r>
            <a:r>
              <a:rPr lang="en-US" sz="1400" dirty="0">
                <a:latin typeface="+mj-lt"/>
              </a:rPr>
              <a:t>N</a:t>
            </a:r>
            <a:r>
              <a:rPr sz="1400" dirty="0">
                <a:latin typeface="+mj-lt"/>
              </a:rPr>
              <a:t>etworks are inspired by the brain and use inductive learning from data.</a:t>
            </a:r>
            <a:endParaRPr lang="ar-SY" sz="1400" dirty="0">
              <a:latin typeface="+mj-lt"/>
            </a:endParaRPr>
          </a:p>
          <a:p>
            <a:pPr marL="285750" indent="-285750" algn="just">
              <a:spcBef>
                <a:spcPts val="600"/>
              </a:spcBef>
              <a:spcAft>
                <a:spcPts val="600"/>
              </a:spcAft>
              <a:buFont typeface="Wingdings" panose="05000000000000000000" pitchFamily="2" charset="2"/>
              <a:buChar char="Ø"/>
              <a:defRPr sz="1700">
                <a:solidFill>
                  <a:srgbClr val="222B38"/>
                </a:solidFill>
                <a:latin typeface="Aptos"/>
              </a:defRPr>
            </a:pPr>
            <a:r>
              <a:rPr sz="1400" dirty="0">
                <a:latin typeface="+mj-lt"/>
              </a:rPr>
              <a:t>Bayesian AI uses plausible or abductive inference under uncertainty.</a:t>
            </a:r>
          </a:p>
          <a:p>
            <a:pPr algn="just">
              <a:spcBef>
                <a:spcPts val="600"/>
              </a:spcBef>
              <a:spcAft>
                <a:spcPts val="600"/>
              </a:spcAft>
              <a:defRPr sz="1700">
                <a:solidFill>
                  <a:srgbClr val="222B38"/>
                </a:solidFill>
                <a:latin typeface="Aptos"/>
              </a:defRPr>
            </a:pPr>
            <a:endParaRPr lang="ar-SY" sz="1400" dirty="0">
              <a:latin typeface="+mj-lt"/>
            </a:endParaRPr>
          </a:p>
          <a:p>
            <a:pPr algn="just">
              <a:spcBef>
                <a:spcPts val="600"/>
              </a:spcBef>
              <a:spcAft>
                <a:spcPts val="600"/>
              </a:spcAft>
              <a:defRPr sz="1700">
                <a:solidFill>
                  <a:srgbClr val="222B38"/>
                </a:solidFill>
                <a:latin typeface="Aptos"/>
              </a:defRPr>
            </a:pPr>
            <a:r>
              <a:rPr sz="1400" dirty="0">
                <a:latin typeface="+mj-lt"/>
              </a:rPr>
              <a:t>The best approach depends on the problem being solved.</a:t>
            </a:r>
          </a:p>
        </p:txBody>
      </p:sp>
      <p:sp>
        <p:nvSpPr>
          <p:cNvPr id="13" name="TextBox 12"/>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t>Artificial Intelligence in Business | Chapter 1: The Foundations of AI</a:t>
            </a:r>
          </a:p>
        </p:txBody>
      </p:sp>
      <p:sp>
        <p:nvSpPr>
          <p:cNvPr id="14" name="TextBox 13"/>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t>44</a:t>
            </a:r>
            <a:endParaRPr/>
          </a:p>
        </p:txBody>
      </p:sp>
      <p:pic>
        <p:nvPicPr>
          <p:cNvPr id="19" name="Picture 18"/>
          <p:cNvPicPr>
            <a:picLocks noChangeAspect="1"/>
          </p:cNvPicPr>
          <p:nvPr/>
        </p:nvPicPr>
        <p:blipFill rotWithShape="1">
          <a:blip r:embed="rId2">
            <a:extLst>
              <a:ext uri="{28A0092B-C50C-407E-A947-70E740481C1C}">
                <a14:useLocalDpi xmlns:a14="http://schemas.microsoft.com/office/drawing/2010/main" val="0"/>
              </a:ext>
            </a:extLst>
          </a:blip>
          <a:srcRect l="2875" t="3346" r="2829" b="2645"/>
          <a:stretch/>
        </p:blipFill>
        <p:spPr>
          <a:xfrm>
            <a:off x="8423029" y="3050927"/>
            <a:ext cx="2883877" cy="2875085"/>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07567" y="1133856"/>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Symbolic AI</a:t>
            </a:r>
          </a:p>
        </p:txBody>
      </p:sp>
      <p:sp>
        <p:nvSpPr>
          <p:cNvPr id="5" name="TextBox 4"/>
          <p:cNvSpPr txBox="1"/>
          <p:nvPr/>
        </p:nvSpPr>
        <p:spPr>
          <a:xfrm>
            <a:off x="960120" y="2521178"/>
            <a:ext cx="9968718" cy="1803571"/>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Symbolic AI is closest to traditional computer science and formal logic.</a:t>
            </a:r>
          </a:p>
          <a:p>
            <a:pPr algn="just">
              <a:spcBef>
                <a:spcPts val="600"/>
              </a:spcBef>
              <a:spcAft>
                <a:spcPts val="600"/>
              </a:spcAft>
              <a:defRPr sz="1660">
                <a:solidFill>
                  <a:srgbClr val="222B38"/>
                </a:solidFill>
                <a:latin typeface="Aptos"/>
              </a:defRPr>
            </a:pPr>
            <a:r>
              <a:rPr sz="1400" dirty="0">
                <a:latin typeface="+mj-lt"/>
              </a:rPr>
              <a:t>It represents knowledge explicitly through symbols, rules, and relationships.</a:t>
            </a:r>
          </a:p>
          <a:p>
            <a:pPr algn="just">
              <a:spcBef>
                <a:spcPts val="600"/>
              </a:spcBef>
              <a:spcAft>
                <a:spcPts val="600"/>
              </a:spcAft>
              <a:defRPr sz="1660">
                <a:solidFill>
                  <a:srgbClr val="222B38"/>
                </a:solidFill>
                <a:latin typeface="Aptos"/>
              </a:defRPr>
            </a:pPr>
            <a:r>
              <a:rPr sz="1400" dirty="0">
                <a:latin typeface="+mj-lt"/>
              </a:rPr>
              <a:t>Expert systems are a major example of symbolic AI.</a:t>
            </a:r>
          </a:p>
          <a:p>
            <a:pPr algn="just">
              <a:spcBef>
                <a:spcPts val="600"/>
              </a:spcBef>
              <a:spcAft>
                <a:spcPts val="600"/>
              </a:spcAft>
              <a:defRPr sz="1660">
                <a:solidFill>
                  <a:srgbClr val="222B38"/>
                </a:solidFill>
                <a:latin typeface="Aptos"/>
              </a:defRPr>
            </a:pPr>
            <a:r>
              <a:rPr sz="1400" dirty="0">
                <a:latin typeface="+mj-lt"/>
              </a:rPr>
              <a:t>Symbolic AI is easier to explain because the reasoning steps can often be traced.</a:t>
            </a:r>
          </a:p>
          <a:p>
            <a:pPr algn="just">
              <a:spcBef>
                <a:spcPts val="600"/>
              </a:spcBef>
              <a:spcAft>
                <a:spcPts val="600"/>
              </a:spcAft>
              <a:defRPr sz="1660">
                <a:solidFill>
                  <a:srgbClr val="222B38"/>
                </a:solidFill>
                <a:latin typeface="Aptos"/>
              </a:defRPr>
            </a:pPr>
            <a:r>
              <a:rPr sz="1400" dirty="0">
                <a:latin typeface="+mj-lt"/>
              </a:rPr>
              <a:t>It is useful where rules are clear, such as compliance, contracts, diagnosis, and structured decisions.</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45</a:t>
            </a:r>
            <a:endParaRPr>
              <a:latin typeface="+mj-lt"/>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72396" y="1226498"/>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Bayesian Approach</a:t>
            </a:r>
          </a:p>
        </p:txBody>
      </p:sp>
      <p:sp>
        <p:nvSpPr>
          <p:cNvPr id="5" name="TextBox 4"/>
          <p:cNvSpPr txBox="1"/>
          <p:nvPr/>
        </p:nvSpPr>
        <p:spPr>
          <a:xfrm>
            <a:off x="960119" y="2600504"/>
            <a:ext cx="9933549" cy="1803571"/>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The Bayesian approach uses probability to reason under uncertainty.</a:t>
            </a:r>
          </a:p>
          <a:p>
            <a:pPr algn="just">
              <a:spcBef>
                <a:spcPts val="600"/>
              </a:spcBef>
              <a:spcAft>
                <a:spcPts val="600"/>
              </a:spcAft>
              <a:defRPr sz="1660">
                <a:solidFill>
                  <a:srgbClr val="222B38"/>
                </a:solidFill>
                <a:latin typeface="Aptos"/>
              </a:defRPr>
            </a:pPr>
            <a:r>
              <a:rPr sz="1400" dirty="0">
                <a:latin typeface="+mj-lt"/>
              </a:rPr>
              <a:t>It asks: given the evidence, how likely is a hypothesis to be true?</a:t>
            </a:r>
          </a:p>
          <a:p>
            <a:pPr algn="just">
              <a:spcBef>
                <a:spcPts val="600"/>
              </a:spcBef>
              <a:spcAft>
                <a:spcPts val="600"/>
              </a:spcAft>
              <a:defRPr sz="1660">
                <a:solidFill>
                  <a:srgbClr val="222B38"/>
                </a:solidFill>
                <a:latin typeface="Aptos"/>
              </a:defRPr>
            </a:pPr>
            <a:r>
              <a:rPr sz="1400" dirty="0">
                <a:latin typeface="+mj-lt"/>
              </a:rPr>
              <a:t>This approach is valuable when decisions must be made with incomplete or uncertain information.</a:t>
            </a:r>
          </a:p>
          <a:p>
            <a:pPr algn="just">
              <a:spcBef>
                <a:spcPts val="600"/>
              </a:spcBef>
              <a:spcAft>
                <a:spcPts val="600"/>
              </a:spcAft>
              <a:defRPr sz="1660">
                <a:solidFill>
                  <a:srgbClr val="222B38"/>
                </a:solidFill>
                <a:latin typeface="Aptos"/>
              </a:defRPr>
            </a:pPr>
            <a:r>
              <a:rPr sz="1400" dirty="0">
                <a:latin typeface="+mj-lt"/>
              </a:rPr>
              <a:t>Bayesian reasoning supports risk analysis, forecasting, and updating beliefs as new evidence arrives.</a:t>
            </a:r>
          </a:p>
          <a:p>
            <a:pPr algn="just">
              <a:spcBef>
                <a:spcPts val="600"/>
              </a:spcBef>
              <a:spcAft>
                <a:spcPts val="600"/>
              </a:spcAft>
              <a:defRPr sz="1660">
                <a:solidFill>
                  <a:srgbClr val="222B38"/>
                </a:solidFill>
                <a:latin typeface="Aptos"/>
              </a:defRPr>
            </a:pPr>
            <a:r>
              <a:rPr sz="1400" dirty="0">
                <a:latin typeface="+mj-lt"/>
              </a:rPr>
              <a:t>Business decisions often require this kind of probabilistic thinking.</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46</a:t>
            </a:r>
            <a:endParaRPr>
              <a:latin typeface="+mj-lt"/>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54812" y="1226498"/>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Applying the Framework to Real Estate Management</a:t>
            </a:r>
          </a:p>
        </p:txBody>
      </p:sp>
      <p:sp>
        <p:nvSpPr>
          <p:cNvPr id="5" name="TextBox 4"/>
          <p:cNvSpPr txBox="1"/>
          <p:nvPr/>
        </p:nvSpPr>
        <p:spPr>
          <a:xfrm>
            <a:off x="1099038" y="2290487"/>
            <a:ext cx="6488724" cy="2880789"/>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Real estate decisions involve uncertainty, regulations, financial constraints, and human preferences.</a:t>
            </a:r>
          </a:p>
          <a:p>
            <a:pPr algn="just">
              <a:spcBef>
                <a:spcPts val="600"/>
              </a:spcBef>
              <a:spcAft>
                <a:spcPts val="600"/>
              </a:spcAft>
              <a:defRPr sz="1660">
                <a:solidFill>
                  <a:srgbClr val="222B38"/>
                </a:solidFill>
                <a:latin typeface="Aptos"/>
              </a:defRPr>
            </a:pPr>
            <a:r>
              <a:rPr sz="1400" dirty="0">
                <a:latin typeface="+mj-lt"/>
              </a:rPr>
              <a:t>Symbolic AI supports rule-based decisions such as compliance and eligibility checking.</a:t>
            </a:r>
          </a:p>
          <a:p>
            <a:pPr algn="just">
              <a:spcBef>
                <a:spcPts val="600"/>
              </a:spcBef>
              <a:spcAft>
                <a:spcPts val="600"/>
              </a:spcAft>
              <a:defRPr sz="1660">
                <a:solidFill>
                  <a:srgbClr val="222B38"/>
                </a:solidFill>
                <a:latin typeface="Aptos"/>
              </a:defRPr>
            </a:pPr>
            <a:r>
              <a:rPr sz="1400" dirty="0">
                <a:latin typeface="+mj-lt"/>
              </a:rPr>
              <a:t>Neural networks support forecasting, valuation, image analysis, and demand prediction.</a:t>
            </a:r>
          </a:p>
          <a:p>
            <a:pPr algn="just">
              <a:spcBef>
                <a:spcPts val="600"/>
              </a:spcBef>
              <a:spcAft>
                <a:spcPts val="600"/>
              </a:spcAft>
              <a:defRPr sz="1660">
                <a:solidFill>
                  <a:srgbClr val="222B38"/>
                </a:solidFill>
                <a:latin typeface="Aptos"/>
              </a:defRPr>
            </a:pPr>
            <a:r>
              <a:rPr sz="1400" dirty="0">
                <a:latin typeface="+mj-lt"/>
              </a:rPr>
              <a:t>Bayesian AI supports risk assessment and decision-making under uncertainty.</a:t>
            </a:r>
          </a:p>
          <a:p>
            <a:pPr algn="just">
              <a:spcBef>
                <a:spcPts val="600"/>
              </a:spcBef>
              <a:spcAft>
                <a:spcPts val="600"/>
              </a:spcAft>
              <a:defRPr sz="1660">
                <a:solidFill>
                  <a:srgbClr val="222B38"/>
                </a:solidFill>
                <a:latin typeface="Aptos"/>
              </a:defRPr>
            </a:pPr>
            <a:r>
              <a:rPr sz="1400" dirty="0">
                <a:latin typeface="+mj-lt"/>
              </a:rPr>
              <a:t>A strategic real estate AI system should combine these approaches according to the decision problem.</a:t>
            </a:r>
          </a:p>
        </p:txBody>
      </p:sp>
      <p:sp>
        <p:nvSpPr>
          <p:cNvPr id="6" name="Rounded Rectangle 5"/>
          <p:cNvSpPr/>
          <p:nvPr/>
        </p:nvSpPr>
        <p:spPr>
          <a:xfrm>
            <a:off x="7842737" y="2322576"/>
            <a:ext cx="3450101"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dirty="0">
                <a:latin typeface="+mj-lt"/>
              </a:rPr>
              <a:t>Integrated case</a:t>
            </a:r>
          </a:p>
          <a:p>
            <a:pPr algn="just">
              <a:spcBef>
                <a:spcPts val="500"/>
              </a:spcBef>
              <a:defRPr sz="1320">
                <a:solidFill>
                  <a:srgbClr val="222B38"/>
                </a:solidFill>
                <a:latin typeface="Aptos"/>
              </a:defRPr>
            </a:pPr>
            <a:r>
              <a:rPr dirty="0">
                <a:latin typeface="+mj-lt"/>
              </a:rPr>
              <a:t>For a new mixed-use development, AI can predict demand, check regulations, estimate risk, recommend pricing, and support investor communication.</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47</a:t>
            </a:r>
            <a:endParaRPr>
              <a:latin typeface="+mj-lt"/>
            </a:endParaRPr>
          </a:p>
        </p:txBody>
      </p:sp>
      <p:sp>
        <p:nvSpPr>
          <p:cNvPr id="13" name="Rounded Rectangle 12"/>
          <p:cNvSpPr/>
          <p:nvPr/>
        </p:nvSpPr>
        <p:spPr>
          <a:xfrm>
            <a:off x="7842738" y="4537430"/>
            <a:ext cx="1528103" cy="384048"/>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Case Application</a:t>
            </a:r>
          </a:p>
        </p:txBody>
      </p:sp>
      <p:sp>
        <p:nvSpPr>
          <p:cNvPr id="14" name="Rounded Rectangle 13"/>
          <p:cNvSpPr/>
          <p:nvPr/>
        </p:nvSpPr>
        <p:spPr>
          <a:xfrm>
            <a:off x="9908930" y="4537430"/>
            <a:ext cx="1383909" cy="384048"/>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Study Focus</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89981" y="1264071"/>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Key Takeaways from Chapter 1</a:t>
            </a:r>
          </a:p>
        </p:txBody>
      </p:sp>
      <p:sp>
        <p:nvSpPr>
          <p:cNvPr id="5" name="TextBox 4"/>
          <p:cNvSpPr txBox="1"/>
          <p:nvPr/>
        </p:nvSpPr>
        <p:spPr>
          <a:xfrm>
            <a:off x="981221" y="2340340"/>
            <a:ext cx="6400800" cy="2880789"/>
          </a:xfrm>
          <a:prstGeom prst="rect">
            <a:avLst/>
          </a:prstGeom>
          <a:noFill/>
        </p:spPr>
        <p:txBody>
          <a:bodyPr wrap="square" lIns="109728" tIns="54864" rIns="73152" bIns="54864">
            <a:spAutoFit/>
          </a:bodyPr>
          <a:lstStyle/>
          <a:p>
            <a:pPr algn="just">
              <a:spcBef>
                <a:spcPts val="600"/>
              </a:spcBef>
              <a:spcAft>
                <a:spcPts val="600"/>
              </a:spcAft>
              <a:defRPr sz="1660">
                <a:solidFill>
                  <a:srgbClr val="222B38"/>
                </a:solidFill>
                <a:latin typeface="Aptos"/>
              </a:defRPr>
            </a:pPr>
            <a:r>
              <a:rPr sz="1400" dirty="0">
                <a:latin typeface="+mj-lt"/>
              </a:rPr>
              <a:t>AI is difficult to define because intelligence is complex and multidimensional.</a:t>
            </a:r>
          </a:p>
          <a:p>
            <a:pPr algn="just">
              <a:spcBef>
                <a:spcPts val="600"/>
              </a:spcBef>
              <a:spcAft>
                <a:spcPts val="600"/>
              </a:spcAft>
              <a:defRPr sz="1660">
                <a:solidFill>
                  <a:srgbClr val="222B38"/>
                </a:solidFill>
                <a:latin typeface="Aptos"/>
              </a:defRPr>
            </a:pPr>
            <a:r>
              <a:rPr sz="1400" dirty="0">
                <a:latin typeface="+mj-lt"/>
              </a:rPr>
              <a:t>AI history developed through computation, cryptography, symbolic reasoning, neural networks, expert systems, and learning.</a:t>
            </a:r>
          </a:p>
          <a:p>
            <a:pPr algn="just">
              <a:spcBef>
                <a:spcPts val="600"/>
              </a:spcBef>
              <a:spcAft>
                <a:spcPts val="600"/>
              </a:spcAft>
              <a:defRPr sz="1660">
                <a:solidFill>
                  <a:srgbClr val="222B38"/>
                </a:solidFill>
                <a:latin typeface="Aptos"/>
              </a:defRPr>
            </a:pPr>
            <a:r>
              <a:rPr sz="1400" dirty="0">
                <a:latin typeface="+mj-lt"/>
              </a:rPr>
              <a:t>The field moved from brute-force power toward knowledge and learning because real-world problems are complex.</a:t>
            </a:r>
          </a:p>
          <a:p>
            <a:pPr algn="just">
              <a:spcBef>
                <a:spcPts val="600"/>
              </a:spcBef>
              <a:spcAft>
                <a:spcPts val="600"/>
              </a:spcAft>
              <a:defRPr sz="1660">
                <a:solidFill>
                  <a:srgbClr val="222B38"/>
                </a:solidFill>
                <a:latin typeface="Aptos"/>
              </a:defRPr>
            </a:pPr>
            <a:r>
              <a:rPr sz="1400" dirty="0">
                <a:latin typeface="+mj-lt"/>
              </a:rPr>
              <a:t>Expert systems industrialized AI by turning expert knowledge into practical decision systems.</a:t>
            </a:r>
          </a:p>
          <a:p>
            <a:pPr algn="just">
              <a:spcBef>
                <a:spcPts val="600"/>
              </a:spcBef>
              <a:spcAft>
                <a:spcPts val="600"/>
              </a:spcAft>
              <a:defRPr sz="1660">
                <a:solidFill>
                  <a:srgbClr val="222B38"/>
                </a:solidFill>
                <a:latin typeface="Aptos"/>
              </a:defRPr>
            </a:pPr>
            <a:r>
              <a:rPr sz="1400" dirty="0">
                <a:latin typeface="+mj-lt"/>
              </a:rPr>
              <a:t>The fundamental AI framework includes symbolic AI, neural networks, Bayesian reasoning, and hybrid approaches.</a:t>
            </a:r>
          </a:p>
        </p:txBody>
      </p:sp>
      <p:sp>
        <p:nvSpPr>
          <p:cNvPr id="6" name="Rounded Rectangle 5"/>
          <p:cNvSpPr/>
          <p:nvPr/>
        </p:nvSpPr>
        <p:spPr>
          <a:xfrm>
            <a:off x="7842738" y="2322576"/>
            <a:ext cx="3358662" cy="2011680"/>
          </a:xfrm>
          <a:prstGeom prst="roundRect">
            <a:avLst/>
          </a:prstGeom>
          <a:solidFill>
            <a:srgbClr val="E6F7F6"/>
          </a:solidFill>
          <a:ln w="15240">
            <a:solidFill>
              <a:srgbClr val="219696"/>
            </a:solidFill>
          </a:ln>
        </p:spPr>
        <p:style>
          <a:lnRef idx="1">
            <a:schemeClr val="accent1"/>
          </a:lnRef>
          <a:fillRef idx="3">
            <a:schemeClr val="accent1"/>
          </a:fillRef>
          <a:effectRef idx="2">
            <a:schemeClr val="accent1"/>
          </a:effectRef>
          <a:fontRef idx="minor">
            <a:schemeClr val="lt1"/>
          </a:fontRef>
        </p:style>
        <p:txBody>
          <a:bodyPr wrap="square" lIns="146304" tIns="109728" rIns="128016" bIns="91440" rtlCol="0" anchor="ctr"/>
          <a:lstStyle/>
          <a:p>
            <a:pPr>
              <a:defRPr sz="1400" b="1">
                <a:solidFill>
                  <a:srgbClr val="219696"/>
                </a:solidFill>
                <a:latin typeface="Aptos"/>
              </a:defRPr>
            </a:pPr>
            <a:r>
              <a:rPr>
                <a:latin typeface="+mj-lt"/>
              </a:rPr>
              <a:t>Final real estate message</a:t>
            </a:r>
          </a:p>
          <a:p>
            <a:pPr>
              <a:spcBef>
                <a:spcPts val="500"/>
              </a:spcBef>
              <a:defRPr sz="1320">
                <a:solidFill>
                  <a:srgbClr val="222B38"/>
                </a:solidFill>
                <a:latin typeface="Aptos"/>
              </a:defRPr>
            </a:pPr>
            <a:r>
              <a:rPr>
                <a:latin typeface="+mj-lt"/>
              </a:rPr>
              <a:t>AI is not a single tool; it is a strategic decision infrastructure for valuation, forecasting, smart buildings, investment, and organizational learning.</a:t>
            </a:r>
          </a:p>
        </p:txBody>
      </p:sp>
      <p:sp>
        <p:nvSpPr>
          <p:cNvPr id="9" name="TextBox 8"/>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10" name="TextBox 9"/>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48</a:t>
            </a:r>
            <a:endParaRPr>
              <a:latin typeface="+mj-lt"/>
            </a:endParaRPr>
          </a:p>
        </p:txBody>
      </p:sp>
      <p:sp>
        <p:nvSpPr>
          <p:cNvPr id="13" name="Rounded Rectangle 12"/>
          <p:cNvSpPr/>
          <p:nvPr/>
        </p:nvSpPr>
        <p:spPr>
          <a:xfrm>
            <a:off x="7842738" y="4537430"/>
            <a:ext cx="1528103" cy="384048"/>
          </a:xfrm>
          <a:prstGeom prst="roundRect">
            <a:avLst/>
          </a:prstGeom>
          <a:solidFill>
            <a:srgbClr val="219696"/>
          </a:solidFill>
          <a:ln>
            <a:solidFill>
              <a:srgbClr val="219696"/>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Case Application</a:t>
            </a:r>
          </a:p>
        </p:txBody>
      </p:sp>
      <p:sp>
        <p:nvSpPr>
          <p:cNvPr id="14" name="Rounded Rectangle 13"/>
          <p:cNvSpPr/>
          <p:nvPr/>
        </p:nvSpPr>
        <p:spPr>
          <a:xfrm>
            <a:off x="9908930" y="4537430"/>
            <a:ext cx="1383909" cy="384048"/>
          </a:xfrm>
          <a:prstGeom prst="roundRect">
            <a:avLst/>
          </a:prstGeom>
          <a:solidFill>
            <a:srgbClr val="266FAE"/>
          </a:solidFill>
          <a:ln>
            <a:solidFill>
              <a:srgbClr val="266FAE"/>
            </a:solidFill>
          </a:ln>
        </p:spPr>
        <p:style>
          <a:lnRef idx="1">
            <a:schemeClr val="accent1"/>
          </a:lnRef>
          <a:fillRef idx="3">
            <a:schemeClr val="accent1"/>
          </a:fillRef>
          <a:effectRef idx="2">
            <a:schemeClr val="accent1"/>
          </a:effectRef>
          <a:fontRef idx="minor">
            <a:schemeClr val="lt1"/>
          </a:fontRef>
        </p:style>
        <p:txBody>
          <a:bodyPr lIns="45720" rIns="45720" rtlCol="0" anchor="ctr"/>
          <a:lstStyle/>
          <a:p>
            <a:pPr algn="ctr">
              <a:defRPr sz="1200" b="1">
                <a:solidFill>
                  <a:srgbClr val="FFFFFF"/>
                </a:solidFill>
                <a:latin typeface="Aptos"/>
              </a:defRPr>
            </a:pPr>
            <a:r>
              <a:rPr dirty="0">
                <a:latin typeface="+mj-lt"/>
              </a:rPr>
              <a:t>Study Focus</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54813" y="1290506"/>
            <a:ext cx="11064240" cy="381643"/>
          </a:xfrm>
          <a:prstGeom prst="rect">
            <a:avLst/>
          </a:prstGeom>
          <a:noFill/>
        </p:spPr>
        <p:txBody>
          <a:bodyPr wrap="square" lIns="73152" tIns="36576" rIns="73152" bIns="36576">
            <a:spAutoFit/>
          </a:bodyPr>
          <a:lstStyle/>
          <a:p>
            <a:pPr>
              <a:defRPr sz="2700" b="1">
                <a:solidFill>
                  <a:srgbClr val="143459"/>
                </a:solidFill>
                <a:latin typeface="Aptos"/>
              </a:defRPr>
            </a:pPr>
            <a:r>
              <a:rPr sz="2000" dirty="0">
                <a:latin typeface="+mj-lt"/>
              </a:rPr>
              <a:t>Discussion Questions</a:t>
            </a:r>
          </a:p>
        </p:txBody>
      </p:sp>
      <p:sp>
        <p:nvSpPr>
          <p:cNvPr id="5" name="TextBox 4"/>
          <p:cNvSpPr txBox="1"/>
          <p:nvPr/>
        </p:nvSpPr>
        <p:spPr>
          <a:xfrm>
            <a:off x="1046284" y="2320564"/>
            <a:ext cx="9733085" cy="3080843"/>
          </a:xfrm>
          <a:prstGeom prst="rect">
            <a:avLst/>
          </a:prstGeom>
          <a:noFill/>
        </p:spPr>
        <p:txBody>
          <a:bodyPr wrap="square" lIns="109728" tIns="54864" rIns="73152" bIns="54864">
            <a:spAutoFit/>
          </a:bodyPr>
          <a:lstStyle/>
          <a:p>
            <a:pPr marL="285750" indent="-285750" algn="just">
              <a:spcBef>
                <a:spcPts val="600"/>
              </a:spcBef>
              <a:spcAft>
                <a:spcPts val="600"/>
              </a:spcAft>
              <a:buFont typeface="Wingdings" panose="05000000000000000000" pitchFamily="2" charset="2"/>
              <a:buChar char="q"/>
              <a:defRPr sz="1700">
                <a:solidFill>
                  <a:srgbClr val="222B38"/>
                </a:solidFill>
                <a:latin typeface="Aptos"/>
              </a:defRPr>
            </a:pPr>
            <a:r>
              <a:rPr dirty="0">
                <a:latin typeface="+mj-lt"/>
              </a:rPr>
              <a:t>Is AI truly intelligent, or does it only imitate intelligent behavior?</a:t>
            </a:r>
            <a:endParaRPr lang="ar-SY" dirty="0">
              <a:latin typeface="+mj-lt"/>
            </a:endParaRPr>
          </a:p>
          <a:p>
            <a:pPr marL="285750" indent="-285750" algn="just">
              <a:spcBef>
                <a:spcPts val="600"/>
              </a:spcBef>
              <a:spcAft>
                <a:spcPts val="600"/>
              </a:spcAft>
              <a:buFont typeface="Wingdings" panose="05000000000000000000" pitchFamily="2" charset="2"/>
              <a:buChar char="q"/>
              <a:defRPr sz="1700">
                <a:solidFill>
                  <a:srgbClr val="222B38"/>
                </a:solidFill>
                <a:latin typeface="Aptos"/>
              </a:defRPr>
            </a:pPr>
            <a:r>
              <a:rPr dirty="0">
                <a:latin typeface="+mj-lt"/>
              </a:rPr>
              <a:t>Which approach is more useful in real estate: symbolic rules, neural networks, Bayesian reasoning, or hybrid AI</a:t>
            </a:r>
            <a:r>
              <a:rPr lang="ar-SY" dirty="0">
                <a:latin typeface="+mj-lt"/>
              </a:rPr>
              <a:t>?</a:t>
            </a:r>
          </a:p>
          <a:p>
            <a:pPr marL="285750" indent="-285750" algn="just">
              <a:spcBef>
                <a:spcPts val="600"/>
              </a:spcBef>
              <a:spcAft>
                <a:spcPts val="600"/>
              </a:spcAft>
              <a:buFont typeface="Wingdings" panose="05000000000000000000" pitchFamily="2" charset="2"/>
              <a:buChar char="q"/>
              <a:defRPr sz="1700">
                <a:solidFill>
                  <a:srgbClr val="222B38"/>
                </a:solidFill>
                <a:latin typeface="Aptos"/>
              </a:defRPr>
            </a:pPr>
            <a:r>
              <a:rPr lang="en-US" dirty="0">
                <a:latin typeface="+mj-lt"/>
              </a:rPr>
              <a:t>Why did early AI optimism fail, and what lessons does this provide for today’s AI adoption?</a:t>
            </a:r>
            <a:endParaRPr lang="ar-SY" dirty="0">
              <a:latin typeface="+mj-lt"/>
            </a:endParaRPr>
          </a:p>
          <a:p>
            <a:pPr marL="285750" indent="-285750" algn="just">
              <a:spcBef>
                <a:spcPts val="600"/>
              </a:spcBef>
              <a:spcAft>
                <a:spcPts val="600"/>
              </a:spcAft>
              <a:buFont typeface="Wingdings" panose="05000000000000000000" pitchFamily="2" charset="2"/>
              <a:buChar char="q"/>
              <a:defRPr sz="1700">
                <a:solidFill>
                  <a:srgbClr val="222B38"/>
                </a:solidFill>
                <a:latin typeface="Aptos"/>
              </a:defRPr>
            </a:pPr>
            <a:r>
              <a:rPr dirty="0">
                <a:latin typeface="+mj-lt"/>
              </a:rPr>
              <a:t>How can AI improve real estate investment decisions without replacing human judgment?</a:t>
            </a:r>
            <a:endParaRPr lang="ar-SY" dirty="0">
              <a:latin typeface="+mj-lt"/>
            </a:endParaRPr>
          </a:p>
          <a:p>
            <a:pPr marL="285750" indent="-285750" algn="just">
              <a:spcBef>
                <a:spcPts val="600"/>
              </a:spcBef>
              <a:spcAft>
                <a:spcPts val="600"/>
              </a:spcAft>
              <a:buFont typeface="Wingdings" panose="05000000000000000000" pitchFamily="2" charset="2"/>
              <a:buChar char="q"/>
              <a:defRPr sz="1700">
                <a:solidFill>
                  <a:srgbClr val="222B38"/>
                </a:solidFill>
                <a:latin typeface="Aptos"/>
              </a:defRPr>
            </a:pPr>
            <a:r>
              <a:rPr dirty="0">
                <a:latin typeface="+mj-lt"/>
              </a:rPr>
              <a:t>What practical implementation details might cause a strong AI model to fail in a real organization?</a:t>
            </a:r>
          </a:p>
        </p:txBody>
      </p:sp>
      <p:sp>
        <p:nvSpPr>
          <p:cNvPr id="6" name="TextBox 5"/>
          <p:cNvSpPr txBox="1"/>
          <p:nvPr/>
        </p:nvSpPr>
        <p:spPr>
          <a:xfrm>
            <a:off x="502920" y="6510528"/>
            <a:ext cx="6858000" cy="228600"/>
          </a:xfrm>
          <a:prstGeom prst="rect">
            <a:avLst/>
          </a:prstGeom>
          <a:noFill/>
        </p:spPr>
        <p:txBody>
          <a:bodyPr wrap="square" lIns="73152" tIns="36576" rIns="73152" bIns="36576">
            <a:spAutoFit/>
          </a:bodyPr>
          <a:lstStyle/>
          <a:p>
            <a:pPr>
              <a:defRPr sz="950" b="0">
                <a:solidFill>
                  <a:srgbClr val="5C626E"/>
                </a:solidFill>
                <a:latin typeface="Aptos"/>
              </a:defRPr>
            </a:pPr>
            <a:r>
              <a:rPr>
                <a:latin typeface="+mj-lt"/>
              </a:rPr>
              <a:t>Artificial Intelligence in Business | Chapter 1: The Foundations of AI</a:t>
            </a:r>
          </a:p>
        </p:txBody>
      </p:sp>
      <p:sp>
        <p:nvSpPr>
          <p:cNvPr id="7" name="TextBox 6"/>
          <p:cNvSpPr txBox="1"/>
          <p:nvPr/>
        </p:nvSpPr>
        <p:spPr>
          <a:xfrm>
            <a:off x="11201400" y="6510528"/>
            <a:ext cx="548640" cy="228600"/>
          </a:xfrm>
          <a:prstGeom prst="rect">
            <a:avLst/>
          </a:prstGeom>
          <a:noFill/>
        </p:spPr>
        <p:txBody>
          <a:bodyPr wrap="square" lIns="73152" tIns="36576" rIns="73152" bIns="36576" anchor="t">
            <a:spAutoFit/>
          </a:bodyPr>
          <a:lstStyle/>
          <a:p>
            <a:pPr algn="r">
              <a:defRPr sz="950" b="0">
                <a:solidFill>
                  <a:srgbClr val="5C626E"/>
                </a:solidFill>
                <a:latin typeface="Aptos"/>
              </a:defRPr>
            </a:pPr>
            <a:r>
              <a:rPr lang="en-US">
                <a:latin typeface="+mj-lt"/>
              </a:rPr>
              <a:t>49</a:t>
            </a:r>
            <a:endParaRPr lang="en-US"/>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Custom 1">
      <a:dk1>
        <a:srgbClr val="FFFFFF"/>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2">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Alexandria"/>
        <a:ea typeface=""/>
        <a:cs typeface=""/>
      </a:majorFont>
      <a:minorFont>
        <a:latin typeface="Alexandr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BBD91C-C9CD-4658-B32E-CD1C89C34049}">
  <ds:schemaRefs>
    <ds:schemaRef ds:uri="http://schemas.microsoft.com/sharepoint/v3/contenttype/forms"/>
  </ds:schemaRefs>
</ds:datastoreItem>
</file>

<file path=customXml/itemProps2.xml><?xml version="1.0" encoding="utf-8"?>
<ds:datastoreItem xmlns:ds="http://schemas.openxmlformats.org/officeDocument/2006/customXml" ds:itemID="{E81FB194-F29C-44D0-8FF3-1FBBC5AFBCF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DA6977C7-7F7F-42F8-8ACA-6C2D5431DD9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1491</TotalTime>
  <Words>4709</Words>
  <Application>Microsoft Office PowerPoint</Application>
  <PresentationFormat>Widescreen</PresentationFormat>
  <Paragraphs>455</Paragraphs>
  <Slides>52</Slides>
  <Notes>3</Notes>
  <HiddenSlides>0</HiddenSlides>
  <MMClips>0</MMClips>
  <ScaleCrop>false</ScaleCrop>
  <HeadingPairs>
    <vt:vector size="4" baseType="variant">
      <vt:variant>
        <vt:lpstr>Theme</vt:lpstr>
      </vt:variant>
      <vt:variant>
        <vt:i4>3</vt:i4>
      </vt:variant>
      <vt:variant>
        <vt:lpstr>Slide Titles</vt:lpstr>
      </vt:variant>
      <vt:variant>
        <vt:i4>52</vt:i4>
      </vt:variant>
    </vt:vector>
  </HeadingPairs>
  <TitlesOfParts>
    <vt:vector size="55" baseType="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Montaser</dc:creator>
  <cp:keywords/>
  <dc:description>generated using python-pptx</dc:description>
  <cp:lastModifiedBy>Al Montaner abuhuseein</cp:lastModifiedBy>
  <cp:revision>60</cp:revision>
  <dcterms:created xsi:type="dcterms:W3CDTF">2013-01-27T09:14:16Z</dcterms:created>
  <dcterms:modified xsi:type="dcterms:W3CDTF">2026-05-24T19:58:38Z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