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9E1F2"/>
    <a:srgbClr val="F5FAF6"/>
    <a:srgbClr val="EDEBEE"/>
    <a:srgbClr val="4579C2"/>
    <a:srgbClr val="7461B1"/>
    <a:srgbClr val="ECEAED"/>
    <a:srgbClr val="F7D876"/>
    <a:srgbClr val="F4D06F"/>
    <a:srgbClr val="F4D274"/>
    <a:srgbClr val="F7DE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11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4-06T23:10:14.769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6-04-06T23:10:14.769"/>
    </inkml:context>
    <inkml:brush xml:id="br0">
      <inkml:brushProperty name="width" value="0.05" units="cm"/>
      <inkml:brushProperty name="height" value="0.3" units="cm"/>
      <inkml:brushProperty name="color" value="#849398"/>
      <inkml:brushProperty name="ignorePressure" value="1"/>
      <inkml:brushProperty name="inkEffects" value="pencil"/>
    </inkml:brush>
  </inkml:definitions>
  <inkml:trace contextRef="#ctx0" brushRef="#br0">1 1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94876-540E-2134-D1B4-A1CA633AE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1C59546-C95D-053B-7454-FB73FE9F5C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1D02A-30B3-7D9F-BEFA-7BF70C20F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36BA8-AB4A-A900-C655-19D3C46AE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CCDDD8-E291-40DF-CCB5-DFE299EF24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897443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D98F98-1905-A0C8-CB96-28F2B8A28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D239A9-D37E-9673-7061-C7D4D2B359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AE26A7-54E9-0D1F-91B5-82F3710B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3D1A4-1B54-1557-C8CC-6E6362080F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0A2C9F-7421-7569-CDD7-1556A4AE4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24191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B7CFED-466D-2212-5EB6-255DBB7E1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C3CF2A-FB49-3BE1-4E6B-000CC0FB1F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97C38-606A-A878-1E41-906F5B8F6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5224CC-7807-C558-B748-E1C228D60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EBDDA8-A34C-9DE8-A0CD-0A0679CC7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349437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AD2D6E-AF00-7706-264D-B849E7685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EEA319-E570-4FD4-25A4-76404B0710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9CA05A-F234-AC80-7A66-7BFCD9C1AD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7484C1-50E1-9D58-6E25-1AC237A0C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CC6116F-00A8-6357-D087-FCBB9BE16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B1DC11-C0BA-5A03-E0C6-5D5FC350D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8476804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9B945-F8C0-4665-09A7-19BC10802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9FFB12-3375-4EFF-79F7-0BB744B3E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18E25F-D23F-7C1B-9A29-48AB18225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AFD5C8-F843-B559-4D7E-51A22C22E8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B0737C-F25E-FA20-54DB-158F077B5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5E6237C-335A-40BD-1171-BBF63C1BF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B5E9524-833D-1495-9A7A-52EC91CE51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3DD3AC-8A3E-334D-F181-FE77147487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05228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0F6303-206D-EE17-3192-044D79588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AE7503-1642-CAC7-CE6D-97F8659B31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129F8E-B6FA-13E7-20A4-5FB85F9BD6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96E54B2-8261-A5F8-4F32-296E238DDB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50172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3D91D2-654C-C7CE-E655-B1E79F433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A4B4AB-43C8-FAB9-5E56-4A4692C2EB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6DB460-BC78-77EB-EE27-8C343773B9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144812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C3930-77F6-9690-6BC3-EB2E8B993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E004B-C030-8BF7-1BE4-26B915C23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445087-43A4-BFDE-B84F-EDB817C7BD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CFE46B-1261-82D5-4B0D-85425ABF1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DF39A2-0E84-6489-725E-D708FBE53C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B55D53-69E8-92B5-97C6-078AEEA1D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617831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A636B8-42F6-EAE0-5EAE-16FF2A168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1561B8-50DD-37D4-1D53-124B5EB0692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FDEB7F-0D32-5044-2055-A8F678B61E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C5407B-D10D-924B-653C-68F0FD55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2FC3F6-7139-EA5A-CF0F-6725E19565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6A388B-C1FF-6248-2436-BB6499EB1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669393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22096-C06E-08EE-11AA-8AD53430A7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FA6A87-ABFD-5F07-C941-95DB80FDEE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90E84-943C-D55F-35E5-26E1D13E6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3FB71-562D-82A0-5E33-0208E6703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2C8BA7-4FB6-5C4F-4A21-05B3E4D51B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30726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41A0684-120C-B3D0-9FE6-C536902B05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C22B2C-1FEC-799C-3D37-75C1739312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1A537-E45B-6856-F0D0-9B368B3F1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81B1C-C8B5-D44F-929A-B19D3EF693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6E7992-D943-E72A-B634-05CEAB35AC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282929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38A87B-335C-5F3C-3184-699DC57CE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2069B-D74A-C6E3-F9AC-2B96E55FA9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8281E1-BDDD-3AEE-FA30-0C75C953934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453675-12A5-4265-9B0D-81846DE0838E}" type="datetimeFigureOut">
              <a:rPr lang="ar-SA" smtClean="0"/>
              <a:t>21/10/1447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B2FAC2-34FE-A85A-0347-A1C56F36ED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18DBA9-9234-719C-F0C9-A28250B6A7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A933B-511D-4B82-AD20-D0ECC5F04670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555394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9.svg"/><Relationship Id="rId18" Type="http://schemas.openxmlformats.org/officeDocument/2006/relationships/image" Target="../media/image14.png"/><Relationship Id="rId3" Type="http://schemas.openxmlformats.org/officeDocument/2006/relationships/image" Target="../media/image2.png"/><Relationship Id="rId7" Type="http://schemas.openxmlformats.org/officeDocument/2006/relationships/image" Target="../media/image4.svg"/><Relationship Id="rId12" Type="http://schemas.openxmlformats.org/officeDocument/2006/relationships/image" Target="../media/image8.svg"/><Relationship Id="rId17" Type="http://schemas.openxmlformats.org/officeDocument/2006/relationships/image" Target="../media/image13.png"/><Relationship Id="rId2" Type="http://schemas.openxmlformats.org/officeDocument/2006/relationships/image" Target="../media/image1.svg"/><Relationship Id="rId16" Type="http://schemas.openxmlformats.org/officeDocument/2006/relationships/image" Target="../media/image12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microsoft.com/office/2007/relationships/hdphoto" Target="../media/hdphoto1.wdp"/><Relationship Id="rId5" Type="http://schemas.openxmlformats.org/officeDocument/2006/relationships/image" Target="../media/image12.png"/><Relationship Id="rId15" Type="http://schemas.openxmlformats.org/officeDocument/2006/relationships/image" Target="../media/image11.png"/><Relationship Id="rId10" Type="http://schemas.openxmlformats.org/officeDocument/2006/relationships/image" Target="../media/image7.png"/><Relationship Id="rId4" Type="http://schemas.openxmlformats.org/officeDocument/2006/relationships/customXml" Target="../ink/ink1.xml"/><Relationship Id="rId9" Type="http://schemas.openxmlformats.org/officeDocument/2006/relationships/image" Target="../media/image6.png"/><Relationship Id="rId14" Type="http://schemas.openxmlformats.org/officeDocument/2006/relationships/image" Target="../media/image10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13" Type="http://schemas.openxmlformats.org/officeDocument/2006/relationships/image" Target="../media/image9.svg"/><Relationship Id="rId3" Type="http://schemas.openxmlformats.org/officeDocument/2006/relationships/image" Target="../media/image2.png"/><Relationship Id="rId7" Type="http://schemas.openxmlformats.org/officeDocument/2006/relationships/image" Target="../media/image4.svg"/><Relationship Id="rId12" Type="http://schemas.openxmlformats.org/officeDocument/2006/relationships/image" Target="../media/image8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microsoft.com/office/2007/relationships/hdphoto" Target="../media/hdphoto1.wdp"/><Relationship Id="rId5" Type="http://schemas.openxmlformats.org/officeDocument/2006/relationships/image" Target="../media/image3.png"/><Relationship Id="rId10" Type="http://schemas.openxmlformats.org/officeDocument/2006/relationships/image" Target="../media/image7.png"/><Relationship Id="rId4" Type="http://schemas.openxmlformats.org/officeDocument/2006/relationships/customXml" Target="../ink/ink2.xml"/><Relationship Id="rId9" Type="http://schemas.openxmlformats.org/officeDocument/2006/relationships/image" Target="../media/image6.png"/><Relationship Id="rId1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EA1E95-F1F2-D240-FFBC-D86B25D2B2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3" descr="Radio microphone with solid fill">
            <a:extLst>
              <a:ext uri="{FF2B5EF4-FFF2-40B4-BE49-F238E27FC236}">
                <a16:creationId xmlns:a16="http://schemas.microsoft.com/office/drawing/2014/main" id="{8362ECFB-82D0-C166-E92A-E33A1E33258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69944" y="159387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9" name="AutoShape 4" descr="Radio microphone outline">
            <a:extLst>
              <a:ext uri="{FF2B5EF4-FFF2-40B4-BE49-F238E27FC236}">
                <a16:creationId xmlns:a16="http://schemas.microsoft.com/office/drawing/2014/main" id="{747652F1-FC76-98B5-B638-982882E5895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09569" y="1593874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2B9E2D4-60E4-A1BB-4624-9AB5FF1E6D5A}"/>
              </a:ext>
            </a:extLst>
          </p:cNvPr>
          <p:cNvSpPr/>
          <p:nvPr/>
        </p:nvSpPr>
        <p:spPr>
          <a:xfrm>
            <a:off x="660220" y="1075616"/>
            <a:ext cx="2089033" cy="1740493"/>
          </a:xfrm>
          <a:prstGeom prst="roundRect">
            <a:avLst>
              <a:gd name="adj" fmla="val 5284"/>
            </a:avLst>
          </a:prstGeom>
          <a:solidFill>
            <a:srgbClr val="F7D876"/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04780822-E72C-FF24-54CB-EAFE2846488B}"/>
              </a:ext>
            </a:extLst>
          </p:cNvPr>
          <p:cNvSpPr/>
          <p:nvPr/>
        </p:nvSpPr>
        <p:spPr>
          <a:xfrm>
            <a:off x="705109" y="1539457"/>
            <a:ext cx="1982802" cy="11676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C9BCF3B-81A3-5F15-4C07-AFA4CF68BC30}"/>
              </a:ext>
            </a:extLst>
          </p:cNvPr>
          <p:cNvSpPr txBox="1"/>
          <p:nvPr/>
        </p:nvSpPr>
        <p:spPr>
          <a:xfrm>
            <a:off x="1042990" y="1589254"/>
            <a:ext cx="1396647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Legal Documents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7" name="Graphic 16" descr="Document with solid fill">
            <a:extLst>
              <a:ext uri="{FF2B5EF4-FFF2-40B4-BE49-F238E27FC236}">
                <a16:creationId xmlns:a16="http://schemas.microsoft.com/office/drawing/2014/main" id="{914E6D21-CCAC-BDC1-3977-259EEEA681C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798973" y="1599390"/>
            <a:ext cx="226697" cy="226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28C51A1-E03C-652E-56B0-AF1290BBC00D}"/>
              </a:ext>
            </a:extLst>
          </p:cNvPr>
          <p:cNvSpPr txBox="1"/>
          <p:nvPr/>
        </p:nvSpPr>
        <p:spPr>
          <a:xfrm>
            <a:off x="1023940" y="1849413"/>
            <a:ext cx="1557853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Service Descriptions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6D238B5-577A-4FA6-F9C9-355AE59CDF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88" y="1891058"/>
            <a:ext cx="166985" cy="68268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07B5B32-0916-CE93-E2DC-B44CEF2ACD1D}"/>
              </a:ext>
            </a:extLst>
          </p:cNvPr>
          <p:cNvSpPr txBox="1"/>
          <p:nvPr/>
        </p:nvSpPr>
        <p:spPr>
          <a:xfrm>
            <a:off x="1036923" y="2088632"/>
            <a:ext cx="1052312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cs typeface="+mj-cs"/>
              </a:rPr>
              <a:t>FAQs</a:t>
            </a:r>
            <a:endParaRPr lang="ar-SA" sz="1100" b="1" dirty="0">
              <a:cs typeface="+mj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5E743E-17C3-C479-EA2F-2DC00BC10D8D}"/>
              </a:ext>
            </a:extLst>
          </p:cNvPr>
          <p:cNvSpPr txBox="1"/>
          <p:nvPr/>
        </p:nvSpPr>
        <p:spPr>
          <a:xfrm>
            <a:off x="998716" y="2369975"/>
            <a:ext cx="1549058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cs typeface="+mj-cs"/>
              </a:rPr>
              <a:t>Arabic Spoken Queries</a:t>
            </a:r>
            <a:endParaRPr lang="ar-SA" sz="1100" b="1" dirty="0">
              <a:cs typeface="+mj-cs"/>
            </a:endParaRP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1BF3FCEB-7C18-1C97-5C45-6CE76D05F8B6}"/>
                  </a:ext>
                </a:extLst>
              </p14:cNvPr>
              <p14:cNvContentPartPr/>
              <p14:nvPr/>
            </p14:nvContentPartPr>
            <p14:xfrm>
              <a:off x="7846124" y="1781467"/>
              <a:ext cx="360" cy="3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1BF3FCEB-7C18-1C97-5C45-6CE76D05F8B6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37124" y="1727467"/>
                <a:ext cx="18000" cy="10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E5D2A909-5D80-8DDA-D1E8-807111916A50}"/>
              </a:ext>
            </a:extLst>
          </p:cNvPr>
          <p:cNvCxnSpPr>
            <a:cxnSpLocks/>
          </p:cNvCxnSpPr>
          <p:nvPr/>
        </p:nvCxnSpPr>
        <p:spPr>
          <a:xfrm>
            <a:off x="1042990" y="1842440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9E400823-0BE8-0AC8-17B7-C4119DC90CD2}"/>
              </a:ext>
            </a:extLst>
          </p:cNvPr>
          <p:cNvSpPr txBox="1"/>
          <p:nvPr/>
        </p:nvSpPr>
        <p:spPr>
          <a:xfrm>
            <a:off x="675373" y="1120736"/>
            <a:ext cx="2226051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</a:rPr>
              <a:t>Dataset / Knowledge                                     Sources</a:t>
            </a:r>
            <a:endParaRPr lang="ar-SA" sz="1100" b="1" dirty="0">
              <a:latin typeface="Aptos" panose="020B0004020202020204" pitchFamily="34" charset="0"/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2979BEEF-70AC-A374-D612-1DDDFB14C08E}"/>
              </a:ext>
            </a:extLst>
          </p:cNvPr>
          <p:cNvCxnSpPr>
            <a:cxnSpLocks/>
          </p:cNvCxnSpPr>
          <p:nvPr/>
        </p:nvCxnSpPr>
        <p:spPr>
          <a:xfrm>
            <a:off x="1036640" y="2096440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E4CB367D-6790-CF4C-AF60-AC963D6FDCD9}"/>
              </a:ext>
            </a:extLst>
          </p:cNvPr>
          <p:cNvCxnSpPr>
            <a:cxnSpLocks/>
          </p:cNvCxnSpPr>
          <p:nvPr/>
        </p:nvCxnSpPr>
        <p:spPr>
          <a:xfrm>
            <a:off x="1087440" y="2337740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E363010F-97BD-2FCB-E49A-F1ED58267269}"/>
              </a:ext>
            </a:extLst>
          </p:cNvPr>
          <p:cNvSpPr/>
          <p:nvPr/>
        </p:nvSpPr>
        <p:spPr>
          <a:xfrm>
            <a:off x="374412" y="3540217"/>
            <a:ext cx="2610580" cy="1316230"/>
          </a:xfrm>
          <a:prstGeom prst="roundRect">
            <a:avLst>
              <a:gd name="adj" fmla="val 7047"/>
            </a:avLst>
          </a:prstGeom>
          <a:solidFill>
            <a:srgbClr val="D9E1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50B0091-02E0-C116-C867-DBD80C064901}"/>
              </a:ext>
            </a:extLst>
          </p:cNvPr>
          <p:cNvSpPr/>
          <p:nvPr/>
        </p:nvSpPr>
        <p:spPr>
          <a:xfrm>
            <a:off x="390883" y="3827920"/>
            <a:ext cx="2486583" cy="94015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6ED551-9D00-0E25-7BB8-7F254BFC3A88}"/>
              </a:ext>
            </a:extLst>
          </p:cNvPr>
          <p:cNvSpPr txBox="1"/>
          <p:nvPr/>
        </p:nvSpPr>
        <p:spPr>
          <a:xfrm>
            <a:off x="875221" y="3907574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Text Split and Chunking 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03C9F5-A53C-FC6B-4A57-A8576D93D8B5}"/>
              </a:ext>
            </a:extLst>
          </p:cNvPr>
          <p:cNvSpPr txBox="1"/>
          <p:nvPr/>
        </p:nvSpPr>
        <p:spPr>
          <a:xfrm>
            <a:off x="890106" y="4190442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Embeddings Creation 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48FD89-B24C-2515-A18D-CBD9028DBAF6}"/>
              </a:ext>
            </a:extLst>
          </p:cNvPr>
          <p:cNvSpPr txBox="1"/>
          <p:nvPr/>
        </p:nvSpPr>
        <p:spPr>
          <a:xfrm>
            <a:off x="896140" y="4470955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Store to Vector DB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44473F7-C162-67E8-8C79-1935114870C3}"/>
              </a:ext>
            </a:extLst>
          </p:cNvPr>
          <p:cNvSpPr txBox="1"/>
          <p:nvPr/>
        </p:nvSpPr>
        <p:spPr>
          <a:xfrm>
            <a:off x="504958" y="3552106"/>
            <a:ext cx="2538810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Data Preparation / preprocessing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2" name="Graphic 11" descr="Database outline">
            <a:extLst>
              <a:ext uri="{FF2B5EF4-FFF2-40B4-BE49-F238E27FC236}">
                <a16:creationId xmlns:a16="http://schemas.microsoft.com/office/drawing/2014/main" id="{E2063479-F666-2D42-0C13-3180D2A238B0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8042" y="3888035"/>
            <a:ext cx="387753" cy="295129"/>
          </a:xfrm>
          <a:prstGeom prst="rect">
            <a:avLst/>
          </a:prstGeom>
        </p:spPr>
      </p:pic>
      <p:pic>
        <p:nvPicPr>
          <p:cNvPr id="14" name="Graphic 13" descr="Database with solid fill">
            <a:extLst>
              <a:ext uri="{FF2B5EF4-FFF2-40B4-BE49-F238E27FC236}">
                <a16:creationId xmlns:a16="http://schemas.microsoft.com/office/drawing/2014/main" id="{89DFF45C-8C8D-9AB8-E661-FB64D80AC5B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6182" y="4453972"/>
            <a:ext cx="387753" cy="329387"/>
          </a:xfrm>
          <a:prstGeom prst="rect">
            <a:avLst/>
          </a:prstGeom>
        </p:spPr>
      </p:pic>
      <p:pic>
        <p:nvPicPr>
          <p:cNvPr id="16" name="Graphic 15" descr="Search Inventory outline">
            <a:extLst>
              <a:ext uri="{FF2B5EF4-FFF2-40B4-BE49-F238E27FC236}">
                <a16:creationId xmlns:a16="http://schemas.microsoft.com/office/drawing/2014/main" id="{FD1B7196-9C34-DEE7-A5C0-5DF7B4A7F90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9943" y="4183179"/>
            <a:ext cx="260230" cy="26023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A8B5A6A-1A65-BCE0-95B8-B40D7E72DB77}"/>
              </a:ext>
            </a:extLst>
          </p:cNvPr>
          <p:cNvCxnSpPr>
            <a:cxnSpLocks/>
          </p:cNvCxnSpPr>
          <p:nvPr/>
        </p:nvCxnSpPr>
        <p:spPr>
          <a:xfrm flipV="1">
            <a:off x="725518" y="4169184"/>
            <a:ext cx="1999215" cy="2341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8FDD9F96-14AF-7402-F0B6-573D09508C6E}"/>
              </a:ext>
            </a:extLst>
          </p:cNvPr>
          <p:cNvCxnSpPr>
            <a:cxnSpLocks/>
          </p:cNvCxnSpPr>
          <p:nvPr/>
        </p:nvCxnSpPr>
        <p:spPr>
          <a:xfrm flipV="1">
            <a:off x="690028" y="4440581"/>
            <a:ext cx="1999215" cy="2341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616C139F-A282-6DA8-FCBF-4F69EC5FA9C6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97808" y="1301606"/>
            <a:ext cx="831614" cy="72833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7CF64F85-32FA-8B92-A63B-8E6794160484}"/>
              </a:ext>
            </a:extLst>
          </p:cNvPr>
          <p:cNvSpPr txBox="1"/>
          <p:nvPr/>
        </p:nvSpPr>
        <p:spPr>
          <a:xfrm>
            <a:off x="2906946" y="1949092"/>
            <a:ext cx="632986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Caller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0B96F73A-0009-08F0-0F61-3DA77BB8D78A}"/>
              </a:ext>
            </a:extLst>
          </p:cNvPr>
          <p:cNvCxnSpPr>
            <a:cxnSpLocks/>
          </p:cNvCxnSpPr>
          <p:nvPr/>
        </p:nvCxnSpPr>
        <p:spPr>
          <a:xfrm>
            <a:off x="1634174" y="2800092"/>
            <a:ext cx="0" cy="7181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0B8BD9F0-4169-31AE-E455-433F10BC92C6}"/>
              </a:ext>
            </a:extLst>
          </p:cNvPr>
          <p:cNvCxnSpPr>
            <a:cxnSpLocks/>
          </p:cNvCxnSpPr>
          <p:nvPr/>
        </p:nvCxnSpPr>
        <p:spPr>
          <a:xfrm>
            <a:off x="2786075" y="1795861"/>
            <a:ext cx="2982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3" descr="Radio microphone with solid fill">
            <a:extLst>
              <a:ext uri="{FF2B5EF4-FFF2-40B4-BE49-F238E27FC236}">
                <a16:creationId xmlns:a16="http://schemas.microsoft.com/office/drawing/2014/main" id="{CB0E3812-1DD8-1618-8E64-53ADBA114DD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315795" y="1583020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43" name="AutoShape 4" descr="Radio microphone outline">
            <a:extLst>
              <a:ext uri="{FF2B5EF4-FFF2-40B4-BE49-F238E27FC236}">
                <a16:creationId xmlns:a16="http://schemas.microsoft.com/office/drawing/2014/main" id="{6ABBD1BB-0478-850B-5B92-CC6630E26ED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41913" y="1583020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090EB2D2-4932-20BE-3023-FC1522D1CB95}"/>
              </a:ext>
            </a:extLst>
          </p:cNvPr>
          <p:cNvSpPr/>
          <p:nvPr/>
        </p:nvSpPr>
        <p:spPr>
          <a:xfrm>
            <a:off x="3861967" y="1207817"/>
            <a:ext cx="1430000" cy="1597438"/>
          </a:xfrm>
          <a:prstGeom prst="roundRect">
            <a:avLst>
              <a:gd name="adj" fmla="val 5284"/>
            </a:avLst>
          </a:prstGeom>
          <a:solidFill>
            <a:srgbClr val="F7D876"/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E25992D-BC38-3FB5-05F7-5E58A00F5ECA}"/>
              </a:ext>
            </a:extLst>
          </p:cNvPr>
          <p:cNvSpPr/>
          <p:nvPr/>
        </p:nvSpPr>
        <p:spPr>
          <a:xfrm>
            <a:off x="3964979" y="1635040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EEE48503-925E-BD31-4150-42BA54A938BE}"/>
              </a:ext>
            </a:extLst>
          </p:cNvPr>
          <p:cNvSpPr txBox="1"/>
          <p:nvPr/>
        </p:nvSpPr>
        <p:spPr>
          <a:xfrm>
            <a:off x="3790327" y="1207817"/>
            <a:ext cx="152353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900" b="1" dirty="0">
                <a:latin typeface="Aptos" panose="020B0004020202020204" pitchFamily="34" charset="0"/>
              </a:rPr>
              <a:t>Streaming ASR</a:t>
            </a:r>
            <a:r>
              <a:rPr lang="ar-SA" sz="900" b="1" dirty="0">
                <a:latin typeface="Aptos" panose="020B0004020202020204" pitchFamily="34" charset="0"/>
              </a:rPr>
              <a:t> </a:t>
            </a:r>
            <a:r>
              <a:rPr lang="en-US" sz="900" b="1" dirty="0">
                <a:latin typeface="Aptos" panose="020B0004020202020204" pitchFamily="34" charset="0"/>
              </a:rPr>
              <a:t> Speech To Text Comparison :</a:t>
            </a:r>
          </a:p>
        </p:txBody>
      </p:sp>
      <p:sp>
        <p:nvSpPr>
          <p:cNvPr id="64" name="Rounded Rectangle 3">
            <a:extLst>
              <a:ext uri="{FF2B5EF4-FFF2-40B4-BE49-F238E27FC236}">
                <a16:creationId xmlns:a16="http://schemas.microsoft.com/office/drawing/2014/main" id="{34EE8D01-DA57-7C4B-D4AC-9BC5EB961C9B}"/>
              </a:ext>
            </a:extLst>
          </p:cNvPr>
          <p:cNvSpPr/>
          <p:nvPr/>
        </p:nvSpPr>
        <p:spPr>
          <a:xfrm>
            <a:off x="3974358" y="1690725"/>
            <a:ext cx="1211886" cy="23981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  <a:latin typeface="Aptos" panose="020B0004020202020204" pitchFamily="34" charset="0"/>
              </a:rPr>
              <a:t>Whisper</a:t>
            </a:r>
            <a:endParaRPr sz="1050" dirty="0">
              <a:solidFill>
                <a:schemeClr val="tx1"/>
              </a:solidFill>
            </a:endParaRPr>
          </a:p>
        </p:txBody>
      </p:sp>
      <p:sp>
        <p:nvSpPr>
          <p:cNvPr id="65" name="Rounded Rectangle 3">
            <a:extLst>
              <a:ext uri="{FF2B5EF4-FFF2-40B4-BE49-F238E27FC236}">
                <a16:creationId xmlns:a16="http://schemas.microsoft.com/office/drawing/2014/main" id="{EEF09B74-CABA-E1CA-F403-E98F0663198C}"/>
              </a:ext>
            </a:extLst>
          </p:cNvPr>
          <p:cNvSpPr/>
          <p:nvPr/>
        </p:nvSpPr>
        <p:spPr>
          <a:xfrm>
            <a:off x="3976063" y="2004421"/>
            <a:ext cx="1233339" cy="25415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800" b="1" dirty="0">
                <a:solidFill>
                  <a:schemeClr val="tx1"/>
                </a:solidFill>
                <a:latin typeface="Aptos" panose="020B0004020202020204" pitchFamily="34" charset="0"/>
              </a:rPr>
              <a:t>Wav2vec-Conformer</a:t>
            </a:r>
            <a:endParaRPr sz="7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66" name="Rounded Rectangle 3">
            <a:extLst>
              <a:ext uri="{FF2B5EF4-FFF2-40B4-BE49-F238E27FC236}">
                <a16:creationId xmlns:a16="http://schemas.microsoft.com/office/drawing/2014/main" id="{98C5A65F-52FB-FE7C-4CCE-ED6D8A736E84}"/>
              </a:ext>
            </a:extLst>
          </p:cNvPr>
          <p:cNvSpPr/>
          <p:nvPr/>
        </p:nvSpPr>
        <p:spPr>
          <a:xfrm>
            <a:off x="3976063" y="2303305"/>
            <a:ext cx="1233339" cy="27512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b="1" dirty="0">
                <a:solidFill>
                  <a:schemeClr val="tx1"/>
                </a:solidFill>
                <a:latin typeface="Aptos" panose="020B0004020202020204" pitchFamily="34" charset="0"/>
              </a:rPr>
              <a:t>GPT-40 Transcribe</a:t>
            </a:r>
            <a:endParaRPr lang="ar-SA" sz="9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67" name="AutoShape 3" descr="Radio microphone with solid fill">
            <a:extLst>
              <a:ext uri="{FF2B5EF4-FFF2-40B4-BE49-F238E27FC236}">
                <a16:creationId xmlns:a16="http://schemas.microsoft.com/office/drawing/2014/main" id="{45B4DA00-2801-BD18-2DCA-9124EE7D87D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56480" y="1582533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68" name="AutoShape 4" descr="Radio microphone outline">
            <a:extLst>
              <a:ext uri="{FF2B5EF4-FFF2-40B4-BE49-F238E27FC236}">
                <a16:creationId xmlns:a16="http://schemas.microsoft.com/office/drawing/2014/main" id="{5860CC7C-2418-91A3-A0CF-C042A7B844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2598" y="1582533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972A125A-7B7E-33F6-FDF3-A953A480067F}"/>
              </a:ext>
            </a:extLst>
          </p:cNvPr>
          <p:cNvSpPr/>
          <p:nvPr/>
        </p:nvSpPr>
        <p:spPr>
          <a:xfrm>
            <a:off x="5430200" y="1207330"/>
            <a:ext cx="1430000" cy="1597438"/>
          </a:xfrm>
          <a:prstGeom prst="roundRect">
            <a:avLst>
              <a:gd name="adj" fmla="val 5284"/>
            </a:avLst>
          </a:prstGeom>
          <a:solidFill>
            <a:schemeClr val="accent6">
              <a:lumMod val="60000"/>
              <a:lumOff val="40000"/>
            </a:schemeClr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B6A026C7-E16E-ACC1-598B-48FA82694B5B}"/>
              </a:ext>
            </a:extLst>
          </p:cNvPr>
          <p:cNvSpPr/>
          <p:nvPr/>
        </p:nvSpPr>
        <p:spPr>
          <a:xfrm>
            <a:off x="5505664" y="1634553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2C752F1B-8505-2F55-9DC0-A9E08646FD2B}"/>
              </a:ext>
            </a:extLst>
          </p:cNvPr>
          <p:cNvSpPr txBox="1"/>
          <p:nvPr/>
        </p:nvSpPr>
        <p:spPr>
          <a:xfrm>
            <a:off x="5440214" y="1180826"/>
            <a:ext cx="144305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000" b="1" dirty="0">
                <a:latin typeface="Aptos" panose="020B0004020202020204" pitchFamily="34" charset="0"/>
              </a:rPr>
              <a:t>RAG Comparison :</a:t>
            </a:r>
          </a:p>
          <a:p>
            <a:pPr algn="ctr"/>
            <a:r>
              <a:rPr lang="en-US" sz="900" b="1" dirty="0"/>
              <a:t>Retrieval-Augmented Generation</a:t>
            </a:r>
            <a:endParaRPr lang="ar-SA" sz="900" b="1" dirty="0">
              <a:latin typeface="Aptos" panose="020B0004020202020204" pitchFamily="34" charset="0"/>
            </a:endParaRPr>
          </a:p>
        </p:txBody>
      </p:sp>
      <p:sp>
        <p:nvSpPr>
          <p:cNvPr id="73" name="Rounded Rectangle 3">
            <a:extLst>
              <a:ext uri="{FF2B5EF4-FFF2-40B4-BE49-F238E27FC236}">
                <a16:creationId xmlns:a16="http://schemas.microsoft.com/office/drawing/2014/main" id="{E990FFF1-AB14-F1FB-D023-85B4B52076D4}"/>
              </a:ext>
            </a:extLst>
          </p:cNvPr>
          <p:cNvSpPr/>
          <p:nvPr/>
        </p:nvSpPr>
        <p:spPr>
          <a:xfrm>
            <a:off x="5579184" y="1702289"/>
            <a:ext cx="1128551" cy="2520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</a:rPr>
              <a:t>Dense Retrieval</a:t>
            </a:r>
            <a:endParaRPr sz="1050" dirty="0">
              <a:solidFill>
                <a:schemeClr val="tx1"/>
              </a:solidFill>
            </a:endParaRPr>
          </a:p>
        </p:txBody>
      </p:sp>
      <p:sp>
        <p:nvSpPr>
          <p:cNvPr id="74" name="Rounded Rectangle 3">
            <a:extLst>
              <a:ext uri="{FF2B5EF4-FFF2-40B4-BE49-F238E27FC236}">
                <a16:creationId xmlns:a16="http://schemas.microsoft.com/office/drawing/2014/main" id="{F0EFF370-30DD-293E-DD0A-970F5721876C}"/>
              </a:ext>
            </a:extLst>
          </p:cNvPr>
          <p:cNvSpPr/>
          <p:nvPr/>
        </p:nvSpPr>
        <p:spPr>
          <a:xfrm>
            <a:off x="5558687" y="2012666"/>
            <a:ext cx="1142911" cy="2520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</a:rPr>
              <a:t>Hybrid Retrieval</a:t>
            </a:r>
            <a:endParaRPr sz="1000" dirty="0">
              <a:solidFill>
                <a:schemeClr val="tx1"/>
              </a:solidFill>
            </a:endParaRPr>
          </a:p>
        </p:txBody>
      </p:sp>
      <p:sp>
        <p:nvSpPr>
          <p:cNvPr id="75" name="Rounded Rectangle 3">
            <a:extLst>
              <a:ext uri="{FF2B5EF4-FFF2-40B4-BE49-F238E27FC236}">
                <a16:creationId xmlns:a16="http://schemas.microsoft.com/office/drawing/2014/main" id="{8A695030-0B4B-3A33-849F-F45A2756DF12}"/>
              </a:ext>
            </a:extLst>
          </p:cNvPr>
          <p:cNvSpPr/>
          <p:nvPr/>
        </p:nvSpPr>
        <p:spPr>
          <a:xfrm>
            <a:off x="5573023" y="2323863"/>
            <a:ext cx="1134711" cy="27562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b="1" dirty="0">
                <a:solidFill>
                  <a:schemeClr val="tx1"/>
                </a:solidFill>
              </a:rPr>
              <a:t>Hybrid + </a:t>
            </a:r>
            <a:r>
              <a:rPr lang="en-US" sz="900" b="1" dirty="0" err="1">
                <a:solidFill>
                  <a:schemeClr val="tx1"/>
                </a:solidFill>
              </a:rPr>
              <a:t>Reranker</a:t>
            </a:r>
            <a:endParaRPr lang="ar-SA" sz="900" b="1" dirty="0">
              <a:solidFill>
                <a:schemeClr val="tx1"/>
              </a:solidFill>
            </a:endParaRPr>
          </a:p>
        </p:txBody>
      </p:sp>
      <p:sp>
        <p:nvSpPr>
          <p:cNvPr id="76" name="AutoShape 3" descr="Radio microphone with solid fill">
            <a:extLst>
              <a:ext uri="{FF2B5EF4-FFF2-40B4-BE49-F238E27FC236}">
                <a16:creationId xmlns:a16="http://schemas.microsoft.com/office/drawing/2014/main" id="{9B143063-7B6C-E2F0-0702-D7ACA2AAACA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15576" y="1589159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77" name="AutoShape 4" descr="Radio microphone outline">
            <a:extLst>
              <a:ext uri="{FF2B5EF4-FFF2-40B4-BE49-F238E27FC236}">
                <a16:creationId xmlns:a16="http://schemas.microsoft.com/office/drawing/2014/main" id="{F4810D59-1EEF-CD55-403B-B1B08A7F4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41694" y="1589159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E4A36C29-02BD-6EE7-099B-2353D0E9A37E}"/>
              </a:ext>
            </a:extLst>
          </p:cNvPr>
          <p:cNvSpPr/>
          <p:nvPr/>
        </p:nvSpPr>
        <p:spPr>
          <a:xfrm>
            <a:off x="6989296" y="1213956"/>
            <a:ext cx="1430000" cy="1597438"/>
          </a:xfrm>
          <a:prstGeom prst="roundRect">
            <a:avLst>
              <a:gd name="adj" fmla="val 5284"/>
            </a:avLst>
          </a:prstGeom>
          <a:solidFill>
            <a:srgbClr val="7461B1"/>
          </a:solidFill>
          <a:ln>
            <a:solidFill>
              <a:srgbClr val="002060"/>
            </a:solidFill>
          </a:ln>
          <a:effectLst>
            <a:innerShdw blurRad="114300">
              <a:schemeClr val="accent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4F538D64-5099-687F-025D-526BB91D07FE}"/>
              </a:ext>
            </a:extLst>
          </p:cNvPr>
          <p:cNvSpPr/>
          <p:nvPr/>
        </p:nvSpPr>
        <p:spPr>
          <a:xfrm>
            <a:off x="7064760" y="1641179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D7729788-5F2F-F340-0F00-CB4085DD095D}"/>
              </a:ext>
            </a:extLst>
          </p:cNvPr>
          <p:cNvCxnSpPr>
            <a:cxnSpLocks/>
          </p:cNvCxnSpPr>
          <p:nvPr/>
        </p:nvCxnSpPr>
        <p:spPr>
          <a:xfrm>
            <a:off x="6860200" y="1576206"/>
            <a:ext cx="132398" cy="6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B8AFA1DB-8203-3002-4631-5E40BF7FC052}"/>
              </a:ext>
            </a:extLst>
          </p:cNvPr>
          <p:cNvSpPr txBox="1"/>
          <p:nvPr/>
        </p:nvSpPr>
        <p:spPr>
          <a:xfrm>
            <a:off x="7031680" y="1213956"/>
            <a:ext cx="132695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ptos" panose="020B0004020202020204" pitchFamily="34" charset="0"/>
              </a:rPr>
              <a:t>LLM Comparison: Answer Generation</a:t>
            </a:r>
            <a:endParaRPr lang="ar-SA" sz="10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82" name="Rounded Rectangle 3">
            <a:extLst>
              <a:ext uri="{FF2B5EF4-FFF2-40B4-BE49-F238E27FC236}">
                <a16:creationId xmlns:a16="http://schemas.microsoft.com/office/drawing/2014/main" id="{EA51756A-C77F-40F8-58C0-F2B1275BE7F7}"/>
              </a:ext>
            </a:extLst>
          </p:cNvPr>
          <p:cNvSpPr/>
          <p:nvPr/>
        </p:nvSpPr>
        <p:spPr>
          <a:xfrm>
            <a:off x="7114535" y="1731544"/>
            <a:ext cx="1139345" cy="266949"/>
          </a:xfrm>
          <a:prstGeom prst="roundRect">
            <a:avLst/>
          </a:prstGeom>
          <a:solidFill>
            <a:srgbClr val="7461B1"/>
          </a:solidFill>
          <a:ln>
            <a:solidFill>
              <a:srgbClr val="7461B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100" b="1" dirty="0">
                <a:latin typeface="Aptos" panose="020B0004020202020204" pitchFamily="34" charset="0"/>
              </a:rPr>
              <a:t>GPT Model</a:t>
            </a:r>
            <a:endParaRPr sz="11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83" name="Rounded Rectangle 3">
            <a:extLst>
              <a:ext uri="{FF2B5EF4-FFF2-40B4-BE49-F238E27FC236}">
                <a16:creationId xmlns:a16="http://schemas.microsoft.com/office/drawing/2014/main" id="{49BE9C34-50EF-3D54-84FC-CFDE8ED22F93}"/>
              </a:ext>
            </a:extLst>
          </p:cNvPr>
          <p:cNvSpPr/>
          <p:nvPr/>
        </p:nvSpPr>
        <p:spPr>
          <a:xfrm>
            <a:off x="7114286" y="2037214"/>
            <a:ext cx="1139345" cy="266949"/>
          </a:xfrm>
          <a:prstGeom prst="roundRect">
            <a:avLst/>
          </a:prstGeom>
          <a:solidFill>
            <a:srgbClr val="7461B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 err="1">
                <a:latin typeface="Aptos" panose="020B0004020202020204" pitchFamily="34" charset="0"/>
              </a:rPr>
              <a:t>LLaMA</a:t>
            </a:r>
            <a:r>
              <a:rPr lang="en-US" sz="1050" b="1" dirty="0">
                <a:latin typeface="Aptos" panose="020B0004020202020204" pitchFamily="34" charset="0"/>
              </a:rPr>
              <a:t>/ Qwen</a:t>
            </a:r>
            <a:endParaRPr sz="105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84" name="Rounded Rectangle 3">
            <a:extLst>
              <a:ext uri="{FF2B5EF4-FFF2-40B4-BE49-F238E27FC236}">
                <a16:creationId xmlns:a16="http://schemas.microsoft.com/office/drawing/2014/main" id="{AAE46419-2629-FEC8-5F92-C3D9441B523A}"/>
              </a:ext>
            </a:extLst>
          </p:cNvPr>
          <p:cNvSpPr/>
          <p:nvPr/>
        </p:nvSpPr>
        <p:spPr>
          <a:xfrm>
            <a:off x="7114286" y="2350371"/>
            <a:ext cx="1139345" cy="296289"/>
          </a:xfrm>
          <a:prstGeom prst="roundRect">
            <a:avLst/>
          </a:prstGeom>
          <a:solidFill>
            <a:srgbClr val="7461B1"/>
          </a:solidFill>
          <a:ln>
            <a:solidFill>
              <a:srgbClr val="7461B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latin typeface="Aptos" panose="020B0004020202020204" pitchFamily="34" charset="0"/>
              </a:rPr>
              <a:t>Guardrails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5106DAA0-AA0A-E163-8083-AD6158113E6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50290" y="1123062"/>
            <a:ext cx="1106774" cy="988709"/>
          </a:xfrm>
          <a:prstGeom prst="rect">
            <a:avLst/>
          </a:prstGeom>
        </p:spPr>
      </p:pic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51463428-9FF5-15FD-3E70-7A5BE1CC2A84}"/>
              </a:ext>
            </a:extLst>
          </p:cNvPr>
          <p:cNvSpPr/>
          <p:nvPr/>
        </p:nvSpPr>
        <p:spPr>
          <a:xfrm>
            <a:off x="1959627" y="5125604"/>
            <a:ext cx="3327990" cy="1126372"/>
          </a:xfrm>
          <a:prstGeom prst="roundRect">
            <a:avLst>
              <a:gd name="adj" fmla="val 7047"/>
            </a:avLst>
          </a:prstGeom>
          <a:solidFill>
            <a:srgbClr val="ECEAED"/>
          </a:solidFill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en-US" sz="1200" b="1" dirty="0">
                <a:solidFill>
                  <a:schemeClr val="tx1"/>
                </a:solidFill>
              </a:rPr>
              <a:t>Evaluation Module</a:t>
            </a:r>
            <a:endParaRPr lang="en-US" sz="1200" dirty="0">
              <a:solidFill>
                <a:schemeClr val="tx1"/>
              </a:solidFill>
            </a:endParaRPr>
          </a:p>
          <a:p>
            <a:r>
              <a:rPr lang="en-US" sz="1200" b="1" dirty="0">
                <a:solidFill>
                  <a:schemeClr val="tx1"/>
                </a:solidFill>
              </a:rPr>
              <a:t>ASR Metrics</a:t>
            </a:r>
            <a:r>
              <a:rPr lang="en-US" sz="1200" dirty="0">
                <a:solidFill>
                  <a:schemeClr val="tx1"/>
                </a:solidFill>
              </a:rPr>
              <a:t>: WER, CER, latency 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RAG Metrics</a:t>
            </a:r>
            <a:r>
              <a:rPr lang="en-US" sz="1200" dirty="0">
                <a:solidFill>
                  <a:schemeClr val="tx1"/>
                </a:solidFill>
              </a:rPr>
              <a:t>: </a:t>
            </a:r>
            <a:r>
              <a:rPr lang="en-US" sz="1200" dirty="0" err="1">
                <a:solidFill>
                  <a:schemeClr val="tx1"/>
                </a:solidFill>
              </a:rPr>
              <a:t>Recall@k</a:t>
            </a:r>
            <a:r>
              <a:rPr lang="en-US" sz="1200" dirty="0">
                <a:solidFill>
                  <a:schemeClr val="tx1"/>
                </a:solidFill>
              </a:rPr>
              <a:t>, </a:t>
            </a:r>
            <a:r>
              <a:rPr lang="en-US" sz="1200" dirty="0" err="1">
                <a:solidFill>
                  <a:schemeClr val="tx1"/>
                </a:solidFill>
              </a:rPr>
              <a:t>Precision@k</a:t>
            </a:r>
            <a:r>
              <a:rPr lang="en-US" sz="1200" dirty="0">
                <a:solidFill>
                  <a:schemeClr val="tx1"/>
                </a:solidFill>
              </a:rPr>
              <a:t>, MRR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LLM Metrics</a:t>
            </a:r>
            <a:r>
              <a:rPr lang="en-US" sz="1200" dirty="0">
                <a:solidFill>
                  <a:schemeClr val="tx1"/>
                </a:solidFill>
              </a:rPr>
              <a:t>: Accuracy, Faithfulness, Hallucination Rate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TTS Metrics: </a:t>
            </a:r>
            <a:r>
              <a:rPr lang="en-US" sz="1200" dirty="0">
                <a:solidFill>
                  <a:schemeClr val="tx1"/>
                </a:solidFill>
              </a:rPr>
              <a:t>MOS, Naturalness, Intelligibility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5DF15357-4453-C9C5-5D35-C9DF96054B44}"/>
              </a:ext>
            </a:extLst>
          </p:cNvPr>
          <p:cNvSpPr/>
          <p:nvPr/>
        </p:nvSpPr>
        <p:spPr>
          <a:xfrm>
            <a:off x="8358637" y="3536880"/>
            <a:ext cx="2958142" cy="1156430"/>
          </a:xfrm>
          <a:prstGeom prst="roundRect">
            <a:avLst>
              <a:gd name="adj" fmla="val 7047"/>
            </a:avLst>
          </a:prstGeom>
          <a:solidFill>
            <a:srgbClr val="D9E1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200" dirty="0">
              <a:solidFill>
                <a:schemeClr val="tx1"/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1FC5C22B-885B-6710-F3B8-F6DA53546088}"/>
              </a:ext>
            </a:extLst>
          </p:cNvPr>
          <p:cNvSpPr/>
          <p:nvPr/>
        </p:nvSpPr>
        <p:spPr>
          <a:xfrm>
            <a:off x="8440933" y="3980116"/>
            <a:ext cx="1482471" cy="6234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97" name="Rectangle: Rounded Corners 96">
            <a:extLst>
              <a:ext uri="{FF2B5EF4-FFF2-40B4-BE49-F238E27FC236}">
                <a16:creationId xmlns:a16="http://schemas.microsoft.com/office/drawing/2014/main" id="{4B849012-106C-66A2-6E85-3213EC4A40A1}"/>
              </a:ext>
            </a:extLst>
          </p:cNvPr>
          <p:cNvSpPr/>
          <p:nvPr/>
        </p:nvSpPr>
        <p:spPr>
          <a:xfrm>
            <a:off x="3309893" y="3513288"/>
            <a:ext cx="1470282" cy="845453"/>
          </a:xfrm>
          <a:prstGeom prst="roundRect">
            <a:avLst>
              <a:gd name="adj" fmla="val 7047"/>
            </a:avLst>
          </a:prstGeom>
          <a:solidFill>
            <a:srgbClr val="EDEBEE"/>
          </a:solidFill>
          <a:ln>
            <a:noFill/>
          </a:ln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sz="1400" dirty="0">
              <a:solidFill>
                <a:schemeClr val="tx1"/>
              </a:solidFill>
            </a:endParaRPr>
          </a:p>
          <a:p>
            <a:pPr algn="ctr"/>
            <a:endParaRPr lang="en-US" sz="1400" dirty="0">
              <a:solidFill>
                <a:schemeClr val="tx1"/>
              </a:solidFill>
            </a:endParaRPr>
          </a:p>
          <a:p>
            <a:pPr algn="ctr"/>
            <a:r>
              <a:rPr lang="en-US" sz="1100" b="1" dirty="0">
                <a:solidFill>
                  <a:schemeClr val="tx1"/>
                </a:solidFill>
                <a:latin typeface="Aptos" panose="020B0004020202020204" pitchFamily="34" charset="0"/>
              </a:rPr>
              <a:t>Vector Database</a:t>
            </a:r>
            <a:r>
              <a:rPr lang="ar-SA" sz="1100" b="1" dirty="0">
                <a:solidFill>
                  <a:schemeClr val="tx1"/>
                </a:solidFill>
                <a:latin typeface="Aptos" panose="020B0004020202020204" pitchFamily="34" charset="0"/>
              </a:rPr>
              <a:t> </a:t>
            </a:r>
            <a:r>
              <a:rPr lang="en-US" sz="1100" dirty="0">
                <a:solidFill>
                  <a:schemeClr val="tx1"/>
                </a:solidFill>
              </a:rPr>
              <a:t>FAISS / Chroma </a:t>
            </a:r>
            <a:endParaRPr lang="ar-SA" sz="11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105" name="Rectangle: Rounded Corners 104">
            <a:extLst>
              <a:ext uri="{FF2B5EF4-FFF2-40B4-BE49-F238E27FC236}">
                <a16:creationId xmlns:a16="http://schemas.microsoft.com/office/drawing/2014/main" id="{27DFCA10-7212-ED5E-0782-AC7A438C74D8}"/>
              </a:ext>
            </a:extLst>
          </p:cNvPr>
          <p:cNvSpPr/>
          <p:nvPr/>
        </p:nvSpPr>
        <p:spPr>
          <a:xfrm>
            <a:off x="6323927" y="5438581"/>
            <a:ext cx="2678368" cy="770695"/>
          </a:xfrm>
          <a:prstGeom prst="roundRect">
            <a:avLst>
              <a:gd name="adj" fmla="val 7047"/>
            </a:avLst>
          </a:prstGeom>
          <a:solidFill>
            <a:srgbClr val="4579C2"/>
          </a:solidFill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7AD7FADE-D408-79DD-2AD4-0E721BB927CD}"/>
              </a:ext>
            </a:extLst>
          </p:cNvPr>
          <p:cNvSpPr txBox="1"/>
          <p:nvPr/>
        </p:nvSpPr>
        <p:spPr>
          <a:xfrm>
            <a:off x="10111566" y="2113957"/>
            <a:ext cx="1711075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  <a:cs typeface="+mj-cs"/>
              </a:rPr>
              <a:t>AI Voice Response Output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08" name="Graphic 107" descr="Computer with solid fill">
            <a:extLst>
              <a:ext uri="{FF2B5EF4-FFF2-40B4-BE49-F238E27FC236}">
                <a16:creationId xmlns:a16="http://schemas.microsoft.com/office/drawing/2014/main" id="{FACEB013-15EE-F3D4-B029-8B0A72A7E4A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462745" y="3501072"/>
            <a:ext cx="454646" cy="533007"/>
          </a:xfrm>
          <a:prstGeom prst="rect">
            <a:avLst/>
          </a:prstGeom>
        </p:spPr>
      </p:pic>
      <p:pic>
        <p:nvPicPr>
          <p:cNvPr id="112" name="Graphic 111" descr="Database with solid fill">
            <a:extLst>
              <a:ext uri="{FF2B5EF4-FFF2-40B4-BE49-F238E27FC236}">
                <a16:creationId xmlns:a16="http://schemas.microsoft.com/office/drawing/2014/main" id="{A0EDCC87-2EC0-35DE-E6ED-9152B8FF485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121265" y="3558683"/>
            <a:ext cx="491812" cy="417783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BC9723BC-561F-9459-3C4B-AA727EA91EDE}"/>
              </a:ext>
            </a:extLst>
          </p:cNvPr>
          <p:cNvSpPr txBox="1"/>
          <p:nvPr/>
        </p:nvSpPr>
        <p:spPr>
          <a:xfrm>
            <a:off x="8417413" y="3424714"/>
            <a:ext cx="1482470" cy="615553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endParaRPr lang="ar-SA" sz="1100" b="1" dirty="0"/>
          </a:p>
          <a:p>
            <a:pPr algn="ctr"/>
            <a:r>
              <a:rPr lang="en-US" sz="1200" b="1" dirty="0"/>
              <a:t>Latency Control </a:t>
            </a:r>
            <a:endParaRPr lang="ar-SA" sz="1200" b="1" dirty="0"/>
          </a:p>
          <a:p>
            <a:pPr algn="ctr"/>
            <a:endParaRPr lang="ar-SA" sz="1100" b="1" dirty="0"/>
          </a:p>
        </p:txBody>
      </p:sp>
      <p:pic>
        <p:nvPicPr>
          <p:cNvPr id="117" name="Graphic 116" descr="Clipboard Badge outline">
            <a:extLst>
              <a:ext uri="{FF2B5EF4-FFF2-40B4-BE49-F238E27FC236}">
                <a16:creationId xmlns:a16="http://schemas.microsoft.com/office/drawing/2014/main" id="{F3A44736-98CA-442D-B460-363640A010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8395551" y="3942151"/>
            <a:ext cx="623454" cy="623454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0E903A24-32EA-C088-F494-543FF47732D5}"/>
              </a:ext>
            </a:extLst>
          </p:cNvPr>
          <p:cNvSpPr txBox="1"/>
          <p:nvPr/>
        </p:nvSpPr>
        <p:spPr>
          <a:xfrm>
            <a:off x="8888720" y="4068411"/>
            <a:ext cx="1048183" cy="60016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/>
              <a:t>Speed vs Quality Trade-off</a:t>
            </a:r>
            <a:endParaRPr lang="ar-SA" sz="1100" b="1" dirty="0">
              <a:latin typeface="Aptos" panose="020B0004020202020204" pitchFamily="34" charset="0"/>
            </a:endParaRPr>
          </a:p>
        </p:txBody>
      </p: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18E93D64-D0D1-1A2A-7DB1-68D81216B4CE}"/>
              </a:ext>
            </a:extLst>
          </p:cNvPr>
          <p:cNvCxnSpPr>
            <a:cxnSpLocks/>
            <a:stCxn id="58" idx="3"/>
          </p:cNvCxnSpPr>
          <p:nvPr/>
        </p:nvCxnSpPr>
        <p:spPr>
          <a:xfrm flipV="1">
            <a:off x="2984992" y="4190442"/>
            <a:ext cx="289338" cy="789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1" name="Rounded Rectangle 1">
            <a:extLst>
              <a:ext uri="{FF2B5EF4-FFF2-40B4-BE49-F238E27FC236}">
                <a16:creationId xmlns:a16="http://schemas.microsoft.com/office/drawing/2014/main" id="{7E931C8F-A4A2-1EDA-9DD8-051D90FF24F1}"/>
              </a:ext>
            </a:extLst>
          </p:cNvPr>
          <p:cNvSpPr/>
          <p:nvPr/>
        </p:nvSpPr>
        <p:spPr>
          <a:xfrm>
            <a:off x="1634174" y="178040"/>
            <a:ext cx="8847197" cy="548640"/>
          </a:xfrm>
          <a:prstGeom prst="round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FFFFFF"/>
                </a:solidFill>
              </a:defRPr>
            </a:pPr>
            <a:r>
              <a:rPr dirty="0"/>
              <a:t>Experimental Framework: AI-Powered Arabic Voice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5A588F-1AF2-DDD0-2CA5-9B5D86ACA27B}"/>
              </a:ext>
            </a:extLst>
          </p:cNvPr>
          <p:cNvSpPr txBox="1"/>
          <p:nvPr/>
        </p:nvSpPr>
        <p:spPr>
          <a:xfrm>
            <a:off x="6701598" y="5568363"/>
            <a:ext cx="2141783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solidFill>
                  <a:srgbClr val="F5FAF6"/>
                </a:solidFill>
                <a:latin typeface="Aptos" panose="020B0004020202020204" pitchFamily="34" charset="0"/>
                <a:cs typeface="+mj-cs"/>
              </a:rPr>
              <a:t>Feedback Loop </a:t>
            </a:r>
          </a:p>
          <a:p>
            <a:pPr algn="ctr"/>
            <a:r>
              <a:rPr lang="en-US" sz="1100" b="1" dirty="0">
                <a:solidFill>
                  <a:srgbClr val="F5FAF6"/>
                </a:solidFill>
                <a:latin typeface="Aptos" panose="020B0004020202020204" pitchFamily="34" charset="0"/>
                <a:cs typeface="+mj-cs"/>
              </a:rPr>
              <a:t>Improvement Pipeline </a:t>
            </a:r>
            <a:endParaRPr lang="ar-SA" sz="1100" b="1" dirty="0">
              <a:solidFill>
                <a:srgbClr val="F5FAF6"/>
              </a:solidFill>
              <a:latin typeface="Aptos" panose="020B0004020202020204" pitchFamily="34" charset="0"/>
              <a:cs typeface="+mj-cs"/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115D1BC7-DA2F-F17B-B558-57116982C04A}"/>
              </a:ext>
            </a:extLst>
          </p:cNvPr>
          <p:cNvCxnSpPr>
            <a:cxnSpLocks/>
          </p:cNvCxnSpPr>
          <p:nvPr/>
        </p:nvCxnSpPr>
        <p:spPr>
          <a:xfrm flipV="1">
            <a:off x="4599946" y="989577"/>
            <a:ext cx="6286937" cy="1571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BAC14FC7-AFD2-04D7-BECE-96ED2F2F01DB}"/>
              </a:ext>
            </a:extLst>
          </p:cNvPr>
          <p:cNvCxnSpPr>
            <a:cxnSpLocks/>
          </p:cNvCxnSpPr>
          <p:nvPr/>
        </p:nvCxnSpPr>
        <p:spPr>
          <a:xfrm flipH="1">
            <a:off x="4595378" y="1011424"/>
            <a:ext cx="9137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E8F7EE10-9742-CB71-EFDD-ADE39B8D9185}"/>
              </a:ext>
            </a:extLst>
          </p:cNvPr>
          <p:cNvCxnSpPr>
            <a:cxnSpLocks/>
          </p:cNvCxnSpPr>
          <p:nvPr/>
        </p:nvCxnSpPr>
        <p:spPr>
          <a:xfrm>
            <a:off x="6114515" y="1021885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A249DC06-7D21-CA34-3EB1-FC3DB3A55F25}"/>
              </a:ext>
            </a:extLst>
          </p:cNvPr>
          <p:cNvCxnSpPr>
            <a:cxnSpLocks/>
          </p:cNvCxnSpPr>
          <p:nvPr/>
        </p:nvCxnSpPr>
        <p:spPr>
          <a:xfrm>
            <a:off x="7673611" y="1015663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AC82EB00-3A0F-1163-FB56-338F6F188D38}"/>
              </a:ext>
            </a:extLst>
          </p:cNvPr>
          <p:cNvCxnSpPr>
            <a:cxnSpLocks/>
          </p:cNvCxnSpPr>
          <p:nvPr/>
        </p:nvCxnSpPr>
        <p:spPr>
          <a:xfrm>
            <a:off x="10886883" y="1005287"/>
            <a:ext cx="0" cy="4001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EC648A8F-3D46-DBE4-A5BF-F4EFA36FF8E7}"/>
              </a:ext>
            </a:extLst>
          </p:cNvPr>
          <p:cNvCxnSpPr>
            <a:cxnSpLocks/>
          </p:cNvCxnSpPr>
          <p:nvPr/>
        </p:nvCxnSpPr>
        <p:spPr>
          <a:xfrm flipV="1">
            <a:off x="5877578" y="4156051"/>
            <a:ext cx="697415" cy="813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E184171-7483-FE8E-6F18-5D908308CE1A}"/>
              </a:ext>
            </a:extLst>
          </p:cNvPr>
          <p:cNvCxnSpPr>
            <a:cxnSpLocks/>
          </p:cNvCxnSpPr>
          <p:nvPr/>
        </p:nvCxnSpPr>
        <p:spPr>
          <a:xfrm flipH="1">
            <a:off x="3941913" y="4378269"/>
            <a:ext cx="23066" cy="747335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22" name="Rounded Rectangle 121">
            <a:extLst>
              <a:ext uri="{FF2B5EF4-FFF2-40B4-BE49-F238E27FC236}">
                <a16:creationId xmlns:a16="http://schemas.microsoft.com/office/drawing/2014/main" id="{906601D5-939C-4DC1-C24E-B285144A5887}"/>
              </a:ext>
            </a:extLst>
          </p:cNvPr>
          <p:cNvSpPr/>
          <p:nvPr/>
        </p:nvSpPr>
        <p:spPr>
          <a:xfrm>
            <a:off x="8536118" y="1213954"/>
            <a:ext cx="1430000" cy="1597438"/>
          </a:xfrm>
          <a:prstGeom prst="roundRect">
            <a:avLst>
              <a:gd name="adj" fmla="val 5000"/>
            </a:avLst>
          </a:prstGeom>
          <a:solidFill>
            <a:srgbClr val="E84D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3" name="Rectangle 122">
            <a:extLst>
              <a:ext uri="{FF2B5EF4-FFF2-40B4-BE49-F238E27FC236}">
                <a16:creationId xmlns:a16="http://schemas.microsoft.com/office/drawing/2014/main" id="{956FAB09-C4EC-6AEC-B3F2-785B2A93D7F4}"/>
              </a:ext>
            </a:extLst>
          </p:cNvPr>
          <p:cNvSpPr/>
          <p:nvPr/>
        </p:nvSpPr>
        <p:spPr>
          <a:xfrm>
            <a:off x="8611622" y="1641177"/>
            <a:ext cx="1252680" cy="1065682"/>
          </a:xfrm>
          <a:prstGeom prst="rect">
            <a:avLst/>
          </a:prstGeom>
          <a:solidFill>
            <a:srgbClr val="FFF0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634E1DC8-12BD-47EE-A27F-CD5216BA94C3}"/>
              </a:ext>
            </a:extLst>
          </p:cNvPr>
          <p:cNvSpPr txBox="1"/>
          <p:nvPr/>
        </p:nvSpPr>
        <p:spPr>
          <a:xfrm>
            <a:off x="8578446" y="1213954"/>
            <a:ext cx="132704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100" b="1" dirty="0">
                <a:solidFill>
                  <a:schemeClr val="bg1"/>
                </a:solidFill>
              </a:rPr>
              <a:t>Streaming </a:t>
            </a:r>
            <a:r>
              <a:rPr sz="1100" b="1" dirty="0">
                <a:solidFill>
                  <a:schemeClr val="bg1"/>
                </a:solidFill>
                <a:latin typeface="Aptos" panose="020B0004020202020204" pitchFamily="34" charset="0"/>
              </a:rPr>
              <a:t>TTS Comparison:</a:t>
            </a:r>
          </a:p>
          <a:p>
            <a:pPr algn="ctr"/>
            <a:r>
              <a:rPr sz="1100" b="1" dirty="0">
                <a:solidFill>
                  <a:srgbClr val="FFFFFF"/>
                </a:solidFill>
                <a:latin typeface="Aptos" panose="020B0004020202020204" pitchFamily="34" charset="0"/>
              </a:rPr>
              <a:t>Text to Speech</a:t>
            </a:r>
          </a:p>
        </p:txBody>
      </p:sp>
      <p:sp>
        <p:nvSpPr>
          <p:cNvPr id="125" name="Rounded Rectangle 124">
            <a:extLst>
              <a:ext uri="{FF2B5EF4-FFF2-40B4-BE49-F238E27FC236}">
                <a16:creationId xmlns:a16="http://schemas.microsoft.com/office/drawing/2014/main" id="{1E39F380-1A41-6D30-4029-9C47E4FD882C}"/>
              </a:ext>
            </a:extLst>
          </p:cNvPr>
          <p:cNvSpPr/>
          <p:nvPr/>
        </p:nvSpPr>
        <p:spPr>
          <a:xfrm>
            <a:off x="8664961" y="1723162"/>
            <a:ext cx="1149720" cy="216899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 err="1">
                <a:solidFill>
                  <a:schemeClr val="tx1"/>
                </a:solidFill>
              </a:rPr>
              <a:t>ElevenLabs</a:t>
            </a:r>
            <a:endParaRPr sz="1000" b="1" dirty="0">
              <a:solidFill>
                <a:schemeClr val="tx1"/>
              </a:solidFill>
            </a:endParaRPr>
          </a:p>
        </p:txBody>
      </p:sp>
      <p:sp>
        <p:nvSpPr>
          <p:cNvPr id="126" name="Rounded Rectangle 125">
            <a:extLst>
              <a:ext uri="{FF2B5EF4-FFF2-40B4-BE49-F238E27FC236}">
                <a16:creationId xmlns:a16="http://schemas.microsoft.com/office/drawing/2014/main" id="{3141AB06-8025-A393-8FE4-D3C0CDF033D5}"/>
              </a:ext>
            </a:extLst>
          </p:cNvPr>
          <p:cNvSpPr/>
          <p:nvPr/>
        </p:nvSpPr>
        <p:spPr>
          <a:xfrm>
            <a:off x="8664961" y="2010558"/>
            <a:ext cx="1149720" cy="235277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rgbClr val="000000"/>
                </a:solidFill>
              </a:rPr>
              <a:t>Google TTS</a:t>
            </a:r>
          </a:p>
        </p:txBody>
      </p:sp>
      <p:sp>
        <p:nvSpPr>
          <p:cNvPr id="127" name="Rounded Rectangle 126">
            <a:extLst>
              <a:ext uri="{FF2B5EF4-FFF2-40B4-BE49-F238E27FC236}">
                <a16:creationId xmlns:a16="http://schemas.microsoft.com/office/drawing/2014/main" id="{27032127-04A2-678E-77AA-B0D257229561}"/>
              </a:ext>
            </a:extLst>
          </p:cNvPr>
          <p:cNvSpPr/>
          <p:nvPr/>
        </p:nvSpPr>
        <p:spPr>
          <a:xfrm>
            <a:off x="8664961" y="2309442"/>
            <a:ext cx="1149720" cy="256786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rgbClr val="000000"/>
                </a:solidFill>
              </a:rPr>
              <a:t>Edge TTS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EA1FADB1-7E06-F1EB-FC8E-7F9683681DE6}"/>
              </a:ext>
            </a:extLst>
          </p:cNvPr>
          <p:cNvCxnSpPr>
            <a:cxnSpLocks/>
          </p:cNvCxnSpPr>
          <p:nvPr/>
        </p:nvCxnSpPr>
        <p:spPr>
          <a:xfrm>
            <a:off x="9231365" y="1021797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2311A5B8-4826-906D-8D90-78F90031B7E5}"/>
              </a:ext>
            </a:extLst>
          </p:cNvPr>
          <p:cNvCxnSpPr>
            <a:cxnSpLocks/>
          </p:cNvCxnSpPr>
          <p:nvPr/>
        </p:nvCxnSpPr>
        <p:spPr>
          <a:xfrm flipV="1">
            <a:off x="5297026" y="1575372"/>
            <a:ext cx="148048" cy="3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098A0801-80BC-11D6-0517-8B59A74EEDFE}"/>
              </a:ext>
            </a:extLst>
          </p:cNvPr>
          <p:cNvCxnSpPr>
            <a:cxnSpLocks/>
          </p:cNvCxnSpPr>
          <p:nvPr/>
        </p:nvCxnSpPr>
        <p:spPr>
          <a:xfrm flipV="1">
            <a:off x="8419692" y="1562073"/>
            <a:ext cx="148048" cy="3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3" name="Picture 52">
            <a:extLst>
              <a:ext uri="{FF2B5EF4-FFF2-40B4-BE49-F238E27FC236}">
                <a16:creationId xmlns:a16="http://schemas.microsoft.com/office/drawing/2014/main" id="{2E1718C3-C229-87D7-21D7-DECF2E281F7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005700" y="3636313"/>
            <a:ext cx="1259125" cy="982352"/>
          </a:xfrm>
          <a:prstGeom prst="rect">
            <a:avLst/>
          </a:prstGeom>
        </p:spPr>
      </p:pic>
      <p:sp>
        <p:nvSpPr>
          <p:cNvPr id="54" name="AutoShape 3" descr="Radio microphone with solid fill">
            <a:extLst>
              <a:ext uri="{FF2B5EF4-FFF2-40B4-BE49-F238E27FC236}">
                <a16:creationId xmlns:a16="http://schemas.microsoft.com/office/drawing/2014/main" id="{A1C99DCA-428A-81AD-6154-4CDF336FC72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184585" y="39656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55" name="AutoShape 4" descr="Radio microphone outline">
            <a:extLst>
              <a:ext uri="{FF2B5EF4-FFF2-40B4-BE49-F238E27FC236}">
                <a16:creationId xmlns:a16="http://schemas.microsoft.com/office/drawing/2014/main" id="{EBE0AFD9-9C76-E543-DAF8-BB2ACC19824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24210" y="396566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EE03997D-31AF-071B-460E-EDD8E3DC7221}"/>
              </a:ext>
            </a:extLst>
          </p:cNvPr>
          <p:cNvSpPr/>
          <p:nvPr/>
        </p:nvSpPr>
        <p:spPr>
          <a:xfrm>
            <a:off x="5574861" y="3447404"/>
            <a:ext cx="2089033" cy="1740493"/>
          </a:xfrm>
          <a:prstGeom prst="roundRect">
            <a:avLst>
              <a:gd name="adj" fmla="val 5284"/>
            </a:avLst>
          </a:prstGeom>
          <a:solidFill>
            <a:srgbClr val="F7D876"/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E45FF5D8-43C6-80B1-4D60-D41830EA43B8}"/>
              </a:ext>
            </a:extLst>
          </p:cNvPr>
          <p:cNvSpPr/>
          <p:nvPr/>
        </p:nvSpPr>
        <p:spPr>
          <a:xfrm>
            <a:off x="5619750" y="3911245"/>
            <a:ext cx="1982802" cy="11676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7E153B5-9CCF-BA34-5CA8-9CE76455E9C4}"/>
              </a:ext>
            </a:extLst>
          </p:cNvPr>
          <p:cNvSpPr txBox="1"/>
          <p:nvPr/>
        </p:nvSpPr>
        <p:spPr>
          <a:xfrm>
            <a:off x="5957631" y="3961042"/>
            <a:ext cx="1396647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Session Tracking 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1B3B7AA4-B844-216E-FF8A-2B62E99D64A1}"/>
              </a:ext>
            </a:extLst>
          </p:cNvPr>
          <p:cNvSpPr txBox="1"/>
          <p:nvPr/>
        </p:nvSpPr>
        <p:spPr>
          <a:xfrm>
            <a:off x="5938581" y="4221201"/>
            <a:ext cx="1557853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Short Term Memory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E98F2234-62EF-E5B8-9FE0-DA49C0881923}"/>
              </a:ext>
            </a:extLst>
          </p:cNvPr>
          <p:cNvSpPr txBox="1"/>
          <p:nvPr/>
        </p:nvSpPr>
        <p:spPr>
          <a:xfrm>
            <a:off x="6017454" y="4739530"/>
            <a:ext cx="1571421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cs typeface="+mj-cs"/>
              </a:rPr>
              <a:t>History Awareness</a:t>
            </a:r>
            <a:endParaRPr lang="ar-SA" sz="1100" b="1" dirty="0">
              <a:cs typeface="+mj-cs"/>
            </a:endParaRPr>
          </a:p>
        </p:txBody>
      </p:sp>
      <p:cxnSp>
        <p:nvCxnSpPr>
          <p:cNvPr id="93" name="Straight Connector 92">
            <a:extLst>
              <a:ext uri="{FF2B5EF4-FFF2-40B4-BE49-F238E27FC236}">
                <a16:creationId xmlns:a16="http://schemas.microsoft.com/office/drawing/2014/main" id="{D1934566-B016-085A-54A8-EAFCD7EF5EA0}"/>
              </a:ext>
            </a:extLst>
          </p:cNvPr>
          <p:cNvCxnSpPr>
            <a:cxnSpLocks/>
          </p:cNvCxnSpPr>
          <p:nvPr/>
        </p:nvCxnSpPr>
        <p:spPr>
          <a:xfrm>
            <a:off x="5957631" y="4214228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07652BAB-5D83-41A3-82CE-91E0BB6645AA}"/>
              </a:ext>
            </a:extLst>
          </p:cNvPr>
          <p:cNvSpPr txBox="1"/>
          <p:nvPr/>
        </p:nvSpPr>
        <p:spPr>
          <a:xfrm>
            <a:off x="5529932" y="3518461"/>
            <a:ext cx="2226051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</a:rPr>
              <a:t>Conversation Manager and Memory </a:t>
            </a:r>
            <a:endParaRPr lang="ar-SA" sz="1100" b="1" dirty="0">
              <a:latin typeface="Aptos" panose="020B0004020202020204" pitchFamily="34" charset="0"/>
            </a:endParaRPr>
          </a:p>
        </p:txBody>
      </p:sp>
      <p:cxnSp>
        <p:nvCxnSpPr>
          <p:cNvPr id="96" name="Straight Connector 95">
            <a:extLst>
              <a:ext uri="{FF2B5EF4-FFF2-40B4-BE49-F238E27FC236}">
                <a16:creationId xmlns:a16="http://schemas.microsoft.com/office/drawing/2014/main" id="{001800DA-0D23-774E-D4D2-4B5F0354C273}"/>
              </a:ext>
            </a:extLst>
          </p:cNvPr>
          <p:cNvCxnSpPr>
            <a:cxnSpLocks/>
          </p:cNvCxnSpPr>
          <p:nvPr/>
        </p:nvCxnSpPr>
        <p:spPr>
          <a:xfrm>
            <a:off x="5954754" y="4485310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DC536F87-7655-3CF5-7325-0902185DE252}"/>
              </a:ext>
            </a:extLst>
          </p:cNvPr>
          <p:cNvCxnSpPr>
            <a:cxnSpLocks/>
          </p:cNvCxnSpPr>
          <p:nvPr/>
        </p:nvCxnSpPr>
        <p:spPr>
          <a:xfrm>
            <a:off x="5996310" y="4707809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7" name="Graphic 106" descr="Map with pin outline">
            <a:extLst>
              <a:ext uri="{FF2B5EF4-FFF2-40B4-BE49-F238E27FC236}">
                <a16:creationId xmlns:a16="http://schemas.microsoft.com/office/drawing/2014/main" id="{CE811AAC-C244-5FF3-4093-9628E6E0648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5676080" y="3912204"/>
            <a:ext cx="320701" cy="320701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0601687D-FFFB-7BCF-908F-E4470AE7BA6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655346" y="4177460"/>
            <a:ext cx="387370" cy="857294"/>
          </a:xfrm>
          <a:prstGeom prst="rect">
            <a:avLst/>
          </a:prstGeom>
        </p:spPr>
      </p:pic>
      <p:sp>
        <p:nvSpPr>
          <p:cNvPr id="111" name="TextBox 110">
            <a:extLst>
              <a:ext uri="{FF2B5EF4-FFF2-40B4-BE49-F238E27FC236}">
                <a16:creationId xmlns:a16="http://schemas.microsoft.com/office/drawing/2014/main" id="{16F0E0A6-90CF-2732-8298-9723E0D8A24F}"/>
              </a:ext>
            </a:extLst>
          </p:cNvPr>
          <p:cNvSpPr txBox="1"/>
          <p:nvPr/>
        </p:nvSpPr>
        <p:spPr>
          <a:xfrm>
            <a:off x="5948923" y="4486894"/>
            <a:ext cx="1716040" cy="2308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900" b="1" dirty="0">
                <a:latin typeface="Aptos" panose="020B0004020202020204" pitchFamily="34" charset="0"/>
                <a:cs typeface="+mj-cs"/>
              </a:rPr>
              <a:t>Dialogue </a:t>
            </a:r>
            <a:r>
              <a:rPr lang="en-US" sz="900" b="1" dirty="0">
                <a:latin typeface="Aptos" panose="020B0004020202020204" pitchFamily="34" charset="0"/>
              </a:rPr>
              <a:t>State</a:t>
            </a:r>
            <a:r>
              <a:rPr lang="en-US" sz="900" b="1" dirty="0">
                <a:latin typeface="Aptos" panose="020B0004020202020204" pitchFamily="34" charset="0"/>
                <a:cs typeface="+mj-cs"/>
              </a:rPr>
              <a:t> management </a:t>
            </a:r>
            <a:endParaRPr lang="ar-SA" sz="900" b="1" dirty="0">
              <a:latin typeface="Aptos" panose="020B0004020202020204" pitchFamily="34" charset="0"/>
              <a:cs typeface="+mj-cs"/>
            </a:endParaRPr>
          </a:p>
        </p:txBody>
      </p:sp>
      <p:cxnSp>
        <p:nvCxnSpPr>
          <p:cNvPr id="133" name="Straight Arrow Connector 132">
            <a:extLst>
              <a:ext uri="{FF2B5EF4-FFF2-40B4-BE49-F238E27FC236}">
                <a16:creationId xmlns:a16="http://schemas.microsoft.com/office/drawing/2014/main" id="{F85E5DF7-7E76-089F-AB22-3AA21CF137CC}"/>
              </a:ext>
            </a:extLst>
          </p:cNvPr>
          <p:cNvCxnSpPr>
            <a:cxnSpLocks/>
          </p:cNvCxnSpPr>
          <p:nvPr/>
        </p:nvCxnSpPr>
        <p:spPr>
          <a:xfrm>
            <a:off x="4769809" y="4172758"/>
            <a:ext cx="788878" cy="0"/>
          </a:xfrm>
          <a:prstGeom prst="straightConnector1">
            <a:avLst/>
          </a:prstGeom>
          <a:ln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5" name="Connector: Elbow 144">
            <a:extLst>
              <a:ext uri="{FF2B5EF4-FFF2-40B4-BE49-F238E27FC236}">
                <a16:creationId xmlns:a16="http://schemas.microsoft.com/office/drawing/2014/main" id="{E93C0B8C-6BFF-4584-75A4-434CCE8E80C8}"/>
              </a:ext>
            </a:extLst>
          </p:cNvPr>
          <p:cNvCxnSpPr>
            <a:stCxn id="44" idx="2"/>
            <a:endCxn id="122" idx="2"/>
          </p:cNvCxnSpPr>
          <p:nvPr/>
        </p:nvCxnSpPr>
        <p:spPr>
          <a:xfrm rot="16200000" flipH="1">
            <a:off x="6910974" y="471247"/>
            <a:ext cx="6137" cy="4674151"/>
          </a:xfrm>
          <a:prstGeom prst="bentConnector3">
            <a:avLst>
              <a:gd name="adj1" fmla="val 3824947"/>
            </a:avLst>
          </a:prstGeom>
          <a:ln w="19050" cap="flat" cmpd="sng" algn="ctr">
            <a:solidFill>
              <a:schemeClr val="accent1"/>
            </a:solidFill>
            <a:prstDash val="solid"/>
            <a:round/>
            <a:headEnd type="arrow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47" name="Straight Arrow Connector 146">
            <a:extLst>
              <a:ext uri="{FF2B5EF4-FFF2-40B4-BE49-F238E27FC236}">
                <a16:creationId xmlns:a16="http://schemas.microsoft.com/office/drawing/2014/main" id="{FFCB4FE0-FE7E-E312-4DCC-823A6DAB4F8A}"/>
              </a:ext>
            </a:extLst>
          </p:cNvPr>
          <p:cNvCxnSpPr>
            <a:cxnSpLocks/>
          </p:cNvCxnSpPr>
          <p:nvPr/>
        </p:nvCxnSpPr>
        <p:spPr>
          <a:xfrm flipH="1" flipV="1">
            <a:off x="6140379" y="2789731"/>
            <a:ext cx="4821" cy="232789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0" name="Straight Arrow Connector 149">
            <a:extLst>
              <a:ext uri="{FF2B5EF4-FFF2-40B4-BE49-F238E27FC236}">
                <a16:creationId xmlns:a16="http://schemas.microsoft.com/office/drawing/2014/main" id="{B986EE78-1473-4379-6A4C-638DCB0FFFE0}"/>
              </a:ext>
            </a:extLst>
          </p:cNvPr>
          <p:cNvCxnSpPr>
            <a:cxnSpLocks/>
          </p:cNvCxnSpPr>
          <p:nvPr/>
        </p:nvCxnSpPr>
        <p:spPr>
          <a:xfrm flipH="1" flipV="1">
            <a:off x="7667448" y="2813254"/>
            <a:ext cx="4821" cy="232789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3" name="Connector: Elbow 152">
            <a:extLst>
              <a:ext uri="{FF2B5EF4-FFF2-40B4-BE49-F238E27FC236}">
                <a16:creationId xmlns:a16="http://schemas.microsoft.com/office/drawing/2014/main" id="{378A59C1-FDBB-5DF5-4A94-A8923FD8ECA2}"/>
              </a:ext>
            </a:extLst>
          </p:cNvPr>
          <p:cNvCxnSpPr>
            <a:cxnSpLocks/>
            <a:stCxn id="87" idx="1"/>
          </p:cNvCxnSpPr>
          <p:nvPr/>
        </p:nvCxnSpPr>
        <p:spPr>
          <a:xfrm rot="10800000">
            <a:off x="1611567" y="4847728"/>
            <a:ext cx="348060" cy="841063"/>
          </a:xfrm>
          <a:prstGeom prst="bentConnector2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arrow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719C6845-A65A-8FE6-6D40-60E5FE792A58}"/>
              </a:ext>
            </a:extLst>
          </p:cNvPr>
          <p:cNvCxnSpPr>
            <a:cxnSpLocks/>
          </p:cNvCxnSpPr>
          <p:nvPr/>
        </p:nvCxnSpPr>
        <p:spPr>
          <a:xfrm flipH="1">
            <a:off x="2877466" y="3265167"/>
            <a:ext cx="8679598" cy="0"/>
          </a:xfrm>
          <a:prstGeom prst="line">
            <a:avLst/>
          </a:prstGeom>
          <a:ln>
            <a:prstDash val="dash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7" name="Straight Arrow Connector 166">
            <a:extLst>
              <a:ext uri="{FF2B5EF4-FFF2-40B4-BE49-F238E27FC236}">
                <a16:creationId xmlns:a16="http://schemas.microsoft.com/office/drawing/2014/main" id="{4F1E8C78-2FC5-C99B-18C6-9119C87D97D1}"/>
              </a:ext>
            </a:extLst>
          </p:cNvPr>
          <p:cNvCxnSpPr>
            <a:cxnSpLocks/>
            <a:stCxn id="87" idx="3"/>
          </p:cNvCxnSpPr>
          <p:nvPr/>
        </p:nvCxnSpPr>
        <p:spPr>
          <a:xfrm>
            <a:off x="5287617" y="5688790"/>
            <a:ext cx="1036310" cy="0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73" name="Connector: Elbow 172">
            <a:extLst>
              <a:ext uri="{FF2B5EF4-FFF2-40B4-BE49-F238E27FC236}">
                <a16:creationId xmlns:a16="http://schemas.microsoft.com/office/drawing/2014/main" id="{DF2E99F8-5358-96F5-CCD5-8148244E857B}"/>
              </a:ext>
            </a:extLst>
          </p:cNvPr>
          <p:cNvCxnSpPr>
            <a:cxnSpLocks/>
          </p:cNvCxnSpPr>
          <p:nvPr/>
        </p:nvCxnSpPr>
        <p:spPr>
          <a:xfrm rot="5400000" flipH="1" flipV="1">
            <a:off x="8964201" y="4766905"/>
            <a:ext cx="1239472" cy="1160959"/>
          </a:xfrm>
          <a:prstGeom prst="bentConnector3">
            <a:avLst>
              <a:gd name="adj1" fmla="val 13113"/>
            </a:avLst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77" name="TextBox 176">
            <a:extLst>
              <a:ext uri="{FF2B5EF4-FFF2-40B4-BE49-F238E27FC236}">
                <a16:creationId xmlns:a16="http://schemas.microsoft.com/office/drawing/2014/main" id="{387241D0-80BE-2287-7D50-2B7B971E0669}"/>
              </a:ext>
            </a:extLst>
          </p:cNvPr>
          <p:cNvSpPr txBox="1"/>
          <p:nvPr/>
        </p:nvSpPr>
        <p:spPr>
          <a:xfrm>
            <a:off x="195690" y="694711"/>
            <a:ext cx="988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Pipeline</a:t>
            </a:r>
            <a:r>
              <a:rPr lang="en-US" dirty="0"/>
              <a:t> </a:t>
            </a:r>
          </a:p>
        </p:txBody>
      </p:sp>
      <p:sp>
        <p:nvSpPr>
          <p:cNvPr id="178" name="TextBox 177">
            <a:extLst>
              <a:ext uri="{FF2B5EF4-FFF2-40B4-BE49-F238E27FC236}">
                <a16:creationId xmlns:a16="http://schemas.microsoft.com/office/drawing/2014/main" id="{BEC39EE9-FC31-632D-55C2-B25FF20CA3C4}"/>
              </a:ext>
            </a:extLst>
          </p:cNvPr>
          <p:cNvSpPr txBox="1"/>
          <p:nvPr/>
        </p:nvSpPr>
        <p:spPr>
          <a:xfrm>
            <a:off x="301708" y="5200465"/>
            <a:ext cx="9886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accent1"/>
                </a:solidFill>
              </a:rPr>
              <a:t>System</a:t>
            </a:r>
            <a:endParaRPr lang="en-US" dirty="0"/>
          </a:p>
        </p:txBody>
      </p:sp>
      <p:cxnSp>
        <p:nvCxnSpPr>
          <p:cNvPr id="182" name="Straight Arrow Connector 181">
            <a:extLst>
              <a:ext uri="{FF2B5EF4-FFF2-40B4-BE49-F238E27FC236}">
                <a16:creationId xmlns:a16="http://schemas.microsoft.com/office/drawing/2014/main" id="{259E6443-3AE6-244E-B77F-9B5DB128C883}"/>
              </a:ext>
            </a:extLst>
          </p:cNvPr>
          <p:cNvCxnSpPr>
            <a:cxnSpLocks/>
          </p:cNvCxnSpPr>
          <p:nvPr/>
        </p:nvCxnSpPr>
        <p:spPr>
          <a:xfrm>
            <a:off x="4763184" y="3907716"/>
            <a:ext cx="788878" cy="0"/>
          </a:xfrm>
          <a:prstGeom prst="straightConnector1">
            <a:avLst/>
          </a:prstGeom>
          <a:ln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3" name="Straight Arrow Connector 182">
            <a:extLst>
              <a:ext uri="{FF2B5EF4-FFF2-40B4-BE49-F238E27FC236}">
                <a16:creationId xmlns:a16="http://schemas.microsoft.com/office/drawing/2014/main" id="{2A082F16-C5CC-BD4A-BAA2-A490F4E1287F}"/>
              </a:ext>
            </a:extLst>
          </p:cNvPr>
          <p:cNvCxnSpPr>
            <a:cxnSpLocks/>
          </p:cNvCxnSpPr>
          <p:nvPr/>
        </p:nvCxnSpPr>
        <p:spPr>
          <a:xfrm>
            <a:off x="7663111" y="4060116"/>
            <a:ext cx="638780" cy="0"/>
          </a:xfrm>
          <a:prstGeom prst="straightConnector1">
            <a:avLst/>
          </a:prstGeom>
          <a:ln>
            <a:prstDash val="dashDot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0" name="Picture 209">
            <a:extLst>
              <a:ext uri="{FF2B5EF4-FFF2-40B4-BE49-F238E27FC236}">
                <a16:creationId xmlns:a16="http://schemas.microsoft.com/office/drawing/2014/main" id="{E1038635-80DA-1F12-118E-245619118C19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422183" y="5589027"/>
            <a:ext cx="558829" cy="520727"/>
          </a:xfrm>
          <a:prstGeom prst="rect">
            <a:avLst/>
          </a:prstGeom>
        </p:spPr>
      </p:pic>
      <p:cxnSp>
        <p:nvCxnSpPr>
          <p:cNvPr id="212" name="Connector: Elbow 211">
            <a:extLst>
              <a:ext uri="{FF2B5EF4-FFF2-40B4-BE49-F238E27FC236}">
                <a16:creationId xmlns:a16="http://schemas.microsoft.com/office/drawing/2014/main" id="{28045A9B-BFAE-3526-BC41-2FC686D29A38}"/>
              </a:ext>
            </a:extLst>
          </p:cNvPr>
          <p:cNvCxnSpPr>
            <a:cxnSpLocks/>
          </p:cNvCxnSpPr>
          <p:nvPr/>
        </p:nvCxnSpPr>
        <p:spPr>
          <a:xfrm>
            <a:off x="7663111" y="4970876"/>
            <a:ext cx="1788965" cy="874148"/>
          </a:xfrm>
          <a:prstGeom prst="bentConnector3">
            <a:avLst>
              <a:gd name="adj1" fmla="val 99632"/>
            </a:avLst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229" name="TextBox 228">
            <a:extLst>
              <a:ext uri="{FF2B5EF4-FFF2-40B4-BE49-F238E27FC236}">
                <a16:creationId xmlns:a16="http://schemas.microsoft.com/office/drawing/2014/main" id="{2C4B03EE-53D2-5F2E-EB46-4B6833483715}"/>
              </a:ext>
            </a:extLst>
          </p:cNvPr>
          <p:cNvSpPr txBox="1"/>
          <p:nvPr/>
        </p:nvSpPr>
        <p:spPr>
          <a:xfrm>
            <a:off x="2786075" y="6502353"/>
            <a:ext cx="83231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ptos" panose="020B0004020202020204" pitchFamily="34" charset="0"/>
              </a:rPr>
              <a:t>Figure </a:t>
            </a:r>
            <a:r>
              <a:rPr lang="ar-SA" sz="1400" b="1" dirty="0">
                <a:latin typeface="Aptos" panose="020B0004020202020204" pitchFamily="34" charset="0"/>
              </a:rPr>
              <a:t>1</a:t>
            </a:r>
            <a:r>
              <a:rPr lang="en-US" sz="1400" b="1" dirty="0">
                <a:latin typeface="Aptos" panose="020B0004020202020204" pitchFamily="34" charset="0"/>
              </a:rPr>
              <a:t>: Proposed Experimental Framework for an AI-Powered Arabic Voice Agent</a:t>
            </a:r>
            <a:endParaRPr lang="en-US" sz="1400" dirty="0">
              <a:latin typeface="Aptos" panose="020B0004020202020204" pitchFamily="34" charset="0"/>
            </a:endParaRP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4121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3" descr="Radio microphone with solid fill">
            <a:extLst>
              <a:ext uri="{FF2B5EF4-FFF2-40B4-BE49-F238E27FC236}">
                <a16:creationId xmlns:a16="http://schemas.microsoft.com/office/drawing/2014/main" id="{550A3E2E-D81E-3BCC-B12B-01BF3EEBB4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306766" y="19124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9" name="AutoShape 4" descr="Radio microphone outline">
            <a:extLst>
              <a:ext uri="{FF2B5EF4-FFF2-40B4-BE49-F238E27FC236}">
                <a16:creationId xmlns:a16="http://schemas.microsoft.com/office/drawing/2014/main" id="{70952E60-2D57-F1CA-018A-EFFFDF3E012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46391" y="191245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DE54C772-9314-81F6-82D9-D849EE10ED34}"/>
              </a:ext>
            </a:extLst>
          </p:cNvPr>
          <p:cNvSpPr/>
          <p:nvPr/>
        </p:nvSpPr>
        <p:spPr>
          <a:xfrm>
            <a:off x="697042" y="1394198"/>
            <a:ext cx="2089033" cy="1740493"/>
          </a:xfrm>
          <a:prstGeom prst="roundRect">
            <a:avLst>
              <a:gd name="adj" fmla="val 5284"/>
            </a:avLst>
          </a:prstGeom>
          <a:solidFill>
            <a:srgbClr val="F7D876"/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9F88043-74AD-E2F3-6073-109764854916}"/>
              </a:ext>
            </a:extLst>
          </p:cNvPr>
          <p:cNvSpPr/>
          <p:nvPr/>
        </p:nvSpPr>
        <p:spPr>
          <a:xfrm>
            <a:off x="741931" y="1858039"/>
            <a:ext cx="1982802" cy="116763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B6DD94E-92BD-81F6-E920-0D08AE709E2F}"/>
              </a:ext>
            </a:extLst>
          </p:cNvPr>
          <p:cNvSpPr txBox="1"/>
          <p:nvPr/>
        </p:nvSpPr>
        <p:spPr>
          <a:xfrm>
            <a:off x="1079812" y="1907836"/>
            <a:ext cx="1396647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Legal Documents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7" name="Graphic 16" descr="Document with solid fill">
            <a:extLst>
              <a:ext uri="{FF2B5EF4-FFF2-40B4-BE49-F238E27FC236}">
                <a16:creationId xmlns:a16="http://schemas.microsoft.com/office/drawing/2014/main" id="{E9A7C0BC-124D-4B36-A793-47CA01BA31E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35795" y="1917972"/>
            <a:ext cx="226697" cy="226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CAE279F-D18C-B482-E6B0-F71E463106CD}"/>
              </a:ext>
            </a:extLst>
          </p:cNvPr>
          <p:cNvSpPr txBox="1"/>
          <p:nvPr/>
        </p:nvSpPr>
        <p:spPr>
          <a:xfrm>
            <a:off x="1060762" y="2167995"/>
            <a:ext cx="1557853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Service Descriptions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BA520F4B-4901-2ACD-453D-41C4B2CF90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010" y="2209640"/>
            <a:ext cx="166985" cy="68268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76F59EAE-DF60-3F61-9427-D2E9A564E68A}"/>
              </a:ext>
            </a:extLst>
          </p:cNvPr>
          <p:cNvSpPr txBox="1"/>
          <p:nvPr/>
        </p:nvSpPr>
        <p:spPr>
          <a:xfrm>
            <a:off x="1073745" y="2407214"/>
            <a:ext cx="1052312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cs typeface="+mj-cs"/>
              </a:rPr>
              <a:t>FAQs</a:t>
            </a:r>
            <a:endParaRPr lang="ar-SA" sz="1100" b="1" dirty="0">
              <a:cs typeface="+mj-cs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FE7A7E7-92E6-E974-51C6-0E75E2262DA4}"/>
              </a:ext>
            </a:extLst>
          </p:cNvPr>
          <p:cNvSpPr txBox="1"/>
          <p:nvPr/>
        </p:nvSpPr>
        <p:spPr>
          <a:xfrm>
            <a:off x="1035538" y="2688557"/>
            <a:ext cx="1549058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cs typeface="+mj-cs"/>
              </a:rPr>
              <a:t>Arabic Spoken Queries</a:t>
            </a:r>
            <a:endParaRPr lang="ar-SA" sz="1100" b="1" dirty="0">
              <a:cs typeface="+mj-cs"/>
            </a:endParaRP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4">
            <p14:nvContentPartPr>
              <p14:cNvPr id="32" name="Ink 31">
                <a:extLst>
                  <a:ext uri="{FF2B5EF4-FFF2-40B4-BE49-F238E27FC236}">
                    <a16:creationId xmlns:a16="http://schemas.microsoft.com/office/drawing/2014/main" id="{CBC61B57-C5DB-D96B-B92B-E4D04FF6FB3E}"/>
                  </a:ext>
                </a:extLst>
              </p14:cNvPr>
              <p14:cNvContentPartPr/>
              <p14:nvPr/>
            </p14:nvContentPartPr>
            <p14:xfrm>
              <a:off x="7846124" y="2356067"/>
              <a:ext cx="360" cy="360"/>
            </p14:xfrm>
          </p:contentPart>
        </mc:Choice>
        <mc:Fallback xmlns="">
          <p:pic>
            <p:nvPicPr>
              <p:cNvPr id="32" name="Ink 31">
                <a:extLst>
                  <a:ext uri="{FF2B5EF4-FFF2-40B4-BE49-F238E27FC236}">
                    <a16:creationId xmlns:a16="http://schemas.microsoft.com/office/drawing/2014/main" id="{CBC61B57-C5DB-D96B-B92B-E4D04FF6FB3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837124" y="2302067"/>
                <a:ext cx="18000" cy="10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2691B8E2-6F56-5D11-BAF5-C0C9CCC6279A}"/>
              </a:ext>
            </a:extLst>
          </p:cNvPr>
          <p:cNvCxnSpPr>
            <a:cxnSpLocks/>
          </p:cNvCxnSpPr>
          <p:nvPr/>
        </p:nvCxnSpPr>
        <p:spPr>
          <a:xfrm>
            <a:off x="1079812" y="2161022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>
            <a:extLst>
              <a:ext uri="{FF2B5EF4-FFF2-40B4-BE49-F238E27FC236}">
                <a16:creationId xmlns:a16="http://schemas.microsoft.com/office/drawing/2014/main" id="{85430DC4-E900-C45D-5490-8F5A71D51C51}"/>
              </a:ext>
            </a:extLst>
          </p:cNvPr>
          <p:cNvSpPr txBox="1"/>
          <p:nvPr/>
        </p:nvSpPr>
        <p:spPr>
          <a:xfrm>
            <a:off x="712195" y="1439318"/>
            <a:ext cx="2226051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</a:rPr>
              <a:t>Dataset / Knowledge                                     Sources</a:t>
            </a:r>
            <a:endParaRPr lang="ar-SA" sz="1100" b="1" dirty="0">
              <a:latin typeface="Aptos" panose="020B0004020202020204" pitchFamily="34" charset="0"/>
            </a:endParaRPr>
          </a:p>
        </p:txBody>
      </p: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32A6BE1-2395-3F5C-2D87-AC0EF0777CCD}"/>
              </a:ext>
            </a:extLst>
          </p:cNvPr>
          <p:cNvCxnSpPr>
            <a:cxnSpLocks/>
          </p:cNvCxnSpPr>
          <p:nvPr/>
        </p:nvCxnSpPr>
        <p:spPr>
          <a:xfrm>
            <a:off x="1073462" y="2415022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09992C1-E0D9-5493-0421-E56FD853D9B0}"/>
              </a:ext>
            </a:extLst>
          </p:cNvPr>
          <p:cNvCxnSpPr>
            <a:cxnSpLocks/>
          </p:cNvCxnSpPr>
          <p:nvPr/>
        </p:nvCxnSpPr>
        <p:spPr>
          <a:xfrm>
            <a:off x="1124262" y="2656322"/>
            <a:ext cx="134373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B470236-4037-CD2C-01BA-F2908B991178}"/>
              </a:ext>
            </a:extLst>
          </p:cNvPr>
          <p:cNvSpPr/>
          <p:nvPr/>
        </p:nvSpPr>
        <p:spPr>
          <a:xfrm>
            <a:off x="294886" y="3415204"/>
            <a:ext cx="2690106" cy="1316230"/>
          </a:xfrm>
          <a:prstGeom prst="roundRect">
            <a:avLst>
              <a:gd name="adj" fmla="val 7047"/>
            </a:avLst>
          </a:prstGeom>
          <a:solidFill>
            <a:srgbClr val="D9E1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87888FF-094A-4874-5F23-4A008D483E16}"/>
              </a:ext>
            </a:extLst>
          </p:cNvPr>
          <p:cNvSpPr/>
          <p:nvPr/>
        </p:nvSpPr>
        <p:spPr>
          <a:xfrm>
            <a:off x="390883" y="3702907"/>
            <a:ext cx="2486583" cy="94015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415B833-9F87-CEF5-A3EC-CB214955CF04}"/>
              </a:ext>
            </a:extLst>
          </p:cNvPr>
          <p:cNvSpPr txBox="1"/>
          <p:nvPr/>
        </p:nvSpPr>
        <p:spPr>
          <a:xfrm>
            <a:off x="875221" y="3782561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Text Split and Chunking 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90E39B-9B72-75DC-2C86-357D062100F9}"/>
              </a:ext>
            </a:extLst>
          </p:cNvPr>
          <p:cNvSpPr txBox="1"/>
          <p:nvPr/>
        </p:nvSpPr>
        <p:spPr>
          <a:xfrm>
            <a:off x="890106" y="4065429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Embeddings Creation 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609BB9-04C9-A29C-6D39-87E12D8053A1}"/>
              </a:ext>
            </a:extLst>
          </p:cNvPr>
          <p:cNvSpPr txBox="1"/>
          <p:nvPr/>
        </p:nvSpPr>
        <p:spPr>
          <a:xfrm>
            <a:off x="896140" y="4345942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Store to Vector DB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E4662B-601B-6370-FA58-DEAC37FC9B79}"/>
              </a:ext>
            </a:extLst>
          </p:cNvPr>
          <p:cNvSpPr txBox="1"/>
          <p:nvPr/>
        </p:nvSpPr>
        <p:spPr>
          <a:xfrm>
            <a:off x="504958" y="3427093"/>
            <a:ext cx="2538810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Data Preparation / preprocessing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2" name="Graphic 11" descr="Database outline">
            <a:extLst>
              <a:ext uri="{FF2B5EF4-FFF2-40B4-BE49-F238E27FC236}">
                <a16:creationId xmlns:a16="http://schemas.microsoft.com/office/drawing/2014/main" id="{D758E42E-54FA-DD0D-D4FA-CC09E0C8C4D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48042" y="3763022"/>
            <a:ext cx="387753" cy="295129"/>
          </a:xfrm>
          <a:prstGeom prst="rect">
            <a:avLst/>
          </a:prstGeom>
        </p:spPr>
      </p:pic>
      <p:pic>
        <p:nvPicPr>
          <p:cNvPr id="14" name="Graphic 13" descr="Database with solid fill">
            <a:extLst>
              <a:ext uri="{FF2B5EF4-FFF2-40B4-BE49-F238E27FC236}">
                <a16:creationId xmlns:a16="http://schemas.microsoft.com/office/drawing/2014/main" id="{15473A69-2736-BDEF-D246-5DEA4CE39D0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46182" y="4328959"/>
            <a:ext cx="387753" cy="329387"/>
          </a:xfrm>
          <a:prstGeom prst="rect">
            <a:avLst/>
          </a:prstGeom>
        </p:spPr>
      </p:pic>
      <p:pic>
        <p:nvPicPr>
          <p:cNvPr id="16" name="Graphic 15" descr="Search Inventory outline">
            <a:extLst>
              <a:ext uri="{FF2B5EF4-FFF2-40B4-BE49-F238E27FC236}">
                <a16:creationId xmlns:a16="http://schemas.microsoft.com/office/drawing/2014/main" id="{E0037CF0-50CB-28E2-2BD9-654E2027353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509943" y="4058166"/>
            <a:ext cx="260230" cy="260230"/>
          </a:xfrm>
          <a:prstGeom prst="rect">
            <a:avLst/>
          </a:prstGeom>
        </p:spPr>
      </p:pic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B3374DCB-BC11-87C0-7EC5-2A2FD5944A1B}"/>
              </a:ext>
            </a:extLst>
          </p:cNvPr>
          <p:cNvCxnSpPr>
            <a:cxnSpLocks/>
          </p:cNvCxnSpPr>
          <p:nvPr/>
        </p:nvCxnSpPr>
        <p:spPr>
          <a:xfrm flipV="1">
            <a:off x="725518" y="4044171"/>
            <a:ext cx="1999215" cy="2341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FEC8E9E-AB36-62CF-DAC9-549B5549A3CC}"/>
              </a:ext>
            </a:extLst>
          </p:cNvPr>
          <p:cNvCxnSpPr>
            <a:cxnSpLocks/>
          </p:cNvCxnSpPr>
          <p:nvPr/>
        </p:nvCxnSpPr>
        <p:spPr>
          <a:xfrm flipV="1">
            <a:off x="690028" y="4315568"/>
            <a:ext cx="1999215" cy="23414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:a16="http://schemas.microsoft.com/office/drawing/2014/main" id="{6922CC73-D888-88A5-B849-0212CBE0E76A}"/>
              </a:ext>
            </a:extLst>
          </p:cNvPr>
          <p:cNvPicPr>
            <a:picLocks noChangeAspect="1"/>
          </p:cNvPicPr>
          <p:nvPr/>
        </p:nvPicPr>
        <p:blipFill>
          <a:blip r:embed="rId9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997808" y="1876206"/>
            <a:ext cx="831614" cy="728335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01FEFD91-B8FB-AD35-C701-3337A597A312}"/>
              </a:ext>
            </a:extLst>
          </p:cNvPr>
          <p:cNvSpPr txBox="1"/>
          <p:nvPr/>
        </p:nvSpPr>
        <p:spPr>
          <a:xfrm>
            <a:off x="2906946" y="2523692"/>
            <a:ext cx="632986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latin typeface="Aptos" panose="020B0004020202020204" pitchFamily="34" charset="0"/>
                <a:cs typeface="+mj-cs"/>
              </a:rPr>
              <a:t>Caller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271B6F58-FCED-D45C-D548-983899E9FA27}"/>
              </a:ext>
            </a:extLst>
          </p:cNvPr>
          <p:cNvCxnSpPr>
            <a:cxnSpLocks/>
            <a:stCxn id="18" idx="2"/>
          </p:cNvCxnSpPr>
          <p:nvPr/>
        </p:nvCxnSpPr>
        <p:spPr>
          <a:xfrm>
            <a:off x="1741559" y="3134691"/>
            <a:ext cx="10118" cy="2313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9D00B17C-D07F-80DB-31DE-D91B6DBF60E2}"/>
              </a:ext>
            </a:extLst>
          </p:cNvPr>
          <p:cNvCxnSpPr>
            <a:cxnSpLocks/>
          </p:cNvCxnSpPr>
          <p:nvPr/>
        </p:nvCxnSpPr>
        <p:spPr>
          <a:xfrm>
            <a:off x="2786075" y="2310827"/>
            <a:ext cx="29821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AutoShape 3" descr="Radio microphone with solid fill">
            <a:extLst>
              <a:ext uri="{FF2B5EF4-FFF2-40B4-BE49-F238E27FC236}">
                <a16:creationId xmlns:a16="http://schemas.microsoft.com/office/drawing/2014/main" id="{3A1C6560-348E-B846-ADC6-D45C0559971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315795" y="2157620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43" name="AutoShape 4" descr="Radio microphone outline">
            <a:extLst>
              <a:ext uri="{FF2B5EF4-FFF2-40B4-BE49-F238E27FC236}">
                <a16:creationId xmlns:a16="http://schemas.microsoft.com/office/drawing/2014/main" id="{76BA4296-31BF-4183-352E-CC3529AAF5E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41913" y="2157620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3035F4DA-C71F-9C61-59D8-BB66A3D0AA85}"/>
              </a:ext>
            </a:extLst>
          </p:cNvPr>
          <p:cNvSpPr/>
          <p:nvPr/>
        </p:nvSpPr>
        <p:spPr>
          <a:xfrm>
            <a:off x="3861967" y="1782417"/>
            <a:ext cx="1430000" cy="1597438"/>
          </a:xfrm>
          <a:prstGeom prst="roundRect">
            <a:avLst>
              <a:gd name="adj" fmla="val 5284"/>
            </a:avLst>
          </a:prstGeom>
          <a:solidFill>
            <a:srgbClr val="F7D876"/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C19051A1-CC13-3EC6-984A-CB450002EA2F}"/>
              </a:ext>
            </a:extLst>
          </p:cNvPr>
          <p:cNvSpPr/>
          <p:nvPr/>
        </p:nvSpPr>
        <p:spPr>
          <a:xfrm>
            <a:off x="3964979" y="2209640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DABC7429-A525-284A-CE96-87E55F52FB56}"/>
              </a:ext>
            </a:extLst>
          </p:cNvPr>
          <p:cNvSpPr txBox="1"/>
          <p:nvPr/>
        </p:nvSpPr>
        <p:spPr>
          <a:xfrm>
            <a:off x="3931899" y="1782417"/>
            <a:ext cx="1326957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050" b="1" dirty="0">
                <a:latin typeface="Aptos" panose="020B0004020202020204" pitchFamily="34" charset="0"/>
              </a:rPr>
              <a:t>ASR Comparison :</a:t>
            </a:r>
          </a:p>
          <a:p>
            <a:pPr algn="ctr"/>
            <a:r>
              <a:rPr lang="en-US" sz="1050" b="1" dirty="0">
                <a:latin typeface="Aptos" panose="020B0004020202020204" pitchFamily="34" charset="0"/>
              </a:rPr>
              <a:t> Speech To Text</a:t>
            </a:r>
            <a:endParaRPr lang="ar-SA" sz="1050" b="1" dirty="0">
              <a:latin typeface="Aptos" panose="020B0004020202020204" pitchFamily="34" charset="0"/>
            </a:endParaRPr>
          </a:p>
        </p:txBody>
      </p:sp>
      <p:sp>
        <p:nvSpPr>
          <p:cNvPr id="64" name="Rounded Rectangle 3"/>
          <p:cNvSpPr/>
          <p:nvPr/>
        </p:nvSpPr>
        <p:spPr>
          <a:xfrm>
            <a:off x="3974358" y="2265325"/>
            <a:ext cx="1211886" cy="23981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  <a:latin typeface="Aptos" panose="020B0004020202020204" pitchFamily="34" charset="0"/>
              </a:rPr>
              <a:t>Whisper</a:t>
            </a:r>
            <a:endParaRPr sz="1050" dirty="0">
              <a:solidFill>
                <a:schemeClr val="tx1"/>
              </a:solidFill>
            </a:endParaRPr>
          </a:p>
        </p:txBody>
      </p:sp>
      <p:sp>
        <p:nvSpPr>
          <p:cNvPr id="65" name="Rounded Rectangle 3">
            <a:extLst>
              <a:ext uri="{FF2B5EF4-FFF2-40B4-BE49-F238E27FC236}">
                <a16:creationId xmlns:a16="http://schemas.microsoft.com/office/drawing/2014/main" id="{9A964C12-1299-2362-2293-7DF6248EA8F9}"/>
              </a:ext>
            </a:extLst>
          </p:cNvPr>
          <p:cNvSpPr/>
          <p:nvPr/>
        </p:nvSpPr>
        <p:spPr>
          <a:xfrm>
            <a:off x="3976063" y="2579021"/>
            <a:ext cx="1233339" cy="25415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800" b="1" dirty="0">
                <a:solidFill>
                  <a:schemeClr val="tx1"/>
                </a:solidFill>
                <a:latin typeface="Aptos" panose="020B0004020202020204" pitchFamily="34" charset="0"/>
              </a:rPr>
              <a:t>Wav2vec2-Conformer</a:t>
            </a:r>
            <a:endParaRPr sz="7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66" name="Rounded Rectangle 3">
            <a:extLst>
              <a:ext uri="{FF2B5EF4-FFF2-40B4-BE49-F238E27FC236}">
                <a16:creationId xmlns:a16="http://schemas.microsoft.com/office/drawing/2014/main" id="{53389800-C798-E36A-3E68-2358FA35D305}"/>
              </a:ext>
            </a:extLst>
          </p:cNvPr>
          <p:cNvSpPr/>
          <p:nvPr/>
        </p:nvSpPr>
        <p:spPr>
          <a:xfrm>
            <a:off x="3976063" y="2877905"/>
            <a:ext cx="1233339" cy="275121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b="1" dirty="0">
                <a:solidFill>
                  <a:schemeClr val="tx1"/>
                </a:solidFill>
                <a:latin typeface="Aptos" panose="020B0004020202020204" pitchFamily="34" charset="0"/>
              </a:rPr>
              <a:t>GPT-40 Transcribe</a:t>
            </a:r>
            <a:endParaRPr lang="ar-SA" sz="9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67" name="AutoShape 3" descr="Radio microphone with solid fill">
            <a:extLst>
              <a:ext uri="{FF2B5EF4-FFF2-40B4-BE49-F238E27FC236}">
                <a16:creationId xmlns:a16="http://schemas.microsoft.com/office/drawing/2014/main" id="{445B04EE-C4AC-8D01-7A52-5315CC5ABC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856480" y="2157133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68" name="AutoShape 4" descr="Radio microphone outline">
            <a:extLst>
              <a:ext uri="{FF2B5EF4-FFF2-40B4-BE49-F238E27FC236}">
                <a16:creationId xmlns:a16="http://schemas.microsoft.com/office/drawing/2014/main" id="{20489A65-64BB-860E-A4EA-7054BE1290E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482598" y="2157133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69" name="Rectangle: Rounded Corners 68">
            <a:extLst>
              <a:ext uri="{FF2B5EF4-FFF2-40B4-BE49-F238E27FC236}">
                <a16:creationId xmlns:a16="http://schemas.microsoft.com/office/drawing/2014/main" id="{72604117-BC83-D9C7-4B8C-F7CDECA3EB89}"/>
              </a:ext>
            </a:extLst>
          </p:cNvPr>
          <p:cNvSpPr/>
          <p:nvPr/>
        </p:nvSpPr>
        <p:spPr>
          <a:xfrm>
            <a:off x="5430200" y="1781930"/>
            <a:ext cx="1430000" cy="1597438"/>
          </a:xfrm>
          <a:prstGeom prst="roundRect">
            <a:avLst>
              <a:gd name="adj" fmla="val 5284"/>
            </a:avLst>
          </a:prstGeom>
          <a:solidFill>
            <a:schemeClr val="accent6">
              <a:lumMod val="60000"/>
              <a:lumOff val="40000"/>
            </a:schemeClr>
          </a:solidFill>
          <a:ln>
            <a:gradFill flip="none" rotWithShape="1">
              <a:gsLst>
                <a:gs pos="60000">
                  <a:srgbClr val="FFC000"/>
                </a:gs>
                <a:gs pos="0">
                  <a:schemeClr val="accent4">
                    <a:lumMod val="0"/>
                    <a:lumOff val="100000"/>
                  </a:schemeClr>
                </a:gs>
                <a:gs pos="35000">
                  <a:schemeClr val="accent4">
                    <a:lumMod val="0"/>
                    <a:lumOff val="100000"/>
                  </a:schemeClr>
                </a:gs>
                <a:gs pos="100000">
                  <a:schemeClr val="accent4">
                    <a:lumMod val="100000"/>
                  </a:schemeClr>
                </a:gs>
              </a:gsLst>
              <a:path path="circle">
                <a:fillToRect l="50000" t="-80000" r="50000" b="180000"/>
              </a:path>
              <a:tileRect/>
            </a:gradFill>
          </a:ln>
          <a:effectLst>
            <a:innerShdw blurRad="114300">
              <a:srgbClr val="FFC000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6954F1FE-495E-CBF9-CE7A-DA439E9290C7}"/>
              </a:ext>
            </a:extLst>
          </p:cNvPr>
          <p:cNvSpPr/>
          <p:nvPr/>
        </p:nvSpPr>
        <p:spPr>
          <a:xfrm>
            <a:off x="5505664" y="2209153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098017B6-F7F5-6927-85B6-7D303A090565}"/>
              </a:ext>
            </a:extLst>
          </p:cNvPr>
          <p:cNvSpPr txBox="1"/>
          <p:nvPr/>
        </p:nvSpPr>
        <p:spPr>
          <a:xfrm>
            <a:off x="5440214" y="1781930"/>
            <a:ext cx="144305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000" b="1" dirty="0">
                <a:latin typeface="Aptos" panose="020B0004020202020204" pitchFamily="34" charset="0"/>
              </a:rPr>
              <a:t>RAG Comparison :</a:t>
            </a:r>
          </a:p>
          <a:p>
            <a:pPr algn="ctr"/>
            <a:r>
              <a:rPr lang="en-US" sz="1000" b="1" dirty="0">
                <a:latin typeface="Aptos" panose="020B0004020202020204" pitchFamily="34" charset="0"/>
              </a:rPr>
              <a:t>Retrieval and Ranking </a:t>
            </a:r>
            <a:endParaRPr lang="ar-SA" sz="1000" b="1" dirty="0">
              <a:latin typeface="Aptos" panose="020B0004020202020204" pitchFamily="34" charset="0"/>
            </a:endParaRPr>
          </a:p>
        </p:txBody>
      </p:sp>
      <p:sp>
        <p:nvSpPr>
          <p:cNvPr id="73" name="Rounded Rectangle 3">
            <a:extLst>
              <a:ext uri="{FF2B5EF4-FFF2-40B4-BE49-F238E27FC236}">
                <a16:creationId xmlns:a16="http://schemas.microsoft.com/office/drawing/2014/main" id="{D6A751B8-6E9B-881B-7FD9-3BA24AF1F9FB}"/>
              </a:ext>
            </a:extLst>
          </p:cNvPr>
          <p:cNvSpPr/>
          <p:nvPr/>
        </p:nvSpPr>
        <p:spPr>
          <a:xfrm>
            <a:off x="5579184" y="2276889"/>
            <a:ext cx="1128551" cy="2520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</a:rPr>
              <a:t>Dense Retrieval</a:t>
            </a:r>
            <a:endParaRPr sz="1050" dirty="0">
              <a:solidFill>
                <a:schemeClr val="tx1"/>
              </a:solidFill>
            </a:endParaRPr>
          </a:p>
        </p:txBody>
      </p:sp>
      <p:sp>
        <p:nvSpPr>
          <p:cNvPr id="74" name="Rounded Rectangle 3">
            <a:extLst>
              <a:ext uri="{FF2B5EF4-FFF2-40B4-BE49-F238E27FC236}">
                <a16:creationId xmlns:a16="http://schemas.microsoft.com/office/drawing/2014/main" id="{A26C9366-8481-D760-1F90-90EFB3C3FD59}"/>
              </a:ext>
            </a:extLst>
          </p:cNvPr>
          <p:cNvSpPr/>
          <p:nvPr/>
        </p:nvSpPr>
        <p:spPr>
          <a:xfrm>
            <a:off x="5558687" y="2587266"/>
            <a:ext cx="1142911" cy="25204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>
                <a:solidFill>
                  <a:schemeClr val="tx1"/>
                </a:solidFill>
              </a:rPr>
              <a:t>Hybrid Retrieval</a:t>
            </a:r>
            <a:endParaRPr sz="1000" dirty="0">
              <a:solidFill>
                <a:schemeClr val="tx1"/>
              </a:solidFill>
            </a:endParaRPr>
          </a:p>
        </p:txBody>
      </p:sp>
      <p:sp>
        <p:nvSpPr>
          <p:cNvPr id="75" name="Rounded Rectangle 3">
            <a:extLst>
              <a:ext uri="{FF2B5EF4-FFF2-40B4-BE49-F238E27FC236}">
                <a16:creationId xmlns:a16="http://schemas.microsoft.com/office/drawing/2014/main" id="{468F9364-D1D2-9146-B5DA-ACC9D18CE374}"/>
              </a:ext>
            </a:extLst>
          </p:cNvPr>
          <p:cNvSpPr/>
          <p:nvPr/>
        </p:nvSpPr>
        <p:spPr>
          <a:xfrm>
            <a:off x="5573023" y="2898463"/>
            <a:ext cx="1134711" cy="275621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900" b="1" dirty="0">
                <a:solidFill>
                  <a:schemeClr val="tx1"/>
                </a:solidFill>
              </a:rPr>
              <a:t>Hybrid + </a:t>
            </a:r>
            <a:r>
              <a:rPr lang="en-US" sz="900" b="1" dirty="0" err="1">
                <a:solidFill>
                  <a:schemeClr val="tx1"/>
                </a:solidFill>
              </a:rPr>
              <a:t>Reranker</a:t>
            </a:r>
            <a:endParaRPr lang="ar-SA" sz="900" b="1" dirty="0">
              <a:solidFill>
                <a:schemeClr val="tx1"/>
              </a:solidFill>
            </a:endParaRPr>
          </a:p>
        </p:txBody>
      </p:sp>
      <p:sp>
        <p:nvSpPr>
          <p:cNvPr id="76" name="AutoShape 3" descr="Radio microphone with solid fill">
            <a:extLst>
              <a:ext uri="{FF2B5EF4-FFF2-40B4-BE49-F238E27FC236}">
                <a16:creationId xmlns:a16="http://schemas.microsoft.com/office/drawing/2014/main" id="{DF247E64-46B0-3E6B-69B4-FE63B6D8466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415576" y="2163759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77" name="AutoShape 4" descr="Radio microphone outline">
            <a:extLst>
              <a:ext uri="{FF2B5EF4-FFF2-40B4-BE49-F238E27FC236}">
                <a16:creationId xmlns:a16="http://schemas.microsoft.com/office/drawing/2014/main" id="{4DA30119-EEBD-E502-1A39-6992C862264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041694" y="2163759"/>
            <a:ext cx="247535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SA"/>
          </a:p>
        </p:txBody>
      </p:sp>
      <p:sp>
        <p:nvSpPr>
          <p:cNvPr id="78" name="Rectangle: Rounded Corners 77">
            <a:extLst>
              <a:ext uri="{FF2B5EF4-FFF2-40B4-BE49-F238E27FC236}">
                <a16:creationId xmlns:a16="http://schemas.microsoft.com/office/drawing/2014/main" id="{0376A11D-6227-1EB7-B046-2C6D9FF2FB25}"/>
              </a:ext>
            </a:extLst>
          </p:cNvPr>
          <p:cNvSpPr/>
          <p:nvPr/>
        </p:nvSpPr>
        <p:spPr>
          <a:xfrm>
            <a:off x="6989296" y="1788556"/>
            <a:ext cx="1430000" cy="1597438"/>
          </a:xfrm>
          <a:prstGeom prst="roundRect">
            <a:avLst>
              <a:gd name="adj" fmla="val 5284"/>
            </a:avLst>
          </a:prstGeom>
          <a:solidFill>
            <a:srgbClr val="7461B1"/>
          </a:solidFill>
          <a:ln>
            <a:solidFill>
              <a:srgbClr val="002060"/>
            </a:solidFill>
          </a:ln>
          <a:effectLst>
            <a:innerShdw blurRad="114300">
              <a:schemeClr val="accent1"/>
            </a:inn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CD167470-DFE8-5385-E746-E707D0321B7D}"/>
              </a:ext>
            </a:extLst>
          </p:cNvPr>
          <p:cNvSpPr/>
          <p:nvPr/>
        </p:nvSpPr>
        <p:spPr>
          <a:xfrm>
            <a:off x="7064760" y="2215779"/>
            <a:ext cx="1252622" cy="1065682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cxnSp>
        <p:nvCxnSpPr>
          <p:cNvPr id="80" name="Straight Arrow Connector 79">
            <a:extLst>
              <a:ext uri="{FF2B5EF4-FFF2-40B4-BE49-F238E27FC236}">
                <a16:creationId xmlns:a16="http://schemas.microsoft.com/office/drawing/2014/main" id="{BC66D1D1-BEA1-2170-0042-48F2E1A97F42}"/>
              </a:ext>
            </a:extLst>
          </p:cNvPr>
          <p:cNvCxnSpPr>
            <a:cxnSpLocks/>
          </p:cNvCxnSpPr>
          <p:nvPr/>
        </p:nvCxnSpPr>
        <p:spPr>
          <a:xfrm>
            <a:off x="6860200" y="2150806"/>
            <a:ext cx="132398" cy="6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>
            <a:extLst>
              <a:ext uri="{FF2B5EF4-FFF2-40B4-BE49-F238E27FC236}">
                <a16:creationId xmlns:a16="http://schemas.microsoft.com/office/drawing/2014/main" id="{E391A145-823E-B43F-3019-8588819F2A22}"/>
              </a:ext>
            </a:extLst>
          </p:cNvPr>
          <p:cNvSpPr txBox="1"/>
          <p:nvPr/>
        </p:nvSpPr>
        <p:spPr>
          <a:xfrm>
            <a:off x="7031680" y="1788556"/>
            <a:ext cx="1326957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ptos" panose="020B0004020202020204" pitchFamily="34" charset="0"/>
              </a:rPr>
              <a:t>LLM Comparison: Answer Generation</a:t>
            </a:r>
            <a:endParaRPr lang="ar-SA" sz="1000" b="1" dirty="0">
              <a:solidFill>
                <a:schemeClr val="bg1"/>
              </a:solidFill>
              <a:latin typeface="Aptos" panose="020B0004020202020204" pitchFamily="34" charset="0"/>
            </a:endParaRPr>
          </a:p>
        </p:txBody>
      </p:sp>
      <p:sp>
        <p:nvSpPr>
          <p:cNvPr id="82" name="Rounded Rectangle 3">
            <a:extLst>
              <a:ext uri="{FF2B5EF4-FFF2-40B4-BE49-F238E27FC236}">
                <a16:creationId xmlns:a16="http://schemas.microsoft.com/office/drawing/2014/main" id="{954DB2D3-C0A1-3103-99D8-F77CD9F4FFA5}"/>
              </a:ext>
            </a:extLst>
          </p:cNvPr>
          <p:cNvSpPr/>
          <p:nvPr/>
        </p:nvSpPr>
        <p:spPr>
          <a:xfrm>
            <a:off x="7114535" y="2306144"/>
            <a:ext cx="1139345" cy="266949"/>
          </a:xfrm>
          <a:prstGeom prst="roundRect">
            <a:avLst/>
          </a:prstGeom>
          <a:solidFill>
            <a:srgbClr val="7461B1"/>
          </a:solidFill>
          <a:ln>
            <a:solidFill>
              <a:srgbClr val="7461B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100" b="1" dirty="0">
                <a:latin typeface="Aptos" panose="020B0004020202020204" pitchFamily="34" charset="0"/>
              </a:rPr>
              <a:t>GPT Model</a:t>
            </a:r>
            <a:endParaRPr sz="110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83" name="Rounded Rectangle 3">
            <a:extLst>
              <a:ext uri="{FF2B5EF4-FFF2-40B4-BE49-F238E27FC236}">
                <a16:creationId xmlns:a16="http://schemas.microsoft.com/office/drawing/2014/main" id="{0BF72017-7EE2-8E4C-0D96-4060208F4967}"/>
              </a:ext>
            </a:extLst>
          </p:cNvPr>
          <p:cNvSpPr/>
          <p:nvPr/>
        </p:nvSpPr>
        <p:spPr>
          <a:xfrm>
            <a:off x="7114286" y="2611814"/>
            <a:ext cx="1139345" cy="266949"/>
          </a:xfrm>
          <a:prstGeom prst="roundRect">
            <a:avLst/>
          </a:prstGeom>
          <a:solidFill>
            <a:srgbClr val="7461B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1200" b="1">
                <a:solidFill>
                  <a:srgbClr val="FFFFFF"/>
                </a:solidFill>
              </a:defRPr>
            </a:pPr>
            <a:r>
              <a:rPr lang="en-US" sz="1050" b="1" dirty="0" err="1">
                <a:latin typeface="Aptos" panose="020B0004020202020204" pitchFamily="34" charset="0"/>
              </a:rPr>
              <a:t>LLaMA</a:t>
            </a:r>
            <a:r>
              <a:rPr lang="en-US" sz="1050" b="1" dirty="0">
                <a:latin typeface="Aptos" panose="020B0004020202020204" pitchFamily="34" charset="0"/>
              </a:rPr>
              <a:t>/ Qwen</a:t>
            </a:r>
            <a:endParaRPr sz="1050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84" name="Rounded Rectangle 3">
            <a:extLst>
              <a:ext uri="{FF2B5EF4-FFF2-40B4-BE49-F238E27FC236}">
                <a16:creationId xmlns:a16="http://schemas.microsoft.com/office/drawing/2014/main" id="{098807FB-F6C8-DD53-A854-A0BE981A6ABD}"/>
              </a:ext>
            </a:extLst>
          </p:cNvPr>
          <p:cNvSpPr/>
          <p:nvPr/>
        </p:nvSpPr>
        <p:spPr>
          <a:xfrm>
            <a:off x="7114286" y="2924971"/>
            <a:ext cx="1139345" cy="296289"/>
          </a:xfrm>
          <a:prstGeom prst="roundRect">
            <a:avLst/>
          </a:prstGeom>
          <a:solidFill>
            <a:srgbClr val="7461B1"/>
          </a:solidFill>
          <a:ln>
            <a:solidFill>
              <a:srgbClr val="7461B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latin typeface="Aptos" panose="020B0004020202020204" pitchFamily="34" charset="0"/>
              </a:rPr>
              <a:t>Small Model (Optional) 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B4CD0AE0-3E01-323E-97F2-CA92845CDB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450290" y="1697662"/>
            <a:ext cx="1106774" cy="988709"/>
          </a:xfrm>
          <a:prstGeom prst="rect">
            <a:avLst/>
          </a:prstGeom>
        </p:spPr>
      </p:pic>
      <p:sp>
        <p:nvSpPr>
          <p:cNvPr id="87" name="Rectangle: Rounded Corners 86">
            <a:extLst>
              <a:ext uri="{FF2B5EF4-FFF2-40B4-BE49-F238E27FC236}">
                <a16:creationId xmlns:a16="http://schemas.microsoft.com/office/drawing/2014/main" id="{848EC789-04EC-17A7-9BE9-4E5A158FFAE9}"/>
              </a:ext>
            </a:extLst>
          </p:cNvPr>
          <p:cNvSpPr/>
          <p:nvPr/>
        </p:nvSpPr>
        <p:spPr>
          <a:xfrm>
            <a:off x="2621629" y="5043304"/>
            <a:ext cx="6600566" cy="1278310"/>
          </a:xfrm>
          <a:prstGeom prst="roundRect">
            <a:avLst>
              <a:gd name="adj" fmla="val 7047"/>
            </a:avLst>
          </a:prstGeom>
          <a:solidFill>
            <a:srgbClr val="ECEAED"/>
          </a:solidFill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r>
              <a:rPr lang="en-US" sz="1200" b="1" dirty="0">
                <a:solidFill>
                  <a:schemeClr val="tx1"/>
                </a:solidFill>
              </a:rPr>
              <a:t>Evaluation Module</a:t>
            </a:r>
            <a:endParaRPr lang="ar-SA" sz="1200" b="1" dirty="0">
              <a:solidFill>
                <a:schemeClr val="tx1"/>
              </a:solidFill>
            </a:endParaRPr>
          </a:p>
          <a:p>
            <a:endParaRPr lang="en-US" sz="1200" dirty="0">
              <a:solidFill>
                <a:schemeClr val="tx1"/>
              </a:solidFill>
            </a:endParaRPr>
          </a:p>
          <a:p>
            <a:r>
              <a:rPr lang="en-US" sz="1200" b="1" dirty="0">
                <a:solidFill>
                  <a:schemeClr val="tx1"/>
                </a:solidFill>
              </a:rPr>
              <a:t>ASR Metrics</a:t>
            </a:r>
            <a:r>
              <a:rPr lang="en-US" sz="1200" dirty="0">
                <a:solidFill>
                  <a:schemeClr val="tx1"/>
                </a:solidFill>
              </a:rPr>
              <a:t>: WER, CER, latency 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RAG Metrics</a:t>
            </a:r>
            <a:r>
              <a:rPr lang="en-US" sz="1200" dirty="0">
                <a:solidFill>
                  <a:schemeClr val="tx1"/>
                </a:solidFill>
              </a:rPr>
              <a:t>: </a:t>
            </a:r>
            <a:r>
              <a:rPr lang="en-US" sz="1200" dirty="0" err="1">
                <a:solidFill>
                  <a:schemeClr val="tx1"/>
                </a:solidFill>
              </a:rPr>
              <a:t>Recall@k</a:t>
            </a:r>
            <a:r>
              <a:rPr lang="en-US" sz="1200" dirty="0">
                <a:solidFill>
                  <a:schemeClr val="tx1"/>
                </a:solidFill>
              </a:rPr>
              <a:t>, </a:t>
            </a:r>
            <a:r>
              <a:rPr lang="en-US" sz="1200" dirty="0" err="1">
                <a:solidFill>
                  <a:schemeClr val="tx1"/>
                </a:solidFill>
              </a:rPr>
              <a:t>Precision@k</a:t>
            </a:r>
            <a:r>
              <a:rPr lang="en-US" sz="1200" dirty="0">
                <a:solidFill>
                  <a:schemeClr val="tx1"/>
                </a:solidFill>
              </a:rPr>
              <a:t>, MRR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LLM Metrics</a:t>
            </a:r>
            <a:r>
              <a:rPr lang="en-US" sz="1200" dirty="0">
                <a:solidFill>
                  <a:schemeClr val="tx1"/>
                </a:solidFill>
              </a:rPr>
              <a:t>: Accuracy, Faithfulness, Hallucination Rate</a:t>
            </a:r>
          </a:p>
          <a:p>
            <a:r>
              <a:rPr lang="en-US" sz="1200" b="1" dirty="0">
                <a:solidFill>
                  <a:schemeClr val="tx1"/>
                </a:solidFill>
              </a:rPr>
              <a:t>TTS Metrics: </a:t>
            </a:r>
            <a:r>
              <a:rPr lang="en-US" sz="1200" dirty="0">
                <a:solidFill>
                  <a:schemeClr val="tx1"/>
                </a:solidFill>
              </a:rPr>
              <a:t>MOS, Naturalness, Intelligibility</a:t>
            </a:r>
          </a:p>
        </p:txBody>
      </p:sp>
      <p:sp>
        <p:nvSpPr>
          <p:cNvPr id="89" name="Rectangle: Rounded Corners 88">
            <a:extLst>
              <a:ext uri="{FF2B5EF4-FFF2-40B4-BE49-F238E27FC236}">
                <a16:creationId xmlns:a16="http://schemas.microsoft.com/office/drawing/2014/main" id="{C1D73EA0-2D4C-79A8-BEC1-139428BECD9E}"/>
              </a:ext>
            </a:extLst>
          </p:cNvPr>
          <p:cNvSpPr/>
          <p:nvPr/>
        </p:nvSpPr>
        <p:spPr>
          <a:xfrm>
            <a:off x="5789466" y="3633067"/>
            <a:ext cx="1590624" cy="1156430"/>
          </a:xfrm>
          <a:prstGeom prst="roundRect">
            <a:avLst>
              <a:gd name="adj" fmla="val 7047"/>
            </a:avLst>
          </a:prstGeom>
          <a:solidFill>
            <a:srgbClr val="D9E1F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sz="1200" dirty="0">
              <a:solidFill>
                <a:schemeClr val="tx1"/>
              </a:solidFill>
            </a:endParaRPr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ADB145E7-EE10-A564-C1E6-53A787E7B497}"/>
              </a:ext>
            </a:extLst>
          </p:cNvPr>
          <p:cNvSpPr/>
          <p:nvPr/>
        </p:nvSpPr>
        <p:spPr>
          <a:xfrm>
            <a:off x="5822476" y="4104378"/>
            <a:ext cx="1482471" cy="6234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endParaRPr lang="ar-SA" dirty="0"/>
          </a:p>
        </p:txBody>
      </p:sp>
      <p:sp>
        <p:nvSpPr>
          <p:cNvPr id="97" name="Rectangle: Rounded Corners 96">
            <a:extLst>
              <a:ext uri="{FF2B5EF4-FFF2-40B4-BE49-F238E27FC236}">
                <a16:creationId xmlns:a16="http://schemas.microsoft.com/office/drawing/2014/main" id="{649D80C3-648C-755E-56A6-942DF8589115}"/>
              </a:ext>
            </a:extLst>
          </p:cNvPr>
          <p:cNvSpPr/>
          <p:nvPr/>
        </p:nvSpPr>
        <p:spPr>
          <a:xfrm>
            <a:off x="3543270" y="3671693"/>
            <a:ext cx="1562116" cy="770695"/>
          </a:xfrm>
          <a:prstGeom prst="roundRect">
            <a:avLst>
              <a:gd name="adj" fmla="val 7047"/>
            </a:avLst>
          </a:prstGeom>
          <a:solidFill>
            <a:srgbClr val="EDEBEE"/>
          </a:solidFill>
          <a:ln>
            <a:noFill/>
          </a:ln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en-US" sz="1400" dirty="0">
              <a:solidFill>
                <a:schemeClr val="tx1"/>
              </a:solidFill>
            </a:endParaRPr>
          </a:p>
          <a:p>
            <a:pPr algn="ctr"/>
            <a:endParaRPr lang="en-US" sz="1400" dirty="0">
              <a:solidFill>
                <a:schemeClr val="tx1"/>
              </a:solidFill>
            </a:endParaRPr>
          </a:p>
          <a:p>
            <a:pPr algn="ctr"/>
            <a:r>
              <a:rPr lang="en-US" sz="1100" b="1" dirty="0">
                <a:solidFill>
                  <a:schemeClr val="tx1"/>
                </a:solidFill>
                <a:latin typeface="Aptos" panose="020B0004020202020204" pitchFamily="34" charset="0"/>
              </a:rPr>
              <a:t>Vector Database</a:t>
            </a:r>
            <a:endParaRPr lang="ar-SA" sz="11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105" name="Rectangle: Rounded Corners 104">
            <a:extLst>
              <a:ext uri="{FF2B5EF4-FFF2-40B4-BE49-F238E27FC236}">
                <a16:creationId xmlns:a16="http://schemas.microsoft.com/office/drawing/2014/main" id="{95CA4C40-283B-1EA2-7CD7-369B5028B79E}"/>
              </a:ext>
            </a:extLst>
          </p:cNvPr>
          <p:cNvSpPr/>
          <p:nvPr/>
        </p:nvSpPr>
        <p:spPr>
          <a:xfrm>
            <a:off x="5817868" y="5297112"/>
            <a:ext cx="2678368" cy="770695"/>
          </a:xfrm>
          <a:prstGeom prst="roundRect">
            <a:avLst>
              <a:gd name="adj" fmla="val 7047"/>
            </a:avLst>
          </a:prstGeom>
          <a:solidFill>
            <a:srgbClr val="4579C2"/>
          </a:solidFill>
          <a:effectLst>
            <a:outerShdw blurRad="50800" dist="50800" dir="5400000" algn="ctr" rotWithShape="0">
              <a:srgbClr val="EDEBEE"/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 dirty="0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340CD91B-2895-8250-ECD5-C57FE4C035CF}"/>
              </a:ext>
            </a:extLst>
          </p:cNvPr>
          <p:cNvSpPr txBox="1"/>
          <p:nvPr/>
        </p:nvSpPr>
        <p:spPr>
          <a:xfrm>
            <a:off x="10111566" y="2688557"/>
            <a:ext cx="1711075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  <a:cs typeface="+mj-cs"/>
              </a:rPr>
              <a:t>AI Voice Response Output</a:t>
            </a:r>
            <a:endParaRPr lang="ar-SA" sz="1100" b="1" dirty="0">
              <a:latin typeface="Aptos" panose="020B0004020202020204" pitchFamily="34" charset="0"/>
              <a:cs typeface="+mj-cs"/>
            </a:endParaRPr>
          </a:p>
        </p:txBody>
      </p:sp>
      <p:pic>
        <p:nvPicPr>
          <p:cNvPr id="108" name="Graphic 107" descr="Computer with solid fill">
            <a:extLst>
              <a:ext uri="{FF2B5EF4-FFF2-40B4-BE49-F238E27FC236}">
                <a16:creationId xmlns:a16="http://schemas.microsoft.com/office/drawing/2014/main" id="{D3793F86-73BA-828A-8D1C-C14182658E2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689047" y="3689602"/>
            <a:ext cx="533007" cy="533007"/>
          </a:xfrm>
          <a:prstGeom prst="rect">
            <a:avLst/>
          </a:prstGeom>
        </p:spPr>
      </p:pic>
      <p:pic>
        <p:nvPicPr>
          <p:cNvPr id="112" name="Graphic 111" descr="Database with solid fill">
            <a:extLst>
              <a:ext uri="{FF2B5EF4-FFF2-40B4-BE49-F238E27FC236}">
                <a16:creationId xmlns:a16="http://schemas.microsoft.com/office/drawing/2014/main" id="{BE2231E0-BF2E-807F-9BF0-03AA8DA5522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386545" y="3741440"/>
            <a:ext cx="491812" cy="417783"/>
          </a:xfrm>
          <a:prstGeom prst="rect">
            <a:avLst/>
          </a:prstGeom>
        </p:spPr>
      </p:pic>
      <p:sp>
        <p:nvSpPr>
          <p:cNvPr id="114" name="TextBox 113">
            <a:extLst>
              <a:ext uri="{FF2B5EF4-FFF2-40B4-BE49-F238E27FC236}">
                <a16:creationId xmlns:a16="http://schemas.microsoft.com/office/drawing/2014/main" id="{AF1F5A15-EE01-A8C9-CAE3-829690A8D821}"/>
              </a:ext>
            </a:extLst>
          </p:cNvPr>
          <p:cNvSpPr txBox="1"/>
          <p:nvPr/>
        </p:nvSpPr>
        <p:spPr>
          <a:xfrm>
            <a:off x="5881722" y="3648634"/>
            <a:ext cx="1442973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/>
              <a:t>Model Selection &amp;</a:t>
            </a:r>
          </a:p>
          <a:p>
            <a:pPr algn="ctr"/>
            <a:r>
              <a:rPr lang="en-US" sz="1100" b="1" dirty="0"/>
              <a:t>Benchmark Creation </a:t>
            </a:r>
            <a:endParaRPr lang="ar-SA" sz="1100" b="1" dirty="0"/>
          </a:p>
        </p:txBody>
      </p:sp>
      <p:pic>
        <p:nvPicPr>
          <p:cNvPr id="117" name="Graphic 116" descr="Clipboard Badge outline">
            <a:extLst>
              <a:ext uri="{FF2B5EF4-FFF2-40B4-BE49-F238E27FC236}">
                <a16:creationId xmlns:a16="http://schemas.microsoft.com/office/drawing/2014/main" id="{8349F240-4076-52CF-DEBE-551450B71112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5817868" y="4079664"/>
            <a:ext cx="623454" cy="623454"/>
          </a:xfrm>
          <a:prstGeom prst="rect">
            <a:avLst/>
          </a:prstGeom>
        </p:spPr>
      </p:pic>
      <p:sp>
        <p:nvSpPr>
          <p:cNvPr id="118" name="TextBox 117">
            <a:extLst>
              <a:ext uri="{FF2B5EF4-FFF2-40B4-BE49-F238E27FC236}">
                <a16:creationId xmlns:a16="http://schemas.microsoft.com/office/drawing/2014/main" id="{6FA7C27D-809E-1175-C083-E0073FBCFD4F}"/>
              </a:ext>
            </a:extLst>
          </p:cNvPr>
          <p:cNvSpPr txBox="1"/>
          <p:nvPr/>
        </p:nvSpPr>
        <p:spPr>
          <a:xfrm>
            <a:off x="6256764" y="4186248"/>
            <a:ext cx="1048183" cy="43088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en-US" sz="1100" b="1" dirty="0">
                <a:latin typeface="Aptos" panose="020B0004020202020204" pitchFamily="34" charset="0"/>
              </a:rPr>
              <a:t>Benchmark Creation</a:t>
            </a:r>
            <a:endParaRPr lang="ar-SA" sz="1100" b="1" dirty="0">
              <a:latin typeface="Aptos" panose="020B0004020202020204" pitchFamily="34" charset="0"/>
            </a:endParaRPr>
          </a:p>
        </p:txBody>
      </p:sp>
      <p:cxnSp>
        <p:nvCxnSpPr>
          <p:cNvPr id="120" name="Straight Arrow Connector 119">
            <a:extLst>
              <a:ext uri="{FF2B5EF4-FFF2-40B4-BE49-F238E27FC236}">
                <a16:creationId xmlns:a16="http://schemas.microsoft.com/office/drawing/2014/main" id="{D4A02819-55AC-333D-A450-84984193B109}"/>
              </a:ext>
            </a:extLst>
          </p:cNvPr>
          <p:cNvCxnSpPr>
            <a:cxnSpLocks/>
            <a:stCxn id="58" idx="3"/>
            <a:endCxn id="97" idx="1"/>
          </p:cNvCxnSpPr>
          <p:nvPr/>
        </p:nvCxnSpPr>
        <p:spPr>
          <a:xfrm flipV="1">
            <a:off x="2984992" y="4057041"/>
            <a:ext cx="558278" cy="1627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1" name="Rounded Rectangle 1">
            <a:extLst>
              <a:ext uri="{FF2B5EF4-FFF2-40B4-BE49-F238E27FC236}">
                <a16:creationId xmlns:a16="http://schemas.microsoft.com/office/drawing/2014/main" id="{44A5895E-EDF0-9CC3-DD61-E3CEADC3734F}"/>
              </a:ext>
            </a:extLst>
          </p:cNvPr>
          <p:cNvSpPr/>
          <p:nvPr/>
        </p:nvSpPr>
        <p:spPr>
          <a:xfrm>
            <a:off x="1611566" y="177173"/>
            <a:ext cx="8847197" cy="548640"/>
          </a:xfrm>
          <a:prstGeom prst="roundRect">
            <a:avLst/>
          </a:prstGeom>
          <a:solidFill>
            <a:srgbClr val="4472C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 b="1">
                <a:solidFill>
                  <a:srgbClr val="FFFFFF"/>
                </a:solidFill>
              </a:defRPr>
            </a:pPr>
            <a:r>
              <a:rPr dirty="0"/>
              <a:t>Experimental Framework: AI-Powered Arabic Voice Agent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1DDDB12-60EC-B5AD-4464-BB5D85A9AA21}"/>
              </a:ext>
            </a:extLst>
          </p:cNvPr>
          <p:cNvSpPr txBox="1"/>
          <p:nvPr/>
        </p:nvSpPr>
        <p:spPr>
          <a:xfrm>
            <a:off x="6524552" y="5325510"/>
            <a:ext cx="1711075" cy="2616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en-US" sz="1100" b="1" dirty="0">
                <a:solidFill>
                  <a:srgbClr val="F5FAF6"/>
                </a:solidFill>
                <a:latin typeface="Aptos" panose="020B0004020202020204" pitchFamily="34" charset="0"/>
                <a:cs typeface="+mj-cs"/>
              </a:rPr>
              <a:t>Feedback Loop</a:t>
            </a:r>
            <a:endParaRPr lang="ar-SA" sz="1100" b="1" dirty="0">
              <a:solidFill>
                <a:srgbClr val="F5FAF6"/>
              </a:solidFill>
              <a:latin typeface="Aptos" panose="020B0004020202020204" pitchFamily="34" charset="0"/>
              <a:cs typeface="+mj-cs"/>
            </a:endParaRP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4452055D-A19B-394C-94D5-FE167B335752}"/>
              </a:ext>
            </a:extLst>
          </p:cNvPr>
          <p:cNvCxnSpPr>
            <a:cxnSpLocks/>
          </p:cNvCxnSpPr>
          <p:nvPr/>
        </p:nvCxnSpPr>
        <p:spPr>
          <a:xfrm>
            <a:off x="3535372" y="1564177"/>
            <a:ext cx="7351511" cy="0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D87FB6A0-59FD-06A9-5A49-E41F670A3BCB}"/>
              </a:ext>
            </a:extLst>
          </p:cNvPr>
          <p:cNvCxnSpPr>
            <a:cxnSpLocks/>
          </p:cNvCxnSpPr>
          <p:nvPr/>
        </p:nvCxnSpPr>
        <p:spPr>
          <a:xfrm flipH="1">
            <a:off x="4595378" y="1586024"/>
            <a:ext cx="9137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>
            <a:extLst>
              <a:ext uri="{FF2B5EF4-FFF2-40B4-BE49-F238E27FC236}">
                <a16:creationId xmlns:a16="http://schemas.microsoft.com/office/drawing/2014/main" id="{A68B0E00-4935-D009-D682-2E9956D3DF7E}"/>
              </a:ext>
            </a:extLst>
          </p:cNvPr>
          <p:cNvCxnSpPr>
            <a:cxnSpLocks/>
          </p:cNvCxnSpPr>
          <p:nvPr/>
        </p:nvCxnSpPr>
        <p:spPr>
          <a:xfrm>
            <a:off x="6114515" y="1596485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>
            <a:extLst>
              <a:ext uri="{FF2B5EF4-FFF2-40B4-BE49-F238E27FC236}">
                <a16:creationId xmlns:a16="http://schemas.microsoft.com/office/drawing/2014/main" id="{A3FBEDC5-D169-8D53-2D36-F7EAAC3D5365}"/>
              </a:ext>
            </a:extLst>
          </p:cNvPr>
          <p:cNvCxnSpPr>
            <a:cxnSpLocks/>
          </p:cNvCxnSpPr>
          <p:nvPr/>
        </p:nvCxnSpPr>
        <p:spPr>
          <a:xfrm>
            <a:off x="7673611" y="1590263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>
            <a:extLst>
              <a:ext uri="{FF2B5EF4-FFF2-40B4-BE49-F238E27FC236}">
                <a16:creationId xmlns:a16="http://schemas.microsoft.com/office/drawing/2014/main" id="{65E1BF09-E6BF-2428-CFAD-1DE331300D1E}"/>
              </a:ext>
            </a:extLst>
          </p:cNvPr>
          <p:cNvCxnSpPr>
            <a:cxnSpLocks/>
          </p:cNvCxnSpPr>
          <p:nvPr/>
        </p:nvCxnSpPr>
        <p:spPr>
          <a:xfrm>
            <a:off x="10886883" y="1579887"/>
            <a:ext cx="0" cy="40010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22055B39-B297-25D8-D947-46ADB8BBE322}"/>
              </a:ext>
            </a:extLst>
          </p:cNvPr>
          <p:cNvCxnSpPr>
            <a:cxnSpLocks/>
          </p:cNvCxnSpPr>
          <p:nvPr/>
        </p:nvCxnSpPr>
        <p:spPr>
          <a:xfrm flipV="1">
            <a:off x="5092051" y="4041088"/>
            <a:ext cx="697415" cy="813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>
            <a:extLst>
              <a:ext uri="{FF2B5EF4-FFF2-40B4-BE49-F238E27FC236}">
                <a16:creationId xmlns:a16="http://schemas.microsoft.com/office/drawing/2014/main" id="{952D5C71-922F-18A9-9D0D-2A05E953683A}"/>
              </a:ext>
            </a:extLst>
          </p:cNvPr>
          <p:cNvCxnSpPr>
            <a:cxnSpLocks/>
          </p:cNvCxnSpPr>
          <p:nvPr/>
        </p:nvCxnSpPr>
        <p:spPr>
          <a:xfrm>
            <a:off x="4262005" y="4483806"/>
            <a:ext cx="0" cy="358782"/>
          </a:xfrm>
          <a:prstGeom prst="straightConnector1">
            <a:avLst/>
          </a:prstGeom>
          <a:ln w="19050" cap="flat" cmpd="sng" algn="ctr">
            <a:solidFill>
              <a:schemeClr val="accent1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99" name="Straight Arrow Connector 98">
            <a:extLst>
              <a:ext uri="{FF2B5EF4-FFF2-40B4-BE49-F238E27FC236}">
                <a16:creationId xmlns:a16="http://schemas.microsoft.com/office/drawing/2014/main" id="{830E3DC0-B201-8253-631A-2ADE21BFF237}"/>
              </a:ext>
            </a:extLst>
          </p:cNvPr>
          <p:cNvCxnSpPr>
            <a:cxnSpLocks/>
          </p:cNvCxnSpPr>
          <p:nvPr/>
        </p:nvCxnSpPr>
        <p:spPr>
          <a:xfrm>
            <a:off x="4258835" y="4875245"/>
            <a:ext cx="4665" cy="16805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>
            <a:extLst>
              <a:ext uri="{FF2B5EF4-FFF2-40B4-BE49-F238E27FC236}">
                <a16:creationId xmlns:a16="http://schemas.microsoft.com/office/drawing/2014/main" id="{99CC0665-7705-ABE5-35E0-5B81C6377FD6}"/>
              </a:ext>
            </a:extLst>
          </p:cNvPr>
          <p:cNvCxnSpPr>
            <a:cxnSpLocks/>
            <a:endCxn id="89" idx="2"/>
          </p:cNvCxnSpPr>
          <p:nvPr/>
        </p:nvCxnSpPr>
        <p:spPr>
          <a:xfrm flipV="1">
            <a:off x="6584778" y="4789497"/>
            <a:ext cx="0" cy="256778"/>
          </a:xfrm>
          <a:prstGeom prst="straightConnector1">
            <a:avLst/>
          </a:prstGeom>
          <a:ln w="19050" cap="flat" cmpd="sng" algn="ctr">
            <a:solidFill>
              <a:schemeClr val="accent6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sp>
        <p:nvSpPr>
          <p:cNvPr id="122" name="Rounded Rectangle 121"/>
          <p:cNvSpPr/>
          <p:nvPr/>
        </p:nvSpPr>
        <p:spPr>
          <a:xfrm>
            <a:off x="8536118" y="1788554"/>
            <a:ext cx="1430000" cy="1597438"/>
          </a:xfrm>
          <a:prstGeom prst="roundRect">
            <a:avLst>
              <a:gd name="adj" fmla="val 5000"/>
            </a:avLst>
          </a:prstGeom>
          <a:solidFill>
            <a:srgbClr val="E84D4D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3" name="Rectangle 122"/>
          <p:cNvSpPr/>
          <p:nvPr/>
        </p:nvSpPr>
        <p:spPr>
          <a:xfrm>
            <a:off x="8611622" y="2215777"/>
            <a:ext cx="1252680" cy="1065682"/>
          </a:xfrm>
          <a:prstGeom prst="rect">
            <a:avLst/>
          </a:prstGeom>
          <a:solidFill>
            <a:srgbClr val="FFF0F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4" name="TextBox 123"/>
          <p:cNvSpPr txBox="1"/>
          <p:nvPr/>
        </p:nvSpPr>
        <p:spPr>
          <a:xfrm>
            <a:off x="8578446" y="1788554"/>
            <a:ext cx="1327040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100" b="1" dirty="0">
                <a:solidFill>
                  <a:srgbClr val="FFFFFF"/>
                </a:solidFill>
                <a:latin typeface="Aptos" panose="020B0004020202020204" pitchFamily="34" charset="0"/>
              </a:rPr>
              <a:t>TTS Comparison:</a:t>
            </a:r>
          </a:p>
          <a:p>
            <a:pPr algn="ctr"/>
            <a:r>
              <a:rPr sz="1100" b="1" dirty="0">
                <a:solidFill>
                  <a:srgbClr val="FFFFFF"/>
                </a:solidFill>
                <a:latin typeface="Aptos" panose="020B0004020202020204" pitchFamily="34" charset="0"/>
              </a:rPr>
              <a:t>Text to Speech</a:t>
            </a:r>
          </a:p>
        </p:txBody>
      </p:sp>
      <p:sp>
        <p:nvSpPr>
          <p:cNvPr id="125" name="Rounded Rectangle 124"/>
          <p:cNvSpPr/>
          <p:nvPr/>
        </p:nvSpPr>
        <p:spPr>
          <a:xfrm>
            <a:off x="8664961" y="2297762"/>
            <a:ext cx="1149720" cy="216899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 err="1">
                <a:solidFill>
                  <a:schemeClr val="tx1"/>
                </a:solidFill>
              </a:rPr>
              <a:t>ElevenLabs</a:t>
            </a:r>
            <a:endParaRPr sz="1000" b="1" dirty="0">
              <a:solidFill>
                <a:schemeClr val="tx1"/>
              </a:solidFill>
            </a:endParaRPr>
          </a:p>
        </p:txBody>
      </p:sp>
      <p:sp>
        <p:nvSpPr>
          <p:cNvPr id="126" name="Rounded Rectangle 125"/>
          <p:cNvSpPr/>
          <p:nvPr/>
        </p:nvSpPr>
        <p:spPr>
          <a:xfrm>
            <a:off x="8664961" y="2585158"/>
            <a:ext cx="1149720" cy="235277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rgbClr val="000000"/>
                </a:solidFill>
              </a:rPr>
              <a:t>Google TTS</a:t>
            </a:r>
          </a:p>
        </p:txBody>
      </p:sp>
      <p:sp>
        <p:nvSpPr>
          <p:cNvPr id="127" name="Rounded Rectangle 126"/>
          <p:cNvSpPr/>
          <p:nvPr/>
        </p:nvSpPr>
        <p:spPr>
          <a:xfrm>
            <a:off x="8664961" y="2884042"/>
            <a:ext cx="1149720" cy="256786"/>
          </a:xfrm>
          <a:prstGeom prst="roundRect">
            <a:avLst/>
          </a:prstGeom>
          <a:solidFill>
            <a:srgbClr val="F4A0A0"/>
          </a:solidFill>
          <a:ln w="12700">
            <a:solidFill>
              <a:srgbClr val="E84D4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000" b="1" dirty="0">
                <a:solidFill>
                  <a:srgbClr val="000000"/>
                </a:solidFill>
              </a:rPr>
              <a:t>Edge TTS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AF888FCD-7579-ABD2-C252-A7B5F0B07B49}"/>
              </a:ext>
            </a:extLst>
          </p:cNvPr>
          <p:cNvCxnSpPr>
            <a:cxnSpLocks/>
          </p:cNvCxnSpPr>
          <p:nvPr/>
        </p:nvCxnSpPr>
        <p:spPr>
          <a:xfrm>
            <a:off x="9231365" y="1596397"/>
            <a:ext cx="0" cy="2025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>
            <a:extLst>
              <a:ext uri="{FF2B5EF4-FFF2-40B4-BE49-F238E27FC236}">
                <a16:creationId xmlns:a16="http://schemas.microsoft.com/office/drawing/2014/main" id="{061B986C-93CA-20DB-F682-00D69A574EBA}"/>
              </a:ext>
            </a:extLst>
          </p:cNvPr>
          <p:cNvCxnSpPr>
            <a:cxnSpLocks/>
          </p:cNvCxnSpPr>
          <p:nvPr/>
        </p:nvCxnSpPr>
        <p:spPr>
          <a:xfrm flipV="1">
            <a:off x="5297026" y="2149972"/>
            <a:ext cx="148048" cy="3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>
            <a:extLst>
              <a:ext uri="{FF2B5EF4-FFF2-40B4-BE49-F238E27FC236}">
                <a16:creationId xmlns:a16="http://schemas.microsoft.com/office/drawing/2014/main" id="{17793D1E-9DDE-BE1C-39BC-93C8CDE8C724}"/>
              </a:ext>
            </a:extLst>
          </p:cNvPr>
          <p:cNvCxnSpPr>
            <a:cxnSpLocks/>
          </p:cNvCxnSpPr>
          <p:nvPr/>
        </p:nvCxnSpPr>
        <p:spPr>
          <a:xfrm flipV="1">
            <a:off x="8419692" y="2136673"/>
            <a:ext cx="148048" cy="39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58650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304</Words>
  <Application>Microsoft Office PowerPoint</Application>
  <PresentationFormat>Widescreen</PresentationFormat>
  <Paragraphs>95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Hussam Almokayed</dc:creator>
  <cp:lastModifiedBy>Hussam Almokayed</cp:lastModifiedBy>
  <cp:revision>20</cp:revision>
  <dcterms:created xsi:type="dcterms:W3CDTF">2026-04-06T21:34:06Z</dcterms:created>
  <dcterms:modified xsi:type="dcterms:W3CDTF">2026-04-08T16:01:40Z</dcterms:modified>
</cp:coreProperties>
</file>