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2" r:id="rId15"/>
    <p:sldId id="273" r:id="rId16"/>
    <p:sldId id="274" r:id="rId17"/>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2654"/>
    <a:srgbClr val="6A3064"/>
    <a:srgbClr val="542B5B"/>
    <a:srgbClr val="5F2E60"/>
    <a:srgbClr val="5D2D5E"/>
    <a:srgbClr val="602E60"/>
    <a:srgbClr val="D53DD0"/>
    <a:srgbClr val="5A2C5E"/>
    <a:srgbClr val="5D2D5F"/>
    <a:srgbClr val="642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005" autoAdjust="0"/>
    <p:restoredTop sz="94660"/>
  </p:normalViewPr>
  <p:slideViewPr>
    <p:cSldViewPr snapToGrid="0">
      <p:cViewPr varScale="1">
        <p:scale>
          <a:sx n="57" d="100"/>
          <a:sy n="57" d="100"/>
        </p:scale>
        <p:origin x="69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ar-SA"/>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1041292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2074201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p:txBody>
          <a:bodyPr/>
          <a:lstStyle/>
          <a:p>
            <a:endParaRPr lang="ar-SA"/>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1592871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6B2E4EB-350F-4223-A130-51502DE3D80C}" type="datetimeFigureOut">
              <a:rPr lang="ar-SA" smtClean="0"/>
              <a:t>14/11/47</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1068787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6B2E4EB-350F-4223-A130-51502DE3D80C}" type="datetimeFigureOut">
              <a:rPr lang="ar-SA" smtClean="0"/>
              <a:t>14/11/47</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205018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6B2E4EB-350F-4223-A130-51502DE3D80C}" type="datetimeFigureOut">
              <a:rPr lang="ar-SA" smtClean="0"/>
              <a:t>14/11/47</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2351037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B2E4EB-350F-4223-A130-51502DE3D80C}" type="datetimeFigureOut">
              <a:rPr lang="ar-SA" smtClean="0"/>
              <a:t>14/11/47</a:t>
            </a:fld>
            <a:endParaRPr lang="ar-SA"/>
          </a:p>
        </p:txBody>
      </p:sp>
      <p:sp>
        <p:nvSpPr>
          <p:cNvPr id="3" name="Footer Placeholder 2"/>
          <p:cNvSpPr>
            <a:spLocks noGrp="1"/>
          </p:cNvSpPr>
          <p:nvPr>
            <p:ph type="ftr" sz="quarter" idx="11"/>
          </p:nvPr>
        </p:nvSpPr>
        <p:spPr/>
        <p:txBody>
          <a:bodyPr/>
          <a:lstStyle/>
          <a:p>
            <a:endParaRPr lang="ar-SA"/>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975885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B2E4EB-350F-4223-A130-51502DE3D80C}" type="datetimeFigureOut">
              <a:rPr lang="ar-SA" smtClean="0"/>
              <a:t>14/11/47</a:t>
            </a:fld>
            <a:endParaRPr lang="ar-SA"/>
          </a:p>
        </p:txBody>
      </p:sp>
      <p:sp>
        <p:nvSpPr>
          <p:cNvPr id="6" name="Footer Placeholder 5"/>
          <p:cNvSpPr>
            <a:spLocks noGrp="1"/>
          </p:cNvSpPr>
          <p:nvPr>
            <p:ph type="ftr" sz="quarter" idx="11"/>
          </p:nvPr>
        </p:nvSpPr>
        <p:spPr/>
        <p:txBody>
          <a:bodyPr/>
          <a:lstStyle/>
          <a:p>
            <a:endParaRPr lang="ar-SA"/>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4196296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B2E4EB-350F-4223-A130-51502DE3D80C}" type="datetimeFigureOut">
              <a:rPr lang="ar-SA" smtClean="0"/>
              <a:t>14/11/47</a:t>
            </a:fld>
            <a:endParaRPr lang="ar-SA"/>
          </a:p>
        </p:txBody>
      </p:sp>
      <p:sp>
        <p:nvSpPr>
          <p:cNvPr id="6" name="Footer Placeholder 5"/>
          <p:cNvSpPr>
            <a:spLocks noGrp="1"/>
          </p:cNvSpPr>
          <p:nvPr>
            <p:ph type="ftr" sz="quarter" idx="11"/>
          </p:nvPr>
        </p:nvSpPr>
        <p:spPr/>
        <p:txBody>
          <a:bodyPr/>
          <a:lstStyle/>
          <a:p>
            <a:endParaRPr lang="ar-SA"/>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3582490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B2E4EB-350F-4223-A130-51502DE3D80C}" type="datetimeFigureOut">
              <a:rPr lang="ar-SA" smtClean="0"/>
              <a:t>14/11/47</a:t>
            </a:fld>
            <a:endParaRPr lang="ar-SA"/>
          </a:p>
        </p:txBody>
      </p:sp>
      <p:sp>
        <p:nvSpPr>
          <p:cNvPr id="6" name="Footer Placeholder 5"/>
          <p:cNvSpPr>
            <a:spLocks noGrp="1"/>
          </p:cNvSpPr>
          <p:nvPr>
            <p:ph type="ftr" sz="quarter" idx="11"/>
          </p:nvPr>
        </p:nvSpPr>
        <p:spPr/>
        <p:txBody>
          <a:bodyPr/>
          <a:lstStyle/>
          <a:p>
            <a:endParaRPr lang="ar-SA"/>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3118410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p:txBody>
          <a:bodyPr/>
          <a:lstStyle/>
          <a:p>
            <a:endParaRPr lang="ar-SA"/>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823497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p:txBody>
          <a:bodyPr/>
          <a:lstStyle/>
          <a:p>
            <a:endParaRPr lang="ar-SA"/>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39522171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p:txBody>
          <a:bodyPr/>
          <a:lstStyle/>
          <a:p>
            <a:endParaRPr lang="ar-SA"/>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16079033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6B2E4EB-350F-4223-A130-51502DE3D80C}" type="datetimeFigureOut">
              <a:rPr lang="ar-SA" smtClean="0"/>
              <a:t>14/11/47</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4023114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6B2E4EB-350F-4223-A130-51502DE3D80C}" type="datetimeFigureOut">
              <a:rPr lang="ar-SA" smtClean="0"/>
              <a:t>14/11/47</a:t>
            </a:fld>
            <a:endParaRPr lang="ar-SA"/>
          </a:p>
        </p:txBody>
      </p:sp>
      <p:sp>
        <p:nvSpPr>
          <p:cNvPr id="8" name="Footer Placeholder 7"/>
          <p:cNvSpPr>
            <a:spLocks noGrp="1"/>
          </p:cNvSpPr>
          <p:nvPr>
            <p:ph type="ftr" sz="quarter" idx="11"/>
          </p:nvPr>
        </p:nvSpPr>
        <p:spPr>
          <a:xfrm>
            <a:off x="561111" y="6391838"/>
            <a:ext cx="3644282" cy="304801"/>
          </a:xfrm>
        </p:spPr>
        <p:txBody>
          <a:bodyPr/>
          <a:lstStyle/>
          <a:p>
            <a:endParaRPr lang="ar-SA"/>
          </a:p>
        </p:txBody>
      </p:sp>
      <p:sp>
        <p:nvSpPr>
          <p:cNvPr id="9" name="Slide Number Placeholder 8"/>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3360214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1758660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56B2E4EB-350F-4223-A130-51502DE3D80C}" type="datetimeFigureOut">
              <a:rPr lang="ar-SA" smtClean="0"/>
              <a:t>14/11/47</a:t>
            </a:fld>
            <a:endParaRPr lang="ar-SA"/>
          </a:p>
        </p:txBody>
      </p:sp>
      <p:sp>
        <p:nvSpPr>
          <p:cNvPr id="5" name="Footer Placeholder 4"/>
          <p:cNvSpPr>
            <a:spLocks noGrp="1"/>
          </p:cNvSpPr>
          <p:nvPr>
            <p:ph type="ftr" sz="quarter" idx="11"/>
          </p:nvPr>
        </p:nvSpPr>
        <p:spPr/>
        <p:txBody>
          <a:bodyPr/>
          <a:lstStyle/>
          <a:p>
            <a:endParaRPr lang="ar-SA"/>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FF6EF7D-E35D-4AA2-83D9-274DB1768FFB}" type="slidenum">
              <a:rPr lang="ar-SA" smtClean="0"/>
              <a:t>‹#›</a:t>
            </a:fld>
            <a:endParaRPr lang="ar-SA"/>
          </a:p>
        </p:txBody>
      </p:sp>
    </p:spTree>
    <p:extLst>
      <p:ext uri="{BB962C8B-B14F-4D97-AF65-F5344CB8AC3E}">
        <p14:creationId xmlns:p14="http://schemas.microsoft.com/office/powerpoint/2010/main" val="1021185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56B2E4EB-350F-4223-A130-51502DE3D80C}" type="datetimeFigureOut">
              <a:rPr lang="ar-SA" smtClean="0"/>
              <a:t>14/11/47</a:t>
            </a:fld>
            <a:endParaRPr lang="ar-SA"/>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ar-SA"/>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FF6EF7D-E35D-4AA2-83D9-274DB1768FFB}" type="slidenum">
              <a:rPr lang="ar-SA" smtClean="0"/>
              <a:t>‹#›</a:t>
            </a:fld>
            <a:endParaRPr lang="ar-SA"/>
          </a:p>
        </p:txBody>
      </p:sp>
    </p:spTree>
    <p:extLst>
      <p:ext uri="{BB962C8B-B14F-4D97-AF65-F5344CB8AC3E}">
        <p14:creationId xmlns:p14="http://schemas.microsoft.com/office/powerpoint/2010/main" val="300691171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1" eaLnBrk="1" latinLnBrk="0" hangingPunct="1">
        <a:spcBef>
          <a:spcPct val="0"/>
        </a:spcBef>
        <a:buNone/>
        <a:defRPr sz="3600" b="0" i="0" kern="1200">
          <a:solidFill>
            <a:schemeClr val="bg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43335" y="596971"/>
            <a:ext cx="2299579" cy="1133364"/>
          </a:xfrm>
          <a:prstGeom prst="rect">
            <a:avLst/>
          </a:prstGeom>
          <a:ln>
            <a:noFill/>
          </a:ln>
          <a:effectLst>
            <a:softEdge rad="112500"/>
          </a:effectLst>
        </p:spPr>
      </p:pic>
      <p:sp>
        <p:nvSpPr>
          <p:cNvPr id="5" name="Rectangle 4"/>
          <p:cNvSpPr/>
          <p:nvPr/>
        </p:nvSpPr>
        <p:spPr>
          <a:xfrm>
            <a:off x="3095042" y="2101563"/>
            <a:ext cx="6436827" cy="523220"/>
          </a:xfrm>
          <a:prstGeom prst="rect">
            <a:avLst/>
          </a:prstGeom>
        </p:spPr>
        <p:txBody>
          <a:bodyPr wrap="none">
            <a:spAutoFit/>
          </a:bodyPr>
          <a:lstStyle/>
          <a:p>
            <a:r>
              <a:rPr lang="en-US" sz="2800" b="1" dirty="0" smtClean="0">
                <a:solidFill>
                  <a:schemeClr val="bg1"/>
                </a:solidFill>
                <a:latin typeface="Arial Nova" panose="020B0504020202020204" pitchFamily="34" charset="0"/>
              </a:rPr>
              <a:t>AI System for Detecting Brain Tumor </a:t>
            </a:r>
            <a:endParaRPr lang="ar-SA" sz="2800" b="1" dirty="0">
              <a:solidFill>
                <a:schemeClr val="bg1"/>
              </a:solidFill>
              <a:latin typeface="Arial Nova" panose="020B0504020202020204" pitchFamily="34" charset="0"/>
            </a:endParaRPr>
          </a:p>
        </p:txBody>
      </p:sp>
      <p:sp>
        <p:nvSpPr>
          <p:cNvPr id="6" name="Rectangle 5"/>
          <p:cNvSpPr/>
          <p:nvPr/>
        </p:nvSpPr>
        <p:spPr>
          <a:xfrm>
            <a:off x="1345544" y="3578764"/>
            <a:ext cx="9424118" cy="369332"/>
          </a:xfrm>
          <a:prstGeom prst="rect">
            <a:avLst/>
          </a:prstGeom>
        </p:spPr>
        <p:txBody>
          <a:bodyPr wrap="none">
            <a:spAutoFit/>
          </a:bodyPr>
          <a:lstStyle/>
          <a:p>
            <a:r>
              <a:rPr lang="en-US" b="1" dirty="0" smtClean="0">
                <a:solidFill>
                  <a:schemeClr val="bg1"/>
                </a:solidFill>
                <a:latin typeface="Arial Nova" panose="020B0504020202020204" pitchFamily="34" charset="0"/>
              </a:rPr>
              <a:t>Name: Alaa Mohammed Hassan                                                                    ID No. 252000381 </a:t>
            </a:r>
            <a:endParaRPr lang="ar-SA" b="1" dirty="0">
              <a:solidFill>
                <a:schemeClr val="bg1"/>
              </a:solidFill>
              <a:latin typeface="Arial Nova" panose="020B0504020202020204" pitchFamily="34" charset="0"/>
            </a:endParaRPr>
          </a:p>
        </p:txBody>
      </p:sp>
      <p:sp>
        <p:nvSpPr>
          <p:cNvPr id="7" name="Rectangle 6"/>
          <p:cNvSpPr/>
          <p:nvPr/>
        </p:nvSpPr>
        <p:spPr>
          <a:xfrm>
            <a:off x="4389357" y="4805100"/>
            <a:ext cx="4237057" cy="369332"/>
          </a:xfrm>
          <a:prstGeom prst="rect">
            <a:avLst/>
          </a:prstGeom>
        </p:spPr>
        <p:txBody>
          <a:bodyPr wrap="none">
            <a:spAutoFit/>
          </a:bodyPr>
          <a:lstStyle/>
          <a:p>
            <a:r>
              <a:rPr lang="en-US" b="1" dirty="0" smtClean="0">
                <a:solidFill>
                  <a:schemeClr val="bg1"/>
                </a:solidFill>
              </a:rPr>
              <a:t>Supervisor Name: Dr. Ashraf Elsayed </a:t>
            </a:r>
            <a:endParaRPr lang="ar-SA" b="1" dirty="0">
              <a:solidFill>
                <a:schemeClr val="bg1"/>
              </a:solidFill>
            </a:endParaRPr>
          </a:p>
        </p:txBody>
      </p:sp>
      <p:sp>
        <p:nvSpPr>
          <p:cNvPr id="9" name="Rectangle 8"/>
          <p:cNvSpPr/>
          <p:nvPr/>
        </p:nvSpPr>
        <p:spPr>
          <a:xfrm>
            <a:off x="5714975" y="2866285"/>
            <a:ext cx="1585820" cy="369332"/>
          </a:xfrm>
          <a:prstGeom prst="rect">
            <a:avLst/>
          </a:prstGeom>
        </p:spPr>
        <p:txBody>
          <a:bodyPr wrap="none">
            <a:spAutoFit/>
          </a:bodyPr>
          <a:lstStyle/>
          <a:p>
            <a:r>
              <a:rPr lang="en-US" b="1" dirty="0" smtClean="0">
                <a:solidFill>
                  <a:schemeClr val="bg1"/>
                </a:solidFill>
                <a:latin typeface="Arial Nova" panose="020B0504020202020204" pitchFamily="34" charset="0"/>
              </a:rPr>
              <a:t>Prepared By </a:t>
            </a:r>
            <a:endParaRPr lang="ar-SA" b="1" dirty="0">
              <a:solidFill>
                <a:schemeClr val="bg1"/>
              </a:solidFill>
              <a:latin typeface="Arial Nova" panose="020B0504020202020204" pitchFamily="34" charset="0"/>
            </a:endParaRPr>
          </a:p>
        </p:txBody>
      </p:sp>
      <p:sp>
        <p:nvSpPr>
          <p:cNvPr id="10" name="Rectangle 9"/>
          <p:cNvSpPr/>
          <p:nvPr/>
        </p:nvSpPr>
        <p:spPr>
          <a:xfrm>
            <a:off x="3561694" y="5491395"/>
            <a:ext cx="6096000" cy="369332"/>
          </a:xfrm>
          <a:prstGeom prst="rect">
            <a:avLst/>
          </a:prstGeom>
        </p:spPr>
        <p:txBody>
          <a:bodyPr>
            <a:spAutoFit/>
          </a:bodyPr>
          <a:lstStyle/>
          <a:p>
            <a:r>
              <a:rPr lang="en-US" b="1" dirty="0" smtClean="0">
                <a:solidFill>
                  <a:schemeClr val="bg1"/>
                </a:solidFill>
                <a:latin typeface="Arial Nova" panose="020B0504020202020204" pitchFamily="34" charset="0"/>
              </a:rPr>
              <a:t>Collage of Informatics, Midocean University, Comoros </a:t>
            </a:r>
            <a:endParaRPr lang="ar-SA" b="1" dirty="0">
              <a:solidFill>
                <a:schemeClr val="bg1"/>
              </a:solidFill>
              <a:latin typeface="Arial Nova" panose="020B05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586" y="995469"/>
            <a:ext cx="1957287" cy="14697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226187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257" y="984213"/>
            <a:ext cx="1612942" cy="646331"/>
          </a:xfrm>
          <a:prstGeom prst="rect">
            <a:avLst/>
          </a:prstGeom>
        </p:spPr>
        <p:txBody>
          <a:bodyPr wrap="none">
            <a:spAutoFit/>
          </a:bodyPr>
          <a:lstStyle/>
          <a:p>
            <a:r>
              <a:rPr lang="en-US" sz="3600" b="1" dirty="0">
                <a:ln w="0"/>
                <a:solidFill>
                  <a:srgbClr val="D86ECC"/>
                </a:solidFill>
                <a:effectLst>
                  <a:outerShdw blurRad="38100" dist="19050" dir="2700000" algn="tl" rotWithShape="0">
                    <a:schemeClr val="dk1">
                      <a:alpha val="40000"/>
                    </a:schemeClr>
                  </a:outerShdw>
                </a:effectLst>
                <a:latin typeface="Arial Narrow" panose="020B0606020202030204" pitchFamily="34" charset="0"/>
                <a:cs typeface="Arial" panose="020B0604020202020204" pitchFamily="34" charset="0"/>
              </a:rPr>
              <a:t>Content</a:t>
            </a:r>
            <a:endParaRPr lang="ar-SA" sz="3600" dirty="0">
              <a:latin typeface="Arial Narrow" panose="020B0606020202030204" pitchFamily="34" charset="0"/>
            </a:endParaRPr>
          </a:p>
        </p:txBody>
      </p:sp>
      <p:sp>
        <p:nvSpPr>
          <p:cNvPr id="3" name="Rectangle 2"/>
          <p:cNvSpPr/>
          <p:nvPr/>
        </p:nvSpPr>
        <p:spPr>
          <a:xfrm>
            <a:off x="1849728" y="1978029"/>
            <a:ext cx="6096000" cy="4062651"/>
          </a:xfrm>
          <a:prstGeom prst="rect">
            <a:avLst/>
          </a:prstGeom>
        </p:spPr>
        <p:txBody>
          <a:bodyPr>
            <a:spAutoFit/>
          </a:bodyPr>
          <a:lstStyle/>
          <a:p>
            <a:pPr algn="l"/>
            <a:r>
              <a:rPr lang="en-US" b="1" dirty="0">
                <a:solidFill>
                  <a:schemeClr val="bg1"/>
                </a:solidFill>
                <a:latin typeface="Arial Nova" panose="020B0504020202020204" pitchFamily="34" charset="0"/>
                <a:cs typeface="Arial" panose="020B0604020202020204" pitchFamily="34" charset="0"/>
              </a:rPr>
              <a:t>1- </a:t>
            </a:r>
            <a:r>
              <a:rPr lang="en-US" b="1" dirty="0" smtClean="0">
                <a:solidFill>
                  <a:schemeClr val="bg1"/>
                </a:solidFill>
                <a:latin typeface="Arial Nova" panose="020B0504020202020204" pitchFamily="34" charset="0"/>
                <a:cs typeface="Arial" panose="020B0604020202020204" pitchFamily="34" charset="0"/>
              </a:rPr>
              <a:t>Introduction</a:t>
            </a:r>
          </a:p>
          <a:p>
            <a:pPr algn="l"/>
            <a:r>
              <a:rPr lang="en-US" b="1" dirty="0" smtClean="0">
                <a:solidFill>
                  <a:schemeClr val="bg1"/>
                </a:solidFill>
                <a:latin typeface="Arial Nova" panose="020B0504020202020204" pitchFamily="34" charset="0"/>
                <a:cs typeface="Arial" panose="020B0604020202020204" pitchFamily="34" charset="0"/>
              </a:rPr>
              <a:t>2- Problem</a:t>
            </a:r>
            <a:r>
              <a:rPr lang="en-US" b="1" dirty="0">
                <a:solidFill>
                  <a:schemeClr val="bg1"/>
                </a:solidFill>
                <a:latin typeface="Arial Nova" panose="020B0504020202020204" pitchFamily="34" charset="0"/>
                <a:cs typeface="Arial" panose="020B0604020202020204" pitchFamily="34" charset="0"/>
              </a:rPr>
              <a:t/>
            </a:r>
            <a:br>
              <a:rPr lang="en-US" b="1" dirty="0">
                <a:solidFill>
                  <a:schemeClr val="bg1"/>
                </a:solidFill>
                <a:latin typeface="Arial Nova" panose="020B0504020202020204" pitchFamily="34" charset="0"/>
                <a:cs typeface="Arial" panose="020B0604020202020204" pitchFamily="34" charset="0"/>
              </a:rPr>
            </a:br>
            <a:r>
              <a:rPr lang="en-US" b="1" dirty="0" smtClean="0">
                <a:solidFill>
                  <a:schemeClr val="bg1"/>
                </a:solidFill>
                <a:latin typeface="Arial Nova" panose="020B0504020202020204" pitchFamily="34" charset="0"/>
                <a:cs typeface="Arial" panose="020B0604020202020204" pitchFamily="34" charset="0"/>
              </a:rPr>
              <a:t>3- </a:t>
            </a:r>
            <a:r>
              <a:rPr lang="en-US" b="1" dirty="0">
                <a:solidFill>
                  <a:schemeClr val="bg1"/>
                </a:solidFill>
                <a:latin typeface="Arial Nova" panose="020B0504020202020204" pitchFamily="34" charset="0"/>
                <a:cs typeface="Arial" panose="020B0604020202020204" pitchFamily="34" charset="0"/>
              </a:rPr>
              <a:t>Objective</a:t>
            </a:r>
            <a:r>
              <a:rPr lang="en-US" b="1" dirty="0">
                <a:ln w="0"/>
                <a:solidFill>
                  <a:schemeClr val="bg1"/>
                </a:solidFill>
                <a:latin typeface="Arial Nova" panose="020B0504020202020204" pitchFamily="34" charset="0"/>
                <a:cs typeface="Arial" panose="020B0604020202020204" pitchFamily="34" charset="0"/>
              </a:rPr>
              <a:t/>
            </a:r>
            <a:br>
              <a:rPr lang="en-US" b="1" dirty="0">
                <a:ln w="0"/>
                <a:solidFill>
                  <a:schemeClr val="bg1"/>
                </a:solidFill>
                <a:latin typeface="Arial Nova" panose="020B0504020202020204" pitchFamily="34" charset="0"/>
                <a:cs typeface="Arial" panose="020B0604020202020204" pitchFamily="34" charset="0"/>
              </a:rPr>
            </a:br>
            <a:r>
              <a:rPr lang="en-US" b="1" dirty="0" smtClean="0">
                <a:ln w="0"/>
                <a:solidFill>
                  <a:schemeClr val="bg1"/>
                </a:solidFill>
                <a:latin typeface="Arial Nova" panose="020B0504020202020204" pitchFamily="34" charset="0"/>
                <a:cs typeface="Arial" panose="020B0604020202020204" pitchFamily="34" charset="0"/>
              </a:rPr>
              <a:t>4- </a:t>
            </a:r>
            <a:r>
              <a:rPr lang="en-US" b="1" dirty="0">
                <a:solidFill>
                  <a:schemeClr val="bg1"/>
                </a:solidFill>
                <a:latin typeface="Arial Nova" panose="020B0504020202020204" pitchFamily="34" charset="0"/>
                <a:cs typeface="Arial" panose="020B0604020202020204" pitchFamily="34" charset="0"/>
              </a:rPr>
              <a:t>Dataset</a:t>
            </a:r>
            <a:endParaRPr lang="ar-SA" b="1" dirty="0">
              <a:solidFill>
                <a:schemeClr val="bg1"/>
              </a:solidFill>
              <a:latin typeface="Arial Nova" panose="020B0504020202020204" pitchFamily="34" charset="0"/>
            </a:endParaRPr>
          </a:p>
          <a:p>
            <a:pPr algn="l"/>
            <a:r>
              <a:rPr lang="en-US" b="1" dirty="0" smtClean="0">
                <a:solidFill>
                  <a:schemeClr val="bg1"/>
                </a:solidFill>
                <a:latin typeface="Arial Nova" panose="020B0504020202020204" pitchFamily="34" charset="0"/>
                <a:cs typeface="Arial" panose="020B0604020202020204" pitchFamily="34" charset="0"/>
              </a:rPr>
              <a:t>5- Methodology </a:t>
            </a:r>
            <a:r>
              <a:rPr lang="en-US" b="1" dirty="0">
                <a:solidFill>
                  <a:schemeClr val="bg1"/>
                </a:solidFill>
                <a:latin typeface="Arial Nova" panose="020B0504020202020204" pitchFamily="34" charset="0"/>
                <a:cs typeface="Arial" panose="020B0604020202020204" pitchFamily="34" charset="0"/>
              </a:rPr>
              <a:t>&amp; Proposed </a:t>
            </a:r>
            <a:r>
              <a:rPr lang="en-US" b="1" dirty="0" smtClean="0">
                <a:solidFill>
                  <a:schemeClr val="bg1"/>
                </a:solidFill>
                <a:latin typeface="Arial Nova" panose="020B0504020202020204" pitchFamily="34" charset="0"/>
                <a:cs typeface="Arial" panose="020B0604020202020204" pitchFamily="34" charset="0"/>
              </a:rPr>
              <a:t>Approach</a:t>
            </a:r>
          </a:p>
          <a:p>
            <a:pPr algn="l"/>
            <a:r>
              <a:rPr lang="en-US" b="1" dirty="0" smtClean="0">
                <a:solidFill>
                  <a:schemeClr val="bg1"/>
                </a:solidFill>
                <a:latin typeface="Arial Nova" panose="020B0504020202020204" pitchFamily="34" charset="0"/>
                <a:cs typeface="Arial" panose="020B0604020202020204" pitchFamily="34" charset="0"/>
              </a:rPr>
              <a:t>6- </a:t>
            </a:r>
            <a:r>
              <a:rPr lang="en-US" b="1" dirty="0" smtClean="0">
                <a:solidFill>
                  <a:schemeClr val="bg1"/>
                </a:solidFill>
                <a:latin typeface="Arial Nova" panose="020B0504020202020204" pitchFamily="34" charset="0"/>
              </a:rPr>
              <a:t>Data </a:t>
            </a:r>
            <a:r>
              <a:rPr lang="en-US" b="1" dirty="0">
                <a:solidFill>
                  <a:schemeClr val="bg1"/>
                </a:solidFill>
                <a:latin typeface="Arial Nova" panose="020B0504020202020204" pitchFamily="34" charset="0"/>
              </a:rPr>
              <a:t>Preprocessing</a:t>
            </a:r>
            <a:endParaRPr lang="en-US" b="1" dirty="0">
              <a:solidFill>
                <a:schemeClr val="bg1"/>
              </a:solidFill>
              <a:latin typeface="Arial Nova" panose="020B0504020202020204" pitchFamily="34" charset="0"/>
              <a:cs typeface="Arial" panose="020B0604020202020204" pitchFamily="34" charset="0"/>
            </a:endParaRPr>
          </a:p>
          <a:p>
            <a:pPr algn="l"/>
            <a:r>
              <a:rPr lang="en-US" b="1" dirty="0">
                <a:solidFill>
                  <a:schemeClr val="bg1"/>
                </a:solidFill>
                <a:latin typeface="Arial Nova" panose="020B0504020202020204" pitchFamily="34" charset="0"/>
                <a:cs typeface="Arial" panose="020B0604020202020204" pitchFamily="34" charset="0"/>
              </a:rPr>
              <a:t>5- Experimental </a:t>
            </a:r>
            <a:r>
              <a:rPr lang="en-US" b="1" dirty="0" smtClean="0">
                <a:solidFill>
                  <a:schemeClr val="bg1"/>
                </a:solidFill>
                <a:latin typeface="Arial Nova" panose="020B0504020202020204" pitchFamily="34" charset="0"/>
                <a:cs typeface="Arial" panose="020B0604020202020204" pitchFamily="34" charset="0"/>
              </a:rPr>
              <a:t>Results</a:t>
            </a:r>
            <a:endParaRPr lang="ar-SA" b="1" dirty="0" smtClean="0">
              <a:solidFill>
                <a:schemeClr val="bg1"/>
              </a:solidFill>
              <a:latin typeface="Arial Nova" panose="020B0504020202020204" pitchFamily="34" charset="0"/>
              <a:cs typeface="Arial" panose="020B0604020202020204" pitchFamily="34" charset="0"/>
            </a:endParaRPr>
          </a:p>
          <a:p>
            <a:pPr algn="l"/>
            <a:r>
              <a:rPr lang="ar-SA" b="1" dirty="0">
                <a:solidFill>
                  <a:schemeClr val="bg1"/>
                </a:solidFill>
                <a:latin typeface="Arial Nova" panose="020B0504020202020204" pitchFamily="34" charset="0"/>
                <a:cs typeface="Arial" panose="020B0604020202020204" pitchFamily="34" charset="0"/>
              </a:rPr>
              <a:t> </a:t>
            </a:r>
            <a:r>
              <a:rPr lang="ar-SA" b="1" dirty="0" smtClean="0">
                <a:solidFill>
                  <a:schemeClr val="bg1"/>
                </a:solidFill>
                <a:latin typeface="Arial Nova" panose="020B0504020202020204" pitchFamily="34" charset="0"/>
                <a:cs typeface="Arial" panose="020B0604020202020204" pitchFamily="34" charset="0"/>
              </a:rPr>
              <a:t> </a:t>
            </a:r>
            <a:r>
              <a:rPr lang="en-US" b="1" dirty="0" smtClean="0">
                <a:solidFill>
                  <a:schemeClr val="bg1"/>
                </a:solidFill>
                <a:latin typeface="Arial Nova" panose="020B0504020202020204" pitchFamily="34" charset="0"/>
                <a:cs typeface="Arial" panose="020B0604020202020204" pitchFamily="34" charset="0"/>
              </a:rPr>
              <a:t>6- </a:t>
            </a:r>
            <a:r>
              <a:rPr lang="ar-SA" b="1" dirty="0" smtClean="0">
                <a:solidFill>
                  <a:schemeClr val="bg1"/>
                </a:solidFill>
                <a:latin typeface="Arial Narrow" panose="020B0606020202030204" pitchFamily="34" charset="0"/>
              </a:rPr>
              <a:t>Performance </a:t>
            </a:r>
            <a:r>
              <a:rPr lang="ar-SA" b="1" dirty="0">
                <a:solidFill>
                  <a:schemeClr val="bg1"/>
                </a:solidFill>
                <a:latin typeface="Arial Narrow" panose="020B0606020202030204" pitchFamily="34" charset="0"/>
              </a:rPr>
              <a:t>Analysis of the MobileNetV</a:t>
            </a:r>
            <a:r>
              <a:rPr lang="en-US" b="1" dirty="0" smtClean="0">
                <a:solidFill>
                  <a:schemeClr val="bg1"/>
                </a:solidFill>
                <a:latin typeface="Arial Narrow" panose="020B0606020202030204" pitchFamily="34" charset="0"/>
              </a:rPr>
              <a:t>2</a:t>
            </a:r>
            <a:endParaRPr lang="en-US" b="1" dirty="0">
              <a:solidFill>
                <a:schemeClr val="bg1"/>
              </a:solidFill>
              <a:latin typeface="Arial Nova" panose="020B0504020202020204" pitchFamily="34" charset="0"/>
              <a:cs typeface="Arial" panose="020B0604020202020204" pitchFamily="34" charset="0"/>
            </a:endParaRPr>
          </a:p>
          <a:p>
            <a:pPr algn="l"/>
            <a:r>
              <a:rPr lang="ar-SA" b="1" dirty="0" smtClean="0">
                <a:solidFill>
                  <a:schemeClr val="bg1"/>
                </a:solidFill>
                <a:latin typeface="Arial Narrow" panose="020B0606020202030204" pitchFamily="34" charset="0"/>
              </a:rPr>
              <a:t>     </a:t>
            </a:r>
            <a:r>
              <a:rPr lang="en-US" b="1" dirty="0" smtClean="0">
                <a:solidFill>
                  <a:schemeClr val="bg1"/>
                </a:solidFill>
                <a:latin typeface="Arial Narrow" panose="020B0606020202030204" pitchFamily="34" charset="0"/>
              </a:rPr>
              <a:t>7- </a:t>
            </a:r>
            <a:r>
              <a:rPr lang="ar-SA" b="1" dirty="0" smtClean="0">
                <a:solidFill>
                  <a:schemeClr val="bg1"/>
                </a:solidFill>
                <a:latin typeface="Arial Narrow" panose="020B0606020202030204" pitchFamily="34" charset="0"/>
              </a:rPr>
              <a:t>Performance Analysis</a:t>
            </a:r>
            <a:r>
              <a:rPr lang="en-US" b="1" dirty="0" smtClean="0">
                <a:solidFill>
                  <a:schemeClr val="bg1"/>
                </a:solidFill>
                <a:latin typeface="Arial Narrow" panose="020B0606020202030204" pitchFamily="34" charset="0"/>
              </a:rPr>
              <a:t> </a:t>
            </a:r>
            <a:r>
              <a:rPr lang="ar-SA" b="1" dirty="0">
                <a:solidFill>
                  <a:schemeClr val="bg1"/>
                </a:solidFill>
                <a:latin typeface="Arial Narrow" panose="020B0606020202030204" pitchFamily="34" charset="0"/>
              </a:rPr>
              <a:t>Inception V</a:t>
            </a:r>
            <a:r>
              <a:rPr lang="en-US" b="1" dirty="0">
                <a:solidFill>
                  <a:schemeClr val="bg1"/>
                </a:solidFill>
                <a:latin typeface="Arial Narrow" panose="020B0606020202030204" pitchFamily="34" charset="0"/>
              </a:rPr>
              <a:t>3</a:t>
            </a:r>
            <a:endParaRPr lang="en-US" b="1" dirty="0" smtClean="0">
              <a:solidFill>
                <a:schemeClr val="bg1"/>
              </a:solidFill>
              <a:latin typeface="Arial Nova" panose="020B0504020202020204" pitchFamily="34" charset="0"/>
              <a:cs typeface="Arial" panose="020B0604020202020204" pitchFamily="34" charset="0"/>
            </a:endParaRPr>
          </a:p>
          <a:p>
            <a:pPr algn="l"/>
            <a:r>
              <a:rPr lang="en-US" b="1" dirty="0" smtClean="0">
                <a:solidFill>
                  <a:schemeClr val="bg1"/>
                </a:solidFill>
                <a:latin typeface="Arial Nova" panose="020B0504020202020204" pitchFamily="34" charset="0"/>
                <a:cs typeface="Arial" panose="020B0604020202020204" pitchFamily="34" charset="0"/>
              </a:rPr>
              <a:t>8- Performance </a:t>
            </a:r>
            <a:r>
              <a:rPr lang="en-US" b="1" dirty="0">
                <a:solidFill>
                  <a:schemeClr val="bg1"/>
                </a:solidFill>
                <a:latin typeface="Arial Nova" panose="020B0504020202020204" pitchFamily="34" charset="0"/>
                <a:cs typeface="Arial" panose="020B0604020202020204" pitchFamily="34" charset="0"/>
              </a:rPr>
              <a:t>Analysis of the EfficientNetB0 Model</a:t>
            </a:r>
            <a:endParaRPr lang="en-US" b="1" dirty="0" smtClean="0">
              <a:solidFill>
                <a:schemeClr val="bg1"/>
              </a:solidFill>
              <a:latin typeface="Arial Nova" panose="020B0504020202020204" pitchFamily="34" charset="0"/>
              <a:cs typeface="Arial" panose="020B0604020202020204" pitchFamily="34" charset="0"/>
            </a:endParaRPr>
          </a:p>
          <a:p>
            <a:pPr algn="l"/>
            <a:r>
              <a:rPr lang="en-US" b="1" dirty="0" smtClean="0">
                <a:solidFill>
                  <a:schemeClr val="bg1"/>
                </a:solidFill>
                <a:latin typeface="Arial Nova" panose="020B0504020202020204" pitchFamily="34" charset="0"/>
                <a:cs typeface="Arial" panose="020B0604020202020204" pitchFamily="34" charset="0"/>
              </a:rPr>
              <a:t>9- Conclusion</a:t>
            </a:r>
            <a:endParaRPr lang="en-US" b="1" dirty="0">
              <a:solidFill>
                <a:schemeClr val="bg1"/>
              </a:solidFill>
              <a:latin typeface="Arial Nova" panose="020B0504020202020204" pitchFamily="34" charset="0"/>
              <a:cs typeface="Arial" panose="020B0604020202020204" pitchFamily="34" charset="0"/>
            </a:endParaRPr>
          </a:p>
          <a:p>
            <a:pPr algn="l"/>
            <a:r>
              <a:rPr lang="en-US" b="1" dirty="0" smtClean="0">
                <a:solidFill>
                  <a:schemeClr val="bg1"/>
                </a:solidFill>
                <a:latin typeface="Arial Nova" panose="020B0504020202020204" pitchFamily="34" charset="0"/>
                <a:cs typeface="Arial" panose="020B0604020202020204" pitchFamily="34" charset="0"/>
              </a:rPr>
              <a:t>10- </a:t>
            </a:r>
            <a:r>
              <a:rPr lang="en-US" b="1" dirty="0">
                <a:solidFill>
                  <a:schemeClr val="bg1"/>
                </a:solidFill>
                <a:latin typeface="Arial Nova" panose="020B0504020202020204" pitchFamily="34" charset="0"/>
                <a:cs typeface="Arial" panose="020B0604020202020204" pitchFamily="34" charset="0"/>
              </a:rPr>
              <a:t>Future Work</a:t>
            </a:r>
            <a:r>
              <a:rPr lang="ar-SA" b="1" dirty="0">
                <a:solidFill>
                  <a:schemeClr val="bg1"/>
                </a:solidFill>
                <a:latin typeface="Arial Nova" panose="020B0504020202020204" pitchFamily="34" charset="0"/>
              </a:rPr>
              <a:t/>
            </a:r>
            <a:br>
              <a:rPr lang="ar-SA" b="1" dirty="0">
                <a:solidFill>
                  <a:schemeClr val="bg1"/>
                </a:solidFill>
                <a:latin typeface="Arial Nova" panose="020B0504020202020204" pitchFamily="34" charset="0"/>
              </a:rPr>
            </a:br>
            <a:r>
              <a:rPr lang="en-US" sz="1400" dirty="0">
                <a:ln w="0"/>
                <a:solidFill>
                  <a:schemeClr val="bg1"/>
                </a:solidFill>
                <a:latin typeface="Arial Nova" panose="020B0504020202020204" pitchFamily="34" charset="0"/>
                <a:cs typeface="Arial" panose="020B0604020202020204" pitchFamily="34" charset="0"/>
              </a:rPr>
              <a:t/>
            </a:r>
            <a:br>
              <a:rPr lang="en-US" sz="1400" dirty="0">
                <a:ln w="0"/>
                <a:solidFill>
                  <a:schemeClr val="bg1"/>
                </a:solidFill>
                <a:latin typeface="Arial Nova" panose="020B0504020202020204" pitchFamily="34" charset="0"/>
                <a:cs typeface="Arial" panose="020B0604020202020204" pitchFamily="34" charset="0"/>
              </a:rPr>
            </a:br>
            <a:r>
              <a:rPr lang="ar-SA" sz="1400" dirty="0">
                <a:solidFill>
                  <a:schemeClr val="bg1"/>
                </a:solidFill>
                <a:latin typeface="Arial Nova" panose="020B0504020202020204" pitchFamily="34" charset="0"/>
              </a:rPr>
              <a:t/>
            </a:r>
            <a:br>
              <a:rPr lang="ar-SA" sz="1400" dirty="0">
                <a:solidFill>
                  <a:schemeClr val="bg1"/>
                </a:solidFill>
                <a:latin typeface="Arial Nova" panose="020B0504020202020204" pitchFamily="34" charset="0"/>
              </a:rPr>
            </a:br>
            <a:endParaRPr lang="ar-SA" sz="1400" dirty="0">
              <a:solidFill>
                <a:schemeClr val="bg1"/>
              </a:solidFill>
              <a:latin typeface="Arial Nova" panose="020B0504020202020204" pitchFamily="34" charset="0"/>
            </a:endParaRPr>
          </a:p>
        </p:txBody>
      </p:sp>
    </p:spTree>
    <p:extLst>
      <p:ext uri="{BB962C8B-B14F-4D97-AF65-F5344CB8AC3E}">
        <p14:creationId xmlns:p14="http://schemas.microsoft.com/office/powerpoint/2010/main" val="3033927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959" y="1096357"/>
            <a:ext cx="1976824" cy="461665"/>
          </a:xfrm>
          <a:prstGeom prst="rect">
            <a:avLst/>
          </a:prstGeom>
        </p:spPr>
        <p:txBody>
          <a:bodyPr wrap="none">
            <a:spAutoFit/>
          </a:bodyPr>
          <a:lstStyle/>
          <a:p>
            <a:r>
              <a:rPr lang="en-US" sz="2400" b="1" dirty="0">
                <a:solidFill>
                  <a:srgbClr val="D86ECC"/>
                </a:solidFill>
                <a:latin typeface="Arial Nova" panose="020B0504020202020204" pitchFamily="34" charset="0"/>
                <a:cs typeface="Arial" panose="020B0604020202020204" pitchFamily="34" charset="0"/>
              </a:rPr>
              <a:t>Introduction</a:t>
            </a:r>
            <a:endParaRPr lang="ar-SA" sz="2400" b="1" dirty="0">
              <a:solidFill>
                <a:srgbClr val="D86ECC"/>
              </a:solidFill>
              <a:latin typeface="Arial Nova" panose="020B0504020202020204" pitchFamily="34" charset="0"/>
            </a:endParaRPr>
          </a:p>
        </p:txBody>
      </p:sp>
      <p:sp>
        <p:nvSpPr>
          <p:cNvPr id="3" name="Rectangle 2"/>
          <p:cNvSpPr/>
          <p:nvPr/>
        </p:nvSpPr>
        <p:spPr>
          <a:xfrm>
            <a:off x="994257" y="1804244"/>
            <a:ext cx="8065698" cy="3293209"/>
          </a:xfrm>
          <a:prstGeom prst="rect">
            <a:avLst/>
          </a:prstGeom>
        </p:spPr>
        <p:txBody>
          <a:bodyPr wrap="square">
            <a:spAutoFit/>
          </a:bodyPr>
          <a:lstStyle/>
          <a:p>
            <a:pPr algn="just" rtl="0"/>
            <a:r>
              <a:rPr lang="en-US" sz="1600" b="1" dirty="0">
                <a:solidFill>
                  <a:schemeClr val="bg1"/>
                </a:solidFill>
                <a:latin typeface="Arial" panose="020B0604020202020204" pitchFamily="34" charset="0"/>
                <a:cs typeface="Arial" panose="020B0604020202020204" pitchFamily="34" charset="0"/>
              </a:rPr>
              <a:t>The brain is the main control center for all bodily functions. It is responsible for issuing commands and regulating vital functions that ensure the continuation of life. Any damage to the brain can directly affect a person's physical and cognitive abilities. Brain tumors are defined as abnormal growths in brain cells that form masses which may be benign or malignant. Early detection is a crucial step in improving treatment outcomes and reducing complications.</a:t>
            </a:r>
          </a:p>
          <a:p>
            <a:pPr algn="just" rtl="0"/>
            <a:endParaRPr lang="en-US" sz="1600" b="1" dirty="0">
              <a:solidFill>
                <a:schemeClr val="bg1"/>
              </a:solidFill>
              <a:latin typeface="Arial" panose="020B0604020202020204" pitchFamily="34" charset="0"/>
              <a:cs typeface="Arial" panose="020B0604020202020204" pitchFamily="34" charset="0"/>
            </a:endParaRPr>
          </a:p>
          <a:p>
            <a:pPr algn="just" rtl="0"/>
            <a:r>
              <a:rPr lang="en-US" sz="1600" b="1" dirty="0">
                <a:solidFill>
                  <a:schemeClr val="bg1"/>
                </a:solidFill>
                <a:latin typeface="Arial" panose="020B0604020202020204" pitchFamily="34" charset="0"/>
                <a:cs typeface="Arial" panose="020B0604020202020204" pitchFamily="34" charset="0"/>
              </a:rPr>
              <a:t>In light of the rapid technological advancements we are witnessing and the integration of artificial intelligence into many aspects of our daily lives and across various fields, it has become possible to harness it in the medical field. Detecting brain tumors is one of the most difficult challenges due to their diversity and the difficulty in differentiating between them using traditional methods.</a:t>
            </a:r>
            <a:endParaRPr lang="ar-SA" sz="1600" b="1" dirty="0">
              <a:solidFill>
                <a:schemeClr val="bg1"/>
              </a:solidFill>
              <a:latin typeface="Arial" panose="020B060402020202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66657" y="4774361"/>
            <a:ext cx="2570456" cy="1428031"/>
          </a:xfrm>
          <a:prstGeom prst="rect">
            <a:avLst/>
          </a:prstGeom>
          <a:ln>
            <a:noFill/>
          </a:ln>
          <a:effectLst>
            <a:softEdge rad="112500"/>
          </a:effectLst>
        </p:spPr>
      </p:pic>
      <p:sp>
        <p:nvSpPr>
          <p:cNvPr id="5" name="TextBox 4"/>
          <p:cNvSpPr txBox="1"/>
          <p:nvPr/>
        </p:nvSpPr>
        <p:spPr>
          <a:xfrm>
            <a:off x="10541479" y="439946"/>
            <a:ext cx="379562" cy="584775"/>
          </a:xfrm>
          <a:prstGeom prst="rect">
            <a:avLst/>
          </a:prstGeom>
          <a:noFill/>
        </p:spPr>
        <p:txBody>
          <a:bodyPr wrap="square" rtlCol="1">
            <a:spAutoFit/>
          </a:bodyPr>
          <a:lstStyle/>
          <a:p>
            <a:r>
              <a:rPr lang="en-US" sz="3200" dirty="0" smtClean="0">
                <a:solidFill>
                  <a:schemeClr val="bg1"/>
                </a:solidFill>
                <a:latin typeface="Arial Narrow" panose="020B0606020202030204" pitchFamily="34" charset="0"/>
              </a:rPr>
              <a:t>1</a:t>
            </a:r>
            <a:endParaRPr lang="ar-SA" sz="3200" dirty="0">
              <a:solidFill>
                <a:schemeClr val="bg1"/>
              </a:solidFill>
              <a:latin typeface="Arial Narrow" panose="020B0606020202030204" pitchFamily="34" charset="0"/>
            </a:endParaRPr>
          </a:p>
        </p:txBody>
      </p:sp>
    </p:spTree>
    <p:extLst>
      <p:ext uri="{BB962C8B-B14F-4D97-AF65-F5344CB8AC3E}">
        <p14:creationId xmlns:p14="http://schemas.microsoft.com/office/powerpoint/2010/main" val="29474617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766" y="984213"/>
            <a:ext cx="1808444" cy="584775"/>
          </a:xfrm>
          <a:prstGeom prst="rect">
            <a:avLst/>
          </a:prstGeom>
        </p:spPr>
        <p:txBody>
          <a:bodyPr wrap="none">
            <a:spAutoFit/>
          </a:bodyPr>
          <a:lstStyle/>
          <a:p>
            <a:r>
              <a:rPr lang="en-US" sz="3200" b="1" dirty="0">
                <a:solidFill>
                  <a:schemeClr val="accent6"/>
                </a:solidFill>
                <a:latin typeface="Arial Nova" panose="020B0504020202020204" pitchFamily="34" charset="0"/>
              </a:rPr>
              <a:t>Problem</a:t>
            </a:r>
            <a:endParaRPr lang="ar-SA" sz="3200" dirty="0">
              <a:solidFill>
                <a:schemeClr val="accent6"/>
              </a:solidFill>
            </a:endParaRPr>
          </a:p>
        </p:txBody>
      </p:sp>
      <p:sp>
        <p:nvSpPr>
          <p:cNvPr id="3" name="Rectangle 2"/>
          <p:cNvSpPr/>
          <p:nvPr/>
        </p:nvSpPr>
        <p:spPr>
          <a:xfrm>
            <a:off x="1072551" y="1786992"/>
            <a:ext cx="6096000" cy="4031873"/>
          </a:xfrm>
          <a:prstGeom prst="rect">
            <a:avLst/>
          </a:prstGeom>
        </p:spPr>
        <p:txBody>
          <a:bodyPr>
            <a:spAutoFit/>
          </a:bodyPr>
          <a:lstStyle/>
          <a:p>
            <a:pPr algn="l"/>
            <a:r>
              <a:rPr lang="ar-SA" sz="1600" b="1" dirty="0">
                <a:solidFill>
                  <a:schemeClr val="bg1"/>
                </a:solidFill>
                <a:latin typeface="Arial Nova" panose="020B0504020202020204" pitchFamily="34" charset="0"/>
              </a:rPr>
              <a:t>Traditional Diagnosis</a:t>
            </a:r>
          </a:p>
          <a:p>
            <a:pPr algn="l"/>
            <a:r>
              <a:rPr lang="ar-SA" sz="1600" b="1" dirty="0">
                <a:solidFill>
                  <a:schemeClr val="bg1"/>
                </a:solidFill>
                <a:latin typeface="Arial Nova" panose="020B0504020202020204" pitchFamily="34" charset="0"/>
              </a:rPr>
              <a:t>This relies entirely on human evaluation of MRI scans and is a time-consuming and laborious process</a:t>
            </a:r>
          </a:p>
          <a:p>
            <a:pPr algn="l"/>
            <a:endParaRPr lang="ar-SA" sz="1600" b="1" dirty="0">
              <a:solidFill>
                <a:schemeClr val="bg1"/>
              </a:solidFill>
              <a:latin typeface="Arial Nova" panose="020B0504020202020204" pitchFamily="34" charset="0"/>
            </a:endParaRPr>
          </a:p>
          <a:p>
            <a:pPr algn="l"/>
            <a:r>
              <a:rPr lang="ar-SA" sz="1600" b="1" dirty="0">
                <a:solidFill>
                  <a:schemeClr val="bg1"/>
                </a:solidFill>
                <a:latin typeface="Arial Nova" panose="020B0504020202020204" pitchFamily="34" charset="0"/>
              </a:rPr>
              <a:t>Human Error</a:t>
            </a:r>
          </a:p>
          <a:p>
            <a:pPr algn="l"/>
            <a:r>
              <a:rPr lang="ar-SA" sz="1600" b="1" dirty="0">
                <a:solidFill>
                  <a:schemeClr val="bg1"/>
                </a:solidFill>
                <a:latin typeface="Arial Nova" panose="020B0504020202020204" pitchFamily="34" charset="0"/>
              </a:rPr>
              <a:t>The possibility of error in various types of malignant tumors (benign/malignant) due to stress or tissue similarity </a:t>
            </a:r>
          </a:p>
          <a:p>
            <a:pPr algn="l"/>
            <a:endParaRPr lang="ar-SA" sz="1600" b="1" dirty="0">
              <a:solidFill>
                <a:schemeClr val="bg1"/>
              </a:solidFill>
              <a:latin typeface="Arial Nova" panose="020B0504020202020204" pitchFamily="34" charset="0"/>
            </a:endParaRPr>
          </a:p>
          <a:p>
            <a:pPr algn="l"/>
            <a:r>
              <a:rPr lang="ar-SA" sz="1600" b="1" dirty="0">
                <a:solidFill>
                  <a:schemeClr val="bg1"/>
                </a:solidFill>
                <a:latin typeface="Arial Nova" panose="020B0504020202020204" pitchFamily="34" charset="0"/>
              </a:rPr>
              <a:t>Delay in Treatment </a:t>
            </a:r>
          </a:p>
          <a:p>
            <a:pPr algn="l"/>
            <a:r>
              <a:rPr lang="ar-SA" sz="1600" b="1" dirty="0">
                <a:solidFill>
                  <a:schemeClr val="bg1"/>
                </a:solidFill>
                <a:latin typeface="Arial Nova" panose="020B0504020202020204" pitchFamily="34" charset="0"/>
              </a:rPr>
              <a:t>Any delay in diagnosis leads to deterioration of vital functions (such as glandular and sensory functions) and reduced chances of survival </a:t>
            </a:r>
          </a:p>
          <a:p>
            <a:pPr algn="l"/>
            <a:endParaRPr lang="ar-SA" sz="1600" b="1" dirty="0">
              <a:solidFill>
                <a:schemeClr val="bg1"/>
              </a:solidFill>
              <a:latin typeface="Arial Nova" panose="020B0504020202020204" pitchFamily="34" charset="0"/>
            </a:endParaRPr>
          </a:p>
          <a:p>
            <a:pPr algn="l"/>
            <a:r>
              <a:rPr lang="ar-SA" sz="1600" b="1" dirty="0">
                <a:solidFill>
                  <a:schemeClr val="bg1"/>
                </a:solidFill>
                <a:latin typeface="Arial Nova" panose="020B0504020202020204" pitchFamily="34" charset="0"/>
              </a:rPr>
              <a:t>Biopsy Risks </a:t>
            </a:r>
          </a:p>
          <a:p>
            <a:pPr algn="l"/>
            <a:r>
              <a:rPr lang="ar-SA" sz="1600" b="1" dirty="0">
                <a:solidFill>
                  <a:schemeClr val="bg1"/>
                </a:solidFill>
                <a:latin typeface="Arial Nova" panose="020B0504020202020204" pitchFamily="34" charset="0"/>
              </a:rPr>
              <a:t>A surgical biopsy is a painful, invasive procedure and may not always be necessary in the final stages of the disease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559" y="1786992"/>
            <a:ext cx="3722081" cy="15594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8424" y="4313746"/>
            <a:ext cx="3660349" cy="16493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p:cNvSpPr txBox="1"/>
          <p:nvPr/>
        </p:nvSpPr>
        <p:spPr>
          <a:xfrm>
            <a:off x="10532853" y="460993"/>
            <a:ext cx="414068" cy="523220"/>
          </a:xfrm>
          <a:prstGeom prst="rect">
            <a:avLst/>
          </a:prstGeom>
          <a:noFill/>
        </p:spPr>
        <p:txBody>
          <a:bodyPr wrap="square" rtlCol="1">
            <a:spAutoFit/>
          </a:bodyPr>
          <a:lstStyle/>
          <a:p>
            <a:r>
              <a:rPr lang="en-US" sz="2800" b="1" dirty="0" smtClean="0">
                <a:solidFill>
                  <a:schemeClr val="bg1"/>
                </a:solidFill>
                <a:latin typeface="Arial Narrow" panose="020B0606020202030204" pitchFamily="34" charset="0"/>
              </a:rPr>
              <a:t>2</a:t>
            </a:r>
            <a:endParaRPr lang="ar-SA" sz="2800" b="1" dirty="0">
              <a:solidFill>
                <a:schemeClr val="bg1"/>
              </a:solidFill>
              <a:latin typeface="Arial Narrow" panose="020B0606020202030204" pitchFamily="34" charset="0"/>
            </a:endParaRPr>
          </a:p>
        </p:txBody>
      </p:sp>
    </p:spTree>
    <p:extLst>
      <p:ext uri="{BB962C8B-B14F-4D97-AF65-F5344CB8AC3E}">
        <p14:creationId xmlns:p14="http://schemas.microsoft.com/office/powerpoint/2010/main" val="26202105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2590" y="1027345"/>
            <a:ext cx="2028120" cy="584775"/>
          </a:xfrm>
          <a:prstGeom prst="rect">
            <a:avLst/>
          </a:prstGeom>
        </p:spPr>
        <p:txBody>
          <a:bodyPr wrap="none">
            <a:spAutoFit/>
          </a:bodyPr>
          <a:lstStyle/>
          <a:p>
            <a:r>
              <a:rPr lang="en-US" sz="3200" b="1" dirty="0">
                <a:ln w="0"/>
                <a:solidFill>
                  <a:srgbClr val="D86ECC"/>
                </a:solidFill>
                <a:latin typeface="Arial" panose="020B0604020202020204" pitchFamily="34" charset="0"/>
                <a:cs typeface="Arial" panose="020B0604020202020204" pitchFamily="34" charset="0"/>
              </a:rPr>
              <a:t>Objective</a:t>
            </a:r>
            <a:endParaRPr lang="ar-SA" sz="3200" dirty="0"/>
          </a:p>
        </p:txBody>
      </p:sp>
      <p:sp>
        <p:nvSpPr>
          <p:cNvPr id="3" name="Rectangle 2"/>
          <p:cNvSpPr/>
          <p:nvPr/>
        </p:nvSpPr>
        <p:spPr>
          <a:xfrm>
            <a:off x="1296838" y="1885219"/>
            <a:ext cx="6096000" cy="2585323"/>
          </a:xfrm>
          <a:prstGeom prst="rect">
            <a:avLst/>
          </a:prstGeom>
        </p:spPr>
        <p:txBody>
          <a:bodyPr>
            <a:spAutoFit/>
          </a:bodyPr>
          <a:lstStyle/>
          <a:p>
            <a:pPr algn="just" rtl="0"/>
            <a:r>
              <a:rPr lang="en-US" b="1" dirty="0">
                <a:solidFill>
                  <a:schemeClr val="bg1"/>
                </a:solidFill>
                <a:latin typeface="Arial Narrow" panose="020B0606020202030204" pitchFamily="34" charset="0"/>
                <a:cs typeface="Arial" panose="020B0604020202020204" pitchFamily="34" charset="0"/>
              </a:rPr>
              <a:t>I chose this project because it combines artificial intelligence and medicine, helping doctors make highly accurate diagnoses using algorithms that classify different images (MRI scans) and detect various tumors with exceptional precision. This allows doctors to analyze thousands of images in minutes, significantly reducing human error during diagnosis, contributing to faster decision-making and the selection of the most appropriate treatment, thus increasing the patient's chances of recovery, God willing. This is our goal.</a:t>
            </a:r>
            <a:endParaRPr lang="ar-SA" b="1" dirty="0">
              <a:solidFill>
                <a:schemeClr val="bg1"/>
              </a:solidFill>
              <a:latin typeface="Arial Narrow" panose="020B0606020202030204" pitchFamily="34" charset="0"/>
            </a:endParaRPr>
          </a:p>
        </p:txBody>
      </p:sp>
      <p:pic>
        <p:nvPicPr>
          <p:cNvPr id="4" name="صورة 10">
            <a:extLst>
              <a:ext uri="{FF2B5EF4-FFF2-40B4-BE49-F238E27FC236}">
                <a16:creationId xmlns:a16="http://schemas.microsoft.com/office/drawing/2014/main" xmlns="" id="{3A54ED89-B98B-BFE0-3E73-1DDFE59E52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6740" y="3508420"/>
            <a:ext cx="3848486" cy="19242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p:nvPr/>
        </p:nvSpPr>
        <p:spPr>
          <a:xfrm>
            <a:off x="10567358" y="442570"/>
            <a:ext cx="388189" cy="584775"/>
          </a:xfrm>
          <a:prstGeom prst="rect">
            <a:avLst/>
          </a:prstGeom>
          <a:noFill/>
        </p:spPr>
        <p:txBody>
          <a:bodyPr wrap="square" rtlCol="1">
            <a:spAutoFit/>
          </a:bodyPr>
          <a:lstStyle/>
          <a:p>
            <a:r>
              <a:rPr lang="en-US" sz="3200" dirty="0" smtClean="0">
                <a:solidFill>
                  <a:schemeClr val="bg1"/>
                </a:solidFill>
                <a:latin typeface="Arial Narrow" panose="020B0606020202030204" pitchFamily="34" charset="0"/>
              </a:rPr>
              <a:t>3</a:t>
            </a:r>
            <a:endParaRPr lang="ar-SA" sz="3200" dirty="0">
              <a:solidFill>
                <a:schemeClr val="bg1"/>
              </a:solidFill>
              <a:latin typeface="Arial Narrow" panose="020B0606020202030204" pitchFamily="34" charset="0"/>
            </a:endParaRPr>
          </a:p>
        </p:txBody>
      </p:sp>
    </p:spTree>
    <p:extLst>
      <p:ext uri="{BB962C8B-B14F-4D97-AF65-F5344CB8AC3E}">
        <p14:creationId xmlns:p14="http://schemas.microsoft.com/office/powerpoint/2010/main" val="2853508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8220" y="932454"/>
            <a:ext cx="1664238" cy="584775"/>
          </a:xfrm>
          <a:prstGeom prst="rect">
            <a:avLst/>
          </a:prstGeom>
        </p:spPr>
        <p:txBody>
          <a:bodyPr wrap="none">
            <a:spAutoFit/>
          </a:bodyPr>
          <a:lstStyle/>
          <a:p>
            <a:r>
              <a:rPr lang="en-US" sz="3200" b="1" dirty="0">
                <a:solidFill>
                  <a:srgbClr val="D86ECC"/>
                </a:solidFill>
                <a:latin typeface="Arial" panose="020B0604020202020204" pitchFamily="34" charset="0"/>
                <a:cs typeface="Arial" panose="020B0604020202020204" pitchFamily="34" charset="0"/>
              </a:rPr>
              <a:t>Dataset</a:t>
            </a:r>
            <a:endParaRPr lang="ar-SA" sz="3200" dirty="0"/>
          </a:p>
        </p:txBody>
      </p:sp>
      <p:sp>
        <p:nvSpPr>
          <p:cNvPr id="3" name="Rectangle 2"/>
          <p:cNvSpPr/>
          <p:nvPr/>
        </p:nvSpPr>
        <p:spPr>
          <a:xfrm>
            <a:off x="1107977" y="1879602"/>
            <a:ext cx="6509148" cy="3416320"/>
          </a:xfrm>
          <a:prstGeom prst="rect">
            <a:avLst/>
          </a:prstGeom>
        </p:spPr>
        <p:txBody>
          <a:bodyPr wrap="square">
            <a:spAutoFit/>
          </a:bodyPr>
          <a:lstStyle/>
          <a:p>
            <a:pPr algn="l"/>
            <a:r>
              <a:rPr lang="en-US" b="1" dirty="0">
                <a:solidFill>
                  <a:schemeClr val="bg1"/>
                </a:solidFill>
                <a:latin typeface="Arial Narrow" panose="020B0606020202030204" pitchFamily="34" charset="0"/>
              </a:rPr>
              <a:t>First </a:t>
            </a:r>
            <a:r>
              <a:rPr lang="en-US" b="1" dirty="0" smtClean="0">
                <a:solidFill>
                  <a:schemeClr val="bg1"/>
                </a:solidFill>
                <a:latin typeface="Arial Narrow" panose="020B0606020202030204" pitchFamily="34" charset="0"/>
              </a:rPr>
              <a:t>dataset</a:t>
            </a:r>
          </a:p>
          <a:p>
            <a:pPr algn="l"/>
            <a:r>
              <a:rPr lang="en-US" b="1" dirty="0">
                <a:solidFill>
                  <a:schemeClr val="bg1"/>
                </a:solidFill>
                <a:latin typeface="Arial Narrow" panose="020B0606020202030204" pitchFamily="34" charset="0"/>
              </a:rPr>
              <a:t>A dataset titled "Brain Tumor Classification (MRI)" was downloaded from Kaggle. It consists of 2,656 JPG images, divided into two categories: training (80%) and testing (20%). Each category is further divided into four subcategories: pituitary tumor, glioma, no tumor, and meningioma.</a:t>
            </a:r>
            <a:endParaRPr lang="ar-SA" b="1" dirty="0">
              <a:solidFill>
                <a:schemeClr val="bg1"/>
              </a:solidFill>
              <a:latin typeface="Arial Narrow" panose="020B0606020202030204" pitchFamily="34" charset="0"/>
            </a:endParaRPr>
          </a:p>
          <a:p>
            <a:pPr algn="l"/>
            <a:endParaRPr lang="ar-SA" b="1" dirty="0" smtClean="0">
              <a:solidFill>
                <a:schemeClr val="bg1"/>
              </a:solidFill>
              <a:latin typeface="Arial Narrow" panose="020B0606020202030204" pitchFamily="34" charset="0"/>
            </a:endParaRPr>
          </a:p>
          <a:p>
            <a:pPr algn="l"/>
            <a:r>
              <a:rPr lang="en-US" b="1" dirty="0">
                <a:solidFill>
                  <a:schemeClr val="bg1"/>
                </a:solidFill>
                <a:latin typeface="Arial Narrow" panose="020B0606020202030204" pitchFamily="34" charset="0"/>
              </a:rPr>
              <a:t>Second dataset</a:t>
            </a:r>
            <a:endParaRPr lang="ar-SA" b="1" dirty="0">
              <a:solidFill>
                <a:schemeClr val="bg1"/>
              </a:solidFill>
              <a:latin typeface="Arial Narrow" panose="020B0606020202030204" pitchFamily="34" charset="0"/>
            </a:endParaRPr>
          </a:p>
          <a:p>
            <a:pPr algn="l"/>
            <a:r>
              <a:rPr lang="en-US" b="1" dirty="0">
                <a:solidFill>
                  <a:schemeClr val="bg1"/>
                </a:solidFill>
                <a:latin typeface="Arial Narrow" panose="020B0606020202030204" pitchFamily="34" charset="0"/>
              </a:rPr>
              <a:t>Another dataset, "Brain Tumor Dataset," was downloaded from Kaggle. It contains 10,560 images, also divided into four subcategories, in both JPG and PNG formats</a:t>
            </a:r>
            <a:r>
              <a:rPr lang="en-US" b="1" dirty="0" smtClean="0">
                <a:solidFill>
                  <a:schemeClr val="bg1"/>
                </a:solidFill>
                <a:latin typeface="Arial Narrow" panose="020B0606020202030204" pitchFamily="34" charset="0"/>
              </a:rPr>
              <a:t>.</a:t>
            </a:r>
            <a:endParaRPr lang="ar-SA" b="1" dirty="0" smtClean="0">
              <a:solidFill>
                <a:schemeClr val="bg1"/>
              </a:solidFill>
              <a:latin typeface="Arial Narrow" panose="020B0606020202030204" pitchFamily="34" charset="0"/>
            </a:endParaRPr>
          </a:p>
          <a:p>
            <a:pPr algn="l"/>
            <a:endParaRPr lang="ar-SA" b="1" dirty="0">
              <a:solidFill>
                <a:schemeClr val="bg1"/>
              </a:solidFill>
              <a:latin typeface="Arial Narrow" panose="020B0606020202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19364" y="1568161"/>
            <a:ext cx="2743218" cy="32042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p:nvPr/>
        </p:nvSpPr>
        <p:spPr>
          <a:xfrm>
            <a:off x="10601863" y="439947"/>
            <a:ext cx="327804" cy="584775"/>
          </a:xfrm>
          <a:prstGeom prst="rect">
            <a:avLst/>
          </a:prstGeom>
          <a:noFill/>
        </p:spPr>
        <p:txBody>
          <a:bodyPr wrap="square" rtlCol="1">
            <a:spAutoFit/>
          </a:bodyPr>
          <a:lstStyle/>
          <a:p>
            <a:r>
              <a:rPr lang="en-US" sz="3200" dirty="0" smtClean="0">
                <a:solidFill>
                  <a:schemeClr val="bg1"/>
                </a:solidFill>
                <a:latin typeface="Arial Narrow" panose="020B0606020202030204" pitchFamily="34" charset="0"/>
              </a:rPr>
              <a:t>4</a:t>
            </a:r>
            <a:endParaRPr lang="ar-SA" sz="3200" dirty="0">
              <a:solidFill>
                <a:schemeClr val="bg1"/>
              </a:solidFill>
              <a:latin typeface="Arial Narrow" panose="020B0606020202030204" pitchFamily="34" charset="0"/>
            </a:endParaRPr>
          </a:p>
        </p:txBody>
      </p:sp>
    </p:spTree>
    <p:extLst>
      <p:ext uri="{BB962C8B-B14F-4D97-AF65-F5344CB8AC3E}">
        <p14:creationId xmlns:p14="http://schemas.microsoft.com/office/powerpoint/2010/main" val="29196073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3"/>
          <p:cNvSpPr/>
          <p:nvPr/>
        </p:nvSpPr>
        <p:spPr>
          <a:xfrm>
            <a:off x="103517" y="3812875"/>
            <a:ext cx="12088483" cy="1949570"/>
          </a:xfrm>
          <a:prstGeom prst="rightArrow">
            <a:avLst/>
          </a:prstGeom>
          <a:solidFill>
            <a:srgbClr val="B31166">
              <a:alpha val="1686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5" name="Rounded Rectangle 4"/>
          <p:cNvSpPr/>
          <p:nvPr/>
        </p:nvSpPr>
        <p:spPr>
          <a:xfrm>
            <a:off x="172529" y="4097547"/>
            <a:ext cx="1526875" cy="1380226"/>
          </a:xfrm>
          <a:prstGeom prst="roundRect">
            <a:avLst/>
          </a:prstGeom>
          <a:solidFill>
            <a:srgbClr val="642F6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latin typeface="Arial Nova" panose="020B0504020202020204" pitchFamily="34" charset="0"/>
              </a:rPr>
              <a:t>Data collection</a:t>
            </a:r>
            <a:endParaRPr lang="ar-SA" b="1" dirty="0" smtClean="0">
              <a:latin typeface="Arial Nova" panose="020B0504020202020204" pitchFamily="34" charset="0"/>
            </a:endParaRPr>
          </a:p>
          <a:p>
            <a:pPr algn="ctr"/>
            <a:endParaRPr lang="ar-SA" dirty="0"/>
          </a:p>
        </p:txBody>
      </p:sp>
      <p:sp>
        <p:nvSpPr>
          <p:cNvPr id="6" name="Rounded Rectangle 5"/>
          <p:cNvSpPr/>
          <p:nvPr/>
        </p:nvSpPr>
        <p:spPr>
          <a:xfrm>
            <a:off x="1817298" y="4097547"/>
            <a:ext cx="1909313" cy="1380226"/>
          </a:xfrm>
          <a:prstGeom prst="roundRect">
            <a:avLst/>
          </a:prstGeom>
          <a:solidFill>
            <a:srgbClr val="67306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latin typeface="Arial Nova" panose="020B0504020202020204" pitchFamily="34" charset="0"/>
              </a:rPr>
              <a:t>Data Preprocessing</a:t>
            </a:r>
            <a:endParaRPr lang="ar-SA" b="1" dirty="0">
              <a:latin typeface="Arial Nova" panose="020B0504020202020204" pitchFamily="34" charset="0"/>
            </a:endParaRPr>
          </a:p>
        </p:txBody>
      </p:sp>
      <p:sp>
        <p:nvSpPr>
          <p:cNvPr id="7" name="Rounded Rectangle 6"/>
          <p:cNvSpPr/>
          <p:nvPr/>
        </p:nvSpPr>
        <p:spPr>
          <a:xfrm>
            <a:off x="3844505" y="4097547"/>
            <a:ext cx="2142227" cy="1311215"/>
          </a:xfrm>
          <a:prstGeom prst="roundRect">
            <a:avLst/>
          </a:prstGeom>
          <a:solidFill>
            <a:srgbClr val="5E2D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latin typeface="Arial Nova" panose="020B0504020202020204" pitchFamily="34" charset="0"/>
              </a:rPr>
              <a:t>Built Pre-trained CNNs models</a:t>
            </a:r>
          </a:p>
          <a:p>
            <a:pPr algn="ctr"/>
            <a:endParaRPr lang="ar-SA" dirty="0"/>
          </a:p>
        </p:txBody>
      </p:sp>
      <p:sp>
        <p:nvSpPr>
          <p:cNvPr id="8" name="Rounded Rectangle 7"/>
          <p:cNvSpPr/>
          <p:nvPr/>
        </p:nvSpPr>
        <p:spPr>
          <a:xfrm>
            <a:off x="6104626" y="4097547"/>
            <a:ext cx="1676400" cy="1380226"/>
          </a:xfrm>
          <a:prstGeom prst="roundRect">
            <a:avLst/>
          </a:prstGeom>
          <a:solidFill>
            <a:srgbClr val="5D2D5E"/>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latin typeface="Arial Narrow" panose="020B0606020202030204" pitchFamily="34" charset="0"/>
              </a:rPr>
              <a:t>Training model</a:t>
            </a:r>
          </a:p>
          <a:p>
            <a:pPr algn="ctr"/>
            <a:endParaRPr lang="ar-SA" b="1" dirty="0">
              <a:latin typeface="Arial Narrow" panose="020B0606020202030204" pitchFamily="34" charset="0"/>
            </a:endParaRPr>
          </a:p>
        </p:txBody>
      </p:sp>
      <p:sp>
        <p:nvSpPr>
          <p:cNvPr id="9" name="Rounded Rectangle 8"/>
          <p:cNvSpPr/>
          <p:nvPr/>
        </p:nvSpPr>
        <p:spPr>
          <a:xfrm>
            <a:off x="7898920" y="4097547"/>
            <a:ext cx="1871932" cy="1380226"/>
          </a:xfrm>
          <a:prstGeom prst="roundRect">
            <a:avLst/>
          </a:prstGeom>
          <a:solidFill>
            <a:srgbClr val="632E6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latin typeface="Arial Nova" panose="020B0504020202020204" pitchFamily="34" charset="0"/>
              </a:rPr>
              <a:t>Evaluation Mode</a:t>
            </a:r>
            <a:endParaRPr lang="ar-SA" b="1" dirty="0">
              <a:latin typeface="Arial Nova" panose="020B0504020202020204" pitchFamily="34" charset="0"/>
            </a:endParaRPr>
          </a:p>
          <a:p>
            <a:pPr algn="ctr"/>
            <a:endParaRPr lang="ar-SA" dirty="0"/>
          </a:p>
        </p:txBody>
      </p:sp>
      <p:sp>
        <p:nvSpPr>
          <p:cNvPr id="10" name="Rounded Rectangle 9"/>
          <p:cNvSpPr/>
          <p:nvPr/>
        </p:nvSpPr>
        <p:spPr>
          <a:xfrm>
            <a:off x="9888746" y="4097547"/>
            <a:ext cx="1582948" cy="1380226"/>
          </a:xfrm>
          <a:prstGeom prst="roundRect">
            <a:avLst/>
          </a:prstGeom>
          <a:solidFill>
            <a:srgbClr val="652F62"/>
          </a:solidFill>
          <a:ln>
            <a:solidFill>
              <a:srgbClr val="69306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latin typeface="Arial Nova" panose="020B0504020202020204" pitchFamily="34" charset="0"/>
              </a:rPr>
              <a:t>Prediction images </a:t>
            </a:r>
            <a:endParaRPr lang="ar-SA" b="1" dirty="0">
              <a:latin typeface="Arial Nova" panose="020B0504020202020204" pitchFamily="34" charset="0"/>
            </a:endParaRPr>
          </a:p>
          <a:p>
            <a:pPr algn="ctr"/>
            <a:endParaRPr lang="ar-SA" dirty="0"/>
          </a:p>
        </p:txBody>
      </p:sp>
      <p:sp>
        <p:nvSpPr>
          <p:cNvPr id="11" name="Rectangle 10"/>
          <p:cNvSpPr/>
          <p:nvPr/>
        </p:nvSpPr>
        <p:spPr>
          <a:xfrm>
            <a:off x="2326971" y="1122236"/>
            <a:ext cx="7156896" cy="584775"/>
          </a:xfrm>
          <a:prstGeom prst="rect">
            <a:avLst/>
          </a:prstGeom>
        </p:spPr>
        <p:txBody>
          <a:bodyPr wrap="none">
            <a:spAutoFit/>
          </a:bodyPr>
          <a:lstStyle/>
          <a:p>
            <a:r>
              <a:rPr lang="en-US" sz="3200" b="1" dirty="0">
                <a:solidFill>
                  <a:schemeClr val="bg1"/>
                </a:solidFill>
                <a:latin typeface="Arial" panose="020B0604020202020204" pitchFamily="34" charset="0"/>
                <a:cs typeface="Arial" panose="020B0604020202020204" pitchFamily="34" charset="0"/>
              </a:rPr>
              <a:t>Methodology &amp; Proposed Approach</a:t>
            </a:r>
            <a:endParaRPr lang="ar-SA" sz="3200" b="1" dirty="0">
              <a:solidFill>
                <a:schemeClr val="bg1"/>
              </a:solidFill>
              <a:latin typeface="Arial" panose="020B0604020202020204" pitchFamily="34" charset="0"/>
            </a:endParaRPr>
          </a:p>
        </p:txBody>
      </p:sp>
      <p:sp>
        <p:nvSpPr>
          <p:cNvPr id="2" name="TextBox 1"/>
          <p:cNvSpPr txBox="1"/>
          <p:nvPr/>
        </p:nvSpPr>
        <p:spPr>
          <a:xfrm>
            <a:off x="10532853" y="474453"/>
            <a:ext cx="422695" cy="584775"/>
          </a:xfrm>
          <a:prstGeom prst="rect">
            <a:avLst/>
          </a:prstGeom>
          <a:noFill/>
        </p:spPr>
        <p:txBody>
          <a:bodyPr wrap="square" rtlCol="1">
            <a:spAutoFit/>
          </a:bodyPr>
          <a:lstStyle/>
          <a:p>
            <a:r>
              <a:rPr lang="en-US" sz="3200" dirty="0">
                <a:solidFill>
                  <a:schemeClr val="bg1"/>
                </a:solidFill>
                <a:latin typeface="Arial Narrow" panose="020B0606020202030204" pitchFamily="34" charset="0"/>
              </a:rPr>
              <a:t>5</a:t>
            </a:r>
            <a:endParaRPr lang="ar-SA" sz="3200" dirty="0">
              <a:solidFill>
                <a:schemeClr val="bg1"/>
              </a:solidFill>
              <a:latin typeface="Arial Narrow" panose="020B0606020202030204" pitchFamily="34" charset="0"/>
            </a:endParaRPr>
          </a:p>
        </p:txBody>
      </p:sp>
    </p:spTree>
    <p:extLst>
      <p:ext uri="{BB962C8B-B14F-4D97-AF65-F5344CB8AC3E}">
        <p14:creationId xmlns:p14="http://schemas.microsoft.com/office/powerpoint/2010/main" val="8829160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Nova" panose="020B0504020202020204" pitchFamily="34" charset="0"/>
              </a:rPr>
              <a:t>Data Preprocessing</a:t>
            </a:r>
            <a:endParaRPr lang="ar-SA" b="1" dirty="0">
              <a:latin typeface="Arial Nova" panose="020B0504020202020204" pitchFamily="34" charset="0"/>
            </a:endParaRPr>
          </a:p>
        </p:txBody>
      </p:sp>
      <p:sp>
        <p:nvSpPr>
          <p:cNvPr id="4" name="Rounded Rectangle 3"/>
          <p:cNvSpPr/>
          <p:nvPr/>
        </p:nvSpPr>
        <p:spPr>
          <a:xfrm>
            <a:off x="267419" y="2570671"/>
            <a:ext cx="3709359" cy="1475117"/>
          </a:xfrm>
          <a:prstGeom prst="roundRect">
            <a:avLst/>
          </a:prstGeom>
          <a:solidFill>
            <a:srgbClr val="5B2D5E"/>
          </a:solidFill>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rtl="0"/>
            <a:endParaRPr lang="ar-SA" b="1" dirty="0" smtClean="0">
              <a:latin typeface="Arial Narrow" panose="020B0606020202030204" pitchFamily="34" charset="0"/>
            </a:endParaRPr>
          </a:p>
          <a:p>
            <a:pPr algn="ctr" rtl="0"/>
            <a:r>
              <a:rPr lang="ar-SA" b="1" dirty="0" smtClean="0">
                <a:latin typeface="Arial Narrow" panose="020B0606020202030204" pitchFamily="34" charset="0"/>
              </a:rPr>
              <a:t>Environment </a:t>
            </a:r>
            <a:r>
              <a:rPr lang="ar-SA" b="1" dirty="0">
                <a:latin typeface="Arial Narrow" panose="020B0606020202030204" pitchFamily="34" charset="0"/>
              </a:rPr>
              <a:t>Setup:</a:t>
            </a:r>
          </a:p>
          <a:p>
            <a:pPr algn="ctr" rtl="0"/>
            <a:r>
              <a:rPr lang="en-US" b="1" dirty="0" smtClean="0">
                <a:latin typeface="Arial Narrow" panose="020B0606020202030204" pitchFamily="34" charset="0"/>
              </a:rPr>
              <a:t>Google Colab . </a:t>
            </a:r>
            <a:endParaRPr lang="ar-SA" b="1" dirty="0">
              <a:latin typeface="Arial Narrow" panose="020B0606020202030204" pitchFamily="34" charset="0"/>
            </a:endParaRPr>
          </a:p>
          <a:p>
            <a:pPr algn="ctr" rtl="0"/>
            <a:r>
              <a:rPr lang="en-US" b="1" dirty="0" smtClean="0">
                <a:latin typeface="Arial Narrow" panose="020B0606020202030204" pitchFamily="34" charset="0"/>
              </a:rPr>
              <a:t>Import </a:t>
            </a:r>
            <a:r>
              <a:rPr lang="ar-SA" b="1" dirty="0" smtClean="0">
                <a:latin typeface="Arial Narrow" panose="020B0606020202030204" pitchFamily="34" charset="0"/>
              </a:rPr>
              <a:t>libraries(TensorFlow</a:t>
            </a:r>
            <a:r>
              <a:rPr lang="ar-SA" b="1" dirty="0">
                <a:latin typeface="Arial Narrow" panose="020B0606020202030204" pitchFamily="34" charset="0"/>
              </a:rPr>
              <a:t>, Keras, Sklearn, Matplotlib).</a:t>
            </a:r>
          </a:p>
          <a:p>
            <a:pPr algn="ctr"/>
            <a:endParaRPr lang="ar-SA" b="1" dirty="0">
              <a:latin typeface="Arial Narrow" panose="020B0606020202030204" pitchFamily="34" charset="0"/>
            </a:endParaRPr>
          </a:p>
        </p:txBody>
      </p:sp>
      <p:sp>
        <p:nvSpPr>
          <p:cNvPr id="6" name="Rounded Rectangle 5"/>
          <p:cNvSpPr/>
          <p:nvPr/>
        </p:nvSpPr>
        <p:spPr>
          <a:xfrm>
            <a:off x="2478656" y="4935828"/>
            <a:ext cx="3766869" cy="1475117"/>
          </a:xfrm>
          <a:prstGeom prst="roundRect">
            <a:avLst/>
          </a:prstGeom>
          <a:solidFill>
            <a:srgbClr val="5B2D5E"/>
          </a:solidFill>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rtl="0"/>
            <a:endParaRPr lang="ar-SA" b="1" dirty="0" smtClean="0">
              <a:latin typeface="Arial Narrow" panose="020B0606020202030204" pitchFamily="34" charset="0"/>
            </a:endParaRPr>
          </a:p>
          <a:p>
            <a:pPr algn="ctr" rtl="0"/>
            <a:endParaRPr lang="en-US" b="1" dirty="0" smtClean="0">
              <a:latin typeface="Arial Narrow" panose="020B0606020202030204" pitchFamily="34" charset="0"/>
            </a:endParaRPr>
          </a:p>
          <a:p>
            <a:pPr algn="ctr" rtl="0"/>
            <a:r>
              <a:rPr lang="ar-SA" b="1" dirty="0" smtClean="0">
                <a:latin typeface="Arial Narrow" panose="020B0606020202030204" pitchFamily="34" charset="0"/>
              </a:rPr>
              <a:t>Augmentation</a:t>
            </a:r>
            <a:r>
              <a:rPr lang="ar-SA" b="1" dirty="0">
                <a:latin typeface="Arial Narrow" panose="020B0606020202030204" pitchFamily="34" charset="0"/>
              </a:rPr>
              <a:t>: </a:t>
            </a:r>
            <a:endParaRPr lang="ar-SA" b="1" dirty="0" smtClean="0">
              <a:latin typeface="Arial Narrow" panose="020B0606020202030204" pitchFamily="34" charset="0"/>
            </a:endParaRPr>
          </a:p>
          <a:p>
            <a:pPr algn="ctr" rtl="0"/>
            <a:r>
              <a:rPr lang="ar-SA" b="1" dirty="0" smtClean="0">
                <a:latin typeface="Arial Narrow" panose="020B0606020202030204" pitchFamily="34" charset="0"/>
              </a:rPr>
              <a:t>Generate </a:t>
            </a:r>
            <a:r>
              <a:rPr lang="ar-SA" b="1" dirty="0">
                <a:latin typeface="Arial Narrow" panose="020B0606020202030204" pitchFamily="34" charset="0"/>
              </a:rPr>
              <a:t>additional images (rotation, displacement) to increase the model's generalization ability.</a:t>
            </a:r>
          </a:p>
          <a:p>
            <a:pPr algn="ctr" rtl="0"/>
            <a:endParaRPr lang="ar-SA" b="1" dirty="0">
              <a:latin typeface="Arial Narrow" panose="020B0606020202030204" pitchFamily="34" charset="0"/>
            </a:endParaRPr>
          </a:p>
          <a:p>
            <a:pPr algn="ctr"/>
            <a:endParaRPr lang="ar-SA" b="1" dirty="0">
              <a:latin typeface="Arial Narrow" panose="020B0606020202030204" pitchFamily="34" charset="0"/>
            </a:endParaRPr>
          </a:p>
        </p:txBody>
      </p:sp>
      <p:sp>
        <p:nvSpPr>
          <p:cNvPr id="7" name="Rounded Rectangle 6"/>
          <p:cNvSpPr/>
          <p:nvPr/>
        </p:nvSpPr>
        <p:spPr>
          <a:xfrm>
            <a:off x="4218316" y="2570670"/>
            <a:ext cx="3709359" cy="1475117"/>
          </a:xfrm>
          <a:prstGeom prst="roundRect">
            <a:avLst/>
          </a:prstGeom>
          <a:solidFill>
            <a:srgbClr val="5B2D5E"/>
          </a:solidFill>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rtl="0"/>
            <a:r>
              <a:rPr lang="ar-SA" b="1" dirty="0">
                <a:latin typeface="Arial Narrow" panose="020B0606020202030204" pitchFamily="34" charset="0"/>
              </a:rPr>
              <a:t>Data Extraction</a:t>
            </a:r>
            <a:r>
              <a:rPr lang="ar-SA" b="1" dirty="0" smtClean="0">
                <a:latin typeface="Arial Narrow" panose="020B0606020202030204" pitchFamily="34" charset="0"/>
              </a:rPr>
              <a:t>:</a:t>
            </a:r>
            <a:endParaRPr lang="ar-SA" b="1" dirty="0">
              <a:latin typeface="Arial Narrow" panose="020B0606020202030204" pitchFamily="34" charset="0"/>
            </a:endParaRPr>
          </a:p>
          <a:p>
            <a:pPr algn="ctr" rtl="0"/>
            <a:r>
              <a:rPr lang="ar-SA" b="1" dirty="0">
                <a:latin typeface="Arial Narrow" panose="020B0606020202030204" pitchFamily="34" charset="0"/>
              </a:rPr>
              <a:t>Load and read the MRI images from the four categories</a:t>
            </a:r>
          </a:p>
        </p:txBody>
      </p:sp>
      <p:sp>
        <p:nvSpPr>
          <p:cNvPr id="8" name="Rounded Rectangle 7"/>
          <p:cNvSpPr/>
          <p:nvPr/>
        </p:nvSpPr>
        <p:spPr>
          <a:xfrm>
            <a:off x="8223797" y="2586103"/>
            <a:ext cx="3709359" cy="1475117"/>
          </a:xfrm>
          <a:prstGeom prst="roundRect">
            <a:avLst/>
          </a:prstGeom>
          <a:solidFill>
            <a:srgbClr val="5B2D5E"/>
          </a:solidFill>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rtl="0"/>
            <a:r>
              <a:rPr lang="ar-SA" sz="1600" b="1" dirty="0">
                <a:latin typeface="Arial Narrow" panose="020B0606020202030204" pitchFamily="34" charset="0"/>
              </a:rPr>
              <a:t>Preprocessing:</a:t>
            </a:r>
          </a:p>
          <a:p>
            <a:pPr algn="ctr" rtl="0"/>
            <a:r>
              <a:rPr lang="ar-SA" sz="1600" b="1" dirty="0">
                <a:latin typeface="Arial Narrow" panose="020B0606020202030204" pitchFamily="34" charset="0"/>
              </a:rPr>
              <a:t>Normalization: Standardize pixel values </a:t>
            </a:r>
            <a:r>
              <a:rPr lang="en-US" sz="1600" b="1" dirty="0">
                <a:latin typeface="Arial Narrow" panose="020B0606020202030204" pitchFamily="34" charset="0"/>
              </a:rPr>
              <a:t>(0-1)</a:t>
            </a:r>
            <a:r>
              <a:rPr lang="ar-SA" sz="1600" b="1" dirty="0">
                <a:latin typeface="Arial Narrow" panose="020B0606020202030204" pitchFamily="34" charset="0"/>
              </a:rPr>
              <a:t> </a:t>
            </a:r>
            <a:r>
              <a:rPr lang="en-US" sz="1600" b="1" dirty="0">
                <a:latin typeface="Arial Narrow" panose="020B0606020202030204" pitchFamily="34" charset="0"/>
              </a:rPr>
              <a:t>to </a:t>
            </a:r>
            <a:r>
              <a:rPr lang="ar-SA" sz="1600" b="1" dirty="0">
                <a:latin typeface="Arial Narrow" panose="020B0606020202030204" pitchFamily="34" charset="0"/>
              </a:rPr>
              <a:t>accelerate </a:t>
            </a:r>
            <a:r>
              <a:rPr lang="ar-SA" sz="1600" b="1" dirty="0" smtClean="0">
                <a:latin typeface="Arial Narrow" panose="020B0606020202030204" pitchFamily="34" charset="0"/>
              </a:rPr>
              <a:t>learning</a:t>
            </a:r>
          </a:p>
          <a:p>
            <a:pPr algn="ctr"/>
            <a:r>
              <a:rPr lang="en-US" sz="1600" b="1" dirty="0" smtClean="0">
                <a:latin typeface="Arial Narrow" panose="020B0606020202030204" pitchFamily="34" charset="0"/>
              </a:rPr>
              <a:t>&amp; img_size </a:t>
            </a:r>
            <a:r>
              <a:rPr lang="en-US" sz="1600" b="1" dirty="0">
                <a:latin typeface="Arial Narrow" panose="020B0606020202030204" pitchFamily="34" charset="0"/>
              </a:rPr>
              <a:t>= (224, 224</a:t>
            </a:r>
            <a:r>
              <a:rPr lang="en-US" sz="1600" b="1" dirty="0" smtClean="0">
                <a:latin typeface="Arial Narrow" panose="020B0606020202030204" pitchFamily="34" charset="0"/>
              </a:rPr>
              <a:t>)</a:t>
            </a:r>
            <a:endParaRPr lang="en-US" sz="1600" b="1" dirty="0">
              <a:latin typeface="Arial Narrow" panose="020B0606020202030204" pitchFamily="34" charset="0"/>
            </a:endParaRPr>
          </a:p>
        </p:txBody>
      </p:sp>
      <p:sp>
        <p:nvSpPr>
          <p:cNvPr id="9" name="Rounded Rectangle 8"/>
          <p:cNvSpPr/>
          <p:nvPr/>
        </p:nvSpPr>
        <p:spPr>
          <a:xfrm>
            <a:off x="7214509" y="4935828"/>
            <a:ext cx="3709359" cy="1475117"/>
          </a:xfrm>
          <a:prstGeom prst="roundRect">
            <a:avLst/>
          </a:prstGeom>
          <a:solidFill>
            <a:srgbClr val="5B2D5E"/>
          </a:solidFill>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ar-SA" b="1" dirty="0" smtClean="0">
                <a:latin typeface="Arial Narrow" panose="020B0606020202030204" pitchFamily="34" charset="0"/>
              </a:rPr>
              <a:t>Result</a:t>
            </a:r>
          </a:p>
          <a:p>
            <a:pPr algn="ctr" rtl="0"/>
            <a:r>
              <a:rPr lang="en-US" b="1" dirty="0">
                <a:latin typeface="Arial Narrow" panose="020B0606020202030204" pitchFamily="34" charset="0"/>
              </a:rPr>
              <a:t> </a:t>
            </a:r>
            <a:r>
              <a:rPr lang="ar-SA" b="1" dirty="0">
                <a:latin typeface="Arial Narrow" panose="020B0606020202030204" pitchFamily="34" charset="0"/>
              </a:rPr>
              <a:t>Achieve </a:t>
            </a:r>
            <a:r>
              <a:rPr lang="en-US" b="1" dirty="0">
                <a:latin typeface="Arial Narrow" panose="020B0606020202030204" pitchFamily="34" charset="0"/>
              </a:rPr>
              <a:t>4580</a:t>
            </a:r>
            <a:r>
              <a:rPr lang="ar-SA" b="1" dirty="0">
                <a:latin typeface="Arial Narrow" panose="020B0606020202030204" pitchFamily="34" charset="0"/>
              </a:rPr>
              <a:t> images </a:t>
            </a:r>
          </a:p>
          <a:p>
            <a:pPr algn="ctr" rtl="0"/>
            <a:r>
              <a:rPr lang="ar-SA" b="1" dirty="0">
                <a:latin typeface="Arial Narrow" panose="020B0606020202030204" pitchFamily="34" charset="0"/>
              </a:rPr>
              <a:t>per category to ensure the model is unbiased</a:t>
            </a:r>
            <a:r>
              <a:rPr lang="ar-SA" b="1" dirty="0" smtClean="0">
                <a:latin typeface="Arial Narrow" panose="020B0606020202030204" pitchFamily="34" charset="0"/>
              </a:rPr>
              <a:t>.</a:t>
            </a:r>
            <a:endParaRPr lang="ar-SA" b="1" dirty="0">
              <a:latin typeface="Arial Narrow" panose="020B0606020202030204" pitchFamily="34" charset="0"/>
            </a:endParaRPr>
          </a:p>
        </p:txBody>
      </p:sp>
      <p:sp>
        <p:nvSpPr>
          <p:cNvPr id="3" name="TextBox 2"/>
          <p:cNvSpPr txBox="1"/>
          <p:nvPr/>
        </p:nvSpPr>
        <p:spPr>
          <a:xfrm>
            <a:off x="10662249" y="422694"/>
            <a:ext cx="362309" cy="584775"/>
          </a:xfrm>
          <a:prstGeom prst="rect">
            <a:avLst/>
          </a:prstGeom>
          <a:noFill/>
        </p:spPr>
        <p:txBody>
          <a:bodyPr wrap="square" rtlCol="1">
            <a:spAutoFit/>
          </a:bodyPr>
          <a:lstStyle/>
          <a:p>
            <a:r>
              <a:rPr lang="en-US" sz="3200" dirty="0">
                <a:solidFill>
                  <a:schemeClr val="bg1"/>
                </a:solidFill>
                <a:latin typeface="Arial Narrow" panose="020B0606020202030204" pitchFamily="34" charset="0"/>
              </a:rPr>
              <a:t>6</a:t>
            </a:r>
            <a:endParaRPr lang="ar-SA" sz="3200" dirty="0">
              <a:solidFill>
                <a:schemeClr val="bg1"/>
              </a:solidFill>
              <a:latin typeface="Arial Narrow" panose="020B0606020202030204" pitchFamily="34" charset="0"/>
            </a:endParaRPr>
          </a:p>
        </p:txBody>
      </p:sp>
    </p:spTree>
    <p:extLst>
      <p:ext uri="{BB962C8B-B14F-4D97-AF65-F5344CB8AC3E}">
        <p14:creationId xmlns:p14="http://schemas.microsoft.com/office/powerpoint/2010/main" val="3055850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bg1"/>
                </a:solidFill>
                <a:latin typeface="Arial Narrow" panose="020B0606020202030204" pitchFamily="34" charset="0"/>
                <a:cs typeface="Arial" panose="020B0604020202020204" pitchFamily="34" charset="0"/>
              </a:rPr>
              <a:t>Experimental Results</a:t>
            </a:r>
            <a:endParaRPr lang="en-US" b="1" dirty="0">
              <a:ln w="0"/>
              <a:solidFill>
                <a:schemeClr val="bg1"/>
              </a:solidFill>
              <a:effectLst>
                <a:reflection blurRad="6350" stA="53000" endA="300" endPos="35500" dir="5400000" sy="-90000" algn="bl" rotWithShape="0"/>
              </a:effectLst>
              <a:latin typeface="Arial Narrow" panose="020B0606020202030204" pitchFamily="34" charset="0"/>
              <a:cs typeface="Arial" panose="020B06040202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230813742"/>
              </p:ext>
            </p:extLst>
          </p:nvPr>
        </p:nvGraphicFramePr>
        <p:xfrm>
          <a:off x="1587422" y="3130264"/>
          <a:ext cx="8678013" cy="2614927"/>
        </p:xfrm>
        <a:graphic>
          <a:graphicData uri="http://schemas.openxmlformats.org/drawingml/2006/table">
            <a:tbl>
              <a:tblPr firstRow="1" firstCol="1" bandRow="1">
                <a:tableStyleId>{93296810-A885-4BE3-A3E7-6D5BEEA58F35}</a:tableStyleId>
              </a:tblPr>
              <a:tblGrid>
                <a:gridCol w="1904281"/>
                <a:gridCol w="1904281"/>
                <a:gridCol w="1390350"/>
                <a:gridCol w="1366185"/>
                <a:gridCol w="1102776"/>
                <a:gridCol w="1010140"/>
              </a:tblGrid>
              <a:tr h="879265">
                <a:tc>
                  <a:txBody>
                    <a:bodyPr/>
                    <a:lstStyle/>
                    <a:p>
                      <a:pPr marL="283845" indent="-6350" algn="ctr">
                        <a:lnSpc>
                          <a:spcPct val="112000"/>
                        </a:lnSpc>
                        <a:spcAft>
                          <a:spcPts val="25"/>
                        </a:spcAft>
                      </a:pPr>
                      <a:r>
                        <a:rPr lang="en-US" sz="1400" dirty="0">
                          <a:effectLst/>
                        </a:rPr>
                        <a:t>Approaches</a:t>
                      </a:r>
                      <a:endParaRPr lang="en-US" sz="1400" dirty="0">
                        <a:solidFill>
                          <a:srgbClr val="582C5C"/>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rgbClr val="632E61"/>
                    </a:solidFill>
                  </a:tcPr>
                </a:tc>
                <a:tc>
                  <a:txBody>
                    <a:bodyPr/>
                    <a:lstStyle/>
                    <a:p>
                      <a:pPr marL="283845" indent="-6350" algn="ctr">
                        <a:lnSpc>
                          <a:spcPct val="112000"/>
                        </a:lnSpc>
                        <a:spcAft>
                          <a:spcPts val="25"/>
                        </a:spcAft>
                      </a:pPr>
                      <a:r>
                        <a:rPr lang="en-US" sz="1400" dirty="0">
                          <a:effectLst/>
                        </a:rPr>
                        <a:t>Models</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rgbClr val="642F61"/>
                    </a:solidFill>
                  </a:tcPr>
                </a:tc>
                <a:tc>
                  <a:txBody>
                    <a:bodyPr/>
                    <a:lstStyle/>
                    <a:p>
                      <a:pPr marL="283845" indent="-6350" algn="ctr">
                        <a:lnSpc>
                          <a:spcPct val="112000"/>
                        </a:lnSpc>
                        <a:spcAft>
                          <a:spcPts val="25"/>
                        </a:spcAft>
                      </a:pPr>
                      <a:r>
                        <a:rPr lang="en-US" sz="1400" dirty="0">
                          <a:effectLst/>
                        </a:rPr>
                        <a:t>Accuracy</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rgbClr val="602E60"/>
                    </a:solidFill>
                  </a:tcPr>
                </a:tc>
                <a:tc>
                  <a:txBody>
                    <a:bodyPr/>
                    <a:lstStyle/>
                    <a:p>
                      <a:pPr marL="283845" indent="-6350" algn="ctr">
                        <a:lnSpc>
                          <a:spcPct val="112000"/>
                        </a:lnSpc>
                        <a:spcAft>
                          <a:spcPts val="25"/>
                        </a:spcAft>
                      </a:pPr>
                      <a:r>
                        <a:rPr lang="en-US" sz="1400" dirty="0">
                          <a:effectLst/>
                        </a:rPr>
                        <a:t>Precision</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rgbClr val="5A2C5E"/>
                    </a:solidFill>
                  </a:tcPr>
                </a:tc>
                <a:tc>
                  <a:txBody>
                    <a:bodyPr/>
                    <a:lstStyle/>
                    <a:p>
                      <a:pPr marL="283845" indent="-6350" algn="ctr">
                        <a:lnSpc>
                          <a:spcPct val="112000"/>
                        </a:lnSpc>
                        <a:spcAft>
                          <a:spcPts val="25"/>
                        </a:spcAft>
                      </a:pPr>
                      <a:r>
                        <a:rPr lang="en-US" sz="1400" dirty="0">
                          <a:effectLst/>
                        </a:rPr>
                        <a:t>Recall</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rgbClr val="5D2D5F"/>
                    </a:solidFill>
                  </a:tcPr>
                </a:tc>
                <a:tc>
                  <a:txBody>
                    <a:bodyPr/>
                    <a:lstStyle/>
                    <a:p>
                      <a:pPr marL="283845" indent="-6350" algn="ctr">
                        <a:lnSpc>
                          <a:spcPct val="112000"/>
                        </a:lnSpc>
                        <a:spcAft>
                          <a:spcPts val="25"/>
                        </a:spcAft>
                      </a:pPr>
                      <a:r>
                        <a:rPr lang="en-US" sz="1400" dirty="0">
                          <a:effectLst/>
                        </a:rPr>
                        <a:t>F1-score</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rgbClr val="5D2D5E"/>
                    </a:solidFill>
                  </a:tcPr>
                </a:tc>
              </a:tr>
              <a:tr h="578554">
                <a:tc rowSpan="3">
                  <a:txBody>
                    <a:bodyPr/>
                    <a:lstStyle/>
                    <a:p>
                      <a:pPr marL="283845" indent="-6350" algn="ctr">
                        <a:lnSpc>
                          <a:spcPct val="112000"/>
                        </a:lnSpc>
                        <a:spcAft>
                          <a:spcPts val="25"/>
                        </a:spcAft>
                      </a:pPr>
                      <a:endParaRPr lang="en-US" sz="1400" dirty="0" smtClean="0">
                        <a:effectLst/>
                      </a:endParaRPr>
                    </a:p>
                    <a:p>
                      <a:pPr marL="283845" indent="-6350" algn="ctr">
                        <a:lnSpc>
                          <a:spcPct val="112000"/>
                        </a:lnSpc>
                        <a:spcAft>
                          <a:spcPts val="25"/>
                        </a:spcAft>
                      </a:pPr>
                      <a:endParaRPr lang="en-US" sz="1400" dirty="0" smtClean="0">
                        <a:effectLst/>
                      </a:endParaRPr>
                    </a:p>
                    <a:p>
                      <a:pPr marL="283845" indent="-6350" algn="ctr">
                        <a:lnSpc>
                          <a:spcPct val="112000"/>
                        </a:lnSpc>
                        <a:spcAft>
                          <a:spcPts val="25"/>
                        </a:spcAft>
                      </a:pPr>
                      <a:r>
                        <a:rPr lang="en-US" sz="1400" dirty="0" smtClean="0">
                          <a:effectLst/>
                        </a:rPr>
                        <a:t>Pre-trained </a:t>
                      </a:r>
                      <a:r>
                        <a:rPr lang="en-US" sz="1400" dirty="0">
                          <a:effectLst/>
                        </a:rPr>
                        <a:t>CNN</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rgbClr val="5F2E60"/>
                    </a:solidFill>
                  </a:tcPr>
                </a:tc>
                <a:tc>
                  <a:txBody>
                    <a:bodyPr/>
                    <a:lstStyle/>
                    <a:p>
                      <a:pPr marL="283845" indent="-6350" algn="ctr">
                        <a:lnSpc>
                          <a:spcPct val="112000"/>
                        </a:lnSpc>
                        <a:spcAft>
                          <a:spcPts val="25"/>
                        </a:spcAft>
                      </a:pPr>
                      <a:r>
                        <a:rPr lang="en-US" sz="1400">
                          <a:effectLst/>
                        </a:rPr>
                        <a:t>MobileNetV2</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dirty="0" smtClean="0">
                          <a:effectLst/>
                        </a:rPr>
                        <a:t>80.4%</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050">
                          <a:effectLst/>
                        </a:rPr>
                        <a:t>81%</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050">
                          <a:effectLst/>
                        </a:rPr>
                        <a:t>79%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050">
                          <a:effectLst/>
                        </a:rPr>
                        <a:t>79%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r>
              <a:tr h="578554">
                <a:tc vMerge="1">
                  <a:txBody>
                    <a:bodyPr/>
                    <a:lstStyle/>
                    <a:p>
                      <a:pPr rtl="1"/>
                      <a:endParaRPr lang="ar-SA"/>
                    </a:p>
                  </a:txBody>
                  <a:tcPr/>
                </a:tc>
                <a:tc>
                  <a:txBody>
                    <a:bodyPr/>
                    <a:lstStyle/>
                    <a:p>
                      <a:pPr marL="283845" indent="-6350" algn="ctr">
                        <a:lnSpc>
                          <a:spcPct val="112000"/>
                        </a:lnSpc>
                        <a:spcAft>
                          <a:spcPts val="25"/>
                        </a:spcAft>
                      </a:pPr>
                      <a:r>
                        <a:rPr lang="en-US" sz="1400">
                          <a:effectLst/>
                        </a:rPr>
                        <a:t>EfficientNetB0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a:effectLst/>
                        </a:rPr>
                        <a:t>68%</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a:effectLst/>
                        </a:rPr>
                        <a:t>14%</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a:effectLst/>
                        </a:rPr>
                        <a:t>21%</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a:effectLst/>
                        </a:rPr>
                        <a:t>15%</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r>
              <a:tr h="578554">
                <a:tc vMerge="1">
                  <a:txBody>
                    <a:bodyPr/>
                    <a:lstStyle/>
                    <a:p>
                      <a:pPr rtl="1"/>
                      <a:endParaRPr lang="ar-SA"/>
                    </a:p>
                  </a:txBody>
                  <a:tcPr/>
                </a:tc>
                <a:tc>
                  <a:txBody>
                    <a:bodyPr/>
                    <a:lstStyle/>
                    <a:p>
                      <a:pPr marL="283845" indent="-6350" algn="ctr">
                        <a:lnSpc>
                          <a:spcPct val="112000"/>
                        </a:lnSpc>
                        <a:spcAft>
                          <a:spcPts val="25"/>
                        </a:spcAft>
                      </a:pPr>
                      <a:r>
                        <a:rPr lang="en-US" sz="1400">
                          <a:effectLst/>
                        </a:rPr>
                        <a:t>Inception v3</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a:effectLst/>
                        </a:rPr>
                        <a:t>68%</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a:effectLst/>
                        </a:rPr>
                        <a:t>69%</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rtl="0">
                        <a:lnSpc>
                          <a:spcPct val="112000"/>
                        </a:lnSpc>
                        <a:spcAft>
                          <a:spcPts val="25"/>
                        </a:spcAft>
                      </a:pPr>
                      <a:r>
                        <a:rPr lang="en-US" sz="1400">
                          <a:effectLst/>
                        </a:rPr>
                        <a:t>70%</a:t>
                      </a:r>
                      <a:endParaRPr lang="en-US" sz="140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283845" indent="-6350" algn="ctr">
                        <a:lnSpc>
                          <a:spcPct val="112000"/>
                        </a:lnSpc>
                        <a:spcAft>
                          <a:spcPts val="25"/>
                        </a:spcAft>
                      </a:pPr>
                      <a:r>
                        <a:rPr lang="en-US" sz="1400" dirty="0">
                          <a:effectLst/>
                        </a:rPr>
                        <a:t>68%</a:t>
                      </a:r>
                      <a:endParaRPr lang="en-US" sz="1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r>
            </a:tbl>
          </a:graphicData>
        </a:graphic>
      </p:graphicFrame>
      <p:sp>
        <p:nvSpPr>
          <p:cNvPr id="4" name="TextBox 3"/>
          <p:cNvSpPr txBox="1"/>
          <p:nvPr/>
        </p:nvSpPr>
        <p:spPr>
          <a:xfrm>
            <a:off x="10593237" y="474453"/>
            <a:ext cx="422694" cy="584775"/>
          </a:xfrm>
          <a:prstGeom prst="rect">
            <a:avLst/>
          </a:prstGeom>
          <a:noFill/>
        </p:spPr>
        <p:txBody>
          <a:bodyPr wrap="square" rtlCol="1">
            <a:spAutoFit/>
          </a:bodyPr>
          <a:lstStyle/>
          <a:p>
            <a:r>
              <a:rPr lang="en-US" sz="3200" dirty="0">
                <a:solidFill>
                  <a:schemeClr val="bg1"/>
                </a:solidFill>
                <a:latin typeface="Arial Narrow" panose="020B0606020202030204" pitchFamily="34" charset="0"/>
              </a:rPr>
              <a:t>7</a:t>
            </a:r>
            <a:endParaRPr lang="ar-SA" sz="3200" dirty="0">
              <a:solidFill>
                <a:schemeClr val="bg1"/>
              </a:solidFill>
              <a:latin typeface="Arial Narrow" panose="020B0606020202030204" pitchFamily="34" charset="0"/>
            </a:endParaRPr>
          </a:p>
        </p:txBody>
      </p:sp>
    </p:spTree>
    <p:extLst>
      <p:ext uri="{BB962C8B-B14F-4D97-AF65-F5344CB8AC3E}">
        <p14:creationId xmlns:p14="http://schemas.microsoft.com/office/powerpoint/2010/main" val="32985143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0"/>
            <a:r>
              <a:rPr lang="ar-SA" sz="2800" b="1" dirty="0">
                <a:solidFill>
                  <a:schemeClr val="bg1"/>
                </a:solidFill>
                <a:latin typeface="Arial Narrow" panose="020B0606020202030204" pitchFamily="34" charset="0"/>
              </a:rPr>
              <a:t>Performance Analysis of the MobileNetV</a:t>
            </a:r>
            <a:r>
              <a:rPr lang="en-US" sz="2800" b="1" dirty="0">
                <a:solidFill>
                  <a:schemeClr val="bg1"/>
                </a:solidFill>
                <a:latin typeface="Arial Narrow" panose="020B0606020202030204" pitchFamily="34" charset="0"/>
              </a:rPr>
              <a:t>2</a:t>
            </a:r>
            <a:r>
              <a:rPr lang="ar-SA" sz="2800" b="1" dirty="0">
                <a:solidFill>
                  <a:schemeClr val="bg1"/>
                </a:solidFill>
                <a:latin typeface="Arial Narrow" panose="020B0606020202030204" pitchFamily="34" charset="0"/>
              </a:rPr>
              <a:t> Model</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6959" y="2266390"/>
            <a:ext cx="3283619" cy="1399836"/>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60273" y="3666226"/>
            <a:ext cx="3156990" cy="2468789"/>
          </a:xfrm>
          <a:prstGeom prst="rect">
            <a:avLst/>
          </a:prstGeom>
        </p:spPr>
      </p:pic>
      <p:sp>
        <p:nvSpPr>
          <p:cNvPr id="5" name="Rectangle 4"/>
          <p:cNvSpPr/>
          <p:nvPr/>
        </p:nvSpPr>
        <p:spPr>
          <a:xfrm>
            <a:off x="327804" y="2226491"/>
            <a:ext cx="8514272" cy="3077766"/>
          </a:xfrm>
          <a:prstGeom prst="rect">
            <a:avLst/>
          </a:prstGeom>
        </p:spPr>
        <p:txBody>
          <a:bodyPr wrap="square">
            <a:spAutoFit/>
          </a:bodyPr>
          <a:lstStyle/>
          <a:p>
            <a:pPr algn="l" rtl="0"/>
            <a:r>
              <a:rPr lang="ar-SA" sz="1600" b="1" dirty="0">
                <a:solidFill>
                  <a:srgbClr val="452654"/>
                </a:solidFill>
                <a:latin typeface="Arial Narrow" panose="020B0606020202030204" pitchFamily="34" charset="0"/>
              </a:rPr>
              <a:t>The model was trained for </a:t>
            </a:r>
            <a:r>
              <a:rPr lang="en-US" sz="1600" b="1" dirty="0" smtClean="0">
                <a:solidFill>
                  <a:srgbClr val="452654"/>
                </a:solidFill>
                <a:latin typeface="Arial Narrow" panose="020B0606020202030204" pitchFamily="34" charset="0"/>
              </a:rPr>
              <a:t>4 </a:t>
            </a:r>
            <a:r>
              <a:rPr lang="ar-SA" sz="1600" b="1" dirty="0" smtClean="0">
                <a:solidFill>
                  <a:srgbClr val="452654"/>
                </a:solidFill>
                <a:latin typeface="Arial Narrow" panose="020B0606020202030204" pitchFamily="34" charset="0"/>
              </a:rPr>
              <a:t>epochs . </a:t>
            </a:r>
            <a:r>
              <a:rPr lang="en-US" sz="1600" b="1" dirty="0" smtClean="0">
                <a:solidFill>
                  <a:srgbClr val="452654"/>
                </a:solidFill>
                <a:latin typeface="Arial Narrow" panose="020B0606020202030204" pitchFamily="34" charset="0"/>
              </a:rPr>
              <a:t>Training </a:t>
            </a:r>
            <a:r>
              <a:rPr lang="en-US" sz="1600" b="1" dirty="0">
                <a:solidFill>
                  <a:srgbClr val="452654"/>
                </a:solidFill>
                <a:latin typeface="Arial Narrow" panose="020B0606020202030204" pitchFamily="34" charset="0"/>
              </a:rPr>
              <a:t>time: 64 min 52 </a:t>
            </a:r>
            <a:r>
              <a:rPr lang="en-US" sz="1600" b="1" dirty="0" smtClean="0">
                <a:solidFill>
                  <a:srgbClr val="452654"/>
                </a:solidFill>
                <a:latin typeface="Arial Narrow" panose="020B0606020202030204" pitchFamily="34" charset="0"/>
              </a:rPr>
              <a:t>sec</a:t>
            </a:r>
            <a:r>
              <a:rPr lang="ar-SA" sz="1600" b="1" dirty="0" smtClean="0">
                <a:solidFill>
                  <a:srgbClr val="452654"/>
                </a:solidFill>
                <a:latin typeface="Arial Narrow" panose="020B0606020202030204" pitchFamily="34" charset="0"/>
              </a:rPr>
              <a:t> </a:t>
            </a:r>
            <a:endParaRPr lang="ar-SA" sz="1600" b="1" dirty="0">
              <a:solidFill>
                <a:srgbClr val="452654"/>
              </a:solidFill>
              <a:latin typeface="Arial Narrow" panose="020B0606020202030204" pitchFamily="34" charset="0"/>
            </a:endParaRPr>
          </a:p>
          <a:p>
            <a:pPr algn="l" rtl="0"/>
            <a:r>
              <a:rPr lang="ar-SA" sz="1600" b="1" dirty="0">
                <a:solidFill>
                  <a:srgbClr val="542B5B"/>
                </a:solidFill>
                <a:latin typeface="Arial Narrow" panose="020B0606020202030204" pitchFamily="34" charset="0"/>
              </a:rPr>
              <a:t>Accuracy:</a:t>
            </a:r>
          </a:p>
          <a:p>
            <a:pPr algn="l" rtl="0"/>
            <a:r>
              <a:rPr lang="ar-SA" sz="1600" b="1" dirty="0">
                <a:solidFill>
                  <a:srgbClr val="542B5B"/>
                </a:solidFill>
                <a:latin typeface="Arial Narrow" panose="020B0606020202030204" pitchFamily="34" charset="0"/>
              </a:rPr>
              <a:t>A gradual increase in training and validation accuracy.</a:t>
            </a:r>
          </a:p>
          <a:p>
            <a:pPr algn="l" rtl="0"/>
            <a:r>
              <a:rPr lang="ar-SA" sz="1600" b="1" dirty="0" smtClean="0">
                <a:solidFill>
                  <a:srgbClr val="542B5B"/>
                </a:solidFill>
                <a:latin typeface="Arial Narrow" panose="020B0606020202030204" pitchFamily="34" charset="0"/>
              </a:rPr>
              <a:t>Convergence </a:t>
            </a:r>
            <a:r>
              <a:rPr lang="ar-SA" sz="1600" b="1" dirty="0">
                <a:solidFill>
                  <a:srgbClr val="542B5B"/>
                </a:solidFill>
                <a:latin typeface="Arial Narrow" panose="020B0606020202030204" pitchFamily="34" charset="0"/>
              </a:rPr>
              <a:t>of the two curves indicates no overfitting.</a:t>
            </a:r>
          </a:p>
          <a:p>
            <a:pPr algn="l" rtl="0"/>
            <a:endParaRPr lang="ar-SA" sz="1600" b="1" dirty="0">
              <a:solidFill>
                <a:srgbClr val="542B5B"/>
              </a:solidFill>
              <a:latin typeface="Arial Narrow" panose="020B0606020202030204" pitchFamily="34" charset="0"/>
            </a:endParaRPr>
          </a:p>
          <a:p>
            <a:pPr algn="l" rtl="0"/>
            <a:r>
              <a:rPr lang="ar-SA" sz="1600" b="1" dirty="0">
                <a:solidFill>
                  <a:srgbClr val="542B5B"/>
                </a:solidFill>
                <a:latin typeface="Arial Narrow" panose="020B0606020202030204" pitchFamily="34" charset="0"/>
              </a:rPr>
              <a:t>Loss: </a:t>
            </a:r>
            <a:endParaRPr lang="ar-SA" sz="1600" b="1" dirty="0" smtClean="0">
              <a:solidFill>
                <a:srgbClr val="542B5B"/>
              </a:solidFill>
              <a:latin typeface="Arial Narrow" panose="020B0606020202030204" pitchFamily="34" charset="0"/>
            </a:endParaRPr>
          </a:p>
          <a:p>
            <a:pPr algn="l" rtl="0"/>
            <a:r>
              <a:rPr lang="ar-SA" sz="1600" b="1" dirty="0" smtClean="0">
                <a:solidFill>
                  <a:srgbClr val="542B5B"/>
                </a:solidFill>
                <a:latin typeface="Arial Narrow" panose="020B0606020202030204" pitchFamily="34" charset="0"/>
              </a:rPr>
              <a:t>A </a:t>
            </a:r>
            <a:r>
              <a:rPr lang="ar-SA" sz="1600" b="1" dirty="0">
                <a:solidFill>
                  <a:srgbClr val="542B5B"/>
                </a:solidFill>
                <a:latin typeface="Arial Narrow" panose="020B0606020202030204" pitchFamily="34" charset="0"/>
              </a:rPr>
              <a:t>clear decrease in training and validation loss across epochs</a:t>
            </a:r>
            <a:r>
              <a:rPr lang="ar-SA" sz="1600" b="1" dirty="0" smtClean="0">
                <a:solidFill>
                  <a:srgbClr val="542B5B"/>
                </a:solidFill>
                <a:latin typeface="Arial Narrow" panose="020B0606020202030204" pitchFamily="34" charset="0"/>
              </a:rPr>
              <a:t>.</a:t>
            </a:r>
            <a:endParaRPr lang="ar-SA" sz="1600" b="1" dirty="0">
              <a:solidFill>
                <a:srgbClr val="542B5B"/>
              </a:solidFill>
              <a:latin typeface="Arial Narrow" panose="020B0606020202030204" pitchFamily="34" charset="0"/>
            </a:endParaRPr>
          </a:p>
          <a:p>
            <a:pPr algn="l" rtl="0"/>
            <a:r>
              <a:rPr lang="ar-SA" sz="1600" b="1" dirty="0">
                <a:solidFill>
                  <a:srgbClr val="542B5B"/>
                </a:solidFill>
                <a:latin typeface="Arial Narrow" panose="020B0606020202030204" pitchFamily="34" charset="0"/>
              </a:rPr>
              <a:t>Model stability and improved performance over time.</a:t>
            </a:r>
          </a:p>
          <a:p>
            <a:pPr algn="l" rtl="0"/>
            <a:endParaRPr lang="ar-SA" sz="1600" b="1" dirty="0">
              <a:solidFill>
                <a:srgbClr val="542B5B"/>
              </a:solidFill>
              <a:latin typeface="Arial Narrow" panose="020B0606020202030204" pitchFamily="34" charset="0"/>
            </a:endParaRPr>
          </a:p>
          <a:p>
            <a:pPr algn="l" rtl="0"/>
            <a:r>
              <a:rPr lang="ar-SA" sz="1600" b="1" dirty="0">
                <a:solidFill>
                  <a:srgbClr val="542B5B"/>
                </a:solidFill>
                <a:latin typeface="Arial Narrow" panose="020B0606020202030204" pitchFamily="34" charset="0"/>
              </a:rPr>
              <a:t>Conclusion</a:t>
            </a:r>
            <a:r>
              <a:rPr lang="ar-SA" sz="1600" b="1" dirty="0" smtClean="0">
                <a:solidFill>
                  <a:srgbClr val="542B5B"/>
                </a:solidFill>
                <a:latin typeface="Arial Narrow" panose="020B0606020202030204" pitchFamily="34" charset="0"/>
              </a:rPr>
              <a:t>:</a:t>
            </a:r>
            <a:endParaRPr lang="ar-SA" sz="1600" b="1" dirty="0">
              <a:solidFill>
                <a:srgbClr val="542B5B"/>
              </a:solidFill>
              <a:latin typeface="Arial Narrow" panose="020B0606020202030204" pitchFamily="34" charset="0"/>
            </a:endParaRPr>
          </a:p>
          <a:p>
            <a:pPr algn="l" rtl="0"/>
            <a:r>
              <a:rPr lang="ar-SA" sz="1600" b="1" dirty="0">
                <a:solidFill>
                  <a:srgbClr val="542B5B"/>
                </a:solidFill>
                <a:latin typeface="Arial Narrow" panose="020B0606020202030204" pitchFamily="34" charset="0"/>
              </a:rPr>
              <a:t>The model learns efficiently</a:t>
            </a:r>
            <a:r>
              <a:rPr lang="ar-SA" sz="1600" b="1" dirty="0" smtClean="0">
                <a:solidFill>
                  <a:srgbClr val="542B5B"/>
                </a:solidFill>
                <a:latin typeface="Arial Narrow" panose="020B0606020202030204" pitchFamily="34" charset="0"/>
              </a:rPr>
              <a:t>.</a:t>
            </a:r>
            <a:endParaRPr lang="ar-SA" sz="1600" b="1" dirty="0">
              <a:solidFill>
                <a:srgbClr val="542B5B"/>
              </a:solidFill>
              <a:latin typeface="Arial Narrow" panose="020B0606020202030204" pitchFamily="34" charset="0"/>
            </a:endParaRPr>
          </a:p>
          <a:p>
            <a:pPr algn="l" rtl="0"/>
            <a:r>
              <a:rPr lang="ar-SA" sz="1600" b="1" dirty="0">
                <a:solidFill>
                  <a:srgbClr val="542B5B"/>
                </a:solidFill>
                <a:latin typeface="Arial Narrow" panose="020B0606020202030204" pitchFamily="34" charset="0"/>
              </a:rPr>
              <a:t>Balanced performance between training and validation.</a:t>
            </a:r>
          </a:p>
        </p:txBody>
      </p:sp>
      <p:sp>
        <p:nvSpPr>
          <p:cNvPr id="7" name="Rectangle 6"/>
          <p:cNvSpPr/>
          <p:nvPr/>
        </p:nvSpPr>
        <p:spPr>
          <a:xfrm>
            <a:off x="327804" y="5336691"/>
            <a:ext cx="6096000" cy="1077218"/>
          </a:xfrm>
          <a:prstGeom prst="rect">
            <a:avLst/>
          </a:prstGeom>
        </p:spPr>
        <p:txBody>
          <a:bodyPr>
            <a:spAutoFit/>
          </a:bodyPr>
          <a:lstStyle/>
          <a:p>
            <a:pPr algn="just" rtl="0"/>
            <a:r>
              <a:rPr lang="en-US" sz="1600" b="1" dirty="0">
                <a:solidFill>
                  <a:srgbClr val="452654"/>
                </a:solidFill>
                <a:latin typeface="Arial Narrow" panose="020B0606020202030204" pitchFamily="34" charset="0"/>
              </a:rPr>
              <a:t>Confusion Matrix </a:t>
            </a:r>
            <a:endParaRPr lang="ar-SA" sz="1600" b="1" dirty="0" smtClean="0">
              <a:solidFill>
                <a:srgbClr val="452654"/>
              </a:solidFill>
              <a:latin typeface="Arial Narrow" panose="020B0606020202030204" pitchFamily="34" charset="0"/>
            </a:endParaRPr>
          </a:p>
          <a:p>
            <a:pPr algn="just" rtl="0"/>
            <a:r>
              <a:rPr lang="ar-SA" sz="1600" b="1" dirty="0" smtClean="0">
                <a:solidFill>
                  <a:srgbClr val="452654"/>
                </a:solidFill>
                <a:latin typeface="Arial Narrow" panose="020B0606020202030204" pitchFamily="34" charset="0"/>
              </a:rPr>
              <a:t>The </a:t>
            </a:r>
            <a:r>
              <a:rPr lang="ar-SA" sz="1600" b="1" dirty="0">
                <a:solidFill>
                  <a:srgbClr val="452654"/>
                </a:solidFill>
                <a:latin typeface="Arial Narrow" panose="020B0606020202030204" pitchFamily="34" charset="0"/>
              </a:rPr>
              <a:t>model performed exceptionally well for pituitary tumor, followed by no tumor, and then meningioma. However, glioma tumor showed the highest error rate.</a:t>
            </a:r>
          </a:p>
        </p:txBody>
      </p:sp>
      <p:sp>
        <p:nvSpPr>
          <p:cNvPr id="8" name="Rectangle 7"/>
          <p:cNvSpPr/>
          <p:nvPr/>
        </p:nvSpPr>
        <p:spPr>
          <a:xfrm>
            <a:off x="10570410" y="466313"/>
            <a:ext cx="372218" cy="584775"/>
          </a:xfrm>
          <a:prstGeom prst="rect">
            <a:avLst/>
          </a:prstGeom>
        </p:spPr>
        <p:txBody>
          <a:bodyPr wrap="none">
            <a:spAutoFit/>
          </a:bodyPr>
          <a:lstStyle/>
          <a:p>
            <a:r>
              <a:rPr lang="en-US" sz="3200" dirty="0">
                <a:solidFill>
                  <a:schemeClr val="bg1"/>
                </a:solidFill>
                <a:latin typeface="Arial Narrow" panose="020B0606020202030204" pitchFamily="34" charset="0"/>
              </a:rPr>
              <a:t>8</a:t>
            </a:r>
            <a:endParaRPr lang="ar-SA" sz="3200" dirty="0">
              <a:solidFill>
                <a:schemeClr val="bg1"/>
              </a:solidFill>
              <a:latin typeface="Arial Narrow" panose="020B0606020202030204" pitchFamily="34" charset="0"/>
            </a:endParaRPr>
          </a:p>
        </p:txBody>
      </p:sp>
      <p:pic>
        <p:nvPicPr>
          <p:cNvPr id="9" name="Picture 8"/>
          <p:cNvPicPr>
            <a:picLocks noChangeAspect="1"/>
          </p:cNvPicPr>
          <p:nvPr/>
        </p:nvPicPr>
        <p:blipFill>
          <a:blip r:embed="rId4"/>
          <a:stretch>
            <a:fillRect/>
          </a:stretch>
        </p:blipFill>
        <p:spPr>
          <a:xfrm>
            <a:off x="9601199" y="6413909"/>
            <a:ext cx="2509837" cy="222805"/>
          </a:xfrm>
          <a:prstGeom prst="rect">
            <a:avLst/>
          </a:prstGeom>
        </p:spPr>
      </p:pic>
    </p:spTree>
    <p:extLst>
      <p:ext uri="{BB962C8B-B14F-4D97-AF65-F5344CB8AC3E}">
        <p14:creationId xmlns:p14="http://schemas.microsoft.com/office/powerpoint/2010/main" val="57106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523" y="827019"/>
            <a:ext cx="8761413" cy="706964"/>
          </a:xfrm>
        </p:spPr>
        <p:txBody>
          <a:bodyPr/>
          <a:lstStyle/>
          <a:p>
            <a:pPr rtl="0"/>
            <a:r>
              <a:rPr lang="ar-SA" b="1" dirty="0">
                <a:solidFill>
                  <a:schemeClr val="bg1"/>
                </a:solidFill>
                <a:latin typeface="Arial Narrow" panose="020B0606020202030204" pitchFamily="34" charset="0"/>
              </a:rPr>
              <a:t>Inception V</a:t>
            </a:r>
            <a:r>
              <a:rPr lang="en-US" b="1" dirty="0">
                <a:solidFill>
                  <a:schemeClr val="bg1"/>
                </a:solidFill>
                <a:latin typeface="Arial Narrow" panose="020B0606020202030204" pitchFamily="34" charset="0"/>
              </a:rPr>
              <a:t>3</a:t>
            </a:r>
            <a:r>
              <a:rPr lang="ar-SA" b="1" dirty="0">
                <a:solidFill>
                  <a:schemeClr val="bg1"/>
                </a:solidFill>
                <a:latin typeface="Arial Narrow" panose="020B0606020202030204" pitchFamily="34" charset="0"/>
              </a:rPr>
              <a:t> Model Performance Analysis</a:t>
            </a:r>
          </a:p>
        </p:txBody>
      </p:sp>
      <p:sp>
        <p:nvSpPr>
          <p:cNvPr id="3" name="Rectangle 2"/>
          <p:cNvSpPr/>
          <p:nvPr/>
        </p:nvSpPr>
        <p:spPr>
          <a:xfrm>
            <a:off x="365184" y="2245621"/>
            <a:ext cx="7364084" cy="3046988"/>
          </a:xfrm>
          <a:prstGeom prst="rect">
            <a:avLst/>
          </a:prstGeom>
        </p:spPr>
        <p:txBody>
          <a:bodyPr wrap="square">
            <a:spAutoFit/>
          </a:bodyPr>
          <a:lstStyle/>
          <a:p>
            <a:pPr algn="just" rtl="0"/>
            <a:r>
              <a:rPr lang="ar-SA" sz="1600" b="1" dirty="0">
                <a:solidFill>
                  <a:srgbClr val="452654"/>
                </a:solidFill>
                <a:latin typeface="Arial Narrow" panose="020B0606020202030204" pitchFamily="34" charset="0"/>
              </a:rPr>
              <a:t>The model was trained for </a:t>
            </a:r>
            <a:r>
              <a:rPr lang="en-US" sz="1600" b="1" dirty="0">
                <a:solidFill>
                  <a:srgbClr val="452654"/>
                </a:solidFill>
                <a:latin typeface="Arial Narrow" panose="020B0606020202030204" pitchFamily="34" charset="0"/>
              </a:rPr>
              <a:t>8 </a:t>
            </a:r>
            <a:r>
              <a:rPr lang="ar-SA" sz="1600" b="1" dirty="0">
                <a:solidFill>
                  <a:srgbClr val="452654"/>
                </a:solidFill>
                <a:latin typeface="Arial Narrow" panose="020B0606020202030204" pitchFamily="34" charset="0"/>
              </a:rPr>
              <a:t>epochs. The training time was </a:t>
            </a:r>
            <a:r>
              <a:rPr lang="en-US" sz="1600" b="1" dirty="0">
                <a:solidFill>
                  <a:srgbClr val="452654"/>
                </a:solidFill>
                <a:latin typeface="Arial Narrow" panose="020B0606020202030204" pitchFamily="34" charset="0"/>
              </a:rPr>
              <a:t>663</a:t>
            </a:r>
            <a:r>
              <a:rPr lang="ar-SA" sz="1600" b="1" dirty="0">
                <a:solidFill>
                  <a:srgbClr val="452654"/>
                </a:solidFill>
                <a:latin typeface="Arial Narrow" panose="020B0606020202030204" pitchFamily="34" charset="0"/>
              </a:rPr>
              <a:t> minutes and </a:t>
            </a:r>
            <a:r>
              <a:rPr lang="en-US" sz="1600" b="1" dirty="0">
                <a:solidFill>
                  <a:srgbClr val="452654"/>
                </a:solidFill>
                <a:latin typeface="Arial Narrow" panose="020B0606020202030204" pitchFamily="34" charset="0"/>
              </a:rPr>
              <a:t>3</a:t>
            </a:r>
            <a:r>
              <a:rPr lang="ar-SA" sz="1600" b="1" dirty="0">
                <a:solidFill>
                  <a:srgbClr val="452654"/>
                </a:solidFill>
                <a:latin typeface="Arial Narrow" panose="020B0606020202030204" pitchFamily="34" charset="0"/>
              </a:rPr>
              <a:t> seconds.</a:t>
            </a:r>
          </a:p>
          <a:p>
            <a:pPr algn="just" rtl="0"/>
            <a:endParaRPr lang="ar-SA" sz="1600" b="1" dirty="0">
              <a:solidFill>
                <a:srgbClr val="452654"/>
              </a:solidFill>
              <a:latin typeface="Arial Narrow" panose="020B0606020202030204" pitchFamily="34" charset="0"/>
            </a:endParaRPr>
          </a:p>
          <a:p>
            <a:pPr algn="just" rtl="0"/>
            <a:r>
              <a:rPr lang="ar-SA" sz="1600" b="1" dirty="0">
                <a:solidFill>
                  <a:srgbClr val="452654"/>
                </a:solidFill>
                <a:latin typeface="Arial Narrow" panose="020B0606020202030204" pitchFamily="34" charset="0"/>
              </a:rPr>
              <a:t>Accuracy:</a:t>
            </a:r>
          </a:p>
          <a:p>
            <a:pPr algn="just" rtl="0"/>
            <a:r>
              <a:rPr lang="ar-SA" sz="1600" b="1" dirty="0">
                <a:solidFill>
                  <a:srgbClr val="452654"/>
                </a:solidFill>
                <a:latin typeface="Arial Narrow" panose="020B0606020202030204" pitchFamily="34" charset="0"/>
              </a:rPr>
              <a:t>Improved accuracy.</a:t>
            </a:r>
          </a:p>
          <a:p>
            <a:pPr algn="just" rtl="0"/>
            <a:endParaRPr lang="ar-SA" sz="1600" b="1" dirty="0">
              <a:solidFill>
                <a:srgbClr val="452654"/>
              </a:solidFill>
              <a:latin typeface="Arial Narrow" panose="020B0606020202030204" pitchFamily="34" charset="0"/>
            </a:endParaRPr>
          </a:p>
          <a:p>
            <a:pPr algn="just" rtl="0"/>
            <a:r>
              <a:rPr lang="ar-SA" sz="1600" b="1" dirty="0">
                <a:solidFill>
                  <a:srgbClr val="452654"/>
                </a:solidFill>
                <a:latin typeface="Arial Narrow" panose="020B0606020202030204" pitchFamily="34" charset="0"/>
              </a:rPr>
              <a:t>Loss: </a:t>
            </a:r>
          </a:p>
          <a:p>
            <a:pPr algn="just" rtl="0"/>
            <a:r>
              <a:rPr lang="ar-SA" sz="1600" b="1" dirty="0">
                <a:solidFill>
                  <a:srgbClr val="452654"/>
                </a:solidFill>
                <a:latin typeface="Arial Narrow" panose="020B0606020202030204" pitchFamily="34" charset="0"/>
              </a:rPr>
              <a:t>Significantly reduced training and validation loss across epochs.</a:t>
            </a:r>
          </a:p>
          <a:p>
            <a:pPr algn="just" rtl="0"/>
            <a:r>
              <a:rPr lang="ar-SA" sz="1600" b="1" dirty="0">
                <a:solidFill>
                  <a:srgbClr val="452654"/>
                </a:solidFill>
                <a:latin typeface="Arial Narrow" panose="020B0606020202030204" pitchFamily="34" charset="0"/>
              </a:rPr>
              <a:t>Model stability and improved performance over time.</a:t>
            </a:r>
          </a:p>
          <a:p>
            <a:pPr algn="just" rtl="0"/>
            <a:endParaRPr lang="ar-SA" sz="1600" b="1" dirty="0">
              <a:solidFill>
                <a:srgbClr val="452654"/>
              </a:solidFill>
              <a:latin typeface="Arial Narrow" panose="020B0606020202030204" pitchFamily="34" charset="0"/>
            </a:endParaRPr>
          </a:p>
          <a:p>
            <a:pPr algn="just" rtl="0"/>
            <a:r>
              <a:rPr lang="ar-SA" sz="1600" b="1" dirty="0">
                <a:solidFill>
                  <a:srgbClr val="452654"/>
                </a:solidFill>
                <a:latin typeface="Arial Narrow" panose="020B0606020202030204" pitchFamily="34" charset="0"/>
              </a:rPr>
              <a:t>Conclusion</a:t>
            </a:r>
            <a:r>
              <a:rPr lang="ar-SA" sz="1600" b="1" dirty="0" smtClean="0">
                <a:solidFill>
                  <a:srgbClr val="452654"/>
                </a:solidFill>
                <a:latin typeface="Arial Narrow" panose="020B0606020202030204" pitchFamily="34" charset="0"/>
              </a:rPr>
              <a:t>:</a:t>
            </a:r>
            <a:endParaRPr lang="ar-SA" sz="1600" b="1" dirty="0">
              <a:solidFill>
                <a:srgbClr val="452654"/>
              </a:solidFill>
              <a:latin typeface="Arial Narrow" panose="020B0606020202030204" pitchFamily="34" charset="0"/>
            </a:endParaRPr>
          </a:p>
          <a:p>
            <a:pPr algn="just" rtl="0"/>
            <a:r>
              <a:rPr lang="ar-SA" sz="1600" b="1" dirty="0">
                <a:solidFill>
                  <a:srgbClr val="452654"/>
                </a:solidFill>
                <a:latin typeface="Arial Narrow" panose="020B0606020202030204" pitchFamily="34" charset="0"/>
              </a:rPr>
              <a:t>The model learns efficiently and does not suffer from over-customization.</a:t>
            </a:r>
          </a:p>
          <a:p>
            <a:pPr algn="just" rtl="0"/>
            <a:r>
              <a:rPr lang="ar-SA" sz="1600" b="1" dirty="0">
                <a:solidFill>
                  <a:srgbClr val="452654"/>
                </a:solidFill>
                <a:latin typeface="Arial Narrow" panose="020B0606020202030204" pitchFamily="34" charset="0"/>
              </a:rPr>
              <a:t>Balanced performance between training and validation.</a:t>
            </a:r>
          </a:p>
        </p:txBody>
      </p:sp>
      <p:sp>
        <p:nvSpPr>
          <p:cNvPr id="4" name="Rectangle 3"/>
          <p:cNvSpPr/>
          <p:nvPr/>
        </p:nvSpPr>
        <p:spPr>
          <a:xfrm>
            <a:off x="365183" y="5292609"/>
            <a:ext cx="7553865" cy="1323439"/>
          </a:xfrm>
          <a:prstGeom prst="rect">
            <a:avLst/>
          </a:prstGeom>
        </p:spPr>
        <p:txBody>
          <a:bodyPr wrap="square">
            <a:spAutoFit/>
          </a:bodyPr>
          <a:lstStyle/>
          <a:p>
            <a:pPr algn="just" rtl="0"/>
            <a:r>
              <a:rPr lang="ar-SA" sz="1600" b="1" dirty="0">
                <a:solidFill>
                  <a:srgbClr val="452654"/>
                </a:solidFill>
                <a:latin typeface="Arial Narrow" panose="020B0606020202030204" pitchFamily="34" charset="0"/>
              </a:rPr>
              <a:t>Confusion Matrix</a:t>
            </a:r>
          </a:p>
          <a:p>
            <a:pPr algn="just" rtl="0"/>
            <a:endParaRPr lang="ar-SA" sz="1600" b="1" dirty="0">
              <a:solidFill>
                <a:srgbClr val="452654"/>
              </a:solidFill>
              <a:latin typeface="Arial Narrow" panose="020B0606020202030204" pitchFamily="34" charset="0"/>
            </a:endParaRPr>
          </a:p>
          <a:p>
            <a:pPr algn="just" rtl="0"/>
            <a:r>
              <a:rPr lang="ar-SA" sz="1600" b="1" dirty="0">
                <a:solidFill>
                  <a:srgbClr val="452654"/>
                </a:solidFill>
                <a:latin typeface="Arial Narrow" panose="020B0606020202030204" pitchFamily="34" charset="0"/>
              </a:rPr>
              <a:t>Diagonal values ​​represent correct classifications, while non-diagonal values ​​represent incorrect classifications. The sum of each row represents the actual number of brain tumor types. The sum of each column represents the predicted number of brain tumor types.</a:t>
            </a:r>
          </a:p>
        </p:txBody>
      </p:sp>
      <p:pic>
        <p:nvPicPr>
          <p:cNvPr id="5" name="Picture 4"/>
          <p:cNvPicPr>
            <a:picLocks noChangeAspect="1"/>
          </p:cNvPicPr>
          <p:nvPr/>
        </p:nvPicPr>
        <p:blipFill>
          <a:blip r:embed="rId2"/>
          <a:stretch>
            <a:fillRect/>
          </a:stretch>
        </p:blipFill>
        <p:spPr>
          <a:xfrm>
            <a:off x="8468638" y="2245621"/>
            <a:ext cx="3493234" cy="1187692"/>
          </a:xfrm>
          <a:prstGeom prst="rect">
            <a:avLst/>
          </a:prstGeom>
        </p:spPr>
      </p:pic>
      <p:pic>
        <p:nvPicPr>
          <p:cNvPr id="6" name="Picture 5"/>
          <p:cNvPicPr>
            <a:picLocks noChangeAspect="1"/>
          </p:cNvPicPr>
          <p:nvPr/>
        </p:nvPicPr>
        <p:blipFill>
          <a:blip r:embed="rId3"/>
          <a:stretch>
            <a:fillRect/>
          </a:stretch>
        </p:blipFill>
        <p:spPr>
          <a:xfrm>
            <a:off x="8626248" y="3599570"/>
            <a:ext cx="3178014" cy="2154249"/>
          </a:xfrm>
          <a:prstGeom prst="rect">
            <a:avLst/>
          </a:prstGeom>
        </p:spPr>
      </p:pic>
      <p:sp>
        <p:nvSpPr>
          <p:cNvPr id="7" name="Rectangle 6"/>
          <p:cNvSpPr/>
          <p:nvPr/>
        </p:nvSpPr>
        <p:spPr>
          <a:xfrm>
            <a:off x="10579036" y="518387"/>
            <a:ext cx="372218" cy="584775"/>
          </a:xfrm>
          <a:prstGeom prst="rect">
            <a:avLst/>
          </a:prstGeom>
        </p:spPr>
        <p:txBody>
          <a:bodyPr wrap="none">
            <a:spAutoFit/>
          </a:bodyPr>
          <a:lstStyle/>
          <a:p>
            <a:r>
              <a:rPr lang="en-US" sz="3200" dirty="0">
                <a:solidFill>
                  <a:schemeClr val="bg1"/>
                </a:solidFill>
                <a:latin typeface="Arial Narrow" panose="020B0606020202030204" pitchFamily="34" charset="0"/>
              </a:rPr>
              <a:t>9</a:t>
            </a:r>
            <a:endParaRPr lang="ar-SA" sz="3200" dirty="0"/>
          </a:p>
        </p:txBody>
      </p:sp>
      <p:pic>
        <p:nvPicPr>
          <p:cNvPr id="9" name="Picture 8"/>
          <p:cNvPicPr>
            <a:picLocks noChangeAspect="1"/>
          </p:cNvPicPr>
          <p:nvPr/>
        </p:nvPicPr>
        <p:blipFill>
          <a:blip r:embed="rId4"/>
          <a:stretch>
            <a:fillRect/>
          </a:stretch>
        </p:blipFill>
        <p:spPr>
          <a:xfrm>
            <a:off x="8972069" y="6133721"/>
            <a:ext cx="2486372" cy="266737"/>
          </a:xfrm>
          <a:prstGeom prst="rect">
            <a:avLst/>
          </a:prstGeom>
        </p:spPr>
      </p:pic>
    </p:spTree>
    <p:extLst>
      <p:ext uri="{BB962C8B-B14F-4D97-AF65-F5344CB8AC3E}">
        <p14:creationId xmlns:p14="http://schemas.microsoft.com/office/powerpoint/2010/main" val="28942249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0"/>
            <a:r>
              <a:rPr lang="en-US" sz="2400" b="1" dirty="0">
                <a:solidFill>
                  <a:schemeClr val="bg1"/>
                </a:solidFill>
                <a:latin typeface="Arial Nova" panose="020B0504020202020204" pitchFamily="34" charset="0"/>
                <a:cs typeface="Arial" panose="020B0604020202020204" pitchFamily="34" charset="0"/>
              </a:rPr>
              <a:t>Performance Analysis of the EfficientNetB0 Model</a:t>
            </a:r>
          </a:p>
        </p:txBody>
      </p:sp>
      <p:sp>
        <p:nvSpPr>
          <p:cNvPr id="3" name="Rectangle 2"/>
          <p:cNvSpPr/>
          <p:nvPr/>
        </p:nvSpPr>
        <p:spPr>
          <a:xfrm>
            <a:off x="304800" y="2294996"/>
            <a:ext cx="7415842" cy="3754874"/>
          </a:xfrm>
          <a:prstGeom prst="rect">
            <a:avLst/>
          </a:prstGeom>
        </p:spPr>
        <p:txBody>
          <a:bodyPr wrap="square">
            <a:spAutoFit/>
          </a:bodyPr>
          <a:lstStyle/>
          <a:p>
            <a:pPr algn="just" rtl="0"/>
            <a:r>
              <a:rPr lang="en-US" sz="1400" b="1" dirty="0">
                <a:solidFill>
                  <a:srgbClr val="452654"/>
                </a:solidFill>
                <a:latin typeface="Arial Nova" panose="020B0504020202020204" pitchFamily="34" charset="0"/>
                <a:cs typeface="Arial" panose="020B0604020202020204" pitchFamily="34" charset="0"/>
              </a:rPr>
              <a:t>The model was trained for 16 epochs.</a:t>
            </a:r>
          </a:p>
          <a:p>
            <a:pPr algn="just" rtl="0"/>
            <a:r>
              <a:rPr lang="en-US" sz="1400" b="1" dirty="0">
                <a:solidFill>
                  <a:srgbClr val="452654"/>
                </a:solidFill>
                <a:latin typeface="Arial Nova" panose="020B0504020202020204" pitchFamily="34" charset="0"/>
                <a:cs typeface="Arial" panose="020B0604020202020204" pitchFamily="34" charset="0"/>
              </a:rPr>
              <a:t>Training time: 472 min 19 sec.</a:t>
            </a:r>
          </a:p>
          <a:p>
            <a:pPr algn="just" rtl="0"/>
            <a:endParaRPr lang="en-US" sz="1400" b="1" dirty="0">
              <a:solidFill>
                <a:srgbClr val="452654"/>
              </a:solidFill>
              <a:latin typeface="Arial Nova" panose="020B0504020202020204" pitchFamily="34" charset="0"/>
              <a:cs typeface="Arial" panose="020B0604020202020204" pitchFamily="34" charset="0"/>
            </a:endParaRPr>
          </a:p>
          <a:p>
            <a:pPr algn="just" rtl="0"/>
            <a:r>
              <a:rPr lang="en-US" sz="1400" b="1" dirty="0">
                <a:solidFill>
                  <a:srgbClr val="452654"/>
                </a:solidFill>
                <a:latin typeface="Arial Nova" panose="020B0504020202020204" pitchFamily="34" charset="0"/>
                <a:cs typeface="Arial" panose="020B0604020202020204" pitchFamily="34" charset="0"/>
              </a:rPr>
              <a:t>Accuracy:</a:t>
            </a:r>
          </a:p>
          <a:p>
            <a:pPr algn="just" rtl="0"/>
            <a:endParaRPr lang="en-US" sz="1400" b="1" dirty="0">
              <a:solidFill>
                <a:srgbClr val="452654"/>
              </a:solidFill>
              <a:latin typeface="Arial Nova" panose="020B0504020202020204" pitchFamily="34" charset="0"/>
              <a:cs typeface="Arial" panose="020B0604020202020204" pitchFamily="34" charset="0"/>
            </a:endParaRPr>
          </a:p>
          <a:p>
            <a:pPr algn="just" rtl="0"/>
            <a:r>
              <a:rPr lang="en-US" sz="1400" b="1" dirty="0">
                <a:solidFill>
                  <a:srgbClr val="452654"/>
                </a:solidFill>
                <a:latin typeface="Arial Nova" panose="020B0504020202020204" pitchFamily="34" charset="0"/>
                <a:cs typeface="Arial" panose="020B0604020202020204" pitchFamily="34" charset="0"/>
              </a:rPr>
              <a:t>Training accuracy increased, and verification accuracy improved.</a:t>
            </a:r>
          </a:p>
          <a:p>
            <a:pPr algn="just" rtl="0"/>
            <a:endParaRPr lang="en-US" sz="1400" b="1" dirty="0">
              <a:solidFill>
                <a:srgbClr val="452654"/>
              </a:solidFill>
              <a:latin typeface="Arial Nova" panose="020B0504020202020204" pitchFamily="34" charset="0"/>
              <a:cs typeface="Arial" panose="020B0604020202020204" pitchFamily="34" charset="0"/>
            </a:endParaRPr>
          </a:p>
          <a:p>
            <a:pPr algn="just" rtl="0"/>
            <a:r>
              <a:rPr lang="en-US" sz="1400" b="1" dirty="0">
                <a:solidFill>
                  <a:srgbClr val="452654"/>
                </a:solidFill>
                <a:latin typeface="Arial Nova" panose="020B0504020202020204" pitchFamily="34" charset="0"/>
                <a:cs typeface="Arial" panose="020B0604020202020204" pitchFamily="34" charset="0"/>
              </a:rPr>
              <a:t>Loss:</a:t>
            </a:r>
          </a:p>
          <a:p>
            <a:pPr algn="just" rtl="0"/>
            <a:r>
              <a:rPr lang="en-US" sz="1400" b="1" dirty="0">
                <a:solidFill>
                  <a:srgbClr val="452654"/>
                </a:solidFill>
                <a:latin typeface="Arial Nova" panose="020B0504020202020204" pitchFamily="34" charset="0"/>
                <a:cs typeface="Arial" panose="020B0604020202020204" pitchFamily="34" charset="0"/>
              </a:rPr>
              <a:t>Training and verification losses decreased smoothly.</a:t>
            </a:r>
          </a:p>
          <a:p>
            <a:pPr algn="just" rtl="0"/>
            <a:r>
              <a:rPr lang="en-US" sz="1400" b="1" dirty="0">
                <a:solidFill>
                  <a:srgbClr val="452654"/>
                </a:solidFill>
                <a:latin typeface="Arial Nova" panose="020B0504020202020204" pitchFamily="34" charset="0"/>
                <a:cs typeface="Arial" panose="020B0604020202020204" pitchFamily="34" charset="0"/>
              </a:rPr>
              <a:t>Similar pattern.</a:t>
            </a:r>
          </a:p>
          <a:p>
            <a:pPr algn="just" rtl="0"/>
            <a:endParaRPr lang="en-US" sz="1400" b="1" dirty="0">
              <a:solidFill>
                <a:srgbClr val="452654"/>
              </a:solidFill>
              <a:latin typeface="Arial Nova" panose="020B0504020202020204" pitchFamily="34" charset="0"/>
              <a:cs typeface="Arial" panose="020B0604020202020204" pitchFamily="34" charset="0"/>
            </a:endParaRPr>
          </a:p>
          <a:p>
            <a:pPr algn="just" rtl="0"/>
            <a:r>
              <a:rPr lang="en-US" sz="1400" b="1" dirty="0">
                <a:solidFill>
                  <a:srgbClr val="452654"/>
                </a:solidFill>
                <a:latin typeface="Arial Nova" panose="020B0504020202020204" pitchFamily="34" charset="0"/>
                <a:cs typeface="Arial" panose="020B0604020202020204" pitchFamily="34" charset="0"/>
              </a:rPr>
              <a:t>Conclusion:</a:t>
            </a:r>
          </a:p>
          <a:p>
            <a:pPr algn="just" rtl="0"/>
            <a:r>
              <a:rPr lang="en-US" sz="1400" b="1" dirty="0">
                <a:solidFill>
                  <a:srgbClr val="452654"/>
                </a:solidFill>
                <a:latin typeface="Arial Nova" panose="020B0504020202020204" pitchFamily="34" charset="0"/>
                <a:cs typeface="Arial" panose="020B0604020202020204" pitchFamily="34" charset="0"/>
              </a:rPr>
              <a:t>The model showed no signs of over-customization.</a:t>
            </a:r>
          </a:p>
          <a:p>
            <a:pPr algn="just" rtl="0"/>
            <a:r>
              <a:rPr lang="en-US" sz="1400" b="1" dirty="0">
                <a:solidFill>
                  <a:srgbClr val="452654"/>
                </a:solidFill>
                <a:latin typeface="Arial Nova" panose="020B0504020202020204" pitchFamily="34" charset="0"/>
                <a:cs typeface="Arial" panose="020B0604020202020204" pitchFamily="34" charset="0"/>
              </a:rPr>
              <a:t>This demonstrates the efficiency of the EfficientNetB0 model architecture in feature extraction while maintaining a balance between learning processes.</a:t>
            </a:r>
          </a:p>
          <a:p>
            <a:pPr algn="just" rtl="0"/>
            <a:r>
              <a:rPr lang="en-US" sz="1400" b="1" dirty="0">
                <a:solidFill>
                  <a:srgbClr val="452654"/>
                </a:solidFill>
                <a:latin typeface="Arial Nova" panose="020B0504020202020204" pitchFamily="34" charset="0"/>
                <a:cs typeface="Arial" panose="020B0604020202020204" pitchFamily="34" charset="0"/>
              </a:rPr>
              <a:t>The EfficientNetB0 model exhibited balanced and stable performance during the training process, outperforming all other models.</a:t>
            </a:r>
            <a:endParaRPr lang="ar-SA" sz="1400" b="1" dirty="0">
              <a:solidFill>
                <a:srgbClr val="452654"/>
              </a:solidFill>
              <a:latin typeface="Arial Nova" panose="020B0504020202020204" pitchFamily="34" charset="0"/>
            </a:endParaRPr>
          </a:p>
        </p:txBody>
      </p:sp>
      <p:pic>
        <p:nvPicPr>
          <p:cNvPr id="4" name="Picture 3"/>
          <p:cNvPicPr>
            <a:picLocks noChangeAspect="1"/>
          </p:cNvPicPr>
          <p:nvPr/>
        </p:nvPicPr>
        <p:blipFill>
          <a:blip r:embed="rId2"/>
          <a:stretch>
            <a:fillRect/>
          </a:stretch>
        </p:blipFill>
        <p:spPr>
          <a:xfrm>
            <a:off x="6866626" y="2363321"/>
            <a:ext cx="4941035" cy="2669219"/>
          </a:xfrm>
          <a:prstGeom prst="rect">
            <a:avLst/>
          </a:prstGeom>
        </p:spPr>
      </p:pic>
      <p:sp>
        <p:nvSpPr>
          <p:cNvPr id="5" name="Rectangle 4"/>
          <p:cNvSpPr/>
          <p:nvPr/>
        </p:nvSpPr>
        <p:spPr>
          <a:xfrm>
            <a:off x="10408737" y="457687"/>
            <a:ext cx="559770" cy="584775"/>
          </a:xfrm>
          <a:prstGeom prst="rect">
            <a:avLst/>
          </a:prstGeom>
        </p:spPr>
        <p:txBody>
          <a:bodyPr wrap="none">
            <a:spAutoFit/>
          </a:bodyPr>
          <a:lstStyle/>
          <a:p>
            <a:r>
              <a:rPr lang="en-US" sz="3200" dirty="0" smtClean="0">
                <a:solidFill>
                  <a:schemeClr val="bg1"/>
                </a:solidFill>
                <a:latin typeface="Arial Narrow" panose="020B0606020202030204" pitchFamily="34" charset="0"/>
              </a:rPr>
              <a:t>10</a:t>
            </a:r>
            <a:endParaRPr lang="ar-SA" sz="3200" dirty="0"/>
          </a:p>
        </p:txBody>
      </p:sp>
    </p:spTree>
    <p:extLst>
      <p:ext uri="{BB962C8B-B14F-4D97-AF65-F5344CB8AC3E}">
        <p14:creationId xmlns:p14="http://schemas.microsoft.com/office/powerpoint/2010/main" val="1987184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426" y="904657"/>
            <a:ext cx="8761413" cy="706964"/>
          </a:xfrm>
        </p:spPr>
        <p:txBody>
          <a:bodyPr/>
          <a:lstStyle/>
          <a:p>
            <a:pPr rtl="0"/>
            <a:r>
              <a:rPr lang="ar-SA" b="1" dirty="0">
                <a:latin typeface="Arial Narrow" panose="020B0606020202030204" pitchFamily="34" charset="0"/>
              </a:rPr>
              <a:t>The EfficientNetB</a:t>
            </a:r>
            <a:r>
              <a:rPr lang="en-US" b="1" dirty="0">
                <a:latin typeface="Arial Narrow" panose="020B0606020202030204" pitchFamily="34" charset="0"/>
              </a:rPr>
              <a:t>0</a:t>
            </a:r>
            <a:r>
              <a:rPr lang="ar-SA" b="1" dirty="0">
                <a:latin typeface="Arial Narrow" panose="020B0606020202030204" pitchFamily="34" charset="0"/>
              </a:rPr>
              <a:t> Confusion Matrix</a:t>
            </a:r>
          </a:p>
        </p:txBody>
      </p:sp>
      <p:sp>
        <p:nvSpPr>
          <p:cNvPr id="3" name="Rectangle 2"/>
          <p:cNvSpPr/>
          <p:nvPr/>
        </p:nvSpPr>
        <p:spPr>
          <a:xfrm>
            <a:off x="365185" y="2321875"/>
            <a:ext cx="6967267" cy="4247317"/>
          </a:xfrm>
          <a:prstGeom prst="rect">
            <a:avLst/>
          </a:prstGeom>
        </p:spPr>
        <p:txBody>
          <a:bodyPr wrap="square">
            <a:spAutoFit/>
          </a:bodyPr>
          <a:lstStyle/>
          <a:p>
            <a:pPr algn="just" rtl="0"/>
            <a:r>
              <a:rPr lang="ar-SA" b="1" dirty="0" smtClean="0">
                <a:solidFill>
                  <a:srgbClr val="452654"/>
                </a:solidFill>
                <a:latin typeface="Arial Narrow" panose="020B0606020202030204" pitchFamily="34" charset="0"/>
              </a:rPr>
              <a:t>Completely </a:t>
            </a:r>
            <a:r>
              <a:rPr lang="ar-SA" b="1" dirty="0">
                <a:solidFill>
                  <a:srgbClr val="452654"/>
                </a:solidFill>
                <a:latin typeface="Arial Narrow" panose="020B0606020202030204" pitchFamily="34" charset="0"/>
              </a:rPr>
              <a:t>failed to recognize and predict pituitary tumors. In the "no tumor" category, it could not distinguish between healthy and affected images. The model was clearly biased towards classifying most images as meningiomas.</a:t>
            </a:r>
          </a:p>
          <a:p>
            <a:pPr algn="just" rtl="0"/>
            <a:endParaRPr lang="ar-SA" b="1" dirty="0">
              <a:solidFill>
                <a:srgbClr val="452654"/>
              </a:solidFill>
              <a:latin typeface="Arial Narrow" panose="020B0606020202030204" pitchFamily="34" charset="0"/>
            </a:endParaRPr>
          </a:p>
          <a:p>
            <a:pPr algn="just" rtl="0"/>
            <a:r>
              <a:rPr lang="ar-SA" b="1" dirty="0">
                <a:solidFill>
                  <a:srgbClr val="452654"/>
                </a:solidFill>
                <a:latin typeface="Arial Narrow" panose="020B0606020202030204" pitchFamily="34" charset="0"/>
              </a:rPr>
              <a:t>This indicates that the model suffers from several problems and challenges:</a:t>
            </a:r>
          </a:p>
          <a:p>
            <a:pPr algn="just" rtl="0"/>
            <a:endParaRPr lang="ar-SA" b="1" dirty="0">
              <a:solidFill>
                <a:srgbClr val="452654"/>
              </a:solidFill>
              <a:latin typeface="Arial Narrow" panose="020B0606020202030204" pitchFamily="34" charset="0"/>
            </a:endParaRPr>
          </a:p>
          <a:p>
            <a:pPr algn="just" rtl="0"/>
            <a:r>
              <a:rPr lang="ar-SA" b="1" dirty="0">
                <a:solidFill>
                  <a:srgbClr val="452654"/>
                </a:solidFill>
                <a:latin typeface="Arial Narrow" panose="020B0606020202030204" pitchFamily="34" charset="0"/>
              </a:rPr>
              <a:t>Including bias towards a single category.</a:t>
            </a:r>
          </a:p>
          <a:p>
            <a:pPr algn="just" rtl="0"/>
            <a:r>
              <a:rPr lang="ar-SA" b="1" dirty="0">
                <a:solidFill>
                  <a:srgbClr val="452654"/>
                </a:solidFill>
                <a:latin typeface="Arial Narrow" panose="020B0606020202030204" pitchFamily="34" charset="0"/>
              </a:rPr>
              <a:t>Poor generalization.</a:t>
            </a:r>
          </a:p>
          <a:p>
            <a:pPr algn="just" rtl="0"/>
            <a:r>
              <a:rPr lang="ar-SA" b="1" dirty="0">
                <a:solidFill>
                  <a:srgbClr val="452654"/>
                </a:solidFill>
                <a:latin typeface="Arial Narrow" panose="020B0606020202030204" pitchFamily="34" charset="0"/>
              </a:rPr>
              <a:t>Inability to differentiate between types.</a:t>
            </a:r>
          </a:p>
          <a:p>
            <a:pPr algn="just" rtl="0"/>
            <a:endParaRPr lang="ar-SA" b="1" dirty="0" smtClean="0">
              <a:solidFill>
                <a:srgbClr val="452654"/>
              </a:solidFill>
              <a:latin typeface="Arial Narrow" panose="020B0606020202030204" pitchFamily="34" charset="0"/>
            </a:endParaRPr>
          </a:p>
          <a:p>
            <a:pPr algn="just" rtl="0"/>
            <a:r>
              <a:rPr lang="ar-SA" b="1" dirty="0" smtClean="0">
                <a:solidFill>
                  <a:srgbClr val="452654"/>
                </a:solidFill>
                <a:latin typeface="Arial Narrow" panose="020B0606020202030204" pitchFamily="34" charset="0"/>
              </a:rPr>
              <a:t>Not </a:t>
            </a:r>
            <a:r>
              <a:rPr lang="ar-SA" b="1" dirty="0">
                <a:solidFill>
                  <a:srgbClr val="452654"/>
                </a:solidFill>
                <a:latin typeface="Arial Narrow" panose="020B0606020202030204" pitchFamily="34" charset="0"/>
              </a:rPr>
              <a:t>learning enough features from the images to classify them correctly.</a:t>
            </a:r>
          </a:p>
          <a:p>
            <a:pPr algn="just" rtl="0"/>
            <a:r>
              <a:rPr lang="ar-SA" b="1" dirty="0">
                <a:solidFill>
                  <a:srgbClr val="452654"/>
                </a:solidFill>
                <a:latin typeface="Arial Narrow" panose="020B0606020202030204" pitchFamily="34" charset="0"/>
              </a:rPr>
              <a:t>This model leads to misdiagnosis, making it unsuitable for clinical application without further improvement.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52294" y="2321876"/>
            <a:ext cx="3134786" cy="3276668"/>
          </a:xfrm>
          <a:prstGeom prst="rect">
            <a:avLst/>
          </a:prstGeom>
        </p:spPr>
      </p:pic>
      <p:sp>
        <p:nvSpPr>
          <p:cNvPr id="5" name="Rectangle 4"/>
          <p:cNvSpPr/>
          <p:nvPr/>
        </p:nvSpPr>
        <p:spPr>
          <a:xfrm>
            <a:off x="10365605" y="596025"/>
            <a:ext cx="559770" cy="584775"/>
          </a:xfrm>
          <a:prstGeom prst="rect">
            <a:avLst/>
          </a:prstGeom>
        </p:spPr>
        <p:txBody>
          <a:bodyPr wrap="none">
            <a:spAutoFit/>
          </a:bodyPr>
          <a:lstStyle/>
          <a:p>
            <a:r>
              <a:rPr lang="en-US" sz="3200" dirty="0" smtClean="0">
                <a:solidFill>
                  <a:schemeClr val="bg1"/>
                </a:solidFill>
                <a:latin typeface="Arial Narrow" panose="020B0606020202030204" pitchFamily="34" charset="0"/>
              </a:rPr>
              <a:t>10</a:t>
            </a:r>
            <a:endParaRPr lang="ar-SA" sz="3200" dirty="0"/>
          </a:p>
        </p:txBody>
      </p:sp>
      <p:pic>
        <p:nvPicPr>
          <p:cNvPr id="6" name="Picture 5"/>
          <p:cNvPicPr>
            <a:picLocks noChangeAspect="1"/>
          </p:cNvPicPr>
          <p:nvPr/>
        </p:nvPicPr>
        <p:blipFill>
          <a:blip r:embed="rId3"/>
          <a:stretch>
            <a:fillRect/>
          </a:stretch>
        </p:blipFill>
        <p:spPr>
          <a:xfrm>
            <a:off x="9516904" y="6142088"/>
            <a:ext cx="2474679" cy="232833"/>
          </a:xfrm>
          <a:prstGeom prst="rect">
            <a:avLst/>
          </a:prstGeom>
        </p:spPr>
      </p:pic>
    </p:spTree>
    <p:extLst>
      <p:ext uri="{BB962C8B-B14F-4D97-AF65-F5344CB8AC3E}">
        <p14:creationId xmlns:p14="http://schemas.microsoft.com/office/powerpoint/2010/main" val="26217413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6713" y="1604513"/>
            <a:ext cx="2793158" cy="782128"/>
          </a:xfrm>
        </p:spPr>
        <p:txBody>
          <a:bodyPr/>
          <a:lstStyle/>
          <a:p>
            <a:r>
              <a:rPr lang="en-US" sz="3600" b="1" dirty="0">
                <a:solidFill>
                  <a:schemeClr val="bg1"/>
                </a:solidFill>
                <a:latin typeface="Arial" panose="020B0604020202020204" pitchFamily="34" charset="0"/>
                <a:cs typeface="Arial" panose="020B0604020202020204" pitchFamily="34" charset="0"/>
              </a:rPr>
              <a:t>Conclusion</a:t>
            </a:r>
            <a:endParaRPr lang="ar-SA" sz="3600" dirty="0"/>
          </a:p>
        </p:txBody>
      </p:sp>
      <p:sp>
        <p:nvSpPr>
          <p:cNvPr id="5" name="Rectangle 4"/>
          <p:cNvSpPr/>
          <p:nvPr/>
        </p:nvSpPr>
        <p:spPr>
          <a:xfrm>
            <a:off x="5920596" y="1859339"/>
            <a:ext cx="5630174" cy="3139321"/>
          </a:xfrm>
          <a:prstGeom prst="rect">
            <a:avLst/>
          </a:prstGeom>
        </p:spPr>
        <p:txBody>
          <a:bodyPr wrap="square">
            <a:spAutoFit/>
          </a:bodyPr>
          <a:lstStyle/>
          <a:p>
            <a:pPr algn="just" rtl="0"/>
            <a:r>
              <a:rPr lang="en-US" b="1" dirty="0">
                <a:solidFill>
                  <a:srgbClr val="452654"/>
                </a:solidFill>
                <a:latin typeface="Arial Narrow" panose="020B0606020202030204" pitchFamily="34" charset="0"/>
                <a:cs typeface="Arial" panose="020B0604020202020204" pitchFamily="34" charset="0"/>
              </a:rPr>
              <a:t>The results of this study highlight the importance of early detection of brain tumors and its role in improving treatment outcomes and reducing mortality. The models used showed varying performance, with MobileNetV2 achieving the best accuracy and generalization, while EfficientNetB0 and InceptionV3 scored lower. Data augmentation techniques also contributed to improving the performance of all models and overcoming the data imbalance. These results confirm the effectiveness of using artificial intelligence to support medical diagnosis, especially given the increasing need for accurate and rapid tools for detecting brain tumors.</a:t>
            </a:r>
            <a:endParaRPr lang="ar-SA" b="1" dirty="0">
              <a:solidFill>
                <a:srgbClr val="452654"/>
              </a:solidFill>
              <a:latin typeface="Arial Narrow" panose="020B0606020202030204" pitchFamily="34" charset="0"/>
            </a:endParaRPr>
          </a:p>
        </p:txBody>
      </p:sp>
      <p:sp>
        <p:nvSpPr>
          <p:cNvPr id="3" name="Rectangle 2"/>
          <p:cNvSpPr/>
          <p:nvPr/>
        </p:nvSpPr>
        <p:spPr>
          <a:xfrm>
            <a:off x="10487589" y="492507"/>
            <a:ext cx="541303" cy="584775"/>
          </a:xfrm>
          <a:prstGeom prst="rect">
            <a:avLst/>
          </a:prstGeom>
        </p:spPr>
        <p:txBody>
          <a:bodyPr wrap="none">
            <a:spAutoFit/>
          </a:bodyPr>
          <a:lstStyle/>
          <a:p>
            <a:r>
              <a:rPr lang="en-US" sz="3200" b="1" dirty="0" smtClean="0">
                <a:solidFill>
                  <a:schemeClr val="bg1"/>
                </a:solidFill>
                <a:latin typeface="Arial Narrow" panose="020B0606020202030204" pitchFamily="34" charset="0"/>
              </a:rPr>
              <a:t>11</a:t>
            </a:r>
            <a:endParaRPr lang="ar-SA" sz="3200" b="1" dirty="0">
              <a:latin typeface="Arial Narrow" panose="020B0606020202030204" pitchFamily="34" charset="0"/>
            </a:endParaRPr>
          </a:p>
        </p:txBody>
      </p:sp>
    </p:spTree>
    <p:extLst>
      <p:ext uri="{BB962C8B-B14F-4D97-AF65-F5344CB8AC3E}">
        <p14:creationId xmlns:p14="http://schemas.microsoft.com/office/powerpoint/2010/main" val="36663384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3363" y="1751162"/>
            <a:ext cx="2278358" cy="488830"/>
          </a:xfrm>
        </p:spPr>
        <p:txBody>
          <a:bodyPr/>
          <a:lstStyle/>
          <a:p>
            <a:r>
              <a:rPr lang="en-US" sz="2800" b="1" dirty="0">
                <a:solidFill>
                  <a:schemeClr val="bg1"/>
                </a:solidFill>
                <a:latin typeface="Arial" panose="020B0604020202020204" pitchFamily="34" charset="0"/>
                <a:cs typeface="Arial" panose="020B0604020202020204" pitchFamily="34" charset="0"/>
              </a:rPr>
              <a:t>Future Work</a:t>
            </a:r>
            <a:endParaRPr lang="ar-SA" sz="2800" dirty="0"/>
          </a:p>
        </p:txBody>
      </p:sp>
      <p:sp>
        <p:nvSpPr>
          <p:cNvPr id="5" name="Rectangle 4"/>
          <p:cNvSpPr/>
          <p:nvPr/>
        </p:nvSpPr>
        <p:spPr>
          <a:xfrm>
            <a:off x="5911970" y="1334970"/>
            <a:ext cx="5750944" cy="4867422"/>
          </a:xfrm>
          <a:prstGeom prst="rect">
            <a:avLst/>
          </a:prstGeom>
        </p:spPr>
        <p:txBody>
          <a:bodyPr wrap="square">
            <a:spAutoFit/>
          </a:bodyPr>
          <a:lstStyle/>
          <a:p>
            <a:pPr algn="just" rtl="0"/>
            <a:r>
              <a:rPr lang="en-US" sz="1400" b="1" dirty="0">
                <a:solidFill>
                  <a:srgbClr val="452654"/>
                </a:solidFill>
                <a:latin typeface="Arial Narrow" panose="020B0606020202030204" pitchFamily="34" charset="0"/>
                <a:cs typeface="Arial" panose="020B0604020202020204" pitchFamily="34" charset="0"/>
              </a:rPr>
              <a:t>Loss Function Enhancement: </a:t>
            </a:r>
          </a:p>
          <a:p>
            <a:pPr algn="just" rtl="0"/>
            <a:r>
              <a:rPr lang="en-US" sz="1400" b="1" dirty="0">
                <a:solidFill>
                  <a:srgbClr val="452654"/>
                </a:solidFill>
                <a:latin typeface="Arial Narrow" panose="020B0606020202030204" pitchFamily="34" charset="0"/>
                <a:cs typeface="Arial" panose="020B0604020202020204" pitchFamily="34" charset="0"/>
              </a:rPr>
              <a:t>Transitioning from a cross-functional loss function to a focal loss function to address model breakdown for dominant classes.</a:t>
            </a:r>
          </a:p>
          <a:p>
            <a:pPr algn="just" rtl="0"/>
            <a:endParaRPr lang="en-US" sz="1400" b="1" dirty="0">
              <a:solidFill>
                <a:srgbClr val="452654"/>
              </a:solidFill>
              <a:latin typeface="Arial Narrow" panose="020B0606020202030204" pitchFamily="34" charset="0"/>
              <a:cs typeface="Arial" panose="020B0604020202020204" pitchFamily="34" charset="0"/>
            </a:endParaRPr>
          </a:p>
          <a:p>
            <a:pPr algn="just" rtl="0"/>
            <a:r>
              <a:rPr lang="en-US" sz="1400" b="1" dirty="0">
                <a:solidFill>
                  <a:srgbClr val="452654"/>
                </a:solidFill>
                <a:latin typeface="Arial Narrow" panose="020B0606020202030204" pitchFamily="34" charset="0"/>
                <a:cs typeface="Arial" panose="020B0604020202020204" pitchFamily="34" charset="0"/>
              </a:rPr>
              <a:t>Advanced Balancing: </a:t>
            </a:r>
          </a:p>
          <a:p>
            <a:pPr algn="just" rtl="0"/>
            <a:r>
              <a:rPr lang="en-US" sz="1400" b="1" dirty="0">
                <a:solidFill>
                  <a:srgbClr val="452654"/>
                </a:solidFill>
                <a:latin typeface="Arial Narrow" panose="020B0606020202030204" pitchFamily="34" charset="0"/>
                <a:cs typeface="Arial" panose="020B0604020202020204" pitchFamily="34" charset="0"/>
              </a:rPr>
              <a:t>Applying advanced SMOTE techniques and utilizing intelligent synthetic features selected from the original iteration.</a:t>
            </a:r>
          </a:p>
          <a:p>
            <a:pPr algn="just" rtl="0"/>
            <a:endParaRPr lang="en-US" sz="1400" b="1" dirty="0">
              <a:solidFill>
                <a:srgbClr val="452654"/>
              </a:solidFill>
              <a:latin typeface="Arial Narrow" panose="020B0606020202030204" pitchFamily="34" charset="0"/>
              <a:cs typeface="Arial" panose="020B0604020202020204" pitchFamily="34" charset="0"/>
            </a:endParaRPr>
          </a:p>
          <a:p>
            <a:pPr algn="just" rtl="0"/>
            <a:r>
              <a:rPr lang="en-US" sz="1400" b="1" dirty="0">
                <a:solidFill>
                  <a:srgbClr val="452654"/>
                </a:solidFill>
                <a:latin typeface="Arial Narrow" panose="020B0606020202030204" pitchFamily="34" charset="0"/>
                <a:cs typeface="Arial" panose="020B0604020202020204" pitchFamily="34" charset="0"/>
              </a:rPr>
              <a:t>Super parameter Adjustment: </a:t>
            </a:r>
          </a:p>
          <a:p>
            <a:pPr algn="just" rtl="0"/>
            <a:r>
              <a:rPr lang="en-US" sz="1400" b="1" dirty="0">
                <a:solidFill>
                  <a:srgbClr val="452654"/>
                </a:solidFill>
                <a:latin typeface="Arial Narrow" panose="020B0606020202030204" pitchFamily="34" charset="0"/>
                <a:cs typeface="Arial" panose="020B0604020202020204" pitchFamily="34" charset="0"/>
              </a:rPr>
              <a:t>Conducting experiments on learning rate and batch size to ensure stability (confusion matrix).</a:t>
            </a:r>
          </a:p>
          <a:p>
            <a:pPr algn="just" rtl="0"/>
            <a:endParaRPr lang="en-US" sz="1400" b="1" dirty="0">
              <a:solidFill>
                <a:srgbClr val="452654"/>
              </a:solidFill>
              <a:latin typeface="Arial Narrow" panose="020B0606020202030204" pitchFamily="34" charset="0"/>
              <a:cs typeface="Arial" panose="020B0604020202020204" pitchFamily="34" charset="0"/>
            </a:endParaRPr>
          </a:p>
          <a:p>
            <a:pPr algn="just" rtl="0"/>
            <a:r>
              <a:rPr lang="en-US" sz="1400" b="1" dirty="0">
                <a:solidFill>
                  <a:srgbClr val="452654"/>
                </a:solidFill>
                <a:latin typeface="Arial Narrow" panose="020B0606020202030204" pitchFamily="34" charset="0"/>
                <a:cs typeface="Arial" panose="020B0604020202020204" pitchFamily="34" charset="0"/>
              </a:rPr>
              <a:t>Multimodal Data: </a:t>
            </a:r>
          </a:p>
          <a:p>
            <a:pPr algn="just" rtl="0"/>
            <a:r>
              <a:rPr lang="en-US" sz="1400" b="1" dirty="0">
                <a:solidFill>
                  <a:srgbClr val="452654"/>
                </a:solidFill>
                <a:latin typeface="Arial Narrow" panose="020B0606020202030204" pitchFamily="34" charset="0"/>
                <a:cs typeface="Arial" panose="020B0604020202020204" pitchFamily="34" charset="0"/>
              </a:rPr>
              <a:t>Integrating MRI data with medical reports (metadata) to perform individualized diagnostic analysis and conduct clinical trials with appropriate specificity.</a:t>
            </a:r>
          </a:p>
          <a:p>
            <a:pPr algn="just" rtl="0"/>
            <a:endParaRPr lang="en-US" sz="1400" b="1" dirty="0">
              <a:solidFill>
                <a:srgbClr val="452654"/>
              </a:solidFill>
              <a:latin typeface="Arial Narrow" panose="020B0606020202030204" pitchFamily="34" charset="0"/>
              <a:cs typeface="Arial" panose="020B0604020202020204" pitchFamily="34" charset="0"/>
            </a:endParaRPr>
          </a:p>
          <a:p>
            <a:pPr algn="just" rtl="0"/>
            <a:r>
              <a:rPr lang="en-US" sz="1400" b="1" dirty="0">
                <a:solidFill>
                  <a:srgbClr val="452654"/>
                </a:solidFill>
                <a:latin typeface="Arial Narrow" panose="020B0606020202030204" pitchFamily="34" charset="0"/>
                <a:cs typeface="Arial" panose="020B0604020202020204" pitchFamily="34" charset="0"/>
              </a:rPr>
              <a:t>Increasing data volume to fully leverage the advantages of its structure and optimize tumor profiling.</a:t>
            </a:r>
          </a:p>
          <a:p>
            <a:pPr algn="just" rtl="0"/>
            <a:endParaRPr lang="en-US" sz="1400" b="1" dirty="0">
              <a:solidFill>
                <a:srgbClr val="452654"/>
              </a:solidFill>
              <a:latin typeface="Arial Narrow" panose="020B0606020202030204" pitchFamily="34" charset="0"/>
              <a:cs typeface="Arial" panose="020B0604020202020204" pitchFamily="34" charset="0"/>
            </a:endParaRPr>
          </a:p>
          <a:p>
            <a:pPr algn="just" rtl="0"/>
            <a:r>
              <a:rPr lang="en-US" sz="1400" b="1" dirty="0">
                <a:solidFill>
                  <a:srgbClr val="452654"/>
                </a:solidFill>
                <a:latin typeface="Arial Narrow" panose="020B0606020202030204" pitchFamily="34" charset="0"/>
                <a:cs typeface="Arial" panose="020B0604020202020204" pitchFamily="34" charset="0"/>
              </a:rPr>
              <a:t>These studies can greatly benefit low-income healthcare facilities and remote areas, reducing the workload on healthcare practitioners and improving the speed and accuracy of results.</a:t>
            </a:r>
            <a:endParaRPr lang="ar-SA" sz="1400" b="1" dirty="0">
              <a:solidFill>
                <a:srgbClr val="452654"/>
              </a:solidFill>
              <a:latin typeface="Arial Narrow" panose="020B0606020202030204" pitchFamily="34" charset="0"/>
            </a:endParaRPr>
          </a:p>
        </p:txBody>
      </p:sp>
      <p:sp>
        <p:nvSpPr>
          <p:cNvPr id="3" name="Rectangle 2"/>
          <p:cNvSpPr/>
          <p:nvPr/>
        </p:nvSpPr>
        <p:spPr>
          <a:xfrm>
            <a:off x="10477749" y="483881"/>
            <a:ext cx="559770" cy="584775"/>
          </a:xfrm>
          <a:prstGeom prst="rect">
            <a:avLst/>
          </a:prstGeom>
        </p:spPr>
        <p:txBody>
          <a:bodyPr wrap="none">
            <a:spAutoFit/>
          </a:bodyPr>
          <a:lstStyle/>
          <a:p>
            <a:r>
              <a:rPr lang="en-US" sz="3200" dirty="0" smtClean="0">
                <a:solidFill>
                  <a:schemeClr val="bg1"/>
                </a:solidFill>
                <a:latin typeface="Arial Narrow" panose="020B0606020202030204" pitchFamily="34" charset="0"/>
              </a:rPr>
              <a:t>12</a:t>
            </a:r>
            <a:endParaRPr lang="ar-SA" sz="3200" dirty="0">
              <a:latin typeface="Arial Narrow" panose="020B0606020202030204" pitchFamily="34" charset="0"/>
            </a:endParaRPr>
          </a:p>
        </p:txBody>
      </p:sp>
    </p:spTree>
    <p:extLst>
      <p:ext uri="{BB962C8B-B14F-4D97-AF65-F5344CB8AC3E}">
        <p14:creationId xmlns:p14="http://schemas.microsoft.com/office/powerpoint/2010/main" val="39236211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0796" y="2301656"/>
            <a:ext cx="2968472" cy="1062646"/>
          </a:xfrm>
        </p:spPr>
        <p:txBody>
          <a:bodyPr/>
          <a:lstStyle/>
          <a:p>
            <a:r>
              <a:rPr lang="en-US" sz="5400" dirty="0" smtClean="0">
                <a:solidFill>
                  <a:schemeClr val="accent6">
                    <a:lumMod val="20000"/>
                    <a:lumOff val="80000"/>
                  </a:schemeClr>
                </a:solidFill>
                <a:latin typeface="Arial Narrow" panose="020B0606020202030204" pitchFamily="34" charset="0"/>
              </a:rPr>
              <a:t>Thank you </a:t>
            </a:r>
            <a:endParaRPr lang="ar-SA" sz="5400" dirty="0">
              <a:solidFill>
                <a:schemeClr val="accent6">
                  <a:lumMod val="20000"/>
                  <a:lumOff val="80000"/>
                </a:schemeClr>
              </a:solidFill>
              <a:latin typeface="Arial Narrow" panose="020B0606020202030204" pitchFamily="34" charset="0"/>
            </a:endParaRPr>
          </a:p>
        </p:txBody>
      </p:sp>
      <p:sp>
        <p:nvSpPr>
          <p:cNvPr id="4" name="Rectangle 3"/>
          <p:cNvSpPr/>
          <p:nvPr/>
        </p:nvSpPr>
        <p:spPr>
          <a:xfrm>
            <a:off x="10496143" y="483882"/>
            <a:ext cx="559769" cy="584775"/>
          </a:xfrm>
          <a:prstGeom prst="rect">
            <a:avLst/>
          </a:prstGeom>
        </p:spPr>
        <p:txBody>
          <a:bodyPr wrap="none">
            <a:spAutoFit/>
          </a:bodyPr>
          <a:lstStyle/>
          <a:p>
            <a:r>
              <a:rPr lang="en-US" sz="3200" dirty="0" smtClean="0">
                <a:solidFill>
                  <a:schemeClr val="bg1"/>
                </a:solidFill>
                <a:latin typeface="Arial Narrow" panose="020B0606020202030204" pitchFamily="34" charset="0"/>
              </a:rPr>
              <a:t>13</a:t>
            </a:r>
            <a:endParaRPr lang="ar-SA" sz="3200" dirty="0"/>
          </a:p>
        </p:txBody>
      </p:sp>
    </p:spTree>
    <p:extLst>
      <p:ext uri="{BB962C8B-B14F-4D97-AF65-F5344CB8AC3E}">
        <p14:creationId xmlns:p14="http://schemas.microsoft.com/office/powerpoint/2010/main" val="40254208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flection">
      <a:fillStyleLst>
        <a:solidFill>
          <a:schemeClr val="phClr"/>
        </a:solidFill>
        <a:gradFill rotWithShape="1">
          <a:gsLst>
            <a:gs pos="0">
              <a:schemeClr val="phClr">
                <a:tint val="50000"/>
                <a:alpha val="100000"/>
                <a:satMod val="140000"/>
                <a:lumMod val="105000"/>
              </a:schemeClr>
            </a:gs>
            <a:gs pos="41000">
              <a:schemeClr val="phClr">
                <a:tint val="57000"/>
                <a:satMod val="160000"/>
                <a:lumMod val="99000"/>
              </a:schemeClr>
            </a:gs>
            <a:gs pos="100000">
              <a:schemeClr val="phClr">
                <a:tint val="80000"/>
                <a:satMod val="180000"/>
                <a:lumMod val="104000"/>
              </a:schemeClr>
            </a:gs>
          </a:gsLst>
          <a:lin ang="5400000" scaled="1"/>
        </a:gradFill>
        <a:gradFill rotWithShape="1">
          <a:gsLst>
            <a:gs pos="0">
              <a:schemeClr val="phClr">
                <a:tint val="97000"/>
                <a:satMod val="115000"/>
                <a:lumMod val="114000"/>
              </a:schemeClr>
            </a:gs>
            <a:gs pos="60000">
              <a:schemeClr val="phClr">
                <a:tint val="100000"/>
                <a:shade val="96000"/>
                <a:satMod val="100000"/>
                <a:lumMod val="108000"/>
              </a:schemeClr>
            </a:gs>
            <a:gs pos="100000">
              <a:schemeClr val="phClr">
                <a:shade val="91000"/>
                <a:sat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38100" dist="25400" dir="5400000" rotWithShape="0">
              <a:srgbClr val="000000">
                <a:alpha val="28000"/>
              </a:srgbClr>
            </a:outerShdw>
          </a:effectLst>
        </a:effectStyle>
        <a:effectStyle>
          <a:effectLst>
            <a:outerShdw blurRad="50800" dist="31750" dir="5400000" sy="98000" rotWithShape="0">
              <a:srgbClr val="000000">
                <a:alpha val="47000"/>
              </a:srgbClr>
            </a:outerShdw>
          </a:effectLst>
          <a:scene3d>
            <a:camera prst="orthographicFront">
              <a:rot lat="0" lon="0" rev="0"/>
            </a:camera>
            <a:lightRig rig="twoPt" dir="t">
              <a:rot lat="0" lon="0" rev="4800000"/>
            </a:lightRig>
          </a:scene3d>
          <a:sp3d prstMaterial="matte">
            <a:bevelT w="25400" h="44450"/>
          </a:sp3d>
        </a:effectStyle>
        <a:effectStyle>
          <a:effectLst>
            <a:reflection blurRad="25400" stA="32000" endPos="28000" dist="8889" dir="5400000" sy="-100000" rotWithShape="0"/>
          </a:effectLst>
          <a:scene3d>
            <a:camera prst="orthographicFront">
              <a:rot lat="0" lon="0" rev="0"/>
            </a:camera>
            <a:lightRig rig="threePt" dir="t">
              <a:rot lat="0" lon="0" rev="4800000"/>
            </a:lightRig>
          </a:scene3d>
          <a:sp3d>
            <a:bevelT w="50800" h="2540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900</TotalTime>
  <Words>1240</Words>
  <Application>Microsoft Office PowerPoint</Application>
  <PresentationFormat>Widescreen</PresentationFormat>
  <Paragraphs>180</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Arial Narrow</vt:lpstr>
      <vt:lpstr>Arial Nova</vt:lpstr>
      <vt:lpstr>Century Gothic</vt:lpstr>
      <vt:lpstr>Times New Roman</vt:lpstr>
      <vt:lpstr>Wingdings 3</vt:lpstr>
      <vt:lpstr>Ion Boardroom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Data Preprocessing</vt:lpstr>
      <vt:lpstr>Experimental Results</vt:lpstr>
      <vt:lpstr>Performance Analysis of the MobileNetV2 Model</vt:lpstr>
      <vt:lpstr>Inception V3 Model Performance Analysis</vt:lpstr>
      <vt:lpstr>Performance Analysis of the EfficientNetB0 Model</vt:lpstr>
      <vt:lpstr>The EfficientNetB0 Confusion Matrix</vt:lpstr>
      <vt:lpstr>Conclusion</vt:lpstr>
      <vt:lpstr>Future Work</vt:lpstr>
      <vt:lpstr>Thank you </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alaa mohammad</dc:creator>
  <cp:lastModifiedBy>alaa mohammad</cp:lastModifiedBy>
  <cp:revision>29</cp:revision>
  <dcterms:created xsi:type="dcterms:W3CDTF">2026-04-24T17:38:17Z</dcterms:created>
  <dcterms:modified xsi:type="dcterms:W3CDTF">2026-04-30T21:37:21Z</dcterms:modified>
</cp:coreProperties>
</file>