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51" r:id="rId3"/>
    <p:sldId id="586" r:id="rId4"/>
    <p:sldId id="521" r:id="rId5"/>
    <p:sldId id="523" r:id="rId6"/>
    <p:sldId id="550" r:id="rId7"/>
    <p:sldId id="551"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65" r:id="rId21"/>
    <p:sldId id="566" r:id="rId22"/>
    <p:sldId id="567" r:id="rId23"/>
    <p:sldId id="568" r:id="rId24"/>
    <p:sldId id="569" r:id="rId25"/>
    <p:sldId id="527" r:id="rId26"/>
    <p:sldId id="585" r:id="rId27"/>
    <p:sldId id="581" r:id="rId28"/>
    <p:sldId id="584" r:id="rId29"/>
    <p:sldId id="583" r:id="rId30"/>
    <p:sldId id="498" r:id="rId31"/>
    <p:sldId id="499" r:id="rId32"/>
    <p:sldId id="531" r:id="rId33"/>
    <p:sldId id="587" r:id="rId34"/>
    <p:sldId id="528" r:id="rId35"/>
    <p:sldId id="529" r:id="rId36"/>
    <p:sldId id="530" r:id="rId37"/>
    <p:sldId id="580"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51"/>
            <p14:sldId id="586"/>
            <p14:sldId id="521"/>
            <p14:sldId id="523"/>
            <p14:sldId id="550"/>
            <p14:sldId id="551"/>
            <p14:sldId id="553"/>
            <p14:sldId id="554"/>
            <p14:sldId id="555"/>
            <p14:sldId id="556"/>
            <p14:sldId id="557"/>
            <p14:sldId id="558"/>
            <p14:sldId id="559"/>
            <p14:sldId id="560"/>
            <p14:sldId id="561"/>
            <p14:sldId id="562"/>
            <p14:sldId id="563"/>
            <p14:sldId id="564"/>
            <p14:sldId id="565"/>
            <p14:sldId id="566"/>
            <p14:sldId id="567"/>
            <p14:sldId id="568"/>
            <p14:sldId id="569"/>
            <p14:sldId id="527"/>
            <p14:sldId id="585"/>
            <p14:sldId id="581"/>
            <p14:sldId id="584"/>
            <p14:sldId id="583"/>
            <p14:sldId id="498"/>
            <p14:sldId id="499"/>
            <p14:sldId id="531"/>
            <p14:sldId id="587"/>
            <p14:sldId id="528"/>
            <p14:sldId id="529"/>
            <p14:sldId id="530"/>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3738" autoAdjust="0"/>
  </p:normalViewPr>
  <p:slideViewPr>
    <p:cSldViewPr snapToGrid="0">
      <p:cViewPr varScale="1">
        <p:scale>
          <a:sx n="67" d="100"/>
          <a:sy n="67" d="100"/>
        </p:scale>
        <p:origin x="84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34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svg"/></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sv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svg"/></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sv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sv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svg"/></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svg"/></Relationships>
</file>

<file path=ppt/slides/_rels/slide3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3.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438900" y="6043084"/>
            <a:ext cx="559117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2D3956"/>
                </a:solidFill>
                <a:latin typeface="Tajawal Medium" panose="00000600000000000000" pitchFamily="2" charset="-78"/>
                <a:cs typeface="Tajawal Medium" panose="00000600000000000000" pitchFamily="2" charset="-78"/>
              </a:rPr>
              <a:t>Project Closure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10</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2973" y="119761"/>
            <a:ext cx="9339702" cy="65828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0F561D19-16C2-1B3F-39A3-DC4CF1C3462E}"/>
              </a:ext>
            </a:extLst>
          </p:cNvPr>
          <p:cNvSpPr/>
          <p:nvPr/>
        </p:nvSpPr>
        <p:spPr>
          <a:xfrm rot="19714638">
            <a:off x="8650417" y="5424748"/>
            <a:ext cx="1388620" cy="8832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3597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267424" y="2174719"/>
            <a:ext cx="11424964" cy="2235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742950" algn="just" fontAlgn="base">
              <a:spcBef>
                <a:spcPts val="1000"/>
              </a:spcBef>
              <a:buFont typeface="+mj-lt"/>
              <a:buAutoNum type="arabicPeriod" startAt="7"/>
            </a:pPr>
            <a:endParaRPr lang="en-US" sz="3600" dirty="0"/>
          </a:p>
        </p:txBody>
      </p:sp>
      <p:sp>
        <p:nvSpPr>
          <p:cNvPr id="9" name="Espace réservé du contenu 2">
            <a:extLst>
              <a:ext uri="{FF2B5EF4-FFF2-40B4-BE49-F238E27FC236}">
                <a16:creationId xmlns:a16="http://schemas.microsoft.com/office/drawing/2014/main" id="{879BC863-C08F-B66F-C49C-393A819DDD50}"/>
              </a:ext>
            </a:extLst>
          </p:cNvPr>
          <p:cNvSpPr txBox="1">
            <a:spLocks/>
          </p:cNvSpPr>
          <p:nvPr/>
        </p:nvSpPr>
        <p:spPr>
          <a:xfrm>
            <a:off x="1036050" y="1995622"/>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1) The Project Closure definition</a:t>
            </a:r>
            <a:endParaRPr lang="en-US" b="1" dirty="0">
              <a:solidFill>
                <a:srgbClr val="002060"/>
              </a:solidFill>
            </a:endParaRP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dirty="0"/>
          </a:p>
        </p:txBody>
      </p:sp>
      <p:pic>
        <p:nvPicPr>
          <p:cNvPr id="10" name="Picture 9">
            <a:extLst>
              <a:ext uri="{FF2B5EF4-FFF2-40B4-BE49-F238E27FC236}">
                <a16:creationId xmlns:a16="http://schemas.microsoft.com/office/drawing/2014/main" id="{425C4196-70A0-9675-CBA0-113FE8D2E7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CD3AD16B-28EE-FA06-D2AD-D041D5FF65C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580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1) The Project Closure</a:t>
            </a:r>
            <a:endParaRPr lang="en-US" sz="5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B7CA68A-66D1-B384-6121-A9072F9CF6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E625527D-8D14-933D-02B3-041E5DB35D2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54150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383518" y="1860672"/>
            <a:ext cx="11424964" cy="32490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dirty="0"/>
              <a:t>Project Closure defines </a:t>
            </a:r>
            <a:r>
              <a:rPr lang="en-US" b="1" dirty="0">
                <a:solidFill>
                  <a:srgbClr val="0070C0"/>
                </a:solidFill>
              </a:rPr>
              <a:t>a Project’s success</a:t>
            </a:r>
            <a:r>
              <a:rPr lang="en-US" dirty="0"/>
              <a:t>.</a:t>
            </a:r>
          </a:p>
          <a:p>
            <a:pPr algn="just" fontAlgn="base"/>
            <a:r>
              <a:rPr lang="en-US" dirty="0"/>
              <a:t>Project Closure is the </a:t>
            </a:r>
            <a:r>
              <a:rPr lang="en-US" b="1" dirty="0">
                <a:solidFill>
                  <a:srgbClr val="0070C0"/>
                </a:solidFill>
              </a:rPr>
              <a:t>critical last phase </a:t>
            </a:r>
            <a:r>
              <a:rPr lang="en-US" dirty="0"/>
              <a:t>in the project management lifecycle. </a:t>
            </a:r>
          </a:p>
          <a:p>
            <a:pPr algn="just" fontAlgn="base"/>
            <a:r>
              <a:rPr lang="en-US" dirty="0"/>
              <a:t>During project closure:</a:t>
            </a:r>
          </a:p>
          <a:p>
            <a:pPr lvl="1" algn="just" fontAlgn="base"/>
            <a:r>
              <a:rPr lang="en-US" dirty="0"/>
              <a:t> the team </a:t>
            </a:r>
            <a:r>
              <a:rPr lang="en-US" b="1" dirty="0">
                <a:solidFill>
                  <a:srgbClr val="0070C0"/>
                </a:solidFill>
              </a:rPr>
              <a:t>reviews the deliverables</a:t>
            </a:r>
            <a:r>
              <a:rPr lang="en-US" dirty="0"/>
              <a:t>, </a:t>
            </a:r>
          </a:p>
          <a:p>
            <a:pPr lvl="1" algn="just" fontAlgn="base"/>
            <a:r>
              <a:rPr lang="en-US" dirty="0"/>
              <a:t>then </a:t>
            </a:r>
            <a:r>
              <a:rPr lang="en-US" b="1" dirty="0">
                <a:solidFill>
                  <a:srgbClr val="0070C0"/>
                </a:solidFill>
              </a:rPr>
              <a:t>compares and tests its quality </a:t>
            </a:r>
            <a:r>
              <a:rPr lang="en-US" dirty="0"/>
              <a:t>to the </a:t>
            </a:r>
            <a:r>
              <a:rPr lang="en-US" b="1" dirty="0">
                <a:solidFill>
                  <a:srgbClr val="0070C0"/>
                </a:solidFill>
              </a:rPr>
              <a:t>intended project outcome</a:t>
            </a:r>
            <a:r>
              <a:rPr lang="en-US" dirty="0"/>
              <a:t>. </a:t>
            </a:r>
          </a:p>
          <a:p>
            <a:pPr lvl="1" algn="just" fontAlgn="base"/>
            <a:r>
              <a:rPr lang="en-US" dirty="0"/>
              <a:t>Then they </a:t>
            </a:r>
            <a:r>
              <a:rPr lang="en-US" b="1" dirty="0">
                <a:solidFill>
                  <a:srgbClr val="0070C0"/>
                </a:solidFill>
              </a:rPr>
              <a:t>share the deliverables with the project’s client</a:t>
            </a:r>
            <a:r>
              <a:rPr lang="en-US" dirty="0"/>
              <a:t>. </a:t>
            </a:r>
          </a:p>
          <a:p>
            <a:endParaRPr lang="fr-FR" dirty="0"/>
          </a:p>
        </p:txBody>
      </p:sp>
      <p:pic>
        <p:nvPicPr>
          <p:cNvPr id="9" name="Picture 8">
            <a:extLst>
              <a:ext uri="{FF2B5EF4-FFF2-40B4-BE49-F238E27FC236}">
                <a16:creationId xmlns:a16="http://schemas.microsoft.com/office/drawing/2014/main" id="{EA561074-2DA2-A7D5-0934-73A848876A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E09D4488-21A0-0380-7A8F-9744049F48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77939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Espace réservé du contenu 2">
            <a:extLst>
              <a:ext uri="{FF2B5EF4-FFF2-40B4-BE49-F238E27FC236}">
                <a16:creationId xmlns:a16="http://schemas.microsoft.com/office/drawing/2014/main" id="{75E9F0BC-4A01-C336-4E62-EA5914B6DC93}"/>
              </a:ext>
            </a:extLst>
          </p:cNvPr>
          <p:cNvSpPr txBox="1">
            <a:spLocks/>
          </p:cNvSpPr>
          <p:nvPr/>
        </p:nvSpPr>
        <p:spPr>
          <a:xfrm>
            <a:off x="306523" y="1692029"/>
            <a:ext cx="11578954" cy="378919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600" b="1" dirty="0">
                <a:solidFill>
                  <a:srgbClr val="FF0000"/>
                </a:solidFill>
              </a:rPr>
              <a:t>Project Closing is the combination of the following when applied to a Project:</a:t>
            </a:r>
          </a:p>
          <a:p>
            <a:pPr algn="just">
              <a:buFont typeface="+mj-lt"/>
              <a:buAutoNum type="arabicPeriod"/>
            </a:pPr>
            <a:r>
              <a:rPr lang="en-US" sz="2600" dirty="0"/>
              <a:t>Assurance that </a:t>
            </a:r>
            <a:r>
              <a:rPr lang="en-US" sz="2600" b="1" dirty="0">
                <a:solidFill>
                  <a:srgbClr val="0070C0"/>
                </a:solidFill>
              </a:rPr>
              <a:t>all agreed </a:t>
            </a:r>
            <a:r>
              <a:rPr lang="en-US" sz="2600" dirty="0"/>
              <a:t>upon project </a:t>
            </a:r>
            <a:r>
              <a:rPr lang="en-US" sz="2600" b="1" dirty="0">
                <a:solidFill>
                  <a:srgbClr val="0070C0"/>
                </a:solidFill>
              </a:rPr>
              <a:t>management processes have been executed</a:t>
            </a:r>
            <a:r>
              <a:rPr lang="en-US" sz="2600" dirty="0"/>
              <a:t>, and</a:t>
            </a:r>
          </a:p>
          <a:p>
            <a:pPr algn="just">
              <a:buFont typeface="+mj-lt"/>
              <a:buAutoNum type="arabicPeriod"/>
            </a:pPr>
            <a:r>
              <a:rPr lang="en-US" sz="2600" dirty="0"/>
              <a:t> Reviewing whether or not </a:t>
            </a:r>
            <a:r>
              <a:rPr lang="en-US" sz="2600" b="1" dirty="0">
                <a:solidFill>
                  <a:srgbClr val="0070C0"/>
                </a:solidFill>
              </a:rPr>
              <a:t>all organizational governance processes have been executed.</a:t>
            </a:r>
          </a:p>
          <a:p>
            <a:pPr algn="just">
              <a:buFont typeface="+mj-lt"/>
              <a:buAutoNum type="arabicPeriod"/>
            </a:pPr>
            <a:r>
              <a:rPr lang="en-US" sz="2600" b="1" dirty="0">
                <a:solidFill>
                  <a:srgbClr val="0070C0"/>
                </a:solidFill>
              </a:rPr>
              <a:t>Formal recognition </a:t>
            </a:r>
            <a:r>
              <a:rPr lang="en-US" sz="2600" dirty="0"/>
              <a:t>of the completion of a project—</a:t>
            </a:r>
            <a:r>
              <a:rPr lang="en-US" sz="2600" b="1" dirty="0">
                <a:solidFill>
                  <a:srgbClr val="0070C0"/>
                </a:solidFill>
              </a:rPr>
              <a:t>everyone agrees that it is completed.</a:t>
            </a:r>
          </a:p>
          <a:p>
            <a:pPr algn="just">
              <a:buFont typeface="+mj-lt"/>
              <a:buAutoNum type="arabicPeriod"/>
            </a:pPr>
            <a:r>
              <a:rPr lang="en-US" sz="2600" b="1" dirty="0">
                <a:solidFill>
                  <a:srgbClr val="0070C0"/>
                </a:solidFill>
              </a:rPr>
              <a:t>Obtaining approval</a:t>
            </a:r>
            <a:r>
              <a:rPr lang="en-US" sz="2600" dirty="0"/>
              <a:t> by the project's </a:t>
            </a:r>
            <a:r>
              <a:rPr lang="en-US" sz="2600" b="1" dirty="0">
                <a:solidFill>
                  <a:srgbClr val="0070C0"/>
                </a:solidFill>
              </a:rPr>
              <a:t>sponsor and customer </a:t>
            </a:r>
            <a:r>
              <a:rPr lang="en-US" sz="2600" dirty="0"/>
              <a:t>(whether internal or external) for the </a:t>
            </a:r>
            <a:r>
              <a:rPr lang="en-US" sz="2600" b="1" dirty="0">
                <a:solidFill>
                  <a:srgbClr val="0070C0"/>
                </a:solidFill>
              </a:rPr>
              <a:t>work completed</a:t>
            </a:r>
            <a:r>
              <a:rPr lang="en-US" sz="2600" dirty="0"/>
              <a:t>.</a:t>
            </a:r>
          </a:p>
          <a:p>
            <a:pPr algn="just">
              <a:buFont typeface="+mj-lt"/>
              <a:buAutoNum type="arabicPeriod"/>
            </a:pPr>
            <a:r>
              <a:rPr lang="en-US" sz="2600" b="1" dirty="0">
                <a:solidFill>
                  <a:srgbClr val="0070C0"/>
                </a:solidFill>
              </a:rPr>
              <a:t>Capturing of lessons learned: </a:t>
            </a:r>
            <a:r>
              <a:rPr lang="en-US" sz="2600" dirty="0"/>
              <a:t>What was done well, and should be documented so it can be repeated in the future? What could have been done better? And if so, how can it have been done.</a:t>
            </a:r>
          </a:p>
          <a:p>
            <a:pPr algn="just">
              <a:buFont typeface="+mj-lt"/>
              <a:buAutoNum type="arabicPeriod"/>
            </a:pPr>
            <a:endParaRPr lang="en-US" sz="2600" dirty="0"/>
          </a:p>
          <a:p>
            <a:pPr marL="0" indent="0">
              <a:buFont typeface="Arial" panose="020B0604020202020204" pitchFamily="34" charset="0"/>
              <a:buNone/>
            </a:pPr>
            <a:endParaRPr lang="fr-FR" dirty="0"/>
          </a:p>
        </p:txBody>
      </p:sp>
      <p:pic>
        <p:nvPicPr>
          <p:cNvPr id="7" name="Picture 6">
            <a:extLst>
              <a:ext uri="{FF2B5EF4-FFF2-40B4-BE49-F238E27FC236}">
                <a16:creationId xmlns:a16="http://schemas.microsoft.com/office/drawing/2014/main" id="{046C24B3-B4B4-260F-05F1-825DDB5FBB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ECB8D08A-F867-0D9F-AB25-9D1C677F757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09311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AC95422F-FEC8-8523-27E7-C4153817330A}"/>
              </a:ext>
            </a:extLst>
          </p:cNvPr>
          <p:cNvSpPr txBox="1">
            <a:spLocks/>
          </p:cNvSpPr>
          <p:nvPr/>
        </p:nvSpPr>
        <p:spPr>
          <a:xfrm>
            <a:off x="1086678" y="2781178"/>
            <a:ext cx="10018643" cy="17560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b="1" dirty="0"/>
              <a:t>A Project Manager will close a Project for many reasons.</a:t>
            </a:r>
          </a:p>
          <a:p>
            <a:pPr algn="just" fontAlgn="base"/>
            <a:r>
              <a:rPr lang="en-US" dirty="0"/>
              <a:t> Those include </a:t>
            </a:r>
            <a:r>
              <a:rPr lang="en-US" b="1" dirty="0">
                <a:solidFill>
                  <a:srgbClr val="0070C0"/>
                </a:solidFill>
              </a:rPr>
              <a:t>completing a Project on time </a:t>
            </a:r>
            <a:r>
              <a:rPr lang="en-US" dirty="0"/>
              <a:t>and finishing it </a:t>
            </a:r>
            <a:r>
              <a:rPr lang="en-US" b="1" dirty="0">
                <a:solidFill>
                  <a:srgbClr val="0070C0"/>
                </a:solidFill>
              </a:rPr>
              <a:t>early</a:t>
            </a:r>
            <a:r>
              <a:rPr lang="en-US" dirty="0"/>
              <a:t>.</a:t>
            </a:r>
          </a:p>
          <a:p>
            <a:pPr algn="just" fontAlgn="base"/>
            <a:r>
              <a:rPr lang="en-US" dirty="0"/>
              <a:t> Projects can also get </a:t>
            </a:r>
            <a:r>
              <a:rPr lang="en-US" b="1" dirty="0">
                <a:solidFill>
                  <a:srgbClr val="0070C0"/>
                </a:solidFill>
              </a:rPr>
              <a:t>canceled</a:t>
            </a:r>
            <a:r>
              <a:rPr lang="en-US" dirty="0"/>
              <a:t> or </a:t>
            </a:r>
            <a:r>
              <a:rPr lang="en-US" b="1" dirty="0">
                <a:solidFill>
                  <a:srgbClr val="0070C0"/>
                </a:solidFill>
              </a:rPr>
              <a:t>fail completely</a:t>
            </a:r>
            <a:r>
              <a:rPr lang="en-US" dirty="0"/>
              <a:t>.</a:t>
            </a:r>
          </a:p>
          <a:p>
            <a:endParaRPr lang="fr-FR" dirty="0"/>
          </a:p>
        </p:txBody>
      </p:sp>
      <p:sp>
        <p:nvSpPr>
          <p:cNvPr id="10" name="Flèche : droite 1">
            <a:extLst>
              <a:ext uri="{FF2B5EF4-FFF2-40B4-BE49-F238E27FC236}">
                <a16:creationId xmlns:a16="http://schemas.microsoft.com/office/drawing/2014/main" id="{7D4DBB9B-B6A3-BA2F-B2F5-8B1C9F84502C}"/>
              </a:ext>
            </a:extLst>
          </p:cNvPr>
          <p:cNvSpPr/>
          <p:nvPr/>
        </p:nvSpPr>
        <p:spPr>
          <a:xfrm rot="5400000">
            <a:off x="4859357" y="1974377"/>
            <a:ext cx="978408" cy="484632"/>
          </a:xfrm>
          <a:prstGeom prst="rightArrow">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8">
            <a:extLst>
              <a:ext uri="{FF2B5EF4-FFF2-40B4-BE49-F238E27FC236}">
                <a16:creationId xmlns:a16="http://schemas.microsoft.com/office/drawing/2014/main" id="{1209847F-4472-9935-246A-A026B55F7A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B8581AED-4B31-7810-1710-3F5AA88CE7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71147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Why Is Project Closure Important?</a:t>
            </a:r>
          </a:p>
        </p:txBody>
      </p:sp>
      <p:pic>
        <p:nvPicPr>
          <p:cNvPr id="8" name="Picture 7">
            <a:extLst>
              <a:ext uri="{FF2B5EF4-FFF2-40B4-BE49-F238E27FC236}">
                <a16:creationId xmlns:a16="http://schemas.microsoft.com/office/drawing/2014/main" id="{0E3431A7-8964-6E92-201F-68789C25AF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2EA91289-6A78-0897-F603-D9347AC804A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26853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383518" y="1860672"/>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b="1" dirty="0">
                <a:solidFill>
                  <a:srgbClr val="FF0000"/>
                </a:solidFill>
              </a:rPr>
              <a:t>There are three big benefits to ending a project the right way.</a:t>
            </a:r>
          </a:p>
          <a:p>
            <a:pPr marL="514350" indent="-514350" algn="just" fontAlgn="base">
              <a:buFont typeface="+mj-lt"/>
              <a:buAutoNum type="arabicPeriod"/>
            </a:pPr>
            <a:r>
              <a:rPr lang="en-US" dirty="0"/>
              <a:t>A formal closure is also </a:t>
            </a:r>
            <a:r>
              <a:rPr lang="en-US" b="1" dirty="0">
                <a:solidFill>
                  <a:srgbClr val="0070C0"/>
                </a:solidFill>
              </a:rPr>
              <a:t>a clear closure</a:t>
            </a:r>
            <a:r>
              <a:rPr lang="en-US" dirty="0"/>
              <a:t>, which means you can properly </a:t>
            </a:r>
            <a:r>
              <a:rPr lang="en-US" dirty="0">
                <a:solidFill>
                  <a:srgbClr val="0070C0"/>
                </a:solidFill>
              </a:rPr>
              <a:t>hand over the project and responsibility to the client</a:t>
            </a:r>
            <a:r>
              <a:rPr lang="en-US" dirty="0"/>
              <a:t>.</a:t>
            </a:r>
          </a:p>
          <a:p>
            <a:pPr marL="514350" indent="-514350" algn="just" fontAlgn="base">
              <a:buFont typeface="+mj-lt"/>
              <a:buAutoNum type="arabicPeriod"/>
            </a:pPr>
            <a:r>
              <a:rPr lang="en-US" dirty="0"/>
              <a:t>It lets you </a:t>
            </a:r>
            <a:r>
              <a:rPr lang="en-US" b="1" dirty="0">
                <a:solidFill>
                  <a:srgbClr val="0070C0"/>
                </a:solidFill>
              </a:rPr>
              <a:t>disband</a:t>
            </a:r>
            <a:r>
              <a:rPr lang="en-US" dirty="0"/>
              <a:t> the project </a:t>
            </a:r>
            <a:r>
              <a:rPr lang="en-US" b="1" dirty="0">
                <a:solidFill>
                  <a:srgbClr val="0070C0"/>
                </a:solidFill>
              </a:rPr>
              <a:t>team</a:t>
            </a:r>
            <a:r>
              <a:rPr lang="en-US" dirty="0"/>
              <a:t>, so the </a:t>
            </a:r>
            <a:r>
              <a:rPr lang="en-US" dirty="0">
                <a:solidFill>
                  <a:srgbClr val="0070C0"/>
                </a:solidFill>
              </a:rPr>
              <a:t>project doesn’t incur further costs.</a:t>
            </a:r>
          </a:p>
          <a:p>
            <a:pPr marL="514350" indent="-514350" algn="just" fontAlgn="base">
              <a:buFont typeface="+mj-lt"/>
              <a:buAutoNum type="arabicPeriod"/>
            </a:pPr>
            <a:r>
              <a:rPr lang="en-US" dirty="0"/>
              <a:t>It ensures </a:t>
            </a:r>
            <a:r>
              <a:rPr lang="en-US" b="1" dirty="0">
                <a:solidFill>
                  <a:srgbClr val="0070C0"/>
                </a:solidFill>
              </a:rPr>
              <a:t>the project met all the original objectives</a:t>
            </a:r>
            <a:r>
              <a:rPr lang="en-US" dirty="0"/>
              <a:t>. </a:t>
            </a:r>
          </a:p>
          <a:p>
            <a:pPr marL="514350" indent="-514350" algn="just" fontAlgn="base">
              <a:buFont typeface="+mj-lt"/>
              <a:buAutoNum type="arabicPeriod"/>
            </a:pPr>
            <a:r>
              <a:rPr lang="en-US" dirty="0"/>
              <a:t>It teaches </a:t>
            </a:r>
            <a:r>
              <a:rPr lang="en-US" b="1" dirty="0">
                <a:solidFill>
                  <a:srgbClr val="0070C0"/>
                </a:solidFill>
              </a:rPr>
              <a:t>lessons</a:t>
            </a:r>
            <a:r>
              <a:rPr lang="en-US" dirty="0"/>
              <a:t> by identifying and addressing any objectives that weren’t achieved.</a:t>
            </a:r>
            <a:endParaRPr lang="fr-FR" dirty="0"/>
          </a:p>
        </p:txBody>
      </p:sp>
      <p:pic>
        <p:nvPicPr>
          <p:cNvPr id="9" name="Picture 8">
            <a:extLst>
              <a:ext uri="{FF2B5EF4-FFF2-40B4-BE49-F238E27FC236}">
                <a16:creationId xmlns:a16="http://schemas.microsoft.com/office/drawing/2014/main" id="{6E6ADD94-C2B4-7F67-DFD8-D2729BA60D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F569CFC1-4E41-6C15-04B9-865A3532563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98439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383518" y="1860672"/>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b="1" i="0" dirty="0">
                <a:solidFill>
                  <a:srgbClr val="FF0000"/>
                </a:solidFill>
                <a:effectLst/>
              </a:rPr>
              <a:t>Failure</a:t>
            </a:r>
            <a:r>
              <a:rPr lang="en-US" sz="2800" b="0" i="0" dirty="0">
                <a:solidFill>
                  <a:srgbClr val="FF0000"/>
                </a:solidFill>
                <a:effectLst/>
              </a:rPr>
              <a:t> to conduct thorough </a:t>
            </a:r>
            <a:r>
              <a:rPr lang="en-US" sz="2800" b="1" i="0" dirty="0">
                <a:solidFill>
                  <a:srgbClr val="FF0000"/>
                </a:solidFill>
                <a:effectLst/>
              </a:rPr>
              <a:t>Project Close </a:t>
            </a:r>
            <a:r>
              <a:rPr lang="en-US" sz="2800" b="0" i="0" dirty="0">
                <a:solidFill>
                  <a:srgbClr val="FF0000"/>
                </a:solidFill>
                <a:effectLst/>
              </a:rPr>
              <a:t>out could potentially:</a:t>
            </a:r>
          </a:p>
        </p:txBody>
      </p:sp>
      <p:sp>
        <p:nvSpPr>
          <p:cNvPr id="15" name="Espace réservé du contenu 2">
            <a:extLst>
              <a:ext uri="{FF2B5EF4-FFF2-40B4-BE49-F238E27FC236}">
                <a16:creationId xmlns:a16="http://schemas.microsoft.com/office/drawing/2014/main" id="{CAF9C798-59C7-C6E3-8B88-B7AAE0FCB17D}"/>
              </a:ext>
            </a:extLst>
          </p:cNvPr>
          <p:cNvSpPr txBox="1">
            <a:spLocks/>
          </p:cNvSpPr>
          <p:nvPr/>
        </p:nvSpPr>
        <p:spPr>
          <a:xfrm>
            <a:off x="1839698" y="2555923"/>
            <a:ext cx="6414516" cy="579247"/>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dirty="0"/>
              <a:t>Put the Organization at a considerable amount of </a:t>
            </a:r>
            <a:r>
              <a:rPr lang="en-US" sz="2200" b="1" dirty="0"/>
              <a:t>Risk.</a:t>
            </a:r>
            <a:endParaRPr lang="en-US" sz="2200" dirty="0"/>
          </a:p>
          <a:p>
            <a:pPr marL="0" indent="0">
              <a:buFont typeface="Arial" panose="020B0604020202020204" pitchFamily="34" charset="0"/>
              <a:buNone/>
            </a:pPr>
            <a:endParaRPr lang="fr-FR" dirty="0"/>
          </a:p>
        </p:txBody>
      </p:sp>
      <p:sp>
        <p:nvSpPr>
          <p:cNvPr id="16" name="ZoneTexte 5">
            <a:extLst>
              <a:ext uri="{FF2B5EF4-FFF2-40B4-BE49-F238E27FC236}">
                <a16:creationId xmlns:a16="http://schemas.microsoft.com/office/drawing/2014/main" id="{03635F2E-1A9F-B58B-77B3-8FA6019AD21E}"/>
              </a:ext>
            </a:extLst>
          </p:cNvPr>
          <p:cNvSpPr txBox="1"/>
          <p:nvPr/>
        </p:nvSpPr>
        <p:spPr>
          <a:xfrm>
            <a:off x="2426817" y="3149720"/>
            <a:ext cx="6785610" cy="769441"/>
          </a:xfrm>
          <a:prstGeom prst="rect">
            <a:avLst/>
          </a:prstGeom>
          <a:solidFill>
            <a:srgbClr val="FF9999"/>
          </a:solidFill>
        </p:spPr>
        <p:txBody>
          <a:bodyPr wrap="square">
            <a:spAutoFit/>
          </a:bodyPr>
          <a:lstStyle/>
          <a:p>
            <a:pPr algn="just"/>
            <a:r>
              <a:rPr lang="en-US" sz="2200" b="1" i="0" dirty="0">
                <a:effectLst/>
              </a:rPr>
              <a:t>Prevent the Organization</a:t>
            </a:r>
            <a:r>
              <a:rPr lang="en-US" sz="2200" b="0" i="0" dirty="0">
                <a:effectLst/>
              </a:rPr>
              <a:t> from realizing the anticipated </a:t>
            </a:r>
            <a:r>
              <a:rPr lang="en-US" sz="2200" b="1" i="0" dirty="0">
                <a:effectLst/>
              </a:rPr>
              <a:t>benefits</a:t>
            </a:r>
            <a:r>
              <a:rPr lang="en-US" sz="2200" b="0" i="0" dirty="0">
                <a:effectLst/>
              </a:rPr>
              <a:t> from the Deliverables of the Project.</a:t>
            </a:r>
            <a:endParaRPr lang="fr-FR" sz="2200" dirty="0"/>
          </a:p>
        </p:txBody>
      </p:sp>
      <p:sp>
        <p:nvSpPr>
          <p:cNvPr id="17" name="ZoneTexte 6">
            <a:extLst>
              <a:ext uri="{FF2B5EF4-FFF2-40B4-BE49-F238E27FC236}">
                <a16:creationId xmlns:a16="http://schemas.microsoft.com/office/drawing/2014/main" id="{781F3A3B-8B1F-2313-07EA-B1B97874A591}"/>
              </a:ext>
            </a:extLst>
          </p:cNvPr>
          <p:cNvSpPr txBox="1"/>
          <p:nvPr/>
        </p:nvSpPr>
        <p:spPr>
          <a:xfrm>
            <a:off x="1839698" y="3933711"/>
            <a:ext cx="5498592" cy="430887"/>
          </a:xfrm>
          <a:prstGeom prst="rect">
            <a:avLst/>
          </a:prstGeom>
          <a:solidFill>
            <a:srgbClr val="CCCC00"/>
          </a:solidFill>
        </p:spPr>
        <p:txBody>
          <a:bodyPr wrap="square">
            <a:spAutoFit/>
          </a:bodyPr>
          <a:lstStyle/>
          <a:p>
            <a:r>
              <a:rPr lang="en-US" sz="2200" i="0" dirty="0">
                <a:effectLst/>
              </a:rPr>
              <a:t>Result in </a:t>
            </a:r>
            <a:r>
              <a:rPr lang="en-US" sz="2200" b="1" i="0" dirty="0">
                <a:effectLst/>
              </a:rPr>
              <a:t>significant losses </a:t>
            </a:r>
            <a:r>
              <a:rPr lang="en-US" sz="2200" i="0" dirty="0">
                <a:effectLst/>
              </a:rPr>
              <a:t>to the </a:t>
            </a:r>
            <a:r>
              <a:rPr lang="en-US" sz="2200" dirty="0"/>
              <a:t>O</a:t>
            </a:r>
            <a:r>
              <a:rPr lang="en-US" sz="2200" i="0" dirty="0">
                <a:effectLst/>
              </a:rPr>
              <a:t>rganization.</a:t>
            </a:r>
            <a:endParaRPr lang="fr-FR" sz="2200" dirty="0"/>
          </a:p>
        </p:txBody>
      </p:sp>
      <p:sp>
        <p:nvSpPr>
          <p:cNvPr id="18" name="ZoneTexte 7">
            <a:extLst>
              <a:ext uri="{FF2B5EF4-FFF2-40B4-BE49-F238E27FC236}">
                <a16:creationId xmlns:a16="http://schemas.microsoft.com/office/drawing/2014/main" id="{AED4F92D-4501-B023-63CC-B2FF94EF03DB}"/>
              </a:ext>
            </a:extLst>
          </p:cNvPr>
          <p:cNvSpPr txBox="1"/>
          <p:nvPr/>
        </p:nvSpPr>
        <p:spPr>
          <a:xfrm rot="10800000" flipV="1">
            <a:off x="2426818" y="4353795"/>
            <a:ext cx="6188202" cy="769441"/>
          </a:xfrm>
          <a:prstGeom prst="rect">
            <a:avLst/>
          </a:prstGeom>
          <a:solidFill>
            <a:srgbClr val="33CCFF"/>
          </a:solidFill>
        </p:spPr>
        <p:txBody>
          <a:bodyPr wrap="square">
            <a:spAutoFit/>
          </a:bodyPr>
          <a:lstStyle/>
          <a:p>
            <a:pPr algn="just"/>
            <a:r>
              <a:rPr lang="en-US" sz="2200" b="0" i="0" dirty="0">
                <a:effectLst/>
              </a:rPr>
              <a:t>Undermine the </a:t>
            </a:r>
            <a:r>
              <a:rPr lang="en-US" sz="2200" b="1" i="0" dirty="0">
                <a:effectLst/>
              </a:rPr>
              <a:t>Project Manager </a:t>
            </a:r>
            <a:r>
              <a:rPr lang="en-US" sz="2200" b="0" i="0" dirty="0">
                <a:effectLst/>
              </a:rPr>
              <a:t>and </a:t>
            </a:r>
            <a:r>
              <a:rPr lang="en-US" sz="2200" b="1" i="0" dirty="0">
                <a:effectLst/>
              </a:rPr>
              <a:t>Project Management Team's credibility.</a:t>
            </a:r>
            <a:endParaRPr lang="fr-FR" sz="2200" b="1" dirty="0"/>
          </a:p>
        </p:txBody>
      </p:sp>
      <p:pic>
        <p:nvPicPr>
          <p:cNvPr id="9" name="Picture 8">
            <a:extLst>
              <a:ext uri="{FF2B5EF4-FFF2-40B4-BE49-F238E27FC236}">
                <a16:creationId xmlns:a16="http://schemas.microsoft.com/office/drawing/2014/main" id="{FF6CA12E-9AC2-99F1-1E9B-840547E6F4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88DF6B93-75BE-FBA5-4ECC-366D2E58D7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74282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highlight>
                  <a:srgbClr val="FFFF00"/>
                </a:highlight>
                <a:latin typeface="Calibri" panose="020F0502020204030204" pitchFamily="34" charset="0"/>
                <a:ea typeface="Calibri" panose="020F0502020204030204" pitchFamily="34" charset="0"/>
                <a:cs typeface="Arial" panose="020B0604020202020204" pitchFamily="34" charset="0"/>
              </a:rPr>
              <a:t>3</a:t>
            </a: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The 3 Phases of the Project 	Closure Process</a:t>
            </a:r>
          </a:p>
        </p:txBody>
      </p:sp>
      <p:pic>
        <p:nvPicPr>
          <p:cNvPr id="8" name="Picture 7">
            <a:extLst>
              <a:ext uri="{FF2B5EF4-FFF2-40B4-BE49-F238E27FC236}">
                <a16:creationId xmlns:a16="http://schemas.microsoft.com/office/drawing/2014/main" id="{328D9C1A-86FD-7CD4-FD5D-3ED78BA721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662B9DBC-C8B9-7DF5-6063-13A12475E8F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272232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4" name="TextBox 13">
            <a:extLst>
              <a:ext uri="{FF2B5EF4-FFF2-40B4-BE49-F238E27FC236}">
                <a16:creationId xmlns:a16="http://schemas.microsoft.com/office/drawing/2014/main" id="{05B97103-E15D-55BD-35DB-795E3C644AC7}"/>
              </a:ext>
            </a:extLst>
          </p:cNvPr>
          <p:cNvSpPr txBox="1"/>
          <p:nvPr/>
        </p:nvSpPr>
        <p:spPr>
          <a:xfrm>
            <a:off x="424070" y="2044154"/>
            <a:ext cx="10824348" cy="523220"/>
          </a:xfrm>
          <a:prstGeom prst="rect">
            <a:avLst/>
          </a:prstGeom>
          <a:noFill/>
        </p:spPr>
        <p:txBody>
          <a:bodyPr wrap="square">
            <a:spAutoFit/>
          </a:bodyPr>
          <a:lstStyle/>
          <a:p>
            <a:pPr algn="just"/>
            <a:r>
              <a:rPr lang="en-US" sz="2800" b="0" i="0" dirty="0">
                <a:effectLst/>
              </a:rPr>
              <a:t>The </a:t>
            </a:r>
            <a:r>
              <a:rPr lang="en-US" sz="2800" b="1" i="0" dirty="0">
                <a:effectLst/>
              </a:rPr>
              <a:t>3 phases of Project Closure </a:t>
            </a:r>
            <a:r>
              <a:rPr lang="en-US" sz="2800" b="0" i="0" dirty="0">
                <a:effectLst/>
              </a:rPr>
              <a:t>are </a:t>
            </a:r>
            <a:r>
              <a:rPr lang="en-US" sz="2800" b="1" i="0" dirty="0">
                <a:solidFill>
                  <a:srgbClr val="FF3399"/>
                </a:solidFill>
                <a:effectLst/>
              </a:rPr>
              <a:t>Technical</a:t>
            </a:r>
            <a:r>
              <a:rPr lang="en-US" sz="2800" b="0" i="0" dirty="0">
                <a:effectLst/>
              </a:rPr>
              <a:t>, </a:t>
            </a:r>
            <a:r>
              <a:rPr lang="en-US" sz="2800" b="1" i="0" dirty="0">
                <a:solidFill>
                  <a:srgbClr val="92D050"/>
                </a:solidFill>
                <a:effectLst/>
              </a:rPr>
              <a:t>Learning</a:t>
            </a:r>
            <a:r>
              <a:rPr lang="en-US" sz="2800" b="0" i="0" dirty="0">
                <a:effectLst/>
              </a:rPr>
              <a:t>, and </a:t>
            </a:r>
            <a:r>
              <a:rPr lang="en-US" sz="2800" b="1" i="0" dirty="0">
                <a:solidFill>
                  <a:srgbClr val="33CCFF"/>
                </a:solidFill>
                <a:effectLst/>
              </a:rPr>
              <a:t>People</a:t>
            </a:r>
            <a:r>
              <a:rPr lang="en-US" sz="2800" b="0" i="0" dirty="0">
                <a:effectLst/>
              </a:rPr>
              <a:t>.</a:t>
            </a:r>
          </a:p>
        </p:txBody>
      </p:sp>
      <p:sp>
        <p:nvSpPr>
          <p:cNvPr id="15" name="Espace réservé du contenu 2">
            <a:extLst>
              <a:ext uri="{FF2B5EF4-FFF2-40B4-BE49-F238E27FC236}">
                <a16:creationId xmlns:a16="http://schemas.microsoft.com/office/drawing/2014/main" id="{6E2CEDFE-8B8B-60B6-80FA-B570C8C6B242}"/>
              </a:ext>
            </a:extLst>
          </p:cNvPr>
          <p:cNvSpPr txBox="1">
            <a:spLocks/>
          </p:cNvSpPr>
          <p:nvPr/>
        </p:nvSpPr>
        <p:spPr>
          <a:xfrm>
            <a:off x="1132105" y="2898765"/>
            <a:ext cx="6395129" cy="688975"/>
          </a:xfrm>
          <a:prstGeom prst="rect">
            <a:avLst/>
          </a:prstGeom>
          <a:solidFill>
            <a:srgbClr val="FF33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t>During the </a:t>
            </a:r>
            <a:r>
              <a:rPr lang="en-US" sz="2400" b="1" dirty="0">
                <a:solidFill>
                  <a:schemeClr val="bg1"/>
                </a:solidFill>
              </a:rPr>
              <a:t>Technical Phase</a:t>
            </a:r>
            <a:r>
              <a:rPr lang="en-US" sz="2400" dirty="0"/>
              <a:t>, </a:t>
            </a:r>
            <a:r>
              <a:rPr lang="en-US" sz="2400" b="1" dirty="0"/>
              <a:t>clean up loose ends</a:t>
            </a:r>
            <a:r>
              <a:rPr lang="en-US" sz="2400" dirty="0"/>
              <a:t>. </a:t>
            </a:r>
            <a:endParaRPr lang="fr-FR" sz="2400" dirty="0"/>
          </a:p>
        </p:txBody>
      </p:sp>
      <p:sp>
        <p:nvSpPr>
          <p:cNvPr id="16" name="ZoneTexte 6">
            <a:extLst>
              <a:ext uri="{FF2B5EF4-FFF2-40B4-BE49-F238E27FC236}">
                <a16:creationId xmlns:a16="http://schemas.microsoft.com/office/drawing/2014/main" id="{063686A9-865A-196E-1EAD-E06666B6FA37}"/>
              </a:ext>
            </a:extLst>
          </p:cNvPr>
          <p:cNvSpPr txBox="1"/>
          <p:nvPr/>
        </p:nvSpPr>
        <p:spPr>
          <a:xfrm>
            <a:off x="1662458" y="3561547"/>
            <a:ext cx="9585960" cy="830997"/>
          </a:xfrm>
          <a:prstGeom prst="rect">
            <a:avLst/>
          </a:prstGeom>
          <a:solidFill>
            <a:srgbClr val="CCCC00"/>
          </a:solidFill>
        </p:spPr>
        <p:txBody>
          <a:bodyPr wrap="square">
            <a:spAutoFit/>
          </a:bodyPr>
          <a:lstStyle/>
          <a:p>
            <a:pPr marL="0" indent="0" algn="just">
              <a:buNone/>
            </a:pPr>
            <a:r>
              <a:rPr lang="en-US" sz="2400" b="0" i="0" dirty="0">
                <a:effectLst/>
              </a:rPr>
              <a:t>For the </a:t>
            </a:r>
            <a:r>
              <a:rPr lang="en-US" sz="2400" b="1" dirty="0">
                <a:solidFill>
                  <a:schemeClr val="bg1"/>
                </a:solidFill>
              </a:rPr>
              <a:t>Learning Phase</a:t>
            </a:r>
            <a:r>
              <a:rPr lang="en-US" sz="2400" b="0" i="0" dirty="0">
                <a:effectLst/>
              </a:rPr>
              <a:t>, evaluate </a:t>
            </a:r>
            <a:r>
              <a:rPr lang="en-US" sz="2400" b="1" i="0" dirty="0">
                <a:effectLst/>
              </a:rPr>
              <a:t>what did and didn’t work</a:t>
            </a:r>
            <a:r>
              <a:rPr lang="en-US" sz="2400" b="0" i="0" dirty="0">
                <a:effectLst/>
              </a:rPr>
              <a:t>, as well as </a:t>
            </a:r>
            <a:r>
              <a:rPr lang="en-US" sz="2400" b="1" i="0" dirty="0">
                <a:effectLst/>
              </a:rPr>
              <a:t>how to improve. </a:t>
            </a:r>
          </a:p>
        </p:txBody>
      </p:sp>
      <p:sp>
        <p:nvSpPr>
          <p:cNvPr id="17" name="ZoneTexte 8">
            <a:extLst>
              <a:ext uri="{FF2B5EF4-FFF2-40B4-BE49-F238E27FC236}">
                <a16:creationId xmlns:a16="http://schemas.microsoft.com/office/drawing/2014/main" id="{BF037DD0-1139-41E4-E189-C1E41391C051}"/>
              </a:ext>
            </a:extLst>
          </p:cNvPr>
          <p:cNvSpPr txBox="1"/>
          <p:nvPr/>
        </p:nvSpPr>
        <p:spPr>
          <a:xfrm>
            <a:off x="1132106" y="4392544"/>
            <a:ext cx="6094476" cy="461665"/>
          </a:xfrm>
          <a:prstGeom prst="rect">
            <a:avLst/>
          </a:prstGeom>
          <a:solidFill>
            <a:srgbClr val="33CCFF"/>
          </a:solidFill>
        </p:spPr>
        <p:txBody>
          <a:bodyPr wrap="square">
            <a:spAutoFit/>
          </a:bodyPr>
          <a:lstStyle/>
          <a:p>
            <a:r>
              <a:rPr lang="en-US" sz="2200" b="0" i="0" dirty="0">
                <a:effectLst/>
              </a:rPr>
              <a:t>In </a:t>
            </a:r>
            <a:r>
              <a:rPr lang="en-US" sz="2400" b="1" dirty="0">
                <a:solidFill>
                  <a:schemeClr val="bg1"/>
                </a:solidFill>
              </a:rPr>
              <a:t>the People Phase</a:t>
            </a:r>
            <a:r>
              <a:rPr lang="en-US" sz="2200" b="0" i="0" dirty="0">
                <a:effectLst/>
              </a:rPr>
              <a:t>, </a:t>
            </a:r>
            <a:r>
              <a:rPr lang="en-US" sz="2200" b="1" i="0" dirty="0">
                <a:effectLst/>
              </a:rPr>
              <a:t>appreciate</a:t>
            </a:r>
            <a:r>
              <a:rPr lang="en-US" sz="2200" b="0" i="0" dirty="0">
                <a:effectLst/>
              </a:rPr>
              <a:t> Team Members.</a:t>
            </a:r>
            <a:endParaRPr lang="fr-FR" sz="2200" dirty="0"/>
          </a:p>
        </p:txBody>
      </p:sp>
      <p:pic>
        <p:nvPicPr>
          <p:cNvPr id="7" name="Picture 6">
            <a:extLst>
              <a:ext uri="{FF2B5EF4-FFF2-40B4-BE49-F238E27FC236}">
                <a16:creationId xmlns:a16="http://schemas.microsoft.com/office/drawing/2014/main" id="{E8370CDF-4D3B-B6BA-912B-CCAF763A2CB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9" name="Graphic 8">
            <a:extLst>
              <a:ext uri="{FF2B5EF4-FFF2-40B4-BE49-F238E27FC236}">
                <a16:creationId xmlns:a16="http://schemas.microsoft.com/office/drawing/2014/main" id="{2E38C810-67FD-73AE-66BB-D5BFD7E6DDC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36933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4" name="TextBox 13">
            <a:extLst>
              <a:ext uri="{FF2B5EF4-FFF2-40B4-BE49-F238E27FC236}">
                <a16:creationId xmlns:a16="http://schemas.microsoft.com/office/drawing/2014/main" id="{05B97103-E15D-55BD-35DB-795E3C644AC7}"/>
              </a:ext>
            </a:extLst>
          </p:cNvPr>
          <p:cNvSpPr txBox="1"/>
          <p:nvPr/>
        </p:nvSpPr>
        <p:spPr>
          <a:xfrm>
            <a:off x="424070" y="1684795"/>
            <a:ext cx="11343860" cy="3908762"/>
          </a:xfrm>
          <a:prstGeom prst="rect">
            <a:avLst/>
          </a:prstGeom>
          <a:noFill/>
        </p:spPr>
        <p:txBody>
          <a:bodyPr wrap="square">
            <a:spAutoFit/>
          </a:bodyPr>
          <a:lstStyle/>
          <a:p>
            <a:pPr marL="457200" indent="-457200" algn="just">
              <a:buFont typeface="+mj-lt"/>
              <a:buAutoNum type="arabicPeriod"/>
            </a:pPr>
            <a:r>
              <a:rPr lang="en-US" sz="2800" b="1" i="0" dirty="0">
                <a:solidFill>
                  <a:srgbClr val="FF0000"/>
                </a:solidFill>
                <a:effectLst/>
              </a:rPr>
              <a:t>The technical phase</a:t>
            </a:r>
          </a:p>
          <a:p>
            <a:pPr algn="just"/>
            <a:r>
              <a:rPr lang="en-US" sz="2000" b="0" i="0" dirty="0">
                <a:effectLst/>
              </a:rPr>
              <a:t>The technical phase </a:t>
            </a:r>
            <a:r>
              <a:rPr lang="en-US" sz="2000" b="1" i="0" dirty="0">
                <a:effectLst/>
              </a:rPr>
              <a:t>creates a true sense of finality (and success)</a:t>
            </a:r>
            <a:r>
              <a:rPr lang="en-US" sz="2000" b="0" i="0" dirty="0">
                <a:effectLst/>
              </a:rPr>
              <a:t> among the team and the organization. </a:t>
            </a:r>
          </a:p>
          <a:p>
            <a:pPr algn="just"/>
            <a:r>
              <a:rPr lang="en-US" sz="2000" b="0" i="0" dirty="0">
                <a:effectLst/>
              </a:rPr>
              <a:t>A great project lifecycle enables you to do the following:</a:t>
            </a:r>
          </a:p>
          <a:p>
            <a:pPr algn="just"/>
            <a:endParaRPr lang="en-US" sz="2000" b="0" i="0" dirty="0">
              <a:effectLst/>
            </a:endParaRPr>
          </a:p>
          <a:p>
            <a:pPr marL="342900" indent="-342900" algn="just">
              <a:buFont typeface="Arial" panose="020B0604020202020204" pitchFamily="34" charset="0"/>
              <a:buChar char="•"/>
            </a:pPr>
            <a:r>
              <a:rPr lang="en-US" sz="2000" b="1" i="0" dirty="0">
                <a:solidFill>
                  <a:srgbClr val="0070C0"/>
                </a:solidFill>
                <a:effectLst/>
              </a:rPr>
              <a:t>Tie-Up Loose Ends: </a:t>
            </a:r>
            <a:r>
              <a:rPr lang="en-US" sz="2000" b="0" i="0" dirty="0">
                <a:effectLst/>
              </a:rPr>
              <a:t>Make sure </a:t>
            </a:r>
            <a:r>
              <a:rPr lang="en-US" sz="2000" b="1" i="0" dirty="0">
                <a:effectLst/>
              </a:rPr>
              <a:t>everything is in order </a:t>
            </a:r>
            <a:r>
              <a:rPr lang="en-US" sz="2000" b="0" i="0" dirty="0">
                <a:effectLst/>
              </a:rPr>
              <a:t>(e.g., all vendors and workers are properly paid) and the paperwork is complete.</a:t>
            </a:r>
          </a:p>
          <a:p>
            <a:pPr marL="342900" indent="-342900" algn="just">
              <a:buFont typeface="Arial" panose="020B0604020202020204" pitchFamily="34" charset="0"/>
              <a:buChar char="•"/>
            </a:pPr>
            <a:r>
              <a:rPr lang="en-US" sz="2000" b="1" dirty="0">
                <a:solidFill>
                  <a:srgbClr val="0070C0"/>
                </a:solidFill>
              </a:rPr>
              <a:t>Show Appreciation for Supporting Departments: </a:t>
            </a:r>
            <a:r>
              <a:rPr lang="en-US" sz="2000" b="0" i="0" dirty="0">
                <a:effectLst/>
              </a:rPr>
              <a:t>Give </a:t>
            </a:r>
            <a:r>
              <a:rPr lang="en-US" sz="2000" b="1" i="0" dirty="0">
                <a:effectLst/>
              </a:rPr>
              <a:t>hearty thanks to everyone </a:t>
            </a:r>
            <a:r>
              <a:rPr lang="en-US" sz="2000" b="0" i="0" dirty="0">
                <a:effectLst/>
              </a:rPr>
              <a:t>who helped with the project. </a:t>
            </a:r>
          </a:p>
          <a:p>
            <a:pPr marL="342900" indent="-342900" algn="just">
              <a:buFont typeface="Arial" panose="020B0604020202020204" pitchFamily="34" charset="0"/>
              <a:buChar char="•"/>
            </a:pPr>
            <a:r>
              <a:rPr lang="en-US" sz="2000" b="1" dirty="0">
                <a:solidFill>
                  <a:srgbClr val="0070C0"/>
                </a:solidFill>
              </a:rPr>
              <a:t>Hold a Project Outcomes Meeting: </a:t>
            </a:r>
            <a:r>
              <a:rPr lang="en-US" sz="2000" b="0" i="0" dirty="0">
                <a:effectLst/>
              </a:rPr>
              <a:t>Gather </a:t>
            </a:r>
            <a:r>
              <a:rPr lang="en-US" sz="2000" b="1" i="0" dirty="0">
                <a:effectLst/>
              </a:rPr>
              <a:t>upper-level managers and supervisors and thank </a:t>
            </a:r>
            <a:r>
              <a:rPr lang="en-US" sz="2000" b="0" i="0" dirty="0">
                <a:effectLst/>
              </a:rPr>
              <a:t>them for giving the project the green light. Use this time to report on </a:t>
            </a:r>
            <a:r>
              <a:rPr lang="en-US" sz="2000" b="1" i="0" dirty="0">
                <a:effectLst/>
              </a:rPr>
              <a:t>the deliverables and summarize lessons </a:t>
            </a:r>
            <a:r>
              <a:rPr lang="en-US" sz="2000" b="0" i="0" dirty="0">
                <a:effectLst/>
              </a:rPr>
              <a:t>learned, emphasizing </a:t>
            </a:r>
            <a:r>
              <a:rPr lang="en-US" sz="2000" b="1" i="0" dirty="0">
                <a:effectLst/>
              </a:rPr>
              <a:t>the foundation laid for future successes </a:t>
            </a:r>
            <a:r>
              <a:rPr lang="en-US" sz="2000" b="0" i="0" dirty="0">
                <a:effectLst/>
              </a:rPr>
              <a:t>for the organization as a result. </a:t>
            </a:r>
          </a:p>
          <a:p>
            <a:pPr marL="342900" indent="-342900" algn="just">
              <a:buFont typeface="Arial" panose="020B0604020202020204" pitchFamily="34" charset="0"/>
              <a:buChar char="•"/>
            </a:pPr>
            <a:r>
              <a:rPr lang="en-US" sz="2000" b="1" dirty="0">
                <a:solidFill>
                  <a:srgbClr val="0070C0"/>
                </a:solidFill>
              </a:rPr>
              <a:t>Create a Repository of Digital Project Resources: </a:t>
            </a:r>
            <a:r>
              <a:rPr lang="en-US" sz="2000" b="0" i="0" dirty="0">
                <a:effectLst/>
              </a:rPr>
              <a:t>Make </a:t>
            </a:r>
            <a:r>
              <a:rPr lang="en-US" sz="2000" b="1" i="0" dirty="0">
                <a:effectLst/>
              </a:rPr>
              <a:t>these materials available for future </a:t>
            </a:r>
            <a:r>
              <a:rPr lang="en-US" sz="2000" b="0" i="0" dirty="0">
                <a:effectLst/>
              </a:rPr>
              <a:t>reference.</a:t>
            </a:r>
          </a:p>
        </p:txBody>
      </p:sp>
      <p:pic>
        <p:nvPicPr>
          <p:cNvPr id="7" name="Picture 6">
            <a:extLst>
              <a:ext uri="{FF2B5EF4-FFF2-40B4-BE49-F238E27FC236}">
                <a16:creationId xmlns:a16="http://schemas.microsoft.com/office/drawing/2014/main" id="{545121E2-C013-15AC-ECD3-663FC57C89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9" name="Graphic 8">
            <a:extLst>
              <a:ext uri="{FF2B5EF4-FFF2-40B4-BE49-F238E27FC236}">
                <a16:creationId xmlns:a16="http://schemas.microsoft.com/office/drawing/2014/main" id="{9A3433A6-DA54-623F-9D4B-D568CF1BAA7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28858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4" name="TextBox 13">
            <a:extLst>
              <a:ext uri="{FF2B5EF4-FFF2-40B4-BE49-F238E27FC236}">
                <a16:creationId xmlns:a16="http://schemas.microsoft.com/office/drawing/2014/main" id="{05B97103-E15D-55BD-35DB-795E3C644AC7}"/>
              </a:ext>
            </a:extLst>
          </p:cNvPr>
          <p:cNvSpPr txBox="1"/>
          <p:nvPr/>
        </p:nvSpPr>
        <p:spPr>
          <a:xfrm>
            <a:off x="424070" y="1550626"/>
            <a:ext cx="11343860" cy="3354765"/>
          </a:xfrm>
          <a:prstGeom prst="rect">
            <a:avLst/>
          </a:prstGeom>
          <a:noFill/>
        </p:spPr>
        <p:txBody>
          <a:bodyPr wrap="square">
            <a:spAutoFit/>
          </a:bodyPr>
          <a:lstStyle/>
          <a:p>
            <a:pPr marL="514350" indent="-514350" algn="just">
              <a:buFont typeface="+mj-lt"/>
              <a:buAutoNum type="arabicPeriod" startAt="2"/>
            </a:pPr>
            <a:r>
              <a:rPr lang="en-US" sz="2800" b="1" i="0" dirty="0">
                <a:solidFill>
                  <a:srgbClr val="FF0000"/>
                </a:solidFill>
                <a:effectLst/>
              </a:rPr>
              <a:t>The Learning Phase</a:t>
            </a:r>
          </a:p>
          <a:p>
            <a:pPr algn="just"/>
            <a:r>
              <a:rPr lang="en-US" sz="2000" b="1" i="0" dirty="0">
                <a:effectLst/>
              </a:rPr>
              <a:t>The learning phase of project closure enables you to:</a:t>
            </a:r>
          </a:p>
          <a:p>
            <a:pPr algn="just"/>
            <a:endParaRPr lang="en-US" sz="2000" b="0" i="0" dirty="0">
              <a:effectLst/>
            </a:endParaRPr>
          </a:p>
          <a:p>
            <a:pPr marL="457200" indent="-457200" algn="just">
              <a:buFont typeface="+mj-lt"/>
              <a:buAutoNum type="arabicPeriod"/>
            </a:pPr>
            <a:r>
              <a:rPr lang="en-US" sz="2400" b="1" i="0" dirty="0">
                <a:solidFill>
                  <a:srgbClr val="0070C0"/>
                </a:solidFill>
                <a:effectLst/>
              </a:rPr>
              <a:t>Dedicate Time for Team Reflection: </a:t>
            </a:r>
            <a:r>
              <a:rPr lang="en-US" sz="2400" b="0" i="0" dirty="0">
                <a:effectLst/>
              </a:rPr>
              <a:t>Consider what you’ve </a:t>
            </a:r>
            <a:r>
              <a:rPr lang="en-US" sz="2400" b="1" i="0" u="sng" dirty="0">
                <a:effectLst/>
              </a:rPr>
              <a:t>done</a:t>
            </a:r>
            <a:r>
              <a:rPr lang="en-US" sz="2400" b="0" i="0" dirty="0">
                <a:effectLst/>
              </a:rPr>
              <a:t>, </a:t>
            </a:r>
            <a:r>
              <a:rPr lang="en-US" sz="2400" b="1" i="0" u="sng" dirty="0">
                <a:effectLst/>
              </a:rPr>
              <a:t>how</a:t>
            </a:r>
            <a:r>
              <a:rPr lang="en-US" sz="2400" b="0" i="0" dirty="0">
                <a:effectLst/>
              </a:rPr>
              <a:t> you’ve done it, and </a:t>
            </a:r>
            <a:r>
              <a:rPr lang="en-US" sz="2400" b="1" i="0" u="sng" dirty="0">
                <a:effectLst/>
              </a:rPr>
              <a:t>what you’ve learned </a:t>
            </a:r>
            <a:r>
              <a:rPr lang="en-US" sz="2400" b="0" i="0" dirty="0">
                <a:effectLst/>
              </a:rPr>
              <a:t>now that the project is complete. </a:t>
            </a:r>
          </a:p>
          <a:p>
            <a:pPr algn="just"/>
            <a:endParaRPr lang="en-US" sz="2400" b="0" i="0" dirty="0">
              <a:effectLst/>
            </a:endParaRPr>
          </a:p>
          <a:p>
            <a:pPr marL="457200" indent="-457200" algn="just">
              <a:buFont typeface="+mj-lt"/>
              <a:buAutoNum type="arabicPeriod" startAt="2"/>
            </a:pPr>
            <a:r>
              <a:rPr lang="en-US" sz="2400" b="1" i="0" dirty="0">
                <a:solidFill>
                  <a:srgbClr val="0070C0"/>
                </a:solidFill>
                <a:effectLst/>
              </a:rPr>
              <a:t>Document Lessons Learned: </a:t>
            </a:r>
            <a:r>
              <a:rPr lang="en-US" sz="2400" b="0" i="0" dirty="0">
                <a:effectLst/>
              </a:rPr>
              <a:t>The learning phase brings lessons learned to the forefront and documents them for the </a:t>
            </a:r>
            <a:r>
              <a:rPr lang="en-US" sz="2400" b="1" i="0" u="sng" dirty="0">
                <a:effectLst/>
              </a:rPr>
              <a:t>benefit of your team today and for future referenc</a:t>
            </a:r>
            <a:r>
              <a:rPr lang="en-US" sz="2400" b="0" i="0" dirty="0">
                <a:effectLst/>
              </a:rPr>
              <a:t>e when you or a colleague initiates a new project. </a:t>
            </a:r>
          </a:p>
        </p:txBody>
      </p:sp>
      <p:pic>
        <p:nvPicPr>
          <p:cNvPr id="7" name="Picture 6">
            <a:extLst>
              <a:ext uri="{FF2B5EF4-FFF2-40B4-BE49-F238E27FC236}">
                <a16:creationId xmlns:a16="http://schemas.microsoft.com/office/drawing/2014/main" id="{E0591ADC-1AB8-207B-0D1A-774FCA7742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9" name="Graphic 8">
            <a:extLst>
              <a:ext uri="{FF2B5EF4-FFF2-40B4-BE49-F238E27FC236}">
                <a16:creationId xmlns:a16="http://schemas.microsoft.com/office/drawing/2014/main" id="{4AA89040-556C-139E-BD10-ECA9A4C9379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71691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4" name="TextBox 13">
            <a:extLst>
              <a:ext uri="{FF2B5EF4-FFF2-40B4-BE49-F238E27FC236}">
                <a16:creationId xmlns:a16="http://schemas.microsoft.com/office/drawing/2014/main" id="{05B97103-E15D-55BD-35DB-795E3C644AC7}"/>
              </a:ext>
            </a:extLst>
          </p:cNvPr>
          <p:cNvSpPr txBox="1"/>
          <p:nvPr/>
        </p:nvSpPr>
        <p:spPr>
          <a:xfrm>
            <a:off x="438404" y="1860672"/>
            <a:ext cx="11343860" cy="2431435"/>
          </a:xfrm>
          <a:prstGeom prst="rect">
            <a:avLst/>
          </a:prstGeom>
          <a:noFill/>
        </p:spPr>
        <p:txBody>
          <a:bodyPr wrap="square">
            <a:spAutoFit/>
          </a:bodyPr>
          <a:lstStyle/>
          <a:p>
            <a:pPr marL="514350" indent="-514350" algn="just">
              <a:buFont typeface="+mj-lt"/>
              <a:buAutoNum type="arabicPeriod" startAt="2"/>
            </a:pPr>
            <a:r>
              <a:rPr lang="en-US" sz="2800" b="1" i="0" dirty="0">
                <a:solidFill>
                  <a:srgbClr val="FF0000"/>
                </a:solidFill>
                <a:effectLst/>
              </a:rPr>
              <a:t>The Learning Phase</a:t>
            </a:r>
          </a:p>
          <a:p>
            <a:pPr algn="just"/>
            <a:r>
              <a:rPr lang="en-US" sz="2000" b="1" i="0" dirty="0">
                <a:effectLst/>
              </a:rPr>
              <a:t>The learning phase of project closure enables you to:</a:t>
            </a:r>
          </a:p>
          <a:p>
            <a:pPr algn="just"/>
            <a:endParaRPr lang="en-US" sz="2000" b="0" i="0" dirty="0">
              <a:effectLst/>
            </a:endParaRPr>
          </a:p>
          <a:p>
            <a:pPr marL="457200" indent="-457200" algn="just">
              <a:buFont typeface="+mj-lt"/>
              <a:buAutoNum type="arabicPeriod" startAt="3"/>
            </a:pPr>
            <a:r>
              <a:rPr lang="en-US" sz="2800" b="1" i="0" dirty="0">
                <a:solidFill>
                  <a:srgbClr val="0070C0"/>
                </a:solidFill>
                <a:effectLst/>
              </a:rPr>
              <a:t>Respond to Questions about the Current Project:  </a:t>
            </a:r>
            <a:r>
              <a:rPr lang="en-US" sz="2800" b="0" i="0" dirty="0">
                <a:effectLst/>
              </a:rPr>
              <a:t>One way to ensure you’ve addressed all issues is </a:t>
            </a:r>
            <a:r>
              <a:rPr lang="en-US" sz="2800" b="1" i="0" dirty="0">
                <a:effectLst/>
              </a:rPr>
              <a:t>to respond to questions about the current project,</a:t>
            </a:r>
            <a:r>
              <a:rPr lang="en-US" sz="2800" b="0" i="0" dirty="0">
                <a:effectLst/>
              </a:rPr>
              <a:t> then make that </a:t>
            </a:r>
            <a:r>
              <a:rPr lang="en-US" sz="2800" b="1" i="0" dirty="0">
                <a:effectLst/>
              </a:rPr>
              <a:t>information accessible </a:t>
            </a:r>
            <a:r>
              <a:rPr lang="en-US" sz="2800" b="0" i="0" dirty="0">
                <a:effectLst/>
              </a:rPr>
              <a:t>to all relevant parties.</a:t>
            </a:r>
          </a:p>
        </p:txBody>
      </p:sp>
      <p:pic>
        <p:nvPicPr>
          <p:cNvPr id="7" name="Picture 6">
            <a:extLst>
              <a:ext uri="{FF2B5EF4-FFF2-40B4-BE49-F238E27FC236}">
                <a16:creationId xmlns:a16="http://schemas.microsoft.com/office/drawing/2014/main" id="{D549975C-DBBF-24C7-6743-78AB9A7B80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9" name="Graphic 8">
            <a:extLst>
              <a:ext uri="{FF2B5EF4-FFF2-40B4-BE49-F238E27FC236}">
                <a16:creationId xmlns:a16="http://schemas.microsoft.com/office/drawing/2014/main" id="{1D6EBE6C-A6B4-6B46-0D62-F68EDE0F229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096803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4" name="TextBox 13">
            <a:extLst>
              <a:ext uri="{FF2B5EF4-FFF2-40B4-BE49-F238E27FC236}">
                <a16:creationId xmlns:a16="http://schemas.microsoft.com/office/drawing/2014/main" id="{05B97103-E15D-55BD-35DB-795E3C644AC7}"/>
              </a:ext>
            </a:extLst>
          </p:cNvPr>
          <p:cNvSpPr txBox="1"/>
          <p:nvPr/>
        </p:nvSpPr>
        <p:spPr>
          <a:xfrm>
            <a:off x="651740" y="1679427"/>
            <a:ext cx="11343860" cy="2893100"/>
          </a:xfrm>
          <a:prstGeom prst="rect">
            <a:avLst/>
          </a:prstGeom>
          <a:noFill/>
        </p:spPr>
        <p:txBody>
          <a:bodyPr wrap="square">
            <a:spAutoFit/>
          </a:bodyPr>
          <a:lstStyle/>
          <a:p>
            <a:pPr marL="514350" indent="-514350" algn="just">
              <a:buFont typeface="+mj-lt"/>
              <a:buAutoNum type="arabicPeriod" startAt="2"/>
            </a:pPr>
            <a:r>
              <a:rPr lang="en-US" sz="2400" b="1" i="0" dirty="0">
                <a:solidFill>
                  <a:srgbClr val="FF0000"/>
                </a:solidFill>
                <a:effectLst/>
              </a:rPr>
              <a:t>The Learning Phase</a:t>
            </a:r>
          </a:p>
          <a:p>
            <a:pPr algn="just"/>
            <a:r>
              <a:rPr lang="en-US" b="1" i="0" dirty="0">
                <a:effectLst/>
              </a:rPr>
              <a:t>The learning phase of project closure enables you to: </a:t>
            </a:r>
          </a:p>
          <a:p>
            <a:pPr marL="514350" indent="-514350" algn="just">
              <a:buFont typeface="+mj-lt"/>
              <a:buAutoNum type="arabicPeriod" startAt="4"/>
            </a:pPr>
            <a:endParaRPr lang="en-US" sz="2800" b="1" dirty="0">
              <a:solidFill>
                <a:srgbClr val="0070C0"/>
              </a:solidFill>
            </a:endParaRPr>
          </a:p>
          <a:p>
            <a:pPr marL="514350" indent="-514350" algn="just">
              <a:buFont typeface="+mj-lt"/>
              <a:buAutoNum type="arabicPeriod" startAt="4"/>
            </a:pPr>
            <a:r>
              <a:rPr lang="en-US" sz="2800" b="1" dirty="0">
                <a:solidFill>
                  <a:srgbClr val="0070C0"/>
                </a:solidFill>
              </a:rPr>
              <a:t>People Phase</a:t>
            </a:r>
          </a:p>
          <a:p>
            <a:pPr algn="just"/>
            <a:endParaRPr lang="en-US" sz="2000" b="1" i="0" dirty="0">
              <a:effectLst/>
            </a:endParaRPr>
          </a:p>
          <a:p>
            <a:pPr algn="just"/>
            <a:r>
              <a:rPr lang="en-US" sz="3200" b="0" i="0" dirty="0">
                <a:effectLst/>
              </a:rPr>
              <a:t>Take the time to commemorate what you’ve accomplished as a team</a:t>
            </a:r>
          </a:p>
        </p:txBody>
      </p:sp>
      <p:pic>
        <p:nvPicPr>
          <p:cNvPr id="7" name="Picture 6">
            <a:extLst>
              <a:ext uri="{FF2B5EF4-FFF2-40B4-BE49-F238E27FC236}">
                <a16:creationId xmlns:a16="http://schemas.microsoft.com/office/drawing/2014/main" id="{3F553EA3-44D8-4EAE-7664-89AD78B8A3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9" name="Graphic 8">
            <a:extLst>
              <a:ext uri="{FF2B5EF4-FFF2-40B4-BE49-F238E27FC236}">
                <a16:creationId xmlns:a16="http://schemas.microsoft.com/office/drawing/2014/main" id="{6053FE2E-ABD9-1E6B-7152-CDC1FECB389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98766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4) What Are Project Closure Deliverables?</a:t>
            </a:r>
          </a:p>
        </p:txBody>
      </p:sp>
      <p:pic>
        <p:nvPicPr>
          <p:cNvPr id="8" name="Picture 7">
            <a:extLst>
              <a:ext uri="{FF2B5EF4-FFF2-40B4-BE49-F238E27FC236}">
                <a16:creationId xmlns:a16="http://schemas.microsoft.com/office/drawing/2014/main" id="{D987EA24-4BC9-1050-82CA-9152FCEBF4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FBB163BE-DB3F-13E8-A469-2CFC0414424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44878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383518" y="1860672"/>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b="1" dirty="0">
                <a:solidFill>
                  <a:srgbClr val="FF0000"/>
                </a:solidFill>
              </a:rPr>
              <a:t>Project closure deliverables </a:t>
            </a:r>
            <a:r>
              <a:rPr lang="en-US" dirty="0"/>
              <a:t>are items identified as the outputs of the project. Deliverables may take many forms, depending on the project at hand, including the following:</a:t>
            </a:r>
          </a:p>
          <a:p>
            <a:pPr algn="just" fontAlgn="base"/>
            <a:r>
              <a:rPr lang="en-US" sz="2400" b="1" dirty="0">
                <a:solidFill>
                  <a:srgbClr val="0070C0"/>
                </a:solidFill>
              </a:rPr>
              <a:t>Competitor market share analysis</a:t>
            </a:r>
            <a:r>
              <a:rPr lang="en-US" sz="2400" dirty="0"/>
              <a:t>, including opportunities for growth</a:t>
            </a:r>
          </a:p>
          <a:p>
            <a:pPr algn="just" fontAlgn="base"/>
            <a:r>
              <a:rPr lang="en-US" sz="2400" b="1" dirty="0">
                <a:solidFill>
                  <a:srgbClr val="0070C0"/>
                </a:solidFill>
              </a:rPr>
              <a:t>New, streamlined team or resource </a:t>
            </a:r>
            <a:r>
              <a:rPr lang="en-US" sz="2400" dirty="0"/>
              <a:t>management processes</a:t>
            </a:r>
          </a:p>
          <a:p>
            <a:pPr algn="just" fontAlgn="base"/>
            <a:r>
              <a:rPr lang="en-US" sz="2400" dirty="0"/>
              <a:t>Processes for </a:t>
            </a:r>
            <a:r>
              <a:rPr lang="en-US" sz="2400" b="1" dirty="0">
                <a:solidFill>
                  <a:srgbClr val="0070C0"/>
                </a:solidFill>
              </a:rPr>
              <a:t>matching and maximizing talent </a:t>
            </a:r>
            <a:r>
              <a:rPr lang="en-US" sz="2400" dirty="0"/>
              <a:t>and organizational needs</a:t>
            </a:r>
          </a:p>
          <a:p>
            <a:pPr algn="just" fontAlgn="base"/>
            <a:r>
              <a:rPr lang="en-US" sz="2400" b="1" dirty="0">
                <a:solidFill>
                  <a:srgbClr val="0070C0"/>
                </a:solidFill>
              </a:rPr>
              <a:t>Software</a:t>
            </a:r>
            <a:r>
              <a:rPr lang="en-US" sz="2400" dirty="0"/>
              <a:t> for tracking new leads and existing </a:t>
            </a:r>
            <a:r>
              <a:rPr lang="en-US" sz="2400" b="1" dirty="0">
                <a:solidFill>
                  <a:srgbClr val="0070C0"/>
                </a:solidFill>
              </a:rPr>
              <a:t>client contacts</a:t>
            </a:r>
          </a:p>
          <a:p>
            <a:pPr algn="just" fontAlgn="base"/>
            <a:r>
              <a:rPr lang="en-US" sz="2400" b="1" dirty="0">
                <a:solidFill>
                  <a:srgbClr val="0070C0"/>
                </a:solidFill>
              </a:rPr>
              <a:t>System for analyzing values-driven investments relative to costs</a:t>
            </a:r>
            <a:endParaRPr lang="fr-FR" sz="2400" b="1" dirty="0">
              <a:solidFill>
                <a:srgbClr val="0070C0"/>
              </a:solidFill>
            </a:endParaRPr>
          </a:p>
        </p:txBody>
      </p:sp>
      <p:pic>
        <p:nvPicPr>
          <p:cNvPr id="9" name="Picture 8">
            <a:extLst>
              <a:ext uri="{FF2B5EF4-FFF2-40B4-BE49-F238E27FC236}">
                <a16:creationId xmlns:a16="http://schemas.microsoft.com/office/drawing/2014/main" id="{9E051E04-F633-F0E2-0215-00AE95A8B3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218A6A0A-0877-DA38-57AD-7B23A268162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59399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5) Project Closure Best Practices</a:t>
            </a:r>
          </a:p>
        </p:txBody>
      </p:sp>
      <p:pic>
        <p:nvPicPr>
          <p:cNvPr id="8" name="Picture 7">
            <a:extLst>
              <a:ext uri="{FF2B5EF4-FFF2-40B4-BE49-F238E27FC236}">
                <a16:creationId xmlns:a16="http://schemas.microsoft.com/office/drawing/2014/main" id="{9BD5BC4A-4C71-4664-22EF-CDC44C8F60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8F885B83-DC2A-9D80-41AA-725BDE5AEF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248448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383518" y="1860672"/>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400" b="1" dirty="0">
                <a:solidFill>
                  <a:srgbClr val="FF0000"/>
                </a:solidFill>
              </a:rPr>
              <a:t>Focus on Interactivity: </a:t>
            </a:r>
            <a:r>
              <a:rPr lang="en-US" sz="2400" dirty="0"/>
              <a:t>Take the time to show how much </a:t>
            </a:r>
            <a:r>
              <a:rPr lang="en-US" sz="2400" b="1" dirty="0">
                <a:solidFill>
                  <a:srgbClr val="0070C0"/>
                </a:solidFill>
              </a:rPr>
              <a:t>each person mattered to the project’s success</a:t>
            </a:r>
            <a:r>
              <a:rPr lang="en-US" sz="2400" dirty="0"/>
              <a:t>. Whether you’re focused on technical, learning, or people phases of closing a project, involving each team member affirms their roles and ensures the project is meaningful from start to finish.</a:t>
            </a:r>
          </a:p>
          <a:p>
            <a:pPr marL="0" indent="0" algn="just" fontAlgn="base">
              <a:buNone/>
            </a:pPr>
            <a:endParaRPr lang="en-US" sz="2400" dirty="0"/>
          </a:p>
          <a:p>
            <a:pPr marL="457200" indent="-457200" algn="just" fontAlgn="base">
              <a:buFont typeface="+mj-lt"/>
              <a:buAutoNum type="arabicPeriod" startAt="2"/>
            </a:pPr>
            <a:r>
              <a:rPr lang="en-US" sz="2400" b="1" dirty="0">
                <a:solidFill>
                  <a:srgbClr val="FF0000"/>
                </a:solidFill>
              </a:rPr>
              <a:t>Be Open: </a:t>
            </a:r>
            <a:r>
              <a:rPr lang="en-US" sz="2400" dirty="0"/>
              <a:t>Project closure requires professionalism, but that doesn’t mean rigidity. Make sure </a:t>
            </a:r>
            <a:r>
              <a:rPr lang="en-US" sz="2400" b="1" dirty="0">
                <a:solidFill>
                  <a:srgbClr val="0070C0"/>
                </a:solidFill>
              </a:rPr>
              <a:t>the team feels safe sharing and participating </a:t>
            </a:r>
            <a:r>
              <a:rPr lang="en-US" sz="2400" dirty="0"/>
              <a:t>in each phase of project closure. Each team member brings their own skills, experience, and perspective to the project, so be sure to set the stage for an open conversation that encourages everyone to contribute in ways they feel comfortable.</a:t>
            </a:r>
            <a:endParaRPr lang="fr-FR" sz="2000" dirty="0"/>
          </a:p>
        </p:txBody>
      </p:sp>
      <p:pic>
        <p:nvPicPr>
          <p:cNvPr id="9" name="Picture 8">
            <a:extLst>
              <a:ext uri="{FF2B5EF4-FFF2-40B4-BE49-F238E27FC236}">
                <a16:creationId xmlns:a16="http://schemas.microsoft.com/office/drawing/2014/main" id="{0A35AE8E-F4C9-BADC-7C58-790B3FC9EB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D7528E96-3927-8B18-3281-5FCD365D6D3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49968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383518" y="1860672"/>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3"/>
            </a:pPr>
            <a:r>
              <a:rPr lang="en-US" sz="2400" b="1" dirty="0">
                <a:solidFill>
                  <a:srgbClr val="FF0000"/>
                </a:solidFill>
              </a:rPr>
              <a:t>Create Space for Best Team Member Performance:  </a:t>
            </a:r>
            <a:r>
              <a:rPr lang="en-US" sz="2400" dirty="0"/>
              <a:t>If your team works </a:t>
            </a:r>
            <a:r>
              <a:rPr lang="en-US" sz="2400" b="1" dirty="0">
                <a:solidFill>
                  <a:srgbClr val="0070C0"/>
                </a:solidFill>
              </a:rPr>
              <a:t>best</a:t>
            </a:r>
            <a:r>
              <a:rPr lang="en-US" sz="2400" dirty="0"/>
              <a:t> </a:t>
            </a:r>
            <a:r>
              <a:rPr lang="en-US" sz="2400" b="1" dirty="0">
                <a:solidFill>
                  <a:srgbClr val="0070C0"/>
                </a:solidFill>
              </a:rPr>
              <a:t>in the morning, schedule project closure phases on staggered mornings </a:t>
            </a:r>
            <a:r>
              <a:rPr lang="en-US" sz="2400" dirty="0"/>
              <a:t>over the course of a week.</a:t>
            </a:r>
          </a:p>
          <a:p>
            <a:pPr marL="457200" indent="-457200" algn="just" fontAlgn="base">
              <a:buFont typeface="+mj-lt"/>
              <a:buAutoNum type="arabicPeriod" startAt="3"/>
            </a:pPr>
            <a:endParaRPr lang="en-US" sz="2400" b="1" dirty="0">
              <a:solidFill>
                <a:srgbClr val="FF0000"/>
              </a:solidFill>
            </a:endParaRPr>
          </a:p>
          <a:p>
            <a:pPr marL="457200" indent="-457200" algn="just" fontAlgn="base">
              <a:buFont typeface="+mj-lt"/>
              <a:buAutoNum type="arabicPeriod" startAt="3"/>
            </a:pPr>
            <a:r>
              <a:rPr lang="en-US" sz="2400" b="1" dirty="0">
                <a:solidFill>
                  <a:srgbClr val="FF0000"/>
                </a:solidFill>
              </a:rPr>
              <a:t>Realize Inclusivity Is Essential: </a:t>
            </a:r>
            <a:r>
              <a:rPr lang="en-US" sz="2400" dirty="0"/>
              <a:t>If some team members </a:t>
            </a:r>
            <a:r>
              <a:rPr lang="en-US" sz="2400" b="1" dirty="0">
                <a:solidFill>
                  <a:srgbClr val="0070C0"/>
                </a:solidFill>
              </a:rPr>
              <a:t>work remotely</a:t>
            </a:r>
            <a:r>
              <a:rPr lang="en-US" sz="2400" dirty="0"/>
              <a:t>, be sure they are </a:t>
            </a:r>
            <a:r>
              <a:rPr lang="en-US" sz="2400" b="1" dirty="0">
                <a:solidFill>
                  <a:srgbClr val="0070C0"/>
                </a:solidFill>
              </a:rPr>
              <a:t>fully acknowledged</a:t>
            </a:r>
            <a:r>
              <a:rPr lang="en-US" sz="2400" dirty="0"/>
              <a:t>, engaged, and contributing as actively as team members who may be in the same physical space. Furthermore, over the course of the project, you’ve probably figured out that each team member’s style is different. </a:t>
            </a:r>
            <a:endParaRPr lang="fr-FR" sz="2400" dirty="0"/>
          </a:p>
        </p:txBody>
      </p:sp>
      <p:pic>
        <p:nvPicPr>
          <p:cNvPr id="9" name="Picture 8">
            <a:extLst>
              <a:ext uri="{FF2B5EF4-FFF2-40B4-BE49-F238E27FC236}">
                <a16:creationId xmlns:a16="http://schemas.microsoft.com/office/drawing/2014/main" id="{9C90E4A1-E6D4-D5BD-440D-C5B0E4B202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E53C53C8-E57B-954A-A70C-C76337D39F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35091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397852" y="2105434"/>
            <a:ext cx="11424964"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5"/>
            </a:pPr>
            <a:r>
              <a:rPr lang="en-US" sz="2400" b="1" dirty="0">
                <a:solidFill>
                  <a:srgbClr val="FF0000"/>
                </a:solidFill>
              </a:rPr>
              <a:t>Communicate in a Purposeful and Clearly Defined Manner</a:t>
            </a:r>
            <a:r>
              <a:rPr lang="en-US" sz="2400" dirty="0"/>
              <a:t>: Set the stage for project closure and each of </a:t>
            </a:r>
            <a:r>
              <a:rPr lang="en-US" sz="2400" b="1" dirty="0">
                <a:solidFill>
                  <a:srgbClr val="0070C0"/>
                </a:solidFill>
              </a:rPr>
              <a:t>its phases </a:t>
            </a:r>
            <a:r>
              <a:rPr lang="en-US" sz="2400" dirty="0"/>
              <a:t>through </a:t>
            </a:r>
            <a:r>
              <a:rPr lang="en-US" sz="2400" b="1" dirty="0">
                <a:solidFill>
                  <a:srgbClr val="0070C0"/>
                </a:solidFill>
              </a:rPr>
              <a:t>clear communication</a:t>
            </a:r>
            <a:r>
              <a:rPr lang="en-US" sz="2400" dirty="0"/>
              <a:t>. </a:t>
            </a:r>
          </a:p>
          <a:p>
            <a:pPr lvl="1" algn="just" fontAlgn="base"/>
            <a:r>
              <a:rPr lang="en-US" dirty="0"/>
              <a:t>During your last meeting before project closure begins, inform the team what project closure is, why it’s important, and how you’ll accomplish project closure as a team over each phase. </a:t>
            </a:r>
          </a:p>
          <a:p>
            <a:pPr lvl="1" algn="just" fontAlgn="base"/>
            <a:r>
              <a:rPr lang="en-US" dirty="0"/>
              <a:t>Provide a review of project closure goals and your process for accomplishing them in writing. </a:t>
            </a:r>
          </a:p>
        </p:txBody>
      </p:sp>
      <p:pic>
        <p:nvPicPr>
          <p:cNvPr id="9" name="Picture 8">
            <a:extLst>
              <a:ext uri="{FF2B5EF4-FFF2-40B4-BE49-F238E27FC236}">
                <a16:creationId xmlns:a16="http://schemas.microsoft.com/office/drawing/2014/main" id="{DA346B34-BA42-00EB-EBB9-F65E48AF06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B5CBEFAE-E281-7EF1-4946-FC8D4B688D3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86399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267424" y="1727227"/>
            <a:ext cx="11424964" cy="34035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6"/>
            </a:pPr>
            <a:r>
              <a:rPr lang="en-US" sz="3600" b="1" dirty="0">
                <a:solidFill>
                  <a:srgbClr val="FF0000"/>
                </a:solidFill>
              </a:rPr>
              <a:t>Assign Closing Tasks to Team Members: </a:t>
            </a:r>
          </a:p>
          <a:p>
            <a:pPr lvl="1" algn="just" fontAlgn="base"/>
            <a:r>
              <a:rPr lang="en-US" sz="3200" dirty="0"/>
              <a:t>You’re the project manager, but that doesn’t mean you have to or should be doing all the project closure work. </a:t>
            </a:r>
          </a:p>
          <a:p>
            <a:pPr lvl="1" algn="just" fontAlgn="base"/>
            <a:r>
              <a:rPr lang="en-US" sz="3200" dirty="0"/>
              <a:t>Keep the strongly </a:t>
            </a:r>
            <a:r>
              <a:rPr lang="en-US" sz="3200" b="1" dirty="0">
                <a:solidFill>
                  <a:srgbClr val="0070C0"/>
                </a:solidFill>
              </a:rPr>
              <a:t>collaborative nature </a:t>
            </a:r>
            <a:r>
              <a:rPr lang="en-US" sz="3200" dirty="0"/>
              <a:t>of the project going throughout each phase of project closure: </a:t>
            </a:r>
          </a:p>
          <a:p>
            <a:pPr lvl="2" algn="just" fontAlgn="base"/>
            <a:r>
              <a:rPr lang="en-US" sz="3200" dirty="0"/>
              <a:t>Assign roles, ask for volunteers to keep track of project closure outcomes</a:t>
            </a:r>
          </a:p>
        </p:txBody>
      </p:sp>
      <p:pic>
        <p:nvPicPr>
          <p:cNvPr id="9" name="Picture 8">
            <a:extLst>
              <a:ext uri="{FF2B5EF4-FFF2-40B4-BE49-F238E27FC236}">
                <a16:creationId xmlns:a16="http://schemas.microsoft.com/office/drawing/2014/main" id="{EB41B6FB-11DE-65DF-2EFB-C8EA3D8C46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0293F532-926C-93CB-A346-32EA85E308C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740674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267424" y="2174719"/>
            <a:ext cx="11424964" cy="2235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742950" algn="just" fontAlgn="base">
              <a:spcBef>
                <a:spcPts val="1000"/>
              </a:spcBef>
              <a:buFont typeface="+mj-lt"/>
              <a:buAutoNum type="arabicPeriod" startAt="7"/>
            </a:pPr>
            <a:r>
              <a:rPr lang="en-US" sz="3600" b="1" dirty="0">
                <a:solidFill>
                  <a:srgbClr val="FF0000"/>
                </a:solidFill>
              </a:rPr>
              <a:t>Embrace the Opportunity to Acknowledge and Promote Talent: </a:t>
            </a:r>
            <a:r>
              <a:rPr lang="en-US" sz="3600" dirty="0"/>
              <a:t>You’ve also built in a morale boost that creates </a:t>
            </a:r>
            <a:r>
              <a:rPr lang="en-US" sz="3600" b="1" dirty="0">
                <a:solidFill>
                  <a:srgbClr val="0070C0"/>
                </a:solidFill>
              </a:rPr>
              <a:t>more enthusiasm for future project </a:t>
            </a:r>
            <a:r>
              <a:rPr lang="en-US" sz="3600" dirty="0"/>
              <a:t>participation with high-quality outcomes.</a:t>
            </a:r>
          </a:p>
        </p:txBody>
      </p:sp>
      <p:pic>
        <p:nvPicPr>
          <p:cNvPr id="9" name="Picture 8">
            <a:extLst>
              <a:ext uri="{FF2B5EF4-FFF2-40B4-BE49-F238E27FC236}">
                <a16:creationId xmlns:a16="http://schemas.microsoft.com/office/drawing/2014/main" id="{34C943FD-F8E7-4B14-6743-92D2E7C819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480D7D2E-E868-DA87-6754-0AD43648AE3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65783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E8EEF-1E33-444F-A53B-142273ED187C}"/>
              </a:ext>
            </a:extLst>
          </p:cNvPr>
          <p:cNvSpPr>
            <a:spLocks noGrp="1"/>
          </p:cNvSpPr>
          <p:nvPr>
            <p:ph type="title"/>
          </p:nvPr>
        </p:nvSpPr>
        <p:spPr/>
        <p:txBody>
          <a:bodyPr/>
          <a:lstStyle/>
          <a:p>
            <a:endParaRPr lang="fr-FR"/>
          </a:p>
        </p:txBody>
      </p:sp>
      <p:pic>
        <p:nvPicPr>
          <p:cNvPr id="10" name="Espace réservé du contenu 2">
            <a:extLst>
              <a:ext uri="{FF2B5EF4-FFF2-40B4-BE49-F238E27FC236}">
                <a16:creationId xmlns:a16="http://schemas.microsoft.com/office/drawing/2014/main" id="{0CAED94E-3F63-48AD-B2A2-9786468DE2B3}"/>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C991DA89-6DB7-B1EF-11F3-C0D3B8E89C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7DB6DCEF-F102-33FF-BCA6-9AECBE90D6B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07195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BEF96EE6-2D0B-444E-2CC6-698478631719}"/>
              </a:ext>
            </a:extLst>
          </p:cNvPr>
          <p:cNvSpPr txBox="1">
            <a:spLocks/>
          </p:cNvSpPr>
          <p:nvPr/>
        </p:nvSpPr>
        <p:spPr>
          <a:xfrm>
            <a:off x="267424" y="2174719"/>
            <a:ext cx="11424964" cy="2235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742950" algn="just" fontAlgn="base">
              <a:spcBef>
                <a:spcPts val="1000"/>
              </a:spcBef>
              <a:buFont typeface="+mj-lt"/>
              <a:buAutoNum type="arabicPeriod" startAt="7"/>
            </a:pPr>
            <a:endParaRPr lang="en-US" sz="3600" dirty="0"/>
          </a:p>
        </p:txBody>
      </p:sp>
      <p:sp>
        <p:nvSpPr>
          <p:cNvPr id="9" name="Espace réservé du contenu 2">
            <a:extLst>
              <a:ext uri="{FF2B5EF4-FFF2-40B4-BE49-F238E27FC236}">
                <a16:creationId xmlns:a16="http://schemas.microsoft.com/office/drawing/2014/main" id="{879BC863-C08F-B66F-C49C-393A819DDD50}"/>
              </a:ext>
            </a:extLst>
          </p:cNvPr>
          <p:cNvSpPr txBox="1">
            <a:spLocks/>
          </p:cNvSpPr>
          <p:nvPr/>
        </p:nvSpPr>
        <p:spPr>
          <a:xfrm>
            <a:off x="1036050" y="1995622"/>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1) The Project Closure definition</a:t>
            </a:r>
            <a:endParaRPr lang="en-US" b="1" dirty="0">
              <a:solidFill>
                <a:srgbClr val="002060"/>
              </a:solidFill>
            </a:endParaRP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dirty="0"/>
          </a:p>
        </p:txBody>
      </p:sp>
      <p:pic>
        <p:nvPicPr>
          <p:cNvPr id="10" name="Picture 9">
            <a:extLst>
              <a:ext uri="{FF2B5EF4-FFF2-40B4-BE49-F238E27FC236}">
                <a16:creationId xmlns:a16="http://schemas.microsoft.com/office/drawing/2014/main" id="{1A021E38-3B1F-4C32-2584-06DD049FBF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7B22524F-BCE4-1F79-8789-2911FC7850C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74367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6301D-2500-497B-B90E-2F96EA6526A9}"/>
              </a:ext>
            </a:extLst>
          </p:cNvPr>
          <p:cNvSpPr>
            <a:spLocks noGrp="1"/>
          </p:cNvSpPr>
          <p:nvPr>
            <p:ph type="title"/>
          </p:nvPr>
        </p:nvSpPr>
        <p:spPr/>
        <p:txBody>
          <a:bodyPr/>
          <a:lstStyle/>
          <a:p>
            <a:endParaRPr lang="fr-FR"/>
          </a:p>
        </p:txBody>
      </p:sp>
      <p:pic>
        <p:nvPicPr>
          <p:cNvPr id="11266" name="Picture 2" descr="The Ultimate Project Closure Checklist | Planio">
            <a:extLst>
              <a:ext uri="{FF2B5EF4-FFF2-40B4-BE49-F238E27FC236}">
                <a16:creationId xmlns:a16="http://schemas.microsoft.com/office/drawing/2014/main" id="{8D91BF49-86E2-4E1F-A56A-117E801E94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87465D6-14DA-D032-BE6F-5B4ACA64C0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AC7A4B7B-EAD8-952A-570B-2F9D7C2D920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329899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oject Closure Processes">
            <a:extLst>
              <a:ext uri="{FF2B5EF4-FFF2-40B4-BE49-F238E27FC236}">
                <a16:creationId xmlns:a16="http://schemas.microsoft.com/office/drawing/2014/main" id="{1887FB1B-7CFA-4F95-9299-CB2A469293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935314"/>
            <a:ext cx="12192000" cy="65745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074E26D-6FC6-F7B4-5C0C-3375394682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5" name="Graphic 4">
            <a:extLst>
              <a:ext uri="{FF2B5EF4-FFF2-40B4-BE49-F238E27FC236}">
                <a16:creationId xmlns:a16="http://schemas.microsoft.com/office/drawing/2014/main" id="{C03A10EA-4BC3-12A4-CDD0-18F7444688B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14693" y="6548767"/>
            <a:ext cx="1879649" cy="309233"/>
          </a:xfrm>
          <a:prstGeom prst="rect">
            <a:avLst/>
          </a:prstGeom>
        </p:spPr>
      </p:pic>
    </p:spTree>
    <p:extLst>
      <p:ext uri="{BB962C8B-B14F-4D97-AF65-F5344CB8AC3E}">
        <p14:creationId xmlns:p14="http://schemas.microsoft.com/office/powerpoint/2010/main" val="1885784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EF9D1-71F5-4C12-B56C-4A810283999F}"/>
              </a:ext>
            </a:extLst>
          </p:cNvPr>
          <p:cNvSpPr>
            <a:spLocks noGrp="1"/>
          </p:cNvSpPr>
          <p:nvPr>
            <p:ph type="title"/>
          </p:nvPr>
        </p:nvSpPr>
        <p:spPr/>
        <p:txBody>
          <a:bodyPr/>
          <a:lstStyle/>
          <a:p>
            <a:endParaRPr lang="fr-FR"/>
          </a:p>
        </p:txBody>
      </p:sp>
      <p:pic>
        <p:nvPicPr>
          <p:cNvPr id="4" name="Espace réservé du contenu 3">
            <a:extLst>
              <a:ext uri="{FF2B5EF4-FFF2-40B4-BE49-F238E27FC236}">
                <a16:creationId xmlns:a16="http://schemas.microsoft.com/office/drawing/2014/main" id="{86C30F9D-F43C-475A-9F3E-AD7A48739946}"/>
              </a:ext>
            </a:extLst>
          </p:cNvPr>
          <p:cNvPicPr>
            <a:picLocks noGrp="1" noChangeAspect="1"/>
          </p:cNvPicPr>
          <p:nvPr>
            <p:ph idx="1"/>
          </p:nvPr>
        </p:nvPicPr>
        <p:blipFill>
          <a:blip r:embed="rId2"/>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2F23D09E-2353-E9F1-0C6A-1A1E832F6B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5" name="Graphic 4">
            <a:extLst>
              <a:ext uri="{FF2B5EF4-FFF2-40B4-BE49-F238E27FC236}">
                <a16:creationId xmlns:a16="http://schemas.microsoft.com/office/drawing/2014/main" id="{1118AC55-558E-5A05-32FA-2D62772F731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39995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6050C581-E28F-75C1-389C-E72CFEE9840B}"/>
              </a:ext>
            </a:extLst>
          </p:cNvPr>
          <p:cNvGraphicFramePr>
            <a:graphicFrameLocks noGrp="1"/>
          </p:cNvGraphicFramePr>
          <p:nvPr/>
        </p:nvGraphicFramePr>
        <p:xfrm>
          <a:off x="1423125" y="1689675"/>
          <a:ext cx="8861624" cy="3599554"/>
        </p:xfrm>
        <a:graphic>
          <a:graphicData uri="http://schemas.openxmlformats.org/drawingml/2006/table">
            <a:tbl>
              <a:tblPr firstRow="1" firstCol="1" bandRow="1"/>
              <a:tblGrid>
                <a:gridCol w="8861624">
                  <a:extLst>
                    <a:ext uri="{9D8B030D-6E8A-4147-A177-3AD203B41FA5}">
                      <a16:colId xmlns:a16="http://schemas.microsoft.com/office/drawing/2014/main" val="3115244289"/>
                    </a:ext>
                  </a:extLst>
                </a:gridCol>
              </a:tblGrid>
              <a:tr h="1963394">
                <a:tc>
                  <a:txBody>
                    <a:bodyPr/>
                    <a:lstStyle/>
                    <a:p>
                      <a:pPr marL="0" marR="0">
                        <a:spcBef>
                          <a:spcPts val="0"/>
                        </a:spcBef>
                        <a:spcAft>
                          <a:spcPts val="0"/>
                        </a:spcAft>
                      </a:pPr>
                      <a:r>
                        <a:rPr lang="en-US" sz="20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During this phase, the team reviews the deliverables, then compares and tests their quality to the intended. project outcome: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Closure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Initiating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Execution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Planning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430343"/>
                  </a:ext>
                </a:extLst>
              </a:tr>
              <a:tr h="1636160">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It defines a team’s and an organization’s culture: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closure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planning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monitoring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3901942"/>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7DEE1A0F-5530-B481-BE3F-1EABDB15BF44}"/>
              </a:ext>
            </a:extLst>
          </p:cNvPr>
          <p:cNvGraphicFramePr>
            <a:graphicFrameLocks noGrp="1"/>
          </p:cNvGraphicFramePr>
          <p:nvPr/>
        </p:nvGraphicFramePr>
        <p:xfrm>
          <a:off x="1396236" y="1485247"/>
          <a:ext cx="8915401" cy="3913459"/>
        </p:xfrm>
        <a:graphic>
          <a:graphicData uri="http://schemas.openxmlformats.org/drawingml/2006/table">
            <a:tbl>
              <a:tblPr firstRow="1" firstCol="1" bandRow="1"/>
              <a:tblGrid>
                <a:gridCol w="8915401">
                  <a:extLst>
                    <a:ext uri="{9D8B030D-6E8A-4147-A177-3AD203B41FA5}">
                      <a16:colId xmlns:a16="http://schemas.microsoft.com/office/drawing/2014/main" val="1485834444"/>
                    </a:ext>
                  </a:extLst>
                </a:gridCol>
              </a:tblGrid>
              <a:tr h="1718899">
                <a:tc>
                  <a:txBody>
                    <a:bodyPr/>
                    <a:lstStyle/>
                    <a:p>
                      <a:pPr marL="0" marR="0">
                        <a:spcBef>
                          <a:spcPts val="0"/>
                        </a:spcBef>
                        <a:spcAft>
                          <a:spcPts val="0"/>
                        </a:spcAft>
                      </a:pPr>
                      <a:r>
                        <a:rPr lang="en-US" sz="24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Phases of the Project Closure Process are:</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People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5913298"/>
                  </a:ext>
                </a:extLst>
              </a:tr>
              <a:tr h="1964455">
                <a:tc>
                  <a:txBody>
                    <a:bodyPr/>
                    <a:lstStyle/>
                    <a:p>
                      <a:pPr marL="0" marR="0">
                        <a:spcBef>
                          <a:spcPts val="0"/>
                        </a:spcBef>
                        <a:spcAft>
                          <a:spcPts val="0"/>
                        </a:spcAft>
                      </a:pPr>
                      <a:r>
                        <a:rPr lang="en-US" sz="24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000" kern="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r>
                        <a:rPr lang="en-US" sz="24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creates a true sense of finality (and success) among the team and the organization</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576864"/>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FEC73098-D91A-9BC6-D6C5-1EE37FBA08FA}"/>
              </a:ext>
            </a:extLst>
          </p:cNvPr>
          <p:cNvGraphicFramePr>
            <a:graphicFrameLocks noGrp="1"/>
          </p:cNvGraphicFramePr>
          <p:nvPr/>
        </p:nvGraphicFramePr>
        <p:xfrm>
          <a:off x="1482895" y="1485247"/>
          <a:ext cx="8742083" cy="3840480"/>
        </p:xfrm>
        <a:graphic>
          <a:graphicData uri="http://schemas.openxmlformats.org/drawingml/2006/table">
            <a:tbl>
              <a:tblPr firstRow="1" firstCol="1" bandRow="1"/>
              <a:tblGrid>
                <a:gridCol w="8742083">
                  <a:extLst>
                    <a:ext uri="{9D8B030D-6E8A-4147-A177-3AD203B41FA5}">
                      <a16:colId xmlns:a16="http://schemas.microsoft.com/office/drawing/2014/main" val="1001359945"/>
                    </a:ext>
                  </a:extLst>
                </a:gridCol>
              </a:tblGrid>
              <a:tr h="1575529">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000"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Consider what you’ve done, how you’ve done it, and what you’ve learned now that the project is complete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People Phase</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1042505"/>
                  </a:ext>
                </a:extLst>
              </a:tr>
              <a:tr h="1765343">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800" kern="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Take the time to commemorate what you’ve accomplished as a team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People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0037193"/>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2D4B593D-6CE4-8489-FCB2-0348B2E64B74}"/>
              </a:ext>
            </a:extLst>
          </p:cNvPr>
          <p:cNvGraphicFramePr>
            <a:graphicFrameLocks noGrp="1"/>
          </p:cNvGraphicFramePr>
          <p:nvPr/>
        </p:nvGraphicFramePr>
        <p:xfrm>
          <a:off x="1574830" y="1707912"/>
          <a:ext cx="8558214" cy="3454556"/>
        </p:xfrm>
        <a:graphic>
          <a:graphicData uri="http://schemas.openxmlformats.org/drawingml/2006/table">
            <a:tbl>
              <a:tblPr firstRow="1" firstCol="1" bandRow="1"/>
              <a:tblGrid>
                <a:gridCol w="8558214">
                  <a:extLst>
                    <a:ext uri="{9D8B030D-6E8A-4147-A177-3AD203B41FA5}">
                      <a16:colId xmlns:a16="http://schemas.microsoft.com/office/drawing/2014/main" val="1590292419"/>
                    </a:ext>
                  </a:extLst>
                </a:gridCol>
              </a:tblGrid>
              <a:tr h="1378968">
                <a:tc>
                  <a:txBody>
                    <a:bodyPr/>
                    <a:lstStyle/>
                    <a:p>
                      <a:pPr marL="0" marR="0">
                        <a:spcBef>
                          <a:spcPts val="0"/>
                        </a:spcBef>
                        <a:spcAft>
                          <a:spcPts val="0"/>
                        </a:spcAft>
                      </a:pPr>
                      <a:r>
                        <a:rPr lang="en-US" sz="2000" b="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part of the technical phase?</a:t>
                      </a:r>
                      <a:endParaRPr lang="en-US" sz="1800" b="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Tie-Up Loose Ends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Show Appreciation for Supporting Departments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Hold a Project Outcomes Meeting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614822"/>
                  </a:ext>
                </a:extLst>
              </a:tr>
              <a:tr h="1930556">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learning phase includes: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Dedicate Time for Team Reflection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Document Lessons Learned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Respond to Questions about the Current Project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5081614"/>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0795" y="134086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87E453A5-8A3F-9E1E-6FF5-3AD2FA61B0EF}"/>
              </a:ext>
            </a:extLst>
          </p:cNvPr>
          <p:cNvGraphicFramePr>
            <a:graphicFrameLocks noGrp="1"/>
          </p:cNvGraphicFramePr>
          <p:nvPr/>
        </p:nvGraphicFramePr>
        <p:xfrm>
          <a:off x="1263989" y="1568330"/>
          <a:ext cx="8522949" cy="3745914"/>
        </p:xfrm>
        <a:graphic>
          <a:graphicData uri="http://schemas.openxmlformats.org/drawingml/2006/table">
            <a:tbl>
              <a:tblPr firstRow="1" firstCol="1" bandRow="1"/>
              <a:tblGrid>
                <a:gridCol w="8522949">
                  <a:extLst>
                    <a:ext uri="{9D8B030D-6E8A-4147-A177-3AD203B41FA5}">
                      <a16:colId xmlns:a16="http://schemas.microsoft.com/office/drawing/2014/main" val="472960620"/>
                    </a:ext>
                  </a:extLst>
                </a:gridCol>
              </a:tblGrid>
              <a:tr h="1872957">
                <a:tc>
                  <a:txBody>
                    <a:bodyPr/>
                    <a:lstStyle/>
                    <a:p>
                      <a:pPr marL="0" marR="0" algn="just">
                        <a:spcBef>
                          <a:spcPts val="0"/>
                        </a:spcBef>
                        <a:spcAft>
                          <a:spcPts val="0"/>
                        </a:spcAft>
                      </a:pPr>
                      <a:r>
                        <a:rPr lang="en-US" sz="24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 Project Manager will close a Project for----</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Those include completing a Project on time and finishing it early.</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 Projects canceled. </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Projects fail completely</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696245"/>
                  </a:ext>
                </a:extLst>
              </a:tr>
              <a:tr h="1872957">
                <a:tc>
                  <a:txBody>
                    <a:bodyPr/>
                    <a:lstStyle/>
                    <a:p>
                      <a:pPr marL="0" marR="0" algn="just">
                        <a:spcBef>
                          <a:spcPts val="0"/>
                        </a:spcBef>
                        <a:spcAft>
                          <a:spcPts val="0"/>
                        </a:spcAft>
                      </a:pPr>
                      <a:r>
                        <a:rPr lang="en-US" sz="24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Project Closure Deliverables include: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Competitor market share analysis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Software for tracking new leads and existing client contacts.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System for analyzing values-driven investments relative to costs.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075279"/>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CE021FF6-1055-41AD-4060-1FB8F35B6BC1}"/>
              </a:ext>
            </a:extLst>
          </p:cNvPr>
          <p:cNvGraphicFramePr>
            <a:graphicFrameLocks noGrp="1"/>
          </p:cNvGraphicFramePr>
          <p:nvPr/>
        </p:nvGraphicFramePr>
        <p:xfrm>
          <a:off x="1364043" y="1572681"/>
          <a:ext cx="8865807" cy="3804758"/>
        </p:xfrm>
        <a:graphic>
          <a:graphicData uri="http://schemas.openxmlformats.org/drawingml/2006/table">
            <a:tbl>
              <a:tblPr firstRow="1" firstCol="1" bandRow="1"/>
              <a:tblGrid>
                <a:gridCol w="8865807">
                  <a:extLst>
                    <a:ext uri="{9D8B030D-6E8A-4147-A177-3AD203B41FA5}">
                      <a16:colId xmlns:a16="http://schemas.microsoft.com/office/drawing/2014/main" val="1412026363"/>
                    </a:ext>
                  </a:extLst>
                </a:gridCol>
              </a:tblGrid>
              <a:tr h="1918366">
                <a:tc>
                  <a:txBody>
                    <a:bodyPr/>
                    <a:lstStyle/>
                    <a:p>
                      <a:pPr marL="0" marR="0" algn="just">
                        <a:spcBef>
                          <a:spcPts val="0"/>
                        </a:spcBef>
                        <a:spcAft>
                          <a:spcPts val="0"/>
                        </a:spcAft>
                      </a:pPr>
                      <a:r>
                        <a:rPr lang="en-US" sz="24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not </a:t>
                      </a:r>
                      <a:r>
                        <a:rPr lang="en-US" sz="20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Project Closure Best Practices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Miscommunication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Focus on Interactivity</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Create Space for Best Team Member Performance</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Realize Inclusivity Is Essential</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835487"/>
                  </a:ext>
                </a:extLst>
              </a:tr>
              <a:tr h="1886392">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During project closure--------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team reviews the deliverables,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compares and tests its quality to the intended project outcome.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they share the deliverables with the project’s client</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458178"/>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7754AA-D441-45D6-BF42-ABBAC8E546C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39BB572-3A45-45C7-9A2F-FC71E68AE127}"/>
              </a:ext>
            </a:extLst>
          </p:cNvPr>
          <p:cNvSpPr>
            <a:spLocks noGrp="1"/>
          </p:cNvSpPr>
          <p:nvPr>
            <p:ph idx="1"/>
          </p:nvPr>
        </p:nvSpPr>
        <p:spPr/>
        <p:txBody>
          <a:bodyPr/>
          <a:lstStyle/>
          <a:p>
            <a:endParaRPr lang="fr-FR" dirty="0"/>
          </a:p>
        </p:txBody>
      </p:sp>
      <p:pic>
        <p:nvPicPr>
          <p:cNvPr id="3074" name="Picture 2" descr="Diego Ordaz by Fabiola Mata">
            <a:extLst>
              <a:ext uri="{FF2B5EF4-FFF2-40B4-BE49-F238E27FC236}">
                <a16:creationId xmlns:a16="http://schemas.microsoft.com/office/drawing/2014/main" id="{0EC601DF-3F2B-4047-AD66-9AFDDF8AD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854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605</TotalTime>
  <Words>1596</Words>
  <Application>Microsoft Office PowerPoint</Application>
  <PresentationFormat>Widescreen</PresentationFormat>
  <Paragraphs>161</Paragraphs>
  <Slides>38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63</cp:revision>
  <dcterms:created xsi:type="dcterms:W3CDTF">2023-04-29T09:08:23Z</dcterms:created>
  <dcterms:modified xsi:type="dcterms:W3CDTF">2023-05-30T18:32:17Z</dcterms:modified>
</cp:coreProperties>
</file>