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5.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 id="2147483786" r:id="rId2"/>
  </p:sldMasterIdLst>
  <p:notesMasterIdLst>
    <p:notesMasterId r:id="rId42"/>
  </p:notesMasterIdLst>
  <p:handoutMasterIdLst>
    <p:handoutMasterId r:id="rId43"/>
  </p:handoutMasterIdLst>
  <p:sldIdLst>
    <p:sldId id="480" r:id="rId3"/>
    <p:sldId id="303" r:id="rId4"/>
    <p:sldId id="489" r:id="rId5"/>
    <p:sldId id="482" r:id="rId6"/>
    <p:sldId id="313" r:id="rId7"/>
    <p:sldId id="490" r:id="rId8"/>
    <p:sldId id="256" r:id="rId9"/>
    <p:sldId id="491" r:id="rId10"/>
    <p:sldId id="492" r:id="rId11"/>
    <p:sldId id="493" r:id="rId12"/>
    <p:sldId id="494" r:id="rId13"/>
    <p:sldId id="495" r:id="rId14"/>
    <p:sldId id="496" r:id="rId15"/>
    <p:sldId id="497" r:id="rId16"/>
    <p:sldId id="498" r:id="rId17"/>
    <p:sldId id="499" r:id="rId18"/>
    <p:sldId id="500" r:id="rId19"/>
    <p:sldId id="501" r:id="rId20"/>
    <p:sldId id="502" r:id="rId21"/>
    <p:sldId id="503" r:id="rId22"/>
    <p:sldId id="504" r:id="rId23"/>
    <p:sldId id="505" r:id="rId24"/>
    <p:sldId id="506" r:id="rId25"/>
    <p:sldId id="507" r:id="rId26"/>
    <p:sldId id="508" r:id="rId27"/>
    <p:sldId id="509" r:id="rId28"/>
    <p:sldId id="510" r:id="rId29"/>
    <p:sldId id="511" r:id="rId30"/>
    <p:sldId id="512" r:id="rId31"/>
    <p:sldId id="513" r:id="rId32"/>
    <p:sldId id="514" r:id="rId33"/>
    <p:sldId id="515" r:id="rId34"/>
    <p:sldId id="516" r:id="rId35"/>
    <p:sldId id="517" r:id="rId36"/>
    <p:sldId id="518" r:id="rId37"/>
    <p:sldId id="519" r:id="rId38"/>
    <p:sldId id="526" r:id="rId39"/>
    <p:sldId id="5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1730"/>
    <a:srgbClr val="001746"/>
    <a:srgbClr val="000099"/>
    <a:srgbClr val="0B4525"/>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74323" autoAdjust="0"/>
  </p:normalViewPr>
  <p:slideViewPr>
    <p:cSldViewPr snapToGrid="0">
      <p:cViewPr varScale="1">
        <p:scale>
          <a:sx n="70" d="100"/>
          <a:sy n="70" d="100"/>
        </p:scale>
        <p:origin x="738" y="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2.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48" Type="http://schemas.openxmlformats.org/officeDocument/2006/relationships/customXml" Target="../customXml/item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7EE96B-A74C-86C1-223F-E0B349905D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a:extLst>
              <a:ext uri="{FF2B5EF4-FFF2-40B4-BE49-F238E27FC236}">
                <a16:creationId xmlns:a16="http://schemas.microsoft.com/office/drawing/2014/main" id="{99085609-F67D-F00D-B8AF-5889AFDB7D8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A936540-C374-4AFE-97C8-C3A2C47CB750}" type="datetime1">
              <a:rPr lang="en-GB" smtClean="0"/>
              <a:t>22/09/2026</a:t>
            </a:fld>
            <a:endParaRPr lang="en-GB"/>
          </a:p>
        </p:txBody>
      </p:sp>
      <p:sp>
        <p:nvSpPr>
          <p:cNvPr id="4" name="Footer Placeholder 3">
            <a:extLst>
              <a:ext uri="{FF2B5EF4-FFF2-40B4-BE49-F238E27FC236}">
                <a16:creationId xmlns:a16="http://schemas.microsoft.com/office/drawing/2014/main" id="{787DB158-2EDA-0E45-7C75-3BF20EE73EA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5" name="Slide Number Placeholder 4">
            <a:extLst>
              <a:ext uri="{FF2B5EF4-FFF2-40B4-BE49-F238E27FC236}">
                <a16:creationId xmlns:a16="http://schemas.microsoft.com/office/drawing/2014/main" id="{481855C3-7AEF-C855-E391-8F6A7B3CBDD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2197546-1C8D-4E31-BA75-CCAA838F258D}" type="slidenum">
              <a:rPr lang="en-GB" smtClean="0"/>
              <a:t>‹#›</a:t>
            </a:fld>
            <a:endParaRPr lang="en-GB"/>
          </a:p>
        </p:txBody>
      </p:sp>
    </p:spTree>
    <p:extLst>
      <p:ext uri="{BB962C8B-B14F-4D97-AF65-F5344CB8AC3E}">
        <p14:creationId xmlns:p14="http://schemas.microsoft.com/office/powerpoint/2010/main" val="353940504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ar-JO"/>
              <a:t>جامعة الجميع الذكية                                                </a:t>
            </a:r>
            <a:r>
              <a:rPr lang="en-GB"/>
              <a:t>Everyone's Smart University (ESU)</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B51F33-5D51-470B-8914-3B86C12A5A69}" type="datetime1">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GB"/>
              <a:t>ENT 612 Entrepreneurship Leadership&amp; Organizational Behavior.   Dr Nahed Ahmed</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A91D27-8B67-41BF-AC3E-755B9713AE8C}" type="slidenum">
              <a:rPr lang="en-GB" smtClean="0"/>
              <a:t>‹#›</a:t>
            </a:fld>
            <a:endParaRPr lang="en-GB"/>
          </a:p>
        </p:txBody>
      </p:sp>
    </p:spTree>
    <p:extLst>
      <p:ext uri="{BB962C8B-B14F-4D97-AF65-F5344CB8AC3E}">
        <p14:creationId xmlns:p14="http://schemas.microsoft.com/office/powerpoint/2010/main" val="187819837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3958655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2026-09-22</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08025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2026-09-22</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3936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2026-09-22</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5370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2026-09-22</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97571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2026-09-22</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87881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2026-09-22</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68323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2026-09-22</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57352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2026-09-22</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91732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2026-09-22</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01561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2026-09-22</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6113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2026-09-22</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47761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688039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199395113"/>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321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5577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844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584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1013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3317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4096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1767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30803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1860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7049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969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78367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84174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848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151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57001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683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901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2026-09-22</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178156839"/>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2026-09-22</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68035658"/>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 id="2147483803" r:id="rId17"/>
    <p:sldLayoutId id="21474838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jpeg"/><Relationship Id="rId1" Type="http://schemas.openxmlformats.org/officeDocument/2006/relationships/slideLayout" Target="../slideLayouts/slideLayout3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4839" y="2337115"/>
            <a:ext cx="4661854"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sym typeface="Arial"/>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486502"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Finding a Commercially Viable Problem</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solidFill>
                  <a:prstClr val="white"/>
                </a:solidFill>
                <a:latin typeface="Times New Roman" panose="02020603050405020304" pitchFamily="18" charset="0"/>
                <a:cs typeface="Times New Roman" panose="02020603050405020304" pitchFamily="18" charset="0"/>
                <a:sym typeface="Arial"/>
              </a:rPr>
              <a:t>2</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DE0477D-22FC-4935-6107-AACDABA351DB}"/>
              </a:ext>
            </a:extLst>
          </p:cNvPr>
          <p:cNvSpPr txBox="1"/>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prstTxWarp prst="textNoShape">
              <a:avLst/>
            </a:prstTxWarp>
            <a:normAutofit/>
          </a:bodyPr>
          <a:lstStyle/>
          <a:p>
            <a:pPr marL="0" marR="0" lvl="0" indent="0" algn="ctr" defTabSz="914400" eaLnBrk="0" fontAlgn="base" latinLnBrk="0" hangingPunct="0">
              <a:spcBef>
                <a:spcPct val="0"/>
              </a:spcBef>
              <a:spcAft>
                <a:spcPts val="600"/>
              </a:spcAft>
              <a:buClrTx/>
              <a:buSzTx/>
              <a:buFontTx/>
              <a:buNone/>
              <a:tabLst/>
              <a:defRPr/>
            </a:pPr>
            <a:r>
              <a:rPr kumimoji="0" lang="en-US" sz="4400" b="1" i="0" u="none" strike="noStrike" kern="1200" cap="none" spc="0" normalizeH="0" baseline="0" noProof="0">
                <a:ln>
                  <a:noFill/>
                </a:ln>
                <a:solidFill>
                  <a:schemeClr val="tx2"/>
                </a:solidFill>
                <a:effectLst/>
                <a:uLnTx/>
                <a:uFillTx/>
                <a:latin typeface="+mj-lt"/>
                <a:ea typeface="+mj-ea"/>
                <a:cs typeface="+mj-cs"/>
              </a:rPr>
              <a:t>Finding a Commercially Viable Problem</a:t>
            </a:r>
          </a:p>
        </p:txBody>
      </p:sp>
      <p:pic>
        <p:nvPicPr>
          <p:cNvPr id="7" name="Picture 6" descr="Person with idea concept">
            <a:extLst>
              <a:ext uri="{FF2B5EF4-FFF2-40B4-BE49-F238E27FC236}">
                <a16:creationId xmlns:a16="http://schemas.microsoft.com/office/drawing/2014/main" id="{2DF58881-AE63-885B-EFF1-E9770CC33F02}"/>
              </a:ext>
            </a:extLst>
          </p:cNvPr>
          <p:cNvPicPr>
            <a:picLocks noChangeAspect="1"/>
          </p:cNvPicPr>
          <p:nvPr/>
        </p:nvPicPr>
        <p:blipFill>
          <a:blip r:embed="rId2"/>
          <a:srcRect t="12134" b="26073"/>
          <a:stretch/>
        </p:blipFill>
        <p:spPr>
          <a:xfrm>
            <a:off x="609600" y="1474777"/>
            <a:ext cx="10972800" cy="4525963"/>
          </a:xfrm>
          <a:prstGeom prst="rect">
            <a:avLst/>
          </a:prstGeom>
          <a:noFill/>
        </p:spPr>
      </p:pic>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The previous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Th</a:t>
            </a:r>
            <a:r>
              <a:rPr lang="en-US" sz="2800" b="1" dirty="0">
                <a:solidFill>
                  <a:srgbClr val="00B0F0"/>
                </a:solidFill>
                <a:latin typeface="Times New Roman" panose="02020603050405020304" pitchFamily="18" charset="0"/>
                <a:cs typeface="Times New Roman" panose="02020603050405020304" pitchFamily="18" charset="0"/>
                <a:sym typeface="Arial"/>
              </a:rPr>
              <a:t>is</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322139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endPar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1055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There will always be frustrated customers who have problems that need to be solved. As a consumer, you’ve probably experienced some of this frustration yourself or at least seen it in others.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In marketing, one of the oldest sayings is, </a:t>
            </a:r>
            <a:r>
              <a:rPr kumimoji="0" lang="en-GB" sz="3200" b="0" i="1"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“Find a need and fill 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In other words, if you find an unsatisfied need, you’ll find a problem whose solution may provide an opportunity for you.</a:t>
            </a:r>
            <a:endPar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9601733" cy="4349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6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Not all problems that need to be solved are ready to be solved commercially. In other words, the demand for the product or service must be great enough to earn and sustain a profit.</a:t>
            </a:r>
            <a:endParaRPr kumimoji="0" lang="en-GB" sz="3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960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000" b="1" i="1"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Successful companies solve problems</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 am sure you have heard of the business philosophy that in order to create </a:t>
            </a: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a successful business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 needs to add </a:t>
            </a: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real value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 a certain segment of consumers, so what is the value anyway? A successful company adds value, but they do so by solving a big problem that customers will pay money for, and if we ask how difficult the problem is? How easy is the solution? Do people have problems? And is the solution obvious enough to pay money for? These are the questions to ask when starting a business, and Problem, Solution, and Revenue are the order that business owners should consider when evaluating their business.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79474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1" i="1" u="none" strike="noStrike" kern="1200" cap="none" spc="0" normalizeH="0" baseline="0" noProof="0">
                <a:ln>
                  <a:noFill/>
                </a:ln>
                <a:solidFill>
                  <a:srgbClr val="6F1730"/>
                </a:solidFill>
                <a:effectLst/>
                <a:uLnTx/>
                <a:uFillTx/>
                <a:latin typeface="Times New Roman" panose="02020603050405020304" pitchFamily="18" charset="0"/>
                <a:ea typeface="+mn-ea"/>
                <a:cs typeface="Times New Roman" panose="02020603050405020304" pitchFamily="18" charset="0"/>
              </a:rPr>
              <a:t>Identify the problem that is causing the pain.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If the problem is something undesirable and undefined, people are likely to pay a lot of money to solve it, and the </a:t>
            </a:r>
            <a:r>
              <a:rPr kumimoji="0" lang="en-GB" sz="24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problem can be anything; </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It may be the need for a more efficient way of transporting passengers, the lack of effective shipping options internationally, or the need for better marketing strategies; The problem is the need or the void that the customer wants to fill.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4591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An excellent example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a product that solved a “real” need at the time it was invented, but that wasn’t commercially viable, was the flush toilet. Its inventor, Sir John Harrington, presented the toilet as a gift for Queen Elizabeth I of England in 1569. Certainly, Harrington was solving an important problem: the sanitary disposal of human waste.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69873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However, his toilet wasn’t commercially viable until the late 1800s. Why? Because no adequate sewer systems existed until the Industrial Age. The shifts in population from the country to cities created a demand for flush toilets in great enough numbers to establish a large and growing market.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Though Sir John’s product was a bust financially, entrepreneurs like Thomas Crapper and John Douglas were so successful that their names remain linked with the flush toilet even today.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461840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Clearly, you need not be an inventor to be a successful entrepreneur. All you need is to be able to recognize a problem that is commercially viable and develop a unique solution.</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8879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Flash memory </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was invented in the early 1980s by Japanese engineer </a:t>
            </a:r>
            <a:r>
              <a:rPr kumimoji="0" lang="en-GB" sz="2000" b="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Masuoka</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Fujio, who was then working at the Toshiba Corporation and who was searching for a technology that would replace existing data-storage media such as magnetic tapes, floppy disks, and dynamic random-access memory (DRAM) chips. Flash memory is the most widely used data storage technology in consumer devices today. It stores our photos, our videos, our music, our documents and so much more. In fact, flash memory has mostly replaced the magnetic hard drive disks (HDDs) that used to be common in computers.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Different types of flash memory- USB drives, Flash Drives, SSD Cards">
            <a:extLst>
              <a:ext uri="{FF2B5EF4-FFF2-40B4-BE49-F238E27FC236}">
                <a16:creationId xmlns:a16="http://schemas.microsoft.com/office/drawing/2014/main" id="{462BE07D-CB11-56D8-DAE3-BE4CA83C34B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98" r="6667"/>
          <a:stretch/>
        </p:blipFill>
        <p:spPr bwMode="auto">
          <a:xfrm>
            <a:off x="9703739" y="453094"/>
            <a:ext cx="1737972" cy="1612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5790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GB" sz="16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Solar kits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image below is an advertisement photo that appeared in the 1956 issue of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Look Magazine, show off the “Bell Solar Battery” to the American public.</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6">
            <a:extLst>
              <a:ext uri="{FF2B5EF4-FFF2-40B4-BE49-F238E27FC236}">
                <a16:creationId xmlns:a16="http://schemas.microsoft.com/office/drawing/2014/main" id="{EBC7E822-E1D6-5298-7AA0-9D5E9DE64A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73" t="2110" r="2601" b="3798"/>
          <a:stretch/>
        </p:blipFill>
        <p:spPr bwMode="auto">
          <a:xfrm>
            <a:off x="1937721" y="1034933"/>
            <a:ext cx="3436144" cy="23945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ow China's Solar Industry Is Set Up To Be The New Green OPEC">
            <a:extLst>
              <a:ext uri="{FF2B5EF4-FFF2-40B4-BE49-F238E27FC236}">
                <a16:creationId xmlns:a16="http://schemas.microsoft.com/office/drawing/2014/main" id="{E53660D9-BFC9-E23F-F273-7A02A81CF5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6266" y="712724"/>
            <a:ext cx="4237796" cy="24938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360DAD4-F0EA-D487-A76E-9C0C10D7F89E}"/>
              </a:ext>
            </a:extLst>
          </p:cNvPr>
          <p:cNvPicPr>
            <a:picLocks noChangeAspect="1"/>
          </p:cNvPicPr>
          <p:nvPr/>
        </p:nvPicPr>
        <p:blipFill>
          <a:blip r:embed="rId5"/>
          <a:stretch>
            <a:fillRect/>
          </a:stretch>
        </p:blipFill>
        <p:spPr>
          <a:xfrm>
            <a:off x="7056266" y="3254244"/>
            <a:ext cx="4237087" cy="2603218"/>
          </a:xfrm>
          <a:prstGeom prst="rect">
            <a:avLst/>
          </a:prstGeom>
        </p:spPr>
      </p:pic>
    </p:spTree>
    <p:extLst>
      <p:ext uri="{BB962C8B-B14F-4D97-AF65-F5344CB8AC3E}">
        <p14:creationId xmlns:p14="http://schemas.microsoft.com/office/powerpoint/2010/main" val="33501903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1939, Russell Ohl created the solar cell design that is used in many modern solar panels. He patented his design in 1941.  In 1954, this design was first used by Bell Labs to create the first commercially viable silicon solar cell.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History of Solar Energy: Who Invented Solar Panels? | Deege ...">
            <a:extLst>
              <a:ext uri="{FF2B5EF4-FFF2-40B4-BE49-F238E27FC236}">
                <a16:creationId xmlns:a16="http://schemas.microsoft.com/office/drawing/2014/main" id="{BD7F56C6-549E-70C5-C0A6-531B06E0E5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58" t="3102" r="5685"/>
          <a:stretch/>
        </p:blipFill>
        <p:spPr bwMode="auto">
          <a:xfrm>
            <a:off x="8909596" y="165259"/>
            <a:ext cx="3143883" cy="2351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6297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What happened to businessman and programmer Mark Zuckerberg when he started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Facebook?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Zuckerberg greatly helped develop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the ability to communicate online</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E444110-070F-4D3D-918F-6308B17AFE3E}"/>
              </a:ext>
            </a:extLst>
          </p:cNvPr>
          <p:cNvPicPr>
            <a:picLocks noChangeAspect="1"/>
          </p:cNvPicPr>
          <p:nvPr/>
        </p:nvPicPr>
        <p:blipFill>
          <a:blip r:embed="rId3"/>
          <a:stretch>
            <a:fillRect/>
          </a:stretch>
        </p:blipFill>
        <p:spPr>
          <a:xfrm>
            <a:off x="8358523" y="290945"/>
            <a:ext cx="3833477" cy="2459125"/>
          </a:xfrm>
          <a:prstGeom prst="rect">
            <a:avLst/>
          </a:prstGeom>
        </p:spPr>
      </p:pic>
    </p:spTree>
    <p:extLst>
      <p:ext uri="{BB962C8B-B14F-4D97-AF65-F5344CB8AC3E}">
        <p14:creationId xmlns:p14="http://schemas.microsoft.com/office/powerpoint/2010/main" val="22251524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and what void did Sergey Brin and Larry Paige fill when </a:t>
            </a:r>
            <a:r>
              <a:rPr kumimoji="0" lang="en-GB" sz="28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creating Google</a:t>
            </a: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Is the need for an </a:t>
            </a:r>
            <a:r>
              <a:rPr kumimoji="0" lang="en-GB" sz="28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effective commercial search engine on </a:t>
            </a:r>
            <a:r>
              <a:rPr kumimoji="0" lang="en-GB"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Internet</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C3980CB-6F7C-91E3-0F2C-1DF17BAE7053}"/>
              </a:ext>
            </a:extLst>
          </p:cNvPr>
          <p:cNvPicPr>
            <a:picLocks noChangeAspect="1"/>
          </p:cNvPicPr>
          <p:nvPr/>
        </p:nvPicPr>
        <p:blipFill>
          <a:blip r:embed="rId3"/>
          <a:stretch>
            <a:fillRect/>
          </a:stretch>
        </p:blipFill>
        <p:spPr>
          <a:xfrm>
            <a:off x="7603113" y="351235"/>
            <a:ext cx="4005419" cy="2664183"/>
          </a:xfrm>
          <a:prstGeom prst="rect">
            <a:avLst/>
          </a:prstGeom>
        </p:spPr>
      </p:pic>
    </p:spTree>
    <p:extLst>
      <p:ext uri="{BB962C8B-B14F-4D97-AF65-F5344CB8AC3E}">
        <p14:creationId xmlns:p14="http://schemas.microsoft.com/office/powerpoint/2010/main" val="2597268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GB"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Google &amp; Facebook</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They were solving real problems, and thanks to the scalability of those problems, they were able to grow their business to be as significant as it is today.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Google &amp; Facebook Advertising Strategy: Your Audience Targeting Toolbox">
            <a:extLst>
              <a:ext uri="{FF2B5EF4-FFF2-40B4-BE49-F238E27FC236}">
                <a16:creationId xmlns:a16="http://schemas.microsoft.com/office/drawing/2014/main" id="{B5469711-796D-BB90-C579-C4C797ACD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4804" y="356259"/>
            <a:ext cx="2888676" cy="2888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596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So what is your problem? What is the problem you are trying to solve? If you </a:t>
            </a:r>
            <a:r>
              <a:rPr kumimoji="0" lang="en-GB" sz="2400" b="0" i="0" u="none" strike="noStrike" kern="1200" cap="none" spc="0" normalizeH="0" baseline="0" noProof="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don't solve a problem, you don't have a job</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but defining the problem doesn't stop there. The most important question you can ask when checking a company's capabilities is: How big is the problem? The bigger the problem and the more intense the pain, the more potential clients you have. Moreover, the greater the pain, the more a person is willing to pay to relieve it. So, to make money, make sure that the size and scope of the problem will support your company's vision</a:t>
            </a: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514452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“Is a problem ready to be solved?” is a convenient way of asking, “Is there enough demand for the product or service I’m about to create to make it commercially viable? Will there be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enough demand </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translates into sales volume to pay the bills and show a </a:t>
            </a:r>
            <a:r>
              <a:rPr kumimoji="0" lang="en-GB" sz="28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profit</a:t>
            </a: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81748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Demand: How Much Is Enough?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the case of the flush toilet, the answer to whether it was commercially viable is very obvious.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But how do we make these determinations in real time when we are faced with the challenge? The answer lies in assessing the size of the market (large and growing ones are the best) and how big a chunk of the market you can chop off.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9120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Many times, customers are too lazy, unaware, or too busy to do their own research and find a solution to their problem, and that's where the opportunity lies by precisely defining the problem and then providing a clear solution to those experiencing the problem, it is possible to create a viable business; People are willing to pay someone to do the hard work and solve their problems so they don't have to invest time or energy figuring it out themselves.</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6570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“In niches there are riches”</a:t>
            </a:r>
            <a:r>
              <a:rPr kumimoji="0" lang="en-GB" sz="28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David </a:t>
            </a:r>
            <a:r>
              <a:rPr kumimoji="0" lang="en-GB" sz="2400" b="0"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Koffman</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 successful entrepreneur has said that   </a:t>
            </a:r>
            <a:r>
              <a:rPr kumimoji="0" lang="en-GB" sz="24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 niches there are riches”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 niche is a </a:t>
            </a:r>
            <a:r>
              <a:rPr kumimoji="0" lang="en-GB"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portion</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of a market that you’ve identified as having some special characteristic that’s worth marketing to. The portion is the keyword in this definition because it means settling on a segment that you can own with your 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0935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 (</a:t>
            </a:r>
            <a:r>
              <a:rPr kumimoji="0" lang="en-GB"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total available market, is a term that is typically used to reference the revenue opportunity available for a product or service.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TAM helps prioritize business opportunities by serving as a quick metric of a given opportunity's underlying potential.</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Available Market (</a:t>
            </a:r>
            <a:r>
              <a:rPr kumimoji="0" lang="en-GB" sz="1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TAM</a:t>
            </a:r>
            <a:r>
              <a:rPr kumimoji="0" lang="en-GB"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Served (or Serviceable) Available Market, and Target Market. One approach is to estimate how much of the market any company can gain if there were no competitors.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1531995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inclusion of constraints such as competition and distribution challenges then modifies the strategy to frame it with realistic boundaries, reducing the market down to the serviceable available market (</a:t>
            </a:r>
            <a:r>
              <a:rPr kumimoji="0" lang="en-GB" sz="2400" b="1" i="0" u="none" strike="noStrike" kern="1200" cap="none" spc="0" normalizeH="0" baseline="0" noProof="0">
                <a:ln>
                  <a:noFill/>
                </a:ln>
                <a:solidFill>
                  <a:srgbClr val="002060"/>
                </a:solidFill>
                <a:effectLst/>
                <a:uLnTx/>
                <a:uFillTx/>
                <a:latin typeface="Times New Roman" panose="02020603050405020304" pitchFamily="18" charset="0"/>
                <a:ea typeface="+mn-ea"/>
                <a:cs typeface="Times New Roman" panose="02020603050405020304" pitchFamily="18" charset="0"/>
              </a:rPr>
              <a:t>SAM</a:t>
            </a:r>
            <a:r>
              <a:rPr kumimoji="0" lang="en-GB" sz="2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the percentage of the market that can be served (either by that company or all providers) out of the TAM. </a:t>
            </a: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22611551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6020790" cy="4508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Serviceable obtainable market (</a:t>
            </a:r>
            <a:r>
              <a:rPr kumimoji="0" lang="en-GB" sz="2700" b="1" i="0"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SOM</a:t>
            </a: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),the  share of the market, or </a:t>
            </a:r>
            <a:r>
              <a:rPr kumimoji="0" lang="en-GB" sz="2700" b="0" i="0" u="none" strike="noStrike" kern="1200" cap="none" spc="0" normalizeH="0" baseline="0" noProof="0">
                <a:ln>
                  <a:noFill/>
                </a:ln>
                <a:solidFill>
                  <a:srgbClr val="C00000"/>
                </a:solidFill>
                <a:effectLst/>
                <a:uLnTx/>
                <a:uFillTx/>
                <a:latin typeface="Times New Roman" panose="02020603050405020304" pitchFamily="18" charset="0"/>
                <a:ea typeface="+mn-ea"/>
                <a:cs typeface="Times New Roman" panose="02020603050405020304" pitchFamily="18" charset="0"/>
              </a:rPr>
              <a:t>Target Market</a:t>
            </a:r>
            <a:r>
              <a:rPr kumimoji="0" lang="en-GB" sz="27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is the percentage of SAM which is realistically reached.</a:t>
            </a:r>
            <a:endParaRPr kumimoji="0" lang="en-GB" sz="27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5F8013B-4EA9-DAF0-5824-745DBEEFF8B9}"/>
              </a:ext>
            </a:extLst>
          </p:cNvPr>
          <p:cNvPicPr>
            <a:picLocks noChangeAspect="1"/>
          </p:cNvPicPr>
          <p:nvPr/>
        </p:nvPicPr>
        <p:blipFill>
          <a:blip r:embed="rId3"/>
          <a:stretch>
            <a:fillRect/>
          </a:stretch>
        </p:blipFill>
        <p:spPr>
          <a:xfrm>
            <a:off x="6350997" y="890557"/>
            <a:ext cx="5413717" cy="4828450"/>
          </a:xfrm>
          <a:prstGeom prst="rect">
            <a:avLst/>
          </a:prstGeom>
        </p:spPr>
      </p:pic>
    </p:spTree>
    <p:extLst>
      <p:ext uri="{BB962C8B-B14F-4D97-AF65-F5344CB8AC3E}">
        <p14:creationId xmlns:p14="http://schemas.microsoft.com/office/powerpoint/2010/main" val="39071004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It’s always tempting to take the leader on head-to-head, because that’s where the volume is, and where there’s seemingly the most to gain.</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Head-to-head competition refers to a situation where two or more individuals, companies or organizations directly compete with each other for the same market share, customers, resources, etc.</a:t>
            </a: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995044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Jay Yarrow, the editor for “SAI,” the tech section of Business Insider, told that in 2013 that since the first quarter of 2005, Microsoft’s online division, Online Services Division, which is made up of Bing, MSN, and other pieces, has lost $10.9 billion. As of 2014, they seem to be making headway because of their partnership with Yahoo; however, things aren’t all rosy with this arrangement. Bing’s “search” share of the market was up in June 2013 to 17.9 per cent, while Yahoo’s dropped to 11.4 per cent, according to comScore. The percentage Bing grew was exactly the amount of market share Yahoo lost.</a:t>
            </a: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Bing Yahoo Msn Promotion - Lulla Doll Sleep Companion - Free Transparent  PNG Clipart Images Download">
            <a:extLst>
              <a:ext uri="{FF2B5EF4-FFF2-40B4-BE49-F238E27FC236}">
                <a16:creationId xmlns:a16="http://schemas.microsoft.com/office/drawing/2014/main" id="{F88A2CBE-D839-697D-15C0-105A91C109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3080" y="749643"/>
            <a:ext cx="2133600" cy="2468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2415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Price Wars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lower their prices to try and gain a competitive advantage, leading to a decrease in profit margins for everyone involved.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2. </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Decreased Quality</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sacrifice quality in an effort to cut costs and compete on price, leading to a decrease in customer satisfaction.</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932686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800" i="1" dirty="0">
              <a:solidFill>
                <a:srgbClr val="FF000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3. </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Increased Advertising Costs</a:t>
            </a:r>
            <a:r>
              <a:rPr kumimoji="0" lang="en-GB" sz="2400" b="0"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 </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Companies may increase their advertising budget to try and gain an edge in the market, leading to increased costs and potentially reduced profitability.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4</a:t>
            </a:r>
            <a:r>
              <a:rPr kumimoji="0" lang="en-GB" sz="2400" b="1" i="0" u="none" strike="noStrike" kern="1200" cap="none" spc="0" normalizeH="0" baseline="0" noProof="0" dirty="0">
                <a:ln>
                  <a:noFill/>
                </a:ln>
                <a:solidFill>
                  <a:srgbClr val="6F1730"/>
                </a:solidFill>
                <a:effectLst/>
                <a:highlight>
                  <a:srgbClr val="FFFF00"/>
                </a:highlight>
                <a:uLnTx/>
                <a:uFillTx/>
                <a:latin typeface="Times New Roman" panose="02020603050405020304" pitchFamily="18" charset="0"/>
                <a:ea typeface="+mn-ea"/>
                <a:cs typeface="Times New Roman" panose="02020603050405020304" pitchFamily="18" charset="0"/>
              </a:rPr>
              <a:t>. Legal Issues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Companies may engage in unethical or illegal practices to gain a competitive advantage, resulting in legal challenges and reputational damage.</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67932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rPr>
              <a:t>This type of competition </a:t>
            </a:r>
            <a:r>
              <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be intense and result in several negative outcomes, including:</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6F1730"/>
                </a:solidFill>
                <a:effectLst/>
                <a:uLnTx/>
                <a:uFillTx/>
                <a:latin typeface="Times New Roman" panose="02020603050405020304" pitchFamily="18" charset="0"/>
                <a:ea typeface="+mn-ea"/>
                <a:cs typeface="Times New Roman" panose="02020603050405020304" pitchFamily="18" charset="0"/>
              </a:rPr>
              <a:t>5. Negative Impact on the Market: </a:t>
            </a:r>
            <a:r>
              <a:rPr kumimoji="0" lang="en-GB"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Intense head-to-head competition can lead to a decline in market growth and overall profitability for everyone involved.</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193912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Keep in mind that all products and services serve niche markets when they start. Some go on to command large segments of the market, yet others remain small but rewarding for the companies that survive in an environment with relatively modest demand.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95939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hand-crafted luxury car niche is an example of a niche that has remained small for many years, and yet is still highly profitable for certain companies. In 2013, Rolls-Royce announced its highest-ever annual sales, delivering 3,630 cars in its fourth consecutive record-breaking year. This made Rolls-Royce the best-selling automaker in the world of cars that cost more than $250,000.</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252963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49607"/>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3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GB" sz="2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rPr>
              <a:t>How much demand is enough?</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3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 </a:t>
            </a:r>
            <a:r>
              <a:rPr kumimoji="0" lang="en-GB" sz="23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Can I afford it? In other words, can we eventually sell enough to make a profit? Can we afford to lose money in the short term while building sales? It helps to do research to reduce uncertainty and provide some peace of mind. Yes, you can’t research a product that doesn’t exist, but you can research users of similar products to learn how many there are, the size of the market in dollars, and the income levels of buyers, along with other valuable demographic indicators.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07068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5319" y="1155869"/>
            <a:ext cx="11115304"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highlight>
                <a:srgbClr val="FFFF00"/>
              </a:highligh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1"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How much demand is enough?</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So how do you go about finding a problem whose solution is commercially viable?</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Our search begins with </a:t>
            </a:r>
            <a:r>
              <a:rPr kumimoji="0" lang="en-GB" sz="2400" b="1" i="1" u="sng"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primary demand</a:t>
            </a:r>
            <a:r>
              <a:rPr kumimoji="0" lang="en-GB" sz="2400" b="0" i="0" u="none" strike="noStrike" kern="1200" cap="none" spc="0" normalizeH="0" baseline="0" noProof="0" dirty="0">
                <a:ln>
                  <a:noFill/>
                </a:ln>
                <a:solidFill>
                  <a:srgbClr val="001746"/>
                </a:solidFill>
                <a:effectLst/>
                <a:uLnTx/>
                <a:uFillTx/>
                <a:latin typeface="Times New Roman" panose="02020603050405020304" pitchFamily="18" charset="0"/>
                <a:ea typeface="+mn-ea"/>
                <a:cs typeface="Times New Roman" panose="02020603050405020304" pitchFamily="18" charset="0"/>
              </a:rPr>
              <a:t>, which is consumer interest in purchasing an entire class of products, versus consumers wanting only to purchase a certain brand within that class</a:t>
            </a:r>
            <a:r>
              <a:rPr kumimoji="0" lang="en-GB" sz="2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0000"/>
              </a:solidFill>
              <a:effectLst/>
              <a:uLnTx/>
              <a:uFillTx/>
              <a:latin typeface="Avenir Next LT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05600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1200"/>
              </a:spcBef>
              <a:spcAft>
                <a:spcPts val="800"/>
              </a:spcAft>
              <a:buClrTx/>
              <a:buSzTx/>
              <a:buFontTx/>
              <a:buNone/>
              <a:tabLst/>
              <a:defRPr/>
            </a:pPr>
            <a:r>
              <a:rPr kumimoji="0" lang="en-GB" sz="2400" b="1"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Finding a Commercially Viable Problem</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 excellent example </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Demand: How Much Is Enough?</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Total addressable market</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Perils of Head-to-Head Competition</a:t>
            </a:r>
          </a:p>
          <a:p>
            <a:pPr marL="342900" marR="0" lvl="0" indent="-342900" algn="just" defTabSz="914400" rtl="0" eaLnBrk="1" fontAlgn="auto" latinLnBrk="0" hangingPunct="1">
              <a:lnSpc>
                <a:spcPct val="100000"/>
              </a:lnSpc>
              <a:spcBef>
                <a:spcPts val="1200"/>
              </a:spcBef>
              <a:spcAft>
                <a:spcPts val="80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Small Niches Can Be Profitable</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Conclusion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Entrepreneurial Leadership: A practical Guide to Generating New Business by Angelo Mastrangelo 1st Edition.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Definition of a Leader: https://www.vtaide.com/gleanings/leader.html</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Understanding Leadership, Harvard Business Overview:https://hbr.org/2004/01/understanding-leadership</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https://www.deegesolar.co.uk/history_of_solar_energy/</a:t>
            </a:r>
          </a:p>
          <a:p>
            <a:pPr marL="285750" marR="0" lvl="0" indent="-285750" algn="l" defTabSz="914400" rtl="0" eaLnBrk="1" fontAlgn="auto" latinLnBrk="0" hangingPunct="1">
              <a:lnSpc>
                <a:spcPct val="200000"/>
              </a:lnSpc>
              <a:spcBef>
                <a:spcPts val="0"/>
              </a:spcBef>
              <a:spcAft>
                <a:spcPts val="0"/>
              </a:spcAft>
              <a:buClrTx/>
              <a:buSzTx/>
              <a:buFontTx/>
              <a:buChar char="-"/>
              <a:tabLst/>
              <a:defRPr/>
            </a:pPr>
            <a:r>
              <a:rPr kumimoji="0" lang="en-GB" sz="14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https://www.techtarget.com/searchstorage/feature/A-history-of-flash-memory-and-its-rise-in-the-enterprise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Textbook &amp; References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sym typeface="Arial"/>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sym typeface="Aria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459B06C-A4A3-441F-8CF3-BC7F0DAFCF9B}"/>
</file>

<file path=customXml/itemProps2.xml><?xml version="1.0" encoding="utf-8"?>
<ds:datastoreItem xmlns:ds="http://schemas.openxmlformats.org/officeDocument/2006/customXml" ds:itemID="{2E530436-44C3-4BF8-A10F-34C6EEC9AF01}"/>
</file>

<file path=customXml/itemProps3.xml><?xml version="1.0" encoding="utf-8"?>
<ds:datastoreItem xmlns:ds="http://schemas.openxmlformats.org/officeDocument/2006/customXml" ds:itemID="{7257F37D-15EE-492B-9B1E-47AC448F2156}"/>
</file>

<file path=docProps/app.xml><?xml version="1.0" encoding="utf-8"?>
<Properties xmlns="http://schemas.openxmlformats.org/officeDocument/2006/extended-properties" xmlns:vt="http://schemas.openxmlformats.org/officeDocument/2006/docPropsVTypes">
  <TotalTime>4889</TotalTime>
  <Words>2313</Words>
  <Application>Microsoft Office PowerPoint</Application>
  <PresentationFormat>Widescreen</PresentationFormat>
  <Paragraphs>158</Paragraphs>
  <Slides>39</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39</vt:i4>
      </vt:variant>
    </vt:vector>
  </HeadingPairs>
  <TitlesOfParts>
    <vt:vector size="49" baseType="lpstr">
      <vt:lpstr>Arial</vt:lpstr>
      <vt:lpstr>Avenir Next LT Pro</vt:lpstr>
      <vt:lpstr>Calibri</vt:lpstr>
      <vt:lpstr>Calibri Light</vt:lpstr>
      <vt:lpstr>Georgia</vt:lpstr>
      <vt:lpstr>Noto Sans Symbols</vt:lpstr>
      <vt:lpstr>Tajawal Medium</vt:lpstr>
      <vt:lpstr>Times New Roman</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Esraa Zaki</cp:lastModifiedBy>
  <cp:revision>50</cp:revision>
  <dcterms:created xsi:type="dcterms:W3CDTF">2023-01-06T19:28:27Z</dcterms:created>
  <dcterms:modified xsi:type="dcterms:W3CDTF">2026-09-22T09:58:50Z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