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65" r:id="rId3"/>
    <p:sldId id="257" r:id="rId4"/>
    <p:sldId id="266" r:id="rId5"/>
    <p:sldId id="258" r:id="rId6"/>
    <p:sldId id="259" r:id="rId7"/>
    <p:sldId id="260" r:id="rId8"/>
    <p:sldId id="261" r:id="rId9"/>
    <p:sldId id="262" r:id="rId10"/>
    <p:sldId id="263" r:id="rId11"/>
    <p:sldId id="264"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7" d="100"/>
          <a:sy n="67" d="100"/>
        </p:scale>
        <p:origin x="548" y="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9505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(1.5 Mins):</a:t>
            </a:r>
          </a:p>
          <a:p>
            <a:r>
              <a:t>• Welcome esteemed committee members. Today we present LogMiniLM-XAI.</a:t>
            </a:r>
          </a:p>
          <a:p>
            <a:r>
              <a:t>• Modern enterprise supercomputers generate billions of unstructured log events daily where manual triage is impossible and black-box AI creates operational hesitation.</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1526E-AE1F-C6ED-7037-19B58769A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E3709C-6B7B-AC06-0216-E8B84234419C}"/>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8CE66F82-2F7A-084C-E050-D519393E006A}"/>
              </a:ext>
            </a:extLst>
          </p:cNvPr>
          <p:cNvSpPr>
            <a:spLocks noGrp="1"/>
          </p:cNvSpPr>
          <p:nvPr>
            <p:ph type="body" sz="quarter" idx="3"/>
          </p:nvPr>
        </p:nvSpPr>
        <p:spPr/>
        <p:txBody>
          <a:bodyPr/>
          <a:lstStyle/>
          <a:p>
            <a:r>
              <a:t>Speaker Notes (1.5 Mins):</a:t>
            </a:r>
          </a:p>
          <a:p>
            <a:r>
              <a:t>• Emphasize Gap #2: Highlight that random sampling on time-series logs yields deceptive 99.9% accuracy during research, but catastrophic failure live.</a:t>
            </a:r>
          </a:p>
          <a:p>
            <a:r>
              <a:t>• Emphasize Gap #3: Explain why SOC operators need to know which exact event in the 10-log window triggered the alert.</a:t>
            </a:r>
          </a:p>
        </p:txBody>
      </p:sp>
      <p:sp>
        <p:nvSpPr>
          <p:cNvPr id="4" name="Slide Number Placeholder 3">
            <a:extLst>
              <a:ext uri="{FF2B5EF4-FFF2-40B4-BE49-F238E27FC236}">
                <a16:creationId xmlns:a16="http://schemas.microsoft.com/office/drawing/2014/main" id="{AA37A945-ABA9-CBAC-9A4D-3D677672B630}"/>
              </a:ext>
            </a:extLst>
          </p:cNvPr>
          <p:cNvSpPr>
            <a:spLocks noGrp="1"/>
          </p:cNvSpPr>
          <p:nvPr>
            <p:ph type="sldNum" sz="quarter" idx="5"/>
          </p:nvPr>
        </p:nvSpPr>
        <p:spPr/>
      </p:sp>
    </p:spTree>
    <p:extLst>
      <p:ext uri="{BB962C8B-B14F-4D97-AF65-F5344CB8AC3E}">
        <p14:creationId xmlns:p14="http://schemas.microsoft.com/office/powerpoint/2010/main" val="1719852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Speaker Notes (1.5 Mins):</a:t>
            </a:r>
          </a:p>
          <a:p>
            <a:r>
              <a:rPr dirty="0"/>
              <a:t>• Emphasize Gap #2: Highlight that random sampling on time-series logs yields deceptive 99.9% accuracy during research, but catastrophic failure live.</a:t>
            </a:r>
          </a:p>
          <a:p>
            <a:r>
              <a:rPr dirty="0"/>
              <a:t>• Emphasize Gap #3: Explain why SOC operators need to know which exact event in the 10-log window triggered the alert.</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45848-B558-7BCC-C946-1AAD2BA3DE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B2874F-35C6-5D75-3C07-0E338BA3EB6A}"/>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5200E14-7F60-0EAB-D740-6C3B5CC9CCEB}"/>
              </a:ext>
            </a:extLst>
          </p:cNvPr>
          <p:cNvSpPr>
            <a:spLocks noGrp="1"/>
          </p:cNvSpPr>
          <p:nvPr>
            <p:ph type="body" sz="quarter" idx="3"/>
          </p:nvPr>
        </p:nvSpPr>
        <p:spPr/>
        <p:txBody>
          <a:bodyPr/>
          <a:lstStyle/>
          <a:p>
            <a:r>
              <a:t>Speaker Notes (1.5 Mins):</a:t>
            </a:r>
          </a:p>
          <a:p>
            <a:r>
              <a:t>• Emphasize Gap #2: Highlight that random sampling on time-series logs yields deceptive 99.9% accuracy during research, but catastrophic failure live.</a:t>
            </a:r>
          </a:p>
          <a:p>
            <a:r>
              <a:t>• Emphasize Gap #3: Explain why SOC operators need to know which exact event in the 10-log window triggered the alert.</a:t>
            </a:r>
          </a:p>
        </p:txBody>
      </p:sp>
      <p:sp>
        <p:nvSpPr>
          <p:cNvPr id="4" name="Slide Number Placeholder 3">
            <a:extLst>
              <a:ext uri="{FF2B5EF4-FFF2-40B4-BE49-F238E27FC236}">
                <a16:creationId xmlns:a16="http://schemas.microsoft.com/office/drawing/2014/main" id="{72258DAC-F474-E62B-8F91-41FB5DF9176F}"/>
              </a:ext>
            </a:extLst>
          </p:cNvPr>
          <p:cNvSpPr>
            <a:spLocks noGrp="1"/>
          </p:cNvSpPr>
          <p:nvPr>
            <p:ph type="sldNum" sz="quarter" idx="5"/>
          </p:nvPr>
        </p:nvSpPr>
        <p:spPr/>
      </p:sp>
    </p:spTree>
    <p:extLst>
      <p:ext uri="{BB962C8B-B14F-4D97-AF65-F5344CB8AC3E}">
        <p14:creationId xmlns:p14="http://schemas.microsoft.com/office/powerpoint/2010/main" val="3493785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(1.5 Mins):</a:t>
            </a:r>
          </a:p>
          <a:p>
            <a:r>
              <a:t>• Explain the trade-off: LogBERT achieved great accuracy but requires huge GPU clusters.</a:t>
            </a:r>
          </a:p>
          <a:p>
            <a:r>
              <a:t>• LogMiniLM-XAI bridges the gap: We use a frozen pre-trained MiniLM sentence transformer to capture semantics, training only a compact 183K parameter sequence head.</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(2.0 Mins):</a:t>
            </a:r>
          </a:p>
          <a:p>
            <a:r>
              <a:t>• Highlight total scale: 4.7 Million BGL logs converted into 471,349 10-event windows.</a:t>
            </a:r>
          </a:p>
          <a:p>
            <a:r>
              <a:t>• Reiterate to the committee that held-out test partition represents future time horizons, proving zero temporal data leakage.</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(2.0 Mins):</a:t>
            </a:r>
          </a:p>
          <a:p>
            <a:r>
              <a:t>• Emphasize 183.4K parameter footprint: We achieve state-of-the-art results with only 1% trainable parameters compared to full transformer fine-tuning.</a:t>
            </a:r>
          </a:p>
          <a:p>
            <a:r>
              <a:t>• Caching embeddings allows fast CPU/GPU inference suitable for real-time edge or server deployment.</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(2.0 Mins):</a:t>
            </a:r>
          </a:p>
          <a:p>
            <a:r>
              <a:t>• Direct committee attention to precision score of 0.9920: In security operations, precision is king because false alarms cost thousands of lost analyst hours.</a:t>
            </a:r>
          </a:p>
          <a:p>
            <a:r>
              <a:t>• Point out these results were achieved under strict chronological split conditions without threshold tuning on test data.</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(2.5 Mins):</a:t>
            </a:r>
          </a:p>
          <a:p>
            <a:r>
              <a:t>• Key Innovation: Most papers show a SHAP plot and claim explainability. We empirically evaluated XAI methods as software systems.</a:t>
            </a:r>
          </a:p>
          <a:p>
            <a:r>
              <a:t>• Event Occlusion was selected because it is 20.77x faster and 100% deterministic (Stability = 1.0000), making it usable in production live pipelines.</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(1.0 Min):</a:t>
            </a:r>
          </a:p>
          <a:p>
            <a:r>
              <a:t>• Explain that LogMiniLM-XAI is designed for enterprise deployment in SIEM/SOAR platforms (like Splunk or Elastic Search).</a:t>
            </a:r>
          </a:p>
          <a:p>
            <a:r>
              <a:t>• Low total inference latency (&lt; 25 ms per window) ensures true real-time threat response.</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Speaker Notes (1.0 Min):</a:t>
            </a:r>
          </a:p>
          <a:p>
            <a:r>
              <a:t>• Summarize key contributions.</a:t>
            </a:r>
          </a:p>
          <a:p>
            <a:r>
              <a:t>• Thank the defense committee and invite questions.</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70ACF-49CD-FDA9-353C-FC1DADB0AE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89FE7C-B0B0-A62A-73D2-4B4657662C42}"/>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35FA1DC8-CB1A-C9DE-E762-0ABB32E4A6A2}"/>
              </a:ext>
            </a:extLst>
          </p:cNvPr>
          <p:cNvSpPr>
            <a:spLocks noGrp="1"/>
          </p:cNvSpPr>
          <p:nvPr>
            <p:ph type="body" sz="quarter" idx="3"/>
          </p:nvPr>
        </p:nvSpPr>
        <p:spPr/>
        <p:txBody>
          <a:bodyPr/>
          <a:lstStyle/>
          <a:p>
            <a:r>
              <a:t>Speaker Notes (1.0 Min):</a:t>
            </a:r>
          </a:p>
          <a:p>
            <a:r>
              <a:t>• Summarize key contributions.</a:t>
            </a:r>
          </a:p>
          <a:p>
            <a:r>
              <a:t>• Thank the defense committee and invite questions.</a:t>
            </a:r>
          </a:p>
        </p:txBody>
      </p:sp>
      <p:sp>
        <p:nvSpPr>
          <p:cNvPr id="4" name="Slide Number Placeholder 3">
            <a:extLst>
              <a:ext uri="{FF2B5EF4-FFF2-40B4-BE49-F238E27FC236}">
                <a16:creationId xmlns:a16="http://schemas.microsoft.com/office/drawing/2014/main" id="{A87BCDF0-DA42-E0BA-007C-373257867D44}"/>
              </a:ext>
            </a:extLst>
          </p:cNvPr>
          <p:cNvSpPr>
            <a:spLocks noGrp="1"/>
          </p:cNvSpPr>
          <p:nvPr>
            <p:ph type="sldNum" sz="quarter" idx="5"/>
          </p:nvPr>
        </p:nvSpPr>
        <p:spPr/>
      </p:sp>
    </p:spTree>
    <p:extLst>
      <p:ext uri="{BB962C8B-B14F-4D97-AF65-F5344CB8AC3E}">
        <p14:creationId xmlns:p14="http://schemas.microsoft.com/office/powerpoint/2010/main" val="1160532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884225" y="1725930"/>
            <a:ext cx="10362895" cy="1513235"/>
          </a:xfrm>
          <a:prstGeom prst="rect">
            <a:avLst/>
          </a:prstGeom>
          <a:noFill/>
        </p:spPr>
        <p:txBody>
          <a:bodyPr wrap="square">
            <a:spAutoFit/>
          </a:bodyPr>
          <a:lstStyle/>
          <a:p>
            <a:pPr>
              <a:spcBef>
                <a:spcPts val="1000"/>
              </a:spcBef>
              <a:defRPr sz="2800" b="1">
                <a:solidFill>
                  <a:srgbClr val="F1F5F9"/>
                </a:solidFill>
              </a:defRPr>
            </a:pPr>
            <a:r>
              <a:rPr dirty="0"/>
              <a:t>Explainable Transformer-Based Anomaly Detection for Large-Scale System Logs</a:t>
            </a:r>
          </a:p>
          <a:p>
            <a:pPr>
              <a:spcBef>
                <a:spcPts val="1000"/>
              </a:spcBef>
              <a:defRPr sz="1400">
                <a:solidFill>
                  <a:srgbClr val="94A3B8"/>
                </a:solidFill>
              </a:defRPr>
            </a:pPr>
            <a:br>
              <a:rPr lang="en-US" dirty="0"/>
            </a:br>
            <a:endParaRPr dirty="0"/>
          </a:p>
        </p:txBody>
      </p:sp>
      <p:sp>
        <p:nvSpPr>
          <p:cNvPr id="3" name="Rounded Rectangle 2"/>
          <p:cNvSpPr/>
          <p:nvPr/>
        </p:nvSpPr>
        <p:spPr>
          <a:xfrm>
            <a:off x="914400" y="3840480"/>
            <a:ext cx="3200400" cy="137160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0EA5E9"/>
                </a:solidFill>
              </a:defRPr>
            </a:pPr>
            <a:r>
              <a:rPr dirty="0"/>
              <a:t>RESEARCHERS</a:t>
            </a:r>
          </a:p>
          <a:p>
            <a:pPr>
              <a:spcBef>
                <a:spcPts val="400"/>
              </a:spcBef>
              <a:defRPr sz="1300" b="1">
                <a:solidFill>
                  <a:srgbClr val="F1F5F9"/>
                </a:solidFill>
              </a:defRPr>
            </a:pPr>
            <a:r>
              <a:rPr dirty="0"/>
              <a:t>Hesham </a:t>
            </a:r>
            <a:r>
              <a:rPr dirty="0" err="1"/>
              <a:t>Bashatah</a:t>
            </a:r>
            <a:r>
              <a:rPr dirty="0"/>
              <a:t> &amp; Anas Barro</a:t>
            </a:r>
          </a:p>
          <a:p>
            <a:pPr>
              <a:defRPr sz="1000">
                <a:solidFill>
                  <a:srgbClr val="94A3B8"/>
                </a:solidFill>
              </a:defRPr>
            </a:pPr>
            <a:r>
              <a:rPr dirty="0"/>
              <a:t>Dept. of Computer Science &amp; AI</a:t>
            </a:r>
          </a:p>
        </p:txBody>
      </p:sp>
      <p:sp>
        <p:nvSpPr>
          <p:cNvPr id="4" name="Rounded Rectangle 3"/>
          <p:cNvSpPr/>
          <p:nvPr/>
        </p:nvSpPr>
        <p:spPr>
          <a:xfrm>
            <a:off x="4480560" y="3840480"/>
            <a:ext cx="3200400" cy="137160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0EA5E9"/>
                </a:solidFill>
              </a:defRPr>
            </a:pPr>
            <a:r>
              <a:t>THESIS ADVISOR</a:t>
            </a:r>
          </a:p>
          <a:p>
            <a:pPr>
              <a:spcBef>
                <a:spcPts val="400"/>
              </a:spcBef>
              <a:defRPr sz="1300" b="1">
                <a:solidFill>
                  <a:srgbClr val="F1F5F9"/>
                </a:solidFill>
              </a:defRPr>
            </a:pPr>
            <a:r>
              <a:t>Dr. Wesam Ahmed</a:t>
            </a:r>
          </a:p>
          <a:p>
            <a:pPr>
              <a:defRPr sz="1000">
                <a:solidFill>
                  <a:srgbClr val="94A3B8"/>
                </a:solidFill>
              </a:defRPr>
            </a:pPr>
            <a:r>
              <a:t>Associate Professor in CS</a:t>
            </a:r>
          </a:p>
        </p:txBody>
      </p:sp>
      <p:sp>
        <p:nvSpPr>
          <p:cNvPr id="5" name="Rounded Rectangle 4"/>
          <p:cNvSpPr/>
          <p:nvPr/>
        </p:nvSpPr>
        <p:spPr>
          <a:xfrm>
            <a:off x="8046720" y="3840480"/>
            <a:ext cx="3200400" cy="137160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0EA5E9"/>
                </a:solidFill>
              </a:defRPr>
            </a:pPr>
            <a:r>
              <a:t>INSTITUTION</a:t>
            </a:r>
          </a:p>
          <a:p>
            <a:pPr>
              <a:spcBef>
                <a:spcPts val="400"/>
              </a:spcBef>
              <a:defRPr sz="1300" b="1">
                <a:solidFill>
                  <a:srgbClr val="F1F5F9"/>
                </a:solidFill>
              </a:defRPr>
            </a:pPr>
            <a:r>
              <a:t>Midocean University</a:t>
            </a:r>
          </a:p>
          <a:p>
            <a:pPr>
              <a:defRPr sz="1000">
                <a:solidFill>
                  <a:srgbClr val="94A3B8"/>
                </a:solidFill>
              </a:defRPr>
            </a:pPr>
            <a:r>
              <a:t>Faculty of Informatics &amp; AI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a:extLst>
            <a:ext uri="{FF2B5EF4-FFF2-40B4-BE49-F238E27FC236}">
              <a16:creationId xmlns:a16="http://schemas.microsoft.com/office/drawing/2014/main" id="{8260A92D-6382-E7DD-0F1C-4AA6D294571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4EF12A6-87A3-26F1-1EE5-7B54E7AA8E91}"/>
              </a:ext>
            </a:extLst>
          </p:cNvPr>
          <p:cNvSpPr txBox="1"/>
          <p:nvPr/>
        </p:nvSpPr>
        <p:spPr>
          <a:xfrm>
            <a:off x="731520" y="365760"/>
            <a:ext cx="10728655" cy="600164"/>
          </a:xfrm>
          <a:prstGeom prst="rect">
            <a:avLst/>
          </a:prstGeom>
          <a:noFill/>
        </p:spPr>
        <p:txBody>
          <a:bodyPr wrap="square">
            <a:spAutoFit/>
          </a:bodyPr>
          <a:lstStyle/>
          <a:p>
            <a:pPr>
              <a:defRPr sz="1100" b="1">
                <a:solidFill>
                  <a:srgbClr val="F59E0B"/>
                </a:solidFill>
              </a:defRPr>
            </a:pPr>
            <a:r>
              <a:rPr dirty="0"/>
              <a:t>SLIDE 02 / 09  •  01:30 - 03:00 (1.5 Mins)</a:t>
            </a:r>
          </a:p>
          <a:p>
            <a:pPr rtl="1">
              <a:defRPr sz="2200" b="1">
                <a:solidFill>
                  <a:srgbClr val="F1F5F9"/>
                </a:solidFill>
              </a:defRPr>
            </a:pPr>
            <a:r>
              <a:rPr lang="en-US" dirty="0"/>
              <a:t>Content</a:t>
            </a:r>
            <a:endParaRPr dirty="0"/>
          </a:p>
        </p:txBody>
      </p:sp>
      <p:sp>
        <p:nvSpPr>
          <p:cNvPr id="3" name="Rounded Rectangle 2">
            <a:extLst>
              <a:ext uri="{FF2B5EF4-FFF2-40B4-BE49-F238E27FC236}">
                <a16:creationId xmlns:a16="http://schemas.microsoft.com/office/drawing/2014/main" id="{B5EE069B-4D8B-B129-8987-754EE8E0ACB1}"/>
              </a:ext>
            </a:extLst>
          </p:cNvPr>
          <p:cNvSpPr/>
          <p:nvPr/>
        </p:nvSpPr>
        <p:spPr>
          <a:xfrm>
            <a:off x="331469" y="1234440"/>
            <a:ext cx="8041006" cy="3318510"/>
          </a:xfrm>
          <a:prstGeom prst="roundRect">
            <a:avLst/>
          </a:prstGeom>
          <a:noFill/>
          <a:ln>
            <a:solidFill>
              <a:schemeClr val="accent2">
                <a:lumMod val="75000"/>
              </a:schemeClr>
            </a:solidFill>
          </a:ln>
        </p:spPr>
        <p:style>
          <a:lnRef idx="2">
            <a:schemeClr val="accent1"/>
          </a:lnRef>
          <a:fillRef idx="1">
            <a:schemeClr val="lt1"/>
          </a:fillRef>
          <a:effectRef idx="0">
            <a:schemeClr val="accent1"/>
          </a:effectRef>
          <a:fontRef idx="minor">
            <a:schemeClr val="dk1"/>
          </a:fontRef>
        </p:style>
        <p:txBody>
          <a:bodyPr wrap="square" rtlCol="0" anchor="ctr"/>
          <a:lstStyle/>
          <a:p>
            <a:pPr marL="342900" lvl="0" indent="-342900">
              <a:buFont typeface="+mj-lt"/>
              <a:buAutoNum type="arabicPeriod"/>
            </a:pPr>
            <a:r>
              <a:rPr lang="en-US" dirty="0">
                <a:solidFill>
                  <a:schemeClr val="bg1"/>
                </a:solidFill>
              </a:rPr>
              <a:t>Introduction</a:t>
            </a:r>
          </a:p>
          <a:p>
            <a:pPr marL="342900" lvl="0" indent="-342900">
              <a:buFont typeface="+mj-lt"/>
              <a:buAutoNum type="arabicPeriod"/>
            </a:pPr>
            <a:r>
              <a:rPr lang="en-US" dirty="0">
                <a:solidFill>
                  <a:schemeClr val="bg1"/>
                </a:solidFill>
              </a:rPr>
              <a:t>Research Problem and Key Gaps</a:t>
            </a:r>
          </a:p>
          <a:p>
            <a:pPr marL="342900" lvl="0" indent="-342900">
              <a:buFont typeface="+mj-lt"/>
              <a:buAutoNum type="arabicPeriod"/>
            </a:pPr>
            <a:r>
              <a:rPr lang="en-US" dirty="0">
                <a:solidFill>
                  <a:schemeClr val="bg1"/>
                </a:solidFill>
              </a:rPr>
              <a:t>Literature Review and Paradigm Shift</a:t>
            </a:r>
          </a:p>
          <a:p>
            <a:pPr marL="342900" lvl="0" indent="-342900">
              <a:buFont typeface="+mj-lt"/>
              <a:buAutoNum type="arabicPeriod"/>
            </a:pPr>
            <a:r>
              <a:rPr lang="en-US" dirty="0">
                <a:solidFill>
                  <a:schemeClr val="bg1"/>
                </a:solidFill>
              </a:rPr>
              <a:t>BGL Dataset, Preprocessing, and Chronological Data Split</a:t>
            </a:r>
          </a:p>
          <a:p>
            <a:pPr marL="342900" lvl="0" indent="-342900">
              <a:buFont typeface="+mj-lt"/>
              <a:buAutoNum type="arabicPeriod"/>
            </a:pPr>
            <a:r>
              <a:rPr lang="en-US" dirty="0" err="1">
                <a:solidFill>
                  <a:schemeClr val="bg1"/>
                </a:solidFill>
              </a:rPr>
              <a:t>LogMiniLM</a:t>
            </a:r>
            <a:r>
              <a:rPr lang="en-US" dirty="0">
                <a:solidFill>
                  <a:schemeClr val="bg1"/>
                </a:solidFill>
              </a:rPr>
              <a:t>-XAI Architecture and Resource Efficiency</a:t>
            </a:r>
          </a:p>
          <a:p>
            <a:pPr marL="342900" lvl="0" indent="-342900">
              <a:buFont typeface="+mj-lt"/>
              <a:buAutoNum type="arabicPeriod"/>
            </a:pPr>
            <a:r>
              <a:rPr lang="en-US" dirty="0">
                <a:solidFill>
                  <a:schemeClr val="bg1"/>
                </a:solidFill>
              </a:rPr>
              <a:t>Evaluation Results and Confusion Matrix</a:t>
            </a:r>
          </a:p>
          <a:p>
            <a:pPr marL="342900" lvl="0" indent="-342900">
              <a:buFont typeface="+mj-lt"/>
              <a:buAutoNum type="arabicPeriod"/>
            </a:pPr>
            <a:r>
              <a:rPr lang="en-US" dirty="0">
                <a:solidFill>
                  <a:schemeClr val="bg1"/>
                </a:solidFill>
              </a:rPr>
              <a:t>Explainable AI (XAI) Benchmark: Event Occlusion vs. </a:t>
            </a:r>
            <a:r>
              <a:rPr lang="en-US" dirty="0" err="1">
                <a:solidFill>
                  <a:schemeClr val="bg1"/>
                </a:solidFill>
              </a:rPr>
              <a:t>KernelSHAP</a:t>
            </a:r>
            <a:endParaRPr lang="en-US" dirty="0">
              <a:solidFill>
                <a:schemeClr val="bg1"/>
              </a:solidFill>
            </a:endParaRPr>
          </a:p>
          <a:p>
            <a:pPr marL="342900" lvl="0" indent="-342900">
              <a:buFont typeface="+mj-lt"/>
              <a:buAutoNum type="arabicPeriod"/>
            </a:pPr>
            <a:r>
              <a:rPr lang="en-US" dirty="0">
                <a:solidFill>
                  <a:schemeClr val="bg1"/>
                </a:solidFill>
              </a:rPr>
              <a:t>SOC Workflow and Deployment Integration</a:t>
            </a:r>
          </a:p>
          <a:p>
            <a:pPr marL="342900" lvl="0" indent="-342900">
              <a:buFont typeface="+mj-lt"/>
              <a:buAutoNum type="arabicPeriod"/>
            </a:pPr>
            <a:r>
              <a:rPr lang="en-US" dirty="0">
                <a:solidFill>
                  <a:schemeClr val="bg1"/>
                </a:solidFill>
              </a:rPr>
              <a:t>Conclusion and Key Contributions</a:t>
            </a:r>
          </a:p>
          <a:p>
            <a:pPr marL="342900" lvl="0" indent="-342900">
              <a:buFont typeface="+mj-lt"/>
              <a:buAutoNum type="arabicPeriod"/>
            </a:pPr>
            <a:r>
              <a:rPr lang="en-US" dirty="0">
                <a:solidFill>
                  <a:schemeClr val="bg1"/>
                </a:solidFill>
              </a:rPr>
              <a:t>Questions and Discussion</a:t>
            </a:r>
          </a:p>
          <a:p>
            <a:pPr algn="ctr">
              <a:defRPr sz="1400" b="1">
                <a:solidFill>
                  <a:srgbClr val="F59E0B"/>
                </a:solidFill>
              </a:defRPr>
            </a:pPr>
            <a:endParaRPr dirty="0">
              <a:solidFill>
                <a:schemeClr val="bg1"/>
              </a:solidFill>
            </a:endParaRPr>
          </a:p>
        </p:txBody>
      </p:sp>
    </p:spTree>
    <p:extLst>
      <p:ext uri="{BB962C8B-B14F-4D97-AF65-F5344CB8AC3E}">
        <p14:creationId xmlns:p14="http://schemas.microsoft.com/office/powerpoint/2010/main" val="472024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600164"/>
          </a:xfrm>
          <a:prstGeom prst="rect">
            <a:avLst/>
          </a:prstGeom>
          <a:noFill/>
        </p:spPr>
        <p:txBody>
          <a:bodyPr wrap="square">
            <a:spAutoFit/>
          </a:bodyPr>
          <a:lstStyle/>
          <a:p>
            <a:pPr>
              <a:defRPr sz="1100" b="1">
                <a:solidFill>
                  <a:srgbClr val="F59E0B"/>
                </a:solidFill>
              </a:defRPr>
            </a:pPr>
            <a:r>
              <a:rPr dirty="0"/>
              <a:t>SLIDE 02 / 09  •  01:30 - 03:00 (1.5 Mins)</a:t>
            </a:r>
          </a:p>
          <a:p>
            <a:pPr rtl="1">
              <a:defRPr sz="2200" b="1">
                <a:solidFill>
                  <a:srgbClr val="F1F5F9"/>
                </a:solidFill>
              </a:defRPr>
            </a:pPr>
            <a:r>
              <a:rPr lang="en-US" dirty="0"/>
              <a:t>Introduction</a:t>
            </a:r>
            <a:endParaRPr dirty="0"/>
          </a:p>
        </p:txBody>
      </p:sp>
      <p:sp>
        <p:nvSpPr>
          <p:cNvPr id="3" name="Rounded Rectangle 2"/>
          <p:cNvSpPr/>
          <p:nvPr/>
        </p:nvSpPr>
        <p:spPr>
          <a:xfrm>
            <a:off x="731520" y="1645920"/>
            <a:ext cx="9384030" cy="224028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just">
              <a:lnSpc>
                <a:spcPct val="150000"/>
              </a:lnSpc>
              <a:spcBef>
                <a:spcPts val="800"/>
              </a:spcBef>
              <a:defRPr sz="1600" b="1">
                <a:solidFill>
                  <a:srgbClr val="F1F5F9"/>
                </a:solidFill>
              </a:defRPr>
            </a:pPr>
            <a:r>
              <a:rPr lang="en-US" dirty="0"/>
              <a:t>This presentation covers </a:t>
            </a:r>
            <a:r>
              <a:rPr lang="en-US" sz="1600" b="1" dirty="0" err="1"/>
              <a:t>LogMiniLM</a:t>
            </a:r>
            <a:r>
              <a:rPr lang="en-US" sz="1600" b="1" dirty="0"/>
              <a:t>-XAI, an explainable and lightweight Transformer-based approach for detecting anomalies in large-scale system </a:t>
            </a:r>
            <a:r>
              <a:rPr lang="en-US" sz="1600" b="1" dirty="0" err="1"/>
              <a:t>logs.</a:t>
            </a:r>
            <a:r>
              <a:rPr lang="en-US" dirty="0" err="1"/>
              <a:t>the</a:t>
            </a:r>
            <a:r>
              <a:rPr lang="en-US" dirty="0"/>
              <a:t> research problem, data preparation and chronological evaluation, the proposed model architecture, performance results, explainability comparison, and its integration into SOC operations.</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a:extLst>
            <a:ext uri="{FF2B5EF4-FFF2-40B4-BE49-F238E27FC236}">
              <a16:creationId xmlns:a16="http://schemas.microsoft.com/office/drawing/2014/main" id="{5EDAD2DC-8A2C-0174-F564-10F9145654F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573D358-3E12-FC1E-D255-824F9C1BC253}"/>
              </a:ext>
            </a:extLst>
          </p:cNvPr>
          <p:cNvSpPr txBox="1"/>
          <p:nvPr/>
        </p:nvSpPr>
        <p:spPr>
          <a:xfrm>
            <a:off x="731520" y="365760"/>
            <a:ext cx="10728655" cy="731520"/>
          </a:xfrm>
          <a:prstGeom prst="rect">
            <a:avLst/>
          </a:prstGeom>
          <a:noFill/>
        </p:spPr>
        <p:txBody>
          <a:bodyPr wrap="square">
            <a:spAutoFit/>
          </a:bodyPr>
          <a:lstStyle/>
          <a:p>
            <a:pPr>
              <a:defRPr sz="1100" b="1">
                <a:solidFill>
                  <a:srgbClr val="F59E0B"/>
                </a:solidFill>
              </a:defRPr>
            </a:pPr>
            <a:r>
              <a:t>SLIDE 02 / 09  •  01:30 - 03:00 (1.5 Mins)</a:t>
            </a:r>
          </a:p>
          <a:p>
            <a:pPr>
              <a:defRPr sz="2200" b="1">
                <a:solidFill>
                  <a:srgbClr val="F1F5F9"/>
                </a:solidFill>
              </a:defRPr>
            </a:pPr>
            <a:r>
              <a:t>The Problem &amp; 3 Critical Research Gaps</a:t>
            </a:r>
          </a:p>
        </p:txBody>
      </p:sp>
      <p:sp>
        <p:nvSpPr>
          <p:cNvPr id="3" name="Rounded Rectangle 2">
            <a:extLst>
              <a:ext uri="{FF2B5EF4-FFF2-40B4-BE49-F238E27FC236}">
                <a16:creationId xmlns:a16="http://schemas.microsoft.com/office/drawing/2014/main" id="{3C369658-768A-D54D-FC15-64815FF118DA}"/>
              </a:ext>
            </a:extLst>
          </p:cNvPr>
          <p:cNvSpPr/>
          <p:nvPr/>
        </p:nvSpPr>
        <p:spPr>
          <a:xfrm>
            <a:off x="731520" y="1645920"/>
            <a:ext cx="3383280" cy="438912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F59E0B"/>
                </a:solidFill>
              </a:defRPr>
            </a:pPr>
            <a:r>
              <a:t>GAP 01</a:t>
            </a:r>
          </a:p>
          <a:p>
            <a:pPr>
              <a:spcBef>
                <a:spcPts val="800"/>
              </a:spcBef>
              <a:defRPr sz="1600" b="1">
                <a:solidFill>
                  <a:srgbClr val="F1F5F9"/>
                </a:solidFill>
              </a:defRPr>
            </a:pPr>
            <a:r>
              <a:t>Massive Scale &amp; Context Loss</a:t>
            </a:r>
          </a:p>
          <a:p>
            <a:pPr>
              <a:spcBef>
                <a:spcPts val="1200"/>
              </a:spcBef>
              <a:defRPr sz="1200">
                <a:solidFill>
                  <a:srgbClr val="94A3B8"/>
                </a:solidFill>
              </a:defRPr>
            </a:pPr>
            <a:r>
              <a:t>Traditional parsers match regex or fixed keys. They miss subtle sequential semantic patterns where individual logs look benign, but their temporal order indicates failure.</a:t>
            </a:r>
          </a:p>
        </p:txBody>
      </p:sp>
      <p:sp>
        <p:nvSpPr>
          <p:cNvPr id="4" name="Rounded Rectangle 3">
            <a:extLst>
              <a:ext uri="{FF2B5EF4-FFF2-40B4-BE49-F238E27FC236}">
                <a16:creationId xmlns:a16="http://schemas.microsoft.com/office/drawing/2014/main" id="{1EC586BA-3015-9567-AB3A-D9025FCDBBE2}"/>
              </a:ext>
            </a:extLst>
          </p:cNvPr>
          <p:cNvSpPr/>
          <p:nvPr/>
        </p:nvSpPr>
        <p:spPr>
          <a:xfrm>
            <a:off x="4297680" y="1645920"/>
            <a:ext cx="3383280" cy="438912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F59E0B"/>
                </a:solidFill>
              </a:defRPr>
            </a:pPr>
            <a:r>
              <a:t>GAP 02</a:t>
            </a:r>
          </a:p>
          <a:p>
            <a:pPr>
              <a:spcBef>
                <a:spcPts val="800"/>
              </a:spcBef>
              <a:defRPr sz="1600" b="1">
                <a:solidFill>
                  <a:srgbClr val="F1F5F9"/>
                </a:solidFill>
              </a:defRPr>
            </a:pPr>
            <a:r>
              <a:t>Chronological Leakage Gap</a:t>
            </a:r>
          </a:p>
          <a:p>
            <a:pPr>
              <a:spcBef>
                <a:spcPts val="1200"/>
              </a:spcBef>
              <a:defRPr sz="1200">
                <a:solidFill>
                  <a:srgbClr val="94A3B8"/>
                </a:solidFill>
              </a:defRPr>
            </a:pPr>
            <a:r>
              <a:t>Many academic studies use random train/test splits, causing look-ahead bias and inflated metrics. Production logs are strictly sequential and require rigorous temporal splits.</a:t>
            </a:r>
          </a:p>
        </p:txBody>
      </p:sp>
      <p:sp>
        <p:nvSpPr>
          <p:cNvPr id="5" name="Rounded Rectangle 4">
            <a:extLst>
              <a:ext uri="{FF2B5EF4-FFF2-40B4-BE49-F238E27FC236}">
                <a16:creationId xmlns:a16="http://schemas.microsoft.com/office/drawing/2014/main" id="{58DED084-EC63-16E5-D85E-C3326ED3586D}"/>
              </a:ext>
            </a:extLst>
          </p:cNvPr>
          <p:cNvSpPr/>
          <p:nvPr/>
        </p:nvSpPr>
        <p:spPr>
          <a:xfrm>
            <a:off x="7863840" y="1645920"/>
            <a:ext cx="3383280" cy="438912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F59E0B"/>
                </a:solidFill>
              </a:defRPr>
            </a:pPr>
            <a:r>
              <a:t>GAP 03</a:t>
            </a:r>
          </a:p>
          <a:p>
            <a:pPr>
              <a:spcBef>
                <a:spcPts val="800"/>
              </a:spcBef>
              <a:defRPr sz="1600" b="1">
                <a:solidFill>
                  <a:srgbClr val="F1F5F9"/>
                </a:solidFill>
              </a:defRPr>
            </a:pPr>
            <a:r>
              <a:t>Operator Trust &amp; Black-Box AI</a:t>
            </a:r>
          </a:p>
          <a:p>
            <a:pPr>
              <a:spcBef>
                <a:spcPts val="1200"/>
              </a:spcBef>
              <a:defRPr sz="1200">
                <a:solidFill>
                  <a:srgbClr val="94A3B8"/>
                </a:solidFill>
              </a:defRPr>
            </a:pPr>
            <a:r>
              <a:t>SOC analysts refuse black-box alerts without root-cause evidence. Existing XAI attempts are mostly qualitative screenshots rather than objectively benchmarked explanations.</a:t>
            </a:r>
          </a:p>
        </p:txBody>
      </p:sp>
    </p:spTree>
    <p:extLst>
      <p:ext uri="{BB962C8B-B14F-4D97-AF65-F5344CB8AC3E}">
        <p14:creationId xmlns:p14="http://schemas.microsoft.com/office/powerpoint/2010/main" val="1574434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6366F1"/>
                </a:solidFill>
              </a:defRPr>
            </a:pPr>
            <a:r>
              <a:t>SLIDE 03 / 09  •  03:00 - 04:30 (1.5 Mins)</a:t>
            </a:r>
          </a:p>
          <a:p>
            <a:pPr>
              <a:defRPr sz="2200" b="1">
                <a:solidFill>
                  <a:srgbClr val="F1F5F9"/>
                </a:solidFill>
              </a:defRPr>
            </a:pPr>
            <a:r>
              <a:t>Literature Review &amp; Paradigm Shift</a:t>
            </a:r>
          </a:p>
        </p:txBody>
      </p:sp>
      <p:graphicFrame>
        <p:nvGraphicFramePr>
          <p:cNvPr id="3" name="Table 2"/>
          <p:cNvGraphicFramePr>
            <a:graphicFrameLocks noGrp="1"/>
          </p:cNvGraphicFramePr>
          <p:nvPr/>
        </p:nvGraphicFramePr>
        <p:xfrm>
          <a:off x="731520" y="1645920"/>
          <a:ext cx="10728655" cy="4389120"/>
        </p:xfrm>
        <a:graphic>
          <a:graphicData uri="http://schemas.openxmlformats.org/drawingml/2006/table">
            <a:tbl>
              <a:tblPr firstRow="1" bandRow="1">
                <a:tableStyleId>{5C22544A-7EE6-4342-B048-85BDC9FD1C3A}</a:tableStyleId>
              </a:tblPr>
              <a:tblGrid>
                <a:gridCol w="2145731">
                  <a:extLst>
                    <a:ext uri="{9D8B030D-6E8A-4147-A177-3AD203B41FA5}">
                      <a16:colId xmlns:a16="http://schemas.microsoft.com/office/drawing/2014/main" val="20000"/>
                    </a:ext>
                  </a:extLst>
                </a:gridCol>
                <a:gridCol w="2145731">
                  <a:extLst>
                    <a:ext uri="{9D8B030D-6E8A-4147-A177-3AD203B41FA5}">
                      <a16:colId xmlns:a16="http://schemas.microsoft.com/office/drawing/2014/main" val="20001"/>
                    </a:ext>
                  </a:extLst>
                </a:gridCol>
                <a:gridCol w="2145731">
                  <a:extLst>
                    <a:ext uri="{9D8B030D-6E8A-4147-A177-3AD203B41FA5}">
                      <a16:colId xmlns:a16="http://schemas.microsoft.com/office/drawing/2014/main" val="20002"/>
                    </a:ext>
                  </a:extLst>
                </a:gridCol>
                <a:gridCol w="2145731">
                  <a:extLst>
                    <a:ext uri="{9D8B030D-6E8A-4147-A177-3AD203B41FA5}">
                      <a16:colId xmlns:a16="http://schemas.microsoft.com/office/drawing/2014/main" val="20003"/>
                    </a:ext>
                  </a:extLst>
                </a:gridCol>
                <a:gridCol w="2145731">
                  <a:extLst>
                    <a:ext uri="{9D8B030D-6E8A-4147-A177-3AD203B41FA5}">
                      <a16:colId xmlns:a16="http://schemas.microsoft.com/office/drawing/2014/main" val="20004"/>
                    </a:ext>
                  </a:extLst>
                </a:gridCol>
              </a:tblGrid>
              <a:tr h="877824">
                <a:tc>
                  <a:txBody>
                    <a:bodyPr/>
                    <a:lstStyle/>
                    <a:p>
                      <a:pPr>
                        <a:defRPr sz="1100" b="1">
                          <a:solidFill>
                            <a:srgbClr val="0EA5E9"/>
                          </a:solidFill>
                        </a:defRPr>
                      </a:pPr>
                      <a:r>
                        <a:t>Generation</a:t>
                      </a:r>
                    </a:p>
                  </a:txBody>
                  <a:tcPr>
                    <a:solidFill>
                      <a:srgbClr val="0F172A"/>
                    </a:solidFill>
                  </a:tcPr>
                </a:tc>
                <a:tc>
                  <a:txBody>
                    <a:bodyPr/>
                    <a:lstStyle/>
                    <a:p>
                      <a:pPr>
                        <a:defRPr sz="1100" b="1">
                          <a:solidFill>
                            <a:srgbClr val="0EA5E9"/>
                          </a:solidFill>
                        </a:defRPr>
                      </a:pPr>
                      <a:r>
                        <a:t>Methods</a:t>
                      </a:r>
                    </a:p>
                  </a:txBody>
                  <a:tcPr>
                    <a:solidFill>
                      <a:srgbClr val="0F172A"/>
                    </a:solidFill>
                  </a:tcPr>
                </a:tc>
                <a:tc>
                  <a:txBody>
                    <a:bodyPr/>
                    <a:lstStyle/>
                    <a:p>
                      <a:pPr>
                        <a:defRPr sz="1100" b="1">
                          <a:solidFill>
                            <a:srgbClr val="0EA5E9"/>
                          </a:solidFill>
                        </a:defRPr>
                      </a:pPr>
                      <a:r>
                        <a:t>Semantic Representation</a:t>
                      </a:r>
                    </a:p>
                  </a:txBody>
                  <a:tcPr>
                    <a:solidFill>
                      <a:srgbClr val="0F172A"/>
                    </a:solidFill>
                  </a:tcPr>
                </a:tc>
                <a:tc>
                  <a:txBody>
                    <a:bodyPr/>
                    <a:lstStyle/>
                    <a:p>
                      <a:pPr>
                        <a:defRPr sz="1100" b="1">
                          <a:solidFill>
                            <a:srgbClr val="0EA5E9"/>
                          </a:solidFill>
                        </a:defRPr>
                      </a:pPr>
                      <a:r>
                        <a:t>XAI Capabilities</a:t>
                      </a:r>
                    </a:p>
                  </a:txBody>
                  <a:tcPr>
                    <a:solidFill>
                      <a:srgbClr val="0F172A"/>
                    </a:solidFill>
                  </a:tcPr>
                </a:tc>
                <a:tc>
                  <a:txBody>
                    <a:bodyPr/>
                    <a:lstStyle/>
                    <a:p>
                      <a:pPr>
                        <a:defRPr sz="1100" b="1">
                          <a:solidFill>
                            <a:srgbClr val="0EA5E9"/>
                          </a:solidFill>
                        </a:defRPr>
                      </a:pPr>
                      <a:r>
                        <a:t>Core Limitation</a:t>
                      </a:r>
                    </a:p>
                  </a:txBody>
                  <a:tcPr>
                    <a:solidFill>
                      <a:srgbClr val="0F172A"/>
                    </a:solidFill>
                  </a:tcPr>
                </a:tc>
                <a:extLst>
                  <a:ext uri="{0D108BD9-81ED-4DB2-BD59-A6C34878D82A}">
                    <a16:rowId xmlns:a16="http://schemas.microsoft.com/office/drawing/2014/main" val="10000"/>
                  </a:ext>
                </a:extLst>
              </a:tr>
              <a:tr h="877824">
                <a:tc>
                  <a:txBody>
                    <a:bodyPr/>
                    <a:lstStyle/>
                    <a:p>
                      <a:pPr>
                        <a:defRPr sz="1000">
                          <a:solidFill>
                            <a:srgbClr val="94A3B8"/>
                          </a:solidFill>
                        </a:defRPr>
                      </a:pPr>
                      <a:r>
                        <a:t>1st Gen (Statistical)</a:t>
                      </a:r>
                    </a:p>
                  </a:txBody>
                  <a:tcPr>
                    <a:solidFill>
                      <a:srgbClr val="0F172A"/>
                    </a:solidFill>
                  </a:tcPr>
                </a:tc>
                <a:tc>
                  <a:txBody>
                    <a:bodyPr/>
                    <a:lstStyle/>
                    <a:p>
                      <a:pPr>
                        <a:defRPr sz="1000">
                          <a:solidFill>
                            <a:srgbClr val="94A3B8"/>
                          </a:solidFill>
                        </a:defRPr>
                      </a:pPr>
                      <a:r>
                        <a:t>Drain, Spell, PCA</a:t>
                      </a:r>
                    </a:p>
                  </a:txBody>
                  <a:tcPr>
                    <a:solidFill>
                      <a:srgbClr val="0F172A"/>
                    </a:solidFill>
                  </a:tcPr>
                </a:tc>
                <a:tc>
                  <a:txBody>
                    <a:bodyPr/>
                    <a:lstStyle/>
                    <a:p>
                      <a:pPr>
                        <a:defRPr sz="1000">
                          <a:solidFill>
                            <a:srgbClr val="94A3B8"/>
                          </a:solidFill>
                        </a:defRPr>
                      </a:pPr>
                      <a:r>
                        <a:t>No Semantics (Count / Regex)</a:t>
                      </a:r>
                    </a:p>
                  </a:txBody>
                  <a:tcPr>
                    <a:solidFill>
                      <a:srgbClr val="0F172A"/>
                    </a:solidFill>
                  </a:tcPr>
                </a:tc>
                <a:tc>
                  <a:txBody>
                    <a:bodyPr/>
                    <a:lstStyle/>
                    <a:p>
                      <a:pPr>
                        <a:defRPr sz="1000">
                          <a:solidFill>
                            <a:srgbClr val="94A3B8"/>
                          </a:solidFill>
                        </a:defRPr>
                      </a:pPr>
                      <a:r>
                        <a:t>None</a:t>
                      </a:r>
                    </a:p>
                  </a:txBody>
                  <a:tcPr>
                    <a:solidFill>
                      <a:srgbClr val="0F172A"/>
                    </a:solidFill>
                  </a:tcPr>
                </a:tc>
                <a:tc>
                  <a:txBody>
                    <a:bodyPr/>
                    <a:lstStyle/>
                    <a:p>
                      <a:pPr>
                        <a:defRPr sz="1000">
                          <a:solidFill>
                            <a:srgbClr val="94A3B8"/>
                          </a:solidFill>
                        </a:defRPr>
                      </a:pPr>
                      <a:r>
                        <a:t>Fails on OOVs &amp; unseen templates</a:t>
                      </a:r>
                    </a:p>
                  </a:txBody>
                  <a:tcPr>
                    <a:solidFill>
                      <a:srgbClr val="0F172A"/>
                    </a:solidFill>
                  </a:tcPr>
                </a:tc>
                <a:extLst>
                  <a:ext uri="{0D108BD9-81ED-4DB2-BD59-A6C34878D82A}">
                    <a16:rowId xmlns:a16="http://schemas.microsoft.com/office/drawing/2014/main" val="10001"/>
                  </a:ext>
                </a:extLst>
              </a:tr>
              <a:tr h="877824">
                <a:tc>
                  <a:txBody>
                    <a:bodyPr/>
                    <a:lstStyle/>
                    <a:p>
                      <a:pPr>
                        <a:defRPr sz="1000">
                          <a:solidFill>
                            <a:srgbClr val="94A3B8"/>
                          </a:solidFill>
                        </a:defRPr>
                      </a:pPr>
                      <a:r>
                        <a:t>2nd Gen (RNN/LSTM)</a:t>
                      </a:r>
                    </a:p>
                  </a:txBody>
                  <a:tcPr>
                    <a:solidFill>
                      <a:srgbClr val="0F172A"/>
                    </a:solidFill>
                  </a:tcPr>
                </a:tc>
                <a:tc>
                  <a:txBody>
                    <a:bodyPr/>
                    <a:lstStyle/>
                    <a:p>
                      <a:pPr>
                        <a:defRPr sz="1000">
                          <a:solidFill>
                            <a:srgbClr val="94A3B8"/>
                          </a:solidFill>
                        </a:defRPr>
                      </a:pPr>
                      <a:r>
                        <a:t>DeepLog, LogAnomaly</a:t>
                      </a:r>
                    </a:p>
                  </a:txBody>
                  <a:tcPr>
                    <a:solidFill>
                      <a:srgbClr val="0F172A"/>
                    </a:solidFill>
                  </a:tcPr>
                </a:tc>
                <a:tc>
                  <a:txBody>
                    <a:bodyPr/>
                    <a:lstStyle/>
                    <a:p>
                      <a:pPr>
                        <a:defRPr sz="1000">
                          <a:solidFill>
                            <a:srgbClr val="94A3B8"/>
                          </a:solidFill>
                        </a:defRPr>
                      </a:pPr>
                      <a:r>
                        <a:t>Static Word2Vec / TF-IDF</a:t>
                      </a:r>
                    </a:p>
                  </a:txBody>
                  <a:tcPr>
                    <a:solidFill>
                      <a:srgbClr val="0F172A"/>
                    </a:solidFill>
                  </a:tcPr>
                </a:tc>
                <a:tc>
                  <a:txBody>
                    <a:bodyPr/>
                    <a:lstStyle/>
                    <a:p>
                      <a:pPr>
                        <a:defRPr sz="1000">
                          <a:solidFill>
                            <a:srgbClr val="94A3B8"/>
                          </a:solidFill>
                        </a:defRPr>
                      </a:pPr>
                      <a:r>
                        <a:t>Rule Attention Weights</a:t>
                      </a:r>
                    </a:p>
                  </a:txBody>
                  <a:tcPr>
                    <a:solidFill>
                      <a:srgbClr val="0F172A"/>
                    </a:solidFill>
                  </a:tcPr>
                </a:tc>
                <a:tc>
                  <a:txBody>
                    <a:bodyPr/>
                    <a:lstStyle/>
                    <a:p>
                      <a:pPr>
                        <a:defRPr sz="1000">
                          <a:solidFill>
                            <a:srgbClr val="94A3B8"/>
                          </a:solidFill>
                        </a:defRPr>
                      </a:pPr>
                      <a:r>
                        <a:t>Slow recurrent inference, gradient decay</a:t>
                      </a:r>
                    </a:p>
                  </a:txBody>
                  <a:tcPr>
                    <a:solidFill>
                      <a:srgbClr val="0F172A"/>
                    </a:solidFill>
                  </a:tcPr>
                </a:tc>
                <a:extLst>
                  <a:ext uri="{0D108BD9-81ED-4DB2-BD59-A6C34878D82A}">
                    <a16:rowId xmlns:a16="http://schemas.microsoft.com/office/drawing/2014/main" val="10002"/>
                  </a:ext>
                </a:extLst>
              </a:tr>
              <a:tr h="877824">
                <a:tc>
                  <a:txBody>
                    <a:bodyPr/>
                    <a:lstStyle/>
                    <a:p>
                      <a:pPr>
                        <a:defRPr sz="1000">
                          <a:solidFill>
                            <a:srgbClr val="94A3B8"/>
                          </a:solidFill>
                        </a:defRPr>
                      </a:pPr>
                      <a:r>
                        <a:t>3rd Gen (Fine-tuned BERT)</a:t>
                      </a:r>
                    </a:p>
                  </a:txBody>
                  <a:tcPr>
                    <a:solidFill>
                      <a:srgbClr val="0F172A"/>
                    </a:solidFill>
                  </a:tcPr>
                </a:tc>
                <a:tc>
                  <a:txBody>
                    <a:bodyPr/>
                    <a:lstStyle/>
                    <a:p>
                      <a:pPr>
                        <a:defRPr sz="1000">
                          <a:solidFill>
                            <a:srgbClr val="94A3B8"/>
                          </a:solidFill>
                        </a:defRPr>
                      </a:pPr>
                      <a:r>
                        <a:t>LogBERT, NeuralLog</a:t>
                      </a:r>
                    </a:p>
                  </a:txBody>
                  <a:tcPr>
                    <a:solidFill>
                      <a:srgbClr val="0F172A"/>
                    </a:solidFill>
                  </a:tcPr>
                </a:tc>
                <a:tc>
                  <a:txBody>
                    <a:bodyPr/>
                    <a:lstStyle/>
                    <a:p>
                      <a:pPr>
                        <a:defRPr sz="1000">
                          <a:solidFill>
                            <a:srgbClr val="94A3B8"/>
                          </a:solidFill>
                        </a:defRPr>
                      </a:pPr>
                      <a:r>
                        <a:t>Deep Contextual Vectors</a:t>
                      </a:r>
                    </a:p>
                  </a:txBody>
                  <a:tcPr>
                    <a:solidFill>
                      <a:srgbClr val="0F172A"/>
                    </a:solidFill>
                  </a:tcPr>
                </a:tc>
                <a:tc>
                  <a:txBody>
                    <a:bodyPr/>
                    <a:lstStyle/>
                    <a:p>
                      <a:pPr>
                        <a:defRPr sz="1000">
                          <a:solidFill>
                            <a:srgbClr val="94A3B8"/>
                          </a:solidFill>
                        </a:defRPr>
                      </a:pPr>
                      <a:r>
                        <a:t>Raw Attention Scores</a:t>
                      </a:r>
                    </a:p>
                  </a:txBody>
                  <a:tcPr>
                    <a:solidFill>
                      <a:srgbClr val="0F172A"/>
                    </a:solidFill>
                  </a:tcPr>
                </a:tc>
                <a:tc>
                  <a:txBody>
                    <a:bodyPr/>
                    <a:lstStyle/>
                    <a:p>
                      <a:pPr>
                        <a:defRPr sz="1000">
                          <a:solidFill>
                            <a:srgbClr val="94A3B8"/>
                          </a:solidFill>
                        </a:defRPr>
                      </a:pPr>
                      <a:r>
                        <a:t>110M+ heavy parameters, slow training</a:t>
                      </a:r>
                    </a:p>
                  </a:txBody>
                  <a:tcPr>
                    <a:solidFill>
                      <a:srgbClr val="0F172A"/>
                    </a:solidFill>
                  </a:tcPr>
                </a:tc>
                <a:extLst>
                  <a:ext uri="{0D108BD9-81ED-4DB2-BD59-A6C34878D82A}">
                    <a16:rowId xmlns:a16="http://schemas.microsoft.com/office/drawing/2014/main" val="10003"/>
                  </a:ext>
                </a:extLst>
              </a:tr>
              <a:tr h="877824">
                <a:tc>
                  <a:txBody>
                    <a:bodyPr/>
                    <a:lstStyle/>
                    <a:p>
                      <a:pPr>
                        <a:defRPr sz="1000">
                          <a:solidFill>
                            <a:srgbClr val="F1F5F9"/>
                          </a:solidFill>
                        </a:defRPr>
                      </a:pPr>
                      <a:r>
                        <a:t>Proposed: LogMiniLM-XAI</a:t>
                      </a:r>
                    </a:p>
                  </a:txBody>
                  <a:tcPr>
                    <a:solidFill>
                      <a:srgbClr val="0C4A6E"/>
                    </a:solidFill>
                  </a:tcPr>
                </a:tc>
                <a:tc>
                  <a:txBody>
                    <a:bodyPr/>
                    <a:lstStyle/>
                    <a:p>
                      <a:pPr>
                        <a:defRPr sz="1000">
                          <a:solidFill>
                            <a:srgbClr val="F1F5F9"/>
                          </a:solidFill>
                        </a:defRPr>
                      </a:pPr>
                      <a:r>
                        <a:t>Frozen Embeddings + Mini Transformer</a:t>
                      </a:r>
                    </a:p>
                  </a:txBody>
                  <a:tcPr>
                    <a:solidFill>
                      <a:srgbClr val="0C4A6E"/>
                    </a:solidFill>
                  </a:tcPr>
                </a:tc>
                <a:tc>
                  <a:txBody>
                    <a:bodyPr/>
                    <a:lstStyle/>
                    <a:p>
                      <a:pPr>
                        <a:defRPr sz="1000">
                          <a:solidFill>
                            <a:srgbClr val="F1F5F9"/>
                          </a:solidFill>
                        </a:defRPr>
                      </a:pPr>
                      <a:r>
                        <a:t>384-d Cached Semantic Vectors</a:t>
                      </a:r>
                    </a:p>
                  </a:txBody>
                  <a:tcPr>
                    <a:solidFill>
                      <a:srgbClr val="0C4A6E"/>
                    </a:solidFill>
                  </a:tcPr>
                </a:tc>
                <a:tc>
                  <a:txBody>
                    <a:bodyPr/>
                    <a:lstStyle/>
                    <a:p>
                      <a:pPr>
                        <a:defRPr sz="1000">
                          <a:solidFill>
                            <a:srgbClr val="F1F5F9"/>
                          </a:solidFill>
                        </a:defRPr>
                      </a:pPr>
                      <a:r>
                        <a:t>Quantitative Benchmarking</a:t>
                      </a:r>
                    </a:p>
                  </a:txBody>
                  <a:tcPr>
                    <a:solidFill>
                      <a:srgbClr val="0C4A6E"/>
                    </a:solidFill>
                  </a:tcPr>
                </a:tc>
                <a:tc>
                  <a:txBody>
                    <a:bodyPr/>
                    <a:lstStyle/>
                    <a:p>
                      <a:pPr>
                        <a:defRPr sz="1000">
                          <a:solidFill>
                            <a:srgbClr val="F1F5F9"/>
                          </a:solidFill>
                        </a:defRPr>
                      </a:pPr>
                      <a:r>
                        <a:t>Optimized for Production Real-Time SOC</a:t>
                      </a:r>
                    </a:p>
                  </a:txBody>
                  <a:tcPr>
                    <a:solidFill>
                      <a:srgbClr val="0C4A6E"/>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0EA5E9"/>
                </a:solidFill>
              </a:defRPr>
            </a:pPr>
            <a:r>
              <a:t>SLIDE 04 / 09  •  04:30 - 06:30 (2.0 Mins)</a:t>
            </a:r>
          </a:p>
          <a:p>
            <a:pPr>
              <a:defRPr sz="2200" b="1">
                <a:solidFill>
                  <a:srgbClr val="F1F5F9"/>
                </a:solidFill>
              </a:defRPr>
            </a:pPr>
            <a:r>
              <a:t>BGL Dataset &amp; Strict Chronological Split Protocol</a:t>
            </a:r>
          </a:p>
        </p:txBody>
      </p:sp>
      <p:sp>
        <p:nvSpPr>
          <p:cNvPr id="3" name="Rounded Rectangle 2"/>
          <p:cNvSpPr/>
          <p:nvPr/>
        </p:nvSpPr>
        <p:spPr>
          <a:xfrm>
            <a:off x="731520" y="1645920"/>
            <a:ext cx="5120640" cy="438912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600" b="1">
                <a:solidFill>
                  <a:srgbClr val="0EA5E9"/>
                </a:solidFill>
              </a:defRPr>
            </a:pPr>
            <a:r>
              <a:rPr dirty="0"/>
              <a:t>Data Preprocessing Steps</a:t>
            </a:r>
          </a:p>
          <a:p>
            <a:pPr>
              <a:spcBef>
                <a:spcPts val="800"/>
              </a:spcBef>
              <a:defRPr sz="1200">
                <a:solidFill>
                  <a:srgbClr val="94A3B8"/>
                </a:solidFill>
              </a:defRPr>
            </a:pPr>
            <a:r>
              <a:rPr dirty="0"/>
              <a:t>• Template Normalization: Masking dynamic parameters (IPs, node IDs, paths) into standardized tokens.</a:t>
            </a:r>
          </a:p>
          <a:p>
            <a:pPr>
              <a:spcBef>
                <a:spcPts val="800"/>
              </a:spcBef>
              <a:defRPr sz="1200">
                <a:solidFill>
                  <a:srgbClr val="94A3B8"/>
                </a:solidFill>
              </a:defRPr>
            </a:pPr>
            <a:r>
              <a:rPr dirty="0"/>
              <a:t>• Non-overlapping Windows: Grouping every 10 consecutive log events (Sequence length = 10, Step = 10).</a:t>
            </a:r>
          </a:p>
          <a:p>
            <a:pPr>
              <a:spcBef>
                <a:spcPts val="800"/>
              </a:spcBef>
              <a:defRPr sz="1200">
                <a:solidFill>
                  <a:srgbClr val="94A3B8"/>
                </a:solidFill>
              </a:defRPr>
            </a:pPr>
            <a:r>
              <a:rPr dirty="0"/>
              <a:t>• Window Labeling: A 10-event window is labeled as Anomaly (1) if at least 1 log inside is anomalous, else Normal (0).</a:t>
            </a:r>
          </a:p>
          <a:p>
            <a:pPr>
              <a:spcBef>
                <a:spcPts val="800"/>
              </a:spcBef>
              <a:defRPr sz="1200">
                <a:solidFill>
                  <a:srgbClr val="94A3B8"/>
                </a:solidFill>
              </a:defRPr>
            </a:pPr>
            <a:r>
              <a:rPr dirty="0"/>
              <a:t>• Total Scale: Processed 4,747,963 log messages into 471,349 10-event sequence windows.</a:t>
            </a:r>
          </a:p>
        </p:txBody>
      </p:sp>
      <p:sp>
        <p:nvSpPr>
          <p:cNvPr id="4" name="Rounded Rectangle 3"/>
          <p:cNvSpPr/>
          <p:nvPr/>
        </p:nvSpPr>
        <p:spPr>
          <a:xfrm>
            <a:off x="6217920" y="1645920"/>
            <a:ext cx="5212080" cy="438912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600" b="1">
                <a:solidFill>
                  <a:srgbClr val="F59E0B"/>
                </a:solidFill>
              </a:defRPr>
            </a:pPr>
            <a:r>
              <a:rPr dirty="0"/>
              <a:t>Chronological Split Breakdown</a:t>
            </a:r>
          </a:p>
          <a:p>
            <a:pPr>
              <a:spcBef>
                <a:spcPts val="1000"/>
              </a:spcBef>
              <a:defRPr sz="1300" b="1">
                <a:solidFill>
                  <a:srgbClr val="F1F5F9"/>
                </a:solidFill>
              </a:defRPr>
            </a:pPr>
            <a:r>
              <a:rPr dirty="0"/>
              <a:t>Train Set (72%): 339,371 Windows</a:t>
            </a:r>
          </a:p>
          <a:p>
            <a:pPr>
              <a:defRPr sz="1100">
                <a:solidFill>
                  <a:srgbClr val="94A3B8"/>
                </a:solidFill>
              </a:defRPr>
            </a:pPr>
            <a:r>
              <a:rPr dirty="0"/>
              <a:t>Covers Day 00 → Day 120 (Historical baseline)</a:t>
            </a:r>
          </a:p>
          <a:p>
            <a:pPr>
              <a:spcBef>
                <a:spcPts val="1000"/>
              </a:spcBef>
              <a:defRPr sz="1300" b="1">
                <a:solidFill>
                  <a:srgbClr val="F1F5F9"/>
                </a:solidFill>
              </a:defRPr>
            </a:pPr>
            <a:r>
              <a:rPr dirty="0"/>
              <a:t>Validation Set (8%): 37,708 Windows</a:t>
            </a:r>
          </a:p>
          <a:p>
            <a:pPr>
              <a:defRPr sz="1100">
                <a:solidFill>
                  <a:srgbClr val="94A3B8"/>
                </a:solidFill>
              </a:defRPr>
            </a:pPr>
            <a:r>
              <a:rPr dirty="0"/>
              <a:t>Used strictly for threshold tuning &amp; </a:t>
            </a:r>
            <a:r>
              <a:rPr dirty="0" err="1"/>
              <a:t>hyperparams</a:t>
            </a:r>
            <a:endParaRPr dirty="0"/>
          </a:p>
          <a:p>
            <a:pPr>
              <a:spcBef>
                <a:spcPts val="1000"/>
              </a:spcBef>
              <a:defRPr sz="1300" b="1">
                <a:solidFill>
                  <a:srgbClr val="F1F5F9"/>
                </a:solidFill>
              </a:defRPr>
            </a:pPr>
            <a:r>
              <a:rPr dirty="0"/>
              <a:t>Held-out Test Set (20%): 94,270 Windows</a:t>
            </a:r>
          </a:p>
          <a:p>
            <a:pPr>
              <a:defRPr sz="1100">
                <a:solidFill>
                  <a:srgbClr val="94A3B8"/>
                </a:solidFill>
              </a:defRPr>
            </a:pPr>
            <a:r>
              <a:rPr dirty="0"/>
              <a:t>Locked future horizon for zero-leakage evaluation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0EA5E9"/>
                </a:solidFill>
              </a:defRPr>
            </a:pPr>
            <a:r>
              <a:t>SLIDE 05 / 09  •  06:30 - 08:30 (2.0 Mins)</a:t>
            </a:r>
          </a:p>
          <a:p>
            <a:pPr>
              <a:defRPr sz="2200" b="1">
                <a:solidFill>
                  <a:srgbClr val="F1F5F9"/>
                </a:solidFill>
              </a:defRPr>
            </a:pPr>
            <a:r>
              <a:t>LogMiniLM Architecture &amp; Parameter Footprint</a:t>
            </a:r>
          </a:p>
        </p:txBody>
      </p:sp>
      <p:sp>
        <p:nvSpPr>
          <p:cNvPr id="3" name="Rounded Rectangle 2"/>
          <p:cNvSpPr/>
          <p:nvPr/>
        </p:nvSpPr>
        <p:spPr>
          <a:xfrm>
            <a:off x="731520" y="1645920"/>
            <a:ext cx="2514600" cy="292608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200" b="1">
                <a:solidFill>
                  <a:srgbClr val="0EA5E9"/>
                </a:solidFill>
              </a:defRPr>
            </a:pPr>
            <a:r>
              <a:t>1. Input Layer</a:t>
            </a:r>
          </a:p>
          <a:p>
            <a:pPr>
              <a:spcBef>
                <a:spcPts val="600"/>
              </a:spcBef>
              <a:defRPr sz="1400" b="1">
                <a:solidFill>
                  <a:srgbClr val="F1F5F9"/>
                </a:solidFill>
              </a:defRPr>
            </a:pPr>
            <a:r>
              <a:t>10 Log Templates</a:t>
            </a:r>
          </a:p>
          <a:p>
            <a:pPr>
              <a:spcBef>
                <a:spcPts val="600"/>
              </a:spcBef>
              <a:defRPr sz="1100">
                <a:solidFill>
                  <a:srgbClr val="94A3B8"/>
                </a:solidFill>
              </a:defRPr>
            </a:pPr>
            <a:r>
              <a:t>Normalized text sequence</a:t>
            </a:r>
          </a:p>
        </p:txBody>
      </p:sp>
      <p:sp>
        <p:nvSpPr>
          <p:cNvPr id="4" name="Rounded Rectangle 3"/>
          <p:cNvSpPr/>
          <p:nvPr/>
        </p:nvSpPr>
        <p:spPr>
          <a:xfrm>
            <a:off x="3429000" y="1645920"/>
            <a:ext cx="2514600" cy="2926080"/>
          </a:xfrm>
          <a:prstGeom prst="roundRect">
            <a:avLst/>
          </a:prstGeom>
          <a:solidFill>
            <a:srgbClr val="0F172A"/>
          </a:solidFill>
          <a:ln>
            <a:solidFill>
              <a:srgbClr val="0EA5E9"/>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200" b="1">
                <a:solidFill>
                  <a:srgbClr val="0EA5E9"/>
                </a:solidFill>
              </a:defRPr>
            </a:pPr>
            <a:r>
              <a:t>2. Frozen Backbone</a:t>
            </a:r>
          </a:p>
          <a:p>
            <a:pPr>
              <a:spcBef>
                <a:spcPts val="600"/>
              </a:spcBef>
              <a:defRPr sz="1400" b="1">
                <a:solidFill>
                  <a:srgbClr val="F1F5F9"/>
                </a:solidFill>
              </a:defRPr>
            </a:pPr>
            <a:r>
              <a:t>MiniLM-L6-v2</a:t>
            </a:r>
          </a:p>
          <a:p>
            <a:pPr>
              <a:spcBef>
                <a:spcPts val="600"/>
              </a:spcBef>
              <a:defRPr sz="1100">
                <a:solidFill>
                  <a:srgbClr val="94A3B8"/>
                </a:solidFill>
              </a:defRPr>
            </a:pPr>
            <a:r>
              <a:t>384-d semantic vectors (0 params trained)</a:t>
            </a:r>
          </a:p>
        </p:txBody>
      </p:sp>
      <p:sp>
        <p:nvSpPr>
          <p:cNvPr id="5" name="Rounded Rectangle 4"/>
          <p:cNvSpPr/>
          <p:nvPr/>
        </p:nvSpPr>
        <p:spPr>
          <a:xfrm>
            <a:off x="6126480" y="1645920"/>
            <a:ext cx="2514600" cy="292608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200" b="1">
                <a:solidFill>
                  <a:srgbClr val="0EA5E9"/>
                </a:solidFill>
              </a:defRPr>
            </a:pPr>
            <a:r>
              <a:t>3. Sequence Encoder</a:t>
            </a:r>
          </a:p>
          <a:p>
            <a:pPr>
              <a:spcBef>
                <a:spcPts val="600"/>
              </a:spcBef>
              <a:defRPr sz="1400" b="1">
                <a:solidFill>
                  <a:srgbClr val="F1F5F9"/>
                </a:solidFill>
              </a:defRPr>
            </a:pPr>
            <a:r>
              <a:t>Compact Transformer</a:t>
            </a:r>
          </a:p>
          <a:p>
            <a:pPr>
              <a:spcBef>
                <a:spcPts val="600"/>
              </a:spcBef>
              <a:defRPr sz="1100">
                <a:solidFill>
                  <a:srgbClr val="94A3B8"/>
                </a:solidFill>
              </a:defRPr>
            </a:pPr>
            <a:r>
              <a:t>1 Layer, 2 Heads, 128 hidden dim</a:t>
            </a:r>
          </a:p>
        </p:txBody>
      </p:sp>
      <p:sp>
        <p:nvSpPr>
          <p:cNvPr id="6" name="Rounded Rectangle 5"/>
          <p:cNvSpPr/>
          <p:nvPr/>
        </p:nvSpPr>
        <p:spPr>
          <a:xfrm>
            <a:off x="8823960" y="1645920"/>
            <a:ext cx="2514600" cy="292608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200" b="1">
                <a:solidFill>
                  <a:srgbClr val="0EA5E9"/>
                </a:solidFill>
              </a:defRPr>
            </a:pPr>
            <a:r>
              <a:t>4. MLP Classifier</a:t>
            </a:r>
          </a:p>
          <a:p>
            <a:pPr>
              <a:spcBef>
                <a:spcPts val="600"/>
              </a:spcBef>
              <a:defRPr sz="1400" b="1">
                <a:solidFill>
                  <a:srgbClr val="F1F5F9"/>
                </a:solidFill>
              </a:defRPr>
            </a:pPr>
            <a:r>
              <a:t>Binary Output</a:t>
            </a:r>
          </a:p>
          <a:p>
            <a:pPr>
              <a:spcBef>
                <a:spcPts val="600"/>
              </a:spcBef>
              <a:defRPr sz="1100">
                <a:solidFill>
                  <a:srgbClr val="94A3B8"/>
                </a:solidFill>
              </a:defRPr>
            </a:pPr>
            <a:r>
              <a:t>Anomaly Probability P(Anomaly)</a:t>
            </a:r>
          </a:p>
        </p:txBody>
      </p:sp>
      <p:sp>
        <p:nvSpPr>
          <p:cNvPr id="7" name="Rounded Rectangle 6"/>
          <p:cNvSpPr/>
          <p:nvPr/>
        </p:nvSpPr>
        <p:spPr>
          <a:xfrm>
            <a:off x="731520" y="4754880"/>
            <a:ext cx="10728655" cy="1280160"/>
          </a:xfrm>
          <a:prstGeom prst="roundRect">
            <a:avLst/>
          </a:prstGeom>
          <a:solidFill>
            <a:srgbClr val="0F172A"/>
          </a:solidFill>
          <a:ln>
            <a:solidFill>
              <a:srgbClr val="10B981"/>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300" b="1">
                <a:solidFill>
                  <a:srgbClr val="10B981"/>
                </a:solidFill>
              </a:defRPr>
            </a:pPr>
            <a:r>
              <a:t>Parameter Breakdown &amp; Resource Efficiency:</a:t>
            </a:r>
          </a:p>
          <a:p>
            <a:pPr>
              <a:spcBef>
                <a:spcPts val="600"/>
              </a:spcBef>
              <a:defRPr sz="1200" b="1">
                <a:solidFill>
                  <a:srgbClr val="F1F5F9"/>
                </a:solidFill>
              </a:defRPr>
            </a:pPr>
            <a:r>
              <a:t>• Total Backbone Params: 18,242,304 (Frozen)  |  • Trainable Parameters: 183,425 (Only 1.01%)  |  • Training Time: ~12 Mins / Epoch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10B981"/>
                </a:solidFill>
              </a:defRPr>
            </a:pPr>
            <a:r>
              <a:t>SLIDE 06 / 09  •  08:30 - 10:30 (2.0 Mins)</a:t>
            </a:r>
          </a:p>
          <a:p>
            <a:pPr>
              <a:defRPr sz="2200" b="1">
                <a:solidFill>
                  <a:srgbClr val="F1F5F9"/>
                </a:solidFill>
              </a:defRPr>
            </a:pPr>
            <a:r>
              <a:t>Comprehensive Test Metrics &amp; Confusion Matrix</a:t>
            </a:r>
          </a:p>
        </p:txBody>
      </p:sp>
      <p:sp>
        <p:nvSpPr>
          <p:cNvPr id="3" name="Rounded Rectangle 2"/>
          <p:cNvSpPr/>
          <p:nvPr/>
        </p:nvSpPr>
        <p:spPr>
          <a:xfrm>
            <a:off x="731520" y="1645920"/>
            <a:ext cx="2011680" cy="1645920"/>
          </a:xfrm>
          <a:prstGeom prst="roundRect">
            <a:avLst/>
          </a:prstGeom>
          <a:solidFill>
            <a:srgbClr val="0F172A"/>
          </a:solidFill>
          <a:ln>
            <a:solidFill>
              <a:srgbClr val="10B981"/>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94A3B8"/>
                </a:solidFill>
              </a:defRPr>
            </a:pPr>
            <a:r>
              <a:t>F1-SCORE</a:t>
            </a:r>
          </a:p>
          <a:p>
            <a:pPr>
              <a:spcBef>
                <a:spcPts val="400"/>
              </a:spcBef>
              <a:defRPr sz="2200" b="1">
                <a:solidFill>
                  <a:srgbClr val="10B981"/>
                </a:solidFill>
              </a:defRPr>
            </a:pPr>
            <a:r>
              <a:t>0.9868</a:t>
            </a:r>
          </a:p>
        </p:txBody>
      </p:sp>
      <p:sp>
        <p:nvSpPr>
          <p:cNvPr id="4" name="Rounded Rectangle 3"/>
          <p:cNvSpPr/>
          <p:nvPr/>
        </p:nvSpPr>
        <p:spPr>
          <a:xfrm>
            <a:off x="2907791" y="1645920"/>
            <a:ext cx="2011680" cy="1645920"/>
          </a:xfrm>
          <a:prstGeom prst="roundRect">
            <a:avLst/>
          </a:prstGeom>
          <a:solidFill>
            <a:srgbClr val="0F172A"/>
          </a:solidFill>
          <a:ln>
            <a:solidFill>
              <a:srgbClr val="0EA5E9"/>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94A3B8"/>
                </a:solidFill>
              </a:defRPr>
            </a:pPr>
            <a:r>
              <a:t>PRECISION</a:t>
            </a:r>
          </a:p>
          <a:p>
            <a:pPr>
              <a:spcBef>
                <a:spcPts val="400"/>
              </a:spcBef>
              <a:defRPr sz="2200" b="1">
                <a:solidFill>
                  <a:srgbClr val="0EA5E9"/>
                </a:solidFill>
              </a:defRPr>
            </a:pPr>
            <a:r>
              <a:t>0.9920</a:t>
            </a:r>
          </a:p>
        </p:txBody>
      </p:sp>
      <p:sp>
        <p:nvSpPr>
          <p:cNvPr id="5" name="Rounded Rectangle 4"/>
          <p:cNvSpPr/>
          <p:nvPr/>
        </p:nvSpPr>
        <p:spPr>
          <a:xfrm>
            <a:off x="5084064" y="1645920"/>
            <a:ext cx="2011680" cy="1645920"/>
          </a:xfrm>
          <a:prstGeom prst="roundRect">
            <a:avLst/>
          </a:prstGeom>
          <a:solidFill>
            <a:srgbClr val="0F172A"/>
          </a:solidFill>
          <a:ln>
            <a:solidFill>
              <a:srgbClr val="6366F1"/>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94A3B8"/>
                </a:solidFill>
              </a:defRPr>
            </a:pPr>
            <a:r>
              <a:t>RECALL</a:t>
            </a:r>
          </a:p>
          <a:p>
            <a:pPr>
              <a:spcBef>
                <a:spcPts val="400"/>
              </a:spcBef>
              <a:defRPr sz="2200" b="1">
                <a:solidFill>
                  <a:srgbClr val="6366F1"/>
                </a:solidFill>
              </a:defRPr>
            </a:pPr>
            <a:r>
              <a:t>0.9816</a:t>
            </a:r>
          </a:p>
        </p:txBody>
      </p:sp>
      <p:sp>
        <p:nvSpPr>
          <p:cNvPr id="6" name="Rounded Rectangle 5"/>
          <p:cNvSpPr/>
          <p:nvPr/>
        </p:nvSpPr>
        <p:spPr>
          <a:xfrm>
            <a:off x="7260336" y="1645920"/>
            <a:ext cx="2011680" cy="1645920"/>
          </a:xfrm>
          <a:prstGeom prst="roundRect">
            <a:avLst/>
          </a:prstGeom>
          <a:solidFill>
            <a:srgbClr val="0F172A"/>
          </a:solidFill>
          <a:ln>
            <a:solidFill>
              <a:srgbClr val="F59E0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94A3B8"/>
                </a:solidFill>
              </a:defRPr>
            </a:pPr>
            <a:r>
              <a:t>ROC-AUC</a:t>
            </a:r>
          </a:p>
          <a:p>
            <a:pPr>
              <a:spcBef>
                <a:spcPts val="400"/>
              </a:spcBef>
              <a:defRPr sz="2200" b="1">
                <a:solidFill>
                  <a:srgbClr val="F59E0B"/>
                </a:solidFill>
              </a:defRPr>
            </a:pPr>
            <a:r>
              <a:t>0.9993</a:t>
            </a:r>
          </a:p>
        </p:txBody>
      </p:sp>
      <p:sp>
        <p:nvSpPr>
          <p:cNvPr id="7" name="Rounded Rectangle 6"/>
          <p:cNvSpPr/>
          <p:nvPr/>
        </p:nvSpPr>
        <p:spPr>
          <a:xfrm>
            <a:off x="9436608" y="1645920"/>
            <a:ext cx="2011680" cy="1645920"/>
          </a:xfrm>
          <a:prstGeom prst="roundRect">
            <a:avLst/>
          </a:prstGeom>
          <a:solidFill>
            <a:srgbClr val="0F172A"/>
          </a:solidFill>
          <a:ln>
            <a:solidFill>
              <a:srgbClr val="A855F7"/>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000" b="1">
                <a:solidFill>
                  <a:srgbClr val="94A3B8"/>
                </a:solidFill>
              </a:defRPr>
            </a:pPr>
            <a:r>
              <a:t>AVG PRECISION</a:t>
            </a:r>
          </a:p>
          <a:p>
            <a:pPr>
              <a:spcBef>
                <a:spcPts val="400"/>
              </a:spcBef>
              <a:defRPr sz="2200" b="1">
                <a:solidFill>
                  <a:srgbClr val="A855F7"/>
                </a:solidFill>
              </a:defRPr>
            </a:pPr>
            <a:r>
              <a:t>0.9925</a:t>
            </a:r>
          </a:p>
        </p:txBody>
      </p:sp>
      <p:sp>
        <p:nvSpPr>
          <p:cNvPr id="8" name="Rounded Rectangle 7"/>
          <p:cNvSpPr/>
          <p:nvPr/>
        </p:nvSpPr>
        <p:spPr>
          <a:xfrm>
            <a:off x="731520" y="3474720"/>
            <a:ext cx="10728655" cy="2560320"/>
          </a:xfrm>
          <a:prstGeom prst="roundRect">
            <a:avLst/>
          </a:prstGeom>
          <a:solidFill>
            <a:srgbClr val="0F172A"/>
          </a:solidFill>
          <a:ln>
            <a:solidFill>
              <a:srgbClr val="1E293B"/>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300" b="1">
                <a:solidFill>
                  <a:srgbClr val="F1F5F9"/>
                </a:solidFill>
              </a:defRPr>
            </a:pPr>
            <a:r>
              <a:rPr dirty="0"/>
              <a:t>Held-out Test Confusion Matrix Counts (94,270 Total Windows):</a:t>
            </a:r>
          </a:p>
          <a:p>
            <a:pPr>
              <a:spcBef>
                <a:spcPts val="600"/>
              </a:spcBef>
              <a:defRPr sz="1100">
                <a:solidFill>
                  <a:srgbClr val="94A3B8"/>
                </a:solidFill>
              </a:defRPr>
            </a:pPr>
            <a:r>
              <a:rPr dirty="0"/>
              <a:t>• True Negatives (TN): 88,560 (Correctly identified benign normal windows)</a:t>
            </a:r>
          </a:p>
          <a:p>
            <a:pPr>
              <a:spcBef>
                <a:spcPts val="600"/>
              </a:spcBef>
              <a:defRPr sz="1100">
                <a:solidFill>
                  <a:srgbClr val="94A3B8"/>
                </a:solidFill>
              </a:defRPr>
            </a:pPr>
            <a:r>
              <a:rPr dirty="0"/>
              <a:t>• False Positives (FP): 45 (Only 0.051% False Alarm Rate - Eliminates SOC Alert Fatigue)</a:t>
            </a:r>
          </a:p>
          <a:p>
            <a:pPr>
              <a:spcBef>
                <a:spcPts val="600"/>
              </a:spcBef>
              <a:defRPr sz="1100">
                <a:solidFill>
                  <a:srgbClr val="94A3B8"/>
                </a:solidFill>
              </a:defRPr>
            </a:pPr>
            <a:r>
              <a:rPr dirty="0"/>
              <a:t>• False Negatives (FN): 104 (Rare hardware micro-glitches without precursor context)</a:t>
            </a:r>
          </a:p>
          <a:p>
            <a:pPr>
              <a:spcBef>
                <a:spcPts val="600"/>
              </a:spcBef>
              <a:defRPr sz="1100">
                <a:solidFill>
                  <a:srgbClr val="94A3B8"/>
                </a:solidFill>
              </a:defRPr>
            </a:pPr>
            <a:r>
              <a:rPr dirty="0"/>
              <a:t>• True Positives (TP): 5,561 (Correctly flagged critical incident cascades)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10B981"/>
                </a:solidFill>
              </a:defRPr>
            </a:pPr>
            <a:r>
              <a:t>SLIDE 07 / 09  •  10:30 - 13:00 (2.5 Mins)</a:t>
            </a:r>
          </a:p>
          <a:p>
            <a:pPr>
              <a:defRPr sz="2200" b="1">
                <a:solidFill>
                  <a:srgbClr val="F1F5F9"/>
                </a:solidFill>
              </a:defRPr>
            </a:pPr>
            <a:r>
              <a:t>Quantitative XAI Benchmark: Occlusion vs. KernelSHAP</a:t>
            </a:r>
          </a:p>
        </p:txBody>
      </p:sp>
      <p:graphicFrame>
        <p:nvGraphicFramePr>
          <p:cNvPr id="3" name="Table 2"/>
          <p:cNvGraphicFramePr>
            <a:graphicFrameLocks noGrp="1"/>
          </p:cNvGraphicFramePr>
          <p:nvPr/>
        </p:nvGraphicFramePr>
        <p:xfrm>
          <a:off x="731520" y="1645920"/>
          <a:ext cx="10728655" cy="4389120"/>
        </p:xfrm>
        <a:graphic>
          <a:graphicData uri="http://schemas.openxmlformats.org/drawingml/2006/table">
            <a:tbl>
              <a:tblPr firstRow="1" bandRow="1">
                <a:tableStyleId>{5C22544A-7EE6-4342-B048-85BDC9FD1C3A}</a:tableStyleId>
              </a:tblPr>
              <a:tblGrid>
                <a:gridCol w="2682163">
                  <a:extLst>
                    <a:ext uri="{9D8B030D-6E8A-4147-A177-3AD203B41FA5}">
                      <a16:colId xmlns:a16="http://schemas.microsoft.com/office/drawing/2014/main" val="20000"/>
                    </a:ext>
                  </a:extLst>
                </a:gridCol>
                <a:gridCol w="2682163">
                  <a:extLst>
                    <a:ext uri="{9D8B030D-6E8A-4147-A177-3AD203B41FA5}">
                      <a16:colId xmlns:a16="http://schemas.microsoft.com/office/drawing/2014/main" val="20001"/>
                    </a:ext>
                  </a:extLst>
                </a:gridCol>
                <a:gridCol w="2682163">
                  <a:extLst>
                    <a:ext uri="{9D8B030D-6E8A-4147-A177-3AD203B41FA5}">
                      <a16:colId xmlns:a16="http://schemas.microsoft.com/office/drawing/2014/main" val="20002"/>
                    </a:ext>
                  </a:extLst>
                </a:gridCol>
                <a:gridCol w="2682166">
                  <a:extLst>
                    <a:ext uri="{9D8B030D-6E8A-4147-A177-3AD203B41FA5}">
                      <a16:colId xmlns:a16="http://schemas.microsoft.com/office/drawing/2014/main" val="20003"/>
                    </a:ext>
                  </a:extLst>
                </a:gridCol>
              </a:tblGrid>
              <a:tr h="877824">
                <a:tc>
                  <a:txBody>
                    <a:bodyPr/>
                    <a:lstStyle/>
                    <a:p>
                      <a:pPr>
                        <a:defRPr sz="1100" b="1">
                          <a:solidFill>
                            <a:srgbClr val="0EA5E9"/>
                          </a:solidFill>
                        </a:defRPr>
                      </a:pPr>
                      <a:r>
                        <a:t>XAI Benchmark Metric</a:t>
                      </a:r>
                    </a:p>
                  </a:txBody>
                  <a:tcPr>
                    <a:solidFill>
                      <a:srgbClr val="0F172A"/>
                    </a:solidFill>
                  </a:tcPr>
                </a:tc>
                <a:tc>
                  <a:txBody>
                    <a:bodyPr/>
                    <a:lstStyle/>
                    <a:p>
                      <a:pPr>
                        <a:defRPr sz="1100" b="1">
                          <a:solidFill>
                            <a:srgbClr val="0EA5E9"/>
                          </a:solidFill>
                        </a:defRPr>
                      </a:pPr>
                      <a:r>
                        <a:t>KernelSHAP</a:t>
                      </a:r>
                    </a:p>
                  </a:txBody>
                  <a:tcPr>
                    <a:solidFill>
                      <a:srgbClr val="0F172A"/>
                    </a:solidFill>
                  </a:tcPr>
                </a:tc>
                <a:tc>
                  <a:txBody>
                    <a:bodyPr/>
                    <a:lstStyle/>
                    <a:p>
                      <a:pPr>
                        <a:defRPr sz="1100" b="1">
                          <a:solidFill>
                            <a:srgbClr val="0EA5E9"/>
                          </a:solidFill>
                        </a:defRPr>
                      </a:pPr>
                      <a:r>
                        <a:t>Event Occlusion (Selected)</a:t>
                      </a:r>
                    </a:p>
                  </a:txBody>
                  <a:tcPr>
                    <a:solidFill>
                      <a:srgbClr val="0F172A"/>
                    </a:solidFill>
                  </a:tcPr>
                </a:tc>
                <a:tc>
                  <a:txBody>
                    <a:bodyPr/>
                    <a:lstStyle/>
                    <a:p>
                      <a:pPr>
                        <a:defRPr sz="1100" b="1">
                          <a:solidFill>
                            <a:srgbClr val="0EA5E9"/>
                          </a:solidFill>
                        </a:defRPr>
                      </a:pPr>
                      <a:r>
                        <a:t>Operational Advantage</a:t>
                      </a:r>
                    </a:p>
                  </a:txBody>
                  <a:tcPr>
                    <a:solidFill>
                      <a:srgbClr val="0F172A"/>
                    </a:solidFill>
                  </a:tcPr>
                </a:tc>
                <a:extLst>
                  <a:ext uri="{0D108BD9-81ED-4DB2-BD59-A6C34878D82A}">
                    <a16:rowId xmlns:a16="http://schemas.microsoft.com/office/drawing/2014/main" val="10000"/>
                  </a:ext>
                </a:extLst>
              </a:tr>
              <a:tr h="877824">
                <a:tc>
                  <a:txBody>
                    <a:bodyPr/>
                    <a:lstStyle/>
                    <a:p>
                      <a:pPr>
                        <a:defRPr sz="1100">
                          <a:solidFill>
                            <a:srgbClr val="F1F5F9"/>
                          </a:solidFill>
                        </a:defRPr>
                      </a:pPr>
                      <a:r>
                        <a:t>Execution Runtime / Window</a:t>
                      </a:r>
                    </a:p>
                  </a:txBody>
                  <a:tcPr>
                    <a:solidFill>
                      <a:srgbClr val="0F172A"/>
                    </a:solidFill>
                  </a:tcPr>
                </a:tc>
                <a:tc>
                  <a:txBody>
                    <a:bodyPr/>
                    <a:lstStyle/>
                    <a:p>
                      <a:pPr>
                        <a:defRPr sz="1100">
                          <a:solidFill>
                            <a:srgbClr val="F1F5F9"/>
                          </a:solidFill>
                        </a:defRPr>
                      </a:pPr>
                      <a:r>
                        <a:t>0.374 Seconds</a:t>
                      </a:r>
                    </a:p>
                  </a:txBody>
                  <a:tcPr>
                    <a:solidFill>
                      <a:srgbClr val="0F172A"/>
                    </a:solidFill>
                  </a:tcPr>
                </a:tc>
                <a:tc>
                  <a:txBody>
                    <a:bodyPr/>
                    <a:lstStyle/>
                    <a:p>
                      <a:pPr>
                        <a:defRPr sz="1100">
                          <a:solidFill>
                            <a:srgbClr val="10B981"/>
                          </a:solidFill>
                        </a:defRPr>
                      </a:pPr>
                      <a:r>
                        <a:t>0.018 Seconds</a:t>
                      </a:r>
                    </a:p>
                  </a:txBody>
                  <a:tcPr>
                    <a:solidFill>
                      <a:srgbClr val="0F172A"/>
                    </a:solidFill>
                  </a:tcPr>
                </a:tc>
                <a:tc>
                  <a:txBody>
                    <a:bodyPr/>
                    <a:lstStyle/>
                    <a:p>
                      <a:pPr>
                        <a:defRPr sz="1100">
                          <a:solidFill>
                            <a:srgbClr val="10B981"/>
                          </a:solidFill>
                        </a:defRPr>
                      </a:pPr>
                      <a:r>
                        <a:t>20.77× Faster Speedup</a:t>
                      </a:r>
                    </a:p>
                  </a:txBody>
                  <a:tcPr>
                    <a:solidFill>
                      <a:srgbClr val="0F172A"/>
                    </a:solidFill>
                  </a:tcPr>
                </a:tc>
                <a:extLst>
                  <a:ext uri="{0D108BD9-81ED-4DB2-BD59-A6C34878D82A}">
                    <a16:rowId xmlns:a16="http://schemas.microsoft.com/office/drawing/2014/main" val="10001"/>
                  </a:ext>
                </a:extLst>
              </a:tr>
              <a:tr h="877824">
                <a:tc>
                  <a:txBody>
                    <a:bodyPr/>
                    <a:lstStyle/>
                    <a:p>
                      <a:pPr>
                        <a:defRPr sz="1100">
                          <a:solidFill>
                            <a:srgbClr val="F1F5F9"/>
                          </a:solidFill>
                        </a:defRPr>
                      </a:pPr>
                      <a:r>
                        <a:t>Repeat Stability (Identical Inputs)</a:t>
                      </a:r>
                    </a:p>
                  </a:txBody>
                  <a:tcPr>
                    <a:solidFill>
                      <a:srgbClr val="0F172A"/>
                    </a:solidFill>
                  </a:tcPr>
                </a:tc>
                <a:tc>
                  <a:txBody>
                    <a:bodyPr/>
                    <a:lstStyle/>
                    <a:p>
                      <a:pPr>
                        <a:defRPr sz="1100">
                          <a:solidFill>
                            <a:srgbClr val="F1F5F9"/>
                          </a:solidFill>
                        </a:defRPr>
                      </a:pPr>
                      <a:r>
                        <a:t>0.9421 (Sampling Variance)</a:t>
                      </a:r>
                    </a:p>
                  </a:txBody>
                  <a:tcPr>
                    <a:solidFill>
                      <a:srgbClr val="0F172A"/>
                    </a:solidFill>
                  </a:tcPr>
                </a:tc>
                <a:tc>
                  <a:txBody>
                    <a:bodyPr/>
                    <a:lstStyle/>
                    <a:p>
                      <a:pPr>
                        <a:defRPr sz="1100">
                          <a:solidFill>
                            <a:srgbClr val="10B981"/>
                          </a:solidFill>
                        </a:defRPr>
                      </a:pPr>
                      <a:r>
                        <a:t>1.0000 (Deterministic)</a:t>
                      </a:r>
                    </a:p>
                  </a:txBody>
                  <a:tcPr>
                    <a:solidFill>
                      <a:srgbClr val="0F172A"/>
                    </a:solidFill>
                  </a:tcPr>
                </a:tc>
                <a:tc>
                  <a:txBody>
                    <a:bodyPr/>
                    <a:lstStyle/>
                    <a:p>
                      <a:pPr>
                        <a:defRPr sz="1100">
                          <a:solidFill>
                            <a:srgbClr val="10B981"/>
                          </a:solidFill>
                        </a:defRPr>
                      </a:pPr>
                      <a:r>
                        <a:t>100% Deterministic Consistency</a:t>
                      </a:r>
                    </a:p>
                  </a:txBody>
                  <a:tcPr>
                    <a:solidFill>
                      <a:srgbClr val="0F172A"/>
                    </a:solidFill>
                  </a:tcPr>
                </a:tc>
                <a:extLst>
                  <a:ext uri="{0D108BD9-81ED-4DB2-BD59-A6C34878D82A}">
                    <a16:rowId xmlns:a16="http://schemas.microsoft.com/office/drawing/2014/main" val="10002"/>
                  </a:ext>
                </a:extLst>
              </a:tr>
              <a:tr h="877824">
                <a:tc>
                  <a:txBody>
                    <a:bodyPr/>
                    <a:lstStyle/>
                    <a:p>
                      <a:pPr>
                        <a:defRPr sz="1100">
                          <a:solidFill>
                            <a:srgbClr val="F1F5F9"/>
                          </a:solidFill>
                        </a:defRPr>
                      </a:pPr>
                      <a:r>
                        <a:t>Top-3 Baseline Robustness Overlap</a:t>
                      </a:r>
                    </a:p>
                  </a:txBody>
                  <a:tcPr>
                    <a:solidFill>
                      <a:srgbClr val="0F172A"/>
                    </a:solidFill>
                  </a:tcPr>
                </a:tc>
                <a:tc>
                  <a:txBody>
                    <a:bodyPr/>
                    <a:lstStyle/>
                    <a:p>
                      <a:pPr>
                        <a:defRPr sz="1100">
                          <a:solidFill>
                            <a:srgbClr val="F1F5F9"/>
                          </a:solidFill>
                        </a:defRPr>
                      </a:pPr>
                      <a:r>
                        <a:t>0.7240</a:t>
                      </a:r>
                    </a:p>
                  </a:txBody>
                  <a:tcPr>
                    <a:solidFill>
                      <a:srgbClr val="0F172A"/>
                    </a:solidFill>
                  </a:tcPr>
                </a:tc>
                <a:tc>
                  <a:txBody>
                    <a:bodyPr/>
                    <a:lstStyle/>
                    <a:p>
                      <a:pPr>
                        <a:defRPr sz="1100">
                          <a:solidFill>
                            <a:srgbClr val="10B981"/>
                          </a:solidFill>
                        </a:defRPr>
                      </a:pPr>
                      <a:r>
                        <a:t>0.7967</a:t>
                      </a:r>
                    </a:p>
                  </a:txBody>
                  <a:tcPr>
                    <a:solidFill>
                      <a:srgbClr val="0F172A"/>
                    </a:solidFill>
                  </a:tcPr>
                </a:tc>
                <a:tc>
                  <a:txBody>
                    <a:bodyPr/>
                    <a:lstStyle/>
                    <a:p>
                      <a:pPr>
                        <a:defRPr sz="1100">
                          <a:solidFill>
                            <a:srgbClr val="10B981"/>
                          </a:solidFill>
                        </a:defRPr>
                      </a:pPr>
                      <a:r>
                        <a:t>Higher alignment under noise</a:t>
                      </a:r>
                    </a:p>
                  </a:txBody>
                  <a:tcPr>
                    <a:solidFill>
                      <a:srgbClr val="0F172A"/>
                    </a:solidFill>
                  </a:tcPr>
                </a:tc>
                <a:extLst>
                  <a:ext uri="{0D108BD9-81ED-4DB2-BD59-A6C34878D82A}">
                    <a16:rowId xmlns:a16="http://schemas.microsoft.com/office/drawing/2014/main" val="10003"/>
                  </a:ext>
                </a:extLst>
              </a:tr>
              <a:tr h="877824">
                <a:tc>
                  <a:txBody>
                    <a:bodyPr/>
                    <a:lstStyle/>
                    <a:p>
                      <a:pPr>
                        <a:defRPr sz="1100">
                          <a:solidFill>
                            <a:srgbClr val="F1F5F9"/>
                          </a:solidFill>
                        </a:defRPr>
                      </a:pPr>
                      <a:r>
                        <a:t>Faithfulness (AOPC / Sufficiency)</a:t>
                      </a:r>
                    </a:p>
                  </a:txBody>
                  <a:tcPr>
                    <a:solidFill>
                      <a:srgbClr val="0F172A"/>
                    </a:solidFill>
                  </a:tcPr>
                </a:tc>
                <a:tc>
                  <a:txBody>
                    <a:bodyPr/>
                    <a:lstStyle/>
                    <a:p>
                      <a:pPr>
                        <a:defRPr sz="1100">
                          <a:solidFill>
                            <a:srgbClr val="F1F5F9"/>
                          </a:solidFill>
                        </a:defRPr>
                      </a:pPr>
                      <a:r>
                        <a:t>0.8841</a:t>
                      </a:r>
                    </a:p>
                  </a:txBody>
                  <a:tcPr>
                    <a:solidFill>
                      <a:srgbClr val="0F172A"/>
                    </a:solidFill>
                  </a:tcPr>
                </a:tc>
                <a:tc>
                  <a:txBody>
                    <a:bodyPr/>
                    <a:lstStyle/>
                    <a:p>
                      <a:pPr>
                        <a:defRPr sz="1100">
                          <a:solidFill>
                            <a:srgbClr val="10B981"/>
                          </a:solidFill>
                        </a:defRPr>
                      </a:pPr>
                      <a:r>
                        <a:t>0.8612</a:t>
                      </a:r>
                    </a:p>
                  </a:txBody>
                  <a:tcPr>
                    <a:solidFill>
                      <a:srgbClr val="0F172A"/>
                    </a:solidFill>
                  </a:tcPr>
                </a:tc>
                <a:tc>
                  <a:txBody>
                    <a:bodyPr/>
                    <a:lstStyle/>
                    <a:p>
                      <a:pPr>
                        <a:defRPr sz="1100">
                          <a:solidFill>
                            <a:srgbClr val="10B981"/>
                          </a:solidFill>
                        </a:defRPr>
                      </a:pPr>
                      <a:r>
                        <a:t>Comparable faithfulness bound</a:t>
                      </a:r>
                    </a:p>
                  </a:txBody>
                  <a:tcPr>
                    <a:solidFill>
                      <a:srgbClr val="0F172A"/>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A855F7"/>
                </a:solidFill>
              </a:defRPr>
            </a:pPr>
            <a:r>
              <a:t>SLIDE 08 / 09  •  13:00 - 14:00 (1.0 Min)</a:t>
            </a:r>
          </a:p>
          <a:p>
            <a:pPr>
              <a:defRPr sz="2200" b="1">
                <a:solidFill>
                  <a:srgbClr val="F1F5F9"/>
                </a:solidFill>
              </a:defRPr>
            </a:pPr>
            <a:r>
              <a:t>SOC Analyst Workflow &amp; Deployment Integration</a:t>
            </a:r>
          </a:p>
        </p:txBody>
      </p:sp>
      <p:sp>
        <p:nvSpPr>
          <p:cNvPr id="3" name="Rounded Rectangle 2"/>
          <p:cNvSpPr/>
          <p:nvPr/>
        </p:nvSpPr>
        <p:spPr>
          <a:xfrm>
            <a:off x="731520" y="1645920"/>
            <a:ext cx="3383280" cy="4389120"/>
          </a:xfrm>
          <a:prstGeom prst="roundRect">
            <a:avLst/>
          </a:prstGeom>
          <a:solidFill>
            <a:srgbClr val="0F172A"/>
          </a:solidFill>
          <a:ln>
            <a:solidFill>
              <a:srgbClr val="A855F7"/>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A855F7"/>
                </a:solidFill>
              </a:defRPr>
            </a:pPr>
            <a:r>
              <a:t>1. Streaming Log Ingestion</a:t>
            </a:r>
          </a:p>
          <a:p>
            <a:pPr>
              <a:spcBef>
                <a:spcPts val="1200"/>
              </a:spcBef>
              <a:defRPr sz="1200">
                <a:solidFill>
                  <a:srgbClr val="94A3B8"/>
                </a:solidFill>
              </a:defRPr>
            </a:pPr>
            <a:r>
              <a:t>Log stream is pre-processed and batched into 10-event sliding windows. Embeddings are looked up from the MiniLM vector cache.</a:t>
            </a:r>
          </a:p>
        </p:txBody>
      </p:sp>
      <p:sp>
        <p:nvSpPr>
          <p:cNvPr id="4" name="Rounded Rectangle 3"/>
          <p:cNvSpPr/>
          <p:nvPr/>
        </p:nvSpPr>
        <p:spPr>
          <a:xfrm>
            <a:off x="4297680" y="1645920"/>
            <a:ext cx="3383280" cy="4389120"/>
          </a:xfrm>
          <a:prstGeom prst="roundRect">
            <a:avLst/>
          </a:prstGeom>
          <a:solidFill>
            <a:srgbClr val="0F172A"/>
          </a:solidFill>
          <a:ln>
            <a:solidFill>
              <a:srgbClr val="A855F7"/>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A855F7"/>
                </a:solidFill>
              </a:defRPr>
            </a:pPr>
            <a:r>
              <a:t>2. Model Inference (0.20 Threshold)</a:t>
            </a:r>
          </a:p>
          <a:p>
            <a:pPr>
              <a:spcBef>
                <a:spcPts val="1200"/>
              </a:spcBef>
              <a:defRPr sz="1200">
                <a:solidFill>
                  <a:srgbClr val="94A3B8"/>
                </a:solidFill>
              </a:defRPr>
            </a:pPr>
            <a:r>
              <a:t>Transformer classifier evaluates sequence anomaly score. If P(Anomaly) ≥ 0.20, an alert is immediately raised.</a:t>
            </a:r>
          </a:p>
        </p:txBody>
      </p:sp>
      <p:sp>
        <p:nvSpPr>
          <p:cNvPr id="5" name="Rounded Rectangle 4"/>
          <p:cNvSpPr/>
          <p:nvPr/>
        </p:nvSpPr>
        <p:spPr>
          <a:xfrm>
            <a:off x="7863840" y="1645920"/>
            <a:ext cx="3383280" cy="4389120"/>
          </a:xfrm>
          <a:prstGeom prst="roundRect">
            <a:avLst/>
          </a:prstGeom>
          <a:solidFill>
            <a:srgbClr val="0F172A"/>
          </a:solidFill>
          <a:ln>
            <a:solidFill>
              <a:srgbClr val="A855F7"/>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400" b="1">
                <a:solidFill>
                  <a:srgbClr val="A855F7"/>
                </a:solidFill>
              </a:defRPr>
            </a:pPr>
            <a:r>
              <a:t>3. Instant Root-Cause Dashboard</a:t>
            </a:r>
          </a:p>
          <a:p>
            <a:pPr>
              <a:spcBef>
                <a:spcPts val="1200"/>
              </a:spcBef>
              <a:defRPr sz="1200">
                <a:solidFill>
                  <a:srgbClr val="94A3B8"/>
                </a:solidFill>
              </a:defRPr>
            </a:pPr>
            <a:r>
              <a:t>Event Occlusion executes in 0.018s, highlighting the top fault log lines for the SOC analyst to trigger automated remediation.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p:cNvGrpSpPr/>
        <p:nvPr/>
      </p:nvGrpSpPr>
      <p:grpSpPr>
        <a:xfrm>
          <a:off x="0" y="0"/>
          <a:ext cx="0" cy="0"/>
          <a:chOff x="0" y="0"/>
          <a:chExt cx="0" cy="0"/>
        </a:xfrm>
      </p:grpSpPr>
      <p:sp>
        <p:nvSpPr>
          <p:cNvPr id="2" name="TextBox 1"/>
          <p:cNvSpPr txBox="1"/>
          <p:nvPr/>
        </p:nvSpPr>
        <p:spPr>
          <a:xfrm>
            <a:off x="731520" y="365760"/>
            <a:ext cx="10728655" cy="731520"/>
          </a:xfrm>
          <a:prstGeom prst="rect">
            <a:avLst/>
          </a:prstGeom>
          <a:noFill/>
        </p:spPr>
        <p:txBody>
          <a:bodyPr wrap="square">
            <a:spAutoFit/>
          </a:bodyPr>
          <a:lstStyle/>
          <a:p>
            <a:pPr>
              <a:defRPr sz="1100" b="1">
                <a:solidFill>
                  <a:srgbClr val="0EA5E9"/>
                </a:solidFill>
              </a:defRPr>
            </a:pPr>
            <a:r>
              <a:t>SLIDE 09 / 09  •  14:00 - 15:00 (1.0 Min)</a:t>
            </a:r>
          </a:p>
          <a:p>
            <a:pPr>
              <a:defRPr sz="2200" b="1">
                <a:solidFill>
                  <a:srgbClr val="F1F5F9"/>
                </a:solidFill>
              </a:defRPr>
            </a:pPr>
            <a:r>
              <a:t>LogMiniLM-XAI Defense Summary &amp; Conclusion</a:t>
            </a:r>
          </a:p>
        </p:txBody>
      </p:sp>
      <p:sp>
        <p:nvSpPr>
          <p:cNvPr id="3" name="Rounded Rectangle 2"/>
          <p:cNvSpPr/>
          <p:nvPr/>
        </p:nvSpPr>
        <p:spPr>
          <a:xfrm>
            <a:off x="731520" y="1645919"/>
            <a:ext cx="9917430" cy="3297555"/>
          </a:xfrm>
          <a:prstGeom prst="roundRect">
            <a:avLst/>
          </a:prstGeom>
          <a:solidFill>
            <a:srgbClr val="0F172A"/>
          </a:solidFill>
          <a:ln>
            <a:solidFill>
              <a:srgbClr val="0EA5E9"/>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just">
              <a:lnSpc>
                <a:spcPct val="200000"/>
              </a:lnSpc>
              <a:spcBef>
                <a:spcPts val="600"/>
              </a:spcBef>
              <a:defRPr sz="1400" b="1">
                <a:solidFill>
                  <a:srgbClr val="F1F5F9"/>
                </a:solidFill>
              </a:defRPr>
            </a:pPr>
            <a:r>
              <a:rPr lang="en-US" dirty="0"/>
              <a:t>In conclusion, </a:t>
            </a:r>
            <a:r>
              <a:rPr lang="en-US" dirty="0" err="1"/>
              <a:t>LogMiniLM</a:t>
            </a:r>
            <a:r>
              <a:rPr lang="en-US" dirty="0"/>
              <a:t>-XAI provides an accurate, lightweight, and explainable solution for large-scale system-log anomaly detection. It achieved an F1-score of 0.9868 and precision of 0.9920 under a strict chronological evaluation, demonstrating strong performance without temporal data leakage. By training only 183.4K parameters and using Event Occlusion for explanations, the model remains efficient and delivers fast, deterministic evidence that can support real-time SOC operations.</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80C14"/>
        </a:solidFill>
        <a:effectLst/>
      </p:bgPr>
    </p:bg>
    <p:spTree>
      <p:nvGrpSpPr>
        <p:cNvPr id="1" name="">
          <a:extLst>
            <a:ext uri="{FF2B5EF4-FFF2-40B4-BE49-F238E27FC236}">
              <a16:creationId xmlns:a16="http://schemas.microsoft.com/office/drawing/2014/main" id="{D1F9472B-FF21-CA89-129D-F30E2243D46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38F4C7AA-9F50-A98F-74E9-F604BB3530F4}"/>
              </a:ext>
            </a:extLst>
          </p:cNvPr>
          <p:cNvSpPr txBox="1"/>
          <p:nvPr/>
        </p:nvSpPr>
        <p:spPr>
          <a:xfrm>
            <a:off x="731520" y="365760"/>
            <a:ext cx="10728655" cy="600164"/>
          </a:xfrm>
          <a:prstGeom prst="rect">
            <a:avLst/>
          </a:prstGeom>
          <a:noFill/>
        </p:spPr>
        <p:txBody>
          <a:bodyPr wrap="square">
            <a:spAutoFit/>
          </a:bodyPr>
          <a:lstStyle/>
          <a:p>
            <a:pPr>
              <a:defRPr sz="1100" b="1">
                <a:solidFill>
                  <a:srgbClr val="0EA5E9"/>
                </a:solidFill>
              </a:defRPr>
            </a:pPr>
            <a:r>
              <a:rPr dirty="0"/>
              <a:t>SLIDE 09 / 09  •  14:00 - 15:00 (1.0 Min)</a:t>
            </a:r>
          </a:p>
          <a:p>
            <a:pPr lvl="0"/>
            <a:r>
              <a:rPr lang="en-US" sz="2200" b="1" dirty="0">
                <a:solidFill>
                  <a:schemeClr val="bg1"/>
                </a:solidFill>
              </a:rPr>
              <a:t>Questions and Discussion</a:t>
            </a:r>
          </a:p>
        </p:txBody>
      </p:sp>
      <p:sp>
        <p:nvSpPr>
          <p:cNvPr id="7" name="Rounded Rectangle 5">
            <a:extLst>
              <a:ext uri="{FF2B5EF4-FFF2-40B4-BE49-F238E27FC236}">
                <a16:creationId xmlns:a16="http://schemas.microsoft.com/office/drawing/2014/main" id="{E82C71E3-4514-01CA-0E96-CDD474C3BAAB}"/>
              </a:ext>
            </a:extLst>
          </p:cNvPr>
          <p:cNvSpPr/>
          <p:nvPr/>
        </p:nvSpPr>
        <p:spPr>
          <a:xfrm>
            <a:off x="731519" y="2865120"/>
            <a:ext cx="10728655" cy="1645920"/>
          </a:xfrm>
          <a:prstGeom prst="roundRect">
            <a:avLst/>
          </a:prstGeom>
          <a:solidFill>
            <a:srgbClr val="0C4A6E"/>
          </a:solidFill>
          <a:ln>
            <a:solidFill>
              <a:srgbClr val="0EA5E9"/>
            </a:solidFill>
          </a:ln>
        </p:spPr>
        <p:style>
          <a:lnRef idx="1">
            <a:schemeClr val="accent1"/>
          </a:lnRef>
          <a:fillRef idx="3">
            <a:schemeClr val="accent1"/>
          </a:fillRef>
          <a:effectRef idx="2">
            <a:schemeClr val="accent1"/>
          </a:effectRef>
          <a:fontRef idx="minor">
            <a:schemeClr val="lt1"/>
          </a:fontRef>
        </p:style>
        <p:txBody>
          <a:bodyPr wrap="square" rtlCol="0" anchor="ctr"/>
          <a:lstStyle/>
          <a:p>
            <a:pPr algn="ctr">
              <a:defRPr sz="1800" b="1">
                <a:solidFill>
                  <a:srgbClr val="F1F5F9"/>
                </a:solidFill>
              </a:defRPr>
            </a:pPr>
            <a:r>
              <a:rPr dirty="0"/>
              <a:t>Thank You for Your Attention!</a:t>
            </a:r>
          </a:p>
          <a:p>
            <a:pPr algn="ctr">
              <a:spcBef>
                <a:spcPts val="800"/>
              </a:spcBef>
              <a:defRPr sz="1300">
                <a:solidFill>
                  <a:srgbClr val="94A3B8"/>
                </a:solidFill>
              </a:defRPr>
            </a:pPr>
            <a:r>
              <a:rPr dirty="0"/>
              <a:t>We welcome any questions</a:t>
            </a:r>
          </a:p>
        </p:txBody>
      </p:sp>
    </p:spTree>
    <p:extLst>
      <p:ext uri="{BB962C8B-B14F-4D97-AF65-F5344CB8AC3E}">
        <p14:creationId xmlns:p14="http://schemas.microsoft.com/office/powerpoint/2010/main" val="19594539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TotalTime>
  <Words>1580</Words>
  <Application>Microsoft Office PowerPoint</Application>
  <PresentationFormat>Widescreen</PresentationFormat>
  <Paragraphs>184</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Anas Mohamed Barro</cp:lastModifiedBy>
  <cp:revision>5</cp:revision>
  <dcterms:created xsi:type="dcterms:W3CDTF">2013-01-27T09:14:16Z</dcterms:created>
  <dcterms:modified xsi:type="dcterms:W3CDTF">2026-08-11T18:58:20Z</dcterms:modified>
  <cp:category/>
</cp:coreProperties>
</file>