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650" r:id="rId3"/>
    <p:sldId id="651" r:id="rId4"/>
    <p:sldId id="652" r:id="rId5"/>
    <p:sldId id="653" r:id="rId6"/>
    <p:sldId id="654" r:id="rId7"/>
    <p:sldId id="657" r:id="rId8"/>
    <p:sldId id="655" r:id="rId9"/>
    <p:sldId id="30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445EA0"/>
    <a:srgbClr val="E20402"/>
    <a:srgbClr val="FF8C01"/>
    <a:srgbClr val="0141E6"/>
    <a:srgbClr val="F4C233"/>
    <a:srgbClr val="3E4F58"/>
    <a:srgbClr val="00C4AD"/>
    <a:srgbClr val="FF9518"/>
    <a:srgbClr val="2B59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0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910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752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339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9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9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9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26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W10 Lecture - Live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C4E4288A-DFC8-40A2-90E5-70E851A9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63C2D82-D4FA-4A37-BB01-1E7B21E4F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199" y="634058"/>
            <a:ext cx="1128382" cy="847206"/>
            <a:chOff x="5307830" y="325570"/>
            <a:chExt cx="1128382" cy="847206"/>
          </a:xfrm>
        </p:grpSpPr>
        <p:sp>
          <p:nvSpPr>
            <p:cNvPr id="63" name="Freeform 5">
              <a:extLst>
                <a:ext uri="{FF2B5EF4-FFF2-40B4-BE49-F238E27FC236}">
                  <a16:creationId xmlns:a16="http://schemas.microsoft.com/office/drawing/2014/main" id="{C94E7FEF-0CE9-4AC2-94BB-02230C6DC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07830" y="577396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>
              <a:extLst>
                <a:ext uri="{FF2B5EF4-FFF2-40B4-BE49-F238E27FC236}">
                  <a16:creationId xmlns:a16="http://schemas.microsoft.com/office/drawing/2014/main" id="{EB546CC0-C1BC-48D2-8DA9-4B6028316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5720" y="325570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A9456821-26B9-4181-B181-305FB820D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09641" y="2134209"/>
            <a:ext cx="4840399" cy="4290450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noFill/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 useBgFill="1">
        <p:nvSpPr>
          <p:cNvPr id="68" name="Freeform: Shape 67">
            <a:extLst>
              <a:ext uri="{FF2B5EF4-FFF2-40B4-BE49-F238E27FC236}">
                <a16:creationId xmlns:a16="http://schemas.microsoft.com/office/drawing/2014/main" id="{0035D6FE-7FA2-4D67-8767-6F7E98AB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0608" y="421767"/>
            <a:ext cx="2847251" cy="2523756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8DD33FD-CDAC-8D0E-3707-1E6B3338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47" y="1028015"/>
            <a:ext cx="1703972" cy="1311259"/>
          </a:xfrm>
          <a:prstGeom prst="rect">
            <a:avLst/>
          </a:prstGeom>
        </p:spPr>
      </p:pic>
      <p:sp useBgFill="1">
        <p:nvSpPr>
          <p:cNvPr id="70" name="Freeform: Shape 69">
            <a:extLst>
              <a:ext uri="{FF2B5EF4-FFF2-40B4-BE49-F238E27FC236}">
                <a16:creationId xmlns:a16="http://schemas.microsoft.com/office/drawing/2014/main" id="{0381C401-8AFE-4396-B195-C21EA1C7F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58854" y="4490695"/>
            <a:ext cx="2071275" cy="1835943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C380C-09F6-32ED-00D5-37BE9AF69EDA}"/>
              </a:ext>
            </a:extLst>
          </p:cNvPr>
          <p:cNvSpPr txBox="1"/>
          <p:nvPr/>
        </p:nvSpPr>
        <p:spPr>
          <a:xfrm>
            <a:off x="5259039" y="5018982"/>
            <a:ext cx="2909579" cy="615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Ice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6" y="1625016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B18B1DD-57CF-0852-1D96-FBD35C7637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0" y="3295016"/>
            <a:ext cx="2963421" cy="2222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485621" y="2851917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W10 Lecture</a:t>
            </a:r>
          </a:p>
        </p:txBody>
      </p:sp>
    </p:spTree>
    <p:extLst>
      <p:ext uri="{BB962C8B-B14F-4D97-AF65-F5344CB8AC3E}">
        <p14:creationId xmlns:p14="http://schemas.microsoft.com/office/powerpoint/2010/main" val="24004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W10 Lecture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7717" y="1338882"/>
            <a:ext cx="221078" cy="25035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0553" y="3450216"/>
            <a:ext cx="3054733" cy="6302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441A1F-F723-08DA-4D8E-7902181D4A1B}"/>
              </a:ext>
            </a:extLst>
          </p:cNvPr>
          <p:cNvSpPr txBox="1"/>
          <p:nvPr/>
        </p:nvSpPr>
        <p:spPr>
          <a:xfrm>
            <a:off x="4199737" y="1498737"/>
            <a:ext cx="7132793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/>
            <a:r>
              <a:rPr lang="en-US" sz="3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Leadership Self-Assessment</a:t>
            </a:r>
          </a:p>
          <a:p>
            <a:pPr marL="517525" algn="ctr"/>
            <a:r>
              <a:rPr lang="en-US" sz="3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 Much Do I Value Diversity?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8D9628-831F-B007-C841-B47287DD2D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516" y="3399478"/>
            <a:ext cx="7650665" cy="329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35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4C06817B-792C-F50C-07A9-A3FBABCF53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455" y="2935373"/>
            <a:ext cx="3739553" cy="37395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2704" y="1086506"/>
            <a:ext cx="10427749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			How Much Do I Value Diversity?</a:t>
            </a:r>
          </a:p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Rate yourself on your responses to the statements below. Use a scale of 1 to 5 to rate how strongly you agree with the statements, with 1 being for low agreement and 5 being high.</a:t>
            </a:r>
            <a:endParaRPr lang="en-US" sz="2400" dirty="0">
              <a:solidFill>
                <a:srgbClr val="0A1F61"/>
              </a:solidFill>
              <a:cs typeface="Tajawal ExtraBold" panose="000008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6376755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52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8007" y="1219571"/>
            <a:ext cx="99022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1. </a:t>
            </a: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regularly assess my strengths and weaknesses and consciously work toward my goals.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2. I am interested in the ideas of people who do not think as I think, and I respect their opinions even when I disagree with them.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3. Some of my friends or associates are different from me in age, race, gender, physical abilities, economic status, and education.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4. If I were at a party with people outside of my own group, I would go out of my way to meet them.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5. I do not need to understand everything going on around me. I tolerate ambiguity.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13D9E3-E38C-E136-EFBE-25BCD9EEAA66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A65-A88F-3FB9-CED0-4F21A6C5310F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2148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34112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46811" y="1216482"/>
            <a:ext cx="101116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6. I am able to change course quickly. I readily change my plans or expectations to adapt to a new situation.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7. I recognize that I am a product of my upbringing, and my way is not the only way.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8. I am patient and flexible. I can accept different ways of getting a job done as long as the results are good.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9. I am always asking questions, reading, exploring. I am curious about new things, people, and places.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10. I am interested in human dynamics and often find myself thinking, "what's really going on here?“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11. I can see two sides on most issues.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12. I have made mistakes and I have learned from them.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13D9E3-E38C-E136-EFBE-25BCD9EEAA66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A65-A88F-3FB9-CED0-4F21A6C5310F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3981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34112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358986"/>
            <a:ext cx="101080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13. In an unfamiliar situation, I watch and listen before acting.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14. I listen carefully.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15. When I am lost, I ask for directions. ‘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16. When I don't understand what someone is saying, I ask for clarification.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17. I sincerely do not want to offend others.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18. I like people and accept them as they are.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19. I am sensitive to the feelings of others and observe their reactions when I am talking.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20. I am aware of my prejudices and consciously try to control my assumptions about people.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13D9E3-E38C-E136-EFBE-25BCD9EEAA66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A65-A88F-3FB9-CED0-4F21A6C5310F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134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34112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62952" y="1610200"/>
            <a:ext cx="104277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Scoring: </a:t>
            </a: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Total your answers.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If your score is 80 or above, you probably value diversity and are able to manage people who are different from yourself—but you certainly have room for improvement. </a:t>
            </a: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If your score is below 50 you probably experience much difficulty managing diversity and could benefit from further training.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13D9E3-E38C-E136-EFBE-25BCD9EEAA66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A65-A88F-3FB9-CED0-4F21A6C5310F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4115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7068</TotalTime>
  <Words>533</Words>
  <Application>Microsoft Office PowerPoint</Application>
  <PresentationFormat>Widescreen</PresentationFormat>
  <Paragraphs>49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160</cp:revision>
  <dcterms:created xsi:type="dcterms:W3CDTF">2021-08-03T13:03:26Z</dcterms:created>
  <dcterms:modified xsi:type="dcterms:W3CDTF">2023-04-06T20:49:21Z</dcterms:modified>
</cp:coreProperties>
</file>